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8" r:id="rId3"/>
    <p:sldId id="260" r:id="rId4"/>
    <p:sldId id="261" r:id="rId5"/>
    <p:sldId id="262" r:id="rId6"/>
    <p:sldId id="263" r:id="rId7"/>
    <p:sldId id="275" r:id="rId8"/>
    <p:sldId id="276"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54" d="100"/>
          <a:sy n="54" d="100"/>
        </p:scale>
        <p:origin x="4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61A922E-973F-4BB2-80EB-D36FABBE21DC}" type="slidenum">
              <a:rPr lang="en-US"/>
              <a:pPr/>
              <a:t>‹#›</a:t>
            </a:fld>
            <a:endParaRPr lang="en-US"/>
          </a:p>
        </p:txBody>
      </p:sp>
    </p:spTree>
    <p:extLst>
      <p:ext uri="{BB962C8B-B14F-4D97-AF65-F5344CB8AC3E}">
        <p14:creationId xmlns:p14="http://schemas.microsoft.com/office/powerpoint/2010/main" val="40454186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886200"/>
            <a:ext cx="7772400" cy="1143000"/>
          </a:xfrm>
        </p:spPr>
        <p:txBody>
          <a:bodyPr/>
          <a:lstStyle>
            <a:lvl1pPr>
              <a:defRPr b="0"/>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1295400" y="4800600"/>
            <a:ext cx="6400800" cy="1752600"/>
          </a:xfrm>
        </p:spPr>
        <p:txBody>
          <a:bodyPr/>
          <a:lstStyle>
            <a:lvl1pPr marL="0" indent="0" algn="ctr">
              <a:buFontTx/>
              <a:buNone/>
              <a:defRPr b="0"/>
            </a:lvl1pPr>
          </a:lstStyle>
          <a:p>
            <a:r>
              <a:rPr lang="en-US" smtClean="0"/>
              <a:t>Click to edit Master subtitle style</a:t>
            </a:r>
            <a:endParaRPr lang="en-US"/>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8C8481B0-C4F6-40DC-A043-2F2DACA709B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3CF21F-C9A2-476C-B4B7-4558B3F088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65C309-2FE5-417A-861B-60C2375602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523EB1-BC49-4975-B914-8E27B376607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C4C525-D725-4EB4-8673-70C56214189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30BE69-0FF1-4D3C-BC6D-EABF1766B3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5006279-0934-491B-B499-41597A381FB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030CF87-95BF-4905-B465-FF7A0E91A7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7F9CF2-512D-4CC7-9902-55025DB381D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9CC1AA-E53A-48F2-9E29-5FF1476AF1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5D532C-0E24-43D6-BFDD-0779AD5006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AC3E00-B06A-4EEE-BAF6-E7046C6E3FF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1" fontAlgn="base" hangingPunct="1">
        <a:spcBef>
          <a:spcPct val="0"/>
        </a:spcBef>
        <a:spcAft>
          <a:spcPct val="0"/>
        </a:spcAft>
        <a:defRPr sz="4400" b="1">
          <a:solidFill>
            <a:schemeClr val="tx2"/>
          </a:solidFill>
          <a:latin typeface="+mj-lt"/>
          <a:ea typeface="+mj-ea"/>
          <a:cs typeface="+mj-cs"/>
        </a:defRPr>
      </a:lvl1pPr>
      <a:lvl2pPr algn="ctr" rtl="1" eaLnBrk="1" fontAlgn="base" hangingPunct="1">
        <a:spcBef>
          <a:spcPct val="0"/>
        </a:spcBef>
        <a:spcAft>
          <a:spcPct val="0"/>
        </a:spcAft>
        <a:defRPr sz="4400" b="1">
          <a:solidFill>
            <a:schemeClr val="tx2"/>
          </a:solidFill>
          <a:latin typeface="Arial" pitchFamily="34" charset="0"/>
        </a:defRPr>
      </a:lvl2pPr>
      <a:lvl3pPr algn="ctr" rtl="1" eaLnBrk="1" fontAlgn="base" hangingPunct="1">
        <a:spcBef>
          <a:spcPct val="0"/>
        </a:spcBef>
        <a:spcAft>
          <a:spcPct val="0"/>
        </a:spcAft>
        <a:defRPr sz="4400" b="1">
          <a:solidFill>
            <a:schemeClr val="tx2"/>
          </a:solidFill>
          <a:latin typeface="Arial" pitchFamily="34" charset="0"/>
        </a:defRPr>
      </a:lvl3pPr>
      <a:lvl4pPr algn="ctr" rtl="1" eaLnBrk="1" fontAlgn="base" hangingPunct="1">
        <a:spcBef>
          <a:spcPct val="0"/>
        </a:spcBef>
        <a:spcAft>
          <a:spcPct val="0"/>
        </a:spcAft>
        <a:defRPr sz="4400" b="1">
          <a:solidFill>
            <a:schemeClr val="tx2"/>
          </a:solidFill>
          <a:latin typeface="Arial" pitchFamily="34" charset="0"/>
        </a:defRPr>
      </a:lvl4pPr>
      <a:lvl5pPr algn="ctr" rtl="1" eaLnBrk="1" fontAlgn="base" hangingPunct="1">
        <a:spcBef>
          <a:spcPct val="0"/>
        </a:spcBef>
        <a:spcAft>
          <a:spcPct val="0"/>
        </a:spcAft>
        <a:defRPr sz="4400" b="1">
          <a:solidFill>
            <a:schemeClr val="tx2"/>
          </a:solidFill>
          <a:latin typeface="Arial" pitchFamily="34" charset="0"/>
        </a:defRPr>
      </a:lvl5pPr>
      <a:lvl6pPr marL="457200" algn="ctr" rtl="1" eaLnBrk="1" fontAlgn="base" hangingPunct="1">
        <a:spcBef>
          <a:spcPct val="0"/>
        </a:spcBef>
        <a:spcAft>
          <a:spcPct val="0"/>
        </a:spcAft>
        <a:defRPr sz="4400" b="1">
          <a:solidFill>
            <a:schemeClr val="tx2"/>
          </a:solidFill>
          <a:latin typeface="Arial" pitchFamily="34" charset="0"/>
        </a:defRPr>
      </a:lvl6pPr>
      <a:lvl7pPr marL="914400" algn="ctr" rtl="1" eaLnBrk="1" fontAlgn="base" hangingPunct="1">
        <a:spcBef>
          <a:spcPct val="0"/>
        </a:spcBef>
        <a:spcAft>
          <a:spcPct val="0"/>
        </a:spcAft>
        <a:defRPr sz="4400" b="1">
          <a:solidFill>
            <a:schemeClr val="tx2"/>
          </a:solidFill>
          <a:latin typeface="Arial" pitchFamily="34" charset="0"/>
        </a:defRPr>
      </a:lvl7pPr>
      <a:lvl8pPr marL="1371600" algn="ctr" rtl="1" eaLnBrk="1" fontAlgn="base" hangingPunct="1">
        <a:spcBef>
          <a:spcPct val="0"/>
        </a:spcBef>
        <a:spcAft>
          <a:spcPct val="0"/>
        </a:spcAft>
        <a:defRPr sz="4400" b="1">
          <a:solidFill>
            <a:schemeClr val="tx2"/>
          </a:solidFill>
          <a:latin typeface="Arial" pitchFamily="34" charset="0"/>
        </a:defRPr>
      </a:lvl8pPr>
      <a:lvl9pPr marL="1828800" algn="ctr" rtl="1" eaLnBrk="1" fontAlgn="base" hangingPunct="1">
        <a:spcBef>
          <a:spcPct val="0"/>
        </a:spcBef>
        <a:spcAft>
          <a:spcPct val="0"/>
        </a:spcAft>
        <a:defRPr sz="4400" b="1">
          <a:solidFill>
            <a:schemeClr val="tx2"/>
          </a:solidFill>
          <a:latin typeface="Arial" pitchFamily="34" charset="0"/>
        </a:defRPr>
      </a:lvl9pPr>
    </p:titleStyle>
    <p:bodyStyle>
      <a:lvl1pPr marL="342900" indent="-342900" algn="r" rtl="1" eaLnBrk="1" fontAlgn="base" hangingPunct="1">
        <a:spcBef>
          <a:spcPct val="20000"/>
        </a:spcBef>
        <a:spcAft>
          <a:spcPct val="0"/>
        </a:spcAft>
        <a:buChar char="•"/>
        <a:defRPr sz="3200" b="1">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b="1">
          <a:solidFill>
            <a:schemeClr val="tx1"/>
          </a:solidFill>
          <a:latin typeface="+mn-lt"/>
        </a:defRPr>
      </a:lvl2pPr>
      <a:lvl3pPr marL="1143000" indent="-228600" algn="r" rtl="1" eaLnBrk="1" fontAlgn="base" hangingPunct="1">
        <a:spcBef>
          <a:spcPct val="20000"/>
        </a:spcBef>
        <a:spcAft>
          <a:spcPct val="0"/>
        </a:spcAft>
        <a:buChar char="•"/>
        <a:defRPr sz="2400" b="1">
          <a:solidFill>
            <a:schemeClr val="tx1"/>
          </a:solidFill>
          <a:latin typeface="+mn-lt"/>
        </a:defRPr>
      </a:lvl3pPr>
      <a:lvl4pPr marL="1600200" indent="-228600" algn="r" rtl="1" eaLnBrk="1" fontAlgn="base" hangingPunct="1">
        <a:spcBef>
          <a:spcPct val="20000"/>
        </a:spcBef>
        <a:spcAft>
          <a:spcPct val="0"/>
        </a:spcAft>
        <a:buChar char="–"/>
        <a:defRPr sz="2000" b="1">
          <a:solidFill>
            <a:schemeClr val="tx1"/>
          </a:solidFill>
          <a:latin typeface="+mn-lt"/>
        </a:defRPr>
      </a:lvl4pPr>
      <a:lvl5pPr marL="2057400" indent="-228600" algn="r" rtl="1" eaLnBrk="1" fontAlgn="base" hangingPunct="1">
        <a:spcBef>
          <a:spcPct val="20000"/>
        </a:spcBef>
        <a:spcAft>
          <a:spcPct val="0"/>
        </a:spcAft>
        <a:buChar char="»"/>
        <a:defRPr sz="2000" b="1">
          <a:solidFill>
            <a:schemeClr val="tx1"/>
          </a:solidFill>
          <a:latin typeface="+mn-lt"/>
        </a:defRPr>
      </a:lvl5pPr>
      <a:lvl6pPr marL="2514600" indent="-228600" algn="r" rtl="1" eaLnBrk="1" fontAlgn="base" hangingPunct="1">
        <a:spcBef>
          <a:spcPct val="20000"/>
        </a:spcBef>
        <a:spcAft>
          <a:spcPct val="0"/>
        </a:spcAft>
        <a:buChar char="»"/>
        <a:defRPr sz="2000" b="1">
          <a:solidFill>
            <a:schemeClr val="tx1"/>
          </a:solidFill>
          <a:latin typeface="+mn-lt"/>
        </a:defRPr>
      </a:lvl6pPr>
      <a:lvl7pPr marL="2971800" indent="-228600" algn="r" rtl="1" eaLnBrk="1" fontAlgn="base" hangingPunct="1">
        <a:spcBef>
          <a:spcPct val="20000"/>
        </a:spcBef>
        <a:spcAft>
          <a:spcPct val="0"/>
        </a:spcAft>
        <a:buChar char="»"/>
        <a:defRPr sz="2000" b="1">
          <a:solidFill>
            <a:schemeClr val="tx1"/>
          </a:solidFill>
          <a:latin typeface="+mn-lt"/>
        </a:defRPr>
      </a:lvl7pPr>
      <a:lvl8pPr marL="3429000" indent="-228600" algn="r" rtl="1" eaLnBrk="1" fontAlgn="base" hangingPunct="1">
        <a:spcBef>
          <a:spcPct val="20000"/>
        </a:spcBef>
        <a:spcAft>
          <a:spcPct val="0"/>
        </a:spcAft>
        <a:buChar char="»"/>
        <a:defRPr sz="2000" b="1">
          <a:solidFill>
            <a:schemeClr val="tx1"/>
          </a:solidFill>
          <a:latin typeface="+mn-lt"/>
        </a:defRPr>
      </a:lvl8pPr>
      <a:lvl9pPr marL="3886200" indent="-228600" algn="r" rtl="1" eaLnBrk="1" fontAlgn="base" hangingPunct="1">
        <a:spcBef>
          <a:spcPct val="20000"/>
        </a:spcBef>
        <a:spcAft>
          <a:spcPct val="0"/>
        </a:spcAft>
        <a:buChar char="»"/>
        <a:defRPr sz="2000" b="1">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fa-IR" sz="4000" dirty="0"/>
              <a:t>مجتمع مسکونی </a:t>
            </a:r>
            <a:r>
              <a:rPr lang="fa-IR" sz="4000" dirty="0" smtClean="0"/>
              <a:t>شار (علیرضا تغابنی</a:t>
            </a:r>
            <a:r>
              <a:rPr lang="fa-IR" sz="4000" dirty="0"/>
              <a:t>)</a:t>
            </a:r>
            <a:endParaRPr lang="en-US" sz="4000" dirty="0"/>
          </a:p>
        </p:txBody>
      </p:sp>
      <p:sp>
        <p:nvSpPr>
          <p:cNvPr id="5123" name="Rectangle 3"/>
          <p:cNvSpPr>
            <a:spLocks noGrp="1" noChangeArrowheads="1"/>
          </p:cNvSpPr>
          <p:nvPr>
            <p:ph type="subTitle" idx="1"/>
          </p:nvPr>
        </p:nvSpPr>
        <p:spPr/>
        <p:txBody>
          <a:bodyPr/>
          <a:lstStyle/>
          <a:p>
            <a:endParaRPr lang="en-US" sz="2000" dirty="0" smtClean="0"/>
          </a:p>
          <a:p>
            <a:endParaRPr lang="en-US" sz="2000" dirty="0"/>
          </a:p>
          <a:p>
            <a:endParaRPr lang="en-US" sz="2000" dirty="0" smtClean="0"/>
          </a:p>
          <a:p>
            <a:r>
              <a:rPr lang="fa-IR" sz="2000" dirty="0" smtClean="0"/>
              <a:t>پاییز 93</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3314" name="Picture 2" descr="C:\Users\MahsA\Desktop\mojtamae shar (taghaboni)\memarinews-11-13-60-500.jpg"/>
          <p:cNvPicPr>
            <a:picLocks noChangeAspect="1" noChangeArrowheads="1"/>
          </p:cNvPicPr>
          <p:nvPr/>
        </p:nvPicPr>
        <p:blipFill>
          <a:blip r:embed="rId2" cstate="print"/>
          <a:srcRect/>
          <a:stretch>
            <a:fillRect/>
          </a:stretch>
        </p:blipFill>
        <p:spPr bwMode="auto">
          <a:xfrm>
            <a:off x="755576" y="179928"/>
            <a:ext cx="7776864" cy="648943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4338" name="Picture 2" descr="C:\Users\MahsA\Desktop\mojtamae shar (taghaboni)\memarinews-11-13-61-500 (1).jpg"/>
          <p:cNvPicPr>
            <a:picLocks noChangeAspect="1" noChangeArrowheads="1"/>
          </p:cNvPicPr>
          <p:nvPr/>
        </p:nvPicPr>
        <p:blipFill>
          <a:blip r:embed="rId2" cstate="print"/>
          <a:srcRect/>
          <a:stretch>
            <a:fillRect/>
          </a:stretch>
        </p:blipFill>
        <p:spPr bwMode="auto">
          <a:xfrm>
            <a:off x="683568" y="305272"/>
            <a:ext cx="8136904" cy="65527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0"/>
            <a:ext cx="7772400" cy="4114800"/>
          </a:xfrm>
        </p:spPr>
        <p:txBody>
          <a:bodyPr/>
          <a:lstStyle/>
          <a:p>
            <a:pPr>
              <a:buNone/>
            </a:pPr>
            <a:r>
              <a:rPr lang="fa-IR" sz="2000" dirty="0" smtClean="0"/>
              <a:t/>
            </a:r>
            <a:br>
              <a:rPr lang="fa-IR" sz="2000" dirty="0" smtClean="0"/>
            </a:br>
            <a:r>
              <a:rPr lang="fa-IR" sz="2000" b="0" dirty="0">
                <a:solidFill>
                  <a:schemeClr val="tx1"/>
                </a:solidFill>
                <a:latin typeface="+mn-lt"/>
                <a:ea typeface="+mn-ea"/>
                <a:cs typeface="+mn-cs"/>
              </a:rPr>
              <a:t>فضای همکف به شکلی طراحی شده که جریان پیاده، گویی از میان جزیره‌هایی عبور می‌کنند و از خیابان به فضای حیاط اصلی می‌رسند. در حقیقت، فضای همکف پر است از فضاهای نیمه‌باز مسقف یا غیرمسقفی که انبوه درختان در آن وجود دارند و گیاهان آویخته از تراس‌های طبقات بالا، فضایی جذاب و لذت‌بخش، مانند کوچه‌باغ‌های قدیمی را ایجاد می‌کنند. در این فضا، لابی‌ها، نگهبانی‌ها و سالن جلسات، برای استفاده ساکنان تدارک دیده شده است.</a:t>
            </a:r>
            <a:endParaRPr lang="fa-IR" sz="2000" dirty="0"/>
          </a:p>
        </p:txBody>
      </p:sp>
      <p:pic>
        <p:nvPicPr>
          <p:cNvPr id="15362" name="Picture 2" descr="C:\Users\MahsA\Desktop\mojtamae shar (taghaboni)\memarinews-11-13-49-500.jpg"/>
          <p:cNvPicPr>
            <a:picLocks noChangeAspect="1" noChangeArrowheads="1"/>
          </p:cNvPicPr>
          <p:nvPr/>
        </p:nvPicPr>
        <p:blipFill>
          <a:blip r:embed="rId2" cstate="print"/>
          <a:srcRect/>
          <a:stretch>
            <a:fillRect/>
          </a:stretch>
        </p:blipFill>
        <p:spPr bwMode="auto">
          <a:xfrm>
            <a:off x="1331640" y="2492896"/>
            <a:ext cx="7427219" cy="392450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hsA\Desktop\mojtamae shar (taghaboni)\memarinews-11-13-50-500.jpg"/>
          <p:cNvPicPr>
            <a:picLocks noChangeAspect="1" noChangeArrowheads="1"/>
          </p:cNvPicPr>
          <p:nvPr/>
        </p:nvPicPr>
        <p:blipFill>
          <a:blip r:embed="rId2" cstate="print"/>
          <a:srcRect/>
          <a:stretch>
            <a:fillRect/>
          </a:stretch>
        </p:blipFill>
        <p:spPr bwMode="auto">
          <a:xfrm>
            <a:off x="5580112" y="260648"/>
            <a:ext cx="3366122" cy="3494949"/>
          </a:xfrm>
          <a:prstGeom prst="rect">
            <a:avLst/>
          </a:prstGeom>
          <a:noFill/>
        </p:spPr>
      </p:pic>
      <p:pic>
        <p:nvPicPr>
          <p:cNvPr id="16387" name="Picture 3" descr="C:\Users\MahsA\Desktop\mojtamae shar (taghaboni)\memarinews-11-13-51-500.jpg"/>
          <p:cNvPicPr>
            <a:picLocks noChangeAspect="1" noChangeArrowheads="1"/>
          </p:cNvPicPr>
          <p:nvPr/>
        </p:nvPicPr>
        <p:blipFill>
          <a:blip r:embed="rId3" cstate="print"/>
          <a:srcRect/>
          <a:stretch>
            <a:fillRect/>
          </a:stretch>
        </p:blipFill>
        <p:spPr bwMode="auto">
          <a:xfrm>
            <a:off x="251520" y="3068960"/>
            <a:ext cx="5688632" cy="362386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hsA\Desktop\mojtamae shar (taghaboni)\memarinews-11-13-52-500.jpg"/>
          <p:cNvPicPr>
            <a:picLocks noGrp="1" noChangeAspect="1" noChangeArrowheads="1"/>
          </p:cNvPicPr>
          <p:nvPr>
            <p:ph idx="1"/>
          </p:nvPr>
        </p:nvPicPr>
        <p:blipFill>
          <a:blip r:embed="rId2" cstate="print"/>
          <a:srcRect/>
          <a:stretch>
            <a:fillRect/>
          </a:stretch>
        </p:blipFill>
        <p:spPr bwMode="auto">
          <a:xfrm>
            <a:off x="2267744" y="3356992"/>
            <a:ext cx="6622504" cy="3314403"/>
          </a:xfrm>
          <a:prstGeom prst="rect">
            <a:avLst/>
          </a:prstGeom>
          <a:noFill/>
        </p:spPr>
      </p:pic>
      <p:pic>
        <p:nvPicPr>
          <p:cNvPr id="17410" name="Picture 2" descr="C:\Users\MahsA\Desktop\mojtamae shar (taghaboni)\memarinews-11-13-53-500.jpg"/>
          <p:cNvPicPr>
            <a:picLocks noChangeAspect="1" noChangeArrowheads="1"/>
          </p:cNvPicPr>
          <p:nvPr/>
        </p:nvPicPr>
        <p:blipFill>
          <a:blip r:embed="rId3" cstate="print"/>
          <a:srcRect/>
          <a:stretch>
            <a:fillRect/>
          </a:stretch>
        </p:blipFill>
        <p:spPr bwMode="auto">
          <a:xfrm>
            <a:off x="179512" y="188640"/>
            <a:ext cx="5976664" cy="29523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0"/>
            <a:ext cx="7772400" cy="4114800"/>
          </a:xfrm>
        </p:spPr>
        <p:txBody>
          <a:bodyPr/>
          <a:lstStyle/>
          <a:p>
            <a:pPr>
              <a:buNone/>
            </a:pPr>
            <a:r>
              <a:rPr lang="fa-IR" sz="2000" dirty="0" smtClean="0"/>
              <a:t/>
            </a:r>
            <a:br>
              <a:rPr lang="fa-IR" sz="2000" dirty="0" smtClean="0"/>
            </a:br>
            <a:r>
              <a:rPr lang="fa-IR" sz="2000" b="0" dirty="0">
                <a:solidFill>
                  <a:schemeClr val="tx1"/>
                </a:solidFill>
                <a:latin typeface="+mn-lt"/>
                <a:ea typeface="+mn-ea"/>
                <a:cs typeface="+mn-cs"/>
              </a:rPr>
              <a:t>دوگانگی درون و بیرون و تضاد بین فضای تکه تکه / پوسته پوسته چوبی داخل حجم که پر چین و شکن است و به دلیل ارتباط با درختان، تناسبات عمودی به خود گرفته، با دیوارهای یک‌تکه سفید عمودی، باعث ایجاد شخصیت بصری قوی در این پروژه شده و ساختمان هم در مقیاس شهری (از دید شهروندان و از دور) و هم در مقیاس محله‌ای (ساکنان و هم‌محله‌ای‌ها)، با مخاطبان ارتباط برقرار می‌کند. در قسمت‌های چوبی، از گیاهی آویخته استفاده خواهد شد، گیاهی که جزو </a:t>
            </a:r>
            <a:r>
              <a:rPr lang="fa-IR" sz="2000" b="0" dirty="0" smtClean="0">
                <a:solidFill>
                  <a:schemeClr val="tx1"/>
                </a:solidFill>
                <a:latin typeface="+mn-lt"/>
                <a:ea typeface="+mn-ea"/>
                <a:cs typeface="+mn-cs"/>
              </a:rPr>
              <a:t>پیچک‌ها</a:t>
            </a:r>
            <a:r>
              <a:rPr lang="en-US" sz="2000" b="0" dirty="0" smtClean="0">
                <a:solidFill>
                  <a:schemeClr val="tx1"/>
                </a:solidFill>
                <a:latin typeface="+mn-lt"/>
                <a:ea typeface="+mn-ea"/>
                <a:cs typeface="+mn-cs"/>
              </a:rPr>
              <a:t>(Climbers</a:t>
            </a:r>
            <a:r>
              <a:rPr lang="en-US" sz="2000" b="0" dirty="0">
                <a:solidFill>
                  <a:schemeClr val="tx1"/>
                </a:solidFill>
                <a:latin typeface="+mn-lt"/>
                <a:ea typeface="+mn-ea"/>
                <a:cs typeface="+mn-cs"/>
              </a:rPr>
              <a:t>) </a:t>
            </a:r>
            <a:r>
              <a:rPr lang="fa-IR" sz="2000" b="0" dirty="0">
                <a:solidFill>
                  <a:schemeClr val="tx1"/>
                </a:solidFill>
                <a:latin typeface="+mn-lt"/>
                <a:ea typeface="+mn-ea"/>
                <a:cs typeface="+mn-cs"/>
              </a:rPr>
              <a:t>قرار می‌گیرد و با توجه به میزان نور آفتاب و دوره گلدهی، مناسب این پروژه بوده و به نام “عشقه” معروف است. عشقه </a:t>
            </a:r>
            <a:r>
              <a:rPr lang="en-US" sz="2000" b="0" dirty="0" err="1">
                <a:solidFill>
                  <a:schemeClr val="tx1"/>
                </a:solidFill>
                <a:latin typeface="+mn-lt"/>
                <a:ea typeface="+mn-ea"/>
                <a:cs typeface="+mn-cs"/>
              </a:rPr>
              <a:t>Herdera</a:t>
            </a:r>
            <a:r>
              <a:rPr lang="en-US" sz="2000" b="0" dirty="0">
                <a:solidFill>
                  <a:schemeClr val="tx1"/>
                </a:solidFill>
                <a:latin typeface="+mn-lt"/>
                <a:ea typeface="+mn-ea"/>
                <a:cs typeface="+mn-cs"/>
              </a:rPr>
              <a:t> Helix </a:t>
            </a:r>
            <a:r>
              <a:rPr lang="fa-IR" sz="2000" b="0" dirty="0">
                <a:solidFill>
                  <a:schemeClr val="tx1"/>
                </a:solidFill>
                <a:latin typeface="+mn-lt"/>
                <a:ea typeface="+mn-ea"/>
                <a:cs typeface="+mn-cs"/>
              </a:rPr>
              <a:t>گیاهی همیشه سبز است که در سایه نیز رشد می‌کند.</a:t>
            </a:r>
            <a:r>
              <a:rPr lang="fa-IR" sz="2000" dirty="0" smtClean="0"/>
              <a:t/>
            </a:r>
            <a:br>
              <a:rPr lang="fa-IR" sz="2000" dirty="0" smtClean="0"/>
            </a:br>
            <a:endParaRPr lang="fa-IR" sz="2000" dirty="0"/>
          </a:p>
        </p:txBody>
      </p:sp>
      <p:pic>
        <p:nvPicPr>
          <p:cNvPr id="18434" name="Picture 2" descr="C:\Users\MahsA\Desktop\mojtamae shar (taghaboni)\memarinews-11-13-42-500.jpg"/>
          <p:cNvPicPr>
            <a:picLocks noChangeAspect="1" noChangeArrowheads="1"/>
          </p:cNvPicPr>
          <p:nvPr/>
        </p:nvPicPr>
        <p:blipFill>
          <a:blip r:embed="rId2" cstate="print"/>
          <a:srcRect t="10755"/>
          <a:stretch>
            <a:fillRect/>
          </a:stretch>
        </p:blipFill>
        <p:spPr bwMode="auto">
          <a:xfrm>
            <a:off x="971600" y="2924944"/>
            <a:ext cx="5832648" cy="37759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ahsA\Desktop\mojtamae shar (taghaboni)\memarinews-11-13-43-500.jpg"/>
          <p:cNvPicPr>
            <a:picLocks noChangeAspect="1" noChangeArrowheads="1"/>
          </p:cNvPicPr>
          <p:nvPr/>
        </p:nvPicPr>
        <p:blipFill>
          <a:blip r:embed="rId2" cstate="print"/>
          <a:srcRect/>
          <a:stretch>
            <a:fillRect/>
          </a:stretch>
        </p:blipFill>
        <p:spPr bwMode="auto">
          <a:xfrm>
            <a:off x="72008" y="1251114"/>
            <a:ext cx="4572000" cy="3546038"/>
          </a:xfrm>
          <a:prstGeom prst="rect">
            <a:avLst/>
          </a:prstGeom>
          <a:noFill/>
        </p:spPr>
      </p:pic>
      <p:pic>
        <p:nvPicPr>
          <p:cNvPr id="19459" name="Picture 3" descr="C:\Users\MahsA\Desktop\mojtamae shar (taghaboni)\memarinews-11-13-44-500.jpg"/>
          <p:cNvPicPr>
            <a:picLocks noChangeAspect="1" noChangeArrowheads="1"/>
          </p:cNvPicPr>
          <p:nvPr/>
        </p:nvPicPr>
        <p:blipFill>
          <a:blip r:embed="rId3" cstate="print"/>
          <a:srcRect/>
          <a:stretch>
            <a:fillRect/>
          </a:stretch>
        </p:blipFill>
        <p:spPr bwMode="auto">
          <a:xfrm>
            <a:off x="4788024" y="548680"/>
            <a:ext cx="4269245" cy="580703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482" name="Picture 2" descr="C:\Users\MahsA\Desktop\mojtamae shar (taghaboni)\memarinews-11-13-45-500.jpg"/>
          <p:cNvPicPr>
            <a:picLocks noChangeAspect="1" noChangeArrowheads="1"/>
          </p:cNvPicPr>
          <p:nvPr/>
        </p:nvPicPr>
        <p:blipFill>
          <a:blip r:embed="rId2" cstate="print"/>
          <a:srcRect/>
          <a:stretch>
            <a:fillRect/>
          </a:stretch>
        </p:blipFill>
        <p:spPr bwMode="auto">
          <a:xfrm>
            <a:off x="4672434" y="260648"/>
            <a:ext cx="4259311" cy="3528392"/>
          </a:xfrm>
          <a:prstGeom prst="rect">
            <a:avLst/>
          </a:prstGeom>
          <a:noFill/>
        </p:spPr>
      </p:pic>
      <p:pic>
        <p:nvPicPr>
          <p:cNvPr id="20483" name="Picture 3" descr="C:\Users\MahsA\Desktop\mojtamae shar (taghaboni)\memarinews-11-13-46-500.jpg"/>
          <p:cNvPicPr>
            <a:picLocks noChangeAspect="1" noChangeArrowheads="1"/>
          </p:cNvPicPr>
          <p:nvPr/>
        </p:nvPicPr>
        <p:blipFill>
          <a:blip r:embed="rId3" cstate="print"/>
          <a:srcRect/>
          <a:stretch>
            <a:fillRect/>
          </a:stretch>
        </p:blipFill>
        <p:spPr bwMode="auto">
          <a:xfrm>
            <a:off x="179512" y="2924944"/>
            <a:ext cx="5310046" cy="371703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hsA\Desktop\mojtamae shar (taghaboni)\memarinews-11-13-47-500.jpg"/>
          <p:cNvPicPr>
            <a:picLocks noGrp="1" noChangeAspect="1" noChangeArrowheads="1"/>
          </p:cNvPicPr>
          <p:nvPr>
            <p:ph idx="1"/>
          </p:nvPr>
        </p:nvPicPr>
        <p:blipFill>
          <a:blip r:embed="rId2" cstate="print"/>
          <a:srcRect/>
          <a:stretch>
            <a:fillRect/>
          </a:stretch>
        </p:blipFill>
        <p:spPr bwMode="auto">
          <a:xfrm>
            <a:off x="179512" y="620688"/>
            <a:ext cx="3623933" cy="5410944"/>
          </a:xfrm>
          <a:prstGeom prst="rect">
            <a:avLst/>
          </a:prstGeom>
          <a:noFill/>
        </p:spPr>
      </p:pic>
      <p:pic>
        <p:nvPicPr>
          <p:cNvPr id="21506" name="Picture 2" descr="C:\Users\MahsA\Desktop\mojtamae shar (taghaboni)\memarinews-11-13-55-500.jpg"/>
          <p:cNvPicPr>
            <a:picLocks noChangeAspect="1" noChangeArrowheads="1"/>
          </p:cNvPicPr>
          <p:nvPr/>
        </p:nvPicPr>
        <p:blipFill>
          <a:blip r:embed="rId3" cstate="print"/>
          <a:srcRect/>
          <a:stretch>
            <a:fillRect/>
          </a:stretch>
        </p:blipFill>
        <p:spPr bwMode="auto">
          <a:xfrm>
            <a:off x="3923928" y="255587"/>
            <a:ext cx="4873803" cy="626975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ahsA\Desktop\mojtamae shar (taghaboni)\memarinews-11-13-48-500.jpg"/>
          <p:cNvPicPr>
            <a:picLocks noChangeAspect="1" noChangeArrowheads="1"/>
          </p:cNvPicPr>
          <p:nvPr/>
        </p:nvPicPr>
        <p:blipFill>
          <a:blip r:embed="rId2" cstate="print"/>
          <a:srcRect/>
          <a:stretch>
            <a:fillRect/>
          </a:stretch>
        </p:blipFill>
        <p:spPr bwMode="auto">
          <a:xfrm>
            <a:off x="323528" y="1628800"/>
            <a:ext cx="3888433" cy="2952328"/>
          </a:xfrm>
          <a:prstGeom prst="rect">
            <a:avLst/>
          </a:prstGeom>
          <a:noFill/>
        </p:spPr>
      </p:pic>
      <p:pic>
        <p:nvPicPr>
          <p:cNvPr id="22532" name="Picture 4" descr="C:\Users\MahsA\Desktop\mojtamae shar (taghaboni)\memarinews-11-13-54-500.jpg"/>
          <p:cNvPicPr>
            <a:picLocks noChangeAspect="1" noChangeArrowheads="1"/>
          </p:cNvPicPr>
          <p:nvPr/>
        </p:nvPicPr>
        <p:blipFill>
          <a:blip r:embed="rId3" cstate="print"/>
          <a:srcRect/>
          <a:stretch>
            <a:fillRect/>
          </a:stretch>
        </p:blipFill>
        <p:spPr bwMode="auto">
          <a:xfrm>
            <a:off x="4283968" y="332656"/>
            <a:ext cx="4680520" cy="62373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4" descr="C:\Users\MahsA\Desktop\mojtamae shar (taghaboni)\memarinews-11-13-39-500.jpg"/>
          <p:cNvPicPr>
            <a:picLocks noChangeAspect="1" noChangeArrowheads="1"/>
          </p:cNvPicPr>
          <p:nvPr/>
        </p:nvPicPr>
        <p:blipFill>
          <a:blip r:embed="rId3" cstate="print"/>
          <a:srcRect/>
          <a:stretch>
            <a:fillRect/>
          </a:stretch>
        </p:blipFill>
        <p:spPr bwMode="auto">
          <a:xfrm>
            <a:off x="539552" y="1340768"/>
            <a:ext cx="8208912" cy="42115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fa-IR"/>
          </a:p>
        </p:txBody>
      </p:sp>
      <p:sp>
        <p:nvSpPr>
          <p:cNvPr id="6147" name="Rectangle 3"/>
          <p:cNvSpPr>
            <a:spLocks noGrp="1" noChangeArrowheads="1"/>
          </p:cNvSpPr>
          <p:nvPr>
            <p:ph type="body" idx="1"/>
          </p:nvPr>
        </p:nvSpPr>
        <p:spPr/>
        <p:txBody>
          <a:bodyPr/>
          <a:lstStyle/>
          <a:p>
            <a:pPr rtl="0">
              <a:buNone/>
            </a:pPr>
            <a:r>
              <a:rPr lang="fa-IR" sz="2000" b="0" dirty="0">
                <a:solidFill>
                  <a:schemeClr val="tx1"/>
                </a:solidFill>
                <a:latin typeface="+mn-lt"/>
                <a:ea typeface="+mn-ea"/>
                <a:cs typeface="+mn-cs"/>
              </a:rPr>
              <a:t/>
            </a:r>
            <a:br>
              <a:rPr lang="fa-IR" sz="2000" b="0" dirty="0">
                <a:solidFill>
                  <a:schemeClr val="tx1"/>
                </a:solidFill>
                <a:latin typeface="+mn-lt"/>
                <a:ea typeface="+mn-ea"/>
                <a:cs typeface="+mn-cs"/>
              </a:rPr>
            </a:br>
            <a:r>
              <a:rPr lang="fa-IR" sz="2000" b="0" dirty="0">
                <a:solidFill>
                  <a:schemeClr val="tx1"/>
                </a:solidFill>
                <a:latin typeface="+mn-lt"/>
                <a:ea typeface="+mn-ea"/>
                <a:cs typeface="+mn-cs"/>
              </a:rPr>
              <a:t>معمار: دفتر معماری دیگر (علیرضا تغابنی) </a:t>
            </a:r>
            <a:r>
              <a:rPr lang="fa-IR" sz="2000" dirty="0" smtClean="0"/>
              <a:t/>
            </a:r>
            <a:br>
              <a:rPr lang="fa-IR" sz="2000" dirty="0" smtClean="0"/>
            </a:br>
            <a:r>
              <a:rPr lang="fa-IR" sz="2000" b="0" dirty="0">
                <a:solidFill>
                  <a:schemeClr val="tx1"/>
                </a:solidFill>
                <a:latin typeface="+mn-lt"/>
                <a:ea typeface="+mn-ea"/>
                <a:cs typeface="+mn-cs"/>
              </a:rPr>
              <a:t>موقعیت: تهران، ایران </a:t>
            </a:r>
            <a:r>
              <a:rPr lang="fa-IR" sz="2000" dirty="0" smtClean="0"/>
              <a:t/>
            </a:r>
            <a:br>
              <a:rPr lang="fa-IR" sz="2000" dirty="0" smtClean="0"/>
            </a:br>
            <a:r>
              <a:rPr lang="fa-IR" sz="2000" b="0" dirty="0">
                <a:solidFill>
                  <a:schemeClr val="tx1"/>
                </a:solidFill>
                <a:latin typeface="+mn-lt"/>
                <a:ea typeface="+mn-ea"/>
                <a:cs typeface="+mn-cs"/>
              </a:rPr>
              <a:t>تاریخ: ۱۳۹۱ </a:t>
            </a:r>
            <a:r>
              <a:rPr lang="fa-IR" sz="2000" dirty="0" smtClean="0"/>
              <a:t/>
            </a:r>
            <a:br>
              <a:rPr lang="fa-IR" sz="2000" dirty="0" smtClean="0"/>
            </a:br>
            <a:r>
              <a:rPr lang="fa-IR" sz="2000" b="0" dirty="0">
                <a:solidFill>
                  <a:schemeClr val="tx1"/>
                </a:solidFill>
                <a:latin typeface="+mn-lt"/>
                <a:ea typeface="+mn-ea"/>
                <a:cs typeface="+mn-cs"/>
              </a:rPr>
              <a:t>مساحت: ۳۰،۰۰۰ مترمربع </a:t>
            </a:r>
            <a:r>
              <a:rPr lang="fa-IR" sz="2000" dirty="0" smtClean="0"/>
              <a:t/>
            </a:r>
            <a:br>
              <a:rPr lang="fa-IR" sz="2000" dirty="0" smtClean="0"/>
            </a:br>
            <a:r>
              <a:rPr lang="fa-IR" sz="2000" b="0" dirty="0">
                <a:solidFill>
                  <a:schemeClr val="tx1"/>
                </a:solidFill>
                <a:latin typeface="+mn-lt"/>
                <a:ea typeface="+mn-ea"/>
                <a:cs typeface="+mn-cs"/>
              </a:rPr>
              <a:t>وضعیت: طرح پیشنهادی مسابقه / رتبه سوم </a:t>
            </a:r>
            <a:r>
              <a:rPr lang="fa-IR" sz="2000" dirty="0" smtClean="0"/>
              <a:t/>
            </a:r>
            <a:br>
              <a:rPr lang="fa-IR" sz="2000" dirty="0" smtClean="0"/>
            </a:br>
            <a:r>
              <a:rPr lang="fa-IR" sz="2000" b="0" dirty="0">
                <a:solidFill>
                  <a:schemeClr val="tx1"/>
                </a:solidFill>
                <a:latin typeface="+mn-lt"/>
                <a:ea typeface="+mn-ea"/>
                <a:cs typeface="+mn-cs"/>
              </a:rPr>
              <a:t>کارفرما: گروه شار </a:t>
            </a:r>
            <a:r>
              <a:rPr lang="fa-IR" sz="2000" dirty="0" smtClean="0"/>
              <a:t/>
            </a:r>
            <a:br>
              <a:rPr lang="fa-IR" sz="2000" dirty="0" smtClean="0"/>
            </a:br>
            <a:r>
              <a:rPr lang="fa-IR" sz="2000" b="0" dirty="0">
                <a:solidFill>
                  <a:schemeClr val="tx1"/>
                </a:solidFill>
                <a:latin typeface="+mn-lt"/>
                <a:ea typeface="+mn-ea"/>
                <a:cs typeface="+mn-cs"/>
              </a:rPr>
              <a:t>تیم طراحی: علیرضا تغابنی، حمید عباسلو، شهاب‌الدین رمضانی، روح‌الله رسولی </a:t>
            </a:r>
            <a:r>
              <a:rPr lang="fa-IR" sz="2000" dirty="0" smtClean="0"/>
              <a:t/>
            </a:r>
            <a:br>
              <a:rPr lang="fa-IR" sz="2000" dirty="0" smtClean="0"/>
            </a:br>
            <a:r>
              <a:rPr lang="fa-IR" sz="2000" b="0" dirty="0">
                <a:solidFill>
                  <a:schemeClr val="tx1"/>
                </a:solidFill>
                <a:latin typeface="+mn-lt"/>
                <a:ea typeface="+mn-ea"/>
                <a:cs typeface="+mn-cs"/>
              </a:rPr>
              <a:t>همکاران پروژه: سمانه مظفر، مجید جهانگیری، یگانه قزل‌لو، نوید غفاری</a:t>
            </a:r>
            <a:r>
              <a:rPr lang="fa-IR" sz="2000" dirty="0" smtClean="0"/>
              <a:t/>
            </a:r>
            <a:br>
              <a:rPr lang="fa-IR" sz="2000" dirty="0" smtClean="0"/>
            </a:br>
            <a:r>
              <a:rPr lang="fa-IR" sz="2000" b="0" dirty="0">
                <a:solidFill>
                  <a:schemeClr val="tx1"/>
                </a:solidFill>
                <a:latin typeface="+mn-lt"/>
                <a:ea typeface="+mn-ea"/>
                <a:cs typeface="+mn-cs"/>
              </a:rPr>
              <a:t>تیم ارائه: سعید فهیمی‌پور، افشین خدابنده‌لو</a:t>
            </a:r>
            <a:r>
              <a:rPr lang="fa-IR" sz="2000" dirty="0" smtClean="0"/>
              <a:t/>
            </a:r>
            <a:br>
              <a:rPr lang="fa-IR" sz="2000" dirty="0" smtClean="0"/>
            </a:br>
            <a:r>
              <a:rPr lang="fa-IR" sz="2000" b="0" dirty="0">
                <a:solidFill>
                  <a:schemeClr val="tx1"/>
                </a:solidFill>
                <a:latin typeface="+mn-lt"/>
                <a:ea typeface="+mn-ea"/>
                <a:cs typeface="+mn-cs"/>
              </a:rPr>
              <a:t>مشاور منظر: بابک مستوفی صدری</a:t>
            </a:r>
            <a:r>
              <a:rPr lang="fa-IR" sz="2000" dirty="0" smtClean="0"/>
              <a:t/>
            </a:r>
            <a:br>
              <a:rPr lang="fa-IR" sz="2000" dirty="0" smtClean="0"/>
            </a:br>
            <a:endParaRPr lang="fa-I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88640"/>
            <a:ext cx="7772400" cy="4114800"/>
          </a:xfrm>
        </p:spPr>
        <p:txBody>
          <a:bodyPr/>
          <a:lstStyle/>
          <a:p>
            <a:pPr algn="r">
              <a:buNone/>
            </a:pPr>
            <a:r>
              <a:rPr lang="fa-IR" sz="2000" b="0" dirty="0" smtClean="0">
                <a:solidFill>
                  <a:schemeClr val="tx1"/>
                </a:solidFill>
                <a:latin typeface="+mn-lt"/>
                <a:ea typeface="+mn-ea"/>
                <a:cs typeface="+mn-cs"/>
              </a:rPr>
              <a:t>استراتژی </a:t>
            </a:r>
            <a:r>
              <a:rPr lang="fa-IR" sz="2000" b="0" dirty="0">
                <a:solidFill>
                  <a:schemeClr val="tx1"/>
                </a:solidFill>
                <a:latin typeface="+mn-lt"/>
                <a:ea typeface="+mn-ea"/>
                <a:cs typeface="+mn-cs"/>
              </a:rPr>
              <a:t>طراحی در این پروژه، حفظ درختان، به همراه ایجاد تنوع دید و حداکثری کردن آن در واحدهای مسکونی بود، به این شکل که کل ساختمان، حجمی یکپارچه در نظر گرفته شد که در نواحی درختان، از این حجم کسر شده است، گویی درختان باعث خوردگی حجم سفید شده‌اند. نواحی خورده شده که پر از خلل و فرج، تراس‌ها، پنجره‌ها و نورگیرها هستند، از جنس چوب و دیواره‌های صلب بیرونی، بتونی و به رنگ سفید خواهند بود.</a:t>
            </a:r>
            <a:r>
              <a:rPr lang="fa-IR" sz="2000" dirty="0" smtClean="0"/>
              <a:t/>
            </a:r>
            <a:br>
              <a:rPr lang="fa-IR" sz="2000" dirty="0" smtClean="0"/>
            </a:br>
            <a:endParaRPr lang="fa-IR" sz="2000" dirty="0"/>
          </a:p>
        </p:txBody>
      </p:sp>
      <p:pic>
        <p:nvPicPr>
          <p:cNvPr id="9218" name="Picture 2" descr="C:\Users\MahsA\Desktop\mojtamae shar (taghaboni)\memarinews-11-13-40-500.jpg"/>
          <p:cNvPicPr>
            <a:picLocks noChangeAspect="1" noChangeArrowheads="1"/>
          </p:cNvPicPr>
          <p:nvPr/>
        </p:nvPicPr>
        <p:blipFill>
          <a:blip r:embed="rId2" cstate="print"/>
          <a:srcRect/>
          <a:stretch>
            <a:fillRect/>
          </a:stretch>
        </p:blipFill>
        <p:spPr bwMode="auto">
          <a:xfrm>
            <a:off x="2195736" y="2564904"/>
            <a:ext cx="6353060" cy="36941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088" y="188640"/>
            <a:ext cx="7772400" cy="4114800"/>
          </a:xfrm>
        </p:spPr>
        <p:txBody>
          <a:bodyPr/>
          <a:lstStyle/>
          <a:p>
            <a:pPr>
              <a:buNone/>
            </a:pPr>
            <a:r>
              <a:rPr lang="fa-IR" sz="2000" b="0" dirty="0">
                <a:solidFill>
                  <a:schemeClr val="tx1"/>
                </a:solidFill>
                <a:latin typeface="+mn-lt"/>
                <a:ea typeface="+mn-ea"/>
                <a:cs typeface="+mn-cs"/>
              </a:rPr>
              <a:t>شکل کسر شدن از حجم اصلی، به گونه‌ای است که عقب‌نشینی‌هایی در دل هر واحد به وجود بیاورد و با این عقب‌نشینی‌، دیدهای متنوع‌تری را در جهت‌های گوناگون، برای هر واحد فراهم کند. اهمیت این مساله، به دلیل دیدهای جذابی که از طبقه ۶ به بالا، در سمت شمال و از طبقه ۴ به بالا، در سمت جنوب وجود دارد، بسیار بیشتر به نظر می‌رسد که در نهایت، به حفظ درختان و فقط جابجایی پنج درخت انجامیده است.</a:t>
            </a:r>
            <a:endParaRPr lang="fa-IR" sz="2000" dirty="0"/>
          </a:p>
        </p:txBody>
      </p:sp>
      <p:pic>
        <p:nvPicPr>
          <p:cNvPr id="10242" name="Picture 2" descr="C:\Users\MahsA\Desktop\mojtamae shar (taghaboni)\memarinews-11-13-41-500.jpg"/>
          <p:cNvPicPr>
            <a:picLocks noChangeAspect="1" noChangeArrowheads="1"/>
          </p:cNvPicPr>
          <p:nvPr/>
        </p:nvPicPr>
        <p:blipFill>
          <a:blip r:embed="rId2" cstate="print"/>
          <a:srcRect/>
          <a:stretch>
            <a:fillRect/>
          </a:stretch>
        </p:blipFill>
        <p:spPr bwMode="auto">
          <a:xfrm>
            <a:off x="1259632" y="2060848"/>
            <a:ext cx="7691404" cy="43204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44624"/>
            <a:ext cx="7772400" cy="4114800"/>
          </a:xfrm>
        </p:spPr>
        <p:txBody>
          <a:bodyPr/>
          <a:lstStyle/>
          <a:p>
            <a:pPr>
              <a:buNone/>
            </a:pPr>
            <a:r>
              <a:rPr lang="fa-IR" sz="2000" dirty="0" smtClean="0"/>
              <a:t/>
            </a:r>
            <a:br>
              <a:rPr lang="fa-IR" sz="2000" dirty="0" smtClean="0"/>
            </a:br>
            <a:r>
              <a:rPr lang="fa-IR" sz="2000" b="0" dirty="0" smtClean="0">
                <a:solidFill>
                  <a:schemeClr val="tx1"/>
                </a:solidFill>
                <a:latin typeface="+mn-lt"/>
                <a:ea typeface="+mn-ea"/>
                <a:cs typeface="+mn-cs"/>
              </a:rPr>
              <a:t>ساختمان </a:t>
            </a:r>
            <a:r>
              <a:rPr lang="fa-IR" sz="2000" b="0" dirty="0">
                <a:solidFill>
                  <a:schemeClr val="tx1"/>
                </a:solidFill>
                <a:latin typeface="+mn-lt"/>
                <a:ea typeface="+mn-ea"/>
                <a:cs typeface="+mn-cs"/>
              </a:rPr>
              <a:t>در هر طبقه از ۴ واحد تشکیل شده و دو دستگاه راه‌پله و آسانسور دارد که به وسیله راهرویی، با هم ارتباط دارند. دو طبقه بالایی نیز به ۳ واحد دوبلکس اختصاص داده شده است. در طبقه یازدهم نیز حیاط جمعی بزرگی، برای استفاده همه واحدها در نظر گرفته شده است. در زیرزمین، تعداد ۲۱۸ پارکینگ، در مجموع تامین شده و فضاهایی مانند سالن سینمای سه‌بعدی، سالن اسکواش و استخر جانمایی شده است. وجود دیواره صلب سازه‌ای در پیرامون زمین، با بهبود عملکرد سازه‌ای، باعث سبک‌تر شدن سازه و کوچک شدن ابعاد ستون‌های داخلی شده است.</a:t>
            </a:r>
            <a:endParaRPr lang="fa-IR" sz="2000" dirty="0"/>
          </a:p>
        </p:txBody>
      </p:sp>
      <p:pic>
        <p:nvPicPr>
          <p:cNvPr id="11266" name="Picture 2" descr="C:\Users\MahsA\Desktop\mojtamae shar (taghaboni)\memarinews-11-13-58-500.jpg"/>
          <p:cNvPicPr>
            <a:picLocks noChangeAspect="1" noChangeArrowheads="1"/>
          </p:cNvPicPr>
          <p:nvPr/>
        </p:nvPicPr>
        <p:blipFill>
          <a:blip r:embed="rId2" cstate="print"/>
          <a:srcRect/>
          <a:stretch>
            <a:fillRect/>
          </a:stretch>
        </p:blipFill>
        <p:spPr bwMode="auto">
          <a:xfrm>
            <a:off x="1259632" y="2780928"/>
            <a:ext cx="7571235" cy="35986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ahsA\Desktop\mojtamae shar (taghaboni)\memarinews-11-13-57-500.jpg"/>
          <p:cNvPicPr>
            <a:picLocks noGrp="1" noChangeAspect="1" noChangeArrowheads="1"/>
          </p:cNvPicPr>
          <p:nvPr>
            <p:ph idx="1"/>
          </p:nvPr>
        </p:nvPicPr>
        <p:blipFill>
          <a:blip r:embed="rId2" cstate="print"/>
          <a:srcRect/>
          <a:stretch>
            <a:fillRect/>
          </a:stretch>
        </p:blipFill>
        <p:spPr bwMode="auto">
          <a:xfrm>
            <a:off x="827584" y="332656"/>
            <a:ext cx="8137544" cy="59072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hsA\Desktop\mojtamae shar (taghaboni)\memarinews-11-13-56-500.jpg"/>
          <p:cNvPicPr>
            <a:picLocks noGrp="1" noChangeAspect="1" noChangeArrowheads="1"/>
          </p:cNvPicPr>
          <p:nvPr>
            <p:ph idx="1"/>
          </p:nvPr>
        </p:nvPicPr>
        <p:blipFill>
          <a:blip r:embed="rId2" cstate="print"/>
          <a:srcRect/>
          <a:stretch>
            <a:fillRect/>
          </a:stretch>
        </p:blipFill>
        <p:spPr bwMode="auto">
          <a:xfrm>
            <a:off x="251520" y="1052736"/>
            <a:ext cx="8665461" cy="475252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2290" name="Picture 2" descr="C:\Users\MahsA\Desktop\mojtamae shar (taghaboni)\memarinews-11-13-59-500.jpg"/>
          <p:cNvPicPr>
            <a:picLocks noChangeAspect="1" noChangeArrowheads="1"/>
          </p:cNvPicPr>
          <p:nvPr/>
        </p:nvPicPr>
        <p:blipFill>
          <a:blip r:embed="rId2" cstate="print"/>
          <a:srcRect/>
          <a:stretch>
            <a:fillRect/>
          </a:stretch>
        </p:blipFill>
        <p:spPr bwMode="auto">
          <a:xfrm>
            <a:off x="1547664" y="332656"/>
            <a:ext cx="6912768" cy="62385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vergreen_abstract">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evergreen_abstract</Template>
  <TotalTime>63</TotalTime>
  <Words>186</Words>
  <Application>Microsoft Office PowerPoint</Application>
  <PresentationFormat>On-screen Show (4:3)</PresentationFormat>
  <Paragraphs>11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evergreen_abstract</vt:lpstr>
      <vt:lpstr>مجتمع مسکونی شار (علیرضا تغابنی)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مجتمع مسکونی شار (علیرضا تغابنی)</dc:title>
  <dc:creator>MahsA</dc:creator>
  <cp:lastModifiedBy>omid arzi</cp:lastModifiedBy>
  <cp:revision>9</cp:revision>
  <dcterms:created xsi:type="dcterms:W3CDTF">2014-11-18T20:10:27Z</dcterms:created>
  <dcterms:modified xsi:type="dcterms:W3CDTF">2022-01-27T17:58:03Z</dcterms:modified>
</cp:coreProperties>
</file>