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69" r:id="rId3"/>
    <p:sldId id="270" r:id="rId4"/>
    <p:sldId id="260" r:id="rId5"/>
    <p:sldId id="271" r:id="rId6"/>
    <p:sldId id="272" r:id="rId7"/>
    <p:sldId id="273" r:id="rId8"/>
    <p:sldId id="264" r:id="rId9"/>
    <p:sldId id="275" r:id="rId10"/>
    <p:sldId id="276" r:id="rId11"/>
    <p:sldId id="277" r:id="rId12"/>
    <p:sldId id="280" r:id="rId13"/>
    <p:sldId id="281" r:id="rId14"/>
    <p:sldId id="278" r:id="rId15"/>
    <p:sldId id="279" r:id="rId16"/>
    <p:sldId id="284" r:id="rId17"/>
    <p:sldId id="283" r:id="rId18"/>
    <p:sldId id="282" r:id="rId19"/>
    <p:sldId id="285" r:id="rId2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59A86-605B-4472-B556-DD17A178C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4ABB4-12FB-4F5C-910B-186F4AF37436}" type="datetimeFigureOut">
              <a:rPr lang="en-US"/>
              <a:pPr>
                <a:defRPr/>
              </a:pPr>
              <a:t>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F405C-5F3A-4F31-BAFE-84DFB8D6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C8D53-7DEA-4FF6-828C-9D773A2BD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5FDF26-3F8F-49D0-B710-2856695C5A6E}" type="slidenum">
              <a:rPr lang="en-US" altLang="fa-IR"/>
              <a:pPr/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2344347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92F9-5489-41F4-868B-5F24590D3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7F256-49AD-432C-8EAB-B5DAF5243224}" type="datetimeFigureOut">
              <a:rPr lang="en-US"/>
              <a:pPr>
                <a:defRPr/>
              </a:pPr>
              <a:t>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59381-3F48-494B-8044-D65F3F910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4D701-3CD7-49B3-B1BE-984C15974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1B40BC-B70E-4075-BA54-4D8576CE5E5F}" type="slidenum">
              <a:rPr lang="en-US" altLang="fa-IR"/>
              <a:pPr/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1289966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5D7EE0-5A5A-48D4-BA2A-5EB89F9BF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51EBA-AA24-490A-BDC7-BEFFC51E2173}" type="datetimeFigureOut">
              <a:rPr lang="en-US"/>
              <a:pPr>
                <a:defRPr/>
              </a:pPr>
              <a:t>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03B58-25A7-4F71-AFFE-DD943348C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E6B81-C7BD-47F8-9769-C57D56FC9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BCD5FC-E97D-4553-A3E8-0C8FA845AF24}" type="slidenum">
              <a:rPr lang="en-US" altLang="fa-IR"/>
              <a:pPr/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333067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F3A77-B814-4CFA-BAC6-AD5831AE7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03B45-7E5B-4CF9-99AB-9BA6D90A63C8}" type="datetimeFigureOut">
              <a:rPr lang="en-US"/>
              <a:pPr>
                <a:defRPr/>
              </a:pPr>
              <a:t>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D3693-0D6E-4680-9848-BA72ACBF1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DD57EB-A4A5-440D-AC95-43A4D3BA6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95F158-14CB-4304-B722-FE0A0D0A191B}" type="slidenum">
              <a:rPr lang="en-US" altLang="fa-IR"/>
              <a:pPr/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2108589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2CB789-B6C7-42AC-AA2B-EF9207175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B35FD-B5DE-4671-989D-ECAB6884C4E2}" type="datetimeFigureOut">
              <a:rPr lang="en-US"/>
              <a:pPr>
                <a:defRPr/>
              </a:pPr>
              <a:t>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883B0-08F2-43C7-B805-221F3A9EA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86971-97AF-48F5-8521-359231BA0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603F4E-7DEA-41B3-BBB0-79A2502CC074}" type="slidenum">
              <a:rPr lang="en-US" altLang="fa-IR"/>
              <a:pPr/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1090007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73C290-D0B0-4697-A751-DB36ED61D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CC883-AB1B-4046-9329-0B05C6F00845}" type="datetimeFigureOut">
              <a:rPr lang="en-US"/>
              <a:pPr>
                <a:defRPr/>
              </a:pPr>
              <a:t>2/1/2021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9EE1A7C-C38A-47DF-81ED-025ECE848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A4178B7-3137-4637-B41E-CC60995AE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F2CDCC-BD37-435D-8B4C-087ECA571EB7}" type="slidenum">
              <a:rPr lang="en-US" altLang="fa-IR"/>
              <a:pPr/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687895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D82D239-999A-4452-B64A-134922F31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C098B1-F66C-4796-89CD-1A4164226F5B}" type="datetimeFigureOut">
              <a:rPr lang="en-US"/>
              <a:pPr>
                <a:defRPr/>
              </a:pPr>
              <a:t>2/1/2021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79F08A3-5295-407E-822D-C6E0488D7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525BF6C-6390-4887-87D8-90C18E233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A1C661-D264-4457-80D6-9C3CFDB0DED8}" type="slidenum">
              <a:rPr lang="en-US" altLang="fa-IR"/>
              <a:pPr/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533575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CDA592A-9C95-427A-A288-A97A72751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11132-9B8B-4CE8-B23F-C81ECDC0BBFD}" type="datetimeFigureOut">
              <a:rPr lang="en-US"/>
              <a:pPr>
                <a:defRPr/>
              </a:pPr>
              <a:t>2/1/2021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34F4856-0AA7-4107-B948-5AADCE0F1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B49C8DF-20A5-4360-8E61-590AB6CBD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D14D8B-1274-443D-A2D5-98C24D1C853A}" type="slidenum">
              <a:rPr lang="en-US" altLang="fa-IR"/>
              <a:pPr/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1841430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4827D76-1780-411A-8F09-D526D2FEE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44699-0F6F-4D88-B165-6D70D591A87F}" type="datetimeFigureOut">
              <a:rPr lang="en-US"/>
              <a:pPr>
                <a:defRPr/>
              </a:pPr>
              <a:t>2/1/2021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EA83088-DA94-4818-9059-4A89C78F6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ED1398-1CD8-400C-8F2B-C7C25CBCC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CB579F-29D4-4631-A3B8-0111D139B1ED}" type="slidenum">
              <a:rPr lang="en-US" altLang="fa-IR"/>
              <a:pPr/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443140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2AA7BD9-E3A9-43F3-B389-B100386E2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14A9A-1A38-476A-92E6-144F39F1DF9B}" type="datetimeFigureOut">
              <a:rPr lang="en-US"/>
              <a:pPr>
                <a:defRPr/>
              </a:pPr>
              <a:t>2/1/2021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BE3D5C2-9D43-4221-A5D2-24ACACC53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3E3D901-1634-4D43-97FC-9DF0EDF91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B1DE6D-9BD9-432E-949B-972B5E39B21F}" type="slidenum">
              <a:rPr lang="en-US" altLang="fa-IR"/>
              <a:pPr/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4212806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66BF30A-B048-4006-A99D-E56904FD8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2009B-C9B2-4E6B-911E-5542D689DF3D}" type="datetimeFigureOut">
              <a:rPr lang="en-US"/>
              <a:pPr>
                <a:defRPr/>
              </a:pPr>
              <a:t>2/1/2021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E82A281-F775-4A9E-9352-B32AA757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A0F305D-4EB2-49AF-B2D0-E259EAC4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CD68CA-08CB-4AC9-BB82-985B430FA3BD}" type="slidenum">
              <a:rPr lang="en-US" altLang="fa-IR"/>
              <a:pPr/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2856723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FBB9004-8D14-48D4-8341-678C84509D7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a-IR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1FDBE89-994D-4A84-822A-A5BA67D607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a-IR"/>
              <a:t>Click to edit Master text styles</a:t>
            </a:r>
          </a:p>
          <a:p>
            <a:pPr lvl="1"/>
            <a:r>
              <a:rPr lang="en-US" altLang="fa-IR"/>
              <a:t>Second level</a:t>
            </a:r>
          </a:p>
          <a:p>
            <a:pPr lvl="2"/>
            <a:r>
              <a:rPr lang="en-US" altLang="fa-IR"/>
              <a:t>Third level</a:t>
            </a:r>
          </a:p>
          <a:p>
            <a:pPr lvl="3"/>
            <a:r>
              <a:rPr lang="en-US" altLang="fa-IR"/>
              <a:t>Fourth level</a:t>
            </a:r>
          </a:p>
          <a:p>
            <a:pPr lvl="4"/>
            <a:r>
              <a:rPr lang="en-US" altLang="fa-IR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606DD3-40E3-4460-ACFB-5FD64DA71C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8103F0D-6FCD-4FFD-948A-BE878F740BA4}" type="datetimeFigureOut">
              <a:rPr lang="en-US"/>
              <a:pPr>
                <a:defRPr/>
              </a:pPr>
              <a:t>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83AAD-CBA8-4CDB-9667-9FC5E04DA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737871-78C4-4D1E-8E0A-BD62393357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7C2B458F-DDB6-4F40-AB43-BB4D75FE4B9A}" type="slidenum">
              <a:rPr lang="en-US" altLang="fa-IR"/>
              <a:pPr/>
              <a:t>‹#›</a:t>
            </a:fld>
            <a:endParaRPr lang="en-US" alt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2">
            <a:extLst>
              <a:ext uri="{FF2B5EF4-FFF2-40B4-BE49-F238E27FC236}">
                <a16:creationId xmlns:a16="http://schemas.microsoft.com/office/drawing/2014/main" id="{31D0F1C0-13F2-489E-8410-1B65805DD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981200"/>
            <a:ext cx="45720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a-IR" altLang="fa-IR" sz="4800" b="1">
                <a:cs typeface="B Titr" panose="00000700000000000000" pitchFamily="2" charset="-78"/>
              </a:rPr>
              <a:t>تصاویر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a-IR" altLang="fa-IR" sz="4800" b="1">
                <a:cs typeface="B Titr" panose="00000700000000000000" pitchFamily="2" charset="-78"/>
              </a:rPr>
              <a:t> تشریح مغز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Content Placeholder 3">
            <a:extLst>
              <a:ext uri="{FF2B5EF4-FFF2-40B4-BE49-F238E27FC236}">
                <a16:creationId xmlns:a16="http://schemas.microsoft.com/office/drawing/2014/main" id="{4766B0DA-51E6-4BA3-A743-81C039DDF6D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117475"/>
            <a:ext cx="5867400" cy="6708775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0C46FAB-3136-46E6-A226-2EBA404F7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200025"/>
            <a:ext cx="113030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a-IR" altLang="fa-IR" sz="2400" b="1"/>
              <a:t>بخش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a-IR" altLang="fa-IR" sz="2400" b="1"/>
              <a:t> سفید مخ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742755-D90B-4E36-8464-46BC1698D1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300" y="1020763"/>
            <a:ext cx="2270125" cy="9239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a-IR" altLang="fa-IR" sz="1800" b="1">
                <a:solidFill>
                  <a:srgbClr val="FF0000"/>
                </a:solidFill>
                <a:cs typeface="B Zar" panose="00000400000000000000" pitchFamily="2" charset="-78"/>
              </a:rPr>
              <a:t>پرده ویوسنس</a:t>
            </a:r>
            <a:endParaRPr lang="en-US" altLang="fa-IR" sz="1800" b="1">
              <a:solidFill>
                <a:srgbClr val="FF0000"/>
              </a:solidFill>
              <a:cs typeface="B Zar" panose="00000400000000000000" pitchFamily="2" charset="-7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a-IR" altLang="fa-IR" sz="1800" b="1">
              <a:solidFill>
                <a:srgbClr val="FF0000"/>
              </a:solidFill>
              <a:cs typeface="B Zar" panose="00000400000000000000" pitchFamily="2" charset="-7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a-IR" altLang="fa-IR" sz="1800" b="1">
                <a:solidFill>
                  <a:srgbClr val="FF0000"/>
                </a:solidFill>
                <a:cs typeface="B Zar" panose="00000400000000000000" pitchFamily="2" charset="-78"/>
              </a:rPr>
              <a:t> (روی مایع مغزی/نخاعی)</a:t>
            </a:r>
            <a:endParaRPr lang="fa-IR" altLang="fa-IR" sz="1800" b="1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Content Placeholder 3">
            <a:extLst>
              <a:ext uri="{FF2B5EF4-FFF2-40B4-BE49-F238E27FC236}">
                <a16:creationId xmlns:a16="http://schemas.microsoft.com/office/drawing/2014/main" id="{6CCE6663-981F-4D23-BBCF-2C1224F2C40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" b="3464"/>
          <a:stretch>
            <a:fillRect/>
          </a:stretch>
        </p:blipFill>
        <p:spPr>
          <a:xfrm>
            <a:off x="1219200" y="236538"/>
            <a:ext cx="3932238" cy="6411912"/>
          </a:xfrm>
          <a:solidFill>
            <a:srgbClr val="FFFF00"/>
          </a:solidFill>
        </p:spPr>
      </p:pic>
      <p:sp>
        <p:nvSpPr>
          <p:cNvPr id="12291" name="Rectangle 4">
            <a:extLst>
              <a:ext uri="{FF2B5EF4-FFF2-40B4-BE49-F238E27FC236}">
                <a16:creationId xmlns:a16="http://schemas.microsoft.com/office/drawing/2014/main" id="{7F4F4115-BFEB-4A81-BDB9-129026C77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3425" y="915988"/>
            <a:ext cx="2047875" cy="3170237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 eaLnBrk="1" hangingPunct="1">
              <a:spcBef>
                <a:spcPct val="0"/>
              </a:spcBef>
              <a:buFontTx/>
              <a:buNone/>
            </a:pPr>
            <a:r>
              <a:rPr lang="fa-IR" altLang="fa-IR" sz="4000" b="1">
                <a:solidFill>
                  <a:srgbClr val="FF0000"/>
                </a:solidFill>
                <a:cs typeface="B Zar" panose="00000400000000000000" pitchFamily="2" charset="-78"/>
              </a:rPr>
              <a:t>تصویر برش</a:t>
            </a:r>
          </a:p>
          <a:p>
            <a:pPr algn="ctr" rtl="1" eaLnBrk="1" hangingPunct="1">
              <a:spcBef>
                <a:spcPct val="0"/>
              </a:spcBef>
              <a:buFontTx/>
              <a:buNone/>
            </a:pPr>
            <a:r>
              <a:rPr lang="fa-IR" altLang="fa-IR" sz="4000" b="1">
                <a:solidFill>
                  <a:srgbClr val="FF0000"/>
                </a:solidFill>
                <a:cs typeface="B Zar" panose="00000400000000000000" pitchFamily="2" charset="-78"/>
              </a:rPr>
              <a:t> طولی مغز</a:t>
            </a:r>
          </a:p>
          <a:p>
            <a:pPr algn="ctr" rtl="1" eaLnBrk="1" hangingPunct="1">
              <a:spcBef>
                <a:spcPct val="0"/>
              </a:spcBef>
              <a:buFontTx/>
              <a:buNone/>
            </a:pPr>
            <a:r>
              <a:rPr lang="fa-IR" altLang="fa-IR" sz="4000" b="1">
                <a:solidFill>
                  <a:srgbClr val="FF0000"/>
                </a:solidFill>
                <a:cs typeface="B Zar" panose="00000400000000000000" pitchFamily="2" charset="-78"/>
              </a:rPr>
              <a:t> رانشان </a:t>
            </a:r>
          </a:p>
          <a:p>
            <a:pPr algn="ctr" rtl="1" eaLnBrk="1" hangingPunct="1">
              <a:spcBef>
                <a:spcPct val="0"/>
              </a:spcBef>
              <a:buFontTx/>
              <a:buNone/>
            </a:pPr>
            <a:r>
              <a:rPr lang="fa-IR" altLang="fa-IR" sz="4000" b="1">
                <a:solidFill>
                  <a:srgbClr val="FF0000"/>
                </a:solidFill>
                <a:cs typeface="B Zar" panose="00000400000000000000" pitchFamily="2" charset="-78"/>
              </a:rPr>
              <a:t>میدهد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613391-E726-4E54-9668-F5525C988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50" y="220663"/>
            <a:ext cx="1836738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fa-IR" altLang="fa-IR" sz="2000" b="1">
                <a:solidFill>
                  <a:srgbClr val="FF0000"/>
                </a:solidFill>
                <a:cs typeface="B Zar" panose="00000400000000000000" pitchFamily="2" charset="-78"/>
              </a:rPr>
              <a:t>نیمکره ی چپ مخ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D5F883-11A6-44C2-8EC7-EE2E6311A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1400" y="1600200"/>
            <a:ext cx="1292225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fa-IR" altLang="fa-IR" sz="2000" b="1">
                <a:solidFill>
                  <a:srgbClr val="FF0000"/>
                </a:solidFill>
                <a:cs typeface="B Zar" panose="00000400000000000000" pitchFamily="2" charset="-78"/>
              </a:rPr>
              <a:t>جسم مخطط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3C0886-9CC3-4883-A8DE-902A616DA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0775" y="2527300"/>
            <a:ext cx="933450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fa-IR" altLang="fa-IR" sz="2000" b="1">
                <a:solidFill>
                  <a:srgbClr val="FF0000"/>
                </a:solidFill>
                <a:cs typeface="B Zar" panose="00000400000000000000" pitchFamily="2" charset="-78"/>
              </a:rPr>
              <a:t>تالاموس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151AC3-4368-45F5-82CD-E5A15B2E3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0425" y="3886200"/>
            <a:ext cx="1809750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fa-IR" altLang="fa-IR" sz="2000" b="1">
                <a:solidFill>
                  <a:srgbClr val="FF0000"/>
                </a:solidFill>
                <a:cs typeface="B Zar" panose="00000400000000000000" pitchFamily="2" charset="-78"/>
              </a:rPr>
              <a:t>برجستگیهای 4گانه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983DC8-1030-438A-A1E8-3B2150428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850" y="2874963"/>
            <a:ext cx="1922463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fa-IR" altLang="fa-IR" sz="2000" b="1">
                <a:solidFill>
                  <a:srgbClr val="FF0000"/>
                </a:solidFill>
                <a:cs typeface="B Zar" panose="00000400000000000000" pitchFamily="2" charset="-78"/>
              </a:rPr>
              <a:t>پایک فوقانی مخچه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787F0B-8EC9-4689-8C17-161178C11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5638" y="4495800"/>
            <a:ext cx="1000125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fa-IR" altLang="fa-IR" sz="2000" b="1">
                <a:solidFill>
                  <a:srgbClr val="FF0000"/>
                </a:solidFill>
                <a:cs typeface="B Zar" panose="00000400000000000000" pitchFamily="2" charset="-78"/>
              </a:rPr>
              <a:t>پل مغزی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D7DFAD-CED6-46D0-9E4E-7E3CCF4C8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975" y="6242050"/>
            <a:ext cx="1241425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fa-IR" altLang="fa-IR" sz="2000" b="1">
                <a:solidFill>
                  <a:srgbClr val="FF0000"/>
                </a:solidFill>
                <a:cs typeface="B Zar" panose="00000400000000000000" pitchFamily="2" charset="-78"/>
              </a:rPr>
              <a:t>بصل النخاع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3DAC15-F647-47E3-9EFB-D89876A444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38" y="5715000"/>
            <a:ext cx="1831975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fa-IR" altLang="fa-IR" sz="2000" b="1">
                <a:solidFill>
                  <a:srgbClr val="FF0000"/>
                </a:solidFill>
                <a:cs typeface="B Zar" panose="00000400000000000000" pitchFamily="2" charset="-78"/>
              </a:rPr>
              <a:t>نیمکره چپ مخچه</a:t>
            </a:r>
            <a:endParaRPr lang="en-US" altLang="fa-IR" sz="2000" b="1">
              <a:solidFill>
                <a:srgbClr val="FF0000"/>
              </a:solidFill>
              <a:cs typeface="B Zar" panose="00000400000000000000" pitchFamily="2" charset="-7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EB196196-15C3-4D65-A4D3-1A23E7C73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5" t="16164" r="25882" b="8405"/>
          <a:stretch>
            <a:fillRect/>
          </a:stretch>
        </p:blipFill>
        <p:spPr bwMode="auto">
          <a:xfrm>
            <a:off x="234950" y="377825"/>
            <a:ext cx="8897938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2881D68-79E5-4679-9FA2-A2FC2BCC4314}"/>
              </a:ext>
            </a:extLst>
          </p:cNvPr>
          <p:cNvSpPr/>
          <p:nvPr/>
        </p:nvSpPr>
        <p:spPr>
          <a:xfrm>
            <a:off x="4684713" y="1066800"/>
            <a:ext cx="1487487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6E328B-9911-4BB0-AB91-5CF25ED68586}"/>
              </a:ext>
            </a:extLst>
          </p:cNvPr>
          <p:cNvSpPr/>
          <p:nvPr/>
        </p:nvSpPr>
        <p:spPr>
          <a:xfrm>
            <a:off x="5427663" y="2133600"/>
            <a:ext cx="2344737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C4BCE5-A1E9-4BAC-B6EA-B3CC009EE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4438" y="2057400"/>
            <a:ext cx="400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C4258E-D18A-4842-89EF-345EDE6899CF}"/>
              </a:ext>
            </a:extLst>
          </p:cNvPr>
          <p:cNvSpPr/>
          <p:nvPr/>
        </p:nvSpPr>
        <p:spPr>
          <a:xfrm>
            <a:off x="7467600" y="3200400"/>
            <a:ext cx="838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AB5E6A-94C4-46CA-BB32-CF1E34504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5563" y="3149600"/>
            <a:ext cx="4016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E4B1CC-6347-4959-A5EC-05078E05FAB6}"/>
              </a:ext>
            </a:extLst>
          </p:cNvPr>
          <p:cNvSpPr/>
          <p:nvPr/>
        </p:nvSpPr>
        <p:spPr>
          <a:xfrm>
            <a:off x="4114800" y="2641600"/>
            <a:ext cx="914400" cy="50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a-I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0C4E74-8761-4093-B25B-3F615871F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2600" y="2590800"/>
            <a:ext cx="400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>
                <a:solidFill>
                  <a:srgbClr val="FF0000"/>
                </a:solidFill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/>
      <p:bldP spid="6" grpId="0" animBg="1"/>
      <p:bldP spid="8" grpId="0"/>
      <p:bldP spid="7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0FE2FE52-9573-4FA1-A1FF-4D01309B2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" y="0"/>
            <a:ext cx="7740650" cy="693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97E8060-0A5A-4EBA-86BB-5FAD7CF2676E}"/>
              </a:ext>
            </a:extLst>
          </p:cNvPr>
          <p:cNvSpPr/>
          <p:nvPr/>
        </p:nvSpPr>
        <p:spPr>
          <a:xfrm>
            <a:off x="3413125" y="2362200"/>
            <a:ext cx="1387475" cy="381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9DB2C4-7C41-4060-A433-C4120E9C1FD1}"/>
              </a:ext>
            </a:extLst>
          </p:cNvPr>
          <p:cNvSpPr/>
          <p:nvPr/>
        </p:nvSpPr>
        <p:spPr>
          <a:xfrm>
            <a:off x="4419600" y="2819400"/>
            <a:ext cx="1371600" cy="4572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0124E3-6E50-41D7-8AEB-2202ADFEC7E2}"/>
              </a:ext>
            </a:extLst>
          </p:cNvPr>
          <p:cNvSpPr/>
          <p:nvPr/>
        </p:nvSpPr>
        <p:spPr>
          <a:xfrm>
            <a:off x="2362200" y="3048000"/>
            <a:ext cx="1447800" cy="419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569E60-DDC5-4886-8F44-1A5A4E7EB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2311400"/>
            <a:ext cx="4016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86991D-01B4-430A-8C16-0BDF5A818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4888" y="2819400"/>
            <a:ext cx="4016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98502F-F28C-4D50-A2D0-A0FCE3755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8313" y="2984500"/>
            <a:ext cx="4016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>
                <a:solidFill>
                  <a:srgbClr val="FF0000"/>
                </a:solidFill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Content Placeholder 3">
            <a:extLst>
              <a:ext uri="{FF2B5EF4-FFF2-40B4-BE49-F238E27FC236}">
                <a16:creationId xmlns:a16="http://schemas.microsoft.com/office/drawing/2014/main" id="{E806859D-6F66-40EB-B399-9F3B036FE15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152400"/>
            <a:ext cx="4367213" cy="652938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E81D83F-7FE7-472A-A52D-30DD45932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20663"/>
            <a:ext cx="1905000" cy="9588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a-IR" altLang="fa-IR" sz="2000" b="1">
                <a:solidFill>
                  <a:srgbClr val="FF0000"/>
                </a:solidFill>
              </a:rPr>
              <a:t>استخوان زین ترکی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a-IR" altLang="fa-IR" sz="2000" b="1">
                <a:solidFill>
                  <a:srgbClr val="FF0000"/>
                </a:solidFill>
              </a:rPr>
              <a:t>(جایگاه هیپوفیز)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BE7C89-C242-47E2-A912-A5F8162B28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323850"/>
            <a:ext cx="1087438" cy="6477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a-IR" altLang="fa-IR" sz="1800" b="1">
                <a:solidFill>
                  <a:srgbClr val="FF0000"/>
                </a:solidFill>
                <a:cs typeface="B Zar" panose="00000400000000000000" pitchFamily="2" charset="-78"/>
              </a:rPr>
              <a:t>پرده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a-IR" altLang="fa-IR" sz="1800" b="1">
                <a:solidFill>
                  <a:srgbClr val="FF0000"/>
                </a:solidFill>
                <a:cs typeface="B Zar" panose="00000400000000000000" pitchFamily="2" charset="-78"/>
              </a:rPr>
              <a:t>سخت شامه</a:t>
            </a:r>
            <a:endParaRPr lang="fa-IR" altLang="fa-IR" sz="1800" b="1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E5BFAF-6872-4D77-8DDA-453D106A6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8838" y="623888"/>
            <a:ext cx="1412875" cy="368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 b="1">
                <a:solidFill>
                  <a:srgbClr val="FF0000"/>
                </a:solidFill>
                <a:cs typeface="B Zar" panose="00000400000000000000" pitchFamily="2" charset="-78"/>
              </a:rPr>
              <a:t>غده ی هیپوفیز</a:t>
            </a:r>
            <a:endParaRPr lang="fa-IR" altLang="fa-IR" sz="1800" b="1">
              <a:solidFill>
                <a:srgbClr val="FF0000"/>
              </a:solidFill>
            </a:endParaRPr>
          </a:p>
        </p:txBody>
      </p:sp>
      <p:sp>
        <p:nvSpPr>
          <p:cNvPr id="15366" name="Rectangle 8">
            <a:extLst>
              <a:ext uri="{FF2B5EF4-FFF2-40B4-BE49-F238E27FC236}">
                <a16:creationId xmlns:a16="http://schemas.microsoft.com/office/drawing/2014/main" id="{6326FE6C-0CF2-4D1B-9DD5-46E1233DB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5275" y="1757363"/>
            <a:ext cx="1995488" cy="197802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a-IR" altLang="fa-IR" sz="2800" b="1">
                <a:solidFill>
                  <a:srgbClr val="FF0000"/>
                </a:solidFill>
                <a:cs typeface="B Zar" panose="00000400000000000000" pitchFamily="2" charset="-78"/>
              </a:rPr>
              <a:t>تصویر بخش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a-IR" altLang="fa-IR" sz="2800" b="1">
                <a:solidFill>
                  <a:srgbClr val="FF0000"/>
                </a:solidFill>
                <a:cs typeface="B Zar" panose="00000400000000000000" pitchFamily="2" charset="-78"/>
              </a:rPr>
              <a:t>پایینی جمجمه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a-IR" altLang="fa-IR" sz="2800" b="1">
                <a:solidFill>
                  <a:srgbClr val="FF0000"/>
                </a:solidFill>
                <a:cs typeface="B Zar" panose="00000400000000000000" pitchFamily="2" charset="-78"/>
              </a:rPr>
              <a:t> گوساله</a:t>
            </a:r>
            <a:endParaRPr lang="fa-IR" altLang="fa-IR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darsy25 آبان 95\asliyd  dy 1391\dahom\دانلود\تصاویر\کیاسمای بینایی.jpg">
            <a:extLst>
              <a:ext uri="{FF2B5EF4-FFF2-40B4-BE49-F238E27FC236}">
                <a16:creationId xmlns:a16="http://schemas.microsoft.com/office/drawing/2014/main" id="{911C5AE9-8657-49B8-8D9A-CB3008705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27100"/>
            <a:ext cx="7448550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1">
            <a:extLst>
              <a:ext uri="{FF2B5EF4-FFF2-40B4-BE49-F238E27FC236}">
                <a16:creationId xmlns:a16="http://schemas.microsoft.com/office/drawing/2014/main" id="{C17EA6A1-C073-4ED4-891C-B450E33E1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2888" y="263525"/>
            <a:ext cx="1644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2400">
                <a:latin typeface="Arial" panose="020B0604020202020204" pitchFamily="34" charset="0"/>
              </a:rPr>
              <a:t>کیاسمای بینایی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چارت زیست 007">
            <a:extLst>
              <a:ext uri="{FF2B5EF4-FFF2-40B4-BE49-F238E27FC236}">
                <a16:creationId xmlns:a16="http://schemas.microsoft.com/office/drawing/2014/main" id="{F0644AC2-4027-49B5-91A8-B7FDAD53DAB7}"/>
              </a:ext>
            </a:extLst>
          </p:cNvPr>
          <p:cNvPicPr>
            <a:picLocks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5" t="25964" r="11082" b="35489"/>
          <a:stretch>
            <a:fillRect/>
          </a:stretch>
        </p:blipFill>
        <p:spPr>
          <a:xfrm>
            <a:off x="0" y="0"/>
            <a:ext cx="8858250" cy="6215063"/>
          </a:xfrm>
          <a:noFill/>
        </p:spPr>
      </p:pic>
      <p:sp>
        <p:nvSpPr>
          <p:cNvPr id="17411" name="Text Box 3">
            <a:extLst>
              <a:ext uri="{FF2B5EF4-FFF2-40B4-BE49-F238E27FC236}">
                <a16:creationId xmlns:a16="http://schemas.microsoft.com/office/drawing/2014/main" id="{162D8612-FAFE-4465-AA60-91E41DFC7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295525" cy="366713"/>
          </a:xfrm>
          <a:prstGeom prst="rec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 b="1">
                <a:latin typeface="Arial" panose="020B0604020202020204" pitchFamily="34" charset="0"/>
              </a:rPr>
              <a:t>ارتباط دهنده نيمكره هاي مخ</a:t>
            </a:r>
            <a:endParaRPr lang="en-US" altLang="fa-IR" sz="1800" b="1">
              <a:latin typeface="Arial" panose="020B0604020202020204" pitchFamily="34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836288ED-BADC-4155-B378-1EFD30111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31671" t="68001" r="35919" b="28625"/>
          <a:stretch>
            <a:fillRect/>
          </a:stretch>
        </p:blipFill>
        <p:spPr bwMode="auto">
          <a:xfrm>
            <a:off x="2133600" y="6248400"/>
            <a:ext cx="4281488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17413" name="TextBox 1">
            <a:extLst>
              <a:ext uri="{FF2B5EF4-FFF2-40B4-BE49-F238E27FC236}">
                <a16:creationId xmlns:a16="http://schemas.microsoft.com/office/drawing/2014/main" id="{2DEF5E4F-6462-4EA5-B176-8A37566D4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5975" y="149225"/>
            <a:ext cx="27797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2000" b="1">
                <a:solidFill>
                  <a:srgbClr val="FF0000"/>
                </a:solidFill>
                <a:latin typeface="Arial" panose="020B0604020202020204" pitchFamily="34" charset="0"/>
              </a:rPr>
              <a:t>نیم کره های مخ چند رابط دارند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2000" b="1">
                <a:solidFill>
                  <a:srgbClr val="FF0000"/>
                </a:solidFill>
                <a:latin typeface="Arial" panose="020B0604020202020204" pitchFamily="34" charset="0"/>
              </a:rPr>
              <a:t> یکی از آنها جسم پینه ای است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>
            <a:extLst>
              <a:ext uri="{FF2B5EF4-FFF2-40B4-BE49-F238E27FC236}">
                <a16:creationId xmlns:a16="http://schemas.microsoft.com/office/drawing/2014/main" id="{D52F9027-1294-47EA-BE9F-BB0385D4E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700088"/>
            <a:ext cx="8729662" cy="60928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1">
            <a:extLst>
              <a:ext uri="{FF2B5EF4-FFF2-40B4-BE49-F238E27FC236}">
                <a16:creationId xmlns:a16="http://schemas.microsoft.com/office/drawing/2014/main" id="{2CB7990C-D3E5-411A-8778-6E0434BEB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88913"/>
            <a:ext cx="7162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a-IR" altLang="fa-IR" sz="2400">
                <a:solidFill>
                  <a:srgbClr val="FF0000"/>
                </a:solidFill>
                <a:latin typeface="Arial" panose="020B0604020202020204" pitchFamily="34" charset="0"/>
              </a:rPr>
              <a:t>دستگاه لیمبیک تالاموس و هیپوتالاموس را به قشر مخ متصل می سازد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a-IR" altLang="fa-IR" sz="2400">
                <a:solidFill>
                  <a:srgbClr val="FF0000"/>
                </a:solidFill>
                <a:latin typeface="Arial" panose="020B0604020202020204" pitchFamily="34" charset="0"/>
              </a:rPr>
              <a:t> و هیپوتالاموس بدون واسطه به تالاموس متصل است</a:t>
            </a:r>
          </a:p>
        </p:txBody>
      </p:sp>
      <p:pic>
        <p:nvPicPr>
          <p:cNvPr id="55299" name="Picture 3">
            <a:extLst>
              <a:ext uri="{FF2B5EF4-FFF2-40B4-BE49-F238E27FC236}">
                <a16:creationId xmlns:a16="http://schemas.microsoft.com/office/drawing/2014/main" id="{FAB7EACA-CFD3-4A98-92A2-3E1AC6E5A9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8984" t="37500" r="17220" b="47955"/>
          <a:stretch/>
        </p:blipFill>
        <p:spPr bwMode="auto">
          <a:xfrm>
            <a:off x="-17463" y="1092200"/>
            <a:ext cx="8910638" cy="99218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6">
            <a:extLst>
              <a:ext uri="{FF2B5EF4-FFF2-40B4-BE49-F238E27FC236}">
                <a16:creationId xmlns:a16="http://schemas.microsoft.com/office/drawing/2014/main" id="{58A05B9F-90F1-4CF5-9364-276AB6433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63713" y="2084388"/>
            <a:ext cx="5591175" cy="45307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amond/>
    <p:sndAc>
      <p:stSnd>
        <p:snd r:embed="rId2" name="camera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ubtitle 2">
            <a:extLst>
              <a:ext uri="{FF2B5EF4-FFF2-40B4-BE49-F238E27FC236}">
                <a16:creationId xmlns:a16="http://schemas.microsoft.com/office/drawing/2014/main" id="{1FBA9A7F-FBF2-49EE-93E5-59A9454D26FA}"/>
              </a:ext>
            </a:extLst>
          </p:cNvPr>
          <p:cNvSpPr>
            <a:spLocks noGrp="1"/>
          </p:cNvSpPr>
          <p:nvPr/>
        </p:nvSpPr>
        <p:spPr bwMode="auto">
          <a:xfrm>
            <a:off x="12700" y="152400"/>
            <a:ext cx="914400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 eaLnBrk="1" hangingPunct="1">
              <a:lnSpc>
                <a:spcPct val="16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fa-IR" altLang="fa-IR" sz="5400">
              <a:cs typeface="B Titr" panose="00000700000000000000" pitchFamily="2" charset="-78"/>
            </a:endParaRPr>
          </a:p>
        </p:txBody>
      </p:sp>
      <p:pic>
        <p:nvPicPr>
          <p:cNvPr id="20483" name="Picture 2">
            <a:extLst>
              <a:ext uri="{FF2B5EF4-FFF2-40B4-BE49-F238E27FC236}">
                <a16:creationId xmlns:a16="http://schemas.microsoft.com/office/drawing/2014/main" id="{1D0D0238-EF2B-401F-AECC-ED3171D08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0488"/>
            <a:ext cx="6781800" cy="651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4" name="Rectangle 3">
            <a:extLst>
              <a:ext uri="{FF2B5EF4-FFF2-40B4-BE49-F238E27FC236}">
                <a16:creationId xmlns:a16="http://schemas.microsoft.com/office/drawing/2014/main" id="{0AEEFD73-0342-4B9B-87D3-A0DDCECAE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152400"/>
            <a:ext cx="45720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 eaLnBrk="1" hangingPunct="1">
              <a:lnSpc>
                <a:spcPct val="160000"/>
              </a:lnSpc>
              <a:spcBef>
                <a:spcPct val="0"/>
              </a:spcBef>
              <a:buFontTx/>
              <a:buNone/>
            </a:pPr>
            <a:r>
              <a:rPr lang="fa-IR" altLang="fa-IR" sz="1800">
                <a:solidFill>
                  <a:srgbClr val="FF0000"/>
                </a:solidFill>
                <a:cs typeface="B Titr" panose="00000700000000000000" pitchFamily="2" charset="-78"/>
              </a:rPr>
              <a:t>با تشکر از تصاویر  زیبای</a:t>
            </a:r>
          </a:p>
          <a:p>
            <a:pPr algn="ctr" rtl="1" eaLnBrk="1" hangingPunct="1">
              <a:lnSpc>
                <a:spcPct val="160000"/>
              </a:lnSpc>
              <a:spcBef>
                <a:spcPct val="0"/>
              </a:spcBef>
              <a:buFontTx/>
              <a:buNone/>
            </a:pPr>
            <a:r>
              <a:rPr lang="fa-IR" altLang="fa-IR" sz="1800">
                <a:solidFill>
                  <a:srgbClr val="FF0000"/>
                </a:solidFill>
                <a:cs typeface="B Titr" panose="00000700000000000000" pitchFamily="2" charset="-78"/>
              </a:rPr>
              <a:t>سرکار خانم  فریبا رادمنش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>
            <a:extLst>
              <a:ext uri="{FF2B5EF4-FFF2-40B4-BE49-F238E27FC236}">
                <a16:creationId xmlns:a16="http://schemas.microsoft.com/office/drawing/2014/main" id="{FCC61241-BE49-4A92-AA8C-0BA1E02CD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138113"/>
            <a:ext cx="4168775" cy="654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4">
            <a:extLst>
              <a:ext uri="{FF2B5EF4-FFF2-40B4-BE49-F238E27FC236}">
                <a16:creationId xmlns:a16="http://schemas.microsoft.com/office/drawing/2014/main" id="{03F5A252-64DA-4411-ACD6-BEC552F9D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1752600"/>
            <a:ext cx="28067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fa-IR" altLang="fa-IR" sz="4000">
                <a:cs typeface="B Zar" panose="00000400000000000000" pitchFamily="2" charset="-78"/>
              </a:rPr>
              <a:t>کدام سطح مغز پشتی؟ یاشکمی؟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2530A7-CB96-4FDF-8351-7657A5482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5487988"/>
            <a:ext cx="3148013" cy="4603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fa-IR" altLang="fa-IR" sz="2400" b="1">
                <a:solidFill>
                  <a:srgbClr val="FF0000"/>
                </a:solidFill>
                <a:cs typeface="B Zar" panose="00000400000000000000" pitchFamily="2" charset="-78"/>
              </a:rPr>
              <a:t>نیمکره ی چپ مخچه</a:t>
            </a:r>
            <a:endParaRPr lang="en-US" altLang="fa-IR" sz="2400" b="1">
              <a:solidFill>
                <a:srgbClr val="FF0000"/>
              </a:solidFill>
              <a:cs typeface="B Zar" panose="000004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33E70C-A7DE-488A-9C90-3DA35D08B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7888" y="381000"/>
            <a:ext cx="1544637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 b="1">
                <a:solidFill>
                  <a:srgbClr val="FF0000"/>
                </a:solidFill>
              </a:rPr>
              <a:t>نیمکره ی چپ مخ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F87ACF-4DC9-4D37-8673-310620834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2200" y="381000"/>
            <a:ext cx="863600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fa-IR" altLang="fa-IR" sz="1800" b="1">
                <a:solidFill>
                  <a:srgbClr val="FF0000"/>
                </a:solidFill>
                <a:cs typeface="B Zar" panose="00000400000000000000" pitchFamily="2" charset="-78"/>
              </a:rPr>
              <a:t>نرم شامه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B6CFCB-1189-4FEE-ABBF-E2515E9FF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7713" y="5991225"/>
            <a:ext cx="776287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fa-IR" altLang="fa-IR" sz="2000" b="1">
                <a:solidFill>
                  <a:srgbClr val="FF0000"/>
                </a:solidFill>
                <a:cs typeface="B Zar" panose="00000400000000000000" pitchFamily="2" charset="-78"/>
              </a:rPr>
              <a:t>کرمینه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5B50C1-D580-41AD-8E6C-C62577415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" y="3448050"/>
            <a:ext cx="28590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a-IR" altLang="fa-IR" sz="1800" b="1">
                <a:solidFill>
                  <a:srgbClr val="FF0000"/>
                </a:solidFill>
              </a:rPr>
              <a:t>پل مشخص نیست و مخچه مشخصه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a-IR" altLang="fa-IR" sz="1800" b="1">
                <a:solidFill>
                  <a:srgbClr val="FF0000"/>
                </a:solidFill>
              </a:rPr>
              <a:t> پس سطح پشتی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>
            <a:extLst>
              <a:ext uri="{FF2B5EF4-FFF2-40B4-BE49-F238E27FC236}">
                <a16:creationId xmlns:a16="http://schemas.microsoft.com/office/drawing/2014/main" id="{1E4E709D-5837-4A9D-BBDC-4E937B477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81000"/>
            <a:ext cx="4298950" cy="60436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4">
            <a:extLst>
              <a:ext uri="{FF2B5EF4-FFF2-40B4-BE49-F238E27FC236}">
                <a16:creationId xmlns:a16="http://schemas.microsoft.com/office/drawing/2014/main" id="{F4747273-BB34-4D43-AB9C-E1BD74555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676400"/>
            <a:ext cx="2644775" cy="7080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 eaLnBrk="1" hangingPunct="1">
              <a:spcBef>
                <a:spcPct val="0"/>
              </a:spcBef>
              <a:buFontTx/>
              <a:buNone/>
            </a:pPr>
            <a:r>
              <a:rPr lang="fa-IR" altLang="fa-IR" sz="4000">
                <a:cs typeface="B Zar" panose="00000400000000000000" pitchFamily="2" charset="-78"/>
              </a:rPr>
              <a:t>کدام سطح؟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CE3542-E727-4B89-88CF-AA5BF4BF7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2730500"/>
            <a:ext cx="2859088" cy="64611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a-IR" altLang="fa-IR" sz="1800" b="1">
                <a:solidFill>
                  <a:srgbClr val="FF0000"/>
                </a:solidFill>
              </a:rPr>
              <a:t>پل مشخص نیست و مخجه مشخصه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a-IR" altLang="fa-IR" sz="1800" b="1">
                <a:solidFill>
                  <a:srgbClr val="FF0000"/>
                </a:solidFill>
              </a:rPr>
              <a:t> پس سطح پشتی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F3B3EF-B05A-4F3E-9DA4-80ABE07AB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3313" y="558800"/>
            <a:ext cx="1544637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 b="1">
                <a:solidFill>
                  <a:srgbClr val="FF0000"/>
                </a:solidFill>
              </a:rPr>
              <a:t>نیمکره ی چپ مخ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8D48F8-5561-42A5-AC25-F9B4DCAAC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9563" y="1492250"/>
            <a:ext cx="1214437" cy="368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fa-IR" altLang="fa-IR" sz="1800" b="1">
                <a:solidFill>
                  <a:srgbClr val="FF0000"/>
                </a:solidFill>
                <a:cs typeface="B Zar" panose="00000400000000000000" pitchFamily="2" charset="-78"/>
              </a:rPr>
              <a:t>جسم پینه ای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B8E257-FC3B-4204-8976-565320A71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4813300"/>
            <a:ext cx="1522413" cy="368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fa-IR" altLang="fa-IR" sz="1800" b="1">
                <a:solidFill>
                  <a:srgbClr val="FF0000"/>
                </a:solidFill>
                <a:cs typeface="B Zar" panose="00000400000000000000" pitchFamily="2" charset="-78"/>
              </a:rPr>
              <a:t>اپی فیز(پینه آل)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F4E3F1-A63A-4B80-825C-BB9E4E3DFB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0688" y="5791200"/>
            <a:ext cx="1914525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fa-IR" altLang="fa-IR" sz="1800" b="1">
                <a:solidFill>
                  <a:srgbClr val="FF0000"/>
                </a:solidFill>
                <a:cs typeface="B Zar" panose="00000400000000000000" pitchFamily="2" charset="-78"/>
              </a:rPr>
              <a:t>نیمکره ی چپ مخچه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376348-F167-40A4-B4FE-255049938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25" y="5345113"/>
            <a:ext cx="71755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fa-IR" altLang="fa-IR" sz="1800" b="1">
                <a:solidFill>
                  <a:srgbClr val="FF0000"/>
                </a:solidFill>
                <a:cs typeface="B Zar" panose="00000400000000000000" pitchFamily="2" charset="-78"/>
              </a:rPr>
              <a:t>کرمینه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46383-B47A-4C0E-961C-F302C442A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8388" y="6161088"/>
            <a:ext cx="596900" cy="368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fa-IR" altLang="fa-IR" sz="1800" b="1">
                <a:solidFill>
                  <a:srgbClr val="FF0000"/>
                </a:solidFill>
                <a:cs typeface="B Zar" panose="00000400000000000000" pitchFamily="2" charset="-78"/>
              </a:rPr>
              <a:t>نخاع</a:t>
            </a:r>
            <a:endParaRPr lang="en-US" altLang="fa-IR" sz="1800" b="1">
              <a:solidFill>
                <a:srgbClr val="FF0000"/>
              </a:solidFill>
              <a:cs typeface="B Zar" panose="00000400000000000000" pitchFamily="2" charset="-7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>
            <a:extLst>
              <a:ext uri="{FF2B5EF4-FFF2-40B4-BE49-F238E27FC236}">
                <a16:creationId xmlns:a16="http://schemas.microsoft.com/office/drawing/2014/main" id="{E086E6B1-A3F2-40E1-934A-03836371F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146050"/>
            <a:ext cx="3843338" cy="671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1">
            <a:extLst>
              <a:ext uri="{FF2B5EF4-FFF2-40B4-BE49-F238E27FC236}">
                <a16:creationId xmlns:a16="http://schemas.microsoft.com/office/drawing/2014/main" id="{12B27406-45A6-4CA5-A1ED-226FC8D3E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9763" y="2814638"/>
            <a:ext cx="3019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2400" b="1"/>
              <a:t>نام بخش سفید رنگ چیست؟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A6F139-B765-4B5E-A903-53595B48A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1665288"/>
            <a:ext cx="2143125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fa-IR" altLang="fa-IR" sz="1800" b="1">
                <a:solidFill>
                  <a:srgbClr val="FF0000"/>
                </a:solidFill>
                <a:cs typeface="B Zar" panose="00000400000000000000" pitchFamily="2" charset="-78"/>
              </a:rPr>
              <a:t>رابط سفید عقبی (2عدد)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227C20-FE49-4E5A-BA37-0CEB3FF25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413" y="360363"/>
            <a:ext cx="1541462" cy="368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fa-IR" altLang="fa-IR" sz="1800" b="1">
                <a:solidFill>
                  <a:srgbClr val="FF0000"/>
                </a:solidFill>
                <a:cs typeface="B Zar" panose="00000400000000000000" pitchFamily="2" charset="-78"/>
              </a:rPr>
              <a:t>رابط سفید پیشین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67E44A-4881-4AC9-893F-ADF0A711E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906713"/>
            <a:ext cx="1857375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 b="1">
                <a:solidFill>
                  <a:srgbClr val="FF0000"/>
                </a:solidFill>
                <a:cs typeface="B Zar" panose="00000400000000000000" pitchFamily="2" charset="-78"/>
              </a:rPr>
              <a:t>مجرای کاذب  مونرو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9BE3DA-1E0A-4047-BA34-EC8F2E6CD8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0013" y="3657600"/>
            <a:ext cx="17605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fa-IR" altLang="fa-IR" sz="2400" b="1">
                <a:solidFill>
                  <a:srgbClr val="FF0000"/>
                </a:solidFill>
                <a:cs typeface="B Zar" panose="00000400000000000000" pitchFamily="2" charset="-78"/>
              </a:rPr>
              <a:t>رابط سه گوش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>
            <a:extLst>
              <a:ext uri="{FF2B5EF4-FFF2-40B4-BE49-F238E27FC236}">
                <a16:creationId xmlns:a16="http://schemas.microsoft.com/office/drawing/2014/main" id="{4A137A4A-2FA0-4528-B704-ABFD5E10E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49238"/>
            <a:ext cx="4402138" cy="64817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4">
            <a:extLst>
              <a:ext uri="{FF2B5EF4-FFF2-40B4-BE49-F238E27FC236}">
                <a16:creationId xmlns:a16="http://schemas.microsoft.com/office/drawing/2014/main" id="{4E73BD9E-EFEE-4CC8-A2ED-6C70E0FB9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1952625"/>
            <a:ext cx="2643188" cy="12001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 eaLnBrk="1" hangingPunct="1">
              <a:spcBef>
                <a:spcPct val="0"/>
              </a:spcBef>
              <a:buFontTx/>
              <a:buNone/>
            </a:pPr>
            <a:r>
              <a:rPr lang="fa-IR" altLang="fa-IR" sz="3600">
                <a:cs typeface="B Zar" panose="00000400000000000000" pitchFamily="2" charset="-78"/>
              </a:rPr>
              <a:t>کدام سطح پشتی؟ یا شکمی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9E8013-8FFF-4069-9B98-0A8D6C785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4738" y="3228975"/>
            <a:ext cx="908050" cy="5222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2800">
                <a:solidFill>
                  <a:srgbClr val="FF0000"/>
                </a:solidFill>
                <a:cs typeface="B Zar" panose="00000400000000000000" pitchFamily="2" charset="-78"/>
              </a:rPr>
              <a:t>شکمی</a:t>
            </a:r>
            <a:endParaRPr lang="fa-IR" altLang="fa-IR" sz="2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9BC3EA-EBE2-4CBF-A411-A80D9AD83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713" y="828675"/>
            <a:ext cx="1122362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fa-IR" altLang="fa-IR" sz="1800" b="1">
                <a:solidFill>
                  <a:srgbClr val="FF0000"/>
                </a:solidFill>
                <a:cs typeface="B Zar" panose="00000400000000000000" pitchFamily="2" charset="-78"/>
              </a:rPr>
              <a:t>لوب بویایی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E248AC-4067-4A8B-8188-73E96A281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8" y="1766888"/>
            <a:ext cx="2043112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fa-IR" altLang="fa-IR" sz="1800" b="1">
                <a:solidFill>
                  <a:srgbClr val="FF0000"/>
                </a:solidFill>
                <a:cs typeface="B Zar" panose="00000400000000000000" pitchFamily="2" charset="-78"/>
              </a:rPr>
              <a:t>عصب بینایی چشم چپ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D88785-6AC7-4E3F-89E4-E6602FBDD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0525" y="874713"/>
            <a:ext cx="2252663" cy="7080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fa-IR" altLang="fa-IR" sz="2000" b="1">
                <a:solidFill>
                  <a:srgbClr val="FF0000"/>
                </a:solidFill>
                <a:cs typeface="B Zar" panose="00000400000000000000" pitchFamily="2" charset="-78"/>
              </a:rPr>
              <a:t>3.جسم خاکستری </a:t>
            </a:r>
          </a:p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fa-IR" altLang="fa-IR" sz="2000" b="1">
                <a:solidFill>
                  <a:srgbClr val="FF0000"/>
                </a:solidFill>
                <a:cs typeface="B Zar" panose="00000400000000000000" pitchFamily="2" charset="-78"/>
              </a:rPr>
              <a:t>(بخشی ازهیپوتالاموس)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A8B321-ABD5-487E-8E25-5A3EE65F6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4724400"/>
            <a:ext cx="874713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fa-IR" altLang="fa-IR" sz="1800" b="1">
                <a:solidFill>
                  <a:srgbClr val="FF0000"/>
                </a:solidFill>
                <a:cs typeface="B Zar" panose="00000400000000000000" pitchFamily="2" charset="-78"/>
              </a:rPr>
              <a:t>مغزمیانی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2A4215-94A9-4B64-8D0E-949B1CC94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5486400"/>
            <a:ext cx="920750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 b="1">
                <a:solidFill>
                  <a:srgbClr val="FF0000"/>
                </a:solidFill>
                <a:cs typeface="B Zar" panose="00000400000000000000" pitchFamily="2" charset="-78"/>
              </a:rPr>
              <a:t>پل مغزی</a:t>
            </a:r>
            <a:endParaRPr lang="fa-IR" altLang="fa-IR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53BE29-84CB-420B-A078-BD25274D9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500" y="5116513"/>
            <a:ext cx="1122363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fa-IR" altLang="fa-IR" sz="1800" b="1">
                <a:solidFill>
                  <a:srgbClr val="FF0000"/>
                </a:solidFill>
                <a:cs typeface="B Zar" panose="00000400000000000000" pitchFamily="2" charset="-78"/>
              </a:rPr>
              <a:t>پایک مغزی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30958E-BA8E-4D69-AA60-9C4C552914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6096000"/>
            <a:ext cx="1136650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fa-IR" altLang="fa-IR" sz="1800" b="1">
                <a:solidFill>
                  <a:srgbClr val="FF0000"/>
                </a:solidFill>
                <a:cs typeface="B Zar" panose="00000400000000000000" pitchFamily="2" charset="-78"/>
              </a:rPr>
              <a:t>بصل النخاع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EAD2AA-33E9-4D2E-B511-4A9E5D39C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3513" y="6357938"/>
            <a:ext cx="598487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fa-IR" altLang="fa-IR" sz="1800" b="1">
                <a:solidFill>
                  <a:srgbClr val="FF0000"/>
                </a:solidFill>
                <a:cs typeface="B Zar" panose="00000400000000000000" pitchFamily="2" charset="-78"/>
              </a:rPr>
              <a:t>نخاع</a:t>
            </a:r>
            <a:endParaRPr lang="en-US" altLang="fa-IR" sz="1800" b="1">
              <a:solidFill>
                <a:srgbClr val="FF0000"/>
              </a:solidFill>
              <a:cs typeface="B Zar" panose="00000400000000000000" pitchFamily="2" charset="-7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>
            <a:extLst>
              <a:ext uri="{FF2B5EF4-FFF2-40B4-BE49-F238E27FC236}">
                <a16:creationId xmlns:a16="http://schemas.microsoft.com/office/drawing/2014/main" id="{4615EA2F-9B2F-421A-8A2D-DEDDB1FDF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325" y="720725"/>
            <a:ext cx="4095750" cy="60579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1">
            <a:extLst>
              <a:ext uri="{FF2B5EF4-FFF2-40B4-BE49-F238E27FC236}">
                <a16:creationId xmlns:a16="http://schemas.microsoft.com/office/drawing/2014/main" id="{AF183715-FE44-48B3-8B6C-241FA6B6EA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850" y="95250"/>
            <a:ext cx="1808163" cy="6461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fa-IR" altLang="fa-IR" sz="1800" b="1">
                <a:solidFill>
                  <a:srgbClr val="FF0000"/>
                </a:solidFill>
                <a:cs typeface="B Zar" panose="00000400000000000000" pitchFamily="2" charset="-78"/>
              </a:rPr>
              <a:t>تصویر سطح داخلی </a:t>
            </a:r>
          </a:p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fa-IR" altLang="fa-IR" sz="1800" b="1">
                <a:solidFill>
                  <a:srgbClr val="FF0000"/>
                </a:solidFill>
                <a:cs typeface="B Zar" panose="00000400000000000000" pitchFamily="2" charset="-78"/>
              </a:rPr>
              <a:t>مغزرا نشان میدهد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3AD7A9-F6BF-4729-B8C8-79D17146D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2388" y="1081088"/>
            <a:ext cx="2781300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fa-IR" altLang="fa-IR" sz="1800" b="1">
                <a:solidFill>
                  <a:srgbClr val="FF0000"/>
                </a:solidFill>
                <a:cs typeface="B Zar" panose="00000400000000000000" pitchFamily="2" charset="-78"/>
              </a:rPr>
              <a:t>جسم مخطط بالای مجرای مونرو</a:t>
            </a:r>
            <a:endParaRPr lang="en-US" altLang="fa-IR" sz="1800" b="1">
              <a:solidFill>
                <a:srgbClr val="FF0000"/>
              </a:solidFill>
              <a:cs typeface="B Zar" panose="000004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456C0C-E693-490A-AC7F-3E3232F30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6613" y="2057400"/>
            <a:ext cx="1214437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fa-IR" altLang="fa-IR" sz="1800" b="1">
                <a:solidFill>
                  <a:srgbClr val="FF0000"/>
                </a:solidFill>
                <a:cs typeface="B Zar" panose="00000400000000000000" pitchFamily="2" charset="-78"/>
              </a:rPr>
              <a:t>جسم پینه ای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26303D-0597-4728-83C1-ED7049ED6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3788" y="2678113"/>
            <a:ext cx="862012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fa-IR" altLang="fa-IR" sz="1800" b="1">
                <a:solidFill>
                  <a:srgbClr val="FF0000"/>
                </a:solidFill>
                <a:cs typeface="B Zar" panose="00000400000000000000" pitchFamily="2" charset="-78"/>
              </a:rPr>
              <a:t>تالاموس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10CDD0-6F90-4C07-AEFA-B04E85091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6313" y="4648200"/>
            <a:ext cx="703262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fa-IR" altLang="fa-IR" sz="1800" b="1">
                <a:solidFill>
                  <a:srgbClr val="FF0000"/>
                </a:solidFill>
                <a:cs typeface="B Zar" panose="00000400000000000000" pitchFamily="2" charset="-78"/>
              </a:rPr>
              <a:t>بطن 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B7A133-BF1A-47D4-80E6-7DAA3811B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5025" y="5724525"/>
            <a:ext cx="669925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fa-IR" altLang="fa-IR" sz="1800" b="1">
                <a:solidFill>
                  <a:srgbClr val="FF0000"/>
                </a:solidFill>
                <a:cs typeface="B Zar" panose="00000400000000000000" pitchFamily="2" charset="-78"/>
              </a:rPr>
              <a:t>مخچه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10B025-B256-4FDB-8107-7EB115E72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7313" y="6107113"/>
            <a:ext cx="598487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fa-IR" altLang="fa-IR" sz="1800" b="1">
                <a:solidFill>
                  <a:srgbClr val="FF0000"/>
                </a:solidFill>
                <a:cs typeface="B Zar" panose="00000400000000000000" pitchFamily="2" charset="-78"/>
              </a:rPr>
              <a:t>نخاع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0E21C9-5A38-41ED-AE77-444102D473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5551488"/>
            <a:ext cx="1138237" cy="368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fa-IR" altLang="fa-IR" sz="1800" b="1">
                <a:solidFill>
                  <a:srgbClr val="FF0000"/>
                </a:solidFill>
                <a:cs typeface="B Zar" panose="00000400000000000000" pitchFamily="2" charset="-78"/>
              </a:rPr>
              <a:t>بصل النخاع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92B83B-A7D9-4C43-9321-1E15849AE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13088"/>
            <a:ext cx="3259138" cy="368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 b="1">
                <a:solidFill>
                  <a:srgbClr val="FF0000"/>
                </a:solidFill>
                <a:cs typeface="B Zar" panose="00000400000000000000" pitchFamily="2" charset="-78"/>
              </a:rPr>
              <a:t>برجستگی فوقانی ازبرجستگیهای 4گانه </a:t>
            </a:r>
            <a:endParaRPr lang="fa-IR" altLang="fa-IR" sz="1800" b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E941FF-BDC1-4224-9A01-94371AAE72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5325" y="2373313"/>
            <a:ext cx="1524000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fa-IR" altLang="fa-IR" sz="1800" b="1">
                <a:solidFill>
                  <a:srgbClr val="FF0000"/>
                </a:solidFill>
                <a:cs typeface="B Zar" panose="00000400000000000000" pitchFamily="2" charset="-78"/>
              </a:rPr>
              <a:t>اپی فیز(پینه آل)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F22AE52-DA42-4379-BBF7-DEC86357A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0588" y="2005013"/>
            <a:ext cx="1260475" cy="368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fa-IR" altLang="fa-IR" sz="1800" b="1">
                <a:solidFill>
                  <a:srgbClr val="FF0000"/>
                </a:solidFill>
                <a:cs typeface="B Zar" panose="00000400000000000000" pitchFamily="2" charset="-78"/>
              </a:rPr>
              <a:t>مجرای مونرو</a:t>
            </a:r>
            <a:endParaRPr lang="en-US" altLang="fa-IR" sz="1800" b="1">
              <a:solidFill>
                <a:srgbClr val="FF0000"/>
              </a:solidFill>
              <a:cs typeface="B Zar" panose="00000400000000000000" pitchFamily="2" charset="-7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>
            <a:extLst>
              <a:ext uri="{FF2B5EF4-FFF2-40B4-BE49-F238E27FC236}">
                <a16:creationId xmlns:a16="http://schemas.microsoft.com/office/drawing/2014/main" id="{8AC787AE-7ECE-4D57-93F4-B3FABF178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33363"/>
            <a:ext cx="3597275" cy="6286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D38BB5D-0583-4A56-93E4-95136BE9C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9900" y="1981200"/>
            <a:ext cx="1644650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fa-IR" altLang="fa-IR" sz="2400" b="1">
                <a:solidFill>
                  <a:srgbClr val="FF0000"/>
                </a:solidFill>
                <a:cs typeface="B Zar" panose="00000400000000000000" pitchFamily="2" charset="-78"/>
              </a:rPr>
              <a:t>اجسام مخطط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BDA0E1-6E89-4828-A243-EE0EBEE94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0" y="3003550"/>
            <a:ext cx="1260475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fa-IR" altLang="fa-IR" sz="1800" b="1">
                <a:solidFill>
                  <a:srgbClr val="FF0000"/>
                </a:solidFill>
                <a:cs typeface="B Zar" panose="00000400000000000000" pitchFamily="2" charset="-78"/>
              </a:rPr>
              <a:t>مجرای مونرو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8A6C35-9BBF-4872-A6AA-225005667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0775" y="2438400"/>
            <a:ext cx="835025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fa-IR" altLang="fa-IR" sz="2000" b="1">
                <a:solidFill>
                  <a:srgbClr val="FF0000"/>
                </a:solidFill>
                <a:cs typeface="B Zar" panose="00000400000000000000" pitchFamily="2" charset="-78"/>
              </a:rPr>
              <a:t>اپی فیز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D44203-1507-4786-9880-8297359F2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1638" y="6018213"/>
            <a:ext cx="1849437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fa-IR" altLang="fa-IR" sz="1800" b="1">
                <a:solidFill>
                  <a:srgbClr val="FF0000"/>
                </a:solidFill>
                <a:cs typeface="B Zar" panose="00000400000000000000" pitchFamily="2" charset="-78"/>
              </a:rPr>
              <a:t>برجستگی های 4گانه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37F0C0-8F6F-4D37-86A1-C45BCDB14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863" y="811213"/>
            <a:ext cx="2598737" cy="13239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 eaLnBrk="1" hangingPunct="1">
              <a:spcBef>
                <a:spcPct val="0"/>
              </a:spcBef>
              <a:buFontTx/>
              <a:buNone/>
            </a:pPr>
            <a:r>
              <a:rPr lang="fa-IR" altLang="fa-IR" sz="2000" b="1">
                <a:solidFill>
                  <a:srgbClr val="FF0000"/>
                </a:solidFill>
                <a:cs typeface="B Zar" panose="00000400000000000000" pitchFamily="2" charset="-78"/>
              </a:rPr>
              <a:t>شبکه ی مویرگی  </a:t>
            </a:r>
          </a:p>
          <a:p>
            <a:pPr algn="ctr" rtl="1" eaLnBrk="1" hangingPunct="1">
              <a:spcBef>
                <a:spcPct val="0"/>
              </a:spcBef>
              <a:buFontTx/>
              <a:buNone/>
            </a:pPr>
            <a:r>
              <a:rPr lang="fa-IR" altLang="fa-IR" sz="2000" b="1">
                <a:solidFill>
                  <a:srgbClr val="FF0000"/>
                </a:solidFill>
                <a:cs typeface="B Zar" panose="00000400000000000000" pitchFamily="2" charset="-78"/>
              </a:rPr>
              <a:t>(تراوش مایع مغزی/نخاعی </a:t>
            </a:r>
          </a:p>
          <a:p>
            <a:pPr algn="ctr" rtl="1" eaLnBrk="1" hangingPunct="1">
              <a:spcBef>
                <a:spcPct val="0"/>
              </a:spcBef>
              <a:buFontTx/>
              <a:buNone/>
            </a:pPr>
            <a:r>
              <a:rPr lang="fa-IR" altLang="fa-IR" sz="2000" b="1">
                <a:solidFill>
                  <a:srgbClr val="FF0000"/>
                </a:solidFill>
                <a:cs typeface="B Zar" panose="00000400000000000000" pitchFamily="2" charset="-78"/>
              </a:rPr>
              <a:t>بدرون بطنهای جانبی)</a:t>
            </a:r>
            <a:endParaRPr lang="en-US" altLang="fa-IR" sz="2000" b="1">
              <a:solidFill>
                <a:srgbClr val="FF0000"/>
              </a:solidFill>
              <a:cs typeface="B Zar" panose="00000400000000000000" pitchFamily="2" charset="-78"/>
            </a:endParaRPr>
          </a:p>
          <a:p>
            <a:pPr algn="ctr" rtl="1" eaLnBrk="1" hangingPunct="1">
              <a:spcBef>
                <a:spcPct val="0"/>
              </a:spcBef>
              <a:buFontTx/>
              <a:buNone/>
            </a:pPr>
            <a:r>
              <a:rPr lang="fa-IR" altLang="fa-IR" sz="2000" b="1">
                <a:solidFill>
                  <a:srgbClr val="FF0000"/>
                </a:solidFill>
                <a:cs typeface="B Zar" panose="00000400000000000000" pitchFamily="2" charset="-78"/>
              </a:rPr>
              <a:t>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>
            <a:extLst>
              <a:ext uri="{FF2B5EF4-FFF2-40B4-BE49-F238E27FC236}">
                <a16:creationId xmlns:a16="http://schemas.microsoft.com/office/drawing/2014/main" id="{B2CCDE9C-20FD-410C-8DBE-80880B94B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425" y="220663"/>
            <a:ext cx="5122863" cy="658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1D94212-6781-4467-ACFF-C5A26C80E37A}"/>
              </a:ext>
            </a:extLst>
          </p:cNvPr>
          <p:cNvSpPr txBox="1">
            <a:spLocks/>
          </p:cNvSpPr>
          <p:nvPr/>
        </p:nvSpPr>
        <p:spPr bwMode="auto">
          <a:xfrm>
            <a:off x="4979988" y="685800"/>
            <a:ext cx="1236662" cy="838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 eaLnBrk="1" hangingPunct="1">
              <a:buFont typeface="Arial" panose="020B0604020202020204" pitchFamily="34" charset="0"/>
              <a:buNone/>
            </a:pPr>
            <a:r>
              <a:rPr lang="fa-IR" altLang="fa-IR" sz="2000" b="1"/>
              <a:t>پایک فوقانی</a:t>
            </a:r>
          </a:p>
          <a:p>
            <a:pPr algn="ctr" rtl="1" eaLnBrk="1" hangingPunct="1">
              <a:buFont typeface="Arial" panose="020B0604020202020204" pitchFamily="34" charset="0"/>
              <a:buNone/>
            </a:pPr>
            <a:r>
              <a:rPr lang="fa-IR" altLang="fa-IR" sz="2000" b="1"/>
              <a:t> مخچه</a:t>
            </a:r>
            <a:endParaRPr lang="en-US" altLang="fa-IR" sz="2000" b="1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5BA3B3-7B06-4945-AB82-92F203BC8B58}"/>
              </a:ext>
            </a:extLst>
          </p:cNvPr>
          <p:cNvSpPr txBox="1">
            <a:spLocks/>
          </p:cNvSpPr>
          <p:nvPr/>
        </p:nvSpPr>
        <p:spPr>
          <a:xfrm>
            <a:off x="2819400" y="4876800"/>
            <a:ext cx="1343025" cy="733425"/>
          </a:xfrm>
          <a:prstGeom prst="rect">
            <a:avLst/>
          </a:prstGeom>
          <a:solidFill>
            <a:srgbClr val="FFFF00"/>
          </a:solidFill>
        </p:spPr>
        <p:txBody>
          <a:bodyPr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a-IR" dirty="0"/>
              <a:t>پایک تحتانی</a:t>
            </a:r>
          </a:p>
          <a:p>
            <a:pPr marL="0" indent="0" algn="ctr" rtl="1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a-IR" dirty="0"/>
              <a:t> مخچه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Content Placeholder 3">
            <a:extLst>
              <a:ext uri="{FF2B5EF4-FFF2-40B4-BE49-F238E27FC236}">
                <a16:creationId xmlns:a16="http://schemas.microsoft.com/office/drawing/2014/main" id="{040B4ECE-F860-466C-BF60-228C942C4BD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0"/>
            <a:ext cx="5072063" cy="6859588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4A225DA-2DA0-4802-BF90-DC025E2C1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3" y="361950"/>
            <a:ext cx="1793875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2400" b="1">
                <a:solidFill>
                  <a:srgbClr val="FF0000"/>
                </a:solidFill>
                <a:cs typeface="B Zar" panose="00000400000000000000" pitchFamily="2" charset="-78"/>
              </a:rPr>
              <a:t>دستگاه لیمبیک</a:t>
            </a:r>
            <a:endParaRPr lang="fa-IR" altLang="fa-IR" sz="2400" b="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1EEF11-6204-44A0-B191-4AE937FEF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6188" y="1492250"/>
            <a:ext cx="2225675" cy="7080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a-IR" altLang="fa-IR" sz="2000" b="1">
                <a:solidFill>
                  <a:srgbClr val="FF0000"/>
                </a:solidFill>
                <a:cs typeface="B Zar" panose="00000400000000000000" pitchFamily="2" charset="-78"/>
              </a:rPr>
              <a:t>شبکه مویرگی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a-IR" altLang="fa-IR" sz="2000" b="1">
                <a:solidFill>
                  <a:srgbClr val="FF0000"/>
                </a:solidFill>
                <a:cs typeface="B Zar" panose="00000400000000000000" pitchFamily="2" charset="-78"/>
              </a:rPr>
              <a:t>درون بطن های جانبی</a:t>
            </a:r>
            <a:endParaRPr lang="fa-IR" altLang="fa-IR" sz="2000" b="1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305</Words>
  <Application>Microsoft Office PowerPoint</Application>
  <PresentationFormat>On-screen Show (4:3)</PresentationFormat>
  <Paragraphs>101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Calibri</vt:lpstr>
      <vt:lpstr>Arial</vt:lpstr>
      <vt:lpstr>B Titr</vt:lpstr>
      <vt:lpstr>B Zar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jokar</dc:creator>
  <cp:lastModifiedBy>Amin Naderi</cp:lastModifiedBy>
  <cp:revision>30</cp:revision>
  <dcterms:created xsi:type="dcterms:W3CDTF">2006-08-16T00:00:00Z</dcterms:created>
  <dcterms:modified xsi:type="dcterms:W3CDTF">2021-02-01T15:48:30Z</dcterms:modified>
</cp:coreProperties>
</file>