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sldIdLst>
    <p:sldId id="280" r:id="rId2"/>
    <p:sldId id="288" r:id="rId3"/>
    <p:sldId id="281" r:id="rId4"/>
    <p:sldId id="289" r:id="rId5"/>
    <p:sldId id="290" r:id="rId6"/>
    <p:sldId id="282" r:id="rId7"/>
    <p:sldId id="283" r:id="rId8"/>
    <p:sldId id="284" r:id="rId9"/>
    <p:sldId id="285" r:id="rId10"/>
    <p:sldId id="286" r:id="rId11"/>
    <p:sldId id="287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1" r:id="rId21"/>
    <p:sldId id="30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62F4E-BD54-4810-8155-2743074FA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BA1489-3016-41A9-800E-1778EA84B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546A1-A18D-424E-AA9D-217D8471A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14030-252B-42CD-9217-033510FC4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B0194-8A5C-4B2E-9ADD-B892BDAB1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25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4A751-7BA3-4D6B-8F61-B6CC1338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268B9-BC54-42E9-A375-1C8ECE9FD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2AB55-8045-4FD9-8D85-9C1D2A00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A58F7-19EA-420C-884A-B0E4050E4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05FFB-CBBF-4949-9024-59285F5F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7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969A90-966F-4A7B-9F1D-C05ED5B12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30E6D-5AD4-4419-99D9-F147BBD06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103C9-E005-4FB4-BC9D-F1CFD782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5C07C-CA57-407A-9143-05403A8C2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13FE5-295A-46E4-8922-9BB0DEACD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4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5C7ED-986B-429F-B2A6-265ED5CB3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50005-28E0-4813-A80E-4E6EBBC20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AD11E-9DD3-434A-8140-A77969916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8B8F9-8322-44F8-B18E-297E103FC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13359-DEAE-47B1-BC99-9E17C0BA3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3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F5168-337B-4120-9D3C-12DFA0C94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16E65-6838-425F-924A-6A4B5E5DA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6010D-4EE1-4656-ADA6-E643139DF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85F30-2A09-41AB-B414-C8655B57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E4F20-08F0-40D1-B5C3-A0EA967B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7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05CE7-A3DC-4FAA-963B-DDAA2F144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D3D8-E68F-4791-85BB-AF2F3C392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8886B-D893-42CA-8F8E-1AB88F20C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9D084-2382-4B89-B390-3DCAB21E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F3370-A18A-4442-BABE-B62461932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B317E-BFAE-445A-8F5D-828CA2AF9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1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49645-EBE6-4577-A9EE-21FBEC76D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A53E1-7872-48C4-BE7B-497A6FAA0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6B665-3C4B-4653-8A22-747FEF6E7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6BC88B-C180-4F52-AF38-0CB08E918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B5DB56-7153-4667-9D8E-61D1A9CDF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7446A0-6BCB-4D0E-8E94-B0BF45CF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4E22E9-B3BE-49D3-AC20-B7201C8F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7BE76-25C4-4F0C-BC69-C6587E13A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8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63F42-36EB-49AF-B2CD-B64E4C77A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33114-313F-4012-92CF-4962D7FB2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096A6-1E38-4C49-BCC7-56D404DE0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1BD1D-F1FD-493F-A25B-1A32E3F0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1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860385-808F-4AD6-A6EF-57FE4149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5C872E-C6B9-4250-A41C-43AFDD6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6A0A6-50EC-4E85-BDDA-6EF9A8FE1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7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CD289-7B47-4A13-9CE0-FFE3E2DC9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7069C-D222-41A1-A715-2CCA0D938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C144EE-EC23-45F4-B83E-0153C4717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A006A-4F9A-43DB-82B7-AE8AB2C06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66016-3C5F-4638-B1D2-148698432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DCEC7-66C4-4B95-9BA8-E7688D2C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4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FD966-179D-4395-B87F-07B57B04C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5E6441-97F3-4795-8940-6B7688185E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CA1D1-BAD9-42D6-811C-CFE477C2A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09F2C-F160-46F7-8ACA-A634396C4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21AB0-B27A-4B6E-8283-92763CF05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55E63-747A-4392-9633-53798762A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6D835D-3E87-48E4-89FC-222A181B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1C36A-4142-48B8-9AE2-7FE9717B4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FCAC1-3B3C-4B1D-BB20-618707E258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9256-BB9D-4EE1-978B-903609A03B5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310E0-881A-4EFE-AAA4-5C91E9B1A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FCB67-6626-4762-BA72-F8D123780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6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8FE1AA-A4C5-400A-AE3B-3C3CA28E0DA5}"/>
              </a:ext>
            </a:extLst>
          </p:cNvPr>
          <p:cNvSpPr txBox="1"/>
          <p:nvPr/>
        </p:nvSpPr>
        <p:spPr>
          <a:xfrm>
            <a:off x="3419976" y="202101"/>
            <a:ext cx="609399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بسم الله الرحمن الرحیم</a:t>
            </a:r>
            <a:b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</a:br>
            <a:b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</a:br>
            <a:b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</a:br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اداره آموزش و پرورش شهرستان کلاردشت</a:t>
            </a:r>
            <a:b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</a:br>
            <a:b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</a:br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دبیرستان متوسطه اول شهید بهشتی(ره)</a:t>
            </a:r>
            <a:b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</a:br>
            <a:r>
              <a:rPr lang="fa-IR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پایه هشتم</a:t>
            </a:r>
            <a:b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</a:b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  <a:p>
            <a:pPr algn="ctr"/>
            <a:b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</a:br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مدرس : علیرضا آراسته</a:t>
            </a:r>
            <a:b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</a:b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  <a:p>
            <a:pPr algn="ctr"/>
            <a:b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</a:br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فصل هفتم</a:t>
            </a:r>
          </a:p>
          <a:p>
            <a:pPr algn="ctr"/>
            <a:r>
              <a:rPr lang="fa-IR" sz="2800" dirty="0">
                <a:cs typeface="B Titr" panose="00000700000000000000" pitchFamily="2" charset="-78"/>
              </a:rPr>
              <a:t>الفبای زیست فناوری</a:t>
            </a:r>
            <a:endParaRPr lang="en-US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6053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573" y="290849"/>
            <a:ext cx="1100499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solidFill>
                  <a:srgbClr val="C00000"/>
                </a:solidFill>
                <a:cs typeface="B Titr" panose="00000700000000000000" pitchFamily="2" charset="-78"/>
              </a:rPr>
              <a:t>ایجاد صفات جدید در جانداران:</a:t>
            </a:r>
            <a:endParaRPr lang="en-US" sz="2800" b="1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2282" y="4250028"/>
            <a:ext cx="1558343" cy="72121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57729" y="4273639"/>
            <a:ext cx="1558343" cy="72121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76056" y="3320602"/>
            <a:ext cx="1558343" cy="72121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76056" y="5224529"/>
            <a:ext cx="1558343" cy="72121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821251" y="4250028"/>
            <a:ext cx="953036" cy="38421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821251" y="4655712"/>
            <a:ext cx="953036" cy="33914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5031" y="4747475"/>
            <a:ext cx="1266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باکتری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61375" y="3451538"/>
            <a:ext cx="470078" cy="2296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-247919" y="2094427"/>
            <a:ext cx="47587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>
                <a:solidFill>
                  <a:srgbClr val="C00000"/>
                </a:solidFill>
                <a:cs typeface="B Nazanin" panose="00000400000000000000" pitchFamily="2" charset="-78"/>
              </a:rPr>
              <a:t>قطعه ای از ژن مربوط به تولید انسان</a:t>
            </a:r>
            <a:endParaRPr lang="en-US" sz="24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131452" y="2933838"/>
            <a:ext cx="152400" cy="43788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15544" y="3320602"/>
            <a:ext cx="47587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>
                <a:solidFill>
                  <a:srgbClr val="C00000"/>
                </a:solidFill>
                <a:cs typeface="B Nazanin" panose="00000400000000000000" pitchFamily="2" charset="-78"/>
              </a:rPr>
              <a:t>این قطعه در        باکتری قرار می گیرد</a:t>
            </a:r>
            <a:endParaRPr lang="en-US" sz="24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01861" y="4530484"/>
            <a:ext cx="470078" cy="2296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936900" y="3689934"/>
          <a:ext cx="570901" cy="216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960" imgH="380880" progId="Equation.DSMT4">
                  <p:embed/>
                </p:oleObj>
              </mc:Choice>
              <mc:Fallback>
                <p:oleObj name="Equation" r:id="rId2" imgW="10029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36900" y="3689934"/>
                        <a:ext cx="570901" cy="216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reeform 19"/>
          <p:cNvSpPr/>
          <p:nvPr/>
        </p:nvSpPr>
        <p:spPr>
          <a:xfrm>
            <a:off x="7418231" y="3567448"/>
            <a:ext cx="581620" cy="362323"/>
          </a:xfrm>
          <a:custGeom>
            <a:avLst/>
            <a:gdLst>
              <a:gd name="connsiteX0" fmla="*/ 244699 w 581620"/>
              <a:gd name="connsiteY0" fmla="*/ 141667 h 362323"/>
              <a:gd name="connsiteX1" fmla="*/ 476518 w 581620"/>
              <a:gd name="connsiteY1" fmla="*/ 167425 h 362323"/>
              <a:gd name="connsiteX2" fmla="*/ 515155 w 581620"/>
              <a:gd name="connsiteY2" fmla="*/ 193183 h 362323"/>
              <a:gd name="connsiteX3" fmla="*/ 553792 w 581620"/>
              <a:gd name="connsiteY3" fmla="*/ 206062 h 362323"/>
              <a:gd name="connsiteX4" fmla="*/ 579549 w 581620"/>
              <a:gd name="connsiteY4" fmla="*/ 244698 h 362323"/>
              <a:gd name="connsiteX5" fmla="*/ 502276 w 581620"/>
              <a:gd name="connsiteY5" fmla="*/ 270456 h 362323"/>
              <a:gd name="connsiteX6" fmla="*/ 334851 w 581620"/>
              <a:gd name="connsiteY6" fmla="*/ 231820 h 362323"/>
              <a:gd name="connsiteX7" fmla="*/ 321972 w 581620"/>
              <a:gd name="connsiteY7" fmla="*/ 193183 h 362323"/>
              <a:gd name="connsiteX8" fmla="*/ 334851 w 581620"/>
              <a:gd name="connsiteY8" fmla="*/ 51515 h 362323"/>
              <a:gd name="connsiteX9" fmla="*/ 502276 w 581620"/>
              <a:gd name="connsiteY9" fmla="*/ 103031 h 362323"/>
              <a:gd name="connsiteX10" fmla="*/ 540913 w 581620"/>
              <a:gd name="connsiteY10" fmla="*/ 141667 h 362323"/>
              <a:gd name="connsiteX11" fmla="*/ 528034 w 581620"/>
              <a:gd name="connsiteY11" fmla="*/ 180304 h 362323"/>
              <a:gd name="connsiteX12" fmla="*/ 257577 w 581620"/>
              <a:gd name="connsiteY12" fmla="*/ 206062 h 362323"/>
              <a:gd name="connsiteX13" fmla="*/ 231820 w 581620"/>
              <a:gd name="connsiteY13" fmla="*/ 90152 h 362323"/>
              <a:gd name="connsiteX14" fmla="*/ 360608 w 581620"/>
              <a:gd name="connsiteY14" fmla="*/ 103031 h 362323"/>
              <a:gd name="connsiteX15" fmla="*/ 373487 w 581620"/>
              <a:gd name="connsiteY15" fmla="*/ 141667 h 362323"/>
              <a:gd name="connsiteX16" fmla="*/ 244699 w 581620"/>
              <a:gd name="connsiteY16" fmla="*/ 180304 h 362323"/>
              <a:gd name="connsiteX17" fmla="*/ 12879 w 581620"/>
              <a:gd name="connsiteY17" fmla="*/ 128789 h 362323"/>
              <a:gd name="connsiteX18" fmla="*/ 0 w 581620"/>
              <a:gd name="connsiteY18" fmla="*/ 77273 h 362323"/>
              <a:gd name="connsiteX19" fmla="*/ 12879 w 581620"/>
              <a:gd name="connsiteY19" fmla="*/ 38637 h 362323"/>
              <a:gd name="connsiteX20" fmla="*/ 51515 w 581620"/>
              <a:gd name="connsiteY20" fmla="*/ 25758 h 362323"/>
              <a:gd name="connsiteX21" fmla="*/ 90152 w 581620"/>
              <a:gd name="connsiteY21" fmla="*/ 0 h 362323"/>
              <a:gd name="connsiteX22" fmla="*/ 180304 w 581620"/>
              <a:gd name="connsiteY22" fmla="*/ 12879 h 362323"/>
              <a:gd name="connsiteX23" fmla="*/ 218941 w 581620"/>
              <a:gd name="connsiteY23" fmla="*/ 90152 h 362323"/>
              <a:gd name="connsiteX24" fmla="*/ 167425 w 581620"/>
              <a:gd name="connsiteY24" fmla="*/ 154546 h 362323"/>
              <a:gd name="connsiteX25" fmla="*/ 115910 w 581620"/>
              <a:gd name="connsiteY25" fmla="*/ 141667 h 362323"/>
              <a:gd name="connsiteX26" fmla="*/ 128789 w 581620"/>
              <a:gd name="connsiteY26" fmla="*/ 25758 h 362323"/>
              <a:gd name="connsiteX27" fmla="*/ 167425 w 581620"/>
              <a:gd name="connsiteY27" fmla="*/ 38637 h 362323"/>
              <a:gd name="connsiteX28" fmla="*/ 231820 w 581620"/>
              <a:gd name="connsiteY28" fmla="*/ 51515 h 362323"/>
              <a:gd name="connsiteX29" fmla="*/ 296214 w 581620"/>
              <a:gd name="connsiteY29" fmla="*/ 128789 h 362323"/>
              <a:gd name="connsiteX30" fmla="*/ 309093 w 581620"/>
              <a:gd name="connsiteY30" fmla="*/ 167425 h 362323"/>
              <a:gd name="connsiteX31" fmla="*/ 257577 w 581620"/>
              <a:gd name="connsiteY31" fmla="*/ 231820 h 362323"/>
              <a:gd name="connsiteX32" fmla="*/ 206062 w 581620"/>
              <a:gd name="connsiteY32" fmla="*/ 283335 h 362323"/>
              <a:gd name="connsiteX33" fmla="*/ 154546 w 581620"/>
              <a:gd name="connsiteY33" fmla="*/ 270456 h 362323"/>
              <a:gd name="connsiteX34" fmla="*/ 231820 w 581620"/>
              <a:gd name="connsiteY34" fmla="*/ 283335 h 362323"/>
              <a:gd name="connsiteX35" fmla="*/ 270456 w 581620"/>
              <a:gd name="connsiteY35" fmla="*/ 321972 h 362323"/>
              <a:gd name="connsiteX36" fmla="*/ 257577 w 581620"/>
              <a:gd name="connsiteY36" fmla="*/ 360608 h 362323"/>
              <a:gd name="connsiteX37" fmla="*/ 218941 w 581620"/>
              <a:gd name="connsiteY37" fmla="*/ 347729 h 362323"/>
              <a:gd name="connsiteX38" fmla="*/ 154546 w 581620"/>
              <a:gd name="connsiteY38" fmla="*/ 270456 h 362323"/>
              <a:gd name="connsiteX39" fmla="*/ 154546 w 581620"/>
              <a:gd name="connsiteY39" fmla="*/ 180304 h 362323"/>
              <a:gd name="connsiteX40" fmla="*/ 193183 w 581620"/>
              <a:gd name="connsiteY40" fmla="*/ 167425 h 362323"/>
              <a:gd name="connsiteX41" fmla="*/ 244699 w 581620"/>
              <a:gd name="connsiteY41" fmla="*/ 180304 h 362323"/>
              <a:gd name="connsiteX42" fmla="*/ 270456 w 581620"/>
              <a:gd name="connsiteY42" fmla="*/ 218941 h 362323"/>
              <a:gd name="connsiteX43" fmla="*/ 283335 w 581620"/>
              <a:gd name="connsiteY43" fmla="*/ 231820 h 36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81620" h="362323">
                <a:moveTo>
                  <a:pt x="244699" y="141667"/>
                </a:moveTo>
                <a:cubicBezTo>
                  <a:pt x="252443" y="142441"/>
                  <a:pt x="455410" y="161668"/>
                  <a:pt x="476518" y="167425"/>
                </a:cubicBezTo>
                <a:cubicBezTo>
                  <a:pt x="491451" y="171498"/>
                  <a:pt x="501310" y="186261"/>
                  <a:pt x="515155" y="193183"/>
                </a:cubicBezTo>
                <a:cubicBezTo>
                  <a:pt x="527297" y="199254"/>
                  <a:pt x="540913" y="201769"/>
                  <a:pt x="553792" y="206062"/>
                </a:cubicBezTo>
                <a:cubicBezTo>
                  <a:pt x="562378" y="218941"/>
                  <a:pt x="589218" y="232612"/>
                  <a:pt x="579549" y="244698"/>
                </a:cubicBezTo>
                <a:cubicBezTo>
                  <a:pt x="562588" y="265899"/>
                  <a:pt x="502276" y="270456"/>
                  <a:pt x="502276" y="270456"/>
                </a:cubicBezTo>
                <a:cubicBezTo>
                  <a:pt x="463471" y="266575"/>
                  <a:pt x="371577" y="277728"/>
                  <a:pt x="334851" y="231820"/>
                </a:cubicBezTo>
                <a:cubicBezTo>
                  <a:pt x="326370" y="221219"/>
                  <a:pt x="326265" y="206062"/>
                  <a:pt x="321972" y="193183"/>
                </a:cubicBezTo>
                <a:cubicBezTo>
                  <a:pt x="326265" y="145960"/>
                  <a:pt x="299606" y="83236"/>
                  <a:pt x="334851" y="51515"/>
                </a:cubicBezTo>
                <a:cubicBezTo>
                  <a:pt x="352111" y="35981"/>
                  <a:pt x="472303" y="81622"/>
                  <a:pt x="502276" y="103031"/>
                </a:cubicBezTo>
                <a:cubicBezTo>
                  <a:pt x="517097" y="113617"/>
                  <a:pt x="528034" y="128788"/>
                  <a:pt x="540913" y="141667"/>
                </a:cubicBezTo>
                <a:cubicBezTo>
                  <a:pt x="536620" y="154546"/>
                  <a:pt x="536725" y="169875"/>
                  <a:pt x="528034" y="180304"/>
                </a:cubicBezTo>
                <a:cubicBezTo>
                  <a:pt x="457356" y="265118"/>
                  <a:pt x="364018" y="212323"/>
                  <a:pt x="257577" y="206062"/>
                </a:cubicBezTo>
                <a:cubicBezTo>
                  <a:pt x="251588" y="198076"/>
                  <a:pt x="168044" y="113343"/>
                  <a:pt x="231820" y="90152"/>
                </a:cubicBezTo>
                <a:cubicBezTo>
                  <a:pt x="272366" y="75408"/>
                  <a:pt x="317679" y="98738"/>
                  <a:pt x="360608" y="103031"/>
                </a:cubicBezTo>
                <a:cubicBezTo>
                  <a:pt x="364901" y="115910"/>
                  <a:pt x="380471" y="130026"/>
                  <a:pt x="373487" y="141667"/>
                </a:cubicBezTo>
                <a:cubicBezTo>
                  <a:pt x="356849" y="169398"/>
                  <a:pt x="261704" y="177470"/>
                  <a:pt x="244699" y="180304"/>
                </a:cubicBezTo>
                <a:cubicBezTo>
                  <a:pt x="127511" y="172980"/>
                  <a:pt x="53350" y="223221"/>
                  <a:pt x="12879" y="128789"/>
                </a:cubicBezTo>
                <a:cubicBezTo>
                  <a:pt x="5906" y="112520"/>
                  <a:pt x="4293" y="94445"/>
                  <a:pt x="0" y="77273"/>
                </a:cubicBezTo>
                <a:cubicBezTo>
                  <a:pt x="4293" y="64394"/>
                  <a:pt x="3280" y="48236"/>
                  <a:pt x="12879" y="38637"/>
                </a:cubicBezTo>
                <a:cubicBezTo>
                  <a:pt x="22478" y="29038"/>
                  <a:pt x="39373" y="31829"/>
                  <a:pt x="51515" y="25758"/>
                </a:cubicBezTo>
                <a:cubicBezTo>
                  <a:pt x="65359" y="18836"/>
                  <a:pt x="77273" y="8586"/>
                  <a:pt x="90152" y="0"/>
                </a:cubicBezTo>
                <a:cubicBezTo>
                  <a:pt x="120203" y="4293"/>
                  <a:pt x="152565" y="550"/>
                  <a:pt x="180304" y="12879"/>
                </a:cubicBezTo>
                <a:cubicBezTo>
                  <a:pt x="199843" y="21563"/>
                  <a:pt x="213226" y="73008"/>
                  <a:pt x="218941" y="90152"/>
                </a:cubicBezTo>
                <a:cubicBezTo>
                  <a:pt x="209196" y="119387"/>
                  <a:pt x="208204" y="148721"/>
                  <a:pt x="167425" y="154546"/>
                </a:cubicBezTo>
                <a:cubicBezTo>
                  <a:pt x="149903" y="157049"/>
                  <a:pt x="133082" y="145960"/>
                  <a:pt x="115910" y="141667"/>
                </a:cubicBezTo>
                <a:cubicBezTo>
                  <a:pt x="120203" y="103031"/>
                  <a:pt x="111404" y="60528"/>
                  <a:pt x="128789" y="25758"/>
                </a:cubicBezTo>
                <a:cubicBezTo>
                  <a:pt x="134860" y="13616"/>
                  <a:pt x="154255" y="35345"/>
                  <a:pt x="167425" y="38637"/>
                </a:cubicBezTo>
                <a:cubicBezTo>
                  <a:pt x="188661" y="43946"/>
                  <a:pt x="210355" y="47222"/>
                  <a:pt x="231820" y="51515"/>
                </a:cubicBezTo>
                <a:cubicBezTo>
                  <a:pt x="260302" y="79998"/>
                  <a:pt x="278284" y="92928"/>
                  <a:pt x="296214" y="128789"/>
                </a:cubicBezTo>
                <a:cubicBezTo>
                  <a:pt x="302285" y="140931"/>
                  <a:pt x="304800" y="154546"/>
                  <a:pt x="309093" y="167425"/>
                </a:cubicBezTo>
                <a:cubicBezTo>
                  <a:pt x="276721" y="264541"/>
                  <a:pt x="324154" y="148598"/>
                  <a:pt x="257577" y="231820"/>
                </a:cubicBezTo>
                <a:cubicBezTo>
                  <a:pt x="207623" y="294263"/>
                  <a:pt x="290362" y="255235"/>
                  <a:pt x="206062" y="283335"/>
                </a:cubicBezTo>
                <a:cubicBezTo>
                  <a:pt x="188890" y="279042"/>
                  <a:pt x="136846" y="270456"/>
                  <a:pt x="154546" y="270456"/>
                </a:cubicBezTo>
                <a:cubicBezTo>
                  <a:pt x="180659" y="270456"/>
                  <a:pt x="207957" y="272729"/>
                  <a:pt x="231820" y="283335"/>
                </a:cubicBezTo>
                <a:cubicBezTo>
                  <a:pt x="248464" y="290732"/>
                  <a:pt x="257577" y="309093"/>
                  <a:pt x="270456" y="321972"/>
                </a:cubicBezTo>
                <a:cubicBezTo>
                  <a:pt x="266163" y="334851"/>
                  <a:pt x="269719" y="354537"/>
                  <a:pt x="257577" y="360608"/>
                </a:cubicBezTo>
                <a:cubicBezTo>
                  <a:pt x="245435" y="366679"/>
                  <a:pt x="230236" y="355259"/>
                  <a:pt x="218941" y="347729"/>
                </a:cubicBezTo>
                <a:cubicBezTo>
                  <a:pt x="189190" y="327895"/>
                  <a:pt x="173553" y="298967"/>
                  <a:pt x="154546" y="270456"/>
                </a:cubicBezTo>
                <a:cubicBezTo>
                  <a:pt x="144096" y="239104"/>
                  <a:pt x="127912" y="213597"/>
                  <a:pt x="154546" y="180304"/>
                </a:cubicBezTo>
                <a:cubicBezTo>
                  <a:pt x="163027" y="169703"/>
                  <a:pt x="180304" y="171718"/>
                  <a:pt x="193183" y="167425"/>
                </a:cubicBezTo>
                <a:cubicBezTo>
                  <a:pt x="210355" y="171718"/>
                  <a:pt x="229971" y="170485"/>
                  <a:pt x="244699" y="180304"/>
                </a:cubicBezTo>
                <a:cubicBezTo>
                  <a:pt x="257578" y="188890"/>
                  <a:pt x="261169" y="206558"/>
                  <a:pt x="270456" y="218941"/>
                </a:cubicBezTo>
                <a:cubicBezTo>
                  <a:pt x="274099" y="223798"/>
                  <a:pt x="279042" y="227527"/>
                  <a:pt x="283335" y="23182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486918" y="5403975"/>
            <a:ext cx="581620" cy="362323"/>
          </a:xfrm>
          <a:custGeom>
            <a:avLst/>
            <a:gdLst>
              <a:gd name="connsiteX0" fmla="*/ 244699 w 581620"/>
              <a:gd name="connsiteY0" fmla="*/ 141667 h 362323"/>
              <a:gd name="connsiteX1" fmla="*/ 476518 w 581620"/>
              <a:gd name="connsiteY1" fmla="*/ 167425 h 362323"/>
              <a:gd name="connsiteX2" fmla="*/ 515155 w 581620"/>
              <a:gd name="connsiteY2" fmla="*/ 193183 h 362323"/>
              <a:gd name="connsiteX3" fmla="*/ 553792 w 581620"/>
              <a:gd name="connsiteY3" fmla="*/ 206062 h 362323"/>
              <a:gd name="connsiteX4" fmla="*/ 579549 w 581620"/>
              <a:gd name="connsiteY4" fmla="*/ 244698 h 362323"/>
              <a:gd name="connsiteX5" fmla="*/ 502276 w 581620"/>
              <a:gd name="connsiteY5" fmla="*/ 270456 h 362323"/>
              <a:gd name="connsiteX6" fmla="*/ 334851 w 581620"/>
              <a:gd name="connsiteY6" fmla="*/ 231820 h 362323"/>
              <a:gd name="connsiteX7" fmla="*/ 321972 w 581620"/>
              <a:gd name="connsiteY7" fmla="*/ 193183 h 362323"/>
              <a:gd name="connsiteX8" fmla="*/ 334851 w 581620"/>
              <a:gd name="connsiteY8" fmla="*/ 51515 h 362323"/>
              <a:gd name="connsiteX9" fmla="*/ 502276 w 581620"/>
              <a:gd name="connsiteY9" fmla="*/ 103031 h 362323"/>
              <a:gd name="connsiteX10" fmla="*/ 540913 w 581620"/>
              <a:gd name="connsiteY10" fmla="*/ 141667 h 362323"/>
              <a:gd name="connsiteX11" fmla="*/ 528034 w 581620"/>
              <a:gd name="connsiteY11" fmla="*/ 180304 h 362323"/>
              <a:gd name="connsiteX12" fmla="*/ 257577 w 581620"/>
              <a:gd name="connsiteY12" fmla="*/ 206062 h 362323"/>
              <a:gd name="connsiteX13" fmla="*/ 231820 w 581620"/>
              <a:gd name="connsiteY13" fmla="*/ 90152 h 362323"/>
              <a:gd name="connsiteX14" fmla="*/ 360608 w 581620"/>
              <a:gd name="connsiteY14" fmla="*/ 103031 h 362323"/>
              <a:gd name="connsiteX15" fmla="*/ 373487 w 581620"/>
              <a:gd name="connsiteY15" fmla="*/ 141667 h 362323"/>
              <a:gd name="connsiteX16" fmla="*/ 244699 w 581620"/>
              <a:gd name="connsiteY16" fmla="*/ 180304 h 362323"/>
              <a:gd name="connsiteX17" fmla="*/ 12879 w 581620"/>
              <a:gd name="connsiteY17" fmla="*/ 128789 h 362323"/>
              <a:gd name="connsiteX18" fmla="*/ 0 w 581620"/>
              <a:gd name="connsiteY18" fmla="*/ 77273 h 362323"/>
              <a:gd name="connsiteX19" fmla="*/ 12879 w 581620"/>
              <a:gd name="connsiteY19" fmla="*/ 38637 h 362323"/>
              <a:gd name="connsiteX20" fmla="*/ 51515 w 581620"/>
              <a:gd name="connsiteY20" fmla="*/ 25758 h 362323"/>
              <a:gd name="connsiteX21" fmla="*/ 90152 w 581620"/>
              <a:gd name="connsiteY21" fmla="*/ 0 h 362323"/>
              <a:gd name="connsiteX22" fmla="*/ 180304 w 581620"/>
              <a:gd name="connsiteY22" fmla="*/ 12879 h 362323"/>
              <a:gd name="connsiteX23" fmla="*/ 218941 w 581620"/>
              <a:gd name="connsiteY23" fmla="*/ 90152 h 362323"/>
              <a:gd name="connsiteX24" fmla="*/ 167425 w 581620"/>
              <a:gd name="connsiteY24" fmla="*/ 154546 h 362323"/>
              <a:gd name="connsiteX25" fmla="*/ 115910 w 581620"/>
              <a:gd name="connsiteY25" fmla="*/ 141667 h 362323"/>
              <a:gd name="connsiteX26" fmla="*/ 128789 w 581620"/>
              <a:gd name="connsiteY26" fmla="*/ 25758 h 362323"/>
              <a:gd name="connsiteX27" fmla="*/ 167425 w 581620"/>
              <a:gd name="connsiteY27" fmla="*/ 38637 h 362323"/>
              <a:gd name="connsiteX28" fmla="*/ 231820 w 581620"/>
              <a:gd name="connsiteY28" fmla="*/ 51515 h 362323"/>
              <a:gd name="connsiteX29" fmla="*/ 296214 w 581620"/>
              <a:gd name="connsiteY29" fmla="*/ 128789 h 362323"/>
              <a:gd name="connsiteX30" fmla="*/ 309093 w 581620"/>
              <a:gd name="connsiteY30" fmla="*/ 167425 h 362323"/>
              <a:gd name="connsiteX31" fmla="*/ 257577 w 581620"/>
              <a:gd name="connsiteY31" fmla="*/ 231820 h 362323"/>
              <a:gd name="connsiteX32" fmla="*/ 206062 w 581620"/>
              <a:gd name="connsiteY32" fmla="*/ 283335 h 362323"/>
              <a:gd name="connsiteX33" fmla="*/ 154546 w 581620"/>
              <a:gd name="connsiteY33" fmla="*/ 270456 h 362323"/>
              <a:gd name="connsiteX34" fmla="*/ 231820 w 581620"/>
              <a:gd name="connsiteY34" fmla="*/ 283335 h 362323"/>
              <a:gd name="connsiteX35" fmla="*/ 270456 w 581620"/>
              <a:gd name="connsiteY35" fmla="*/ 321972 h 362323"/>
              <a:gd name="connsiteX36" fmla="*/ 257577 w 581620"/>
              <a:gd name="connsiteY36" fmla="*/ 360608 h 362323"/>
              <a:gd name="connsiteX37" fmla="*/ 218941 w 581620"/>
              <a:gd name="connsiteY37" fmla="*/ 347729 h 362323"/>
              <a:gd name="connsiteX38" fmla="*/ 154546 w 581620"/>
              <a:gd name="connsiteY38" fmla="*/ 270456 h 362323"/>
              <a:gd name="connsiteX39" fmla="*/ 154546 w 581620"/>
              <a:gd name="connsiteY39" fmla="*/ 180304 h 362323"/>
              <a:gd name="connsiteX40" fmla="*/ 193183 w 581620"/>
              <a:gd name="connsiteY40" fmla="*/ 167425 h 362323"/>
              <a:gd name="connsiteX41" fmla="*/ 244699 w 581620"/>
              <a:gd name="connsiteY41" fmla="*/ 180304 h 362323"/>
              <a:gd name="connsiteX42" fmla="*/ 270456 w 581620"/>
              <a:gd name="connsiteY42" fmla="*/ 218941 h 362323"/>
              <a:gd name="connsiteX43" fmla="*/ 283335 w 581620"/>
              <a:gd name="connsiteY43" fmla="*/ 231820 h 36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81620" h="362323">
                <a:moveTo>
                  <a:pt x="244699" y="141667"/>
                </a:moveTo>
                <a:cubicBezTo>
                  <a:pt x="252443" y="142441"/>
                  <a:pt x="455410" y="161668"/>
                  <a:pt x="476518" y="167425"/>
                </a:cubicBezTo>
                <a:cubicBezTo>
                  <a:pt x="491451" y="171498"/>
                  <a:pt x="501310" y="186261"/>
                  <a:pt x="515155" y="193183"/>
                </a:cubicBezTo>
                <a:cubicBezTo>
                  <a:pt x="527297" y="199254"/>
                  <a:pt x="540913" y="201769"/>
                  <a:pt x="553792" y="206062"/>
                </a:cubicBezTo>
                <a:cubicBezTo>
                  <a:pt x="562378" y="218941"/>
                  <a:pt x="589218" y="232612"/>
                  <a:pt x="579549" y="244698"/>
                </a:cubicBezTo>
                <a:cubicBezTo>
                  <a:pt x="562588" y="265899"/>
                  <a:pt x="502276" y="270456"/>
                  <a:pt x="502276" y="270456"/>
                </a:cubicBezTo>
                <a:cubicBezTo>
                  <a:pt x="463471" y="266575"/>
                  <a:pt x="371577" y="277728"/>
                  <a:pt x="334851" y="231820"/>
                </a:cubicBezTo>
                <a:cubicBezTo>
                  <a:pt x="326370" y="221219"/>
                  <a:pt x="326265" y="206062"/>
                  <a:pt x="321972" y="193183"/>
                </a:cubicBezTo>
                <a:cubicBezTo>
                  <a:pt x="326265" y="145960"/>
                  <a:pt x="299606" y="83236"/>
                  <a:pt x="334851" y="51515"/>
                </a:cubicBezTo>
                <a:cubicBezTo>
                  <a:pt x="352111" y="35981"/>
                  <a:pt x="472303" y="81622"/>
                  <a:pt x="502276" y="103031"/>
                </a:cubicBezTo>
                <a:cubicBezTo>
                  <a:pt x="517097" y="113617"/>
                  <a:pt x="528034" y="128788"/>
                  <a:pt x="540913" y="141667"/>
                </a:cubicBezTo>
                <a:cubicBezTo>
                  <a:pt x="536620" y="154546"/>
                  <a:pt x="536725" y="169875"/>
                  <a:pt x="528034" y="180304"/>
                </a:cubicBezTo>
                <a:cubicBezTo>
                  <a:pt x="457356" y="265118"/>
                  <a:pt x="364018" y="212323"/>
                  <a:pt x="257577" y="206062"/>
                </a:cubicBezTo>
                <a:cubicBezTo>
                  <a:pt x="251588" y="198076"/>
                  <a:pt x="168044" y="113343"/>
                  <a:pt x="231820" y="90152"/>
                </a:cubicBezTo>
                <a:cubicBezTo>
                  <a:pt x="272366" y="75408"/>
                  <a:pt x="317679" y="98738"/>
                  <a:pt x="360608" y="103031"/>
                </a:cubicBezTo>
                <a:cubicBezTo>
                  <a:pt x="364901" y="115910"/>
                  <a:pt x="380471" y="130026"/>
                  <a:pt x="373487" y="141667"/>
                </a:cubicBezTo>
                <a:cubicBezTo>
                  <a:pt x="356849" y="169398"/>
                  <a:pt x="261704" y="177470"/>
                  <a:pt x="244699" y="180304"/>
                </a:cubicBezTo>
                <a:cubicBezTo>
                  <a:pt x="127511" y="172980"/>
                  <a:pt x="53350" y="223221"/>
                  <a:pt x="12879" y="128789"/>
                </a:cubicBezTo>
                <a:cubicBezTo>
                  <a:pt x="5906" y="112520"/>
                  <a:pt x="4293" y="94445"/>
                  <a:pt x="0" y="77273"/>
                </a:cubicBezTo>
                <a:cubicBezTo>
                  <a:pt x="4293" y="64394"/>
                  <a:pt x="3280" y="48236"/>
                  <a:pt x="12879" y="38637"/>
                </a:cubicBezTo>
                <a:cubicBezTo>
                  <a:pt x="22478" y="29038"/>
                  <a:pt x="39373" y="31829"/>
                  <a:pt x="51515" y="25758"/>
                </a:cubicBezTo>
                <a:cubicBezTo>
                  <a:pt x="65359" y="18836"/>
                  <a:pt x="77273" y="8586"/>
                  <a:pt x="90152" y="0"/>
                </a:cubicBezTo>
                <a:cubicBezTo>
                  <a:pt x="120203" y="4293"/>
                  <a:pt x="152565" y="550"/>
                  <a:pt x="180304" y="12879"/>
                </a:cubicBezTo>
                <a:cubicBezTo>
                  <a:pt x="199843" y="21563"/>
                  <a:pt x="213226" y="73008"/>
                  <a:pt x="218941" y="90152"/>
                </a:cubicBezTo>
                <a:cubicBezTo>
                  <a:pt x="209196" y="119387"/>
                  <a:pt x="208204" y="148721"/>
                  <a:pt x="167425" y="154546"/>
                </a:cubicBezTo>
                <a:cubicBezTo>
                  <a:pt x="149903" y="157049"/>
                  <a:pt x="133082" y="145960"/>
                  <a:pt x="115910" y="141667"/>
                </a:cubicBezTo>
                <a:cubicBezTo>
                  <a:pt x="120203" y="103031"/>
                  <a:pt x="111404" y="60528"/>
                  <a:pt x="128789" y="25758"/>
                </a:cubicBezTo>
                <a:cubicBezTo>
                  <a:pt x="134860" y="13616"/>
                  <a:pt x="154255" y="35345"/>
                  <a:pt x="167425" y="38637"/>
                </a:cubicBezTo>
                <a:cubicBezTo>
                  <a:pt x="188661" y="43946"/>
                  <a:pt x="210355" y="47222"/>
                  <a:pt x="231820" y="51515"/>
                </a:cubicBezTo>
                <a:cubicBezTo>
                  <a:pt x="260302" y="79998"/>
                  <a:pt x="278284" y="92928"/>
                  <a:pt x="296214" y="128789"/>
                </a:cubicBezTo>
                <a:cubicBezTo>
                  <a:pt x="302285" y="140931"/>
                  <a:pt x="304800" y="154546"/>
                  <a:pt x="309093" y="167425"/>
                </a:cubicBezTo>
                <a:cubicBezTo>
                  <a:pt x="276721" y="264541"/>
                  <a:pt x="324154" y="148598"/>
                  <a:pt x="257577" y="231820"/>
                </a:cubicBezTo>
                <a:cubicBezTo>
                  <a:pt x="207623" y="294263"/>
                  <a:pt x="290362" y="255235"/>
                  <a:pt x="206062" y="283335"/>
                </a:cubicBezTo>
                <a:cubicBezTo>
                  <a:pt x="188890" y="279042"/>
                  <a:pt x="136846" y="270456"/>
                  <a:pt x="154546" y="270456"/>
                </a:cubicBezTo>
                <a:cubicBezTo>
                  <a:pt x="180659" y="270456"/>
                  <a:pt x="207957" y="272729"/>
                  <a:pt x="231820" y="283335"/>
                </a:cubicBezTo>
                <a:cubicBezTo>
                  <a:pt x="248464" y="290732"/>
                  <a:pt x="257577" y="309093"/>
                  <a:pt x="270456" y="321972"/>
                </a:cubicBezTo>
                <a:cubicBezTo>
                  <a:pt x="266163" y="334851"/>
                  <a:pt x="269719" y="354537"/>
                  <a:pt x="257577" y="360608"/>
                </a:cubicBezTo>
                <a:cubicBezTo>
                  <a:pt x="245435" y="366679"/>
                  <a:pt x="230236" y="355259"/>
                  <a:pt x="218941" y="347729"/>
                </a:cubicBezTo>
                <a:cubicBezTo>
                  <a:pt x="189190" y="327895"/>
                  <a:pt x="173553" y="298967"/>
                  <a:pt x="154546" y="270456"/>
                </a:cubicBezTo>
                <a:cubicBezTo>
                  <a:pt x="144096" y="239104"/>
                  <a:pt x="127912" y="213597"/>
                  <a:pt x="154546" y="180304"/>
                </a:cubicBezTo>
                <a:cubicBezTo>
                  <a:pt x="163027" y="169703"/>
                  <a:pt x="180304" y="171718"/>
                  <a:pt x="193183" y="167425"/>
                </a:cubicBezTo>
                <a:cubicBezTo>
                  <a:pt x="210355" y="171718"/>
                  <a:pt x="229971" y="170485"/>
                  <a:pt x="244699" y="180304"/>
                </a:cubicBezTo>
                <a:cubicBezTo>
                  <a:pt x="257578" y="188890"/>
                  <a:pt x="261169" y="206558"/>
                  <a:pt x="270456" y="218941"/>
                </a:cubicBezTo>
                <a:cubicBezTo>
                  <a:pt x="274099" y="223798"/>
                  <a:pt x="279042" y="227527"/>
                  <a:pt x="283335" y="23182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774287" y="4161152"/>
            <a:ext cx="47587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تقسیم و تکثیر باکتری  تولید کننده انسولین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1138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937" y="960099"/>
            <a:ext cx="110049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solidFill>
                  <a:srgbClr val="C00000"/>
                </a:solidFill>
                <a:cs typeface="B Titr" panose="00000700000000000000" pitchFamily="2" charset="-78"/>
              </a:rPr>
              <a:t>تقسیم میتوز در سرکان:</a:t>
            </a:r>
          </a:p>
          <a:p>
            <a:pPr algn="r" rtl="1">
              <a:lnSpc>
                <a:spcPct val="200000"/>
              </a:lnSpc>
            </a:pPr>
            <a:endParaRPr lang="fa-IR" sz="2800" b="1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در طی تقسیم میتوز از یک سلول دو سلول با همان مقدار کروموزوم اولیه ایجاد می شود.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سرکان نوعی میتوز است که از کنترل خارج شده است.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9521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956" y="969927"/>
            <a:ext cx="10515600" cy="2996639"/>
          </a:xfrm>
        </p:spPr>
        <p:txBody>
          <a:bodyPr>
            <a:normAutofit/>
          </a:bodyPr>
          <a:lstStyle/>
          <a:p>
            <a:pPr algn="r">
              <a:lnSpc>
                <a:spcPct val="200000"/>
              </a:lnSpc>
            </a:pPr>
            <a:r>
              <a:rPr lang="fa-IR" sz="3100" b="1" dirty="0">
                <a:solidFill>
                  <a:srgbClr val="C00000"/>
                </a:solidFill>
                <a:cs typeface="B Titr" panose="00000700000000000000" pitchFamily="2" charset="-78"/>
              </a:rPr>
              <a:t>ایجاد صفات جدید در جانداران</a:t>
            </a:r>
            <a:r>
              <a:rPr lang="fa-IR" sz="3100" b="1" dirty="0">
                <a:solidFill>
                  <a:srgbClr val="C00000"/>
                </a:solidFill>
                <a:cs typeface="B Nazanin" panose="00000400000000000000" pitchFamily="2" charset="-78"/>
              </a:rPr>
              <a:t>:</a:t>
            </a:r>
            <a:br>
              <a:rPr lang="fa-IR" sz="3100" b="1" dirty="0">
                <a:solidFill>
                  <a:srgbClr val="C00000"/>
                </a:solidFill>
                <a:cs typeface="B Nazanin" panose="00000400000000000000" pitchFamily="2" charset="-78"/>
              </a:rPr>
            </a:br>
            <a:r>
              <a:rPr lang="fa-IR" sz="3100" b="1" dirty="0">
                <a:cs typeface="B Nazanin" panose="00000400000000000000" pitchFamily="2" charset="-78"/>
              </a:rPr>
              <a:t>چگونه برنج طلایی که حاوی ماده ی تولید کننده ویتامین     باشد تولید کنیم؟</a:t>
            </a:r>
            <a:endParaRPr lang="en-US" sz="3100" b="1" dirty="0">
              <a:cs typeface="B Nazanin" panose="00000400000000000000" pitchFamily="2" charset="-78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080888" y="2839233"/>
          <a:ext cx="368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8280" imgH="368280" progId="">
                  <p:embed/>
                </p:oleObj>
              </mc:Choice>
              <mc:Fallback>
                <p:oleObj name="Equation" r:id="rId2" imgW="368280" imgH="368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0888" y="2839233"/>
                        <a:ext cx="3683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89" y="4112481"/>
            <a:ext cx="4263318" cy="210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75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727" y="806641"/>
            <a:ext cx="10515600" cy="2996639"/>
          </a:xfrm>
        </p:spPr>
        <p:txBody>
          <a:bodyPr>
            <a:normAutofit/>
          </a:bodyPr>
          <a:lstStyle/>
          <a:p>
            <a:pPr algn="r">
              <a:lnSpc>
                <a:spcPct val="200000"/>
              </a:lnSpc>
            </a:pPr>
            <a:r>
              <a:rPr lang="fa-IR" sz="3100" b="1" dirty="0">
                <a:cs typeface="B Nazanin" panose="00000400000000000000" pitchFamily="2" charset="-78"/>
              </a:rPr>
              <a:t>چگونه برای بیماران دیابتی نیازمند به هورمون انسولین، انسولین تولید کنیم؟</a:t>
            </a:r>
            <a:endParaRPr lang="en-US" sz="3100" b="1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599" t="26533" r="57301" b="21556"/>
          <a:stretch/>
        </p:blipFill>
        <p:spPr>
          <a:xfrm>
            <a:off x="396407" y="2841171"/>
            <a:ext cx="4600136" cy="376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2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64" y="-333182"/>
            <a:ext cx="10515600" cy="2996639"/>
          </a:xfrm>
        </p:spPr>
        <p:txBody>
          <a:bodyPr>
            <a:normAutofit/>
          </a:bodyPr>
          <a:lstStyle/>
          <a:p>
            <a:pPr algn="r">
              <a:lnSpc>
                <a:spcPct val="200000"/>
              </a:lnSpc>
            </a:pPr>
            <a:r>
              <a:rPr lang="fa-IR" sz="3100" b="1" dirty="0">
                <a:cs typeface="B Nazanin" panose="00000400000000000000" pitchFamily="2" charset="-78"/>
              </a:rPr>
              <a:t>چگونه گوجه فرنگی مقاوم به سرما تولید کنیم؟</a:t>
            </a:r>
            <a:endParaRPr lang="en-US" sz="31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499" t="28666" r="46701" b="22444"/>
          <a:stretch/>
        </p:blipFill>
        <p:spPr>
          <a:xfrm>
            <a:off x="1043375" y="1911289"/>
            <a:ext cx="4586345" cy="411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16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925619"/>
            <a:ext cx="11621027" cy="3082645"/>
          </a:xfrm>
        </p:spPr>
        <p:txBody>
          <a:bodyPr>
            <a:normAutofit/>
          </a:bodyPr>
          <a:lstStyle/>
          <a:p>
            <a:pPr algn="r">
              <a:lnSpc>
                <a:spcPct val="200000"/>
              </a:lnSpc>
            </a:pPr>
            <a:r>
              <a:rPr lang="fa-IR" sz="2800" b="1" dirty="0">
                <a:solidFill>
                  <a:srgbClr val="C00000"/>
                </a:solidFill>
                <a:cs typeface="B Titr" panose="00000700000000000000" pitchFamily="2" charset="-78"/>
              </a:rPr>
              <a:t>دست ورزی ژنی: </a:t>
            </a:r>
            <a:br>
              <a:rPr lang="fa-IR" sz="2800" b="1" dirty="0">
                <a:cs typeface="B Nazanin" panose="00000400000000000000" pitchFamily="2" charset="-78"/>
              </a:rPr>
            </a:b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برداشت ژن مفید و سالم از یک جاندار       انتقال آن به ژنوم جانداری که سریع تکثیر می شود و با تولید مثل ؟ ژن و محصول پروتئینی اش را زیاد می کند.</a:t>
            </a:r>
            <a:endParaRPr lang="en-US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755804" y="3582296"/>
            <a:ext cx="441062" cy="1075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112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H="1" flipV="1">
            <a:off x="9620027" y="4873213"/>
            <a:ext cx="441062" cy="1075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24013" y="1705005"/>
            <a:ext cx="94263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solidFill>
                  <a:srgbClr val="C00000"/>
                </a:solidFill>
                <a:cs typeface="B Titr" panose="00000700000000000000" pitchFamily="2" charset="-78"/>
              </a:rPr>
              <a:t>تقسیم سلولی: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کروموزوم :         +پروتئین است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کروماتین: شکل در هم رفته کروموزوم.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تقسیم سلولی        میتوز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                               میوز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9493624" y="4883971"/>
            <a:ext cx="567465" cy="75034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867452" y="3007703"/>
          <a:ext cx="719791" cy="27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960" imgH="380880" progId="">
                  <p:embed/>
                </p:oleObj>
              </mc:Choice>
              <mc:Fallback>
                <p:oleObj name="Equation" r:id="rId2" imgW="1002960" imgH="380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7452" y="3007703"/>
                        <a:ext cx="719791" cy="273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38" y="2189099"/>
            <a:ext cx="6386949" cy="408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91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3931" y="2063953"/>
            <a:ext cx="942638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solidFill>
                  <a:srgbClr val="C00000"/>
                </a:solidFill>
                <a:cs typeface="B Titr" panose="00000700000000000000" pitchFamily="2" charset="-78"/>
              </a:rPr>
              <a:t>تقسیم میتوز: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برای رشد و ترمیم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945812" y="3361858"/>
          <a:ext cx="154781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8920" imgH="406080" progId="">
                  <p:embed/>
                </p:oleObj>
              </mc:Choice>
              <mc:Fallback>
                <p:oleObj name="Equation" r:id="rId2" imgW="2158920" imgH="406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5812" y="3361858"/>
                        <a:ext cx="1547812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30" y="3909473"/>
            <a:ext cx="6957751" cy="251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47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3931" y="2063953"/>
            <a:ext cx="942638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solidFill>
                  <a:srgbClr val="C00000"/>
                </a:solidFill>
                <a:cs typeface="B Titr" panose="00000700000000000000" pitchFamily="2" charset="-78"/>
              </a:rPr>
              <a:t>تقسیم میوز: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برای تولید سلول های جنسی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882419" y="3348318"/>
          <a:ext cx="2253256" cy="359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52400" imgH="406080" progId="">
                  <p:embed/>
                </p:oleObj>
              </mc:Choice>
              <mc:Fallback>
                <p:oleObj name="Equation" r:id="rId2" imgW="2552400" imgH="406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2419" y="3348318"/>
                        <a:ext cx="2253256" cy="3598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80" y="2063953"/>
            <a:ext cx="5464439" cy="459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38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494" y="520247"/>
            <a:ext cx="6911788" cy="598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38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67" y="2746122"/>
            <a:ext cx="10515600" cy="2996639"/>
          </a:xfrm>
        </p:spPr>
        <p:txBody>
          <a:bodyPr>
            <a:normAutofit/>
          </a:bodyPr>
          <a:lstStyle/>
          <a:p>
            <a:pPr algn="r">
              <a:lnSpc>
                <a:spcPct val="20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چرا هر جاندار جانداری شبیه به خود به وجود می آورد ؟</a:t>
            </a:r>
            <a:br>
              <a:rPr lang="fa-IR" sz="2800" b="1" dirty="0">
                <a:cs typeface="B Nazanin" panose="00000400000000000000" pitchFamily="2" charset="-78"/>
              </a:rPr>
            </a:br>
            <a:r>
              <a:rPr lang="fa-IR" sz="2800" b="1" dirty="0">
                <a:cs typeface="B Nazanin" panose="00000400000000000000" pitchFamily="2" charset="-78"/>
              </a:rPr>
              <a:t>چه چیزی سبب می شود بعضی پوست تیره و بعضی پوست روشن داشته باشند ؟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" t="18253" r="42284" b="35109"/>
          <a:stretch/>
        </p:blipFill>
        <p:spPr>
          <a:xfrm>
            <a:off x="642133" y="739587"/>
            <a:ext cx="4118925" cy="2689413"/>
          </a:xfrm>
        </p:spPr>
      </p:pic>
    </p:spTree>
    <p:extLst>
      <p:ext uri="{BB962C8B-B14F-4D97-AF65-F5344CB8AC3E}">
        <p14:creationId xmlns:p14="http://schemas.microsoft.com/office/powerpoint/2010/main" val="3982305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2652" y="0"/>
            <a:ext cx="94263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solidFill>
                  <a:srgbClr val="C00000"/>
                </a:solidFill>
                <a:cs typeface="B Titr" panose="00000700000000000000" pitchFamily="2" charset="-78"/>
              </a:rPr>
              <a:t>تقسیم مشکل ساز:</a:t>
            </a:r>
          </a:p>
          <a:p>
            <a:pPr algn="r" rtl="1">
              <a:lnSpc>
                <a:spcPct val="200000"/>
              </a:lnSpc>
            </a:pPr>
            <a:endParaRPr lang="fa-IR" sz="2800" b="1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>
                <a:solidFill>
                  <a:srgbClr val="C00000"/>
                </a:solidFill>
                <a:cs typeface="B Nazanin" panose="00000400000000000000" pitchFamily="2" charset="-78"/>
              </a:rPr>
              <a:t>سرطان: </a:t>
            </a:r>
            <a:r>
              <a:rPr lang="fa-IR" sz="2800" b="1" dirty="0">
                <a:cs typeface="B Nazanin" panose="00000400000000000000" pitchFamily="2" charset="-78"/>
              </a:rPr>
              <a:t>تقسیم بیش از حد و کنترل نشده سلول هاست.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1929" y="2364993"/>
            <a:ext cx="942638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solidFill>
                  <a:srgbClr val="C00000"/>
                </a:solidFill>
                <a:cs typeface="B Titr" panose="00000700000000000000" pitchFamily="2" charset="-78"/>
              </a:rPr>
              <a:t>افزایش احتمال سرطان: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1- مصرف مایع و غذاهای داغ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2- مصرف بیش از حد غذاهای انرژی زا و چرب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3- مصرف الکل و سیگار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4- مصرف کم سبزی و میوه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5- در معرض اشعه ی مواد پرتوزا</a:t>
            </a:r>
          </a:p>
        </p:txBody>
      </p:sp>
    </p:spTree>
    <p:extLst>
      <p:ext uri="{BB962C8B-B14F-4D97-AF65-F5344CB8AC3E}">
        <p14:creationId xmlns:p14="http://schemas.microsoft.com/office/powerpoint/2010/main" val="2780599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7326" y="1848800"/>
            <a:ext cx="94263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solidFill>
                  <a:srgbClr val="C00000"/>
                </a:solidFill>
                <a:cs typeface="B Titr" panose="00000700000000000000" pitchFamily="2" charset="-78"/>
              </a:rPr>
              <a:t>کاهش احتمال سرطان: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1-مصرف غذای کم چرب – غلات- سبزی و میوه- ویتامین </a:t>
            </a:r>
            <a:r>
              <a:rPr lang="en-US" sz="2800" b="1" dirty="0">
                <a:cs typeface="B Nazanin" panose="00000400000000000000" pitchFamily="2" charset="-78"/>
              </a:rPr>
              <a:t>C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2- مصرف گوشت ماهی و مرغ به جای گوشت قرمز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3- مصرف غذای پخته به جای سرخ شده</a:t>
            </a:r>
          </a:p>
        </p:txBody>
      </p:sp>
    </p:spTree>
    <p:extLst>
      <p:ext uri="{BB962C8B-B14F-4D97-AF65-F5344CB8AC3E}">
        <p14:creationId xmlns:p14="http://schemas.microsoft.com/office/powerpoint/2010/main" val="3366763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5570" y="2044005"/>
            <a:ext cx="3657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4800" b="1" dirty="0">
                <a:latin typeface="IranNastaliq" panose="02020505000000020003" pitchFamily="18" charset="0"/>
                <a:cs typeface="B Titr" panose="00000700000000000000" pitchFamily="2" charset="-78"/>
              </a:rPr>
              <a:t>موفق باشید</a:t>
            </a:r>
            <a:endParaRPr lang="en-US" sz="4800" b="1" dirty="0"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1345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50" y="591390"/>
            <a:ext cx="110049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solidFill>
                  <a:srgbClr val="C00000"/>
                </a:solidFill>
                <a:cs typeface="B Titr" panose="00000700000000000000" pitchFamily="2" charset="-78"/>
              </a:rPr>
              <a:t>صفات ارثی</a:t>
            </a:r>
          </a:p>
          <a:p>
            <a:pPr algn="r" rtl="1">
              <a:lnSpc>
                <a:spcPct val="200000"/>
              </a:lnSpc>
            </a:pPr>
            <a:endParaRPr lang="fa-IR" sz="2800" b="1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r" rtl="1">
              <a:lnSpc>
                <a:spcPct val="25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عامل ایجاد کننده ی این صفات از نسلی به نسل دیگر منتقل می شود.</a:t>
            </a:r>
          </a:p>
          <a:p>
            <a:pPr algn="r" rtl="1">
              <a:lnSpc>
                <a:spcPct val="25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مانند آزاد یا پیوسته بودن نرمه ی گوش یا رنگ چشم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1859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000" y="0"/>
            <a:ext cx="10515600" cy="2996639"/>
          </a:xfrm>
        </p:spPr>
        <p:txBody>
          <a:bodyPr>
            <a:normAutofit/>
          </a:bodyPr>
          <a:lstStyle/>
          <a:p>
            <a:pPr algn="r">
              <a:lnSpc>
                <a:spcPct val="200000"/>
              </a:lnSpc>
            </a:pPr>
            <a:r>
              <a:rPr lang="fa-IR" sz="2800" b="1" dirty="0">
                <a:solidFill>
                  <a:schemeClr val="tx1"/>
                </a:solidFill>
                <a:cs typeface="B Titr" panose="00000700000000000000" pitchFamily="2" charset="-78"/>
              </a:rPr>
              <a:t>بعضی ویژگی های ظاهری: صفات ارثی</a:t>
            </a:r>
            <a:endParaRPr lang="en-US" sz="28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410" y="3141203"/>
            <a:ext cx="2518801" cy="1893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894" y="3013364"/>
            <a:ext cx="1698016" cy="2150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955" y="3011691"/>
            <a:ext cx="1644451" cy="215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71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10" y="1088622"/>
            <a:ext cx="3093682" cy="2139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492" y="1088622"/>
            <a:ext cx="3104932" cy="2139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215" y="3023338"/>
            <a:ext cx="3887703" cy="1622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7216" y="4645973"/>
            <a:ext cx="3887703" cy="15781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3651" y="3491344"/>
            <a:ext cx="2079077" cy="299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10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4879" y="2021983"/>
            <a:ext cx="110049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cs typeface="B Titr" panose="00000700000000000000" pitchFamily="2" charset="-78"/>
              </a:rPr>
              <a:t>هسته – کروموزوم- 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هسته مرکز فرماندهی سلول است.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درون سلول رشته هایی به نام کروموزوم قرار دارند.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کروموزوم ها از مولکول های             و پروتئین تشکیل شده اند.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8355079" y="2399697"/>
          <a:ext cx="840436" cy="319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960" imgH="380880" progId="Equation.DSMT4">
                  <p:embed/>
                </p:oleObj>
              </mc:Choice>
              <mc:Fallback>
                <p:oleObj name="Equation" r:id="rId2" imgW="10029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55079" y="2399697"/>
                        <a:ext cx="840436" cy="319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514643" y="5059137"/>
          <a:ext cx="840436" cy="319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960" imgH="380880" progId="Equation.DSMT4">
                  <p:embed/>
                </p:oleObj>
              </mc:Choice>
              <mc:Fallback>
                <p:oleObj name="Equation" r:id="rId4" imgW="10029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14643" y="5059137"/>
                        <a:ext cx="840436" cy="319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87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199" t="30942" r="37561" b="37015"/>
          <a:stretch/>
        </p:blipFill>
        <p:spPr>
          <a:xfrm>
            <a:off x="4031087" y="2253803"/>
            <a:ext cx="4546243" cy="3088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7592" t="41681" r="47657" b="47932"/>
          <a:stretch/>
        </p:blipFill>
        <p:spPr>
          <a:xfrm>
            <a:off x="9813701" y="2835625"/>
            <a:ext cx="1532586" cy="23112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7195" t="41681" r="47460" b="48108"/>
          <a:stretch/>
        </p:blipFill>
        <p:spPr>
          <a:xfrm>
            <a:off x="1287888" y="2828799"/>
            <a:ext cx="1609858" cy="231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18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937" y="901105"/>
            <a:ext cx="1100499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solidFill>
                  <a:srgbClr val="C00000"/>
                </a:solidFill>
                <a:cs typeface="B Titr" panose="00000700000000000000" pitchFamily="2" charset="-78"/>
              </a:rPr>
              <a:t>صفات و عوامل محیطی: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برخی از صفات ممکن است تحت تاثیر عوامل محیطی به شکل های متفاوتی بروز می کنند.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9659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4622" t="42386" r="44589" b="48283"/>
          <a:stretch/>
        </p:blipFill>
        <p:spPr>
          <a:xfrm>
            <a:off x="1455312" y="1416675"/>
            <a:ext cx="3825026" cy="18598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6902" t="42562" r="37165" b="49164"/>
          <a:stretch/>
        </p:blipFill>
        <p:spPr>
          <a:xfrm>
            <a:off x="1043188" y="4353060"/>
            <a:ext cx="4237150" cy="1906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6799" t="42737" r="46767" b="48636"/>
          <a:stretch/>
        </p:blipFill>
        <p:spPr>
          <a:xfrm>
            <a:off x="7740202" y="3958174"/>
            <a:ext cx="3052293" cy="23009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2" y="1199588"/>
            <a:ext cx="3058731" cy="229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96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فصل هفتم هشتم</Template>
  <TotalTime>0</TotalTime>
  <Words>423</Words>
  <Application>Microsoft Office PowerPoint</Application>
  <PresentationFormat>Widescreen</PresentationFormat>
  <Paragraphs>52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IranNastaliq</vt:lpstr>
      <vt:lpstr>Office Theme</vt:lpstr>
      <vt:lpstr>Equation</vt:lpstr>
      <vt:lpstr>PowerPoint Presentation</vt:lpstr>
      <vt:lpstr>چرا هر جاندار جانداری شبیه به خود به وجود می آورد ؟ چه چیزی سبب می شود بعضی پوست تیره و بعضی پوست روشن داشته باشند ؟</vt:lpstr>
      <vt:lpstr>PowerPoint Presentation</vt:lpstr>
      <vt:lpstr>بعضی ویژگی های ظاهری: صفات ارثی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ایجاد صفات جدید در جانداران: چگونه برنج طلایی که حاوی ماده ی تولید کننده ویتامین     باشد تولید کنیم؟</vt:lpstr>
      <vt:lpstr>چگونه برای بیماران دیابتی نیازمند به هورمون انسولین، انسولین تولید کنیم؟</vt:lpstr>
      <vt:lpstr>چگونه گوجه فرنگی مقاوم به سرما تولید کنیم؟</vt:lpstr>
      <vt:lpstr>دست ورزی ژنی:  برداشت ژن مفید و سالم از یک جاندار       انتقال آن به ژنوم جانداری که سریع تکثیر می شود و با تولید مثل ؟ ژن و محصول پروتئینی اش را زیاد می کند.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</dc:creator>
  <cp:lastModifiedBy>alireza</cp:lastModifiedBy>
  <cp:revision>1</cp:revision>
  <dcterms:created xsi:type="dcterms:W3CDTF">2021-04-19T21:01:26Z</dcterms:created>
  <dcterms:modified xsi:type="dcterms:W3CDTF">2021-04-19T21:01:43Z</dcterms:modified>
</cp:coreProperties>
</file>