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9"/>
  </p:notesMasterIdLst>
  <p:sldIdLst>
    <p:sldId id="313" r:id="rId2"/>
    <p:sldId id="299" r:id="rId3"/>
    <p:sldId id="256"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88" r:id="rId20"/>
    <p:sldId id="289" r:id="rId21"/>
    <p:sldId id="274" r:id="rId22"/>
    <p:sldId id="275" r:id="rId23"/>
    <p:sldId id="276" r:id="rId24"/>
    <p:sldId id="277" r:id="rId25"/>
    <p:sldId id="278" r:id="rId26"/>
    <p:sldId id="279" r:id="rId27"/>
    <p:sldId id="280" r:id="rId28"/>
    <p:sldId id="281" r:id="rId29"/>
    <p:sldId id="282" r:id="rId30"/>
    <p:sldId id="284" r:id="rId31"/>
    <p:sldId id="283" r:id="rId32"/>
    <p:sldId id="285" r:id="rId33"/>
    <p:sldId id="286" r:id="rId34"/>
    <p:sldId id="287" r:id="rId35"/>
    <p:sldId id="290" r:id="rId36"/>
    <p:sldId id="292" r:id="rId37"/>
    <p:sldId id="300" r:id="rId38"/>
    <p:sldId id="301" r:id="rId39"/>
    <p:sldId id="302" r:id="rId40"/>
    <p:sldId id="303" r:id="rId41"/>
    <p:sldId id="304" r:id="rId42"/>
    <p:sldId id="305" r:id="rId43"/>
    <p:sldId id="306" r:id="rId44"/>
    <p:sldId id="307" r:id="rId45"/>
    <p:sldId id="308" r:id="rId46"/>
    <p:sldId id="309" r:id="rId47"/>
    <p:sldId id="310" r:id="rId4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4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D09E5-6CFE-4C11-9D6F-3A5875B77A8B}" type="datetimeFigureOut">
              <a:rPr lang="en-US" smtClean="0"/>
              <a:t>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4E867-60F4-43BF-BB9C-CEB2CA8269E0}" type="slidenum">
              <a:rPr lang="en-US" smtClean="0"/>
              <a:t>‹#›</a:t>
            </a:fld>
            <a:endParaRPr lang="en-US"/>
          </a:p>
        </p:txBody>
      </p:sp>
    </p:spTree>
    <p:extLst>
      <p:ext uri="{BB962C8B-B14F-4D97-AF65-F5344CB8AC3E}">
        <p14:creationId xmlns:p14="http://schemas.microsoft.com/office/powerpoint/2010/main" val="420386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159679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252573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243243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271917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220994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324507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262553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349988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179281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32486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1D51A-59DB-44DF-891A-3BA26FD4CEDA}" type="datetimeFigureOut">
              <a:rPr lang="fa-IR" smtClean="0"/>
              <a:pPr/>
              <a:t>04/20/1439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63504C-BC0F-4D2C-A9B6-F268C3B192C0}" type="slidenum">
              <a:rPr lang="fa-IR" smtClean="0"/>
              <a:pPr/>
              <a:t>‹#›</a:t>
            </a:fld>
            <a:endParaRPr lang="fa-IR"/>
          </a:p>
        </p:txBody>
      </p:sp>
    </p:spTree>
    <p:extLst>
      <p:ext uri="{BB962C8B-B14F-4D97-AF65-F5344CB8AC3E}">
        <p14:creationId xmlns:p14="http://schemas.microsoft.com/office/powerpoint/2010/main" val="56524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61D51A-59DB-44DF-891A-3BA26FD4CEDA}" type="datetimeFigureOut">
              <a:rPr lang="fa-IR" smtClean="0"/>
              <a:pPr/>
              <a:t>04/20/1439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F63504C-BC0F-4D2C-A9B6-F268C3B192C0}" type="slidenum">
              <a:rPr lang="fa-IR" smtClean="0"/>
              <a:pPr/>
              <a:t>‹#›</a:t>
            </a:fld>
            <a:endParaRPr lang="fa-IR"/>
          </a:p>
        </p:txBody>
      </p:sp>
      <p:sp>
        <p:nvSpPr>
          <p:cNvPr id="7" name="Rectangle 6"/>
          <p:cNvSpPr/>
          <p:nvPr userDrawn="1"/>
        </p:nvSpPr>
        <p:spPr>
          <a:xfrm>
            <a:off x="0" y="-57001"/>
            <a:ext cx="5357818" cy="461665"/>
          </a:xfrm>
          <a:prstGeom prst="rect">
            <a:avLst/>
          </a:prstGeom>
        </p:spPr>
        <p:txBody>
          <a:bodyPr wrap="square">
            <a:spAutoFit/>
          </a:bodyPr>
          <a:lstStyle/>
          <a:p>
            <a:pPr algn="ctr">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68359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2"/>
          <p:cNvSpPr>
            <a:spLocks noGrp="1"/>
          </p:cNvSpPr>
          <p:nvPr>
            <p:ph type="sldNum" sz="quarter" idx="4294967295"/>
          </p:nvPr>
        </p:nvSpPr>
        <p:spPr bwMode="auto">
          <a:xfrm>
            <a:off x="7924800" y="6356353"/>
            <a:ext cx="762000" cy="365125"/>
          </a:xfrm>
          <a:noFill/>
          <a:ln>
            <a:miter lim="800000"/>
            <a:headEnd/>
            <a:tailEnd/>
          </a:ln>
        </p:spPr>
        <p:txBody>
          <a:bodyPr wrap="square" numCol="1" anchorCtr="0" compatLnSpc="1">
            <a:prstTxWarp prst="textNoShape">
              <a:avLst/>
            </a:prstTxWarp>
          </a:bodyPr>
          <a:lstStyle/>
          <a:p>
            <a:fld id="{8D8E6FC2-7A1E-446A-8D3B-B60188A45F44}" type="slidenum">
              <a:rPr lang="en-US"/>
              <a:pPr/>
              <a:t>1</a:t>
            </a:fld>
            <a:endParaRPr lang="en-US"/>
          </a:p>
        </p:txBody>
      </p:sp>
      <p:pic>
        <p:nvPicPr>
          <p:cNvPr id="5" name="Picture 4" descr="besm.wmf"/>
          <p:cNvPicPr>
            <a:picLocks noChangeAspect="1"/>
          </p:cNvPicPr>
          <p:nvPr/>
        </p:nvPicPr>
        <p:blipFill>
          <a:blip r:embed="rId2" cstate="print">
            <a:duotone>
              <a:prstClr val="black"/>
              <a:srgbClr val="CC6600">
                <a:tint val="45000"/>
                <a:satMod val="400000"/>
              </a:srgbClr>
            </a:duotone>
          </a:blip>
          <a:stretch>
            <a:fillRect/>
          </a:stretch>
        </p:blipFill>
        <p:spPr>
          <a:xfrm>
            <a:off x="2057409" y="914428"/>
            <a:ext cx="5114523" cy="4942115"/>
          </a:xfrm>
          <a:prstGeom prst="rect">
            <a:avLst/>
          </a:prstGeom>
          <a:effectLst>
            <a:outerShdw blurRad="215900" dist="101600" dir="4560000" algn="ctr" rotWithShape="0">
              <a:schemeClr val="bg1">
                <a:alpha val="52000"/>
              </a:schemeClr>
            </a:outerShdw>
          </a:effectLst>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753665" y="1050722"/>
            <a:ext cx="7706767" cy="3785652"/>
          </a:xfrm>
          <a:prstGeom prst="rect">
            <a:avLst/>
          </a:prstGeom>
        </p:spPr>
        <p:txBody>
          <a:bodyPr wrap="square">
            <a:spAutoFit/>
          </a:bodyPr>
          <a:lstStyle/>
          <a:p>
            <a:pPr algn="ctr"/>
            <a:r>
              <a:rPr lang="ar-SA" sz="2400" dirty="0"/>
              <a:t>ترتيب قرارگيري اشياء</a:t>
            </a:r>
            <a:endParaRPr lang="en-US" sz="2400" dirty="0"/>
          </a:p>
          <a:p>
            <a:r>
              <a:rPr lang="ar-SA" sz="2400" dirty="0"/>
              <a:t>ترتيب اشياء نمايشي به بازديدكنندگان و خصوصيات اشياء نمايش بستگي دارد</a:t>
            </a:r>
            <a:r>
              <a:rPr lang="en-US" sz="2400" dirty="0"/>
              <a:t>.</a:t>
            </a:r>
          </a:p>
          <a:p>
            <a:r>
              <a:rPr lang="ar-SA" sz="2400" dirty="0"/>
              <a:t>رابطه بازديدكننده و شيء نمايشي به شرح زير است</a:t>
            </a:r>
            <a:r>
              <a:rPr lang="en-US" sz="2400" dirty="0"/>
              <a:t>:</a:t>
            </a:r>
          </a:p>
          <a:p>
            <a:r>
              <a:rPr lang="en-US" sz="2400" dirty="0"/>
              <a:t>1- </a:t>
            </a:r>
            <a:r>
              <a:rPr lang="ar-SA" sz="2400" dirty="0"/>
              <a:t>هر چه نسبت بازديدكنندگان به اشياء نمايشي كمتر باشد</a:t>
            </a:r>
            <a:r>
              <a:rPr lang="fa-IR" sz="2400" dirty="0"/>
              <a:t>. </a:t>
            </a:r>
            <a:r>
              <a:rPr lang="ar-SA" sz="2400" dirty="0"/>
              <a:t>امكان تمركز و اينكه هر بازديدكننده بتواند آزادانه با شي نمايشي ارتباط برقرار كند، بيشتر مي‌شود</a:t>
            </a:r>
            <a:r>
              <a:rPr lang="en-US" sz="2400" dirty="0"/>
              <a:t>.</a:t>
            </a:r>
          </a:p>
          <a:p>
            <a:r>
              <a:rPr lang="en-US" sz="2400" dirty="0"/>
              <a:t>2- </a:t>
            </a:r>
            <a:r>
              <a:rPr lang="ar-SA" sz="2400" dirty="0"/>
              <a:t>در يك بازديد گروهي تماس نزديك با شيء نمايشي بدون ايجاد زحمت براي ساير اعضا گروه ممكن نيست</a:t>
            </a:r>
            <a:r>
              <a:rPr lang="fa-IR" sz="2400" dirty="0"/>
              <a:t>. </a:t>
            </a:r>
            <a:r>
              <a:rPr lang="ar-SA" sz="2400" dirty="0"/>
              <a:t>بازديدكنندگان بايد به ترتيبي گرداگرد شيء نمايشي قرار بگيرند كه همگي فاصله‌شان تا آن مساوي باشد</a:t>
            </a:r>
            <a:r>
              <a:rPr lang="en-US"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3651726" y="564602"/>
            <a:ext cx="28797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algn="l"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نورپردازي گالري‌ها</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Users\mohamad\Desktop\0410a_lg.jpg"/>
          <p:cNvPicPr/>
          <p:nvPr/>
        </p:nvPicPr>
        <p:blipFill>
          <a:blip r:embed="rId2"/>
          <a:srcRect/>
          <a:stretch>
            <a:fillRect/>
          </a:stretch>
        </p:blipFill>
        <p:spPr bwMode="auto">
          <a:xfrm>
            <a:off x="1007384" y="4346496"/>
            <a:ext cx="2465705" cy="216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3"/>
          <p:cNvSpPr>
            <a:spLocks noChangeArrowheads="1"/>
          </p:cNvSpPr>
          <p:nvPr/>
        </p:nvSpPr>
        <p:spPr bwMode="auto">
          <a:xfrm>
            <a:off x="1124362" y="1103135"/>
            <a:ext cx="706733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الف</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نورپردازي طبيعي </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نور روز</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به دلايل اقتصادي، فيزيولوژيكي و تنوع، اين نوع نورپردازي هنوز بهترين وسيله روشنايي است و اگر مسائل حفاظتي اشياء اجازه دهد ارجحيت، نور روز است</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جهت نور ممكن است از بالا </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عمودي</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يا از پهلو </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افقي</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باشد</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مدتهاست كه ارزش نورپردازي از بالا در طراحي موزه‌هاي استفاده مي‌شود كه امتيازات آن عبارتند از</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الف</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نورپردازي از بالا روشي است راحت‌تر و ثابت‌تر در نورپردازي و كمتر در معرض موانع جنبي در داخل و خارج از بنا مانند ساختمانهاي ديگر و درختان قرار مي‌گيرد</a:t>
            </a:r>
            <a:r>
              <a:rPr kumimoji="0" lang="en-US" sz="1800" b="0" i="0" u="none" strike="noStrike" cap="none" normalizeH="0" baseline="0" dirty="0" smtClean="0">
                <a:ln>
                  <a:noFill/>
                </a:ln>
                <a:solidFill>
                  <a:srgbClr val="000000"/>
                </a:solidFill>
                <a:effectLst/>
                <a:latin typeface="Arial Narrow" pitchFamily="34" charset="0"/>
                <a:ea typeface="Times New Roman" pitchFamily="18" charset="0"/>
                <a:cs typeface="IranNastaliq"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043394" y="2063255"/>
            <a:ext cx="7416824" cy="2677656"/>
          </a:xfrm>
          <a:prstGeom prst="rect">
            <a:avLst/>
          </a:prstGeom>
        </p:spPr>
        <p:txBody>
          <a:bodyPr wrap="square">
            <a:spAutoFit/>
          </a:bodyPr>
          <a:lstStyle/>
          <a:p>
            <a:r>
              <a:rPr lang="ar-SA" sz="2400" dirty="0">
                <a:latin typeface="Times New Roman" pitchFamily="18" charset="0"/>
                <a:cs typeface="Times New Roman" pitchFamily="18" charset="0"/>
              </a:rPr>
              <a:t>ب</a:t>
            </a:r>
            <a:r>
              <a:rPr lang="fa-IR" sz="2400" dirty="0">
                <a:latin typeface="Times New Roman" pitchFamily="18" charset="0"/>
                <a:cs typeface="Times New Roman" pitchFamily="18" charset="0"/>
              </a:rPr>
              <a:t>- </a:t>
            </a:r>
            <a:r>
              <a:rPr lang="ar-SA" sz="2400" dirty="0">
                <a:latin typeface="Times New Roman" pitchFamily="18" charset="0"/>
                <a:cs typeface="Times New Roman" pitchFamily="18" charset="0"/>
              </a:rPr>
              <a:t>نوري كه از بالا به تصاوير يا ساير اشياء به نمايش گذارده مي‌تابد، قابل تنظيم است و تامين نور كافي و يكنواخت آن ديدي بسيار مناسب با حداقل بازتاب يا انحراف به وجود مي‌آورد</a:t>
            </a:r>
            <a:r>
              <a:rPr lang="en-US" sz="2400" dirty="0">
                <a:latin typeface="Times New Roman" pitchFamily="18" charset="0"/>
                <a:cs typeface="Times New Roman" pitchFamily="18" charset="0"/>
              </a:rPr>
              <a:t>.</a:t>
            </a:r>
          </a:p>
          <a:p>
            <a:r>
              <a:rPr lang="ar-SA" sz="2400" dirty="0">
                <a:latin typeface="Times New Roman" pitchFamily="18" charset="0"/>
                <a:cs typeface="Times New Roman" pitchFamily="18" charset="0"/>
              </a:rPr>
              <a:t>ج</a:t>
            </a:r>
            <a:r>
              <a:rPr lang="fa-IR" sz="2400" dirty="0">
                <a:latin typeface="Times New Roman" pitchFamily="18" charset="0"/>
                <a:cs typeface="Times New Roman" pitchFamily="18" charset="0"/>
              </a:rPr>
              <a:t>- </a:t>
            </a:r>
            <a:r>
              <a:rPr lang="ar-SA" sz="2400" dirty="0">
                <a:latin typeface="Times New Roman" pitchFamily="18" charset="0"/>
                <a:cs typeface="Times New Roman" pitchFamily="18" charset="0"/>
              </a:rPr>
              <a:t>امكان به نمايش گذاشتن اشياء بيشتري را در فضاي نمايشگاه امكان‌پذير مي‌سازد</a:t>
            </a:r>
            <a:r>
              <a:rPr lang="en-US" sz="2400" dirty="0">
                <a:latin typeface="Times New Roman" pitchFamily="18" charset="0"/>
                <a:cs typeface="Times New Roman" pitchFamily="18" charset="0"/>
              </a:rPr>
              <a:t>.</a:t>
            </a:r>
          </a:p>
          <a:p>
            <a:r>
              <a:rPr lang="ar-SA" sz="2400" dirty="0">
                <a:latin typeface="Times New Roman" pitchFamily="18" charset="0"/>
                <a:cs typeface="Times New Roman" pitchFamily="18" charset="0"/>
              </a:rPr>
              <a:t>د</a:t>
            </a:r>
            <a:r>
              <a:rPr lang="fa-IR" sz="2400" dirty="0">
                <a:latin typeface="Times New Roman" pitchFamily="18" charset="0"/>
                <a:cs typeface="Times New Roman" pitchFamily="18" charset="0"/>
              </a:rPr>
              <a:t>- </a:t>
            </a:r>
            <a:r>
              <a:rPr lang="ar-SA" sz="2400" dirty="0">
                <a:latin typeface="Times New Roman" pitchFamily="18" charset="0"/>
                <a:cs typeface="Times New Roman" pitchFamily="18" charset="0"/>
              </a:rPr>
              <a:t>با توجه به حذف پنجره‌ها و كاهش راههاي ارتباطي، فضاي نمايشگاه از امنيت بيشتري برخوردار شده و تمهيدات امنيتي نيز كاهش مي‌يابد</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2483768" y="618106"/>
            <a:ext cx="460851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ب</a:t>
            </a:r>
            <a:r>
              <a:rPr kumimoji="0" lang="fa-IR"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ar-SA"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نورپردازي جانبي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r>
              <a:rPr kumimoji="0" lang="ar-SA"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افقي</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Picture 2" descr="Description: C:\Users\mohamad\Desktop\untitled2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437112"/>
            <a:ext cx="3600400" cy="19446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331640" y="789344"/>
            <a:ext cx="691276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288925" algn="r" defTabSz="914400" rtl="1" eaLnBrk="1" fontAlgn="base" latinLnBrk="0" hangingPunct="1">
              <a:lnSpc>
                <a:spcPct val="100000"/>
              </a:lnSpc>
              <a:spcBef>
                <a:spcPct val="0"/>
              </a:spcBef>
              <a:spcAft>
                <a:spcPct val="0"/>
              </a:spcAft>
              <a:buClrTx/>
              <a:buSzTx/>
              <a:buFontTx/>
              <a:buNone/>
              <a:tabLst/>
            </a:pPr>
            <a:endParaRPr lang="fa-IR" sz="2000" dirty="0">
              <a:solidFill>
                <a:srgbClr val="000000"/>
              </a:solidFill>
              <a:latin typeface="Times New Roman" pitchFamily="18" charset="0"/>
              <a:ea typeface="Times New Roman" pitchFamily="18" charset="0"/>
              <a:cs typeface="Times New Roman" pitchFamily="18" charset="0"/>
            </a:endParaRPr>
          </a:p>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اينگونه نورپردازي از طريق پنجره‌ها و نورگيرهاي معمولي به اشكال و ابعاد مختلف و در مكانهاي مناسب در ديوارها انجام مي‌شود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پنجره‌ها و نورگيرها معمولا يا در ارتفاعي كه بازديدكننده قادر به ديدن محوطه بيرون باشد و يا در ارتفاعي بالاتر نصب مي‌شود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ديوارهايي كه پنجره‌ها با ارتفاع معمولي بر روي آنها نصب شده، غالبا بدون استفاده هستند و علاوه بر آن اشياء نمايشي كه بر روي ديوار مقابل اين پنجره‌ها نصب شده‌اند نيز به خاطر وجود نور از مقابل داراي انعكاس هستند كه مانع ديد كامل و روشن مي‌گردد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با اين وجود، اينگونه پنجره‌ها براي اشيايي كه روي ديگر ديوارها و در زاويه‌اي درست نسبت به منبع نور قرار دارند، نور مناسب و دلپذير به وجود مي‌آورند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753665" y="1432181"/>
            <a:ext cx="7850783" cy="3539430"/>
          </a:xfrm>
          <a:prstGeom prst="rect">
            <a:avLst/>
          </a:prstGeom>
        </p:spPr>
        <p:txBody>
          <a:bodyPr wrap="square">
            <a:spAutoFit/>
          </a:bodyPr>
          <a:lstStyle/>
          <a:p>
            <a:r>
              <a:rPr lang="ar-SA" dirty="0"/>
              <a:t>ج</a:t>
            </a:r>
            <a:r>
              <a:rPr lang="fa-IR" sz="2800" dirty="0"/>
              <a:t>) </a:t>
            </a:r>
            <a:r>
              <a:rPr lang="ar-SA" sz="2800" dirty="0"/>
              <a:t>نورپردازي مصنوعي</a:t>
            </a:r>
            <a:endParaRPr lang="en-US" sz="2800" dirty="0"/>
          </a:p>
          <a:p>
            <a:r>
              <a:rPr lang="ar-SA" sz="2800" dirty="0"/>
              <a:t>ملاحظات تكنيكي و مشكلات نگهداري مربوط به استفاده از نور مصنوعي از جمله عوامل</a:t>
            </a:r>
            <a:endParaRPr lang="en-US" sz="2800" dirty="0"/>
          </a:p>
          <a:p>
            <a:r>
              <a:rPr lang="ar-SA" sz="2800" dirty="0"/>
              <a:t>موثر بر كاهش كاربرد نور مصنوعي در فضاهاي نمايشگاهي بوده است</a:t>
            </a:r>
            <a:r>
              <a:rPr lang="fa-IR" sz="2800" dirty="0"/>
              <a:t>. </a:t>
            </a:r>
            <a:r>
              <a:rPr lang="ar-SA" sz="2800" dirty="0"/>
              <a:t>نور مصنوعي از منابع نقطه‌اي يا خطي تأمين مي‌گردد و از اين رو چون سطوح تعديل كننده شدت آن با نور فضا قابل مقايسه نيست، لذا دستيابي به شرايط مشابه نور روز نيز تا ميزان محدودي امكان‌پذير است</a:t>
            </a:r>
            <a:r>
              <a:rPr lang="en-US" sz="2800"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3832675" y="518360"/>
            <a:ext cx="1747680" cy="584775"/>
          </a:xfrm>
          <a:prstGeom prst="rect">
            <a:avLst/>
          </a:prstGeom>
        </p:spPr>
        <p:txBody>
          <a:bodyPr wrap="square">
            <a:spAutoFit/>
          </a:bodyPr>
          <a:lstStyle/>
          <a:p>
            <a:r>
              <a:rPr lang="ar-SA" sz="3200" dirty="0">
                <a:latin typeface="Times New Roman" pitchFamily="18" charset="0"/>
                <a:cs typeface="Times New Roman" pitchFamily="18" charset="0"/>
              </a:rPr>
              <a:t>آمفي تئا تر</a:t>
            </a:r>
            <a:endParaRPr lang="en-US" sz="3200" dirty="0">
              <a:latin typeface="Times New Roman" pitchFamily="18" charset="0"/>
              <a:cs typeface="Times New Roman" pitchFamily="18" charset="0"/>
            </a:endParaRPr>
          </a:p>
        </p:txBody>
      </p:sp>
      <p:pic>
        <p:nvPicPr>
          <p:cNvPr id="12" name="Picture 11" descr="E:\mohammad\projects\shams project\salon ejtemaat\c 01++.jpg"/>
          <p:cNvPicPr/>
          <p:nvPr/>
        </p:nvPicPr>
        <p:blipFill>
          <a:blip r:embed="rId2" cstate="print"/>
          <a:srcRect/>
          <a:stretch>
            <a:fillRect/>
          </a:stretch>
        </p:blipFill>
        <p:spPr bwMode="auto">
          <a:xfrm>
            <a:off x="3347862" y="1076180"/>
            <a:ext cx="3119533" cy="15647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12"/>
          <p:cNvSpPr/>
          <p:nvPr/>
        </p:nvSpPr>
        <p:spPr>
          <a:xfrm>
            <a:off x="1038966" y="2780928"/>
            <a:ext cx="7416824" cy="3477875"/>
          </a:xfrm>
          <a:prstGeom prst="rect">
            <a:avLst/>
          </a:prstGeom>
        </p:spPr>
        <p:txBody>
          <a:bodyPr wrap="square">
            <a:spAutoFit/>
          </a:bodyPr>
          <a:lstStyle/>
          <a:p>
            <a:r>
              <a:rPr lang="ar-SA" sz="2000" dirty="0"/>
              <a:t>ساختار عمومي فضاهاي نمايشي</a:t>
            </a:r>
            <a:endParaRPr lang="en-US" sz="2000" dirty="0"/>
          </a:p>
          <a:p>
            <a:r>
              <a:rPr lang="ar-SA" sz="2000" dirty="0"/>
              <a:t>ساختار عمومي فضاهاي نمايشي مي‌بايد بر اساس سلسله مراتبي از فضاهاي عمومي (مانند كارگاههاي توليد نمايش و فضاي كارمندان) استوار گردد. و نحوه دسترسي به مجموعه فضاي نمايشي و تردد در فضاهاي داخلي ان با توجه به حريم محدوده فضايي بخشهاي مختلف آن انجام گيرد</a:t>
            </a:r>
            <a:r>
              <a:rPr lang="en-US" sz="2000" dirty="0"/>
              <a:t>.</a:t>
            </a:r>
          </a:p>
          <a:p>
            <a:r>
              <a:rPr lang="ar-SA" sz="2000" dirty="0"/>
              <a:t>ساختار فضايي اينگونه ساختمانها را با توجه به اصول هدايت كننده فوق مي‌توان به دو عرصه بيروني و دروني تقسيم نمود</a:t>
            </a:r>
            <a:r>
              <a:rPr lang="en-US" sz="2000" dirty="0"/>
              <a:t>.</a:t>
            </a:r>
          </a:p>
          <a:p>
            <a:r>
              <a:rPr lang="ar-SA" sz="2000" dirty="0"/>
              <a:t>الف) عرصه بيروني فضاي نمايشي</a:t>
            </a:r>
            <a:r>
              <a:rPr lang="en-US" sz="2000" dirty="0"/>
              <a:t>: </a:t>
            </a:r>
            <a:r>
              <a:rPr lang="ar-SA" sz="2000" dirty="0"/>
              <a:t>اين عرصه به طور كلي در ارتباط مستقيم با تماشاگران است</a:t>
            </a:r>
            <a:endParaRPr lang="en-US" sz="2000" dirty="0"/>
          </a:p>
          <a:p>
            <a:r>
              <a:rPr lang="ar-SA" sz="2000" dirty="0"/>
              <a:t>ب) عرصه دروني فضاي نمايشي</a:t>
            </a:r>
            <a:r>
              <a:rPr lang="en-US" sz="2000" dirty="0"/>
              <a:t>: </a:t>
            </a:r>
            <a:r>
              <a:rPr lang="ar-SA" sz="2000" dirty="0"/>
              <a:t>اين عرصه شامل كليه فضاهايي است كه مربوط به امور نمايشي و اداري مي‌شوند و از اين رو با كاركنان و بازيگران ارتباط مستقيم دارند</a:t>
            </a:r>
            <a:r>
              <a:rPr lang="en-US" sz="2000"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187624" y="1103135"/>
            <a:ext cx="7200800" cy="4401205"/>
          </a:xfrm>
          <a:prstGeom prst="rect">
            <a:avLst/>
          </a:prstGeom>
        </p:spPr>
        <p:txBody>
          <a:bodyPr wrap="square">
            <a:spAutoFit/>
          </a:bodyPr>
          <a:lstStyle/>
          <a:p>
            <a:r>
              <a:rPr lang="ar-SA" sz="2000" dirty="0"/>
              <a:t>شكل و انواع مختلف صحنه نمايش</a:t>
            </a:r>
            <a:endParaRPr lang="en-US" sz="2000" dirty="0"/>
          </a:p>
          <a:p>
            <a:r>
              <a:rPr lang="ar-SA" sz="2000" dirty="0"/>
              <a:t>الف</a:t>
            </a:r>
            <a:r>
              <a:rPr lang="en-US" sz="2000" dirty="0"/>
              <a:t>-</a:t>
            </a:r>
            <a:r>
              <a:rPr lang="ar-SA" sz="2000" dirty="0"/>
              <a:t>تئاترهاي داراي صحنه ايواني كه اينگونه تئاترها امكان نمايش فيلم را نيز دارند</a:t>
            </a:r>
            <a:r>
              <a:rPr lang="en-US" sz="2000" dirty="0"/>
              <a:t>.</a:t>
            </a:r>
          </a:p>
          <a:p>
            <a:r>
              <a:rPr lang="ar-SA" sz="2000" dirty="0"/>
              <a:t>ب</a:t>
            </a:r>
            <a:r>
              <a:rPr lang="en-US" sz="2000" dirty="0"/>
              <a:t>-</a:t>
            </a:r>
            <a:r>
              <a:rPr lang="ar-SA" sz="2000" dirty="0"/>
              <a:t>تئاترهاي داراي صحنه ميداني كه صحنه از هر سو با تماشاچيان احاطه شده در اينگونه تئاترها حداكثر عمق ميدان تماشاگران حداكثر 6 تا 7 رديف است و در صورتي كه جايگاه در يك سطح باشد. حداكثر تماشاگر از 300 الي 400 نفر بيشتر نخواهد بود</a:t>
            </a:r>
            <a:r>
              <a:rPr lang="en-US" sz="2000" dirty="0"/>
              <a:t>.</a:t>
            </a:r>
          </a:p>
          <a:p>
            <a:r>
              <a:rPr lang="ar-SA" sz="2000" dirty="0"/>
              <a:t>ج</a:t>
            </a:r>
            <a:r>
              <a:rPr lang="en-US" sz="2000" dirty="0"/>
              <a:t> - </a:t>
            </a:r>
            <a:r>
              <a:rPr lang="ar-SA" sz="2000" dirty="0"/>
              <a:t>تئاترهاي داراي صحنه هلالي يا صحنه آزاد جلو آمده. در اين تئاترها صحنه به قلب جايگاه تماشاگران مشيده شده و وروديها معمولا در پشت صحنه و يا در داخل جايگاه تماشاگران قرار دارند</a:t>
            </a:r>
            <a:r>
              <a:rPr lang="en-US" sz="2000" dirty="0"/>
              <a:t>.</a:t>
            </a:r>
          </a:p>
          <a:p>
            <a:r>
              <a:rPr lang="ar-SA" sz="2000" dirty="0"/>
              <a:t>د</a:t>
            </a:r>
            <a:r>
              <a:rPr lang="en-US" sz="2000" dirty="0"/>
              <a:t>- </a:t>
            </a:r>
            <a:r>
              <a:rPr lang="ar-SA" sz="2000" dirty="0"/>
              <a:t>نوع ديگر از تئاتر كه تركيبي از موارد بالاست در دوران معاصر مورد توجه طراحان بوده است. اين نوع تئاتر با برخورداري از يك صحنه انعطاف‌پذير براي تبديل به شكلهاي مختلف از خصوصيتي مستقل برخوردار است. صحنه در اينگونه تئاترها مي‌تواند با جابجايي صندلي‌ها و قسمتهايي از كف به صورت ايواني </a:t>
            </a:r>
            <a:r>
              <a:rPr lang="en-US" sz="2000" dirty="0"/>
              <a:t>– </a:t>
            </a:r>
            <a:r>
              <a:rPr lang="ar-SA" sz="2000" dirty="0"/>
              <a:t>ميداني و هلالي ظاهر شود به اينگونه صحنه‌ها چندشكلي مي‌گويند</a:t>
            </a:r>
            <a:r>
              <a:rPr lang="en-US"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65" tIns="45720" rIns="457056" bIns="45720" numCol="1" anchor="ctr" anchorCtr="0" compatLnSpc="1">
            <a:prstTxWarp prst="textNoShape">
              <a:avLst/>
            </a:prstTxWarp>
            <a:spAutoFit/>
          </a:bodyPr>
          <a:lstStyle/>
          <a:p>
            <a:endParaRPr lang="fa-IR"/>
          </a:p>
        </p:txBody>
      </p:sp>
      <p:pic>
        <p:nvPicPr>
          <p:cNvPr id="12" name="Picture 11" descr="C:\Users\mohamad\Desktop\BLOG-793520.jpg"/>
          <p:cNvPicPr/>
          <p:nvPr/>
        </p:nvPicPr>
        <p:blipFill>
          <a:blip r:embed="rId2" cstate="print"/>
          <a:srcRect/>
          <a:stretch>
            <a:fillRect/>
          </a:stretch>
        </p:blipFill>
        <p:spPr bwMode="auto">
          <a:xfrm>
            <a:off x="2123729" y="3645064"/>
            <a:ext cx="4464496" cy="25922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3" name="Rectangle 3"/>
          <p:cNvSpPr>
            <a:spLocks noChangeArrowheads="1"/>
          </p:cNvSpPr>
          <p:nvPr/>
        </p:nvSpPr>
        <p:spPr bwMode="auto">
          <a:xfrm>
            <a:off x="1226715" y="764630"/>
            <a:ext cx="698477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ctr" defTabSz="914400" rtl="1" eaLnBrk="1" fontAlgn="base" latinLnBrk="0" hangingPunct="1">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شيب سالن نمايش</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 نمايشات تئاتري زنده معمولا از فاصله </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12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متري، حالتهاي احساسي صورت بازيگران قابل رؤيت نيست و حركت آنها نيز از فاصله بيشتر از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20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نيز به خوبي ديده نمي‌شود</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براي تأمين ديد بهتر تماشاگران لازم است تا كف جايگاه شيب ملايمي داشته و يا به صورت پله‌اي طراحي شود</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ميزان شيب در طبقه همكف جايگاه براي حفظ امنيت تماشاگران و سهولت رفت و آمد افراد معللو كه با صندلي چرخ‌دار حركت مي‌كنند، حداكثر </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است و شيب‌هاي بيشتر بصورت پله‌اي بايد طراحي شوند كه حداكثر آن </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35%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است</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317983" y="638252"/>
            <a:ext cx="7128792" cy="4401205"/>
          </a:xfrm>
          <a:prstGeom prst="rect">
            <a:avLst/>
          </a:prstGeom>
        </p:spPr>
        <p:txBody>
          <a:bodyPr wrap="square">
            <a:spAutoFit/>
          </a:bodyPr>
          <a:lstStyle/>
          <a:p>
            <a:pPr algn="ctr"/>
            <a:r>
              <a:rPr lang="ar-SA" sz="2000" dirty="0"/>
              <a:t>صندلي تماشاچيان</a:t>
            </a:r>
            <a:endParaRPr lang="en-US" sz="2000" dirty="0"/>
          </a:p>
          <a:p>
            <a:r>
              <a:rPr lang="ar-SA" sz="2000" dirty="0"/>
              <a:t>ابعاد صندلي تماشاچيان طبق استانداردها حداقل عرض </a:t>
            </a:r>
            <a:r>
              <a:rPr lang="fa-IR" sz="2000" dirty="0"/>
              <a:t>45 </a:t>
            </a:r>
            <a:r>
              <a:rPr lang="ar-SA" sz="2000" dirty="0"/>
              <a:t>سانتي‌متر را بايد داشته باشد و فاصله پشت تا پشت صندلي‌ها حداقل </a:t>
            </a:r>
            <a:r>
              <a:rPr lang="fa-IR" sz="2000" dirty="0"/>
              <a:t>90 </a:t>
            </a:r>
            <a:r>
              <a:rPr lang="ar-SA" sz="2000" dirty="0"/>
              <a:t>سانتي‌متر و تا </a:t>
            </a:r>
            <a:r>
              <a:rPr lang="fa-IR" sz="2000" dirty="0"/>
              <a:t>1/1</a:t>
            </a:r>
            <a:r>
              <a:rPr lang="ar-SA" sz="2000" dirty="0"/>
              <a:t>متر نيز مي‌تواند باشد</a:t>
            </a:r>
            <a:r>
              <a:rPr lang="en-US" sz="2000" dirty="0"/>
              <a:t>.</a:t>
            </a:r>
          </a:p>
          <a:p>
            <a:r>
              <a:rPr lang="ar-SA" sz="2000" dirty="0"/>
              <a:t>حداكثر فاصلة هر صندلي از در خروجي نبايد از </a:t>
            </a:r>
            <a:r>
              <a:rPr lang="fa-IR" sz="2000" dirty="0"/>
              <a:t>15 </a:t>
            </a:r>
            <a:r>
              <a:rPr lang="ar-SA" sz="2000" dirty="0"/>
              <a:t>متر بيشتر باشد و حداكثر فاصلة هر صندلي از راهرو جانبي </a:t>
            </a:r>
            <a:r>
              <a:rPr lang="fa-IR" sz="2000" dirty="0"/>
              <a:t>450 </a:t>
            </a:r>
            <a:r>
              <a:rPr lang="ar-SA" sz="2000" dirty="0"/>
              <a:t>سانتي‌متر باشد</a:t>
            </a:r>
            <a:r>
              <a:rPr lang="fa-IR" sz="2000" dirty="0"/>
              <a:t>. </a:t>
            </a:r>
            <a:r>
              <a:rPr lang="ar-SA" sz="2000" dirty="0"/>
              <a:t>و تعداد مجاز صندلي‌ها در هر رديف به ازاي هر راهرو </a:t>
            </a:r>
            <a:r>
              <a:rPr lang="fa-IR" sz="2000" dirty="0"/>
              <a:t>7 </a:t>
            </a:r>
            <a:r>
              <a:rPr lang="ar-SA" sz="2000" dirty="0"/>
              <a:t>صندلي مي‌باشد بهترين چيدمان صندلي‌ها بصورت قوسي و اختصاص ندادن بهترين نقاط ديد</a:t>
            </a:r>
            <a:r>
              <a:rPr lang="en-US" sz="2000" dirty="0"/>
              <a:t>(</a:t>
            </a:r>
            <a:r>
              <a:rPr lang="ar-SA" sz="2000" dirty="0"/>
              <a:t>مركز</a:t>
            </a:r>
            <a:r>
              <a:rPr lang="en-US" sz="2000" dirty="0"/>
              <a:t>) </a:t>
            </a:r>
            <a:r>
              <a:rPr lang="ar-SA" sz="2000" dirty="0"/>
              <a:t>به راهرو مي‌باشد</a:t>
            </a:r>
            <a:r>
              <a:rPr lang="en-US" sz="2000" dirty="0"/>
              <a:t>.</a:t>
            </a:r>
          </a:p>
          <a:p>
            <a:r>
              <a:rPr lang="ar-SA" sz="2000" dirty="0"/>
              <a:t>اتاق رختكن </a:t>
            </a:r>
            <a:r>
              <a:rPr lang="fa-IR" sz="2000" dirty="0"/>
              <a:t>(</a:t>
            </a:r>
            <a:r>
              <a:rPr lang="ar-SA" sz="2000" dirty="0"/>
              <a:t>تنفس</a:t>
            </a:r>
            <a:r>
              <a:rPr lang="en-US" sz="2000" dirty="0"/>
              <a:t>) </a:t>
            </a:r>
            <a:r>
              <a:rPr lang="ar-SA" sz="2000" dirty="0"/>
              <a:t>بازيگران</a:t>
            </a:r>
            <a:endParaRPr lang="en-US" sz="2000" dirty="0"/>
          </a:p>
          <a:p>
            <a:r>
              <a:rPr lang="ar-SA" sz="2000" dirty="0"/>
              <a:t>اين اتاق محل استراحت، رختكن و گريم بازيگران مي‌باشد. در فضاهاي نمايش كوچك يك اتاق 20 متر مربعي براي اين منظور كافي است ولي در فضاهاي نمايش بزرگتر يك سالن غذاخوري يا آشپزخانه و محل استراحت جداگانه‌اي نياز است</a:t>
            </a:r>
            <a:r>
              <a:rPr lang="en-US" sz="2000" dirty="0"/>
              <a:t>.</a:t>
            </a:r>
          </a:p>
          <a:p>
            <a:r>
              <a:rPr lang="ar-SA" sz="2000" dirty="0"/>
              <a:t>از اين مكان يك اتاق پرو لباس، سرويس بهداشتي و آينة قدي</a:t>
            </a:r>
            <a:r>
              <a:rPr lang="en-US" sz="2000" dirty="0"/>
              <a:t>,</a:t>
            </a:r>
            <a:r>
              <a:rPr lang="ar-SA" sz="2000" dirty="0"/>
              <a:t>كمدوسايل</a:t>
            </a:r>
            <a:r>
              <a:rPr lang="en-US" sz="2000" dirty="0"/>
              <a:t>, </a:t>
            </a:r>
            <a:r>
              <a:rPr lang="ar-SA" sz="2000" dirty="0"/>
              <a:t>و ميز گريم براي گريم بازيگران قرار دارد</a:t>
            </a:r>
            <a:r>
              <a:rPr lang="en-US" sz="2000" dirty="0"/>
              <a:t>.</a:t>
            </a:r>
          </a:p>
        </p:txBody>
      </p:sp>
      <p:sp>
        <p:nvSpPr>
          <p:cNvPr id="12" name="Rectangle 11"/>
          <p:cNvSpPr/>
          <p:nvPr/>
        </p:nvSpPr>
        <p:spPr>
          <a:xfrm>
            <a:off x="881276" y="4894449"/>
            <a:ext cx="7470576" cy="1631216"/>
          </a:xfrm>
          <a:prstGeom prst="rect">
            <a:avLst/>
          </a:prstGeom>
        </p:spPr>
        <p:txBody>
          <a:bodyPr wrap="square">
            <a:spAutoFit/>
          </a:bodyPr>
          <a:lstStyle/>
          <a:p>
            <a:pPr algn="ctr"/>
            <a:r>
              <a:rPr lang="ar-SA" sz="2000" dirty="0"/>
              <a:t>اتاق سخنراني</a:t>
            </a:r>
            <a:endParaRPr lang="en-US" sz="2000" dirty="0"/>
          </a:p>
          <a:p>
            <a:r>
              <a:rPr lang="ar-SA" sz="2000" dirty="0"/>
              <a:t>در هنگام برگزاري جلسات سخنراني در سالن نياز به يك اتاق جهت ميهمانان سخنران وجود دارد. كه قبل و بعد و بين سخنراني </a:t>
            </a:r>
            <a:endParaRPr lang="en-US" sz="2000" dirty="0"/>
          </a:p>
          <a:p>
            <a:r>
              <a:rPr lang="ar-SA" sz="2000" dirty="0"/>
              <a:t>از سخنران پذيرايي گردد. در اين فضا كه مساحت آن </a:t>
            </a:r>
            <a:r>
              <a:rPr lang="en-US" sz="2000" dirty="0"/>
              <a:t>30 </a:t>
            </a:r>
            <a:r>
              <a:rPr lang="ar-SA" sz="2000" dirty="0"/>
              <a:t>متر مربع مي‌باشد سرويس‌هاي زنانه و مردانه، محل نشستن و استراحت و ساير وسايل مانند كمد رختكن و </a:t>
            </a:r>
            <a:r>
              <a:rPr lang="en-US" sz="2000" dirty="0"/>
              <a:t>… </a:t>
            </a:r>
            <a:r>
              <a:rPr lang="ar-SA" sz="2000" dirty="0"/>
              <a:t>وجود دارد</a:t>
            </a:r>
            <a:r>
              <a:rPr lang="en-US"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303659" y="764704"/>
            <a:ext cx="6830888" cy="2862322"/>
          </a:xfrm>
          <a:prstGeom prst="rect">
            <a:avLst/>
          </a:prstGeom>
        </p:spPr>
        <p:txBody>
          <a:bodyPr wrap="square">
            <a:spAutoFit/>
          </a:bodyPr>
          <a:lstStyle/>
          <a:p>
            <a:pPr algn="ctr">
              <a:defRPr/>
            </a:pPr>
            <a:r>
              <a:rPr lang="fa-IR" sz="2000" b="1" i="1" dirty="0">
                <a:latin typeface="Times New Roman" pitchFamily="18" charset="0"/>
                <a:ea typeface="Times New Roman" pitchFamily="18" charset="0"/>
                <a:cs typeface="Times New Roman" pitchFamily="18" charset="0"/>
              </a:rPr>
              <a:t>رختکن :</a:t>
            </a:r>
            <a:endParaRPr lang="en-US" sz="2000" b="1" i="1" dirty="0">
              <a:latin typeface="Times New Roman" pitchFamily="18" charset="0"/>
              <a:cs typeface="Times New Roman" pitchFamily="18" charset="0"/>
            </a:endParaRPr>
          </a:p>
          <a:p>
            <a:pPr algn="justLow" eaLnBrk="0" hangingPunct="0">
              <a:defRPr/>
            </a:pPr>
            <a:r>
              <a:rPr lang="fa-IR" sz="2000" dirty="0">
                <a:latin typeface="Times New Roman" pitchFamily="18" charset="0"/>
                <a:ea typeface="Times New Roman" pitchFamily="18" charset="0"/>
                <a:cs typeface="Times New Roman" pitchFamily="18" charset="0"/>
              </a:rPr>
              <a:t>این فضا مکان تعویض لباس هنرمندان است که می تواند به صورت انفرادی برای 1 الی 3 نفر طراحی می شود و یا رختکن عمودی باشد (از 5 نفر به بالا) </a:t>
            </a:r>
            <a:endParaRPr lang="fa-IR" sz="2000" b="1" dirty="0">
              <a:latin typeface="Times New Roman" pitchFamily="18" charset="0"/>
              <a:ea typeface="Times New Roman" pitchFamily="18" charset="0"/>
              <a:cs typeface="Times New Roman" pitchFamily="18" charset="0"/>
            </a:endParaRPr>
          </a:p>
          <a:p>
            <a:pPr algn="ctr" eaLnBrk="0" hangingPunct="0">
              <a:defRPr/>
            </a:pPr>
            <a:r>
              <a:rPr lang="fa-IR" sz="2000" b="1" dirty="0">
                <a:latin typeface="Times New Roman" pitchFamily="18" charset="0"/>
                <a:ea typeface="Times New Roman" pitchFamily="18" charset="0"/>
                <a:cs typeface="Times New Roman" pitchFamily="18" charset="0"/>
              </a:rPr>
              <a:t>اطاق گریم :</a:t>
            </a:r>
            <a:endParaRPr lang="en-US" sz="2000" dirty="0">
              <a:latin typeface="Times New Roman" pitchFamily="18" charset="0"/>
              <a:cs typeface="Times New Roman" pitchFamily="18" charset="0"/>
            </a:endParaRPr>
          </a:p>
          <a:p>
            <a:pPr algn="justLow" eaLnBrk="0" hangingPunct="0">
              <a:defRPr/>
            </a:pPr>
            <a:r>
              <a:rPr lang="fa-IR" sz="2000" dirty="0">
                <a:latin typeface="Times New Roman" pitchFamily="18" charset="0"/>
                <a:ea typeface="Times New Roman" pitchFamily="18" charset="0"/>
                <a:cs typeface="Times New Roman" pitchFamily="18" charset="0"/>
              </a:rPr>
              <a:t>از دیگر فضاهای مربوط به پشت صحنه هنرمندان، اطاقهای گریم است . این اطاق نیازی به نور طبیعی ندارد و نور مورد نیاز این فضا از طریق نور مصنوعی (لامپهای تنگستن) تامین می شود . که در گرداگرد آینه میز گریم تعبیه شده است . بهتر است این بخش نیز از تهویه مناسب برخوردار باشد و مجهز به میز گریم باشد . </a:t>
            </a:r>
            <a:endParaRPr lang="fa-IR" sz="2000" dirty="0">
              <a:latin typeface="Times New Roman" pitchFamily="18" charset="0"/>
              <a:cs typeface="Times New Roman" pitchFamily="18" charset="0"/>
            </a:endParaRPr>
          </a:p>
        </p:txBody>
      </p:sp>
      <p:sp>
        <p:nvSpPr>
          <p:cNvPr id="12" name="Rectangle 11"/>
          <p:cNvSpPr/>
          <p:nvPr/>
        </p:nvSpPr>
        <p:spPr>
          <a:xfrm>
            <a:off x="2555776" y="3244334"/>
            <a:ext cx="3151310" cy="461665"/>
          </a:xfrm>
          <a:prstGeom prst="rect">
            <a:avLst/>
          </a:prstGeom>
        </p:spPr>
        <p:txBody>
          <a:bodyPr wrap="square">
            <a:spAutoFit/>
          </a:bodyPr>
          <a:lstStyle/>
          <a:p>
            <a:r>
              <a:rPr lang="fa-IR" sz="2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ارتفاع شاخص دید به سکو </a:t>
            </a:r>
            <a:r>
              <a:rPr lang="fa-IR"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fa-IR" dirty="0"/>
          </a:p>
        </p:txBody>
      </p:sp>
      <p:sp>
        <p:nvSpPr>
          <p:cNvPr id="13" name="Rectangle 12"/>
          <p:cNvSpPr/>
          <p:nvPr/>
        </p:nvSpPr>
        <p:spPr>
          <a:xfrm>
            <a:off x="1115616" y="3666369"/>
            <a:ext cx="7488831" cy="2246769"/>
          </a:xfrm>
          <a:prstGeom prst="rect">
            <a:avLst/>
          </a:prstGeom>
        </p:spPr>
        <p:txBody>
          <a:bodyPr wrap="square">
            <a:spAutoFit/>
          </a:bodyPr>
          <a:lstStyle/>
          <a:p>
            <a:pPr marL="274320" indent="-274320" algn="justLow">
              <a:buFont typeface="Wingdings 2"/>
              <a:buChar char=""/>
              <a:defRPr/>
            </a:pPr>
            <a:r>
              <a:rPr lang="fa-IR" sz="2000" dirty="0"/>
              <a:t>در برش عمودی ادیتوریوم ارتفاع فرضی بر روی سکو را به عنوان شاخص دید کامل ناظران به صحنه در نظر می گیرند . اگر تمام ناظران بتوانند این ارتفاع را در پلان به صورت خط افقی مطرح می شود به راحتی ببینند می توان گفت که امکان دید به تمامی بخش های سالن فذاهم شده است . ارتفاع این مسیر برای ناظران مستقر در طبقه همکف 5 سانتیمتر بالا تر از انتهایی ترین بخش فعال صحنه ( سکو ) و در مورد حضار مستقر در بالکن ها 5 سانتیمتر بالا تر از لیه جلویی صحنه در نظر گرفته می شود . روشن است که ارتفاع مسیر دید تابع ارتفاع صحنه نیز خواهد شد . </a:t>
            </a:r>
            <a:endParaRPr lang="en-US" sz="2000" dirty="0">
              <a:cs typeface="Arial" pitchFamily="34" charset="0"/>
            </a:endParaRPr>
          </a:p>
        </p:txBody>
      </p:sp>
    </p:spTree>
    <p:extLst>
      <p:ext uri="{BB962C8B-B14F-4D97-AF65-F5344CB8AC3E}">
        <p14:creationId xmlns:p14="http://schemas.microsoft.com/office/powerpoint/2010/main" val="3312908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2" name="Rectangle 1"/>
          <p:cNvSpPr/>
          <p:nvPr/>
        </p:nvSpPr>
        <p:spPr>
          <a:xfrm>
            <a:off x="5887763" y="1467648"/>
            <a:ext cx="1925960" cy="3416320"/>
          </a:xfrm>
          <a:prstGeom prst="rect">
            <a:avLst/>
          </a:prstGeom>
          <a:solidFill>
            <a:schemeClr val="bg1"/>
          </a:solidFill>
        </p:spPr>
        <p:txBody>
          <a:bodyPr wrap="square">
            <a:spAutoFit/>
          </a:bodyPr>
          <a:lstStyle/>
          <a:p>
            <a:pPr>
              <a:defRPr/>
            </a:pPr>
            <a:r>
              <a:rPr lang="ar-SA" dirty="0" smtClean="0"/>
              <a:t>ورودی</a:t>
            </a:r>
            <a:br>
              <a:rPr lang="ar-SA" dirty="0" smtClean="0"/>
            </a:br>
            <a:r>
              <a:rPr lang="ar-SA" dirty="0" smtClean="0"/>
              <a:t>پذیرش(نگهبانی)</a:t>
            </a:r>
            <a:br>
              <a:rPr lang="ar-SA" dirty="0" smtClean="0"/>
            </a:br>
            <a:r>
              <a:rPr lang="ar-SA" dirty="0" smtClean="0"/>
              <a:t>کتابفروشی</a:t>
            </a:r>
            <a:br>
              <a:rPr lang="ar-SA" dirty="0" smtClean="0"/>
            </a:br>
            <a:r>
              <a:rPr lang="ar-SA" dirty="0" smtClean="0"/>
              <a:t>گالری</a:t>
            </a:r>
            <a:br>
              <a:rPr lang="ar-SA" dirty="0" smtClean="0"/>
            </a:br>
            <a:r>
              <a:rPr lang="en-US" dirty="0" err="1" smtClean="0"/>
              <a:t>آمفی</a:t>
            </a:r>
            <a:r>
              <a:rPr lang="en-US" dirty="0" smtClean="0"/>
              <a:t> </a:t>
            </a:r>
            <a:r>
              <a:rPr lang="en-US" dirty="0" err="1" smtClean="0"/>
              <a:t>تئاتر</a:t>
            </a:r>
            <a:endParaRPr lang="en-US" dirty="0" smtClean="0"/>
          </a:p>
          <a:p>
            <a:pPr>
              <a:defRPr/>
            </a:pPr>
            <a:r>
              <a:rPr lang="ar-SA" dirty="0" smtClean="0"/>
              <a:t>سینماتک</a:t>
            </a:r>
            <a:br>
              <a:rPr lang="ar-SA" dirty="0" smtClean="0"/>
            </a:br>
            <a:r>
              <a:rPr lang="ar-SA" dirty="0" smtClean="0"/>
              <a:t>کتابخانه</a:t>
            </a:r>
            <a:br>
              <a:rPr lang="ar-SA" dirty="0" smtClean="0"/>
            </a:br>
            <a:r>
              <a:rPr lang="ar-SA" dirty="0" smtClean="0"/>
              <a:t>کارگاه ها- (مرمت- بوم</a:t>
            </a:r>
            <a:br>
              <a:rPr lang="ar-SA" dirty="0" smtClean="0"/>
            </a:br>
            <a:r>
              <a:rPr lang="ar-SA" dirty="0" smtClean="0"/>
              <a:t>سرویس بهداشتی</a:t>
            </a:r>
            <a:br>
              <a:rPr lang="ar-SA" dirty="0" smtClean="0"/>
            </a:br>
            <a:r>
              <a:rPr lang="ar-SA" dirty="0" smtClean="0"/>
              <a:t>پارکینگ</a:t>
            </a:r>
            <a:br>
              <a:rPr lang="ar-SA" dirty="0" smtClean="0"/>
            </a:br>
            <a:r>
              <a:rPr lang="en-US" dirty="0" err="1" smtClean="0"/>
              <a:t>کلاس</a:t>
            </a:r>
            <a:r>
              <a:rPr lang="en-US" dirty="0" smtClean="0"/>
              <a:t> </a:t>
            </a:r>
            <a:r>
              <a:rPr lang="en-US" dirty="0" err="1" smtClean="0"/>
              <a:t>های</a:t>
            </a:r>
            <a:r>
              <a:rPr lang="en-US" dirty="0" smtClean="0"/>
              <a:t> </a:t>
            </a:r>
            <a:r>
              <a:rPr lang="en-US" dirty="0" err="1" smtClean="0"/>
              <a:t>آموزشی</a:t>
            </a:r>
            <a:endParaRPr lang="en-US" dirty="0" smtClean="0"/>
          </a:p>
          <a:p>
            <a:pPr>
              <a:defRPr/>
            </a:pPr>
            <a:r>
              <a:rPr lang="ar-SA" dirty="0" smtClean="0"/>
              <a:t>رستوران</a:t>
            </a:r>
            <a:endParaRPr lang="en-US" dirty="0"/>
          </a:p>
        </p:txBody>
      </p:sp>
      <p:sp>
        <p:nvSpPr>
          <p:cNvPr id="3" name="Rectangle 2"/>
          <p:cNvSpPr/>
          <p:nvPr/>
        </p:nvSpPr>
        <p:spPr>
          <a:xfrm>
            <a:off x="2513583" y="801381"/>
            <a:ext cx="4116833" cy="584775"/>
          </a:xfrm>
          <a:prstGeom prst="rect">
            <a:avLst/>
          </a:prstGeom>
        </p:spPr>
        <p:txBody>
          <a:bodyPr wrap="none">
            <a:spAutoFit/>
          </a:bodyPr>
          <a:lstStyle/>
          <a:p>
            <a:r>
              <a:rPr lang="fa-IR" sz="3200" dirty="0"/>
              <a:t>فضاهای لازم در فرهنگ سرا</a:t>
            </a:r>
          </a:p>
        </p:txBody>
      </p:sp>
      <p:sp>
        <p:nvSpPr>
          <p:cNvPr id="8" name="Rectangle 7"/>
          <p:cNvSpPr/>
          <p:nvPr/>
        </p:nvSpPr>
        <p:spPr>
          <a:xfrm>
            <a:off x="1547664" y="3068960"/>
            <a:ext cx="2286001" cy="3108543"/>
          </a:xfrm>
          <a:prstGeom prst="rect">
            <a:avLst/>
          </a:prstGeom>
        </p:spPr>
        <p:txBody>
          <a:bodyPr wrap="square">
            <a:spAutoFit/>
          </a:bodyPr>
          <a:lstStyle/>
          <a:p>
            <a:pPr eaLnBrk="0" hangingPunct="0">
              <a:defRPr/>
            </a:pPr>
            <a:r>
              <a:rPr lang="fa-IR" sz="1400" dirty="0" smtClean="0">
                <a:latin typeface="Tahoma" pitchFamily="34" charset="0"/>
                <a:ea typeface="Times New Roman" pitchFamily="18" charset="0"/>
                <a:cs typeface="Tahoma" pitchFamily="34" charset="0"/>
              </a:rPr>
              <a:t>آ</a:t>
            </a:r>
            <a:r>
              <a:rPr lang="ar-SA" sz="1400" dirty="0" smtClean="0">
                <a:latin typeface="Tahoma" pitchFamily="34" charset="0"/>
                <a:ea typeface="Times New Roman" pitchFamily="18" charset="0"/>
                <a:cs typeface="Tahoma" pitchFamily="34" charset="0"/>
              </a:rPr>
              <a:t>بدارخانه</a:t>
            </a:r>
            <a:r>
              <a:rPr lang="ar-SA" sz="1400" dirty="0">
                <a:latin typeface="Tahoma" pitchFamily="34" charset="0"/>
                <a:ea typeface="Times New Roman" pitchFamily="18" charset="0"/>
                <a:cs typeface="Tahoma" pitchFamily="34" charset="0"/>
              </a:rPr>
              <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اموراداری</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دبیرخانه نمایشگاه</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دفتر مدیریت موزه</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اتاق کارشناسان موزه</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بخش روابط عمومی</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بخش روابط بین الملل</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دفترهنری</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دفتر پژوهش</a:t>
            </a:r>
            <a:r>
              <a:rPr lang="en-US" sz="1400" dirty="0">
                <a:latin typeface="Tahoma" pitchFamily="34" charset="0"/>
                <a:ea typeface="Times New Roman" pitchFamily="18" charset="0"/>
                <a:cs typeface="Tahoma" pitchFamily="34" charset="0"/>
              </a:rPr>
              <a:t> و </a:t>
            </a:r>
            <a:r>
              <a:rPr lang="en-US" sz="1400" dirty="0" err="1">
                <a:latin typeface="Tahoma" pitchFamily="34" charset="0"/>
                <a:ea typeface="Times New Roman" pitchFamily="18" charset="0"/>
                <a:cs typeface="Tahoma" pitchFamily="34" charset="0"/>
              </a:rPr>
              <a:t>آزمایشگاه</a:t>
            </a:r>
            <a:r>
              <a:rPr lang="ar-SA" sz="1400" dirty="0">
                <a:latin typeface="Tahoma" pitchFamily="34" charset="0"/>
                <a:ea typeface="Times New Roman" pitchFamily="18" charset="0"/>
                <a:cs typeface="Tahoma" pitchFamily="34" charset="0"/>
              </a:rPr>
              <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دبیر خانه هنری</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دبیرخانه اداری</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دفتر سرپرست سینماتیک</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انبارها</a:t>
            </a:r>
            <a:br>
              <a:rPr lang="ar-SA" sz="1400" dirty="0">
                <a:latin typeface="Tahoma" pitchFamily="34" charset="0"/>
                <a:ea typeface="Times New Roman" pitchFamily="18" charset="0"/>
                <a:cs typeface="Tahoma" pitchFamily="34" charset="0"/>
              </a:rPr>
            </a:br>
            <a:r>
              <a:rPr lang="ar-SA" sz="1400" dirty="0">
                <a:latin typeface="Tahoma" pitchFamily="34" charset="0"/>
                <a:ea typeface="Times New Roman" pitchFamily="18" charset="0"/>
                <a:cs typeface="Tahoma" pitchFamily="34" charset="0"/>
              </a:rPr>
              <a:t>اتاق </a:t>
            </a:r>
            <a:r>
              <a:rPr lang="ar-SA" sz="1400" dirty="0" smtClean="0">
                <a:latin typeface="Tahoma" pitchFamily="34" charset="0"/>
                <a:ea typeface="Times New Roman" pitchFamily="18" charset="0"/>
                <a:cs typeface="Tahoma" pitchFamily="34" charset="0"/>
              </a:rPr>
              <a:t>تاسیسات</a:t>
            </a:r>
            <a:endParaRPr lang="ar-SA" sz="1400" dirty="0"/>
          </a:p>
        </p:txBody>
      </p:sp>
    </p:spTree>
    <p:extLst>
      <p:ext uri="{BB962C8B-B14F-4D97-AF65-F5344CB8AC3E}">
        <p14:creationId xmlns:p14="http://schemas.microsoft.com/office/powerpoint/2010/main" val="69248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pic>
        <p:nvPicPr>
          <p:cNvPr id="11" name="Picture 3" descr="C:\Documents and Settings\-arsalan-\Desktop\Performing Arts\City Of Leon Auditorium\a_lg.gif"/>
          <p:cNvPicPr>
            <a:picLocks noChangeAspect="1" noChangeArrowheads="1"/>
          </p:cNvPicPr>
          <p:nvPr/>
        </p:nvPicPr>
        <p:blipFill>
          <a:blip r:embed="rId2"/>
          <a:srcRect/>
          <a:stretch>
            <a:fillRect/>
          </a:stretch>
        </p:blipFill>
        <p:spPr bwMode="auto">
          <a:xfrm>
            <a:off x="2267744" y="764704"/>
            <a:ext cx="4320480" cy="16057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ectangle 11"/>
          <p:cNvSpPr/>
          <p:nvPr/>
        </p:nvSpPr>
        <p:spPr>
          <a:xfrm>
            <a:off x="3579731" y="2875002"/>
            <a:ext cx="1928733" cy="369332"/>
          </a:xfrm>
          <a:prstGeom prst="rect">
            <a:avLst/>
          </a:prstGeom>
        </p:spPr>
        <p:txBody>
          <a:bodyPr wrap="none">
            <a:spAutoFit/>
          </a:bodyPr>
          <a:lstStyle/>
          <a:p>
            <a:pPr algn="justLow"/>
            <a:r>
              <a:rPr lang="fa-IR" b="1" dirty="0"/>
              <a:t>ارتفاع صحنه یا سکو :</a:t>
            </a:r>
            <a:endParaRPr lang="en-US" b="1" dirty="0">
              <a:cs typeface="Arial" pitchFamily="34" charset="0"/>
            </a:endParaRPr>
          </a:p>
        </p:txBody>
      </p:sp>
      <p:sp>
        <p:nvSpPr>
          <p:cNvPr id="13" name="Rectangle 12"/>
          <p:cNvSpPr/>
          <p:nvPr/>
        </p:nvSpPr>
        <p:spPr>
          <a:xfrm>
            <a:off x="868718" y="3861047"/>
            <a:ext cx="7722771" cy="707886"/>
          </a:xfrm>
          <a:prstGeom prst="rect">
            <a:avLst/>
          </a:prstGeom>
        </p:spPr>
        <p:txBody>
          <a:bodyPr wrap="square">
            <a:spAutoFit/>
          </a:bodyPr>
          <a:lstStyle/>
          <a:p>
            <a:pPr algn="justLow"/>
            <a:r>
              <a:rPr lang="fa-IR" sz="2000" dirty="0"/>
              <a:t>در سالن های چند منظوره ، صحنه سکوی سخنرانی را در ارتفاع 80 تا 100 سانتیمتری از کف اصلی ثابت می کنند </a:t>
            </a:r>
            <a:r>
              <a:rPr lang="fa-IR" dirty="0"/>
              <a:t>. </a:t>
            </a:r>
            <a:endParaRPr lang="en-US" dirty="0">
              <a:cs typeface="Arial" pitchFamily="34" charset="0"/>
            </a:endParaRPr>
          </a:p>
        </p:txBody>
      </p:sp>
      <p:sp>
        <p:nvSpPr>
          <p:cNvPr id="14" name="Rectangle 13"/>
          <p:cNvSpPr/>
          <p:nvPr/>
        </p:nvSpPr>
        <p:spPr>
          <a:xfrm>
            <a:off x="1187624" y="4735178"/>
            <a:ext cx="7128792" cy="1323439"/>
          </a:xfrm>
          <a:prstGeom prst="rect">
            <a:avLst/>
          </a:prstGeom>
        </p:spPr>
        <p:txBody>
          <a:bodyPr wrap="square">
            <a:spAutoFit/>
          </a:bodyPr>
          <a:lstStyle/>
          <a:p>
            <a:pPr algn="ctr"/>
            <a:r>
              <a:rPr lang="fa-IR" sz="2000" b="1" dirty="0">
                <a:solidFill>
                  <a:schemeClr val="tx2"/>
                </a:solidFill>
              </a:rPr>
              <a:t>تراز چشم ناظر : </a:t>
            </a:r>
            <a:endParaRPr lang="en-US" sz="2000" b="1" dirty="0">
              <a:solidFill>
                <a:schemeClr val="tx2"/>
              </a:solidFill>
              <a:cs typeface="Arial" pitchFamily="34" charset="0"/>
            </a:endParaRPr>
          </a:p>
          <a:p>
            <a:pPr algn="justLow"/>
            <a:r>
              <a:rPr lang="fa-IR" sz="2000" dirty="0"/>
              <a:t>این تراز معمولا در ارتفاع 112 سانتیمتری از کف سالن ، در محور مرکزی هر ردیف واقه می شود . البته مکان واقعی چشم هر ناظر بسته به ارتفاع کف صندلی و اندازه های بدنی فردی که بر آن می نشیند می تواند تغییرات داشته باشد .</a:t>
            </a:r>
            <a:endParaRPr lang="en-US" sz="2000" dirty="0">
              <a:cs typeface="Arial" pitchFamily="34" charset="0"/>
            </a:endParaRPr>
          </a:p>
        </p:txBody>
      </p:sp>
    </p:spTree>
    <p:extLst>
      <p:ext uri="{BB962C8B-B14F-4D97-AF65-F5344CB8AC3E}">
        <p14:creationId xmlns:p14="http://schemas.microsoft.com/office/powerpoint/2010/main" val="3312908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65" tIns="45720" rIns="457056" bIns="45720" numCol="1" anchor="ctr" anchorCtr="0" compatLnSpc="1">
            <a:prstTxWarp prst="textNoShape">
              <a:avLst/>
            </a:prstTxWarp>
            <a:spAutoFit/>
          </a:bodyPr>
          <a:lstStyle/>
          <a:p>
            <a:endParaRPr lang="fa-IR"/>
          </a:p>
        </p:txBody>
      </p:sp>
      <p:pic>
        <p:nvPicPr>
          <p:cNvPr id="12" name="Picture 11" descr="C:\Users\mohamad\Desktop\492.tif"/>
          <p:cNvPicPr/>
          <p:nvPr/>
        </p:nvPicPr>
        <p:blipFill>
          <a:blip r:embed="rId2"/>
          <a:srcRect/>
          <a:stretch>
            <a:fillRect/>
          </a:stretch>
        </p:blipFill>
        <p:spPr bwMode="auto">
          <a:xfrm>
            <a:off x="2048045" y="3434747"/>
            <a:ext cx="5328591" cy="30776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3"/>
          <p:cNvSpPr>
            <a:spLocks noChangeArrowheads="1"/>
          </p:cNvSpPr>
          <p:nvPr/>
        </p:nvSpPr>
        <p:spPr bwMode="auto">
          <a:xfrm>
            <a:off x="1403648" y="821318"/>
            <a:ext cx="7200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استانداردها و ضوابط طراحي سينما</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سالن انتظار سينما</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طبق استانداردها و ضوابط طراحي سينما مصوب سازمان مديريت و برنامه‌ريز كشور حداقل ميزان سطح اشتغال سالن انتظار سينما به ازاي هر نفر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35/0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مربع و حداقل حجم سرانه سالنهاي سينما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5/1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مربع مي‌باشد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تعداد صندليهاي سالن به ازاي هر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نفر،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صندلي مي‌باشد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 صورت داشتن اختلاف سطح سالن با بيرون حداكثر شيب راهرو ورودي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8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درصد و عرض آن حداقل</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2/1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باشد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حداقل عرض ورودي سالن انتظار به ازاي هر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نفر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56</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سانتي‌متر مي‌باشد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115616" y="867945"/>
            <a:ext cx="7272808" cy="1200329"/>
          </a:xfrm>
          <a:prstGeom prst="rect">
            <a:avLst/>
          </a:prstGeom>
        </p:spPr>
        <p:txBody>
          <a:bodyPr wrap="square">
            <a:spAutoFit/>
          </a:bodyPr>
          <a:lstStyle/>
          <a:p>
            <a:pPr algn="ctr"/>
            <a:r>
              <a:rPr lang="ar-SA" sz="2400" dirty="0"/>
              <a:t>ورودي سينما</a:t>
            </a:r>
            <a:r>
              <a:rPr lang="en-US" sz="2400" dirty="0"/>
              <a:t>:</a:t>
            </a:r>
          </a:p>
          <a:p>
            <a:r>
              <a:rPr lang="ar-SA" sz="2400" dirty="0"/>
              <a:t>به دليل كار كردن سينما با مجتمع فرهنگي، ورودي با ورودي مجتمع يكي است و فقط يك در براي ورود به سالن انتظار منظور گرديده است</a:t>
            </a:r>
            <a:r>
              <a:rPr lang="en-US" sz="2400" dirty="0"/>
              <a:t>.</a:t>
            </a:r>
          </a:p>
        </p:txBody>
      </p:sp>
      <p:sp>
        <p:nvSpPr>
          <p:cNvPr id="12" name="Rectangle 11"/>
          <p:cNvSpPr/>
          <p:nvPr/>
        </p:nvSpPr>
        <p:spPr>
          <a:xfrm>
            <a:off x="1223628" y="2096015"/>
            <a:ext cx="7056784" cy="1938992"/>
          </a:xfrm>
          <a:prstGeom prst="rect">
            <a:avLst/>
          </a:prstGeom>
        </p:spPr>
        <p:txBody>
          <a:bodyPr wrap="square">
            <a:spAutoFit/>
          </a:bodyPr>
          <a:lstStyle/>
          <a:p>
            <a:pPr algn="ctr"/>
            <a:r>
              <a:rPr lang="ar-SA" sz="2000" dirty="0" smtClean="0"/>
              <a:t>گيش</a:t>
            </a:r>
            <a:r>
              <a:rPr lang="fa-IR" sz="2000" dirty="0"/>
              <a:t>ه</a:t>
            </a:r>
            <a:r>
              <a:rPr lang="ar-SA" sz="2000" dirty="0" smtClean="0"/>
              <a:t> بليط‌</a:t>
            </a:r>
            <a:r>
              <a:rPr lang="en-US" sz="2000" dirty="0"/>
              <a:t> </a:t>
            </a:r>
            <a:r>
              <a:rPr lang="ar-SA" sz="2000" dirty="0" smtClean="0"/>
              <a:t>فروشي</a:t>
            </a:r>
            <a:endParaRPr lang="en-US" sz="2000" dirty="0"/>
          </a:p>
          <a:p>
            <a:r>
              <a:rPr lang="ar-SA" sz="2000" dirty="0"/>
              <a:t>گيشه در سينما بايد در مكاني باشد كه ديد كافي بر فضاي خارج سينما داشته باشد و در جايي باشد كه صف مربوط به آن فراهم گردد مردم در معبر عمومي و همچنين مانع ورود و خروج مردم از سينما نباشد. در گيشه بهتر است به درون سالن انتظار باز گردد ولي اين در طوري نباشد كه با باز شدن آن درون گيشه مشخص گردد و سطح آن به ازاي هر نفر حداقل 3متر مربع مي‌باشد</a:t>
            </a:r>
            <a:r>
              <a:rPr lang="en-US" sz="2000" dirty="0"/>
              <a:t>.</a:t>
            </a:r>
          </a:p>
        </p:txBody>
      </p:sp>
      <p:sp>
        <p:nvSpPr>
          <p:cNvPr id="13" name="Rectangle 12"/>
          <p:cNvSpPr/>
          <p:nvPr/>
        </p:nvSpPr>
        <p:spPr>
          <a:xfrm>
            <a:off x="1223628" y="4035007"/>
            <a:ext cx="7056784" cy="1938992"/>
          </a:xfrm>
          <a:prstGeom prst="rect">
            <a:avLst/>
          </a:prstGeom>
        </p:spPr>
        <p:txBody>
          <a:bodyPr wrap="square">
            <a:spAutoFit/>
          </a:bodyPr>
          <a:lstStyle/>
          <a:p>
            <a:pPr algn="ctr"/>
            <a:r>
              <a:rPr lang="ar-SA" sz="2000" dirty="0"/>
              <a:t>راهروهاي سالن نمايش</a:t>
            </a:r>
            <a:endParaRPr lang="en-US" sz="2000" dirty="0"/>
          </a:p>
          <a:p>
            <a:pPr algn="ctr"/>
            <a:r>
              <a:rPr lang="ar-SA" sz="2000" dirty="0"/>
              <a:t>عرض راهروهاي سالن را بر حسب تعداد جمعيت كه از آن تخليه مي‌شوند محاسبه مي‌شود ولي نه به اين صورت كه اين عرض متغير باشد</a:t>
            </a:r>
            <a:r>
              <a:rPr lang="fa-IR" sz="2000" dirty="0"/>
              <a:t>. </a:t>
            </a:r>
            <a:r>
              <a:rPr lang="ar-SA" sz="2000" dirty="0"/>
              <a:t>و اينگونه در نظر مي‌گيريم كه از تعداد جمعيت هر رديف كه در دو طرف آن راهرو مي‌باشد </a:t>
            </a:r>
            <a:r>
              <a:rPr lang="fa-IR" sz="2000" dirty="0"/>
              <a:t>60 </a:t>
            </a:r>
            <a:r>
              <a:rPr lang="ar-SA" sz="2000" dirty="0"/>
              <a:t>درصد آن از هر راهرو تخليه مي‌گردند</a:t>
            </a:r>
            <a:r>
              <a:rPr lang="fa-IR" sz="2000" dirty="0"/>
              <a:t>. </a:t>
            </a:r>
            <a:r>
              <a:rPr lang="ar-SA" sz="2000" dirty="0"/>
              <a:t>اگر عرض در خروجي سالن نمايش از عرض راهرو منتهي به آن بيشتر باشد بايد</a:t>
            </a:r>
            <a:endParaRPr lang="en-US" sz="2000" dirty="0"/>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1259632" y="892951"/>
            <a:ext cx="72008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اگر عرض در خروجي سالن نمايش از عرض راهرو منتهي به آن بيشتر باشد بايد حداقل فضايي برابر عرض خروجي جلوي در ورودي داشته 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حداكثر شيب مجاز در راهروهاي سالن نمايش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8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درصد مي‌باشد و اگر شيب بيشتر باشد بايد از پله در راهرو استفاده گردد كه ارتفاع و عمق موثر پله بايد طبق استانداردها 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پله‌ها و يا نقطه شروع شيب راهروهاي سالن نمايش براي آگاهي تماشاگران بايد با چراغ مخصوص روشن گردند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Users\mohamad\Desktop\491.tif"/>
          <p:cNvPicPr/>
          <p:nvPr/>
        </p:nvPicPr>
        <p:blipFill>
          <a:blip r:embed="rId2"/>
          <a:srcRect/>
          <a:stretch>
            <a:fillRect/>
          </a:stretch>
        </p:blipFill>
        <p:spPr bwMode="auto">
          <a:xfrm>
            <a:off x="1112520" y="8368030"/>
            <a:ext cx="2026920" cy="2014220"/>
          </a:xfrm>
          <a:prstGeom prst="rect">
            <a:avLst/>
          </a:prstGeom>
          <a:ln>
            <a:noFill/>
          </a:ln>
          <a:effectLst>
            <a:outerShdw blurRad="292100" dist="139700" dir="2700000" algn="tl" rotWithShape="0">
              <a:srgbClr val="333333">
                <a:alpha val="65000"/>
              </a:srgbClr>
            </a:outerShdw>
          </a:effectLst>
        </p:spPr>
      </p:pic>
      <p:pic>
        <p:nvPicPr>
          <p:cNvPr id="14" name="Picture 13" descr="C:\Users\mohamad\Desktop\491.tif"/>
          <p:cNvPicPr/>
          <p:nvPr/>
        </p:nvPicPr>
        <p:blipFill>
          <a:blip r:embed="rId2"/>
          <a:srcRect/>
          <a:stretch>
            <a:fillRect/>
          </a:stretch>
        </p:blipFill>
        <p:spPr bwMode="auto">
          <a:xfrm>
            <a:off x="2099769" y="3416719"/>
            <a:ext cx="4606260" cy="2311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275194" y="575510"/>
            <a:ext cx="6840760" cy="1938992"/>
          </a:xfrm>
          <a:prstGeom prst="rect">
            <a:avLst/>
          </a:prstGeom>
        </p:spPr>
        <p:txBody>
          <a:bodyPr wrap="square">
            <a:spAutoFit/>
          </a:bodyPr>
          <a:lstStyle/>
          <a:p>
            <a:pPr algn="ctr"/>
            <a:r>
              <a:rPr lang="ar-SA" sz="2000" dirty="0"/>
              <a:t>صندلي تماشاگران</a:t>
            </a:r>
            <a:endParaRPr lang="en-US" sz="2000" dirty="0"/>
          </a:p>
          <a:p>
            <a:r>
              <a:rPr lang="ar-SA" sz="2000" dirty="0"/>
              <a:t>استانداردهاي صندلي تماشاگران در جداول ضميمه آورده شده است</a:t>
            </a:r>
            <a:r>
              <a:rPr lang="fa-IR" sz="2000" dirty="0"/>
              <a:t>. </a:t>
            </a:r>
            <a:r>
              <a:rPr lang="ar-SA" sz="2000" dirty="0"/>
              <a:t>جنس و مصالح به كار رفته در صندليهاي سالن نمايش بايد مقاوم، قابل شستشو، غير قابل اشتعال باشد و از نظر آكوستيكي، مقدار صدائي كه آنها جذب مي‌كنند نبايد به وجود و يا عدم وجود تماشاچي در آنها وابسته باشد</a:t>
            </a:r>
            <a:r>
              <a:rPr lang="fa-IR" sz="2000" dirty="0"/>
              <a:t>. </a:t>
            </a:r>
            <a:r>
              <a:rPr lang="ar-SA" sz="2000" dirty="0"/>
              <a:t>چيدن صندليهاي سالن نمايش مانند چيدمان صندليهاي آمفي‌تئاتر مي‌باشد</a:t>
            </a:r>
            <a:r>
              <a:rPr lang="en-US" dirty="0"/>
              <a:t>.</a:t>
            </a:r>
          </a:p>
        </p:txBody>
      </p:sp>
      <p:pic>
        <p:nvPicPr>
          <p:cNvPr id="13" name="Picture 12" descr="C:\Users\mohamad\Desktop\492.tif"/>
          <p:cNvPicPr/>
          <p:nvPr/>
        </p:nvPicPr>
        <p:blipFill>
          <a:blip r:embed="rId2"/>
          <a:srcRect/>
          <a:stretch>
            <a:fillRect/>
          </a:stretch>
        </p:blipFill>
        <p:spPr bwMode="auto">
          <a:xfrm rot="16200000">
            <a:off x="1271073" y="4341622"/>
            <a:ext cx="1215418" cy="3456382"/>
          </a:xfrm>
          <a:prstGeom prst="rect">
            <a:avLst/>
          </a:prstGeom>
          <a:ln>
            <a:noFill/>
          </a:ln>
          <a:effectLst>
            <a:outerShdw blurRad="292100" dist="139700" dir="2700000" algn="tl" rotWithShape="0">
              <a:srgbClr val="333333">
                <a:alpha val="65000"/>
              </a:srgbClr>
            </a:outerShdw>
          </a:effectLst>
        </p:spPr>
      </p:pic>
      <p:sp>
        <p:nvSpPr>
          <p:cNvPr id="14" name="Rectangle 3"/>
          <p:cNvSpPr>
            <a:spLocks noChangeArrowheads="1"/>
          </p:cNvSpPr>
          <p:nvPr/>
        </p:nvSpPr>
        <p:spPr bwMode="auto">
          <a:xfrm>
            <a:off x="881839" y="2514502"/>
            <a:ext cx="766834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ورودي‌ها و خروجي‌هاي سالن نمايش سينما بايد به گونه‌اي باشند كه در معرض ديد باشند و از ورود سروصدا به داخل و خارج سالن جلوگيري كنند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حداقل تعداد در خروجي سالن نمايش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عدد مي‌باشد و فقط در موارد خاص مانند گنجايش سالن كمتر از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مي‌تواند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عدد 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لازم به ذكر است كه براي خروج از سالن نمايش بهتر از كه درهاي سالن نمايش به طرف بيرون باز گردند و براي ورود به طرف داخل باز گردند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indent="288925" eaLnBrk="0" fontAlgn="base" hangingPunct="0">
              <a:spcBef>
                <a:spcPct val="0"/>
              </a:spcBef>
              <a:spcAft>
                <a:spcPct val="0"/>
              </a:spcAf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حداقل فاصله دو در خروجي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مي‌باشد و نبايد از درهاي يك لنگه استفاده نمود و بايد از درهاي دو لنگه استفاده گردد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درهاي سالن نمايش نبايد قفل داشته باشند و بهتر است داراي ثابت‌كننده‌هاي فشاري باشند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كه با يك فشار روي آنها، در ثابت گردد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مشخصات و استانداردهاي درهاي سالن نمايش در جدول آورده شده است</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913686" y="618407"/>
            <a:ext cx="7690762" cy="5940088"/>
          </a:xfrm>
          <a:prstGeom prst="rect">
            <a:avLst/>
          </a:prstGeom>
        </p:spPr>
        <p:txBody>
          <a:bodyPr wrap="square">
            <a:spAutoFit/>
          </a:bodyPr>
          <a:lstStyle/>
          <a:p>
            <a:pPr algn="ctr"/>
            <a:r>
              <a:rPr lang="ar-SA" sz="2000" dirty="0"/>
              <a:t>سرويسهاي بهداشتي سينما</a:t>
            </a:r>
            <a:endParaRPr lang="en-US" sz="2000" dirty="0"/>
          </a:p>
          <a:p>
            <a:r>
              <a:rPr lang="ar-SA" sz="2000" dirty="0"/>
              <a:t>طراحي و اجراي ساختماني قسمتهاي مختلف داخل سرويسهاي بهداشتي بايد به گونه‌اي باشد كه شستشو و گندزدائي مستمر تمامي ديوارها و كف‌هاي سرويس ميس گردد</a:t>
            </a:r>
            <a:r>
              <a:rPr lang="en-US" sz="2000" dirty="0"/>
              <a:t>.</a:t>
            </a:r>
          </a:p>
          <a:p>
            <a:r>
              <a:rPr lang="ar-SA" sz="2000" dirty="0"/>
              <a:t>ضوابط و استانداردهاي تعداد سرويسها در جدول آورده شده است</a:t>
            </a:r>
            <a:r>
              <a:rPr lang="en-US" sz="2000" dirty="0"/>
              <a:t>.</a:t>
            </a:r>
          </a:p>
          <a:p>
            <a:pPr algn="ctr"/>
            <a:r>
              <a:rPr lang="ar-SA" sz="2000" dirty="0"/>
              <a:t>اتاق پروژكتور و ملحقات آن</a:t>
            </a:r>
            <a:endParaRPr lang="en-US" sz="2000" dirty="0"/>
          </a:p>
          <a:p>
            <a:r>
              <a:rPr lang="ar-SA" sz="2000" dirty="0"/>
              <a:t>اتاق پروژكتور شامل حداقل </a:t>
            </a:r>
            <a:r>
              <a:rPr lang="fa-IR" sz="2000" dirty="0"/>
              <a:t>2 </a:t>
            </a:r>
            <a:r>
              <a:rPr lang="ar-SA" sz="2000" dirty="0"/>
              <a:t>عدد پروژكتور به ابعاد </a:t>
            </a:r>
            <a:r>
              <a:rPr lang="fa-IR" sz="2000" dirty="0"/>
              <a:t>100×60 </a:t>
            </a:r>
            <a:r>
              <a:rPr lang="ar-SA" sz="2000" dirty="0"/>
              <a:t>سانتي‌متر، ميزهاي برگردان و بازبيني فيلم به ابعاد </a:t>
            </a:r>
            <a:r>
              <a:rPr lang="en-US" sz="2000" dirty="0"/>
              <a:t>80×120 </a:t>
            </a:r>
            <a:r>
              <a:rPr lang="ar-SA" sz="2000" dirty="0"/>
              <a:t>سانتي‌متر واتاق تقويت‌كننده‌هاي صدا مي‌باشد</a:t>
            </a:r>
            <a:r>
              <a:rPr lang="en-US" sz="2000" dirty="0"/>
              <a:t>. </a:t>
            </a:r>
            <a:r>
              <a:rPr lang="ar-SA" sz="2000" dirty="0"/>
              <a:t>دستگاه‌هايي مانند ركتي ناير، تابلوي اصلي برق اتاق پروژكتور، و مسيرهاي نور سالن</a:t>
            </a:r>
            <a:endParaRPr lang="en-US" sz="2000" dirty="0"/>
          </a:p>
          <a:p>
            <a:r>
              <a:rPr lang="ar-SA" sz="2000" dirty="0"/>
              <a:t>و قفسه‌هاي فلزي مخصوص نگهداري فيلم در فضاهاي مستقل قرار دارند</a:t>
            </a:r>
            <a:r>
              <a:rPr lang="en-US" sz="2000" dirty="0"/>
              <a:t>.</a:t>
            </a:r>
          </a:p>
          <a:p>
            <a:r>
              <a:rPr lang="ar-SA" sz="2000" dirty="0"/>
              <a:t>اتاقك كوچكي جهت نگهداري باطريهاي مخصوص روشنايي ايمني سينما و سرويس بهداشتي در جنب اتاق پروژكتور قرار دارند</a:t>
            </a:r>
            <a:r>
              <a:rPr lang="en-US" sz="2000" dirty="0"/>
              <a:t>.</a:t>
            </a:r>
          </a:p>
          <a:p>
            <a:r>
              <a:rPr lang="en-US" sz="2000" dirty="0"/>
              <a:t> </a:t>
            </a:r>
          </a:p>
          <a:p>
            <a:r>
              <a:rPr lang="ar-SA" sz="2000" dirty="0"/>
              <a:t>ابعاد اتاق پروژكتور با توجه به ابعاد پروژكتورها، فواصل آنها از هم و از ديوارهاي جانبي، و ميزهاي برگردان و بازبيني فيلم و دستگاههاي تقويت صدا در نظر گرفته مي‌شود</a:t>
            </a:r>
            <a:r>
              <a:rPr lang="en-US" sz="2000" dirty="0"/>
              <a:t>.</a:t>
            </a:r>
          </a:p>
          <a:p>
            <a:r>
              <a:rPr lang="ar-SA" sz="2000" dirty="0"/>
              <a:t>ديوارها و كف اتاق پروژكتور بايد قابليت </a:t>
            </a:r>
            <a:r>
              <a:rPr lang="fa-IR" sz="2000" dirty="0"/>
              <a:t>2 </a:t>
            </a:r>
            <a:r>
              <a:rPr lang="ar-SA" sz="2000" dirty="0"/>
              <a:t>ساعت مقاومت در مقابل آتش‌سوزي را داشته باشند</a:t>
            </a:r>
            <a:r>
              <a:rPr lang="fa-IR" sz="2000" dirty="0"/>
              <a:t>. </a:t>
            </a:r>
            <a:r>
              <a:rPr lang="ar-SA" sz="2000" dirty="0"/>
              <a:t>مصالح به كار رفته در اتاق پروژكتور جهت نازك‌كاري و آكوستيك نبايد قابل احتراق باشند كف اتاق پروژكتور براي انتقال كابلهاي برق و صدا بايد دو جداره بوده و كفپوش آن در مقابل برق عايق باشد</a:t>
            </a:r>
            <a:r>
              <a:rPr lang="en-US" sz="2000" dirty="0"/>
              <a:t>.</a:t>
            </a:r>
            <a:r>
              <a:rPr lang="ar-SA" sz="2000" dirty="0"/>
              <a:t>جود شير يا كبسول آتش‌نشاني در نزديك اتاق پروژكتور نيز توصيه مي‌گردد</a:t>
            </a:r>
            <a:r>
              <a:rPr lang="en-US" sz="2000"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3" name="Rectangle 2"/>
          <p:cNvSpPr/>
          <p:nvPr/>
        </p:nvSpPr>
        <p:spPr>
          <a:xfrm>
            <a:off x="3038193" y="764704"/>
            <a:ext cx="3361819" cy="923330"/>
          </a:xfrm>
          <a:prstGeom prst="rect">
            <a:avLst/>
          </a:prstGeom>
          <a:noFill/>
        </p:spPr>
        <p:txBody>
          <a:bodyPr wrap="none" lIns="91440" tIns="45720" rIns="91440" bIns="45720">
            <a:spAutoFit/>
          </a:bodyPr>
          <a:lstStyle/>
          <a:p>
            <a:pPr algn="ctr"/>
            <a:r>
              <a:rPr lang="fa-IR"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rPr>
              <a:t>حوزه خدماتی </a:t>
            </a:r>
            <a:endParaRPr lang="fa-IR"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0" name="Rectangle 9"/>
          <p:cNvSpPr/>
          <p:nvPr/>
        </p:nvSpPr>
        <p:spPr>
          <a:xfrm>
            <a:off x="6101793" y="1397684"/>
            <a:ext cx="2348720" cy="5324535"/>
          </a:xfrm>
          <a:prstGeom prst="rect">
            <a:avLst/>
          </a:prstGeom>
          <a:noFill/>
        </p:spPr>
        <p:txBody>
          <a:bodyPr wrap="none" lIns="91440" tIns="45720" rIns="91440" bIns="45720">
            <a:spAutoFit/>
          </a:bodyPr>
          <a:lstStyle/>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1-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ورودی</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2- کریدور و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راهروه</a:t>
            </a:r>
          </a:p>
          <a:p>
            <a:pPr algn="ct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ا</a:t>
            </a: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3- پله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ها</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4- سرویس های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بهداشتی</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5- آبخوری و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پاشویه</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6-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بوفه</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7- سلف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سرویس</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8-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آبدارخانه</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9- انبار</a:t>
            </a:r>
            <a:endParaRPr lang="fa-IR"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1" name="Picture 10" descr="project_georgetown_sob.jpg"/>
          <p:cNvPicPr>
            <a:picLocks noChangeAspect="1"/>
          </p:cNvPicPr>
          <p:nvPr/>
        </p:nvPicPr>
        <p:blipFill>
          <a:blip r:embed="rId2">
            <a:lum bright="10000" contrast="-40000"/>
          </a:blip>
          <a:stretch>
            <a:fillRect/>
          </a:stretch>
        </p:blipFill>
        <p:spPr>
          <a:xfrm>
            <a:off x="1377293" y="2348880"/>
            <a:ext cx="4562859" cy="3422144"/>
          </a:xfrm>
          <a:prstGeom prst="rect">
            <a:avLst/>
          </a:prstGeom>
          <a:ln>
            <a:solidFill>
              <a:schemeClr val="accent1"/>
            </a:solidFill>
          </a:ln>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2" name="Rectangle 1"/>
          <p:cNvSpPr/>
          <p:nvPr/>
        </p:nvSpPr>
        <p:spPr>
          <a:xfrm>
            <a:off x="1262719" y="697225"/>
            <a:ext cx="6912768" cy="5509200"/>
          </a:xfrm>
          <a:prstGeom prst="rect">
            <a:avLst/>
          </a:prstGeom>
        </p:spPr>
        <p:txBody>
          <a:bodyPr wrap="square">
            <a:spAutoFit/>
          </a:bodyPr>
          <a:lstStyle/>
          <a:p>
            <a:pPr lvl="0" fontAlgn="base">
              <a:spcBef>
                <a:spcPct val="0"/>
              </a:spcBef>
              <a:spcAft>
                <a:spcPct val="0"/>
              </a:spcAft>
            </a:pPr>
            <a:r>
              <a:rPr lang="ar-SA" sz="1600" b="1" dirty="0">
                <a:latin typeface="Yagut" pitchFamily="2" charset="-78"/>
                <a:ea typeface="Times New Roman" pitchFamily="18" charset="0"/>
                <a:cs typeface="Arial" pitchFamily="34" charset="0"/>
              </a:rPr>
              <a:t>وروديها</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ورودي ساختمان حتي</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الامكان هم سطح پياده</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رو باشد</a:t>
            </a:r>
            <a:r>
              <a:rPr lang="en-US" sz="1600" b="1" dirty="0">
                <a:latin typeface="Yagut" pitchFamily="2" charset="-78"/>
                <a:ea typeface="Times New Roman" pitchFamily="18" charset="0"/>
                <a:cs typeface="Arial" pitchFamily="34" charset="0"/>
              </a:rPr>
              <a:t> .</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١٤٠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عمق فضاي جلو ورودي</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١٠٠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بازشوي ساختمان</a:t>
            </a:r>
            <a:endParaRPr lang="en-US" sz="1600" dirty="0">
              <a:latin typeface="Arial" pitchFamily="34" charset="0"/>
              <a:cs typeface="Arial" pitchFamily="34" charset="0"/>
            </a:endParaRPr>
          </a:p>
          <a:p>
            <a:pPr lvl="0" eaLnBrk="0" fontAlgn="base" hangingPunct="0">
              <a:spcBef>
                <a:spcPct val="0"/>
              </a:spcBef>
              <a:spcAft>
                <a:spcPct val="0"/>
              </a:spcAft>
            </a:pPr>
            <a:r>
              <a:rPr lang="ar-SA" sz="1600" b="1" dirty="0">
                <a:latin typeface="Yagut" pitchFamily="2" charset="-78"/>
                <a:ea typeface="Times New Roman" pitchFamily="18" charset="0"/>
                <a:cs typeface="Arial" pitchFamily="34" charset="0"/>
              </a:rPr>
              <a:t>راهرو</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٢٤٠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راهرو براي ٤ كلاس</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در برابر هر كلاس اضافه بر ٤ كلاس، حداقل ٢٠ سانتيمتر به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راهرواضافه شود</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fa-IR" sz="1600" b="1" dirty="0">
                <a:latin typeface="Yagut" pitchFamily="2" charset="-78"/>
                <a:ea typeface="Times New Roman" pitchFamily="18" charset="0"/>
                <a:cs typeface="Arial" pitchFamily="34" charset="0"/>
              </a:rPr>
              <a:t>این </a:t>
            </a:r>
            <a:r>
              <a:rPr lang="ar-SA" sz="1600" b="1" dirty="0">
                <a:latin typeface="Yagut" pitchFamily="2" charset="-78"/>
                <a:ea typeface="Times New Roman" pitchFamily="18" charset="0"/>
                <a:cs typeface="Arial" pitchFamily="34" charset="0"/>
              </a:rPr>
              <a:t>تعريض</a:t>
            </a:r>
            <a:r>
              <a:rPr lang="fa-IR" sz="1600" b="1" dirty="0">
                <a:latin typeface="Yagut" pitchFamily="2" charset="-78"/>
                <a:ea typeface="Times New Roman" pitchFamily="18" charset="0"/>
                <a:cs typeface="Arial" pitchFamily="34" charset="0"/>
              </a:rPr>
              <a:t> ر</a:t>
            </a:r>
            <a:r>
              <a:rPr lang="ar-SA" sz="1600" b="1" dirty="0">
                <a:latin typeface="Yagut" pitchFamily="2" charset="-78"/>
                <a:ea typeface="Times New Roman" pitchFamily="18" charset="0"/>
                <a:cs typeface="Arial" pitchFamily="34" charset="0"/>
              </a:rPr>
              <a:t>اهرو، در طراحي ساختمان بايستي پيش</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بيني شود</a:t>
            </a:r>
            <a:endParaRPr lang="en-US" sz="1600" dirty="0">
              <a:latin typeface="Arial" pitchFamily="34" charset="0"/>
              <a:cs typeface="Arial" pitchFamily="34" charset="0"/>
            </a:endParaRPr>
          </a:p>
          <a:p>
            <a:pPr lvl="0" eaLnBrk="0" fontAlgn="base" hangingPunct="0">
              <a:spcBef>
                <a:spcPct val="0"/>
              </a:spcBef>
              <a:spcAft>
                <a:spcPct val="0"/>
              </a:spcAft>
            </a:pPr>
            <a:r>
              <a:rPr lang="ar-SA" sz="1600" b="1" dirty="0">
                <a:latin typeface="Yagut" pitchFamily="2" charset="-78"/>
                <a:ea typeface="Times New Roman" pitchFamily="18" charset="0"/>
                <a:cs typeface="Arial" pitchFamily="34" charset="0"/>
              </a:rPr>
              <a:t>ضوابط پلهها</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حداكثر كلاسهايي كه بايد از يك قفس پله استفاده كنند، ٨ كلاس است</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١٢٠ است</a:t>
            </a:r>
            <a:r>
              <a:rPr lang="en-US" sz="1600" b="1" dirty="0">
                <a:latin typeface="Yagut" pitchFamily="2" charset="-78"/>
                <a:ea typeface="Times New Roman" pitchFamily="18" charset="0"/>
                <a:cs typeface="Arial" pitchFamily="34" charset="0"/>
              </a:rPr>
              <a:t>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پله در مدارس</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٦٠ باشد</a:t>
            </a:r>
            <a:r>
              <a:rPr lang="en-US" sz="1600" b="1" dirty="0">
                <a:latin typeface="Yagut" pitchFamily="2" charset="-78"/>
                <a:ea typeface="Times New Roman" pitchFamily="18" charset="0"/>
                <a:cs typeface="Arial" pitchFamily="34" charset="0"/>
              </a:rPr>
              <a:t> </a:t>
            </a:r>
            <a:r>
              <a:rPr lang="en-US" sz="1600" b="1" dirty="0">
                <a:latin typeface="Arial" pitchFamily="34" charset="0"/>
                <a:ea typeface="Times New Roman" pitchFamily="18" charset="0"/>
                <a:cs typeface="Arial" pitchFamily="34" charset="0"/>
              </a:rPr>
              <a:t>cm </a:t>
            </a:r>
            <a:r>
              <a:rPr lang="ar-SA" sz="1600" b="1" dirty="0">
                <a:latin typeface="Yagut" pitchFamily="2" charset="-78"/>
                <a:ea typeface="Times New Roman" pitchFamily="18" charset="0"/>
                <a:cs typeface="Arial" pitchFamily="34" charset="0"/>
              </a:rPr>
              <a:t>١٨٠ و مضرب از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پله بايد بين ١٢٠ تا</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١٧ باشد</a:t>
            </a:r>
            <a:r>
              <a:rPr lang="en-US" sz="1600" b="1" dirty="0">
                <a:latin typeface="Yagut" pitchFamily="2" charset="-78"/>
                <a:ea typeface="Times New Roman" pitchFamily="18" charset="0"/>
                <a:cs typeface="Arial" pitchFamily="34" charset="0"/>
              </a:rPr>
              <a:t> </a:t>
            </a:r>
            <a:r>
              <a:rPr lang="en-US" sz="1600" b="1" dirty="0">
                <a:latin typeface="Arial" pitchFamily="34" charset="0"/>
                <a:ea typeface="Times New Roman" pitchFamily="18" charset="0"/>
                <a:cs typeface="Arial" pitchFamily="34" charset="0"/>
              </a:rPr>
              <a:t>cm </a:t>
            </a:r>
            <a:r>
              <a:rPr lang="ar-SA" sz="1600" b="1" dirty="0">
                <a:latin typeface="Yagut" pitchFamily="2" charset="-78"/>
                <a:ea typeface="Times New Roman" pitchFamily="18" charset="0"/>
                <a:cs typeface="Arial" pitchFamily="34" charset="0"/>
              </a:rPr>
              <a:t>٣٠ و حداكثر ارتفاع آن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كف پله</a:t>
            </a:r>
            <a:endParaRPr lang="en-US" sz="1600" dirty="0">
              <a:latin typeface="Arial" pitchFamily="34" charset="0"/>
              <a:cs typeface="Arial" pitchFamily="34" charset="0"/>
            </a:endParaRPr>
          </a:p>
          <a:p>
            <a:pPr lvl="0" eaLnBrk="0" fontAlgn="base" hangingPunct="0">
              <a:spcBef>
                <a:spcPct val="0"/>
              </a:spcBef>
              <a:spcAft>
                <a:spcPct val="0"/>
              </a:spcAft>
            </a:pPr>
            <a:r>
              <a:rPr lang="ar-SA" sz="1600" b="1" dirty="0">
                <a:latin typeface="Yagut" pitchFamily="2" charset="-78"/>
                <a:ea typeface="Times New Roman" pitchFamily="18" charset="0"/>
                <a:cs typeface="Arial" pitchFamily="34" charset="0"/>
              </a:rPr>
              <a:t>١٢٠ سانتيمتر باشد</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ابعاد پاگرد پله بايد ١٢٠</a:t>
            </a:r>
            <a:endParaRPr lang="en-US" sz="1600" dirty="0">
              <a:latin typeface="Arial" pitchFamily="34" charset="0"/>
              <a:cs typeface="Arial" pitchFamily="34" charset="0"/>
            </a:endParaRPr>
          </a:p>
          <a:p>
            <a:pPr lvl="0" eaLnBrk="0" fontAlgn="base" hangingPunct="0">
              <a:spcBef>
                <a:spcPct val="0"/>
              </a:spcBef>
              <a:spcAft>
                <a:spcPct val="0"/>
              </a:spcAft>
            </a:pPr>
            <a:r>
              <a:rPr lang="ar-SA" sz="1600" b="1" dirty="0">
                <a:latin typeface="Yagut" pitchFamily="2" charset="-78"/>
                <a:ea typeface="Times New Roman" pitchFamily="18" charset="0"/>
                <a:cs typeface="Arial" pitchFamily="34" charset="0"/>
              </a:rPr>
              <a:t>در طبقه همكف بايد قفس پله بوسيله يك در، مستقيمًا به خارج ساختمان ارتباط داشته تا در</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مواقع اضطراري بخصوص</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زمان وقوع زلزله يا حريق، سرعت تخليه ساختمان زيادتر شود</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در و پنجره</a:t>
            </a:r>
            <a:r>
              <a:rPr lang="en-US" sz="1600" b="1" dirty="0">
                <a:latin typeface="Yagut" pitchFamily="2" charset="-78"/>
                <a:ea typeface="Times New Roman" pitchFamily="18" charset="0"/>
                <a:cs typeface="Arial" pitchFamily="34" charset="0"/>
              </a:rPr>
              <a:t> ) </a:t>
            </a:r>
            <a:r>
              <a:rPr lang="ar-SA" sz="1600" b="1" dirty="0">
                <a:latin typeface="Yagut" pitchFamily="2" charset="-78"/>
                <a:ea typeface="Times New Roman" pitchFamily="18" charset="0"/>
                <a:cs typeface="Arial" pitchFamily="34" charset="0"/>
              </a:rPr>
              <a:t>ضوابط بازشوها</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٨٠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مفيد هر لنگه در براي عبور صندلي چرخدار</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١٠٠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حداكثر ارتفاع ديد از كف تمام شده</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رنگ درها و چارچوب آنها در تضاد با رنگ ديوار همجوار خود باشد</a:t>
            </a:r>
            <a:endParaRPr lang="en-US" sz="1600" dirty="0">
              <a:latin typeface="Arial" pitchFamily="34" charset="0"/>
              <a:cs typeface="Arial" pitchFamily="34" charset="0"/>
            </a:endParaRPr>
          </a:p>
          <a:p>
            <a:pPr eaLnBrk="0" fontAlgn="base" hangingPunct="0">
              <a:spcBef>
                <a:spcPct val="0"/>
              </a:spcBef>
              <a:spcAft>
                <a:spcPct val="0"/>
              </a:spcAft>
            </a:pPr>
            <a:r>
              <a:rPr lang="ar-SA" sz="1600" b="1" dirty="0">
                <a:latin typeface="Yagut" pitchFamily="2" charset="-78"/>
                <a:ea typeface="Times New Roman" pitchFamily="18" charset="0"/>
                <a:cs typeface="Arial" pitchFamily="34" charset="0"/>
              </a:rPr>
              <a:t>٢٠٠ و چنانچه هر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فاصله بين دو در متوالي چنانچه هر دو در ، در يك جهت </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٢٨٠ باشد</a:t>
            </a:r>
            <a:r>
              <a:rPr lang="fa-IR" sz="1600" b="1" dirty="0">
                <a:latin typeface="Yagut" pitchFamily="2" charset="-78"/>
                <a:ea typeface="Times New Roman" pitchFamily="18" charset="0"/>
                <a:cs typeface="Arial" pitchFamily="34" charset="0"/>
              </a:rPr>
              <a:t>.</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fa-IR" sz="1600" b="1" dirty="0">
                <a:latin typeface="Yagut" pitchFamily="2" charset="-78"/>
                <a:ea typeface="Times New Roman" pitchFamily="18" charset="0"/>
                <a:cs typeface="Arial" pitchFamily="34" charset="0"/>
              </a:rPr>
              <a:t>دو باز شونده به</a:t>
            </a:r>
            <a:r>
              <a:rPr lang="ar-SA" sz="1600" b="1" dirty="0">
                <a:latin typeface="Yagut" pitchFamily="2" charset="-78"/>
                <a:ea typeface="Times New Roman" pitchFamily="18" charset="0"/>
                <a:cs typeface="Arial" pitchFamily="34" charset="0"/>
              </a:rPr>
              <a:t> داخل باز شوند</a:t>
            </a:r>
            <a:endParaRPr lang="ar-SA" sz="1600" dirty="0">
              <a:latin typeface="Arial" pitchFamily="34" charset="0"/>
              <a:cs typeface="Arial" pitchFamily="34"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pic>
        <p:nvPicPr>
          <p:cNvPr id="11" name="Picture 10" descr="1.bmp"/>
          <p:cNvPicPr>
            <a:picLocks noChangeAspect="1"/>
          </p:cNvPicPr>
          <p:nvPr/>
        </p:nvPicPr>
        <p:blipFill>
          <a:blip r:embed="rId2"/>
          <a:srcRect l="32685" t="32222" r="28508" b="48851"/>
          <a:stretch>
            <a:fillRect/>
          </a:stretch>
        </p:blipFill>
        <p:spPr>
          <a:xfrm>
            <a:off x="2843808" y="767855"/>
            <a:ext cx="2971800" cy="1295400"/>
          </a:xfrm>
          <a:prstGeom prst="rect">
            <a:avLst/>
          </a:prstGeom>
          <a:effectLst>
            <a:softEdge rad="63500"/>
          </a:effectLst>
        </p:spPr>
      </p:pic>
      <p:sp>
        <p:nvSpPr>
          <p:cNvPr id="12" name="Rectangle 11"/>
          <p:cNvSpPr/>
          <p:nvPr/>
        </p:nvSpPr>
        <p:spPr>
          <a:xfrm>
            <a:off x="1228258" y="2204884"/>
            <a:ext cx="6981689" cy="2585323"/>
          </a:xfrm>
          <a:prstGeom prst="rect">
            <a:avLst/>
          </a:prstGeom>
        </p:spPr>
        <p:txBody>
          <a:bodyPr wrap="square">
            <a:spAutoFit/>
          </a:bodyPr>
          <a:lstStyle/>
          <a:p>
            <a:pPr lvl="0" fontAlgn="base">
              <a:spcBef>
                <a:spcPct val="0"/>
              </a:spcBef>
              <a:spcAft>
                <a:spcPct val="0"/>
              </a:spcAft>
            </a:pPr>
            <a:r>
              <a:rPr lang="ar-SA" b="1" dirty="0">
                <a:latin typeface="Yagut" pitchFamily="2" charset="-78"/>
                <a:ea typeface="Times New Roman" pitchFamily="18" charset="0"/>
                <a:cs typeface="Arial" pitchFamily="34" charset="0"/>
              </a:rPr>
              <a:t>ضوابط فضاهاي بهداشتي</a:t>
            </a:r>
            <a:endParaRPr lang="en-US" dirty="0">
              <a:latin typeface="Arial" pitchFamily="34" charset="0"/>
              <a:cs typeface="Arial" pitchFamily="34" charset="0"/>
            </a:endParaRPr>
          </a:p>
          <a:p>
            <a:pPr lvl="0" eaLnBrk="0" fontAlgn="base" hangingPunct="0">
              <a:spcBef>
                <a:spcPct val="0"/>
              </a:spcBef>
              <a:spcAft>
                <a:spcPct val="0"/>
              </a:spcAft>
            </a:pPr>
            <a:r>
              <a:rPr lang="en-US" b="1" dirty="0">
                <a:latin typeface="Arial" pitchFamily="34" charset="0"/>
                <a:ea typeface="Times New Roman" pitchFamily="18" charset="0"/>
                <a:cs typeface="MS Mincho" pitchFamily="49" charset="-128"/>
              </a:rPr>
              <a:t>‐</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وجود حداقل يك مستراح يا توالت فرنگي براي كودكان معلول جسمي </a:t>
            </a:r>
            <a:r>
              <a:rPr lang="en-US" b="1" dirty="0">
                <a:latin typeface="Yagut" pitchFamily="2" charset="-78"/>
                <a:ea typeface="Times New Roman" pitchFamily="18" charset="0"/>
                <a:cs typeface="Yagut" pitchFamily="2" charset="-78"/>
              </a:rPr>
              <a:t>–</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حركتي، درهر محيط آموزشي الزامي است</a:t>
            </a:r>
            <a:r>
              <a:rPr lang="en-US" b="1" dirty="0">
                <a:latin typeface="Yagut" pitchFamily="2" charset="-78"/>
                <a:ea typeface="Times New Roman" pitchFamily="18" charset="0"/>
                <a:cs typeface="Arial" pitchFamily="34" charset="0"/>
              </a:rPr>
              <a:t> . </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١٥٠ سانتيمتر باشد تا گردش صندلي </a:t>
            </a:r>
            <a:r>
              <a:rPr lang="en-US" b="1" dirty="0">
                <a:latin typeface="Arial" pitchFamily="34" charset="0"/>
                <a:ea typeface="Times New Roman" pitchFamily="18" charset="0"/>
                <a:cs typeface="Wingdings2"/>
              </a:rPr>
              <a:t> </a:t>
            </a:r>
            <a:r>
              <a:rPr lang="ar-SA" b="1" dirty="0">
                <a:latin typeface="Yagut" pitchFamily="2" charset="-78"/>
                <a:ea typeface="Times New Roman" pitchFamily="18" charset="0"/>
                <a:cs typeface="Arial" pitchFamily="34" charset="0"/>
              </a:rPr>
              <a:t>حداقل ابعاد فضاي سرويس بهداشتي بايد </a:t>
            </a: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١٧٠</a:t>
            </a:r>
            <a:r>
              <a:rPr lang="fa-IR" b="1" dirty="0">
                <a:latin typeface="Yagut" pitchFamily="2" charset="-78"/>
                <a:ea typeface="Times New Roman" pitchFamily="18" charset="0"/>
                <a:cs typeface="Arial" pitchFamily="34" charset="0"/>
              </a:rPr>
              <a:t>*</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چرخدار در آن امكانپذير باشد</a:t>
            </a:r>
            <a:r>
              <a:rPr lang="fa-IR" b="1" dirty="0">
                <a:latin typeface="Yagut" pitchFamily="2" charset="-78"/>
                <a:ea typeface="Times New Roman" pitchFamily="18" charset="0"/>
                <a:cs typeface="Arial" pitchFamily="34" charset="0"/>
              </a:rPr>
              <a:t>.</a:t>
            </a:r>
            <a:endParaRPr lang="en-US" dirty="0">
              <a:latin typeface="Arial" pitchFamily="34" charset="0"/>
              <a:cs typeface="Arial" pitchFamily="34" charset="0"/>
            </a:endParaRPr>
          </a:p>
          <a:p>
            <a:pPr lvl="0" eaLnBrk="0" fontAlgn="base" hangingPunct="0">
              <a:spcBef>
                <a:spcPct val="0"/>
              </a:spcBef>
              <a:spcAft>
                <a:spcPct val="0"/>
              </a:spcAft>
            </a:pPr>
            <a:r>
              <a:rPr lang="en-US" b="1" dirty="0">
                <a:latin typeface="Arial" pitchFamily="34" charset="0"/>
                <a:ea typeface="Times New Roman" pitchFamily="18" charset="0"/>
                <a:cs typeface="MS Mincho" pitchFamily="49" charset="-128"/>
              </a:rPr>
              <a:t>‐</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در</a:t>
            </a:r>
            <a:r>
              <a:rPr lang="fa-IR" b="1" dirty="0">
                <a:latin typeface="Yagut" pitchFamily="2" charset="-78"/>
                <a:ea typeface="Times New Roman" pitchFamily="18" charset="0"/>
                <a:cs typeface="Arial" pitchFamily="34" charset="0"/>
              </a:rPr>
              <a:t>ب</a:t>
            </a:r>
            <a:r>
              <a:rPr lang="ar-SA" b="1" dirty="0">
                <a:latin typeface="Yagut" pitchFamily="2" charset="-78"/>
                <a:ea typeface="Times New Roman" pitchFamily="18" charset="0"/>
                <a:cs typeface="Arial" pitchFamily="34" charset="0"/>
              </a:rPr>
              <a:t> سرويس بهداشتي بايد به بيرون بازشود تا گشودن آن در مواقع</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اضطراري از بيرون امكانپذير باشد</a:t>
            </a:r>
            <a:r>
              <a:rPr lang="en-US" b="1" dirty="0">
                <a:latin typeface="Yagut" pitchFamily="2" charset="-78"/>
                <a:ea typeface="Times New Roman" pitchFamily="18" charset="0"/>
                <a:cs typeface="Arial" pitchFamily="34" charset="0"/>
              </a:rPr>
              <a:t> . </a:t>
            </a:r>
            <a:endParaRPr lang="en-US" dirty="0">
              <a:latin typeface="Arial" pitchFamily="34" charset="0"/>
              <a:cs typeface="Arial" pitchFamily="34" charset="0"/>
            </a:endParaRPr>
          </a:p>
          <a:p>
            <a:pPr lvl="0" eaLnBrk="0" fontAlgn="base" hangingPunct="0">
              <a:spcBef>
                <a:spcPct val="0"/>
              </a:spcBef>
              <a:spcAft>
                <a:spcPct val="0"/>
              </a:spcAft>
            </a:pP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١٢٠</a:t>
            </a: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 سانتيمتر </a:t>
            </a:r>
            <a:r>
              <a:rPr lang="en-US" b="1" dirty="0">
                <a:latin typeface="Arial" pitchFamily="34" charset="0"/>
                <a:ea typeface="Times New Roman" pitchFamily="18" charset="0"/>
                <a:cs typeface="Wingdings2"/>
              </a:rPr>
              <a:t> </a:t>
            </a:r>
            <a:r>
              <a:rPr lang="ar-SA" b="1" dirty="0">
                <a:latin typeface="Yagut" pitchFamily="2" charset="-78"/>
                <a:ea typeface="Times New Roman" pitchFamily="18" charset="0"/>
                <a:cs typeface="Arial" pitchFamily="34" charset="0"/>
              </a:rPr>
              <a:t>كاسه دشتشويي بايد در فضايي به ابعاد ٧٥</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قرارگيرد تا امكان دستيابي از روبرو را فراهم سازد</a:t>
            </a:r>
            <a:endParaRPr lang="ar-SA" dirty="0">
              <a:latin typeface="Arial" pitchFamily="34" charset="0"/>
              <a:cs typeface="Arial" pitchFamily="34" charset="0"/>
            </a:endParaRPr>
          </a:p>
        </p:txBody>
      </p:sp>
      <p:pic>
        <p:nvPicPr>
          <p:cNvPr id="13" name="Picture 12" descr="untitled.bmp"/>
          <p:cNvPicPr>
            <a:picLocks noChangeAspect="1"/>
          </p:cNvPicPr>
          <p:nvPr/>
        </p:nvPicPr>
        <p:blipFill>
          <a:blip r:embed="rId3"/>
          <a:srcRect l="20000" t="31111" r="61666" b="50000"/>
          <a:stretch>
            <a:fillRect/>
          </a:stretch>
        </p:blipFill>
        <p:spPr>
          <a:xfrm>
            <a:off x="6156176" y="5131960"/>
            <a:ext cx="1296144" cy="1105352"/>
          </a:xfrm>
          <a:prstGeom prst="rect">
            <a:avLst/>
          </a:prstGeom>
        </p:spPr>
      </p:pic>
      <p:pic>
        <p:nvPicPr>
          <p:cNvPr id="14" name="Picture 13" descr="0.bmp"/>
          <p:cNvPicPr>
            <a:picLocks noChangeAspect="1"/>
          </p:cNvPicPr>
          <p:nvPr/>
        </p:nvPicPr>
        <p:blipFill>
          <a:blip r:embed="rId4"/>
          <a:srcRect l="35462" t="27713" r="32967" b="56882"/>
          <a:stretch>
            <a:fillRect/>
          </a:stretch>
        </p:blipFill>
        <p:spPr>
          <a:xfrm>
            <a:off x="969422" y="4750960"/>
            <a:ext cx="4572000" cy="1676400"/>
          </a:xfrm>
          <a:prstGeom prst="rect">
            <a:avLst/>
          </a:prstGeom>
        </p:spPr>
      </p:pic>
      <p:pic>
        <p:nvPicPr>
          <p:cNvPr id="15" name="Picture 14" descr="untitled.bmp"/>
          <p:cNvPicPr>
            <a:picLocks noChangeAspect="1"/>
          </p:cNvPicPr>
          <p:nvPr/>
        </p:nvPicPr>
        <p:blipFill>
          <a:blip r:embed="rId3"/>
          <a:srcRect l="22500" t="53334" r="58333" b="43333"/>
          <a:stretch>
            <a:fillRect/>
          </a:stretch>
        </p:blipFill>
        <p:spPr>
          <a:xfrm>
            <a:off x="6012160" y="6203319"/>
            <a:ext cx="1752600" cy="228600"/>
          </a:xfrm>
          <a:prstGeom prst="rect">
            <a:avLst/>
          </a:prstGeom>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550751" y="764704"/>
            <a:ext cx="6336704" cy="369332"/>
          </a:xfrm>
          <a:prstGeom prst="rect">
            <a:avLst/>
          </a:prstGeom>
        </p:spPr>
        <p:txBody>
          <a:bodyPr wrap="square">
            <a:spAutoFit/>
          </a:bodyPr>
          <a:lstStyle/>
          <a:p>
            <a:pPr lvl="0" fontAlgn="base">
              <a:spcBef>
                <a:spcPct val="0"/>
              </a:spcBef>
              <a:spcAft>
                <a:spcPct val="0"/>
              </a:spcAft>
            </a:pP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جانمائي سرويسها</a:t>
            </a:r>
            <a:r>
              <a:rPr lang="en-US" b="1" dirty="0">
                <a:latin typeface="Yagut" pitchFamily="2" charset="-78"/>
                <a:ea typeface="Times New Roman" pitchFamily="18" charset="0"/>
                <a:cs typeface="Arial" pitchFamily="34" charset="0"/>
              </a:rPr>
              <a:t> : </a:t>
            </a:r>
            <a:r>
              <a:rPr lang="ar-SA" b="1" dirty="0">
                <a:latin typeface="Yagut" pitchFamily="2" charset="-78"/>
                <a:ea typeface="Times New Roman" pitchFamily="18" charset="0"/>
                <a:cs typeface="Arial" pitchFamily="34" charset="0"/>
              </a:rPr>
              <a:t>در داخل حياط و يا با تمهيدات ويژه در طبقات طراحي شود</a:t>
            </a:r>
            <a:r>
              <a:rPr lang="en-US" b="1" dirty="0">
                <a:latin typeface="Yagut" pitchFamily="2" charset="-78"/>
                <a:ea typeface="Times New Roman" pitchFamily="18" charset="0"/>
                <a:cs typeface="Arial" pitchFamily="34" charset="0"/>
              </a:rPr>
              <a:t> .</a:t>
            </a:r>
            <a:endParaRPr lang="en-US" sz="2800" b="1" dirty="0">
              <a:latin typeface="Arial" pitchFamily="34" charset="0"/>
              <a:cs typeface="Arial" pitchFamily="34" charset="0"/>
            </a:endParaRPr>
          </a:p>
        </p:txBody>
      </p:sp>
      <p:sp>
        <p:nvSpPr>
          <p:cNvPr id="12" name="Rectangle 11"/>
          <p:cNvSpPr/>
          <p:nvPr/>
        </p:nvSpPr>
        <p:spPr>
          <a:xfrm>
            <a:off x="1187624" y="1150953"/>
            <a:ext cx="7416824" cy="1354217"/>
          </a:xfrm>
          <a:prstGeom prst="rect">
            <a:avLst/>
          </a:prstGeom>
        </p:spPr>
        <p:txBody>
          <a:bodyPr wrap="square">
            <a:spAutoFit/>
          </a:bodyPr>
          <a:lstStyle/>
          <a:p>
            <a:pPr lvl="1" algn="ctr"/>
            <a:r>
              <a:rPr lang="fa-IR" sz="2400" b="1" dirty="0"/>
              <a:t>آبدارخانه</a:t>
            </a:r>
          </a:p>
          <a:p>
            <a:pPr lvl="1"/>
            <a:endParaRPr lang="fa-IR" b="1" dirty="0"/>
          </a:p>
          <a:p>
            <a:pPr lvl="1"/>
            <a:r>
              <a:rPr lang="fa-IR" sz="2000" b="1" dirty="0"/>
              <a:t>فضای کوچکی متناسب با تعداد پرسنل جهت پذیرایی از کارکنان پیش بینی شده و حداقل فضای آن 5 متر مربع در نظر گرفته شود</a:t>
            </a:r>
            <a:endParaRPr lang="fa-IR" sz="2000" dirty="0"/>
          </a:p>
        </p:txBody>
      </p:sp>
      <p:sp>
        <p:nvSpPr>
          <p:cNvPr id="13" name="Rectangle 12"/>
          <p:cNvSpPr/>
          <p:nvPr/>
        </p:nvSpPr>
        <p:spPr>
          <a:xfrm>
            <a:off x="1408278" y="2510363"/>
            <a:ext cx="6621649" cy="1077218"/>
          </a:xfrm>
          <a:prstGeom prst="rect">
            <a:avLst/>
          </a:prstGeom>
        </p:spPr>
        <p:txBody>
          <a:bodyPr wrap="square">
            <a:spAutoFit/>
          </a:bodyPr>
          <a:lstStyle/>
          <a:p>
            <a:pPr algn="ctr"/>
            <a:r>
              <a:rPr lang="fa-IR" sz="2400" b="1" dirty="0" smtClean="0"/>
              <a:t>انبار</a:t>
            </a:r>
            <a:endParaRPr lang="fa-IR" sz="2000" b="1" dirty="0"/>
          </a:p>
          <a:p>
            <a:r>
              <a:rPr lang="fa-IR" sz="2000" b="1" dirty="0"/>
              <a:t>جهت لوازم و تجهیزات پیش بینی شده ومساحت آن با توجه به ظرفیت </a:t>
            </a:r>
          </a:p>
          <a:p>
            <a:r>
              <a:rPr lang="fa-IR" sz="2000" b="1" dirty="0"/>
              <a:t>هر کلاس در حدود 4/3 متر مربع در نظر گرفته می شود.</a:t>
            </a:r>
            <a:endParaRPr lang="en-US" sz="2000" b="1" dirty="0"/>
          </a:p>
        </p:txBody>
      </p:sp>
      <p:sp>
        <p:nvSpPr>
          <p:cNvPr id="14" name="Rectangle 13"/>
          <p:cNvSpPr/>
          <p:nvPr/>
        </p:nvSpPr>
        <p:spPr>
          <a:xfrm>
            <a:off x="1550750" y="3645064"/>
            <a:ext cx="6336703" cy="2554545"/>
          </a:xfrm>
          <a:prstGeom prst="rect">
            <a:avLst/>
          </a:prstGeom>
        </p:spPr>
        <p:txBody>
          <a:bodyPr wrap="square">
            <a:spAutoFit/>
          </a:bodyPr>
          <a:lstStyle/>
          <a:p>
            <a:pPr fontAlgn="base">
              <a:spcBef>
                <a:spcPct val="0"/>
              </a:spcBef>
              <a:spcAft>
                <a:spcPct val="0"/>
              </a:spcAft>
            </a:pPr>
            <a:r>
              <a:rPr lang="ar-SA" sz="2000" b="1" dirty="0">
                <a:latin typeface="Arial" pitchFamily="34" charset="0"/>
                <a:ea typeface="Times New Roman" pitchFamily="18" charset="0"/>
              </a:rPr>
              <a:t>وجود انبار در بسياري از فضاهاي مطلوب و يا حتي ضروري است. انبارها بايستي بر اساس ابعاد </a:t>
            </a:r>
            <a:r>
              <a:rPr lang="fa-IR" sz="2000" b="1" dirty="0">
                <a:latin typeface="Arial" pitchFamily="34" charset="0"/>
                <a:ea typeface="Times New Roman" pitchFamily="18" charset="0"/>
              </a:rPr>
              <a:t>و </a:t>
            </a:r>
            <a:r>
              <a:rPr lang="ar-SA" sz="2000" b="1" dirty="0">
                <a:latin typeface="Arial" pitchFamily="34" charset="0"/>
                <a:ea typeface="Times New Roman" pitchFamily="18" charset="0"/>
              </a:rPr>
              <a:t>نوع عملكرد فضا </a:t>
            </a:r>
            <a:r>
              <a:rPr lang="fa-IR" sz="2000" b="1" dirty="0">
                <a:latin typeface="Arial" pitchFamily="34" charset="0"/>
                <a:ea typeface="Times New Roman" pitchFamily="18" charset="0"/>
              </a:rPr>
              <a:t> </a:t>
            </a:r>
            <a:r>
              <a:rPr lang="ar-SA" sz="2000" b="1" dirty="0">
                <a:latin typeface="Arial" pitchFamily="34" charset="0"/>
                <a:ea typeface="Times New Roman" pitchFamily="18" charset="0"/>
              </a:rPr>
              <a:t>طراحي گردد.</a:t>
            </a:r>
            <a:endParaRPr lang="en-US" sz="2000" b="1" dirty="0">
              <a:latin typeface="Arial" pitchFamily="34" charset="0"/>
            </a:endParaRPr>
          </a:p>
          <a:p>
            <a:pPr eaLnBrk="0" fontAlgn="base" hangingPunct="0">
              <a:spcBef>
                <a:spcPct val="0"/>
              </a:spcBef>
              <a:spcAft>
                <a:spcPct val="0"/>
              </a:spcAft>
            </a:pPr>
            <a:r>
              <a:rPr lang="ar-SA" sz="2000" b="1" dirty="0">
                <a:latin typeface="Arial" pitchFamily="34" charset="0"/>
                <a:ea typeface="Times New Roman" pitchFamily="18" charset="0"/>
              </a:rPr>
              <a:t>بهتر است كه تمام انبارها دسترسي مستقيم به راهروها نيز داشته باشند.</a:t>
            </a:r>
            <a:endParaRPr lang="en-US" sz="2000" b="1" dirty="0">
              <a:latin typeface="Arial" pitchFamily="34" charset="0"/>
            </a:endParaRPr>
          </a:p>
          <a:p>
            <a:pPr eaLnBrk="0" fontAlgn="base" hangingPunct="0">
              <a:spcBef>
                <a:spcPct val="0"/>
              </a:spcBef>
              <a:spcAft>
                <a:spcPct val="0"/>
              </a:spcAft>
            </a:pPr>
            <a:r>
              <a:rPr lang="ar-SA" sz="2000" b="1" dirty="0">
                <a:latin typeface="Arial" pitchFamily="34" charset="0"/>
                <a:ea typeface="Times New Roman" pitchFamily="18" charset="0"/>
              </a:rPr>
              <a:t>ابعاد انبار بايد به گونه اي باشد كه جوابگوي ابعاد وسائل هر فضا و نوع چيدن آنها باشد.</a:t>
            </a:r>
            <a:endParaRPr lang="en-US" sz="2000" b="1" dirty="0">
              <a:latin typeface="Arial" pitchFamily="34" charset="0"/>
            </a:endParaRPr>
          </a:p>
          <a:p>
            <a:pPr eaLnBrk="0" fontAlgn="base" hangingPunct="0">
              <a:spcBef>
                <a:spcPct val="0"/>
              </a:spcBef>
              <a:spcAft>
                <a:spcPct val="0"/>
              </a:spcAft>
            </a:pPr>
            <a:r>
              <a:rPr lang="ar-SA" sz="2000" b="1" dirty="0">
                <a:latin typeface="Arial" pitchFamily="34" charset="0"/>
                <a:ea typeface="Times New Roman" pitchFamily="18" charset="0"/>
              </a:rPr>
              <a:t>در بسياري از انبارها، قفسه بندي جهت چيدن وسائل لازم است.</a:t>
            </a:r>
            <a:endParaRPr lang="en-US" sz="2000" b="1" dirty="0">
              <a:latin typeface="Arial" pitchFamily="34" charset="0"/>
            </a:endParaRPr>
          </a:p>
          <a:p>
            <a:pPr eaLnBrk="0" fontAlgn="base" hangingPunct="0">
              <a:spcBef>
                <a:spcPct val="0"/>
              </a:spcBef>
              <a:spcAft>
                <a:spcPct val="0"/>
              </a:spcAft>
            </a:pPr>
            <a:r>
              <a:rPr lang="ar-SA" sz="2000" b="1" dirty="0">
                <a:latin typeface="Arial" pitchFamily="34" charset="0"/>
                <a:ea typeface="Times New Roman" pitchFamily="18" charset="0"/>
              </a:rPr>
              <a:t>بهتر است مركز كنترل برق و آب در قسمتي از انبار كه براحتي قابل دسترسي است، قرار گيرد</a:t>
            </a:r>
            <a:endParaRPr lang="fa-IR" sz="2000" dirty="0"/>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473" y="734859"/>
            <a:ext cx="7772400" cy="1470025"/>
          </a:xfrm>
        </p:spPr>
        <p:txBody>
          <a:bodyPr/>
          <a:lstStyle/>
          <a:p>
            <a:r>
              <a:rPr lang="ar-SA" dirty="0" smtClean="0"/>
              <a:t>بخشهای </a:t>
            </a:r>
            <a:r>
              <a:rPr lang="ar-SA" dirty="0"/>
              <a:t>از یک فرهنگسرا</a:t>
            </a:r>
            <a:r>
              <a:rPr lang="en-US" dirty="0"/>
              <a:t/>
            </a:r>
            <a:br>
              <a:rPr lang="en-US" dirty="0"/>
            </a:br>
            <a:endParaRPr lang="fa-IR" dirty="0"/>
          </a:p>
        </p:txBody>
      </p:sp>
      <p:sp>
        <p:nvSpPr>
          <p:cNvPr id="3" name="Subtitle 2"/>
          <p:cNvSpPr>
            <a:spLocks noGrp="1"/>
          </p:cNvSpPr>
          <p:nvPr>
            <p:ph type="subTitle" idx="1"/>
          </p:nvPr>
        </p:nvSpPr>
        <p:spPr/>
        <p:txBody>
          <a:bodyPr/>
          <a:lstStyle/>
          <a:p>
            <a:endParaRPr lang="fa-IR" dirty="0"/>
          </a:p>
        </p:txBody>
      </p:sp>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pic>
        <p:nvPicPr>
          <p:cNvPr id="8" name="Picture 7" descr="418008212_d0e12b86c9"/>
          <p:cNvPicPr/>
          <p:nvPr/>
        </p:nvPicPr>
        <p:blipFill>
          <a:blip r:embed="rId2"/>
          <a:srcRect/>
          <a:stretch>
            <a:fillRect/>
          </a:stretch>
        </p:blipFill>
        <p:spPr bwMode="auto">
          <a:xfrm>
            <a:off x="1982799" y="2063255"/>
            <a:ext cx="5472608" cy="21602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8"/>
          <p:cNvSpPr/>
          <p:nvPr/>
        </p:nvSpPr>
        <p:spPr>
          <a:xfrm>
            <a:off x="2555776" y="4437112"/>
            <a:ext cx="2880320" cy="769441"/>
          </a:xfrm>
          <a:prstGeom prst="rect">
            <a:avLst/>
          </a:prstGeom>
        </p:spPr>
        <p:txBody>
          <a:bodyPr wrap="square">
            <a:spAutoFit/>
          </a:bodyPr>
          <a:lstStyle/>
          <a:p>
            <a:r>
              <a:rPr lang="ar-SA" dirty="0"/>
              <a:t> </a:t>
            </a:r>
            <a:r>
              <a:rPr lang="ar-SA" sz="4400" dirty="0"/>
              <a:t>كتابخانه</a:t>
            </a:r>
            <a:r>
              <a:rPr lang="ar-SA" dirty="0"/>
              <a:t>‌</a:t>
            </a:r>
            <a:endParaRPr lang="en-US" dirty="0"/>
          </a:p>
        </p:txBody>
      </p:sp>
    </p:spTree>
    <p:extLst>
      <p:ext uri="{BB962C8B-B14F-4D97-AF65-F5344CB8AC3E}">
        <p14:creationId xmlns:p14="http://schemas.microsoft.com/office/powerpoint/2010/main" val="613560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913684" y="936630"/>
            <a:ext cx="7474739" cy="5416868"/>
          </a:xfrm>
          <a:prstGeom prst="rect">
            <a:avLst/>
          </a:prstGeom>
        </p:spPr>
        <p:txBody>
          <a:bodyPr wrap="square">
            <a:spAutoFit/>
          </a:bodyPr>
          <a:lstStyle/>
          <a:p>
            <a:pPr lvl="0" fontAlgn="base">
              <a:spcBef>
                <a:spcPct val="0"/>
              </a:spcBef>
              <a:spcAft>
                <a:spcPct val="0"/>
              </a:spcAft>
            </a:pPr>
            <a:r>
              <a:rPr lang="ar-SA" sz="2000" b="1" dirty="0">
                <a:latin typeface="Yagut" pitchFamily="2" charset="-78"/>
                <a:ea typeface="Times New Roman" pitchFamily="18" charset="0"/>
                <a:cs typeface="Arial" pitchFamily="34" charset="0"/>
              </a:rPr>
              <a:t>ضوابط طراحي ايمني پلكان</a:t>
            </a:r>
            <a:endParaRPr lang="en-US" sz="2000" b="1" dirty="0">
              <a:latin typeface="Arial" pitchFamily="34" charset="0"/>
              <a:ea typeface="Times New Roman" pitchFamily="18" charset="0"/>
              <a:cs typeface="Arial" pitchFamily="34" charset="0"/>
            </a:endParaRPr>
          </a:p>
          <a:p>
            <a:pPr lvl="0" fontAlgn="base">
              <a:spcBef>
                <a:spcPct val="0"/>
              </a:spcBef>
              <a:spcAft>
                <a:spcPct val="0"/>
              </a:spcAft>
            </a:pPr>
            <a:endParaRPr lang="en-US" sz="2000"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١</a:t>
            </a:r>
            <a:r>
              <a:rPr lang="ar-SA" b="1" dirty="0">
                <a:latin typeface="Arial" pitchFamily="34" charset="0"/>
                <a:ea typeface="Times New Roman" pitchFamily="18" charset="0"/>
                <a:cs typeface="Yagut" pitchFamily="2" charset="-78"/>
              </a:rPr>
              <a:t> </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تعداد پله</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ها در هر پلكان از سه پله كمتر نباشد</a:t>
            </a:r>
            <a:r>
              <a:rPr lang="en-US" b="1" dirty="0">
                <a:latin typeface="Yagut" pitchFamily="2" charset="-78"/>
                <a:ea typeface="Times New Roman" pitchFamily="18" charset="0"/>
                <a:cs typeface="Arial" pitchFamily="34" charset="0"/>
              </a:rPr>
              <a:t> . </a:t>
            </a:r>
            <a:r>
              <a:rPr lang="fa-IR"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وجود يك يا دو پله باعث بهم خوردن تعادل</a:t>
            </a:r>
            <a:r>
              <a:rPr lang="en-US" b="1" dirty="0">
                <a:latin typeface="Arial" pitchFamily="34" charset="0"/>
                <a:ea typeface="Times New Roman" pitchFamily="18" charset="0"/>
                <a:cs typeface="Arial" pitchFamily="34" charset="0"/>
              </a:rPr>
              <a:t> </a:t>
            </a:r>
            <a:r>
              <a:rPr lang="ar-SA" b="1" dirty="0">
                <a:latin typeface="Yagut" pitchFamily="2" charset="-78"/>
                <a:ea typeface="Times New Roman" pitchFamily="18" charset="0"/>
                <a:cs typeface="Arial" pitchFamily="34" charset="0"/>
              </a:rPr>
              <a:t>حركتي </a:t>
            </a:r>
            <a:r>
              <a:rPr lang="ar-SA" b="1" dirty="0" smtClean="0">
                <a:latin typeface="Yagut" pitchFamily="2" charset="-78"/>
                <a:ea typeface="Times New Roman" pitchFamily="18" charset="0"/>
                <a:cs typeface="Arial" pitchFamily="34" charset="0"/>
              </a:rPr>
              <a:t>ميشود </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٢ </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براي پلكانهاي با تعداد بيش از سه پله بايد داراي نرده محافظ باشد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٣ </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در صورتيكه عرض يكسر پلكان بيش از ٣ متر باشد در اين صورت بهتر است در وسط نيزداراي نرده باشد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٤ </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پلكان</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هاي رابط مانند پلكان محوطه باز بايد داراي نرده حفاظتي باشند</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ارتفاع نرده براي بزرگسالان بايد</a:t>
            </a:r>
            <a:r>
              <a:rPr lang="en-US" b="1" dirty="0">
                <a:latin typeface="Arial" pitchFamily="34" charset="0"/>
                <a:ea typeface="Times New Roman" pitchFamily="18" charset="0"/>
                <a:cs typeface="Arial" pitchFamily="34" charset="0"/>
              </a:rPr>
              <a:t> cm </a:t>
            </a:r>
            <a:r>
              <a:rPr lang="ar-SA" b="1" dirty="0">
                <a:latin typeface="Yagut" pitchFamily="2" charset="-78"/>
                <a:ea typeface="Times New Roman" pitchFamily="18" charset="0"/>
                <a:cs typeface="Arial" pitchFamily="34" charset="0"/>
              </a:rPr>
              <a:t>٩٠ و براي خردسالان ٧٥</a:t>
            </a:r>
            <a:r>
              <a:rPr lang="en-US" b="1" dirty="0">
                <a:latin typeface="Yagut" pitchFamily="2" charset="-78"/>
                <a:ea typeface="Times New Roman" pitchFamily="18" charset="0"/>
                <a:cs typeface="Arial" pitchFamily="34" charset="0"/>
              </a:rPr>
              <a:t> </a:t>
            </a:r>
            <a:r>
              <a:rPr lang="fa-IR" b="1" dirty="0">
                <a:latin typeface="Yagut" pitchFamily="2" charset="-78"/>
                <a:ea typeface="Times New Roman" pitchFamily="18" charset="0"/>
                <a:cs typeface="Arial" pitchFamily="34" charset="0"/>
              </a:rPr>
              <a:t>-</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٨٠ سانتيمتر باشد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٥- قطر پروفيل دستگيره پلكان ٣٥ ميليمتر و فاصله آن از ديوار مجاو</a:t>
            </a:r>
            <a:r>
              <a:rPr lang="fa-IR" b="1" dirty="0">
                <a:latin typeface="Yagut" pitchFamily="2" charset="-78"/>
                <a:ea typeface="Times New Roman" pitchFamily="18" charset="0"/>
                <a:cs typeface="Arial" pitchFamily="34" charset="0"/>
              </a:rPr>
              <a:t>ر</a:t>
            </a:r>
            <a:r>
              <a:rPr lang="ar-SA" b="1" dirty="0">
                <a:latin typeface="Yagut" pitchFamily="2" charset="-78"/>
                <a:ea typeface="Times New Roman" pitchFamily="18" charset="0"/>
                <a:cs typeface="Arial" pitchFamily="34" charset="0"/>
              </a:rPr>
              <a:t> حداقل ٧٠ ميليمتر ميباشد</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٧</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 شيب كف پله نبايد از ٢</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درصد بيشتر باشد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٨</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 در هر پلكان عرض</a:t>
            </a: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كف</a:t>
            </a: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هاي پله با هم برابر و نيز ارتفاع سينه</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هاي پله با هم مساوي باشند</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٩</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 شيارهاي لبه پله در جهت طول پلكان باشد تا باعث خطاي چشم نشود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١٠</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فاصله ميان پله و سقف بالاي آن نبايد از ٢ متر كمتر باشد</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اين فاصله به طور عمودي</a:t>
            </a:r>
            <a:r>
              <a:rPr lang="en-US" b="1" dirty="0">
                <a:latin typeface="Arial" pitchFamily="34" charset="0"/>
                <a:ea typeface="Times New Roman" pitchFamily="18" charset="0"/>
                <a:cs typeface="Arial" pitchFamily="34" charset="0"/>
              </a:rPr>
              <a:t> </a:t>
            </a:r>
            <a:r>
              <a:rPr lang="ar-SA" b="1" dirty="0">
                <a:latin typeface="Yagut" pitchFamily="2" charset="-78"/>
                <a:ea typeface="Times New Roman" pitchFamily="18" charset="0"/>
                <a:cs typeface="Arial" pitchFamily="34" charset="0"/>
              </a:rPr>
              <a:t>اندازه</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گيري ميشود</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١١</a:t>
            </a:r>
            <a:r>
              <a:rPr lang="en-US" b="1" dirty="0">
                <a:latin typeface="Yagut" pitchFamily="2" charset="-78"/>
                <a:ea typeface="Times New Roman" pitchFamily="18" charset="0"/>
                <a:cs typeface="Arial" pitchFamily="34" charset="0"/>
              </a:rPr>
              <a:t> - </a:t>
            </a:r>
            <a:r>
              <a:rPr lang="ar-SA" b="1" dirty="0">
                <a:latin typeface="Yagut" pitchFamily="2" charset="-78"/>
                <a:ea typeface="Times New Roman" pitchFamily="18" charset="0"/>
                <a:cs typeface="Arial" pitchFamily="34" charset="0"/>
              </a:rPr>
              <a:t>براي تعيين اندازه كف پله و ارتفاع سينه پله از فرمول زير استفاده شود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٦٣تا ٦١</a:t>
            </a:r>
            <a:r>
              <a:rPr lang="en-US" b="1" dirty="0">
                <a:latin typeface="Arial" pitchFamily="34" charset="0"/>
                <a:ea typeface="Times New Roman" pitchFamily="18" charset="0"/>
                <a:cs typeface="Arial" pitchFamily="34" charset="0"/>
              </a:rPr>
              <a:t>h + t = </a:t>
            </a:r>
            <a:r>
              <a:rPr lang="ar-SA" b="1" dirty="0">
                <a:latin typeface="Yagut" pitchFamily="2" charset="-78"/>
                <a:ea typeface="Times New Roman" pitchFamily="18" charset="0"/>
                <a:cs typeface="Arial" pitchFamily="34" charset="0"/>
              </a:rPr>
              <a:t>٢</a:t>
            </a:r>
            <a:endParaRPr lang="en-US" b="1" dirty="0">
              <a:latin typeface="Arial" pitchFamily="34" charset="0"/>
              <a:cs typeface="Arial" pitchFamily="34" charset="0"/>
            </a:endParaRPr>
          </a:p>
          <a:p>
            <a:pPr lvl="0" eaLnBrk="0" fontAlgn="base" hangingPunct="0">
              <a:spcBef>
                <a:spcPct val="0"/>
              </a:spcBef>
              <a:spcAft>
                <a:spcPct val="0"/>
              </a:spcAft>
            </a:pPr>
            <a:r>
              <a:rPr lang="fa-IR" b="1" dirty="0">
                <a:latin typeface="Arial" pitchFamily="34" charset="0"/>
                <a:ea typeface="Times New Roman" pitchFamily="18" charset="0"/>
                <a:cs typeface="Arial" pitchFamily="34" charset="0"/>
              </a:rPr>
              <a:t>  </a:t>
            </a:r>
            <a:r>
              <a:rPr lang="en-US" b="1" dirty="0">
                <a:latin typeface="Arial" pitchFamily="34" charset="0"/>
                <a:ea typeface="Times New Roman" pitchFamily="18" charset="0"/>
                <a:cs typeface="Arial" pitchFamily="34" charset="0"/>
              </a:rPr>
              <a:t>h</a:t>
            </a:r>
            <a:r>
              <a:rPr lang="fa-IR"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ارتفاع پله</a:t>
            </a:r>
            <a:r>
              <a:rPr lang="fa-IR" b="1" dirty="0">
                <a:latin typeface="Yagut" pitchFamily="2" charset="-78"/>
                <a:ea typeface="Times New Roman" pitchFamily="18" charset="0"/>
                <a:cs typeface="Arial" pitchFamily="34" charset="0"/>
              </a:rPr>
              <a:t>       </a:t>
            </a:r>
          </a:p>
          <a:p>
            <a:pPr lvl="0" eaLnBrk="0" fontAlgn="base" hangingPunct="0">
              <a:spcBef>
                <a:spcPct val="0"/>
              </a:spcBef>
              <a:spcAft>
                <a:spcPct val="0"/>
              </a:spcAft>
            </a:pPr>
            <a:r>
              <a:rPr lang="fa-IR" b="1" dirty="0">
                <a:latin typeface="Yagut" pitchFamily="2" charset="-78"/>
                <a:ea typeface="Times New Roman" pitchFamily="18" charset="0"/>
                <a:cs typeface="Arial" pitchFamily="34" charset="0"/>
              </a:rPr>
              <a:t>  </a:t>
            </a:r>
            <a:r>
              <a:rPr lang="en-US" b="1" dirty="0">
                <a:latin typeface="Arial" pitchFamily="34" charset="0"/>
                <a:ea typeface="Times New Roman" pitchFamily="18" charset="0"/>
                <a:cs typeface="Arial" pitchFamily="34" charset="0"/>
              </a:rPr>
              <a:t>t </a:t>
            </a:r>
            <a:r>
              <a:rPr lang="fa-IR"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كف پله</a:t>
            </a:r>
            <a:endParaRPr lang="ar-SA" b="1" dirty="0">
              <a:latin typeface="Arial" pitchFamily="34" charset="0"/>
              <a:cs typeface="Arial" pitchFamily="34"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35372"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ounded Rectangle 10"/>
          <p:cNvSpPr/>
          <p:nvPr/>
        </p:nvSpPr>
        <p:spPr>
          <a:xfrm>
            <a:off x="3176706" y="2019299"/>
            <a:ext cx="2133600" cy="762000"/>
          </a:xfrm>
          <a:prstGeom prst="roundRect">
            <a:avLst>
              <a:gd name="adj" fmla="val 2878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600" dirty="0" smtClean="0">
              <a:solidFill>
                <a:srgbClr val="002060"/>
              </a:solidFill>
              <a:latin typeface="IranNastaliq" pitchFamily="18" charset="0"/>
              <a:cs typeface="IranNastaliq" pitchFamily="18" charset="0"/>
            </a:endParaRPr>
          </a:p>
          <a:p>
            <a:pPr algn="ctr"/>
            <a:r>
              <a:rPr lang="fa-IR" sz="3600" dirty="0" smtClean="0">
                <a:solidFill>
                  <a:srgbClr val="002060"/>
                </a:solidFill>
                <a:latin typeface="IranNastaliq" pitchFamily="18" charset="0"/>
                <a:cs typeface="IranNastaliq" pitchFamily="18" charset="0"/>
              </a:rPr>
              <a:t>حوزه آموزشی _ هنری</a:t>
            </a:r>
            <a:endPar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3600" dirty="0">
              <a:solidFill>
                <a:srgbClr val="00B0F0"/>
              </a:solidFill>
            </a:endParaRPr>
          </a:p>
        </p:txBody>
      </p:sp>
      <p:sp>
        <p:nvSpPr>
          <p:cNvPr id="12" name="Rounded Rectangle 11"/>
          <p:cNvSpPr/>
          <p:nvPr/>
        </p:nvSpPr>
        <p:spPr>
          <a:xfrm>
            <a:off x="3557706" y="3162299"/>
            <a:ext cx="1371600" cy="609600"/>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4000" dirty="0" smtClean="0">
                <a:solidFill>
                  <a:srgbClr val="0070C0"/>
                </a:solidFill>
                <a:latin typeface="IranNastaliq" pitchFamily="18" charset="0"/>
                <a:cs typeface="IranNastaliq" pitchFamily="18" charset="0"/>
              </a:rPr>
              <a:t>نمایشی</a:t>
            </a:r>
            <a:endParaRPr lang="en-US" sz="40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13" name="Rounded Rectangle 12"/>
          <p:cNvSpPr/>
          <p:nvPr/>
        </p:nvSpPr>
        <p:spPr>
          <a:xfrm>
            <a:off x="992306" y="3162298"/>
            <a:ext cx="1371600" cy="609600"/>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4000" dirty="0" smtClean="0">
                <a:solidFill>
                  <a:srgbClr val="0070C0"/>
                </a:solidFill>
                <a:latin typeface="IranNastaliq" pitchFamily="18" charset="0"/>
                <a:cs typeface="IranNastaliq" pitchFamily="18" charset="0"/>
              </a:rPr>
              <a:t>تئوری</a:t>
            </a:r>
            <a:endParaRPr lang="en-US" sz="4000" dirty="0">
              <a:solidFill>
                <a:srgbClr val="00B0F0"/>
              </a:solidFill>
            </a:endParaRPr>
          </a:p>
        </p:txBody>
      </p:sp>
      <p:cxnSp>
        <p:nvCxnSpPr>
          <p:cNvPr id="14" name="Shape 18"/>
          <p:cNvCxnSpPr>
            <a:stCxn id="11" idx="1"/>
          </p:cNvCxnSpPr>
          <p:nvPr/>
        </p:nvCxnSpPr>
        <p:spPr>
          <a:xfrm rot="10800000" flipV="1">
            <a:off x="2186106" y="2400298"/>
            <a:ext cx="990600" cy="1096089"/>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hape 18"/>
          <p:cNvCxnSpPr>
            <a:stCxn id="11" idx="3"/>
          </p:cNvCxnSpPr>
          <p:nvPr/>
        </p:nvCxnSpPr>
        <p:spPr>
          <a:xfrm>
            <a:off x="5310306" y="2400299"/>
            <a:ext cx="990600" cy="10668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2506" y="4661473"/>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سمعی بصری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17" name="Rounded Rectangle 16"/>
          <p:cNvSpPr/>
          <p:nvPr/>
        </p:nvSpPr>
        <p:spPr>
          <a:xfrm>
            <a:off x="2699149" y="4809410"/>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نمایشگاه موقت</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18" name="Rounded Rectangle 17"/>
          <p:cNvSpPr/>
          <p:nvPr/>
        </p:nvSpPr>
        <p:spPr>
          <a:xfrm>
            <a:off x="5691306" y="4762498"/>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کارگاه عکاسی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19" name="Rounded Rectangle 18"/>
          <p:cNvSpPr/>
          <p:nvPr/>
        </p:nvSpPr>
        <p:spPr>
          <a:xfrm>
            <a:off x="6910506" y="5524499"/>
            <a:ext cx="1290991" cy="990601"/>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کارگاه سفالگری ومصالح ساختمانی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20" name="Rounded Rectangle 19"/>
          <p:cNvSpPr/>
          <p:nvPr/>
        </p:nvSpPr>
        <p:spPr>
          <a:xfrm>
            <a:off x="7672506" y="4762499"/>
            <a:ext cx="1066800" cy="609600"/>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آتلیه  ترسیم</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21" name="Rounded Rectangle 20"/>
          <p:cNvSpPr/>
          <p:nvPr/>
        </p:nvSpPr>
        <p:spPr>
          <a:xfrm>
            <a:off x="1424106" y="5118673"/>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کلاس نظری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22" name="Rounded Rectangle 21"/>
          <p:cNvSpPr/>
          <p:nvPr/>
        </p:nvSpPr>
        <p:spPr>
          <a:xfrm>
            <a:off x="5462706" y="6028610"/>
            <a:ext cx="12192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400" dirty="0" smtClean="0">
              <a:solidFill>
                <a:srgbClr val="FF0000"/>
              </a:solidFill>
              <a:latin typeface="IranNastaliq" pitchFamily="18" charset="0"/>
              <a:cs typeface="IranNastaliq" pitchFamily="18" charset="0"/>
            </a:endParaRPr>
          </a:p>
          <a:p>
            <a:pPr algn="ctr"/>
            <a:r>
              <a:rPr lang="fa-IR" sz="2400" dirty="0" smtClean="0">
                <a:solidFill>
                  <a:srgbClr val="FF0000"/>
                </a:solidFill>
                <a:latin typeface="IranNastaliq" pitchFamily="18" charset="0"/>
                <a:cs typeface="IranNastaliq" pitchFamily="18" charset="0"/>
              </a:rPr>
              <a:t>کارگاه ماکت سازی</a:t>
            </a:r>
            <a:endParaRPr 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400" dirty="0">
              <a:solidFill>
                <a:srgbClr val="00B0F0"/>
              </a:solidFill>
            </a:endParaRPr>
          </a:p>
        </p:txBody>
      </p:sp>
      <p:cxnSp>
        <p:nvCxnSpPr>
          <p:cNvPr id="23" name="Elbow Connector 22"/>
          <p:cNvCxnSpPr/>
          <p:nvPr/>
        </p:nvCxnSpPr>
        <p:spPr>
          <a:xfrm rot="16200000" flipH="1">
            <a:off x="6925986" y="3832618"/>
            <a:ext cx="990600" cy="869161"/>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a:off x="6224705" y="3924300"/>
            <a:ext cx="838202" cy="6858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H="1">
            <a:off x="6415209" y="4419600"/>
            <a:ext cx="1676396" cy="533398"/>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5386507" y="4457700"/>
            <a:ext cx="2286000" cy="914398"/>
          </a:xfrm>
          <a:prstGeom prst="bentConnector3">
            <a:avLst>
              <a:gd name="adj1" fmla="val 74167"/>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2" idx="2"/>
          </p:cNvCxnSpPr>
          <p:nvPr/>
        </p:nvCxnSpPr>
        <p:spPr>
          <a:xfrm rot="16200000" flipH="1">
            <a:off x="4091106" y="3924299"/>
            <a:ext cx="914400" cy="6096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458982" y="908720"/>
            <a:ext cx="2520242" cy="646331"/>
          </a:xfrm>
          <a:prstGeom prst="rect">
            <a:avLst/>
          </a:prstGeom>
          <a:noFill/>
        </p:spPr>
        <p:txBody>
          <a:bodyPr wrap="none" lIns="91440" tIns="45720" rIns="91440" bIns="45720">
            <a:spAutoFit/>
          </a:bodyPr>
          <a:lstStyle/>
          <a:p>
            <a:pPr algn="ctr"/>
            <a:r>
              <a:rPr lang="fa-IR" sz="3600" dirty="0" smtClean="0">
                <a:latin typeface="IranNastaliq" pitchFamily="18" charset="0"/>
                <a:cs typeface="IranNastaliq" pitchFamily="18" charset="0"/>
              </a:rPr>
              <a:t>دسته بندی حوزه آموزشی _ هنری</a:t>
            </a:r>
            <a:endParaRPr lang="en-US" sz="3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9" name="Rounded Rectangle 28"/>
          <p:cNvSpPr/>
          <p:nvPr/>
        </p:nvSpPr>
        <p:spPr>
          <a:xfrm>
            <a:off x="6300906" y="3162299"/>
            <a:ext cx="1371600" cy="609600"/>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4000" dirty="0" smtClean="0">
                <a:solidFill>
                  <a:srgbClr val="0070C0"/>
                </a:solidFill>
                <a:latin typeface="IranNastaliq" pitchFamily="18" charset="0"/>
                <a:cs typeface="IranNastaliq" pitchFamily="18" charset="0"/>
              </a:rPr>
              <a:t>عملی</a:t>
            </a:r>
            <a:endParaRPr lang="en-US" sz="4000" dirty="0">
              <a:solidFill>
                <a:srgbClr val="00B0F0"/>
              </a:solidFill>
            </a:endParaRPr>
          </a:p>
        </p:txBody>
      </p:sp>
      <p:cxnSp>
        <p:nvCxnSpPr>
          <p:cNvPr id="30" name="Elbow Connector 29"/>
          <p:cNvCxnSpPr/>
          <p:nvPr/>
        </p:nvCxnSpPr>
        <p:spPr>
          <a:xfrm rot="5400000">
            <a:off x="509706" y="3924299"/>
            <a:ext cx="838200" cy="6858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1081206" y="4038599"/>
            <a:ext cx="1219200" cy="8382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a:off x="3176706" y="3771899"/>
            <a:ext cx="1066800" cy="1066800"/>
          </a:xfrm>
          <a:prstGeom prst="bentConnector3">
            <a:avLst>
              <a:gd name="adj1" fmla="val 4375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319706" y="4610098"/>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نمایشگاه دائمی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200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2000"/>
                                        <p:tgtEl>
                                          <p:spTgt spid="28"/>
                                        </p:tgtEl>
                                      </p:cBhvr>
                                    </p:animEffect>
                                  </p:childTnLst>
                                </p:cTn>
                              </p:par>
                              <p:par>
                                <p:cTn id="8" presetID="3" presetClass="entr" presetSubtype="10" fill="hold" grpId="0" nodeType="withEffect">
                                  <p:stCondLst>
                                    <p:cond delay="400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2000"/>
                                        <p:tgtEl>
                                          <p:spTgt spid="11"/>
                                        </p:tgtEl>
                                      </p:cBhvr>
                                    </p:animEffect>
                                  </p:childTnLst>
                                </p:cTn>
                              </p:par>
                              <p:par>
                                <p:cTn id="11" presetID="14" presetClass="entr" presetSubtype="10" fill="hold" nodeType="withEffect">
                                  <p:stCondLst>
                                    <p:cond delay="60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2000"/>
                                        <p:tgtEl>
                                          <p:spTgt spid="15"/>
                                        </p:tgtEl>
                                      </p:cBhvr>
                                    </p:animEffect>
                                  </p:childTnLst>
                                </p:cTn>
                              </p:par>
                              <p:par>
                                <p:cTn id="14" presetID="14" presetClass="entr" presetSubtype="10" fill="hold" nodeType="withEffect">
                                  <p:stCondLst>
                                    <p:cond delay="600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2000"/>
                                        <p:tgtEl>
                                          <p:spTgt spid="14"/>
                                        </p:tgtEl>
                                      </p:cBhvr>
                                    </p:animEffect>
                                  </p:childTnLst>
                                </p:cTn>
                              </p:par>
                              <p:par>
                                <p:cTn id="17" presetID="14" presetClass="entr" presetSubtype="10" fill="hold" grpId="0" nodeType="withEffect">
                                  <p:stCondLst>
                                    <p:cond delay="900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5" fill="hold" grpId="0" nodeType="withEffect">
                                  <p:stCondLst>
                                    <p:cond delay="10000"/>
                                  </p:stCondLst>
                                  <p:childTnLst>
                                    <p:set>
                                      <p:cBhvr>
                                        <p:cTn id="21" dur="1" fill="hold">
                                          <p:stCondLst>
                                            <p:cond delay="0"/>
                                          </p:stCondLst>
                                        </p:cTn>
                                        <p:tgtEl>
                                          <p:spTgt spid="13"/>
                                        </p:tgtEl>
                                        <p:attrNameLst>
                                          <p:attrName>style.visibility</p:attrName>
                                        </p:attrNameLst>
                                      </p:cBhvr>
                                      <p:to>
                                        <p:strVal val="visible"/>
                                      </p:to>
                                    </p:set>
                                    <p:animEffect transition="in" filter="randombar(vertical)">
                                      <p:cBhvr>
                                        <p:cTn id="22" dur="500"/>
                                        <p:tgtEl>
                                          <p:spTgt spid="13"/>
                                        </p:tgtEl>
                                      </p:cBhvr>
                                    </p:animEffect>
                                  </p:childTnLst>
                                </p:cTn>
                              </p:par>
                              <p:par>
                                <p:cTn id="23" presetID="10" presetClass="entr" presetSubtype="0" fill="hold" nodeType="withEffect">
                                  <p:stCondLst>
                                    <p:cond delay="12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par>
                                <p:cTn id="26" presetID="10" presetClass="entr" presetSubtype="0" fill="hold" nodeType="withEffect">
                                  <p:stCondLst>
                                    <p:cond delay="120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par>
                                <p:cTn id="29" presetID="10" presetClass="entr" presetSubtype="0" fill="hold" nodeType="withEffect">
                                  <p:stCondLst>
                                    <p:cond delay="12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par>
                                <p:cTn id="32" presetID="10" presetClass="entr" presetSubtype="0" fill="hold" nodeType="withEffect">
                                  <p:stCondLst>
                                    <p:cond delay="12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par>
                                <p:cTn id="35" presetID="10" presetClass="entr" presetSubtype="0" fill="hold" nodeType="withEffect">
                                  <p:stCondLst>
                                    <p:cond delay="120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par>
                                <p:cTn id="38" presetID="24" presetClass="entr" presetSubtype="0" fill="hold" grpId="0" nodeType="withEffect">
                                  <p:stCondLst>
                                    <p:cond delay="15000"/>
                                  </p:stCondLst>
                                  <p:childTnLst>
                                    <p:set>
                                      <p:cBhvr>
                                        <p:cTn id="39" dur="1" fill="hold">
                                          <p:stCondLst>
                                            <p:cond delay="0"/>
                                          </p:stCondLst>
                                        </p:cTn>
                                        <p:tgtEl>
                                          <p:spTgt spid="22"/>
                                        </p:tgtEl>
                                        <p:attrNameLst>
                                          <p:attrName>style.visibility</p:attrName>
                                        </p:attrNameLst>
                                      </p:cBhvr>
                                      <p:to>
                                        <p:strVal val="visible"/>
                                      </p:to>
                                    </p:set>
                                    <p:anim to="" calcmode="lin" valueType="num">
                                      <p:cBhvr>
                                        <p:cTn id="40" dur="1" fill="hold"/>
                                        <p:tgtEl>
                                          <p:spTgt spid="22"/>
                                        </p:tgtEl>
                                        <p:attrNameLst>
                                          <p:attrName/>
                                        </p:attrNameLst>
                                      </p:cBhvr>
                                    </p:anim>
                                  </p:childTnLst>
                                </p:cTn>
                              </p:par>
                              <p:par>
                                <p:cTn id="41" presetID="24" presetClass="entr" presetSubtype="0" fill="hold" grpId="0" nodeType="withEffect">
                                  <p:stCondLst>
                                    <p:cond delay="16000"/>
                                  </p:stCondLst>
                                  <p:childTnLst>
                                    <p:set>
                                      <p:cBhvr>
                                        <p:cTn id="42" dur="1" fill="hold">
                                          <p:stCondLst>
                                            <p:cond delay="0"/>
                                          </p:stCondLst>
                                        </p:cTn>
                                        <p:tgtEl>
                                          <p:spTgt spid="18"/>
                                        </p:tgtEl>
                                        <p:attrNameLst>
                                          <p:attrName>style.visibility</p:attrName>
                                        </p:attrNameLst>
                                      </p:cBhvr>
                                      <p:to>
                                        <p:strVal val="visible"/>
                                      </p:to>
                                    </p:set>
                                    <p:anim to="" calcmode="lin" valueType="num">
                                      <p:cBhvr>
                                        <p:cTn id="43" dur="1" fill="hold"/>
                                        <p:tgtEl>
                                          <p:spTgt spid="18"/>
                                        </p:tgtEl>
                                        <p:attrNameLst>
                                          <p:attrName/>
                                        </p:attrNameLst>
                                      </p:cBhvr>
                                    </p:anim>
                                  </p:childTnLst>
                                </p:cTn>
                              </p:par>
                              <p:par>
                                <p:cTn id="44" presetID="24" presetClass="entr" presetSubtype="0" fill="hold" grpId="0" nodeType="withEffect">
                                  <p:stCondLst>
                                    <p:cond delay="19000"/>
                                  </p:stCondLst>
                                  <p:childTnLst>
                                    <p:set>
                                      <p:cBhvr>
                                        <p:cTn id="45" dur="1" fill="hold">
                                          <p:stCondLst>
                                            <p:cond delay="0"/>
                                          </p:stCondLst>
                                        </p:cTn>
                                        <p:tgtEl>
                                          <p:spTgt spid="21"/>
                                        </p:tgtEl>
                                        <p:attrNameLst>
                                          <p:attrName>style.visibility</p:attrName>
                                        </p:attrNameLst>
                                      </p:cBhvr>
                                      <p:to>
                                        <p:strVal val="visible"/>
                                      </p:to>
                                    </p:set>
                                    <p:anim to="" calcmode="lin" valueType="num">
                                      <p:cBhvr>
                                        <p:cTn id="46" dur="1" fill="hold"/>
                                        <p:tgtEl>
                                          <p:spTgt spid="21"/>
                                        </p:tgtEl>
                                        <p:attrNameLst>
                                          <p:attrName/>
                                        </p:attrNameLst>
                                      </p:cBhvr>
                                    </p:anim>
                                  </p:childTnLst>
                                </p:cTn>
                              </p:par>
                              <p:par>
                                <p:cTn id="47" presetID="24" presetClass="entr" presetSubtype="0" fill="hold" grpId="0" nodeType="withEffect">
                                  <p:stCondLst>
                                    <p:cond delay="20000"/>
                                  </p:stCondLst>
                                  <p:childTnLst>
                                    <p:set>
                                      <p:cBhvr>
                                        <p:cTn id="48" dur="1" fill="hold">
                                          <p:stCondLst>
                                            <p:cond delay="0"/>
                                          </p:stCondLst>
                                        </p:cTn>
                                        <p:tgtEl>
                                          <p:spTgt spid="16"/>
                                        </p:tgtEl>
                                        <p:attrNameLst>
                                          <p:attrName>style.visibility</p:attrName>
                                        </p:attrNameLst>
                                      </p:cBhvr>
                                      <p:to>
                                        <p:strVal val="visible"/>
                                      </p:to>
                                    </p:set>
                                    <p:anim to="" calcmode="lin" valueType="num">
                                      <p:cBhvr>
                                        <p:cTn id="49" dur="1" fill="hold"/>
                                        <p:tgtEl>
                                          <p:spTgt spid="16"/>
                                        </p:tgtEl>
                                        <p:attrNameLst>
                                          <p:attrName/>
                                        </p:attrNameLst>
                                      </p:cBhvr>
                                    </p:anim>
                                  </p:childTnLst>
                                </p:cTn>
                              </p:par>
                              <p:par>
                                <p:cTn id="50" presetID="24" presetClass="entr" presetSubtype="0" fill="hold" grpId="0" nodeType="withEffect">
                                  <p:stCondLst>
                                    <p:cond delay="14000"/>
                                  </p:stCondLst>
                                  <p:childTnLst>
                                    <p:set>
                                      <p:cBhvr>
                                        <p:cTn id="51" dur="1" fill="hold">
                                          <p:stCondLst>
                                            <p:cond delay="0"/>
                                          </p:stCondLst>
                                        </p:cTn>
                                        <p:tgtEl>
                                          <p:spTgt spid="19"/>
                                        </p:tgtEl>
                                        <p:attrNameLst>
                                          <p:attrName>style.visibility</p:attrName>
                                        </p:attrNameLst>
                                      </p:cBhvr>
                                      <p:to>
                                        <p:strVal val="visible"/>
                                      </p:to>
                                    </p:set>
                                    <p:anim to="" calcmode="lin" valueType="num">
                                      <p:cBhvr>
                                        <p:cTn id="52" dur="1" fill="hold"/>
                                        <p:tgtEl>
                                          <p:spTgt spid="19"/>
                                        </p:tgtEl>
                                        <p:attrNameLst>
                                          <p:attrName/>
                                        </p:attrNameLst>
                                      </p:cBhvr>
                                    </p:anim>
                                  </p:childTnLst>
                                </p:cTn>
                              </p:par>
                              <p:par>
                                <p:cTn id="53" presetID="24" presetClass="entr" presetSubtype="0" fill="hold" grpId="0" nodeType="withEffect">
                                  <p:stCondLst>
                                    <p:cond delay="13000"/>
                                  </p:stCondLst>
                                  <p:childTnLst>
                                    <p:set>
                                      <p:cBhvr>
                                        <p:cTn id="54" dur="1" fill="hold">
                                          <p:stCondLst>
                                            <p:cond delay="0"/>
                                          </p:stCondLst>
                                        </p:cTn>
                                        <p:tgtEl>
                                          <p:spTgt spid="20"/>
                                        </p:tgtEl>
                                        <p:attrNameLst>
                                          <p:attrName>style.visibility</p:attrName>
                                        </p:attrNameLst>
                                      </p:cBhvr>
                                      <p:to>
                                        <p:strVal val="visible"/>
                                      </p:to>
                                    </p:set>
                                    <p:anim to="" calcmode="lin" valueType="num">
                                      <p:cBhvr>
                                        <p:cTn id="55" dur="1" fill="hold"/>
                                        <p:tgtEl>
                                          <p:spTgt spid="20"/>
                                        </p:tgtEl>
                                        <p:attrNameLst>
                                          <p:attrName/>
                                        </p:attrNameLst>
                                      </p:cBhvr>
                                    </p:anim>
                                  </p:childTnLst>
                                </p:cTn>
                              </p:par>
                              <p:par>
                                <p:cTn id="56" presetID="3" presetClass="entr" presetSubtype="10" fill="hold" grpId="0" nodeType="withEffect">
                                  <p:stCondLst>
                                    <p:cond delay="1800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par>
                                <p:cTn id="59" presetID="14" presetClass="entr" presetSubtype="5" fill="hold" grpId="0" nodeType="withEffect">
                                  <p:stCondLst>
                                    <p:cond delay="8000"/>
                                  </p:stCondLst>
                                  <p:childTnLst>
                                    <p:set>
                                      <p:cBhvr>
                                        <p:cTn id="60" dur="1" fill="hold">
                                          <p:stCondLst>
                                            <p:cond delay="0"/>
                                          </p:stCondLst>
                                        </p:cTn>
                                        <p:tgtEl>
                                          <p:spTgt spid="29"/>
                                        </p:tgtEl>
                                        <p:attrNameLst>
                                          <p:attrName>style.visibility</p:attrName>
                                        </p:attrNameLst>
                                      </p:cBhvr>
                                      <p:to>
                                        <p:strVal val="visible"/>
                                      </p:to>
                                    </p:set>
                                    <p:animEffect transition="in" filter="randombar(vertical)">
                                      <p:cBhvr>
                                        <p:cTn id="61" dur="500"/>
                                        <p:tgtEl>
                                          <p:spTgt spid="29"/>
                                        </p:tgtEl>
                                      </p:cBhvr>
                                    </p:animEffect>
                                  </p:childTnLst>
                                </p:cTn>
                              </p:par>
                              <p:par>
                                <p:cTn id="62" presetID="10" presetClass="entr" presetSubtype="0" fill="hold" nodeType="withEffect">
                                  <p:stCondLst>
                                    <p:cond delay="120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2000"/>
                                        <p:tgtEl>
                                          <p:spTgt spid="31"/>
                                        </p:tgtEl>
                                      </p:cBhvr>
                                    </p:animEffect>
                                  </p:childTnLst>
                                </p:cTn>
                              </p:par>
                              <p:par>
                                <p:cTn id="65" presetID="10" presetClass="entr" presetSubtype="0" fill="hold" nodeType="withEffect">
                                  <p:stCondLst>
                                    <p:cond delay="120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000"/>
                                        <p:tgtEl>
                                          <p:spTgt spid="30"/>
                                        </p:tgtEl>
                                      </p:cBhvr>
                                    </p:animEffect>
                                  </p:childTnLst>
                                </p:cTn>
                              </p:par>
                              <p:par>
                                <p:cTn id="68" presetID="10" presetClass="entr" presetSubtype="0" fill="hold" nodeType="withEffect">
                                  <p:stCondLst>
                                    <p:cond delay="120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2000"/>
                                        <p:tgtEl>
                                          <p:spTgt spid="32"/>
                                        </p:tgtEl>
                                      </p:cBhvr>
                                    </p:animEffect>
                                  </p:childTnLst>
                                </p:cTn>
                              </p:par>
                              <p:par>
                                <p:cTn id="71" presetID="24" presetClass="entr" presetSubtype="0" fill="hold" grpId="0" nodeType="withEffect">
                                  <p:stCondLst>
                                    <p:cond delay="17000"/>
                                  </p:stCondLst>
                                  <p:childTnLst>
                                    <p:set>
                                      <p:cBhvr>
                                        <p:cTn id="72" dur="1" fill="hold">
                                          <p:stCondLst>
                                            <p:cond delay="0"/>
                                          </p:stCondLst>
                                        </p:cTn>
                                        <p:tgtEl>
                                          <p:spTgt spid="35"/>
                                        </p:tgtEl>
                                        <p:attrNameLst>
                                          <p:attrName>style.visibility</p:attrName>
                                        </p:attrNameLst>
                                      </p:cBhvr>
                                      <p:to>
                                        <p:strVal val="visible"/>
                                      </p:to>
                                    </p:set>
                                    <p:anim to="" calcmode="lin" valueType="num">
                                      <p:cBhvr>
                                        <p:cTn id="73" dur="1" fill="hold"/>
                                        <p:tgtEl>
                                          <p:spTgt spid="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8" grpId="0"/>
      <p:bldP spid="29" grpId="0" animBg="1"/>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259632" y="1370763"/>
            <a:ext cx="7056784" cy="1938992"/>
          </a:xfrm>
          <a:prstGeom prst="rect">
            <a:avLst/>
          </a:prstGeom>
        </p:spPr>
        <p:txBody>
          <a:bodyPr wrap="square">
            <a:spAutoFit/>
          </a:bodyPr>
          <a:lstStyle/>
          <a:p>
            <a:r>
              <a:rPr lang="fa-IR" sz="2000" dirty="0">
                <a:latin typeface="Times New Roman" pitchFamily="18" charset="0"/>
                <a:cs typeface="Times New Roman" pitchFamily="18" charset="0"/>
              </a:rPr>
              <a:t>این بخش شامل کارگاهها و آتلیه ها می باشد که در مجموع نقش بسیار مهمی را ایفا می کند این فضا ها معمولا دارای ارتفاعی ببیش از 3 متر و تا 6 متر میباشد این فضاها دارای ملحقاتی مثل انبار ،رختکن،آرشیو،اتاق مربی ، سرویس بهداشتی و  ... که ابعاد آنها به تناسب کاربریشان میباشد .تعداد افرادی که از آتلیه ها و کارگاهها استفاده مینماییند معادل نصف ورودی هنرستان در رشته می باشند.سرانه فضاها از 2 تا 8 متر میباشد </a:t>
            </a:r>
          </a:p>
        </p:txBody>
      </p:sp>
      <p:sp>
        <p:nvSpPr>
          <p:cNvPr id="12" name="Rectangle 11"/>
          <p:cNvSpPr/>
          <p:nvPr/>
        </p:nvSpPr>
        <p:spPr>
          <a:xfrm>
            <a:off x="1403648" y="733803"/>
            <a:ext cx="6768752" cy="646331"/>
          </a:xfrm>
          <a:prstGeom prst="rect">
            <a:avLst/>
          </a:prstGeom>
        </p:spPr>
        <p:txBody>
          <a:bodyPr wrap="square">
            <a:spAutoFit/>
          </a:bodyPr>
          <a:lstStyle/>
          <a:p>
            <a:pPr algn="ctr"/>
            <a:r>
              <a:rPr lang="fa-IR" sz="3600" dirty="0">
                <a:solidFill>
                  <a:srgbClr val="FFC000"/>
                </a:solidFill>
                <a:latin typeface="Times New Roman" pitchFamily="18" charset="0"/>
                <a:cs typeface="Times New Roman" pitchFamily="18" charset="0"/>
              </a:rPr>
              <a:t>دسته بندی حوزه آموزشی _ هنری (عملی) </a:t>
            </a:r>
            <a:r>
              <a:rPr lang="fa-IR" sz="3600" dirty="0">
                <a:solidFill>
                  <a:srgbClr val="FFC000"/>
                </a:solidFill>
                <a:latin typeface="IranNastaliq" pitchFamily="18" charset="0"/>
                <a:cs typeface="IranNastaliq" pitchFamily="18" charset="0"/>
              </a:rPr>
              <a:t>:</a:t>
            </a:r>
            <a:endParaRPr lang="en-US" sz="3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13" name="Rectangle 12"/>
          <p:cNvSpPr/>
          <p:nvPr/>
        </p:nvSpPr>
        <p:spPr>
          <a:xfrm>
            <a:off x="3705564" y="3078922"/>
            <a:ext cx="2164917" cy="461665"/>
          </a:xfrm>
          <a:prstGeom prst="rect">
            <a:avLst/>
          </a:prstGeom>
        </p:spPr>
        <p:txBody>
          <a:bodyPr wrap="square">
            <a:spAutoFit/>
          </a:bodyPr>
          <a:lstStyle/>
          <a:p>
            <a:pPr algn="ctr"/>
            <a:r>
              <a:rPr lang="fa-IR" sz="2400" dirty="0">
                <a:solidFill>
                  <a:srgbClr val="FF0000"/>
                </a:solidFill>
                <a:latin typeface="Times New Roman" pitchFamily="18" charset="0"/>
                <a:cs typeface="Times New Roman" pitchFamily="18" charset="0"/>
              </a:rPr>
              <a:t>آتلیه  ترسیم</a:t>
            </a:r>
            <a:endPar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4" name="Rectangle 13"/>
          <p:cNvSpPr/>
          <p:nvPr/>
        </p:nvSpPr>
        <p:spPr>
          <a:xfrm>
            <a:off x="1386023" y="3656878"/>
            <a:ext cx="6480720" cy="2862322"/>
          </a:xfrm>
          <a:prstGeom prst="rect">
            <a:avLst/>
          </a:prstGeom>
        </p:spPr>
        <p:txBody>
          <a:bodyPr wrap="square">
            <a:spAutoFit/>
          </a:bodyPr>
          <a:lstStyle/>
          <a:p>
            <a:pPr lvl="0" rtl="0">
              <a:spcBef>
                <a:spcPct val="0"/>
              </a:spcBef>
              <a:defRPr/>
            </a:pPr>
            <a:r>
              <a:rPr lang="fa-IR" sz="2000" dirty="0">
                <a:latin typeface="Times New Roman" pitchFamily="18" charset="0"/>
                <a:cs typeface="Times New Roman" pitchFamily="18" charset="0"/>
              </a:rPr>
              <a:t>از نظر بیشتر مشاورین صنعتی  مهندسی و طراحی –فضای لازم برای جا دهی لوازم ترسیم نقشه میتواند بر اساس اندازه کاغذ تعین شود :اندازه تخته هایه رسم نقشه و ماشین هایه نقشه کشی نیز بر اساس این ابعاد تعیین میشود.</a:t>
            </a:r>
          </a:p>
          <a:p>
            <a:pPr lvl="0" rtl="0">
              <a:spcBef>
                <a:spcPct val="0"/>
              </a:spcBef>
              <a:defRPr/>
            </a:pPr>
            <a:r>
              <a:rPr lang="fa-IR" sz="2000" dirty="0">
                <a:latin typeface="Times New Roman" pitchFamily="18" charset="0"/>
                <a:cs typeface="Times New Roman" pitchFamily="18" charset="0"/>
              </a:rPr>
              <a:t>ساده ترین شکل محوطه کار شامل تخته رسم-چرخ دستی حمل تجهیزات و سه پایه شخصی نقشه کش میباشد هر گاه کار ترسیم به یک نقشه </a:t>
            </a:r>
          </a:p>
          <a:p>
            <a:pPr lvl="0" rtl="0">
              <a:spcBef>
                <a:spcPct val="0"/>
              </a:spcBef>
              <a:defRPr/>
            </a:pPr>
            <a:r>
              <a:rPr lang="fa-IR" sz="2000" dirty="0">
                <a:latin typeface="Times New Roman" pitchFamily="18" charset="0"/>
                <a:cs typeface="Times New Roman" pitchFamily="18" charset="0"/>
              </a:rPr>
              <a:t>دیگر بعنوان نقشه مرجع نیاز داشته باشد – از میزهایه مرجع یا تابلو هایه قائم میتوان برای انتقال این اطلاعات استفاده کرد.</a:t>
            </a:r>
          </a:p>
          <a:p>
            <a:pPr lvl="0" rtl="0">
              <a:spcBef>
                <a:spcPct val="0"/>
              </a:spcBef>
              <a:defRPr/>
            </a:pPr>
            <a:r>
              <a:rPr lang="fa-IR" sz="2000" dirty="0">
                <a:latin typeface="Times New Roman" pitchFamily="18" charset="0"/>
                <a:cs typeface="Times New Roman" pitchFamily="18" charset="0"/>
              </a:rPr>
              <a:t> تابلو هایه قائم مساحت کمتری را اشغال میکنند اما در عوض نظارت بر آن محدودیت پیدا میکند</a:t>
            </a:r>
            <a:r>
              <a:rPr lang="fa-IR" sz="2000" dirty="0">
                <a:latin typeface="IranNastaliq" pitchFamily="18" charset="0"/>
                <a:cs typeface="IranNastaliq" pitchFamily="18" charset="0"/>
              </a:rPr>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2954907" y="764704"/>
            <a:ext cx="3528392" cy="400110"/>
          </a:xfrm>
          <a:prstGeom prst="rect">
            <a:avLst/>
          </a:prstGeom>
        </p:spPr>
        <p:txBody>
          <a:bodyPr wrap="square">
            <a:spAutoFit/>
          </a:bodyPr>
          <a:lstStyle/>
          <a:p>
            <a:pPr algn="ctr"/>
            <a:r>
              <a:rPr lang="fa-IR" sz="2000" dirty="0">
                <a:solidFill>
                  <a:srgbClr val="FF0000"/>
                </a:solidFill>
                <a:latin typeface="Times New Roman" pitchFamily="18" charset="0"/>
                <a:cs typeface="Times New Roman" pitchFamily="18" charset="0"/>
              </a:rPr>
              <a:t>کارگاه سفالگری ومصالح ساختمانی</a:t>
            </a:r>
            <a:endPar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 name="Rectangle 1"/>
          <p:cNvSpPr/>
          <p:nvPr/>
        </p:nvSpPr>
        <p:spPr>
          <a:xfrm>
            <a:off x="1475656" y="1471122"/>
            <a:ext cx="6768752" cy="2862322"/>
          </a:xfrm>
          <a:prstGeom prst="rect">
            <a:avLst/>
          </a:prstGeom>
        </p:spPr>
        <p:txBody>
          <a:bodyPr wrap="square">
            <a:spAutoFit/>
          </a:bodyPr>
          <a:lstStyle/>
          <a:p>
            <a:r>
              <a:rPr lang="fa-IR" sz="2000" dirty="0">
                <a:latin typeface="Times New Roman" pitchFamily="18" charset="0"/>
                <a:cs typeface="Times New Roman" pitchFamily="18" charset="0"/>
              </a:rPr>
              <a:t>آنچه در تعیین ابعاد این کارگاه موثر است،چرخ های سفال و میز های سفالگری و مجسمه سازی ست.در این کارگاه باید فضایی برای ساخت گل در نظر گرفت که باید به راحتی قابل تمیز کردن باشد. در این فضا طبیعی یا مصنوعی بودن نور چندان اهمیت ندارد اما وجود گرد و غبار در برخی کار ها  موجب اخلال در کار می شود.(مثلا در مراحل لعاب کاری) کارگاه سفال دارای فضاهایی جانبی ست که عبارتند از: اتاق مربی یا مسئول: که باید دید کافی نسبت به سالن اصلی داشته باشد. انبار وسایل کارگاه: که در ان از وسایلی مانند بسته های گچ،خاک،کاه و... نگهداری می شود. رختکن:برای تعویض لباس دانشجویان این درس.روشویی که میتواند در داخل فضای اتلیه باشد و حد اکثر به وسیله یک پارتیشن جدا شود</a:t>
            </a:r>
          </a:p>
        </p:txBody>
      </p:sp>
      <p:sp>
        <p:nvSpPr>
          <p:cNvPr id="3" name="Rectangle 2"/>
          <p:cNvSpPr/>
          <p:nvPr/>
        </p:nvSpPr>
        <p:spPr>
          <a:xfrm>
            <a:off x="1259632" y="4437112"/>
            <a:ext cx="6962937" cy="400110"/>
          </a:xfrm>
          <a:prstGeom prst="rect">
            <a:avLst/>
          </a:prstGeom>
        </p:spPr>
        <p:txBody>
          <a:bodyPr wrap="square">
            <a:spAutoFit/>
          </a:bodyPr>
          <a:lstStyle/>
          <a:p>
            <a:r>
              <a:rPr lang="fa-IR" sz="2000" dirty="0">
                <a:latin typeface="Times New Roman" pitchFamily="18" charset="0"/>
                <a:cs typeface="Times New Roman" pitchFamily="18" charset="0"/>
              </a:rPr>
              <a:t>کارگاه معمولا دارای بیش از 3 تا 6 متر با مساحت بیش از 100 متر مربع </a:t>
            </a:r>
            <a:r>
              <a:rPr lang="fa-IR" sz="2000" dirty="0" smtClean="0">
                <a:latin typeface="Times New Roman" pitchFamily="18" charset="0"/>
                <a:cs typeface="Times New Roman" pitchFamily="18" charset="0"/>
              </a:rPr>
              <a:t>است </a:t>
            </a:r>
            <a:endParaRPr lang="fa-IR" sz="2000" dirty="0">
              <a:latin typeface="Times New Roman" pitchFamily="18" charset="0"/>
              <a:cs typeface="Times New Roman" pitchFamily="18" charset="0"/>
            </a:endParaRPr>
          </a:p>
        </p:txBody>
      </p:sp>
      <p:sp>
        <p:nvSpPr>
          <p:cNvPr id="8" name="Rectangle 7"/>
          <p:cNvSpPr/>
          <p:nvPr/>
        </p:nvSpPr>
        <p:spPr>
          <a:xfrm>
            <a:off x="1259632" y="4826765"/>
            <a:ext cx="6962937" cy="1323439"/>
          </a:xfrm>
          <a:prstGeom prst="rect">
            <a:avLst/>
          </a:prstGeom>
        </p:spPr>
        <p:txBody>
          <a:bodyPr wrap="square">
            <a:spAutoFit/>
          </a:bodyPr>
          <a:lstStyle/>
          <a:p>
            <a:r>
              <a:rPr lang="fa-IR" sz="2000" dirty="0">
                <a:latin typeface="Times New Roman" pitchFamily="18" charset="0"/>
                <a:cs typeface="Times New Roman" pitchFamily="18" charset="0"/>
              </a:rPr>
              <a:t>قسمت های اساسی غیر قابل تغیر به صورت دائمی طراحی و اجرا شده و بقیه فضاها به گونه ای انعطاف پذیر طراحی می شود . حدود 25 درصدکل مساحت کارگاه ها جهت انبار ها ،تاسیسات و راهروها و فضاهای ارتباطی در نظر گرفته می شود .</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016396" y="1706072"/>
            <a:ext cx="7344817" cy="1938992"/>
          </a:xfrm>
          <a:prstGeom prst="rect">
            <a:avLst/>
          </a:prstGeom>
        </p:spPr>
        <p:txBody>
          <a:bodyPr wrap="square">
            <a:spAutoFit/>
          </a:bodyPr>
          <a:lstStyle/>
          <a:p>
            <a:pPr lvl="0">
              <a:spcBef>
                <a:spcPct val="0"/>
              </a:spcBef>
              <a:defRPr/>
            </a:pPr>
            <a:r>
              <a:rPr lang="fa-IR" sz="2000" dirty="0">
                <a:latin typeface="Times New Roman" pitchFamily="18" charset="0"/>
                <a:cs typeface="Times New Roman" pitchFamily="18" charset="0"/>
              </a:rPr>
              <a:t>کلاس درس در واقع اصلی ترین بخش قسمت اموزش های تئوری میباشد.انچه در تعیین ابعاد کلاس ها نقش اساسی دارد،همانا تعداد صندلی ها می باشد که خود عامل تعیین کننده  مخروط دید می باشد.مخروط دید در واقع عبارتست از محدوده ای که ناظر(دانشجویان) به راحتی قادر به دیدن  موضوع دید(تخته و استاد) باشند.چنین استانداردی در مورد مدرس نیز وجود دارد.زاویه دید مدرس باید در حدود 140 درجه در نظر گرفته شودکه بر اساس ان عرض کلاس </a:t>
            </a:r>
            <a:r>
              <a:rPr lang="fa-IR" sz="2000" dirty="0" smtClean="0">
                <a:latin typeface="Times New Roman" pitchFamily="18" charset="0"/>
                <a:cs typeface="Times New Roman" pitchFamily="18" charset="0"/>
              </a:rPr>
              <a:t>تعیین </a:t>
            </a:r>
            <a:r>
              <a:rPr lang="fa-IR" sz="2000" dirty="0">
                <a:latin typeface="Times New Roman" pitchFamily="18" charset="0"/>
                <a:cs typeface="Times New Roman" pitchFamily="18" charset="0"/>
              </a:rPr>
              <a:t>می شود</a:t>
            </a:r>
            <a:endParaRPr lang="en-US" sz="2000" dirty="0">
              <a:solidFill>
                <a:srgbClr val="FF0000"/>
              </a:solidFill>
              <a:latin typeface="Times New Roman" pitchFamily="18" charset="0"/>
              <a:cs typeface="Times New Roman" pitchFamily="18" charset="0"/>
            </a:endParaRPr>
          </a:p>
        </p:txBody>
      </p:sp>
      <p:sp>
        <p:nvSpPr>
          <p:cNvPr id="12" name="Rectangle 11"/>
          <p:cNvSpPr/>
          <p:nvPr/>
        </p:nvSpPr>
        <p:spPr>
          <a:xfrm>
            <a:off x="3207470" y="1096269"/>
            <a:ext cx="2962671" cy="584775"/>
          </a:xfrm>
          <a:prstGeom prst="rect">
            <a:avLst/>
          </a:prstGeom>
        </p:spPr>
        <p:txBody>
          <a:bodyPr wrap="none">
            <a:spAutoFit/>
          </a:bodyPr>
          <a:lstStyle/>
          <a:p>
            <a:pPr algn="ctr"/>
            <a:r>
              <a:rPr lang="fa-IR" sz="3200" dirty="0">
                <a:solidFill>
                  <a:srgbClr val="FFC000"/>
                </a:solidFill>
                <a:latin typeface="IranNastaliq" pitchFamily="18" charset="0"/>
                <a:cs typeface="IranNastaliq" pitchFamily="18" charset="0"/>
              </a:rPr>
              <a:t>دسته بندی حوزه آموزشی _ هنری (تئوری) :</a:t>
            </a:r>
            <a:endParaRPr lang="en-US" sz="32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13" name="Rectangle 12"/>
          <p:cNvSpPr/>
          <p:nvPr/>
        </p:nvSpPr>
        <p:spPr>
          <a:xfrm>
            <a:off x="3802183" y="3645064"/>
            <a:ext cx="1773242" cy="646331"/>
          </a:xfrm>
          <a:prstGeom prst="rect">
            <a:avLst/>
          </a:prstGeom>
        </p:spPr>
        <p:txBody>
          <a:bodyPr wrap="none">
            <a:spAutoFit/>
          </a:bodyPr>
          <a:lstStyle/>
          <a:p>
            <a:r>
              <a:rPr lang="fa-IR" sz="3600" dirty="0">
                <a:solidFill>
                  <a:srgbClr val="FF0000"/>
                </a:solidFill>
                <a:latin typeface="IranNastaliq" pitchFamily="18" charset="0"/>
                <a:cs typeface="IranNastaliq" pitchFamily="18" charset="0"/>
              </a:rPr>
              <a:t>فضای آموزشی نظری </a:t>
            </a:r>
            <a:endParaRPr lang="fa-IR" sz="3600" dirty="0"/>
          </a:p>
        </p:txBody>
      </p:sp>
      <p:sp>
        <p:nvSpPr>
          <p:cNvPr id="14" name="Rectangle 13"/>
          <p:cNvSpPr/>
          <p:nvPr/>
        </p:nvSpPr>
        <p:spPr>
          <a:xfrm>
            <a:off x="613659" y="4291395"/>
            <a:ext cx="7632848" cy="1569660"/>
          </a:xfrm>
          <a:prstGeom prst="rect">
            <a:avLst/>
          </a:prstGeom>
        </p:spPr>
        <p:txBody>
          <a:bodyPr wrap="square">
            <a:spAutoFit/>
          </a:bodyPr>
          <a:lstStyle/>
          <a:p>
            <a:r>
              <a:rPr lang="fa-IR" sz="2000" dirty="0">
                <a:latin typeface="Times New Roman" pitchFamily="18" charset="0"/>
                <a:cs typeface="Times New Roman" pitchFamily="18" charset="0"/>
              </a:rPr>
              <a:t>ناسب کلاس در س با توجه  به استانداردهای مختلف برای حد اکثر طول و عرض کلاس 1به1/4  بوده و حداقل ارتفاع در بیشتر موارد 3متر و نسبت حجم فضای سرانه برای کلاس ها و سالن های کوچک 1/3 متر مربع می باشد </a:t>
            </a:r>
            <a:r>
              <a:rPr lang="fa-IR" dirty="0">
                <a:latin typeface="IranNastaliq" pitchFamily="18" charset="0"/>
                <a:cs typeface="IranNastaliq" pitchFamily="18" charset="0"/>
              </a:rPr>
              <a:t/>
            </a:r>
            <a:br>
              <a:rPr lang="fa-IR" dirty="0">
                <a:latin typeface="IranNastaliq" pitchFamily="18" charset="0"/>
                <a:cs typeface="IranNastaliq" pitchFamily="18" charset="0"/>
              </a:rPr>
            </a:br>
            <a:r>
              <a:rPr lang="fa-IR" dirty="0">
                <a:latin typeface="IranNastaliq" pitchFamily="18" charset="0"/>
                <a:cs typeface="IranNastaliq" pitchFamily="18" charset="0"/>
              </a:rPr>
              <a:t/>
            </a:r>
            <a:br>
              <a:rPr lang="fa-IR" dirty="0">
                <a:latin typeface="IranNastaliq" pitchFamily="18" charset="0"/>
                <a:cs typeface="IranNastaliq" pitchFamily="18" charset="0"/>
              </a:rPr>
            </a:br>
            <a:endParaRPr lang="fa-IR" dirty="0"/>
          </a:p>
        </p:txBody>
      </p:sp>
      <p:sp>
        <p:nvSpPr>
          <p:cNvPr id="15" name="Rectangle 14"/>
          <p:cNvSpPr/>
          <p:nvPr/>
        </p:nvSpPr>
        <p:spPr>
          <a:xfrm>
            <a:off x="593645" y="5310723"/>
            <a:ext cx="7914346" cy="400110"/>
          </a:xfrm>
          <a:prstGeom prst="rect">
            <a:avLst/>
          </a:prstGeom>
        </p:spPr>
        <p:txBody>
          <a:bodyPr wrap="none">
            <a:spAutoFit/>
          </a:bodyPr>
          <a:lstStyle/>
          <a:p>
            <a:r>
              <a:rPr lang="fa-IR" sz="2000" dirty="0">
                <a:latin typeface="Times New Roman" pitchFamily="18" charset="0"/>
                <a:cs typeface="Times New Roman" pitchFamily="18" charset="0"/>
              </a:rPr>
              <a:t>میزو صندلی ها به صورت یکپارچه بوده و فاصله دیوار جلو تا پشت ردیف اول 3 متر می باشد</a:t>
            </a:r>
          </a:p>
        </p:txBody>
      </p:sp>
      <p:sp>
        <p:nvSpPr>
          <p:cNvPr id="16" name="Rectangle 15"/>
          <p:cNvSpPr/>
          <p:nvPr/>
        </p:nvSpPr>
        <p:spPr>
          <a:xfrm>
            <a:off x="1619672" y="5710833"/>
            <a:ext cx="6514925" cy="400110"/>
          </a:xfrm>
          <a:prstGeom prst="rect">
            <a:avLst/>
          </a:prstGeom>
        </p:spPr>
        <p:txBody>
          <a:bodyPr wrap="none">
            <a:spAutoFit/>
          </a:bodyPr>
          <a:lstStyle/>
          <a:p>
            <a:r>
              <a:rPr lang="fa-IR" sz="2000" dirty="0">
                <a:latin typeface="Times New Roman" pitchFamily="18" charset="0"/>
                <a:cs typeface="Times New Roman" pitchFamily="18" charset="0"/>
              </a:rPr>
              <a:t>فاصله صندلی ها پشت تا پشت   0/9 متر  و مرکز تا مرکز 0/6 متر می باشد </a:t>
            </a:r>
          </a:p>
        </p:txBody>
      </p:sp>
      <p:sp>
        <p:nvSpPr>
          <p:cNvPr id="17" name="Rectangle 16"/>
          <p:cNvSpPr/>
          <p:nvPr/>
        </p:nvSpPr>
        <p:spPr>
          <a:xfrm>
            <a:off x="1619672" y="6171443"/>
            <a:ext cx="6514925" cy="400110"/>
          </a:xfrm>
          <a:prstGeom prst="rect">
            <a:avLst/>
          </a:prstGeom>
        </p:spPr>
        <p:txBody>
          <a:bodyPr wrap="square">
            <a:spAutoFit/>
          </a:bodyPr>
          <a:lstStyle/>
          <a:p>
            <a:r>
              <a:rPr lang="fa-IR" sz="2000" dirty="0">
                <a:latin typeface="Times New Roman" pitchFamily="18" charset="0"/>
                <a:cs typeface="Times New Roman" pitchFamily="18" charset="0"/>
              </a:rPr>
              <a:t>اگربیش از 50 صندلی وجود دارد درب دوم لازم است  داشته باشد</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3" name="Rectangle 12"/>
          <p:cNvSpPr/>
          <p:nvPr/>
        </p:nvSpPr>
        <p:spPr>
          <a:xfrm>
            <a:off x="3787146" y="687636"/>
            <a:ext cx="1510350" cy="830997"/>
          </a:xfrm>
          <a:prstGeom prst="rect">
            <a:avLst/>
          </a:prstGeom>
        </p:spPr>
        <p:txBody>
          <a:bodyPr wrap="none">
            <a:spAutoFit/>
          </a:bodyPr>
          <a:lstStyle/>
          <a:p>
            <a:pPr lvl="0">
              <a:spcBef>
                <a:spcPct val="0"/>
              </a:spcBef>
              <a:defRPr/>
            </a:pPr>
            <a:r>
              <a:rPr lang="fa-IR" sz="4800" dirty="0">
                <a:solidFill>
                  <a:srgbClr val="FF0000"/>
                </a:solidFill>
                <a:latin typeface="IranNastaliq" pitchFamily="18" charset="0"/>
                <a:cs typeface="IranNastaliq" pitchFamily="18" charset="0"/>
              </a:rPr>
              <a:t>سمعی و بصری</a:t>
            </a:r>
            <a:endParaRPr lang="en-US" sz="4800" dirty="0">
              <a:solidFill>
                <a:srgbClr val="FF0000"/>
              </a:solidFill>
              <a:latin typeface="IranNastaliq" pitchFamily="18" charset="0"/>
              <a:cs typeface="IranNastaliq" pitchFamily="18" charset="0"/>
            </a:endParaRPr>
          </a:p>
        </p:txBody>
      </p:sp>
      <p:sp>
        <p:nvSpPr>
          <p:cNvPr id="14" name="Rectangle 13"/>
          <p:cNvSpPr/>
          <p:nvPr/>
        </p:nvSpPr>
        <p:spPr>
          <a:xfrm>
            <a:off x="1322062" y="1375316"/>
            <a:ext cx="6984775" cy="1938992"/>
          </a:xfrm>
          <a:prstGeom prst="rect">
            <a:avLst/>
          </a:prstGeom>
        </p:spPr>
        <p:txBody>
          <a:bodyPr wrap="square">
            <a:spAutoFit/>
          </a:bodyPr>
          <a:lstStyle/>
          <a:p>
            <a:r>
              <a:rPr lang="fa-IR" sz="2000" dirty="0">
                <a:latin typeface="Times New Roman" pitchFamily="18" charset="0"/>
                <a:cs typeface="Times New Roman" pitchFamily="18" charset="0"/>
              </a:rPr>
              <a:t>آموزش تصویری یکی از اصول بسیار مهم و موثر در اموزش بخصوص اموزش معماری ست. بسیاری از تجارب بصری ما به صورت دیدن به وجود می اید که بخشی از این دیدن باید از طریق  عکس و اسلاید از فضا ها و اتفاقات معماری صورت گیرد.از این جهت تعیین و طراحی فضایی  به کلاس یا اتاق عکس و اسلاید بسیار ضروری می نماید. انچه در تعیین مساحت این فضا بسیار مهم است دو عامل صندلی و مخروط دید می باشد</a:t>
            </a:r>
          </a:p>
        </p:txBody>
      </p:sp>
      <p:sp>
        <p:nvSpPr>
          <p:cNvPr id="15" name="Rectangle 14"/>
          <p:cNvSpPr/>
          <p:nvPr/>
        </p:nvSpPr>
        <p:spPr>
          <a:xfrm>
            <a:off x="1139581" y="3140968"/>
            <a:ext cx="7186706" cy="1631216"/>
          </a:xfrm>
          <a:prstGeom prst="rect">
            <a:avLst/>
          </a:prstGeom>
        </p:spPr>
        <p:txBody>
          <a:bodyPr wrap="square">
            <a:spAutoFit/>
          </a:bodyPr>
          <a:lstStyle/>
          <a:p>
            <a:r>
              <a:rPr lang="fa-IR" sz="2000" dirty="0">
                <a:latin typeface="Times New Roman" pitchFamily="18" charset="0"/>
                <a:cs typeface="Times New Roman" pitchFamily="18" charset="0"/>
              </a:rPr>
              <a:t>این فضا نیازی به نور طبیعی ندارد.به علاوه اگر در لکه گذاری ها جایی در نظر گرفته شد که نورطبیعی داشتیم حتما باید پرده ضخیم نیز در نظر گرفته شود.دلیل این کار هم این است که هنگام استفاده از دستگاه ویدئوپروژکتور هرچه فضا تاریک تر باشد،دید بهتری نسبت به پرده تصویر ایجاد  خواهد شد پس نور این فضا باید مصنوعی و کنترل شده باشد</a:t>
            </a:r>
          </a:p>
        </p:txBody>
      </p:sp>
      <p:sp>
        <p:nvSpPr>
          <p:cNvPr id="16" name="Rectangle 15"/>
          <p:cNvSpPr/>
          <p:nvPr/>
        </p:nvSpPr>
        <p:spPr>
          <a:xfrm>
            <a:off x="3353534" y="4574007"/>
            <a:ext cx="2377574" cy="523220"/>
          </a:xfrm>
          <a:prstGeom prst="rect">
            <a:avLst/>
          </a:prstGeom>
        </p:spPr>
        <p:txBody>
          <a:bodyPr wrap="none">
            <a:spAutoFit/>
          </a:bodyPr>
          <a:lstStyle/>
          <a:p>
            <a:r>
              <a:rPr lang="fa-IR" sz="2800" dirty="0">
                <a:solidFill>
                  <a:srgbClr val="FF0000"/>
                </a:solidFill>
                <a:latin typeface="IranNastaliq" pitchFamily="18" charset="0"/>
                <a:cs typeface="IranNastaliq" pitchFamily="18" charset="0"/>
              </a:rPr>
              <a:t>وسایل مورد نیاز  کلاسها ی سمعی و بصری</a:t>
            </a:r>
            <a:endParaRPr lang="fa-IR" sz="2800" dirty="0"/>
          </a:p>
        </p:txBody>
      </p:sp>
      <p:sp>
        <p:nvSpPr>
          <p:cNvPr id="17" name="Rectangle 16"/>
          <p:cNvSpPr/>
          <p:nvPr/>
        </p:nvSpPr>
        <p:spPr>
          <a:xfrm>
            <a:off x="5198851" y="5301208"/>
            <a:ext cx="1133644" cy="461665"/>
          </a:xfrm>
          <a:prstGeom prst="rect">
            <a:avLst/>
          </a:prstGeom>
        </p:spPr>
        <p:txBody>
          <a:bodyPr wrap="none">
            <a:spAutoFit/>
          </a:bodyPr>
          <a:lstStyle/>
          <a:p>
            <a:r>
              <a:rPr lang="fa-IR" sz="2400" dirty="0">
                <a:latin typeface="IranNastaliq" pitchFamily="18" charset="0"/>
                <a:cs typeface="IranNastaliq" pitchFamily="18" charset="0"/>
              </a:rPr>
              <a:t>میز و صندلی مخصوص</a:t>
            </a:r>
            <a:endParaRPr lang="fa-IR" sz="2400" dirty="0"/>
          </a:p>
        </p:txBody>
      </p:sp>
      <p:sp>
        <p:nvSpPr>
          <p:cNvPr id="18" name="Rectangle 17"/>
          <p:cNvSpPr/>
          <p:nvPr/>
        </p:nvSpPr>
        <p:spPr>
          <a:xfrm>
            <a:off x="4047634" y="5762873"/>
            <a:ext cx="989373" cy="369332"/>
          </a:xfrm>
          <a:prstGeom prst="rect">
            <a:avLst/>
          </a:prstGeom>
        </p:spPr>
        <p:txBody>
          <a:bodyPr wrap="none">
            <a:spAutoFit/>
          </a:bodyPr>
          <a:lstStyle/>
          <a:p>
            <a:pPr lvl="0" rtl="0">
              <a:spcBef>
                <a:spcPct val="0"/>
              </a:spcBef>
              <a:defRPr/>
            </a:pPr>
            <a:r>
              <a:rPr lang="fa-IR" dirty="0">
                <a:latin typeface="IranNastaliq" pitchFamily="18" charset="0"/>
                <a:cs typeface="IranNastaliq" pitchFamily="18" charset="0"/>
              </a:rPr>
              <a:t>میز و صندلی سرپرست </a:t>
            </a:r>
            <a:endParaRPr lang="en-US" dirty="0">
              <a:latin typeface="IranNastaliq" pitchFamily="18" charset="0"/>
              <a:cs typeface="IranNastaliq" pitchFamily="18" charset="0"/>
            </a:endParaRPr>
          </a:p>
        </p:txBody>
      </p:sp>
      <p:sp>
        <p:nvSpPr>
          <p:cNvPr id="19" name="Rectangle 18"/>
          <p:cNvSpPr/>
          <p:nvPr/>
        </p:nvSpPr>
        <p:spPr>
          <a:xfrm>
            <a:off x="913685" y="6132205"/>
            <a:ext cx="3105337" cy="369332"/>
          </a:xfrm>
          <a:prstGeom prst="rect">
            <a:avLst/>
          </a:prstGeom>
        </p:spPr>
        <p:txBody>
          <a:bodyPr wrap="none">
            <a:spAutoFit/>
          </a:bodyPr>
          <a:lstStyle/>
          <a:p>
            <a:pPr lvl="0" rtl="0">
              <a:spcBef>
                <a:spcPct val="0"/>
              </a:spcBef>
              <a:defRPr/>
            </a:pPr>
            <a:r>
              <a:rPr lang="fa-IR" dirty="0">
                <a:latin typeface="IranNastaliq" pitchFamily="18" charset="0"/>
                <a:cs typeface="IranNastaliq" pitchFamily="18" charset="0"/>
              </a:rPr>
              <a:t>گنجینه هایی جهت نگهداری و مواظبت دستگاههای اسلاید فیلم و ضبط و صوت،تلویزیون </a:t>
            </a:r>
            <a:endParaRPr lang="en-US" dirty="0">
              <a:latin typeface="IranNastaliq" pitchFamily="18" charset="0"/>
              <a:cs typeface="IranNastaliq" pitchFamily="18" charset="0"/>
            </a:endParaRPr>
          </a:p>
        </p:txBody>
      </p:sp>
    </p:spTree>
    <p:extLst>
      <p:ext uri="{BB962C8B-B14F-4D97-AF65-F5344CB8AC3E}">
        <p14:creationId xmlns:p14="http://schemas.microsoft.com/office/powerpoint/2010/main" val="29432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2" name="Rectangle 1"/>
          <p:cNvSpPr/>
          <p:nvPr/>
        </p:nvSpPr>
        <p:spPr>
          <a:xfrm>
            <a:off x="3581916" y="1474494"/>
            <a:ext cx="4572000" cy="1754326"/>
          </a:xfrm>
          <a:prstGeom prst="rect">
            <a:avLst/>
          </a:prstGeom>
        </p:spPr>
        <p:txBody>
          <a:bodyPr>
            <a:spAutoFit/>
          </a:bodyPr>
          <a:lstStyle/>
          <a:p>
            <a:pPr>
              <a:defRPr/>
            </a:pPr>
            <a:r>
              <a:rPr lang="ar-SA" dirty="0">
                <a:solidFill>
                  <a:srgbClr val="C3D69B"/>
                </a:solidFill>
                <a:effectLst>
                  <a:outerShdw blurRad="38100" dist="38100" dir="2700000" algn="tl">
                    <a:srgbClr val="C0C0C0"/>
                  </a:outerShdw>
                </a:effectLst>
                <a:cs typeface="Times New Roman" pitchFamily="18" charset="0"/>
              </a:rPr>
              <a:t>دبیرخانه اداری </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5*5</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روابط عمومی </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10*11</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واحد بین الملل </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5*12</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سرپرست سینماتیک</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 9*12</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دفتر سینماتیک</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 9*6</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فاصله از ورودی</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 60 متر</a:t>
            </a:r>
          </a:p>
        </p:txBody>
      </p:sp>
      <p:sp>
        <p:nvSpPr>
          <p:cNvPr id="3" name="Rectangle 2"/>
          <p:cNvSpPr/>
          <p:nvPr/>
        </p:nvSpPr>
        <p:spPr>
          <a:xfrm>
            <a:off x="7020272" y="733803"/>
            <a:ext cx="1133644" cy="369332"/>
          </a:xfrm>
          <a:prstGeom prst="rect">
            <a:avLst/>
          </a:prstGeom>
        </p:spPr>
        <p:txBody>
          <a:bodyPr wrap="none">
            <a:spAutoFit/>
          </a:bodyPr>
          <a:lstStyle/>
          <a:p>
            <a:pPr fontAlgn="auto">
              <a:spcBef>
                <a:spcPts val="0"/>
              </a:spcBef>
              <a:spcAft>
                <a:spcPts val="0"/>
              </a:spcAft>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قسمت اداری</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3911052" y="764704"/>
            <a:ext cx="780983" cy="369332"/>
          </a:xfrm>
          <a:prstGeom prst="rect">
            <a:avLst/>
          </a:prstGeom>
        </p:spPr>
        <p:txBody>
          <a:bodyPr wrap="none">
            <a:spAutoFit/>
          </a:bodyPr>
          <a:lstStyle/>
          <a:p>
            <a:pPr fontAlgn="auto">
              <a:spcBef>
                <a:spcPts val="0"/>
              </a:spcBef>
              <a:spcAft>
                <a:spcPts val="0"/>
              </a:spcAft>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کتابخانه</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163280" y="1612993"/>
            <a:ext cx="4572000" cy="1477328"/>
          </a:xfrm>
          <a:prstGeom prst="rect">
            <a:avLst/>
          </a:prstGeom>
        </p:spPr>
        <p:txBody>
          <a:bodyPr>
            <a:spAutoFit/>
          </a:bodyPr>
          <a:lstStyle/>
          <a:p>
            <a:pPr>
              <a:defRPr/>
            </a:pPr>
            <a:r>
              <a:rPr lang="ar-SA" dirty="0">
                <a:solidFill>
                  <a:schemeClr val="accent3">
                    <a:lumMod val="60000"/>
                    <a:lumOff val="40000"/>
                  </a:schemeClr>
                </a:solidFill>
                <a:latin typeface="Tahoma" pitchFamily="34" charset="0"/>
                <a:ea typeface="Times New Roman" pitchFamily="18" charset="0"/>
                <a:cs typeface="Tahoma" pitchFamily="34" charset="0"/>
              </a:rPr>
              <a:t>تراز </a:t>
            </a:r>
            <a:r>
              <a:rPr lang="fa-IR" dirty="0">
                <a:solidFill>
                  <a:schemeClr val="accent3">
                    <a:lumMod val="60000"/>
                    <a:lumOff val="40000"/>
                  </a:schemeClr>
                </a:solidFill>
                <a:latin typeface="Tahoma" pitchFamily="34" charset="0"/>
                <a:ea typeface="Times New Roman" pitchFamily="18" charset="0"/>
                <a:cs typeface="Tahoma" pitchFamily="34" charset="0"/>
              </a:rPr>
              <a:t>: </a:t>
            </a:r>
            <a:r>
              <a:rPr lang="ar-SA" dirty="0">
                <a:solidFill>
                  <a:schemeClr val="accent3">
                    <a:lumMod val="60000"/>
                    <a:lumOff val="40000"/>
                  </a:schemeClr>
                </a:solidFill>
                <a:latin typeface="Tahoma" pitchFamily="34" charset="0"/>
                <a:ea typeface="Times New Roman" pitchFamily="18" charset="0"/>
                <a:cs typeface="Tahoma" pitchFamily="34" charset="0"/>
              </a:rPr>
              <a:t>320</a:t>
            </a:r>
            <a:br>
              <a:rPr lang="ar-SA" dirty="0">
                <a:solidFill>
                  <a:schemeClr val="accent3">
                    <a:lumMod val="60000"/>
                    <a:lumOff val="40000"/>
                  </a:schemeClr>
                </a:solidFill>
                <a:latin typeface="Tahoma" pitchFamily="34" charset="0"/>
                <a:ea typeface="Times New Roman" pitchFamily="18" charset="0"/>
                <a:cs typeface="Tahoma" pitchFamily="34" charset="0"/>
              </a:rPr>
            </a:br>
            <a:r>
              <a:rPr lang="ar-SA" dirty="0">
                <a:solidFill>
                  <a:schemeClr val="accent3">
                    <a:lumMod val="60000"/>
                    <a:lumOff val="40000"/>
                  </a:schemeClr>
                </a:solidFill>
                <a:latin typeface="Tahoma" pitchFamily="34" charset="0"/>
                <a:ea typeface="Times New Roman" pitchFamily="18" charset="0"/>
                <a:cs typeface="Tahoma" pitchFamily="34" charset="0"/>
              </a:rPr>
              <a:t>ارتفاع سقف</a:t>
            </a:r>
            <a:r>
              <a:rPr lang="fa-IR" dirty="0">
                <a:solidFill>
                  <a:schemeClr val="accent3">
                    <a:lumMod val="60000"/>
                    <a:lumOff val="40000"/>
                  </a:schemeClr>
                </a:solidFill>
                <a:latin typeface="Tahoma" pitchFamily="34" charset="0"/>
                <a:ea typeface="Times New Roman" pitchFamily="18" charset="0"/>
                <a:cs typeface="Tahoma" pitchFamily="34" charset="0"/>
              </a:rPr>
              <a:t> : </a:t>
            </a:r>
            <a:r>
              <a:rPr lang="ar-SA" dirty="0">
                <a:solidFill>
                  <a:schemeClr val="accent3">
                    <a:lumMod val="60000"/>
                    <a:lumOff val="40000"/>
                  </a:schemeClr>
                </a:solidFill>
                <a:latin typeface="Tahoma" pitchFamily="34" charset="0"/>
                <a:ea typeface="Times New Roman" pitchFamily="18" charset="0"/>
                <a:cs typeface="Tahoma" pitchFamily="34" charset="0"/>
              </a:rPr>
              <a:t> 5/2</a:t>
            </a:r>
            <a:br>
              <a:rPr lang="ar-SA" dirty="0">
                <a:solidFill>
                  <a:schemeClr val="accent3">
                    <a:lumMod val="60000"/>
                    <a:lumOff val="40000"/>
                  </a:schemeClr>
                </a:solidFill>
                <a:latin typeface="Tahoma" pitchFamily="34" charset="0"/>
                <a:ea typeface="Times New Roman" pitchFamily="18" charset="0"/>
                <a:cs typeface="Tahoma" pitchFamily="34" charset="0"/>
              </a:rPr>
            </a:br>
            <a:r>
              <a:rPr lang="ar-SA" dirty="0">
                <a:solidFill>
                  <a:schemeClr val="accent3">
                    <a:lumMod val="60000"/>
                    <a:lumOff val="40000"/>
                  </a:schemeClr>
                </a:solidFill>
                <a:latin typeface="Tahoma" pitchFamily="34" charset="0"/>
                <a:ea typeface="Times New Roman" pitchFamily="18" charset="0"/>
                <a:cs typeface="Tahoma" pitchFamily="34" charset="0"/>
              </a:rPr>
              <a:t>ابعاد : 30*13 </a:t>
            </a:r>
            <a:endParaRPr lang="fa-IR" dirty="0">
              <a:solidFill>
                <a:schemeClr val="accent3">
                  <a:lumMod val="60000"/>
                  <a:lumOff val="40000"/>
                </a:schemeClr>
              </a:solidFill>
              <a:latin typeface="Tahoma" pitchFamily="34" charset="0"/>
              <a:ea typeface="Times New Roman" pitchFamily="18" charset="0"/>
              <a:cs typeface="Tahoma" pitchFamily="34" charset="0"/>
            </a:endParaRPr>
          </a:p>
          <a:p>
            <a:pPr>
              <a:defRPr/>
            </a:pPr>
            <a:r>
              <a:rPr lang="fa-IR" dirty="0">
                <a:solidFill>
                  <a:schemeClr val="accent3">
                    <a:lumMod val="60000"/>
                    <a:lumOff val="40000"/>
                  </a:schemeClr>
                </a:solidFill>
                <a:latin typeface="Tahoma" pitchFamily="34" charset="0"/>
                <a:ea typeface="Times New Roman" pitchFamily="18" charset="0"/>
                <a:cs typeface="Tahoma" pitchFamily="34" charset="0"/>
              </a:rPr>
              <a:t>زیر بنا : 390 متر مربع</a:t>
            </a:r>
            <a:r>
              <a:rPr lang="ar-SA" dirty="0">
                <a:solidFill>
                  <a:schemeClr val="accent3">
                    <a:lumMod val="60000"/>
                    <a:lumOff val="40000"/>
                  </a:schemeClr>
                </a:solidFill>
                <a:latin typeface="Tahoma" pitchFamily="34" charset="0"/>
                <a:ea typeface="Times New Roman" pitchFamily="18" charset="0"/>
                <a:cs typeface="Tahoma" pitchFamily="34" charset="0"/>
              </a:rPr>
              <a:t/>
            </a:r>
            <a:br>
              <a:rPr lang="ar-SA" dirty="0">
                <a:solidFill>
                  <a:schemeClr val="accent3">
                    <a:lumMod val="60000"/>
                    <a:lumOff val="40000"/>
                  </a:schemeClr>
                </a:solidFill>
                <a:latin typeface="Tahoma" pitchFamily="34" charset="0"/>
                <a:ea typeface="Times New Roman" pitchFamily="18" charset="0"/>
                <a:cs typeface="Tahoma" pitchFamily="34" charset="0"/>
              </a:rPr>
            </a:br>
            <a:r>
              <a:rPr lang="ar-SA" dirty="0">
                <a:solidFill>
                  <a:schemeClr val="accent3">
                    <a:lumMod val="60000"/>
                    <a:lumOff val="40000"/>
                  </a:schemeClr>
                </a:solidFill>
                <a:latin typeface="Tahoma" pitchFamily="34" charset="0"/>
                <a:ea typeface="Times New Roman" pitchFamily="18" charset="0"/>
                <a:cs typeface="Tahoma" pitchFamily="34" charset="0"/>
              </a:rPr>
              <a:t>فاصله از ورودی</a:t>
            </a:r>
            <a:r>
              <a:rPr lang="fa-IR" dirty="0">
                <a:solidFill>
                  <a:schemeClr val="accent3">
                    <a:lumMod val="60000"/>
                    <a:lumOff val="40000"/>
                  </a:schemeClr>
                </a:solidFill>
                <a:latin typeface="Tahoma" pitchFamily="34" charset="0"/>
                <a:ea typeface="Times New Roman" pitchFamily="18" charset="0"/>
                <a:cs typeface="Tahoma" pitchFamily="34" charset="0"/>
              </a:rPr>
              <a:t> :</a:t>
            </a:r>
            <a:r>
              <a:rPr lang="ar-SA" dirty="0">
                <a:solidFill>
                  <a:schemeClr val="accent3">
                    <a:lumMod val="60000"/>
                    <a:lumOff val="40000"/>
                  </a:schemeClr>
                </a:solidFill>
                <a:latin typeface="Tahoma" pitchFamily="34" charset="0"/>
                <a:ea typeface="Times New Roman" pitchFamily="18" charset="0"/>
                <a:cs typeface="Tahoma" pitchFamily="34" charset="0"/>
              </a:rPr>
              <a:t> 60 متر</a:t>
            </a:r>
            <a:endParaRPr lang="ar-SA" dirty="0">
              <a:solidFill>
                <a:schemeClr val="accent3">
                  <a:lumMod val="60000"/>
                  <a:lumOff val="40000"/>
                </a:schemeClr>
              </a:solidFill>
            </a:endParaRPr>
          </a:p>
        </p:txBody>
      </p:sp>
      <p:sp>
        <p:nvSpPr>
          <p:cNvPr id="11" name="Rectangle 10"/>
          <p:cNvSpPr/>
          <p:nvPr/>
        </p:nvSpPr>
        <p:spPr>
          <a:xfrm>
            <a:off x="7089201" y="3460398"/>
            <a:ext cx="995785" cy="369332"/>
          </a:xfrm>
          <a:prstGeom prst="rect">
            <a:avLst/>
          </a:prstGeom>
        </p:spPr>
        <p:txBody>
          <a:bodyPr wrap="none">
            <a:spAutoFit/>
          </a:bodyPr>
          <a:lstStyle/>
          <a:p>
            <a:pPr fontAlgn="auto">
              <a:spcBef>
                <a:spcPts val="0"/>
              </a:spcBef>
              <a:spcAft>
                <a:spcPts val="0"/>
              </a:spcAft>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کتابفروشی</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3512986" y="3857316"/>
            <a:ext cx="4572000" cy="584775"/>
          </a:xfrm>
          <a:prstGeom prst="rect">
            <a:avLst/>
          </a:prstGeom>
        </p:spPr>
        <p:txBody>
          <a:bodyPr>
            <a:spAutoFit/>
          </a:bodyPr>
          <a:lstStyle/>
          <a:p>
            <a:pPr>
              <a:defRPr/>
            </a:pPr>
            <a: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فاصله از ورودی</a:t>
            </a:r>
            <a:r>
              <a:rPr lang="fa-IR"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8-7 متر</a:t>
            </a:r>
            <a:b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br>
            <a: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ابعاد</a:t>
            </a:r>
            <a:r>
              <a:rPr lang="fa-IR"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7*2 مترمربع</a:t>
            </a:r>
            <a:endParaRPr lang="ar-SA" sz="1600" dirty="0">
              <a:solidFill>
                <a:schemeClr val="accent3">
                  <a:lumMod val="60000"/>
                  <a:lumOff val="40000"/>
                </a:schemeClr>
              </a:solidFill>
              <a:effectLst>
                <a:outerShdw blurRad="38100" dist="38100" dir="2700000" algn="tl">
                  <a:srgbClr val="000000">
                    <a:alpha val="43137"/>
                  </a:srgbClr>
                </a:outerShdw>
              </a:effectLst>
            </a:endParaRPr>
          </a:p>
        </p:txBody>
      </p:sp>
      <p:sp>
        <p:nvSpPr>
          <p:cNvPr id="13" name="Rectangle 12"/>
          <p:cNvSpPr/>
          <p:nvPr/>
        </p:nvSpPr>
        <p:spPr>
          <a:xfrm>
            <a:off x="3707904" y="3460398"/>
            <a:ext cx="813043" cy="369332"/>
          </a:xfrm>
          <a:prstGeom prst="rect">
            <a:avLst/>
          </a:prstGeom>
        </p:spPr>
        <p:txBody>
          <a:bodyPr wrap="none">
            <a:spAutoFit/>
          </a:bodyPr>
          <a:lstStyle/>
          <a:p>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پارکینگ</a:t>
            </a:r>
            <a:endParaRPr lang="fa-IR" dirty="0"/>
          </a:p>
        </p:txBody>
      </p:sp>
      <p:sp>
        <p:nvSpPr>
          <p:cNvPr id="14" name="Rectangle 13"/>
          <p:cNvSpPr/>
          <p:nvPr/>
        </p:nvSpPr>
        <p:spPr>
          <a:xfrm>
            <a:off x="2276422" y="4071376"/>
            <a:ext cx="2244525" cy="369332"/>
          </a:xfrm>
          <a:prstGeom prst="rect">
            <a:avLst/>
          </a:prstGeom>
        </p:spPr>
        <p:txBody>
          <a:bodyPr wrap="none">
            <a:spAutoFit/>
          </a:bodyPr>
          <a:lstStyle/>
          <a:p>
            <a:pPr>
              <a:defRPr/>
            </a:pPr>
            <a:r>
              <a:rPr lang="ar-SA" dirty="0">
                <a:solidFill>
                  <a:schemeClr val="accent3">
                    <a:lumMod val="60000"/>
                    <a:lumOff val="40000"/>
                  </a:schemeClr>
                </a:solidFill>
              </a:rPr>
              <a:t>فضایی حدود</a:t>
            </a:r>
            <a:r>
              <a:rPr lang="fa-IR" dirty="0">
                <a:solidFill>
                  <a:schemeClr val="accent3">
                    <a:lumMod val="60000"/>
                    <a:lumOff val="40000"/>
                  </a:schemeClr>
                </a:solidFill>
              </a:rPr>
              <a:t> :</a:t>
            </a:r>
            <a:r>
              <a:rPr lang="ar-SA" dirty="0">
                <a:solidFill>
                  <a:schemeClr val="accent3">
                    <a:lumMod val="60000"/>
                    <a:lumOff val="40000"/>
                  </a:schemeClr>
                </a:solidFill>
              </a:rPr>
              <a:t> </a:t>
            </a:r>
            <a:r>
              <a:rPr lang="en-US" dirty="0" smtClean="0">
                <a:solidFill>
                  <a:schemeClr val="accent3">
                    <a:lumMod val="60000"/>
                    <a:lumOff val="40000"/>
                  </a:schemeClr>
                </a:solidFill>
              </a:rPr>
              <a:t>60</a:t>
            </a:r>
            <a:r>
              <a:rPr lang="ar-SA" dirty="0" smtClean="0">
                <a:solidFill>
                  <a:schemeClr val="accent3">
                    <a:lumMod val="60000"/>
                    <a:lumOff val="40000"/>
                  </a:schemeClr>
                </a:solidFill>
              </a:rPr>
              <a:t> </a:t>
            </a:r>
            <a:r>
              <a:rPr lang="ar-SA" dirty="0">
                <a:solidFill>
                  <a:schemeClr val="accent3">
                    <a:lumMod val="60000"/>
                    <a:lumOff val="40000"/>
                  </a:schemeClr>
                </a:solidFill>
              </a:rPr>
              <a:t>مترمربع</a:t>
            </a:r>
            <a:endParaRPr lang="en-US" dirty="0">
              <a:solidFill>
                <a:schemeClr val="accent3">
                  <a:lumMod val="60000"/>
                  <a:lumOff val="40000"/>
                </a:schemeClr>
              </a:solidFill>
            </a:endParaRPr>
          </a:p>
        </p:txBody>
      </p:sp>
      <p:sp>
        <p:nvSpPr>
          <p:cNvPr id="15" name="Rectangle 14"/>
          <p:cNvSpPr/>
          <p:nvPr/>
        </p:nvSpPr>
        <p:spPr>
          <a:xfrm>
            <a:off x="7154123" y="4797152"/>
            <a:ext cx="865942" cy="369332"/>
          </a:xfrm>
          <a:prstGeom prst="rect">
            <a:avLst/>
          </a:prstGeom>
        </p:spPr>
        <p:txBody>
          <a:bodyPr wrap="none">
            <a:spAutoFit/>
          </a:bodyPr>
          <a:lstStyle/>
          <a:p>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رستوران</a:t>
            </a:r>
            <a:endParaRPr lang="fa-IR" dirty="0"/>
          </a:p>
        </p:txBody>
      </p:sp>
      <p:sp>
        <p:nvSpPr>
          <p:cNvPr id="16" name="Rectangle 15"/>
          <p:cNvSpPr/>
          <p:nvPr/>
        </p:nvSpPr>
        <p:spPr>
          <a:xfrm>
            <a:off x="3581916" y="5166484"/>
            <a:ext cx="4572000" cy="738664"/>
          </a:xfrm>
          <a:prstGeom prst="rect">
            <a:avLst/>
          </a:prstGeom>
        </p:spPr>
        <p:txBody>
          <a:bodyPr>
            <a:spAutoFit/>
          </a:bodyPr>
          <a:lstStyle/>
          <a:p>
            <a:pPr>
              <a:defRPr/>
            </a:pPr>
            <a:r>
              <a:rPr lang="ar-SA" sz="1400" dirty="0">
                <a:solidFill>
                  <a:schemeClr val="accent3">
                    <a:lumMod val="60000"/>
                    <a:lumOff val="40000"/>
                  </a:schemeClr>
                </a:solidFill>
                <a:latin typeface="Tahoma" pitchFamily="34" charset="0"/>
                <a:ea typeface="Times New Roman" pitchFamily="18" charset="0"/>
                <a:cs typeface="Tahoma" pitchFamily="34" charset="0"/>
              </a:rPr>
              <a:t>ضلع </a:t>
            </a:r>
            <a:r>
              <a:rPr lang="en-US" sz="1400" dirty="0" err="1">
                <a:solidFill>
                  <a:schemeClr val="accent3">
                    <a:lumMod val="60000"/>
                    <a:lumOff val="40000"/>
                  </a:schemeClr>
                </a:solidFill>
                <a:latin typeface="Tahoma" pitchFamily="34" charset="0"/>
                <a:ea typeface="Times New Roman" pitchFamily="18" charset="0"/>
                <a:cs typeface="Tahoma" pitchFamily="34" charset="0"/>
              </a:rPr>
              <a:t>جنوبی</a:t>
            </a:r>
            <a:r>
              <a:rPr lang="ar-SA" sz="1400" dirty="0">
                <a:solidFill>
                  <a:schemeClr val="accent3">
                    <a:lumMod val="60000"/>
                    <a:lumOff val="40000"/>
                  </a:schemeClr>
                </a:solidFill>
                <a:latin typeface="Tahoma" pitchFamily="34" charset="0"/>
                <a:ea typeface="Times New Roman" pitchFamily="18" charset="0"/>
                <a:cs typeface="Tahoma" pitchFamily="34" charset="0"/>
              </a:rPr>
              <a:t> ساختمان</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ابعاد</a:t>
            </a:r>
            <a:r>
              <a:rPr lang="fa-IR" sz="1400" dirty="0">
                <a:solidFill>
                  <a:schemeClr val="accent3">
                    <a:lumMod val="60000"/>
                    <a:lumOff val="40000"/>
                  </a:schemeClr>
                </a:solidFill>
                <a:latin typeface="Tahoma" pitchFamily="34" charset="0"/>
                <a:ea typeface="Times New Roman" pitchFamily="18" charset="0"/>
                <a:cs typeface="Tahoma" pitchFamily="34" charset="0"/>
              </a:rPr>
              <a:t> :</a:t>
            </a:r>
            <a:r>
              <a:rPr lang="ar-SA" sz="1400" dirty="0">
                <a:solidFill>
                  <a:schemeClr val="accent3">
                    <a:lumMod val="60000"/>
                    <a:lumOff val="40000"/>
                  </a:schemeClr>
                </a:solidFill>
                <a:latin typeface="Tahoma" pitchFamily="34" charset="0"/>
                <a:ea typeface="Times New Roman" pitchFamily="18" charset="0"/>
                <a:cs typeface="Tahoma" pitchFamily="34" charset="0"/>
              </a:rPr>
              <a:t> 90 مترمربع</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ارتفاع</a:t>
            </a:r>
            <a:r>
              <a:rPr lang="fa-IR" sz="1400" dirty="0">
                <a:solidFill>
                  <a:schemeClr val="accent3">
                    <a:lumMod val="60000"/>
                    <a:lumOff val="40000"/>
                  </a:schemeClr>
                </a:solidFill>
                <a:latin typeface="Tahoma" pitchFamily="34" charset="0"/>
                <a:ea typeface="Times New Roman" pitchFamily="18" charset="0"/>
                <a:cs typeface="Tahoma" pitchFamily="34" charset="0"/>
              </a:rPr>
              <a:t> :</a:t>
            </a:r>
            <a:r>
              <a:rPr lang="ar-SA" sz="1400" dirty="0">
                <a:solidFill>
                  <a:schemeClr val="accent3">
                    <a:lumMod val="60000"/>
                    <a:lumOff val="40000"/>
                  </a:schemeClr>
                </a:solidFill>
                <a:latin typeface="Tahoma" pitchFamily="34" charset="0"/>
                <a:ea typeface="Times New Roman" pitchFamily="18" charset="0"/>
                <a:cs typeface="Tahoma" pitchFamily="34" charset="0"/>
              </a:rPr>
              <a:t> 6/2 متر</a:t>
            </a:r>
            <a:endParaRPr lang="ar-SA" sz="1400" dirty="0">
              <a:solidFill>
                <a:schemeClr val="accent3">
                  <a:lumMod val="60000"/>
                  <a:lumOff val="40000"/>
                </a:schemeClr>
              </a:solidFill>
            </a:endParaRPr>
          </a:p>
        </p:txBody>
      </p:sp>
    </p:spTree>
    <p:extLst>
      <p:ext uri="{BB962C8B-B14F-4D97-AF65-F5344CB8AC3E}">
        <p14:creationId xmlns:p14="http://schemas.microsoft.com/office/powerpoint/2010/main" val="29432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 y="1062038"/>
          <a:ext cx="9143999" cy="5795964"/>
        </p:xfrm>
        <a:graphic>
          <a:graphicData uri="http://schemas.openxmlformats.org/drawingml/2006/table">
            <a:tbl>
              <a:tblPr rtl="1" firstRow="1" firstCol="1" bandRow="1">
                <a:tableStyleId>{5C22544A-7EE6-4342-B048-85BDC9FD1C3A}</a:tableStyleId>
              </a:tblPr>
              <a:tblGrid>
                <a:gridCol w="648367">
                  <a:extLst>
                    <a:ext uri="{9D8B030D-6E8A-4147-A177-3AD203B41FA5}">
                      <a16:colId xmlns:a16="http://schemas.microsoft.com/office/drawing/2014/main" xmlns="" val="20000"/>
                    </a:ext>
                  </a:extLst>
                </a:gridCol>
                <a:gridCol w="3410856">
                  <a:extLst>
                    <a:ext uri="{9D8B030D-6E8A-4147-A177-3AD203B41FA5}">
                      <a16:colId xmlns:a16="http://schemas.microsoft.com/office/drawing/2014/main" xmlns="" val="20001"/>
                    </a:ext>
                  </a:extLst>
                </a:gridCol>
                <a:gridCol w="1345436">
                  <a:extLst>
                    <a:ext uri="{9D8B030D-6E8A-4147-A177-3AD203B41FA5}">
                      <a16:colId xmlns:a16="http://schemas.microsoft.com/office/drawing/2014/main" xmlns="" val="20002"/>
                    </a:ext>
                  </a:extLst>
                </a:gridCol>
                <a:gridCol w="1213662">
                  <a:extLst>
                    <a:ext uri="{9D8B030D-6E8A-4147-A177-3AD203B41FA5}">
                      <a16:colId xmlns:a16="http://schemas.microsoft.com/office/drawing/2014/main" xmlns="" val="20003"/>
                    </a:ext>
                  </a:extLst>
                </a:gridCol>
                <a:gridCol w="1350211">
                  <a:extLst>
                    <a:ext uri="{9D8B030D-6E8A-4147-A177-3AD203B41FA5}">
                      <a16:colId xmlns:a16="http://schemas.microsoft.com/office/drawing/2014/main" xmlns="" val="20004"/>
                    </a:ext>
                  </a:extLst>
                </a:gridCol>
                <a:gridCol w="1175467">
                  <a:extLst>
                    <a:ext uri="{9D8B030D-6E8A-4147-A177-3AD203B41FA5}">
                      <a16:colId xmlns:a16="http://schemas.microsoft.com/office/drawing/2014/main" xmlns="" val="20005"/>
                    </a:ext>
                  </a:extLst>
                </a:gridCol>
              </a:tblGrid>
              <a:tr h="700832">
                <a:tc>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نام فضا</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جمع</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0"/>
                  </a:ext>
                </a:extLst>
              </a:tr>
              <a:tr h="363938">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اتاق سمعی و بصری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40</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1"/>
                  </a:ext>
                </a:extLst>
              </a:tr>
              <a:tr h="363938">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آتلیه هنرهای تجسمی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30</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2"/>
                  </a:ext>
                </a:extLst>
              </a:tr>
              <a:tr h="363938">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اتاق استاد</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30</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3"/>
                  </a:ext>
                </a:extLst>
              </a:tr>
              <a:tr h="363938">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آتلیه موسیقی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50</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4"/>
                  </a:ext>
                </a:extLst>
              </a:tr>
              <a:tr h="363938">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انباری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_</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9</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67</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5"/>
                  </a:ext>
                </a:extLst>
              </a:tr>
              <a:tr h="363938">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آتلیه عکسبرداری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50</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6"/>
                  </a:ext>
                </a:extLst>
              </a:tr>
              <a:tr h="363938">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سالن مطالعه</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100</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7"/>
                  </a:ext>
                </a:extLst>
              </a:tr>
              <a:tr h="363938">
                <a:tc>
                  <a:txBody>
                    <a:bodyPr/>
                    <a:lstStyle/>
                    <a:p>
                      <a:pPr marL="0" marR="0" algn="just" rtl="1">
                        <a:lnSpc>
                          <a:spcPct val="115000"/>
                        </a:lnSpc>
                        <a:spcBef>
                          <a:spcPts val="0"/>
                        </a:spcBef>
                        <a:spcAft>
                          <a:spcPts val="0"/>
                        </a:spcAft>
                      </a:pPr>
                      <a:r>
                        <a:rPr lang="fa-IR" sz="2000" b="1">
                          <a:effectLst/>
                        </a:rPr>
                        <a:t>8</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اتاق مسئول کتابخانه</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10</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8"/>
                  </a:ext>
                </a:extLst>
              </a:tr>
              <a:tr h="363938">
                <a:tc>
                  <a:txBody>
                    <a:bodyPr/>
                    <a:lstStyle/>
                    <a:p>
                      <a:pPr marL="0" marR="0" algn="just" rtl="1">
                        <a:lnSpc>
                          <a:spcPct val="115000"/>
                        </a:lnSpc>
                        <a:spcBef>
                          <a:spcPts val="0"/>
                        </a:spcBef>
                        <a:spcAft>
                          <a:spcPts val="0"/>
                        </a:spcAft>
                      </a:pPr>
                      <a:r>
                        <a:rPr lang="fa-IR" sz="2000" b="1">
                          <a:effectLst/>
                        </a:rPr>
                        <a:t>9</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سالن اینترنت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15</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30</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9"/>
                  </a:ext>
                </a:extLst>
              </a:tr>
              <a:tr h="363938">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سالن آمفی تئاتر</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150</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10"/>
                  </a:ext>
                </a:extLst>
              </a:tr>
              <a:tr h="363938">
                <a:tc>
                  <a:txBody>
                    <a:bodyPr/>
                    <a:lstStyle/>
                    <a:p>
                      <a:pPr marL="0" marR="0" algn="just" rtl="1">
                        <a:lnSpc>
                          <a:spcPct val="115000"/>
                        </a:lnSpc>
                        <a:spcBef>
                          <a:spcPts val="0"/>
                        </a:spcBef>
                        <a:spcAft>
                          <a:spcPts val="0"/>
                        </a:spcAft>
                      </a:pPr>
                      <a:r>
                        <a:rPr lang="fa-IR" sz="2000" b="1">
                          <a:effectLst/>
                        </a:rPr>
                        <a:t>11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اتاق گریم</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16</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11"/>
                  </a:ext>
                </a:extLst>
              </a:tr>
              <a:tr h="363938">
                <a:tc>
                  <a:txBody>
                    <a:bodyPr/>
                    <a:lstStyle/>
                    <a:p>
                      <a:pPr marL="0" marR="0" algn="just" rtl="1">
                        <a:lnSpc>
                          <a:spcPct val="115000"/>
                        </a:lnSpc>
                        <a:spcBef>
                          <a:spcPts val="0"/>
                        </a:spcBef>
                        <a:spcAft>
                          <a:spcPts val="0"/>
                        </a:spcAft>
                      </a:pPr>
                      <a:r>
                        <a:rPr lang="fa-IR" sz="2000" b="1">
                          <a:effectLst/>
                        </a:rPr>
                        <a:t>12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 آقایان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15</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12"/>
                  </a:ext>
                </a:extLst>
              </a:tr>
              <a:tr h="363938">
                <a:tc>
                  <a:txBody>
                    <a:bodyPr/>
                    <a:lstStyle/>
                    <a:p>
                      <a:pPr marL="0" marR="0" algn="just" rtl="1">
                        <a:lnSpc>
                          <a:spcPct val="115000"/>
                        </a:lnSpc>
                        <a:spcBef>
                          <a:spcPts val="0"/>
                        </a:spcBef>
                        <a:spcAft>
                          <a:spcPts val="0"/>
                        </a:spcAft>
                      </a:pPr>
                      <a:r>
                        <a:rPr lang="fa-IR" sz="2000" b="1">
                          <a:effectLst/>
                        </a:rPr>
                        <a:t>13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 بانوان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15</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13"/>
                  </a:ext>
                </a:extLst>
              </a:tr>
              <a:tr h="363938">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مجموع</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232</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14"/>
                  </a:ext>
                </a:extLst>
              </a:tr>
            </a:tbl>
          </a:graphicData>
        </a:graphic>
      </p:graphicFrame>
      <p:sp>
        <p:nvSpPr>
          <p:cNvPr id="94325" name="Rectangle 3"/>
          <p:cNvSpPr>
            <a:spLocks noChangeArrowheads="1"/>
          </p:cNvSpPr>
          <p:nvPr/>
        </p:nvSpPr>
        <p:spPr bwMode="auto">
          <a:xfrm>
            <a:off x="6532563" y="-9525"/>
            <a:ext cx="21685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eaLnBrk="0" hangingPunct="0"/>
            <a:r>
              <a:rPr lang="fa-IR" sz="2800" b="1" u="sng" dirty="0">
                <a:latin typeface="B Nazanin" pitchFamily="2" charset="-78"/>
                <a:cs typeface="Times New Roman" pitchFamily="18" charset="0"/>
              </a:rPr>
              <a:t>جداول سرانه ها:</a:t>
            </a:r>
            <a:endParaRPr lang="en-US" sz="2800" dirty="0"/>
          </a:p>
          <a:p>
            <a:pPr algn="r" rtl="1" eaLnBrk="0" hangingPunct="0"/>
            <a:r>
              <a:rPr lang="fa-IR" sz="2800" b="1" dirty="0">
                <a:latin typeface="B Nazanin" pitchFamily="2" charset="-78"/>
                <a:cs typeface="Times New Roman" pitchFamily="18" charset="0"/>
              </a:rPr>
              <a:t>بخش آموزشی:</a:t>
            </a:r>
            <a:endParaRPr lang="en-US" sz="2800" dirty="0"/>
          </a:p>
          <a:p>
            <a:pPr algn="r" eaLnBrk="0" hangingPunct="0"/>
            <a:endParaRPr lang="en-US" sz="2800" dirty="0"/>
          </a:p>
        </p:txBody>
      </p:sp>
    </p:spTree>
    <p:extLst>
      <p:ext uri="{BB962C8B-B14F-4D97-AF65-F5344CB8AC3E}">
        <p14:creationId xmlns:p14="http://schemas.microsoft.com/office/powerpoint/2010/main" val="82257628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4"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 y="860425"/>
          <a:ext cx="9143999" cy="5997575"/>
        </p:xfrm>
        <a:graphic>
          <a:graphicData uri="http://schemas.openxmlformats.org/drawingml/2006/table">
            <a:tbl>
              <a:tblPr rtl="1" firstRow="1" firstCol="1" bandRow="1">
                <a:tableStyleId>{5C22544A-7EE6-4342-B048-85BDC9FD1C3A}</a:tableStyleId>
              </a:tblPr>
              <a:tblGrid>
                <a:gridCol w="648368">
                  <a:extLst>
                    <a:ext uri="{9D8B030D-6E8A-4147-A177-3AD203B41FA5}">
                      <a16:colId xmlns:a16="http://schemas.microsoft.com/office/drawing/2014/main" xmlns="" val="20000"/>
                    </a:ext>
                  </a:extLst>
                </a:gridCol>
                <a:gridCol w="3410856">
                  <a:extLst>
                    <a:ext uri="{9D8B030D-6E8A-4147-A177-3AD203B41FA5}">
                      <a16:colId xmlns:a16="http://schemas.microsoft.com/office/drawing/2014/main" xmlns="" val="20001"/>
                    </a:ext>
                  </a:extLst>
                </a:gridCol>
                <a:gridCol w="1345436">
                  <a:extLst>
                    <a:ext uri="{9D8B030D-6E8A-4147-A177-3AD203B41FA5}">
                      <a16:colId xmlns:a16="http://schemas.microsoft.com/office/drawing/2014/main" xmlns="" val="20002"/>
                    </a:ext>
                  </a:extLst>
                </a:gridCol>
                <a:gridCol w="1213662">
                  <a:extLst>
                    <a:ext uri="{9D8B030D-6E8A-4147-A177-3AD203B41FA5}">
                      <a16:colId xmlns:a16="http://schemas.microsoft.com/office/drawing/2014/main" xmlns="" val="20003"/>
                    </a:ext>
                  </a:extLst>
                </a:gridCol>
                <a:gridCol w="1350210">
                  <a:extLst>
                    <a:ext uri="{9D8B030D-6E8A-4147-A177-3AD203B41FA5}">
                      <a16:colId xmlns:a16="http://schemas.microsoft.com/office/drawing/2014/main" xmlns="" val="20004"/>
                    </a:ext>
                  </a:extLst>
                </a:gridCol>
                <a:gridCol w="1175467">
                  <a:extLst>
                    <a:ext uri="{9D8B030D-6E8A-4147-A177-3AD203B41FA5}">
                      <a16:colId xmlns:a16="http://schemas.microsoft.com/office/drawing/2014/main" xmlns="" val="20005"/>
                    </a:ext>
                  </a:extLst>
                </a:gridCol>
              </a:tblGrid>
              <a:tr h="1004429">
                <a:tc>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نام فضا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جمع</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0"/>
                  </a:ext>
                </a:extLst>
              </a:tr>
              <a:tr h="554794">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اتاق کارمندان</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1"/>
                  </a:ext>
                </a:extLst>
              </a:tr>
              <a:tr h="554794">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اتاق منشی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2"/>
                  </a:ext>
                </a:extLst>
              </a:tr>
              <a:tr h="554794">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اتاق ریاست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9</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25</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3"/>
                  </a:ext>
                </a:extLst>
              </a:tr>
              <a:tr h="554794">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معاونت مالی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4"/>
                  </a:ext>
                </a:extLst>
              </a:tr>
              <a:tr h="554794">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آبدارخانه</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5"/>
                  </a:ext>
                </a:extLst>
              </a:tr>
              <a:tr h="554794">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6"/>
                  </a:ext>
                </a:extLst>
              </a:tr>
              <a:tr h="554794">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معاونت پشتیبانی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7"/>
                  </a:ext>
                </a:extLst>
              </a:tr>
              <a:tr h="554794">
                <a:tc>
                  <a:txBody>
                    <a:bodyPr/>
                    <a:lstStyle/>
                    <a:p>
                      <a:pPr marL="0" marR="0" algn="just" rtl="1">
                        <a:lnSpc>
                          <a:spcPct val="115000"/>
                        </a:lnSpc>
                        <a:spcBef>
                          <a:spcPts val="0"/>
                        </a:spcBef>
                        <a:spcAft>
                          <a:spcPts val="0"/>
                        </a:spcAft>
                      </a:pPr>
                      <a:r>
                        <a:rPr lang="fa-IR" sz="2000" b="1">
                          <a:effectLst/>
                        </a:rPr>
                        <a:t>8</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معونت فرهنگی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8"/>
                  </a:ext>
                </a:extLst>
              </a:tr>
              <a:tr h="554794">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مجموع</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109</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9"/>
                  </a:ext>
                </a:extLst>
              </a:tr>
            </a:tbl>
          </a:graphicData>
        </a:graphic>
      </p:graphicFrame>
      <p:sp>
        <p:nvSpPr>
          <p:cNvPr id="95314" name="Rectangle 1"/>
          <p:cNvSpPr>
            <a:spLocks noChangeArrowheads="1"/>
          </p:cNvSpPr>
          <p:nvPr/>
        </p:nvSpPr>
        <p:spPr bwMode="auto">
          <a:xfrm>
            <a:off x="6553200" y="-31750"/>
            <a:ext cx="20224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eaLnBrk="0" hangingPunct="0"/>
            <a:r>
              <a:rPr lang="fa-IR" sz="2800" b="1" dirty="0">
                <a:latin typeface="Calibri" pitchFamily="34" charset="0"/>
                <a:cs typeface="Times New Roman" pitchFamily="18" charset="0"/>
              </a:rPr>
              <a:t>بخش اداری:</a:t>
            </a:r>
            <a:endParaRPr lang="en-US" sz="2800" b="1" dirty="0"/>
          </a:p>
          <a:p>
            <a:pPr algn="r" eaLnBrk="0" hangingPunct="0"/>
            <a:endParaRPr lang="en-US" sz="2800" b="1" dirty="0"/>
          </a:p>
        </p:txBody>
      </p:sp>
    </p:spTree>
    <p:extLst>
      <p:ext uri="{BB962C8B-B14F-4D97-AF65-F5344CB8AC3E}">
        <p14:creationId xmlns:p14="http://schemas.microsoft.com/office/powerpoint/2010/main" val="83981796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0" y="520700"/>
          <a:ext cx="9144000" cy="3213099"/>
        </p:xfrm>
        <a:graphic>
          <a:graphicData uri="http://schemas.openxmlformats.org/drawingml/2006/table">
            <a:tbl>
              <a:tblPr rtl="1" firstRow="1" firstCol="1" bandRow="1">
                <a:tableStyleId>{5C22544A-7EE6-4342-B048-85BDC9FD1C3A}</a:tableStyleId>
              </a:tblPr>
              <a:tblGrid>
                <a:gridCol w="648368">
                  <a:extLst>
                    <a:ext uri="{9D8B030D-6E8A-4147-A177-3AD203B41FA5}">
                      <a16:colId xmlns:a16="http://schemas.microsoft.com/office/drawing/2014/main" xmlns="" val="20000"/>
                    </a:ext>
                  </a:extLst>
                </a:gridCol>
                <a:gridCol w="3410857">
                  <a:extLst>
                    <a:ext uri="{9D8B030D-6E8A-4147-A177-3AD203B41FA5}">
                      <a16:colId xmlns:a16="http://schemas.microsoft.com/office/drawing/2014/main" xmlns="" val="20001"/>
                    </a:ext>
                  </a:extLst>
                </a:gridCol>
                <a:gridCol w="1345437">
                  <a:extLst>
                    <a:ext uri="{9D8B030D-6E8A-4147-A177-3AD203B41FA5}">
                      <a16:colId xmlns:a16="http://schemas.microsoft.com/office/drawing/2014/main" xmlns="" val="20002"/>
                    </a:ext>
                  </a:extLst>
                </a:gridCol>
                <a:gridCol w="1213662">
                  <a:extLst>
                    <a:ext uri="{9D8B030D-6E8A-4147-A177-3AD203B41FA5}">
                      <a16:colId xmlns:a16="http://schemas.microsoft.com/office/drawing/2014/main" xmlns="" val="20003"/>
                    </a:ext>
                  </a:extLst>
                </a:gridCol>
                <a:gridCol w="1350210">
                  <a:extLst>
                    <a:ext uri="{9D8B030D-6E8A-4147-A177-3AD203B41FA5}">
                      <a16:colId xmlns:a16="http://schemas.microsoft.com/office/drawing/2014/main" xmlns="" val="20004"/>
                    </a:ext>
                  </a:extLst>
                </a:gridCol>
                <a:gridCol w="1175466">
                  <a:extLst>
                    <a:ext uri="{9D8B030D-6E8A-4147-A177-3AD203B41FA5}">
                      <a16:colId xmlns:a16="http://schemas.microsoft.com/office/drawing/2014/main" xmlns="" val="20005"/>
                    </a:ext>
                  </a:extLst>
                </a:gridCol>
              </a:tblGrid>
              <a:tr h="854154">
                <a:tc>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نام فضا</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جمع</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0"/>
                  </a:ext>
                </a:extLst>
              </a:tr>
              <a:tr h="471789">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مانیتورینگ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1"/>
                  </a:ext>
                </a:extLst>
              </a:tr>
              <a:tr h="471789">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انتظامات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5</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2"/>
                  </a:ext>
                </a:extLst>
              </a:tr>
              <a:tr h="471789">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فروش بلیط و مجلات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3"/>
                  </a:ext>
                </a:extLst>
              </a:tr>
              <a:tr h="471789">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4"/>
                  </a:ext>
                </a:extLst>
              </a:tr>
              <a:tr h="471789">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مجموع</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48</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5"/>
                  </a:ext>
                </a:extLst>
              </a:tr>
            </a:tbl>
          </a:graphicData>
        </a:graphic>
      </p:graphicFrame>
      <p:sp>
        <p:nvSpPr>
          <p:cNvPr id="96310" name="Rectangle 1"/>
          <p:cNvSpPr>
            <a:spLocks noChangeArrowheads="1"/>
          </p:cNvSpPr>
          <p:nvPr/>
        </p:nvSpPr>
        <p:spPr bwMode="auto">
          <a:xfrm>
            <a:off x="7086600" y="0"/>
            <a:ext cx="18494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eaLnBrk="0" hangingPunct="0"/>
            <a:r>
              <a:rPr lang="fa-IR" sz="2400" b="1">
                <a:solidFill>
                  <a:schemeClr val="bg1"/>
                </a:solidFill>
                <a:latin typeface="B Nazanin" pitchFamily="2" charset="-78"/>
                <a:cs typeface="Times New Roman" pitchFamily="18" charset="0"/>
              </a:rPr>
              <a:t>بخش انتظامات:</a:t>
            </a:r>
            <a:endParaRPr lang="en-US" sz="2400">
              <a:solidFill>
                <a:schemeClr val="bg1"/>
              </a:solidFill>
            </a:endParaRPr>
          </a:p>
          <a:p>
            <a:pPr algn="r" eaLnBrk="0" hangingPunct="0"/>
            <a:endParaRPr lang="en-US" sz="2400">
              <a:solidFill>
                <a:schemeClr val="bg1"/>
              </a:solidFill>
            </a:endParaRPr>
          </a:p>
        </p:txBody>
      </p:sp>
      <p:graphicFrame>
        <p:nvGraphicFramePr>
          <p:cNvPr id="4" name="Table 3"/>
          <p:cNvGraphicFramePr>
            <a:graphicFrameLocks noGrp="1"/>
          </p:cNvGraphicFramePr>
          <p:nvPr/>
        </p:nvGraphicFramePr>
        <p:xfrm>
          <a:off x="1" y="4254500"/>
          <a:ext cx="9143999" cy="2636840"/>
        </p:xfrm>
        <a:graphic>
          <a:graphicData uri="http://schemas.openxmlformats.org/drawingml/2006/table">
            <a:tbl>
              <a:tblPr rtl="1" firstRow="1" firstCol="1" bandRow="1">
                <a:tableStyleId>{5C22544A-7EE6-4342-B048-85BDC9FD1C3A}</a:tableStyleId>
              </a:tblPr>
              <a:tblGrid>
                <a:gridCol w="327606">
                  <a:extLst>
                    <a:ext uri="{9D8B030D-6E8A-4147-A177-3AD203B41FA5}">
                      <a16:colId xmlns:a16="http://schemas.microsoft.com/office/drawing/2014/main" xmlns="" val="20000"/>
                    </a:ext>
                  </a:extLst>
                </a:gridCol>
                <a:gridCol w="401949">
                  <a:extLst>
                    <a:ext uri="{9D8B030D-6E8A-4147-A177-3AD203B41FA5}">
                      <a16:colId xmlns:a16="http://schemas.microsoft.com/office/drawing/2014/main" xmlns="" val="20001"/>
                    </a:ext>
                  </a:extLst>
                </a:gridCol>
                <a:gridCol w="3378262">
                  <a:extLst>
                    <a:ext uri="{9D8B030D-6E8A-4147-A177-3AD203B41FA5}">
                      <a16:colId xmlns:a16="http://schemas.microsoft.com/office/drawing/2014/main" xmlns="" val="20002"/>
                    </a:ext>
                  </a:extLst>
                </a:gridCol>
                <a:gridCol w="1332579">
                  <a:extLst>
                    <a:ext uri="{9D8B030D-6E8A-4147-A177-3AD203B41FA5}">
                      <a16:colId xmlns:a16="http://schemas.microsoft.com/office/drawing/2014/main" xmlns="" val="20003"/>
                    </a:ext>
                  </a:extLst>
                </a:gridCol>
                <a:gridCol w="1202063">
                  <a:extLst>
                    <a:ext uri="{9D8B030D-6E8A-4147-A177-3AD203B41FA5}">
                      <a16:colId xmlns:a16="http://schemas.microsoft.com/office/drawing/2014/main" xmlns="" val="20004"/>
                    </a:ext>
                  </a:extLst>
                </a:gridCol>
                <a:gridCol w="1337307">
                  <a:extLst>
                    <a:ext uri="{9D8B030D-6E8A-4147-A177-3AD203B41FA5}">
                      <a16:colId xmlns:a16="http://schemas.microsoft.com/office/drawing/2014/main" xmlns="" val="20005"/>
                    </a:ext>
                  </a:extLst>
                </a:gridCol>
                <a:gridCol w="1164233">
                  <a:extLst>
                    <a:ext uri="{9D8B030D-6E8A-4147-A177-3AD203B41FA5}">
                      <a16:colId xmlns:a16="http://schemas.microsoft.com/office/drawing/2014/main" xmlns="" val="20006"/>
                    </a:ext>
                  </a:extLst>
                </a:gridCol>
              </a:tblGrid>
              <a:tr h="350594">
                <a:tc gridSpan="2">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a:effectLst/>
                        </a:rPr>
                        <a:t>نام فضا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جمع</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0"/>
                  </a:ext>
                </a:extLst>
              </a:tr>
              <a:tr h="381041">
                <a:tc gridSpan="2">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dirty="0">
                          <a:effectLst/>
                        </a:rPr>
                        <a:t>کافی شاپ</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85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85</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1"/>
                  </a:ext>
                </a:extLst>
              </a:tr>
              <a:tr h="381041">
                <a:tc gridSpan="2">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a:effectLst/>
                        </a:rPr>
                        <a:t>صندوق</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2"/>
                  </a:ext>
                </a:extLst>
              </a:tr>
              <a:tr h="381041">
                <a:tc gridSpan="2">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dirty="0">
                          <a:effectLst/>
                        </a:rPr>
                        <a:t>آماده سازی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_</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3"/>
                  </a:ext>
                </a:extLst>
              </a:tr>
              <a:tr h="381041">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انبار</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_</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4"/>
                  </a:ext>
                </a:extLst>
              </a:tr>
              <a:tr h="381041">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14</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5"/>
                  </a:ext>
                </a:extLst>
              </a:tr>
              <a:tr h="381041">
                <a:tc gridSpan="2">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a:effectLst/>
                        </a:rPr>
                        <a:t>مجموع</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121</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06"/>
                  </a:ext>
                </a:extLst>
              </a:tr>
            </a:tbl>
          </a:graphicData>
        </a:graphic>
      </p:graphicFrame>
      <p:sp>
        <p:nvSpPr>
          <p:cNvPr id="96372" name="Rectangle 2"/>
          <p:cNvSpPr>
            <a:spLocks noChangeArrowheads="1"/>
          </p:cNvSpPr>
          <p:nvPr/>
        </p:nvSpPr>
        <p:spPr bwMode="auto">
          <a:xfrm>
            <a:off x="5776913" y="3700463"/>
            <a:ext cx="335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eaLnBrk="0" hangingPunct="0"/>
            <a:r>
              <a:rPr lang="ar-SA" sz="2000" b="1">
                <a:solidFill>
                  <a:schemeClr val="bg1"/>
                </a:solidFill>
                <a:latin typeface="Calibri" pitchFamily="34" charset="0"/>
                <a:cs typeface="Times New Roman" pitchFamily="18" charset="0"/>
              </a:rPr>
              <a:t>بخش کافی شاپ:</a:t>
            </a:r>
            <a:endParaRPr lang="en-US" sz="2000">
              <a:solidFill>
                <a:schemeClr val="bg1"/>
              </a:solidFill>
            </a:endParaRPr>
          </a:p>
          <a:p>
            <a:pPr algn="r" eaLnBrk="0" hangingPunct="0"/>
            <a:endParaRPr lang="en-US" sz="2000">
              <a:solidFill>
                <a:schemeClr val="bg1"/>
              </a:solidFill>
            </a:endParaRPr>
          </a:p>
        </p:txBody>
      </p:sp>
    </p:spTree>
    <p:extLst>
      <p:ext uri="{BB962C8B-B14F-4D97-AF65-F5344CB8AC3E}">
        <p14:creationId xmlns:p14="http://schemas.microsoft.com/office/powerpoint/2010/main" val="42396851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0" name="Title 9"/>
          <p:cNvSpPr>
            <a:spLocks noGrp="1"/>
          </p:cNvSpPr>
          <p:nvPr>
            <p:ph type="ctrTitle"/>
          </p:nvPr>
        </p:nvSpPr>
        <p:spPr>
          <a:xfrm>
            <a:off x="1113926" y="1772816"/>
            <a:ext cx="7202490" cy="4085937"/>
          </a:xfrm>
        </p:spPr>
        <p:txBody>
          <a:bodyPr>
            <a:noAutofit/>
          </a:bodyPr>
          <a:lstStyle/>
          <a:p>
            <a:r>
              <a:rPr lang="ar-SA" sz="3600" dirty="0"/>
              <a:t>ميزان فضاهاي كتابخانه</a:t>
            </a:r>
            <a:r>
              <a:rPr lang="en-US" sz="2000" dirty="0"/>
              <a:t/>
            </a:r>
            <a:br>
              <a:rPr lang="en-US" sz="2000" dirty="0"/>
            </a:br>
            <a:r>
              <a:rPr lang="ar-SA" sz="2000" dirty="0"/>
              <a:t>عوامل مؤثر بر تخصيص ميزان فضاهاي كتابخانه عبارتند از حجم مواد ومتون </a:t>
            </a:r>
            <a:r>
              <a:rPr lang="ar-SA" sz="2000" dirty="0" smtClean="0"/>
              <a:t>وبخصوص </a:t>
            </a:r>
            <a:r>
              <a:rPr lang="ar-SA" sz="2000" dirty="0"/>
              <a:t>كتابها، ميزان سطح كه در كتابخانه اشغال مي‌كنندو ميزان جمعيت كتابخانه كه از طريق ميزان گردش كتابها در سال تعيين مي‌گردد</a:t>
            </a:r>
            <a:r>
              <a:rPr lang="en-US" sz="2000" dirty="0"/>
              <a:t>.</a:t>
            </a:r>
            <a:br>
              <a:rPr lang="en-US" sz="2000" dirty="0"/>
            </a:br>
            <a:r>
              <a:rPr lang="ar-SA" sz="2000" dirty="0"/>
              <a:t>فضاي مورد مياز براي محاسبه زيربناي يك كتابخانه طبق فرمولي بنام </a:t>
            </a:r>
            <a:r>
              <a:rPr lang="en-US" sz="2000" dirty="0"/>
              <a:t>VSC </a:t>
            </a:r>
            <a:r>
              <a:rPr lang="ar-SA" sz="2000" dirty="0"/>
              <a:t>استاندارد </a:t>
            </a:r>
            <a:r>
              <a:rPr lang="en-US" sz="2000" dirty="0"/>
              <a:t>IFLA </a:t>
            </a:r>
            <a:r>
              <a:rPr lang="ar-SA" sz="2000" dirty="0"/>
              <a:t>به دست مي‌آيد</a:t>
            </a:r>
            <a:r>
              <a:rPr lang="en-US" sz="2000" dirty="0"/>
              <a:t/>
            </a:r>
            <a:br>
              <a:rPr lang="en-US" sz="2000" dirty="0"/>
            </a:br>
            <a:r>
              <a:rPr lang="en-US" sz="2000" dirty="0"/>
              <a:t>(110 / </a:t>
            </a:r>
            <a:r>
              <a:rPr lang="ar-SA" sz="2000" dirty="0"/>
              <a:t>تعداد كتابها) + (مقدار محلهاي نشستن + 72/3) + (430 / گردش كتابها</a:t>
            </a:r>
            <a:r>
              <a:rPr lang="en-US" sz="2000" dirty="0"/>
              <a:t>) </a:t>
            </a:r>
            <a:r>
              <a:rPr lang="ar-SA" sz="2000" dirty="0"/>
              <a:t>مثلا براي جا دادن 110 كتاب يك متر مربع در نظر گرفته مي‌شود. محل نشستن يك خواننده 72/3 متراست</a:t>
            </a:r>
            <a:r>
              <a:rPr lang="en-US" sz="2000" dirty="0"/>
              <a:t>.</a:t>
            </a:r>
            <a:br>
              <a:rPr lang="en-US" sz="2000" dirty="0"/>
            </a:br>
            <a:r>
              <a:rPr lang="ar-SA" sz="2000" dirty="0"/>
              <a:t>ابعاد و استانداردهاي پيشخوان و برگه </a:t>
            </a:r>
            <a:r>
              <a:rPr lang="ar-SA" sz="2000" dirty="0" smtClean="0"/>
              <a:t>دان</a:t>
            </a:r>
            <a:r>
              <a:rPr lang="en-US" sz="2000" dirty="0" smtClean="0"/>
              <a:t> </a:t>
            </a:r>
            <a:r>
              <a:rPr lang="ar-SA" sz="2000" dirty="0" smtClean="0"/>
              <a:t>حداكثر </a:t>
            </a:r>
            <a:r>
              <a:rPr lang="ar-SA" sz="2000" dirty="0"/>
              <a:t>ارتفاع قفسه‌هاي فهرست معمولا به اندازه ارتفاع 6 كشو است و در هر كشو نيز در حدود 100 كارت جاي </a:t>
            </a:r>
            <a:r>
              <a:rPr lang="ar-SA" sz="2000" dirty="0" smtClean="0"/>
              <a:t>مي‌گيرد</a:t>
            </a:r>
            <a:r>
              <a:rPr lang="fa-IR" sz="2000" dirty="0" smtClean="0"/>
              <a:t> </a:t>
            </a:r>
            <a:r>
              <a:rPr lang="ar-SA" sz="2000" dirty="0" smtClean="0"/>
              <a:t>فهرست </a:t>
            </a:r>
            <a:r>
              <a:rPr lang="ar-SA" sz="2000" dirty="0"/>
              <a:t>معمولا در ارتباط مستقيم با ميز امانت و ميز اطلاعات مرجع قرار دارند و اغلب در مجاورت آنها مجموعه‌اي از كتابهاي مرجع عمومي يا موارد استفاده همگاني نيز قرار مي‌گيرند. از اين رو محل قرار‌گيري فهرستها معمولا فضايي باز است كه در نزديك ورودي قرار دارد و بوسيله رديفهايي از قفسه‌هاي فهرستها و پيشخوان بررسي و جستجو كشوها تشكيل شده است. وسعت چنين محلي براي 4 رديف قفسه‌هاي دو طرفه در حدود </a:t>
            </a:r>
            <a:r>
              <a:rPr lang="en-US" sz="2000" dirty="0"/>
              <a:t>12 </a:t>
            </a:r>
            <a:r>
              <a:rPr lang="ar-SA" sz="2000" dirty="0"/>
              <a:t>متر مربع برآورد مي‌شود</a:t>
            </a:r>
            <a:r>
              <a:rPr lang="en-US" sz="2000" dirty="0"/>
              <a:t>.</a:t>
            </a:r>
            <a:r>
              <a:rPr lang="en-US" sz="2400" dirty="0"/>
              <a:t/>
            </a:r>
            <a:br>
              <a:rPr lang="en-US" sz="2400" dirty="0"/>
            </a:br>
            <a:r>
              <a:rPr lang="en-US" sz="2400" dirty="0"/>
              <a:t/>
            </a:r>
            <a:br>
              <a:rPr lang="en-US" sz="2400" dirty="0"/>
            </a:br>
            <a:endParaRPr lang="fa-IR" sz="2400" dirty="0"/>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282"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0" y="990600"/>
          <a:ext cx="9144000" cy="5867397"/>
        </p:xfrm>
        <a:graphic>
          <a:graphicData uri="http://schemas.openxmlformats.org/drawingml/2006/table">
            <a:tbl>
              <a:tblPr rtl="1" firstRow="1" firstCol="1" bandRow="1">
                <a:tableStyleId>{5C22544A-7EE6-4342-B048-85BDC9FD1C3A}</a:tableStyleId>
              </a:tblPr>
              <a:tblGrid>
                <a:gridCol w="648369">
                  <a:extLst>
                    <a:ext uri="{9D8B030D-6E8A-4147-A177-3AD203B41FA5}">
                      <a16:colId xmlns:a16="http://schemas.microsoft.com/office/drawing/2014/main" xmlns="" val="20000"/>
                    </a:ext>
                  </a:extLst>
                </a:gridCol>
                <a:gridCol w="3410857">
                  <a:extLst>
                    <a:ext uri="{9D8B030D-6E8A-4147-A177-3AD203B41FA5}">
                      <a16:colId xmlns:a16="http://schemas.microsoft.com/office/drawing/2014/main" xmlns="" val="20001"/>
                    </a:ext>
                  </a:extLst>
                </a:gridCol>
                <a:gridCol w="1345436">
                  <a:extLst>
                    <a:ext uri="{9D8B030D-6E8A-4147-A177-3AD203B41FA5}">
                      <a16:colId xmlns:a16="http://schemas.microsoft.com/office/drawing/2014/main" xmlns="" val="20002"/>
                    </a:ext>
                  </a:extLst>
                </a:gridCol>
                <a:gridCol w="1213661">
                  <a:extLst>
                    <a:ext uri="{9D8B030D-6E8A-4147-A177-3AD203B41FA5}">
                      <a16:colId xmlns:a16="http://schemas.microsoft.com/office/drawing/2014/main" xmlns="" val="20003"/>
                    </a:ext>
                  </a:extLst>
                </a:gridCol>
                <a:gridCol w="1350210">
                  <a:extLst>
                    <a:ext uri="{9D8B030D-6E8A-4147-A177-3AD203B41FA5}">
                      <a16:colId xmlns:a16="http://schemas.microsoft.com/office/drawing/2014/main" xmlns="" val="20004"/>
                    </a:ext>
                  </a:extLst>
                </a:gridCol>
                <a:gridCol w="1175467">
                  <a:extLst>
                    <a:ext uri="{9D8B030D-6E8A-4147-A177-3AD203B41FA5}">
                      <a16:colId xmlns:a16="http://schemas.microsoft.com/office/drawing/2014/main" xmlns="" val="20005"/>
                    </a:ext>
                  </a:extLst>
                </a:gridCol>
              </a:tblGrid>
              <a:tr h="829221">
                <a:tc>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نام فضا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جمع</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0"/>
                  </a:ext>
                </a:extLst>
              </a:tr>
              <a:tr h="458016">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لابی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1"/>
                  </a:ext>
                </a:extLst>
              </a:tr>
              <a:tr h="458016">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المان ورودی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2"/>
                  </a:ext>
                </a:extLst>
              </a:tr>
              <a:tr h="458016">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سالن انتظار</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3"/>
                  </a:ext>
                </a:extLst>
              </a:tr>
              <a:tr h="458016">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نمازخانه بانوان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10</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4"/>
                  </a:ext>
                </a:extLst>
              </a:tr>
              <a:tr h="458016">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نمازخانه آقایان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5"/>
                  </a:ext>
                </a:extLst>
              </a:tr>
              <a:tr h="458016">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 بانوان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6"/>
                  </a:ext>
                </a:extLst>
              </a:tr>
              <a:tr h="458016">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 آقایان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7"/>
                  </a:ext>
                </a:extLst>
              </a:tr>
              <a:tr h="458016">
                <a:tc>
                  <a:txBody>
                    <a:bodyPr/>
                    <a:lstStyle/>
                    <a:p>
                      <a:pPr marL="0" marR="0" algn="just" rtl="1">
                        <a:lnSpc>
                          <a:spcPct val="115000"/>
                        </a:lnSpc>
                        <a:spcBef>
                          <a:spcPts val="0"/>
                        </a:spcBef>
                        <a:spcAft>
                          <a:spcPts val="0"/>
                        </a:spcAft>
                      </a:pPr>
                      <a:r>
                        <a:rPr lang="fa-IR" sz="2000" b="1">
                          <a:effectLst/>
                        </a:rPr>
                        <a:t>8</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گالری موقت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80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40-150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500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8"/>
                  </a:ext>
                </a:extLst>
              </a:tr>
              <a:tr h="458016">
                <a:tc>
                  <a:txBody>
                    <a:bodyPr/>
                    <a:lstStyle/>
                    <a:p>
                      <a:pPr marL="0" marR="0" algn="just" rtl="1">
                        <a:lnSpc>
                          <a:spcPct val="115000"/>
                        </a:lnSpc>
                        <a:spcBef>
                          <a:spcPts val="0"/>
                        </a:spcBef>
                        <a:spcAft>
                          <a:spcPts val="0"/>
                        </a:spcAft>
                      </a:pPr>
                      <a:r>
                        <a:rPr lang="fa-IR" sz="2000" b="1">
                          <a:effectLst/>
                        </a:rPr>
                        <a:t>9</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مخزن باز مجلات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09"/>
                  </a:ext>
                </a:extLst>
              </a:tr>
              <a:tr h="458016">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گالری دائم</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150-700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1000</a:t>
                      </a:r>
                      <a:endParaRPr lang="en-US" sz="2000" b="1">
                        <a:effectLst/>
                        <a:latin typeface="Calibri"/>
                        <a:ea typeface="Times New Roman"/>
                        <a:cs typeface="Arial"/>
                      </a:endParaRPr>
                    </a:p>
                  </a:txBody>
                  <a:tcPr marL="68580" marR="68580" marT="0" marB="0"/>
                </a:tc>
                <a:extLst>
                  <a:ext uri="{0D108BD9-81ED-4DB2-BD59-A6C34878D82A}">
                    <a16:rowId xmlns:a16="http://schemas.microsoft.com/office/drawing/2014/main" xmlns="" val="10010"/>
                  </a:ext>
                </a:extLst>
              </a:tr>
              <a:tr h="458016">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مجموع</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1742</a:t>
                      </a: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xmlns="" val="10011"/>
                  </a:ext>
                </a:extLst>
              </a:tr>
            </a:tbl>
          </a:graphicData>
        </a:graphic>
      </p:graphicFrame>
      <p:sp>
        <p:nvSpPr>
          <p:cNvPr id="97376" name="Rectangle 1"/>
          <p:cNvSpPr>
            <a:spLocks noChangeArrowheads="1"/>
          </p:cNvSpPr>
          <p:nvPr/>
        </p:nvSpPr>
        <p:spPr bwMode="auto">
          <a:xfrm>
            <a:off x="6248400" y="85725"/>
            <a:ext cx="2895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eaLnBrk="0" hangingPunct="0"/>
            <a:r>
              <a:rPr lang="ar-SA" sz="2400" b="1">
                <a:solidFill>
                  <a:schemeClr val="bg1"/>
                </a:solidFill>
                <a:latin typeface="B Nazanin" pitchFamily="2" charset="-78"/>
                <a:cs typeface="Times New Roman" pitchFamily="18" charset="0"/>
              </a:rPr>
              <a:t>بخش نمایشگاهی:</a:t>
            </a:r>
            <a:endParaRPr lang="en-US" sz="2400" b="1">
              <a:solidFill>
                <a:schemeClr val="bg1"/>
              </a:solidFill>
            </a:endParaRPr>
          </a:p>
          <a:p>
            <a:pPr algn="r" eaLnBrk="0" hangingPunct="0"/>
            <a:endParaRPr lang="en-US" sz="2400" b="1">
              <a:solidFill>
                <a:schemeClr val="bg1"/>
              </a:solidFill>
            </a:endParaRPr>
          </a:p>
        </p:txBody>
      </p:sp>
    </p:spTree>
    <p:extLst>
      <p:ext uri="{BB962C8B-B14F-4D97-AF65-F5344CB8AC3E}">
        <p14:creationId xmlns:p14="http://schemas.microsoft.com/office/powerpoint/2010/main" val="149896719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6"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0" y="1166813"/>
          <a:ext cx="9144001" cy="5691186"/>
        </p:xfrm>
        <a:graphic>
          <a:graphicData uri="http://schemas.openxmlformats.org/drawingml/2006/table">
            <a:tbl>
              <a:tblPr firstRow="1" firstCol="1" bandRow="1">
                <a:tableStyleId>{5C22544A-7EE6-4342-B048-85BDC9FD1C3A}</a:tableStyleId>
              </a:tblPr>
              <a:tblGrid>
                <a:gridCol w="1032388">
                  <a:extLst>
                    <a:ext uri="{9D8B030D-6E8A-4147-A177-3AD203B41FA5}">
                      <a16:colId xmlns:a16="http://schemas.microsoft.com/office/drawing/2014/main" xmlns="" val="20000"/>
                    </a:ext>
                  </a:extLst>
                </a:gridCol>
                <a:gridCol w="1290484">
                  <a:extLst>
                    <a:ext uri="{9D8B030D-6E8A-4147-A177-3AD203B41FA5}">
                      <a16:colId xmlns:a16="http://schemas.microsoft.com/office/drawing/2014/main" xmlns="" val="20001"/>
                    </a:ext>
                  </a:extLst>
                </a:gridCol>
                <a:gridCol w="1106130">
                  <a:extLst>
                    <a:ext uri="{9D8B030D-6E8A-4147-A177-3AD203B41FA5}">
                      <a16:colId xmlns:a16="http://schemas.microsoft.com/office/drawing/2014/main" xmlns="" val="20002"/>
                    </a:ext>
                  </a:extLst>
                </a:gridCol>
                <a:gridCol w="1302774">
                  <a:extLst>
                    <a:ext uri="{9D8B030D-6E8A-4147-A177-3AD203B41FA5}">
                      <a16:colId xmlns:a16="http://schemas.microsoft.com/office/drawing/2014/main" xmlns="" val="20003"/>
                    </a:ext>
                  </a:extLst>
                </a:gridCol>
                <a:gridCol w="3121741">
                  <a:extLst>
                    <a:ext uri="{9D8B030D-6E8A-4147-A177-3AD203B41FA5}">
                      <a16:colId xmlns:a16="http://schemas.microsoft.com/office/drawing/2014/main" xmlns="" val="20004"/>
                    </a:ext>
                  </a:extLst>
                </a:gridCol>
                <a:gridCol w="1290484">
                  <a:extLst>
                    <a:ext uri="{9D8B030D-6E8A-4147-A177-3AD203B41FA5}">
                      <a16:colId xmlns:a16="http://schemas.microsoft.com/office/drawing/2014/main" xmlns="" val="20005"/>
                    </a:ext>
                  </a:extLst>
                </a:gridCol>
              </a:tblGrid>
              <a:tr h="632354">
                <a:tc>
                  <a:txBody>
                    <a:bodyPr/>
                    <a:lstStyle/>
                    <a:p>
                      <a:pPr marL="0" marR="0" algn="r" rtl="1">
                        <a:spcBef>
                          <a:spcPts val="0"/>
                        </a:spcBef>
                        <a:spcAft>
                          <a:spcPts val="0"/>
                        </a:spcAft>
                      </a:pPr>
                      <a:r>
                        <a:rPr lang="ar-SA" sz="2000" b="1" dirty="0">
                          <a:effectLst/>
                        </a:rPr>
                        <a:t>جمع</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زیر بنا</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تعداد</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ظرفیت</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نام فضا</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ردیف</a:t>
                      </a:r>
                      <a:endParaRPr lang="en-US" sz="2000" b="1">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632354">
                <a:tc>
                  <a:txBody>
                    <a:bodyPr/>
                    <a:lstStyle/>
                    <a:p>
                      <a:pPr marL="0" marR="0" algn="r" rtl="1">
                        <a:spcBef>
                          <a:spcPts val="0"/>
                        </a:spcBef>
                        <a:spcAft>
                          <a:spcPts val="0"/>
                        </a:spcAft>
                      </a:pPr>
                      <a:r>
                        <a:rPr lang="en-US" sz="2000" b="1" dirty="0">
                          <a:effectLst/>
                        </a:rPr>
                        <a:t>180</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180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1</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130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فضای نشستن</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endParaRPr lang="en-US" sz="2000" b="1">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632354">
                <a:tc>
                  <a:txBody>
                    <a:bodyPr/>
                    <a:lstStyle/>
                    <a:p>
                      <a:pPr marL="0" marR="0" algn="r" rtl="1">
                        <a:spcBef>
                          <a:spcPts val="0"/>
                        </a:spcBef>
                        <a:spcAft>
                          <a:spcPts val="0"/>
                        </a:spcAft>
                      </a:pPr>
                      <a:r>
                        <a:rPr lang="en-US" sz="2000" b="1" dirty="0">
                          <a:effectLst/>
                        </a:rPr>
                        <a:t>35</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35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1</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r>
                        <a:rPr lang="en-US" sz="2000" b="1">
                          <a:effectLst/>
                        </a:rPr>
                        <a:t>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فضای سن</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2</a:t>
                      </a:r>
                      <a:endParaRPr lang="en-US" sz="2000" b="1">
                        <a:effectLst/>
                        <a:latin typeface="Times New Roman"/>
                        <a:ea typeface="Times New Roman"/>
                      </a:endParaRPr>
                    </a:p>
                  </a:txBody>
                  <a:tcPr marL="68580" marR="68580" marT="0" marB="0" anchor="ctr"/>
                </a:tc>
                <a:extLst>
                  <a:ext uri="{0D108BD9-81ED-4DB2-BD59-A6C34878D82A}">
                    <a16:rowId xmlns:a16="http://schemas.microsoft.com/office/drawing/2014/main" xmlns="" val="10002"/>
                  </a:ext>
                </a:extLst>
              </a:tr>
              <a:tr h="632354">
                <a:tc>
                  <a:txBody>
                    <a:bodyPr/>
                    <a:lstStyle/>
                    <a:p>
                      <a:pPr marL="0" marR="0" algn="r" rtl="1">
                        <a:spcBef>
                          <a:spcPts val="0"/>
                        </a:spcBef>
                        <a:spcAft>
                          <a:spcPts val="0"/>
                        </a:spcAft>
                      </a:pPr>
                      <a:r>
                        <a:rPr lang="en-US" sz="2000" b="1">
                          <a:effectLst/>
                        </a:rPr>
                        <a:t>15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15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گریم</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3</a:t>
                      </a:r>
                      <a:endParaRPr lang="en-US" sz="2000" b="1">
                        <a:effectLst/>
                        <a:latin typeface="Times New Roman"/>
                        <a:ea typeface="Times New Roman"/>
                      </a:endParaRPr>
                    </a:p>
                  </a:txBody>
                  <a:tcPr marL="68580" marR="68580" marT="0" marB="0" anchor="ctr"/>
                </a:tc>
                <a:extLst>
                  <a:ext uri="{0D108BD9-81ED-4DB2-BD59-A6C34878D82A}">
                    <a16:rowId xmlns:a16="http://schemas.microsoft.com/office/drawing/2014/main" xmlns="" val="10003"/>
                  </a:ext>
                </a:extLst>
              </a:tr>
              <a:tr h="632354">
                <a:tc>
                  <a:txBody>
                    <a:bodyPr/>
                    <a:lstStyle/>
                    <a:p>
                      <a:pPr marL="0" marR="0" algn="r" rtl="1">
                        <a:spcBef>
                          <a:spcPts val="0"/>
                        </a:spcBef>
                        <a:spcAft>
                          <a:spcPts val="0"/>
                        </a:spcAft>
                      </a:pPr>
                      <a:r>
                        <a:rPr lang="en-US" sz="2000" b="1">
                          <a:effectLst/>
                        </a:rPr>
                        <a:t>10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10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انباری</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4</a:t>
                      </a:r>
                      <a:endParaRPr lang="en-US" sz="2000" b="1">
                        <a:effectLst/>
                        <a:latin typeface="Times New Roman"/>
                        <a:ea typeface="Times New Roman"/>
                      </a:endParaRPr>
                    </a:p>
                  </a:txBody>
                  <a:tcPr marL="68580" marR="68580" marT="0" marB="0" anchor="ctr"/>
                </a:tc>
                <a:extLst>
                  <a:ext uri="{0D108BD9-81ED-4DB2-BD59-A6C34878D82A}">
                    <a16:rowId xmlns:a16="http://schemas.microsoft.com/office/drawing/2014/main" xmlns="" val="10004"/>
                  </a:ext>
                </a:extLst>
              </a:tr>
              <a:tr h="632354">
                <a:tc>
                  <a:txBody>
                    <a:bodyPr/>
                    <a:lstStyle/>
                    <a:p>
                      <a:pPr marL="0" marR="0" algn="r" rtl="1">
                        <a:spcBef>
                          <a:spcPts val="0"/>
                        </a:spcBef>
                        <a:spcAft>
                          <a:spcPts val="0"/>
                        </a:spcAft>
                      </a:pPr>
                      <a:r>
                        <a:rPr lang="ar-SA" sz="2000" b="1">
                          <a:effectLst/>
                        </a:rPr>
                        <a:t>30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30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اماده سازی</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5</a:t>
                      </a:r>
                      <a:endParaRPr lang="en-US" sz="2000" b="1">
                        <a:effectLst/>
                        <a:latin typeface="Times New Roman"/>
                        <a:ea typeface="Times New Roman"/>
                      </a:endParaRPr>
                    </a:p>
                  </a:txBody>
                  <a:tcPr marL="68580" marR="68580" marT="0" marB="0" anchor="ctr"/>
                </a:tc>
                <a:extLst>
                  <a:ext uri="{0D108BD9-81ED-4DB2-BD59-A6C34878D82A}">
                    <a16:rowId xmlns:a16="http://schemas.microsoft.com/office/drawing/2014/main" xmlns="" val="10005"/>
                  </a:ext>
                </a:extLst>
              </a:tr>
              <a:tr h="632354">
                <a:tc>
                  <a:txBody>
                    <a:bodyPr/>
                    <a:lstStyle/>
                    <a:p>
                      <a:pPr marL="0" marR="0" algn="r" rtl="1">
                        <a:spcBef>
                          <a:spcPts val="0"/>
                        </a:spcBef>
                        <a:spcAft>
                          <a:spcPts val="0"/>
                        </a:spcAft>
                      </a:pPr>
                      <a:r>
                        <a:rPr lang="ar-SA" sz="2000" b="1">
                          <a:effectLst/>
                        </a:rPr>
                        <a:t>15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3</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سرویس خواهران</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6</a:t>
                      </a:r>
                      <a:endParaRPr lang="en-US" sz="2000" b="1">
                        <a:effectLst/>
                        <a:latin typeface="Times New Roman"/>
                        <a:ea typeface="Times New Roman"/>
                      </a:endParaRPr>
                    </a:p>
                  </a:txBody>
                  <a:tcPr marL="68580" marR="68580" marT="0" marB="0" anchor="ctr"/>
                </a:tc>
                <a:extLst>
                  <a:ext uri="{0D108BD9-81ED-4DB2-BD59-A6C34878D82A}">
                    <a16:rowId xmlns:a16="http://schemas.microsoft.com/office/drawing/2014/main" xmlns="" val="10006"/>
                  </a:ext>
                </a:extLst>
              </a:tr>
              <a:tr h="632354">
                <a:tc>
                  <a:txBody>
                    <a:bodyPr/>
                    <a:lstStyle/>
                    <a:p>
                      <a:pPr marL="0" marR="0" algn="r" rtl="1">
                        <a:spcBef>
                          <a:spcPts val="0"/>
                        </a:spcBef>
                        <a:spcAft>
                          <a:spcPts val="0"/>
                        </a:spcAft>
                      </a:pPr>
                      <a:r>
                        <a:rPr lang="ar-SA" sz="2000" b="1">
                          <a:effectLst/>
                        </a:rPr>
                        <a:t>15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3</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سرویس برادران</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7</a:t>
                      </a:r>
                      <a:endParaRPr lang="en-US" sz="2000" b="1">
                        <a:effectLst/>
                        <a:latin typeface="Times New Roman"/>
                        <a:ea typeface="Times New Roman"/>
                      </a:endParaRPr>
                    </a:p>
                  </a:txBody>
                  <a:tcPr marL="68580" marR="68580" marT="0" marB="0" anchor="ctr"/>
                </a:tc>
                <a:extLst>
                  <a:ext uri="{0D108BD9-81ED-4DB2-BD59-A6C34878D82A}">
                    <a16:rowId xmlns:a16="http://schemas.microsoft.com/office/drawing/2014/main" xmlns="" val="10007"/>
                  </a:ext>
                </a:extLst>
              </a:tr>
              <a:tr h="632354">
                <a:tc>
                  <a:txBody>
                    <a:bodyPr/>
                    <a:lstStyle/>
                    <a:p>
                      <a:pPr marL="0" marR="0" algn="r" rtl="1">
                        <a:spcBef>
                          <a:spcPts val="0"/>
                        </a:spcBef>
                        <a:spcAft>
                          <a:spcPts val="0"/>
                        </a:spcAft>
                      </a:pPr>
                      <a:r>
                        <a:rPr lang="en-US" sz="2000" b="1">
                          <a:effectLst/>
                        </a:rPr>
                        <a:t>290</a:t>
                      </a:r>
                      <a:endParaRPr lang="en-US" sz="2000" b="1">
                        <a:effectLst/>
                        <a:latin typeface="Times New Roman"/>
                        <a:ea typeface="Times New Roman"/>
                      </a:endParaRPr>
                    </a:p>
                  </a:txBody>
                  <a:tcPr marL="68580" marR="68580" marT="0" marB="0" anchor="ctr"/>
                </a:tc>
                <a:tc gridSpan="5">
                  <a:txBody>
                    <a:bodyPr/>
                    <a:lstStyle/>
                    <a:p>
                      <a:pPr marL="0" marR="0" algn="r" rtl="1">
                        <a:spcBef>
                          <a:spcPts val="0"/>
                        </a:spcBef>
                        <a:spcAft>
                          <a:spcPts val="0"/>
                        </a:spcAft>
                      </a:pPr>
                      <a:r>
                        <a:rPr lang="ar-SA" sz="2000" b="1" dirty="0">
                          <a:effectLst/>
                        </a:rPr>
                        <a:t>مجموع</a:t>
                      </a:r>
                      <a:endParaRPr lang="en-US" sz="2000" b="1"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bl>
          </a:graphicData>
        </a:graphic>
      </p:graphicFrame>
      <p:sp>
        <p:nvSpPr>
          <p:cNvPr id="98375" name="Rectangle 4"/>
          <p:cNvSpPr>
            <a:spLocks noChangeArrowheads="1"/>
          </p:cNvSpPr>
          <p:nvPr/>
        </p:nvSpPr>
        <p:spPr bwMode="auto">
          <a:xfrm>
            <a:off x="5486400" y="166688"/>
            <a:ext cx="33528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eaLnBrk="0" hangingPunct="0"/>
            <a:r>
              <a:rPr lang="ar-SA" sz="2800" b="1">
                <a:solidFill>
                  <a:schemeClr val="bg1"/>
                </a:solidFill>
                <a:latin typeface="B Nazanin" pitchFamily="2" charset="-78"/>
                <a:cs typeface="Times New Roman" pitchFamily="18" charset="0"/>
              </a:rPr>
              <a:t>جدول </a:t>
            </a:r>
            <a:r>
              <a:rPr lang="fa-IR" sz="2800" b="1">
                <a:solidFill>
                  <a:schemeClr val="bg1"/>
                </a:solidFill>
                <a:latin typeface="B Nazanin" pitchFamily="2" charset="-78"/>
                <a:cs typeface="Times New Roman" pitchFamily="18" charset="0"/>
              </a:rPr>
              <a:t>امفی تاتر</a:t>
            </a:r>
            <a:endParaRPr lang="en-US" sz="2800" b="1">
              <a:solidFill>
                <a:schemeClr val="bg1"/>
              </a:solidFill>
            </a:endParaRPr>
          </a:p>
          <a:p>
            <a:pPr algn="r" eaLnBrk="0" hangingPunct="0"/>
            <a:endParaRPr lang="en-US" sz="2800" b="1">
              <a:solidFill>
                <a:schemeClr val="bg1"/>
              </a:solidFill>
            </a:endParaRPr>
          </a:p>
        </p:txBody>
      </p:sp>
    </p:spTree>
    <p:extLst>
      <p:ext uri="{BB962C8B-B14F-4D97-AF65-F5344CB8AC3E}">
        <p14:creationId xmlns:p14="http://schemas.microsoft.com/office/powerpoint/2010/main" val="138030732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330"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1"/>
          <p:cNvSpPr>
            <a:spLocks noChangeArrowheads="1"/>
          </p:cNvSpPr>
          <p:nvPr/>
        </p:nvSpPr>
        <p:spPr bwMode="auto">
          <a:xfrm>
            <a:off x="5105400" y="304800"/>
            <a:ext cx="385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SA" sz="2400" b="1"/>
              <a:t>کل مجموعه</a:t>
            </a:r>
            <a:endParaRPr lang="en-US" sz="2400"/>
          </a:p>
        </p:txBody>
      </p:sp>
      <p:graphicFrame>
        <p:nvGraphicFramePr>
          <p:cNvPr id="5" name="Table 4"/>
          <p:cNvGraphicFramePr>
            <a:graphicFrameLocks noGrp="1"/>
          </p:cNvGraphicFramePr>
          <p:nvPr/>
        </p:nvGraphicFramePr>
        <p:xfrm>
          <a:off x="0" y="1166813"/>
          <a:ext cx="9144000" cy="5686425"/>
        </p:xfrm>
        <a:graphic>
          <a:graphicData uri="http://schemas.openxmlformats.org/drawingml/2006/table">
            <a:tbl>
              <a:tblPr/>
              <a:tblGrid>
                <a:gridCol w="1031875">
                  <a:extLst>
                    <a:ext uri="{9D8B030D-6E8A-4147-A177-3AD203B41FA5}">
                      <a16:colId xmlns:a16="http://schemas.microsoft.com/office/drawing/2014/main" xmlns="" val="20000"/>
                    </a:ext>
                  </a:extLst>
                </a:gridCol>
                <a:gridCol w="1290638">
                  <a:extLst>
                    <a:ext uri="{9D8B030D-6E8A-4147-A177-3AD203B41FA5}">
                      <a16:colId xmlns:a16="http://schemas.microsoft.com/office/drawing/2014/main" xmlns="" val="20001"/>
                    </a:ext>
                  </a:extLst>
                </a:gridCol>
                <a:gridCol w="1106487">
                  <a:extLst>
                    <a:ext uri="{9D8B030D-6E8A-4147-A177-3AD203B41FA5}">
                      <a16:colId xmlns:a16="http://schemas.microsoft.com/office/drawing/2014/main" xmlns="" val="20002"/>
                    </a:ext>
                  </a:extLst>
                </a:gridCol>
                <a:gridCol w="1303338">
                  <a:extLst>
                    <a:ext uri="{9D8B030D-6E8A-4147-A177-3AD203B41FA5}">
                      <a16:colId xmlns:a16="http://schemas.microsoft.com/office/drawing/2014/main" xmlns="" val="20003"/>
                    </a:ext>
                  </a:extLst>
                </a:gridCol>
                <a:gridCol w="3121025">
                  <a:extLst>
                    <a:ext uri="{9D8B030D-6E8A-4147-A177-3AD203B41FA5}">
                      <a16:colId xmlns:a16="http://schemas.microsoft.com/office/drawing/2014/main" xmlns="" val="20004"/>
                    </a:ext>
                  </a:extLst>
                </a:gridCol>
                <a:gridCol w="1290637">
                  <a:extLst>
                    <a:ext uri="{9D8B030D-6E8A-4147-A177-3AD203B41FA5}">
                      <a16:colId xmlns:a16="http://schemas.microsoft.com/office/drawing/2014/main" xmlns="" val="20005"/>
                    </a:ext>
                  </a:extLst>
                </a:gridCol>
              </a:tblGrid>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جمع</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زیر بنا</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تعداد</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ظرفیت</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نام فضا</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ردیف</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232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یخش آموزشی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1</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109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اداری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2</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48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انتظامات</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3</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121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کافی شاپ</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4</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1700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نمایشگاهی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5</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290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آمفی تئاتر</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6</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7</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pitchFamily="34" charset="0"/>
                        </a:rPr>
                        <a:t>2600</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5">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مجموع</a:t>
                      </a:r>
                      <a:r>
                        <a:rPr kumimoji="0" lang="en-US" sz="2000" b="1" i="0" u="none" strike="noStrike" cap="none" normalizeH="0" baseline="0" smtClean="0">
                          <a:ln>
                            <a:noFill/>
                          </a:ln>
                          <a:solidFill>
                            <a:srgbClr val="000000"/>
                          </a:solidFill>
                          <a:effectLst/>
                          <a:latin typeface="Calibri" pitchFamily="34" charset="0"/>
                          <a:cs typeface="Arial" pitchFamily="34" charset="0"/>
                        </a:rPr>
                        <a:t>  کل مجموعه موزه</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33784609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1" descr="C:\Users\Fatahi\Desktop\دیاگرام.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1"/>
          <p:cNvSpPr>
            <a:spLocks noChangeArrowheads="1"/>
          </p:cNvSpPr>
          <p:nvPr/>
        </p:nvSpPr>
        <p:spPr bwMode="auto">
          <a:xfrm>
            <a:off x="5105400" y="304800"/>
            <a:ext cx="385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SA" sz="2400" b="1"/>
              <a:t>دیاگرام و روابط فضاهای موزه</a:t>
            </a:r>
            <a:endParaRPr lang="en-US" sz="2400"/>
          </a:p>
        </p:txBody>
      </p:sp>
    </p:spTree>
    <p:extLst>
      <p:ext uri="{BB962C8B-B14F-4D97-AF65-F5344CB8AC3E}">
        <p14:creationId xmlns:p14="http://schemas.microsoft.com/office/powerpoint/2010/main" val="120026452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378"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 descr="F:\Map\Museum\ahdaf museum\scan0001 (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1"/>
          <p:cNvSpPr>
            <a:spLocks noChangeArrowheads="1"/>
          </p:cNvSpPr>
          <p:nvPr/>
        </p:nvSpPr>
        <p:spPr bwMode="auto">
          <a:xfrm>
            <a:off x="6094413" y="304800"/>
            <a:ext cx="2411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ar-SA" sz="2400" b="1"/>
              <a:t>استاندارد های  مبلمان</a:t>
            </a:r>
            <a:endParaRPr lang="en-US" sz="2400"/>
          </a:p>
        </p:txBody>
      </p:sp>
    </p:spTree>
    <p:extLst>
      <p:ext uri="{BB962C8B-B14F-4D97-AF65-F5344CB8AC3E}">
        <p14:creationId xmlns:p14="http://schemas.microsoft.com/office/powerpoint/2010/main" val="118823873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2"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3" descr="C:\Users\Fatahi\Desktop\دیاگرام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3"/>
          <p:cNvSpPr>
            <a:spLocks noChangeArrowheads="1"/>
          </p:cNvSpPr>
          <p:nvPr/>
        </p:nvSpPr>
        <p:spPr bwMode="auto">
          <a:xfrm>
            <a:off x="6080125" y="228600"/>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ar-SA" sz="2800" b="1"/>
              <a:t>استاندارد های  مبلمان</a:t>
            </a:r>
            <a:endParaRPr lang="en-US" sz="2800"/>
          </a:p>
        </p:txBody>
      </p:sp>
    </p:spTree>
    <p:extLst>
      <p:ext uri="{BB962C8B-B14F-4D97-AF65-F5344CB8AC3E}">
        <p14:creationId xmlns:p14="http://schemas.microsoft.com/office/powerpoint/2010/main" val="330906509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6"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2" descr="C:\Users\Fatahi\Desktop\دیاگرام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3"/>
          <p:cNvSpPr>
            <a:spLocks noChangeArrowheads="1"/>
          </p:cNvSpPr>
          <p:nvPr/>
        </p:nvSpPr>
        <p:spPr bwMode="auto">
          <a:xfrm>
            <a:off x="7570788" y="3048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ar-SA" sz="2800" b="1"/>
              <a:t>زاویه دید</a:t>
            </a:r>
            <a:r>
              <a:rPr lang="en-US" sz="2800" b="1"/>
              <a:t> </a:t>
            </a:r>
            <a:endParaRPr lang="en-US" sz="2800"/>
          </a:p>
        </p:txBody>
      </p:sp>
    </p:spTree>
    <p:extLst>
      <p:ext uri="{BB962C8B-B14F-4D97-AF65-F5344CB8AC3E}">
        <p14:creationId xmlns:p14="http://schemas.microsoft.com/office/powerpoint/2010/main" val="16274529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2" descr="C:\Users\Fatahi\Desktop\دیاگرام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1"/>
          <p:cNvSpPr>
            <a:spLocks noChangeArrowheads="1"/>
          </p:cNvSpPr>
          <p:nvPr/>
        </p:nvSpPr>
        <p:spPr bwMode="auto">
          <a:xfrm>
            <a:off x="5518150" y="304800"/>
            <a:ext cx="3348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ar-SA" sz="2800" b="1"/>
              <a:t>روش های نورگیری طبیعی</a:t>
            </a:r>
            <a:endParaRPr lang="en-US" sz="2800"/>
          </a:p>
        </p:txBody>
      </p:sp>
    </p:spTree>
    <p:extLst>
      <p:ext uri="{BB962C8B-B14F-4D97-AF65-F5344CB8AC3E}">
        <p14:creationId xmlns:p14="http://schemas.microsoft.com/office/powerpoint/2010/main" val="6328038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dirty="0"/>
          </a:p>
        </p:txBody>
      </p:sp>
      <p:sp>
        <p:nvSpPr>
          <p:cNvPr id="4" name="Rectangle 3"/>
          <p:cNvSpPr>
            <a:spLocks noChangeArrowheads="1"/>
          </p:cNvSpPr>
          <p:nvPr/>
        </p:nvSpPr>
        <p:spPr bwMode="auto">
          <a:xfrm>
            <a:off x="384491" y="159197"/>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48661" y="623075"/>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708681" y="372556"/>
            <a:ext cx="7751751"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وضعيت قفسه‌هاي استاندارد</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عمق قفسه‌ها: در اغلب كتابخانه‌ها حداقل 90% كتابها داراي عرضي كمتر از 230 ميلي‌متر هستند و عملا مي‌توان قفسه‌هاي با عمق 230-200 ميلي‌متر را استاندارد كرد. در صورت بكارگيري قفسه‌هاي دو طرفه با عمق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450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ميلي‌متر حتي صرفه‌حويي بيشتري در فضا به عمل مي‌آيد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چنانچه نگهداري كتابهايي با ابعاد كمي بزرگتر مورد نظر باشد عمق 490 ميلي‌متر جوابگوست. طبق يك قاعده تجربي در يك كتابخانه 80% قفسه‌ها 200 ميلي‌متري، 15% آنها 250 ميلي‌متري و 5% باقيمانده 30 ميلي‌متر هستند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طول قفسه‌ها</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طول استاندارد سالها برابر 1940 ميلي‌متر بوده است. زيرا كه پذيرفته شده بود كه چشم خواننده توانايي دربرگرفتن بيش از اين اندازه در يك نگاه ندارد. مطالعات بعدي اندازه بزرگتر تا 2220- ميلي‌متر را نيز تاييد كرد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ارتفاع قفسه‌ها</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ارتفاع كتابها بر فاصله ميان طبقات و در نتيجه تعداد طبقات تاثير مي‌گذارد. در اكثر كتابخانه‌ها حداقل 90% كتابها را مي‌توان در طبقات مركز تا مركز 280 ميلي‌متر جاي داد. به اين ترتيب 7 طبقه و يك پاخور 150 ميلي‌متري مجموعا ارتفاع 2120 ميلي‌متر را براي قفسه‌ها به وجود مي‌آورند كه بالاترين قفسه در ارتفاع 1830 ميلي‌متري با دسترسي آسان قرار مي‌گيرد. در مورد معلولين ارتفاع مناسب و دسترسي 1370 ميلي‌متر براي زنان و 1500 ميلي‌متر براي مردان است. پايين‌ترين طبقه در ارتفاع 300 ميلي‌متري است و چهار طبقه 280 ميلي‌متري (300 ميلي‌متري) به درون آن مي‌باشد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3"/>
          <p:cNvSpPr>
            <a:spLocks noChangeArrowheads="1"/>
          </p:cNvSpPr>
          <p:nvPr/>
        </p:nvSpPr>
        <p:spPr bwMode="auto">
          <a:xfrm>
            <a:off x="0"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dirty="0"/>
          </a:p>
        </p:txBody>
      </p:sp>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0" name="Title 9"/>
          <p:cNvSpPr>
            <a:spLocks noGrp="1"/>
          </p:cNvSpPr>
          <p:nvPr>
            <p:ph type="ctrTitle"/>
          </p:nvPr>
        </p:nvSpPr>
        <p:spPr>
          <a:xfrm>
            <a:off x="913685" y="1547899"/>
            <a:ext cx="7690763" cy="3674839"/>
          </a:xfrm>
        </p:spPr>
        <p:txBody>
          <a:bodyPr>
            <a:normAutofit fontScale="90000"/>
          </a:bodyPr>
          <a:lstStyle/>
          <a:p>
            <a:r>
              <a:rPr lang="ar-SA" sz="2700" dirty="0"/>
              <a:t>استاندارد ميزها</a:t>
            </a:r>
            <a:r>
              <a:rPr lang="en-US" sz="2700" dirty="0"/>
              <a:t>:</a:t>
            </a:r>
            <a:br>
              <a:rPr lang="en-US" sz="2700" dirty="0"/>
            </a:br>
            <a:r>
              <a:rPr lang="ar-SA" sz="2700" dirty="0"/>
              <a:t>ميزها از جمله مهمترين وسائل فضاهاي مطالعه هستند</a:t>
            </a:r>
            <a:r>
              <a:rPr lang="en-US" sz="2700" dirty="0"/>
              <a:t>.</a:t>
            </a:r>
            <a:r>
              <a:rPr lang="ar-SA" sz="2700" dirty="0"/>
              <a:t>ميزهاي يك نفره</a:t>
            </a:r>
            <a:r>
              <a:rPr lang="en-US" sz="2700" dirty="0"/>
              <a:t>: </a:t>
            </a:r>
            <a:r>
              <a:rPr lang="ar-SA" sz="2700" dirty="0"/>
              <a:t>رقم قابل قبول براي اين ميزها </a:t>
            </a:r>
            <a:r>
              <a:rPr lang="fa-IR" sz="2700" dirty="0"/>
              <a:t>900×600 </a:t>
            </a:r>
            <a:r>
              <a:rPr lang="ar-SA" sz="2700" dirty="0"/>
              <a:t>ميلي‌متر مي‌باشد</a:t>
            </a:r>
            <a:r>
              <a:rPr lang="fa-IR" sz="2700" dirty="0"/>
              <a:t>. </a:t>
            </a:r>
            <a:r>
              <a:rPr lang="ar-SA" sz="2700" dirty="0"/>
              <a:t>اين رقم گاهي براي راحتي بيشتر خواننده تا يك متر نيز افزايش مي‌يابد</a:t>
            </a:r>
            <a:r>
              <a:rPr lang="fa-IR" sz="2700" dirty="0"/>
              <a:t>. </a:t>
            </a:r>
            <a:r>
              <a:rPr lang="ar-SA" sz="2700" dirty="0"/>
              <a:t>اگر چه جذابيت بيشتري دارند ولي جاي زيادي اشغال مي‌كنند</a:t>
            </a:r>
            <a:r>
              <a:rPr lang="en-US" sz="2700" dirty="0"/>
              <a:t>.</a:t>
            </a:r>
            <a:br>
              <a:rPr lang="en-US" sz="2700" dirty="0"/>
            </a:br>
            <a:r>
              <a:rPr lang="ar-SA" sz="2700" dirty="0"/>
              <a:t>ميزهاي </a:t>
            </a:r>
            <a:r>
              <a:rPr lang="fa-IR" sz="2700" dirty="0"/>
              <a:t>2 </a:t>
            </a:r>
            <a:r>
              <a:rPr lang="ar-SA" sz="2700" dirty="0"/>
              <a:t>نفره</a:t>
            </a:r>
            <a:r>
              <a:rPr lang="en-US" sz="2700" dirty="0"/>
              <a:t>: </a:t>
            </a:r>
            <a:r>
              <a:rPr lang="ar-SA" sz="2700" dirty="0"/>
              <a:t>ميزهاي </a:t>
            </a:r>
            <a:r>
              <a:rPr lang="fa-IR" sz="2700" dirty="0"/>
              <a:t>2 </a:t>
            </a:r>
            <a:r>
              <a:rPr lang="ar-SA" sz="2700" dirty="0"/>
              <a:t>نفره‌اي كه از هم جدا نشده‌اند ظاهرا براي خوانندگاني كه روبروي هم قرار مي‌گيرند جذابيت چنداني ندارند ولي در صورت قرارگيري در يك سمت ابعاد پيشنهادي </a:t>
            </a:r>
            <a:r>
              <a:rPr lang="en-US" sz="2700" dirty="0"/>
              <a:t>900×120 </a:t>
            </a:r>
            <a:r>
              <a:rPr lang="ar-SA" sz="2700" dirty="0"/>
              <a:t>ميلي‌متر مي‌باشد</a:t>
            </a:r>
            <a:r>
              <a:rPr lang="en-US" dirty="0"/>
              <a:t>. </a:t>
            </a:r>
            <a:endParaRPr lang="fa-IR" dirty="0"/>
          </a:p>
        </p:txBody>
      </p:sp>
      <p:pic>
        <p:nvPicPr>
          <p:cNvPr id="11" name="Picture 5" descr="Description: C:\Users\mohamad\Desktop\335 - Copy.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551" y="679679"/>
            <a:ext cx="4619625" cy="1116314"/>
          </a:xfrm>
          <a:prstGeom prst="rect">
            <a:avLst/>
          </a:prstGeom>
          <a:solidFill>
            <a:srgbClr val="C0504D"/>
          </a:solidFill>
        </p:spPr>
      </p:pic>
      <p:pic>
        <p:nvPicPr>
          <p:cNvPr id="12" name="Picture 11" descr="C:\Users\mohamad\Desktop\335.tif"/>
          <p:cNvPicPr/>
          <p:nvPr/>
        </p:nvPicPr>
        <p:blipFill>
          <a:blip r:embed="rId3"/>
          <a:srcRect/>
          <a:stretch>
            <a:fillRect/>
          </a:stretch>
        </p:blipFill>
        <p:spPr bwMode="auto">
          <a:xfrm>
            <a:off x="3006567" y="5013176"/>
            <a:ext cx="2997962" cy="13717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p>
            <a:endParaRPr lang="fa-IR" dirty="0"/>
          </a:p>
        </p:txBody>
      </p:sp>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0" name="Title 9"/>
          <p:cNvSpPr>
            <a:spLocks noGrp="1"/>
          </p:cNvSpPr>
          <p:nvPr>
            <p:ph type="ctrTitle"/>
          </p:nvPr>
        </p:nvSpPr>
        <p:spPr>
          <a:xfrm>
            <a:off x="1090216" y="755995"/>
            <a:ext cx="7414592" cy="3478530"/>
          </a:xfrm>
        </p:spPr>
        <p:txBody>
          <a:bodyPr>
            <a:normAutofit fontScale="90000"/>
          </a:bodyPr>
          <a:lstStyle/>
          <a:p>
            <a:r>
              <a:rPr lang="ar-SA" sz="2700" dirty="0"/>
              <a:t>ميزهاي طولاني</a:t>
            </a:r>
            <a:r>
              <a:rPr lang="en-US" sz="2700" dirty="0"/>
              <a:t>: </a:t>
            </a:r>
            <a:r>
              <a:rPr lang="ar-SA" sz="2700" dirty="0"/>
              <a:t>ميزهاي طولاني قابليبت جاي دادن 4 تا 12 نفر را دارند. ميزهاي 4 نفره از بروز شلوغي جلوگيري كرده و در عين حال نحوه قرارگيري آنها جذاب و انعطاف‌پذير نيز مي‌باشند</a:t>
            </a:r>
            <a:r>
              <a:rPr lang="en-US" sz="2700" dirty="0"/>
              <a:t>. </a:t>
            </a:r>
            <a:r>
              <a:rPr lang="ar-SA" sz="2700" dirty="0"/>
              <a:t>عرض آنها نبايد از 1200 ميلي‌متر كمتر باشد. فضاي جانبي ميان خوانندگان نيز لازم است حداقل 900 ميلي‌متر باشد. بين ميزهاي موازي بايد حداقل 1800 ميلي‌متر فاصله پيش‌بيني شود. در عين حال نبايد در انتهاي اين ميزها محلي را براي نشستن در نظر گرفت</a:t>
            </a:r>
            <a:r>
              <a:rPr lang="en-US" sz="2700" dirty="0"/>
              <a:t>.</a:t>
            </a:r>
            <a:r>
              <a:rPr lang="en-US" dirty="0"/>
              <a:t/>
            </a:r>
            <a:br>
              <a:rPr lang="en-US" dirty="0"/>
            </a:br>
            <a:endParaRPr lang="fa-IR" dirty="0"/>
          </a:p>
        </p:txBody>
      </p:sp>
      <p:pic>
        <p:nvPicPr>
          <p:cNvPr id="11" name="Picture 10" descr="C:\Users\mohamad\Desktop\335 - Copy - Copy.tif"/>
          <p:cNvPicPr/>
          <p:nvPr/>
        </p:nvPicPr>
        <p:blipFill>
          <a:blip r:embed="rId2"/>
          <a:srcRect/>
          <a:stretch>
            <a:fillRect/>
          </a:stretch>
        </p:blipFill>
        <p:spPr bwMode="auto">
          <a:xfrm>
            <a:off x="2771800" y="3842331"/>
            <a:ext cx="3744416" cy="19918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963644" y="920417"/>
            <a:ext cx="7510917" cy="2739211"/>
          </a:xfrm>
          <a:prstGeom prst="rect">
            <a:avLst/>
          </a:prstGeom>
        </p:spPr>
        <p:txBody>
          <a:bodyPr wrap="square">
            <a:spAutoFit/>
          </a:bodyPr>
          <a:lstStyle/>
          <a:p>
            <a:pPr algn="ctr"/>
            <a:r>
              <a:rPr lang="ar-SA" sz="2800" dirty="0"/>
              <a:t>نورپردازي</a:t>
            </a:r>
            <a:endParaRPr lang="en-US" sz="2800" dirty="0"/>
          </a:p>
          <a:p>
            <a:r>
              <a:rPr lang="ar-SA" sz="2400" dirty="0"/>
              <a:t>نورپردازي بايد فضائي راحت براي مطالعه را به وجود آورد</a:t>
            </a:r>
            <a:r>
              <a:rPr lang="fa-IR" sz="2400" dirty="0"/>
              <a:t>. </a:t>
            </a:r>
            <a:r>
              <a:rPr lang="ar-SA" sz="2400" dirty="0"/>
              <a:t>موجب خيرگي و خستگي نشود، ميزان گرما را افزايش ندهد و به جلوه ساختمان بيفزايد، جهت برآوردن موارد ذكر شده دو نوع نور وجود دارد</a:t>
            </a:r>
            <a:r>
              <a:rPr lang="fa-IR" sz="2400" dirty="0"/>
              <a:t>: </a:t>
            </a:r>
            <a:r>
              <a:rPr lang="ar-SA" sz="2400" dirty="0"/>
              <a:t>نور مصنوعي و نور طبيعي</a:t>
            </a:r>
            <a:r>
              <a:rPr lang="en-US" sz="2400" dirty="0"/>
              <a:t>.</a:t>
            </a:r>
          </a:p>
          <a:p>
            <a:r>
              <a:rPr lang="ar-SA" sz="2400" dirty="0"/>
              <a:t>نور پروژه هم از نور طبيعي و هم از نور مصنوعي سقفي استفاده شده است</a:t>
            </a:r>
            <a:endParaRPr lang="en-US" sz="2400" dirty="0"/>
          </a:p>
        </p:txBody>
      </p:sp>
      <p:sp>
        <p:nvSpPr>
          <p:cNvPr id="12" name="Rectangle 11"/>
          <p:cNvSpPr/>
          <p:nvPr/>
        </p:nvSpPr>
        <p:spPr>
          <a:xfrm>
            <a:off x="2627784" y="3429000"/>
            <a:ext cx="5846776" cy="2677656"/>
          </a:xfrm>
          <a:prstGeom prst="rect">
            <a:avLst/>
          </a:prstGeom>
        </p:spPr>
        <p:txBody>
          <a:bodyPr wrap="square">
            <a:spAutoFit/>
          </a:bodyPr>
          <a:lstStyle/>
          <a:p>
            <a:r>
              <a:rPr lang="ar-SA" sz="2400" dirty="0"/>
              <a:t>روشنایی توصیه شده</a:t>
            </a:r>
            <a:r>
              <a:rPr lang="en-US" sz="2400" dirty="0"/>
              <a:t>:</a:t>
            </a:r>
          </a:p>
          <a:p>
            <a:r>
              <a:rPr lang="ar-SA" sz="2400" dirty="0"/>
              <a:t>اتاق‌هاي مطالعه </a:t>
            </a:r>
            <a:r>
              <a:rPr lang="fa-IR" sz="2400" dirty="0"/>
              <a:t>(</a:t>
            </a:r>
            <a:r>
              <a:rPr lang="ar-SA" sz="2400" dirty="0"/>
              <a:t>روزنامه و مجلات</a:t>
            </a:r>
            <a:r>
              <a:rPr lang="en-US" sz="2400" dirty="0"/>
              <a:t> 200 </a:t>
            </a:r>
          </a:p>
          <a:p>
            <a:r>
              <a:rPr lang="ar-SA" sz="2400" dirty="0"/>
              <a:t>ميزهاي مطالعه </a:t>
            </a:r>
            <a:r>
              <a:rPr lang="fa-IR" sz="2400" dirty="0"/>
              <a:t>(</a:t>
            </a:r>
            <a:r>
              <a:rPr lang="ar-SA" sz="2400" dirty="0"/>
              <a:t>كتابخانه‌هاي اماني </a:t>
            </a:r>
            <a:r>
              <a:rPr lang="en-US" sz="2400" dirty="0"/>
              <a:t> 400 </a:t>
            </a:r>
          </a:p>
          <a:p>
            <a:r>
              <a:rPr lang="ar-SA" sz="2400" dirty="0"/>
              <a:t>ميزهاي مطالعه </a:t>
            </a:r>
            <a:r>
              <a:rPr lang="fa-IR" sz="2400" dirty="0"/>
              <a:t>(</a:t>
            </a:r>
            <a:r>
              <a:rPr lang="ar-SA" sz="2400" dirty="0"/>
              <a:t>كتابخانه‌هاي مرجع</a:t>
            </a:r>
            <a:r>
              <a:rPr lang="en-US" sz="2400" dirty="0"/>
              <a:t> 600 </a:t>
            </a:r>
          </a:p>
          <a:p>
            <a:r>
              <a:rPr lang="ar-SA" sz="2400" dirty="0"/>
              <a:t>پيشخوان‌ها  </a:t>
            </a:r>
            <a:r>
              <a:rPr lang="en-US" sz="2400" dirty="0"/>
              <a:t>600</a:t>
            </a:r>
          </a:p>
          <a:p>
            <a:r>
              <a:rPr lang="ar-SA" sz="2400" dirty="0"/>
              <a:t>مخزان بسته </a:t>
            </a:r>
            <a:r>
              <a:rPr lang="en-US" sz="2400" dirty="0"/>
              <a:t>               100 </a:t>
            </a:r>
            <a:r>
              <a:rPr lang="ar-SA" sz="2400" dirty="0"/>
              <a:t>صحافي </a:t>
            </a:r>
            <a:r>
              <a:rPr lang="en-US" sz="2400" dirty="0"/>
              <a:t>              600  </a:t>
            </a:r>
            <a:r>
              <a:rPr lang="ar-SA" sz="2400" dirty="0"/>
              <a:t>فهرست‌بندي طبقه‌بندي و اتاق‌هاي مخزن </a:t>
            </a:r>
            <a:r>
              <a:rPr lang="en-US" sz="2400" dirty="0"/>
              <a:t>400</a:t>
            </a:r>
          </a:p>
        </p:txBody>
      </p:sp>
      <p:pic>
        <p:nvPicPr>
          <p:cNvPr id="13" name="Picture 12" descr="C:\Users\mohamad\Desktop\Esfahan (195).JPG"/>
          <p:cNvPicPr/>
          <p:nvPr/>
        </p:nvPicPr>
        <p:blipFill>
          <a:blip r:embed="rId2"/>
          <a:srcRect/>
          <a:stretch>
            <a:fillRect/>
          </a:stretch>
        </p:blipFill>
        <p:spPr bwMode="auto">
          <a:xfrm>
            <a:off x="963644" y="3429000"/>
            <a:ext cx="3073834" cy="2602865"/>
          </a:xfrm>
          <a:prstGeom prst="rect">
            <a:avLst/>
          </a:prstGeom>
          <a:ln>
            <a:noFill/>
          </a:ln>
          <a:effectLst>
            <a:softEdge rad="112500"/>
          </a:effectLst>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3635896" y="610692"/>
            <a:ext cx="259228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algn="ctr"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گالري‌ها</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2" descr="Description: C:\Users\mohamad\Desktop\33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065" y="2193171"/>
            <a:ext cx="5441950" cy="102030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15616" y="1351221"/>
            <a:ext cx="73448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ساختار عمومي گالري‌هافضاي نمايشگاه بخش مهمي در اين مجموعه به شمار مي‌رود كه خصوصيات آن بر مجموعه تاثير مي‌گذارد</a:t>
            </a:r>
            <a:r>
              <a:rPr kumimoji="0" lang="en-US" sz="1800" b="0" i="0" u="none" strike="noStrike" cap="none" normalizeH="0" baseline="0" dirty="0" smtClean="0">
                <a:ln>
                  <a:noFill/>
                </a:ln>
                <a:solidFill>
                  <a:srgbClr val="000000"/>
                </a:solidFill>
                <a:effectLst/>
                <a:latin typeface="IranNastaliq" pitchFamily="18" charset="0"/>
                <a:ea typeface="Times New Roman" pitchFamily="18" charset="0"/>
                <a:cs typeface="IranNastaliq"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65" tIns="45720" rIns="457056" bIns="45720" numCol="1" anchor="ctr" anchorCtr="0" compatLnSpc="1">
            <a:prstTxWarp prst="textNoShape">
              <a:avLst/>
            </a:prstTxWarp>
            <a:spAutoFit/>
          </a:bodyPr>
          <a:lstStyle/>
          <a:p>
            <a:endParaRPr lang="fa-IR"/>
          </a:p>
        </p:txBody>
      </p:sp>
      <p:pic>
        <p:nvPicPr>
          <p:cNvPr id="15" name="Picture 14" descr="C:\Users\mohamad\Desktop\Menil%2020centurygalleryHR.jpg"/>
          <p:cNvPicPr/>
          <p:nvPr/>
        </p:nvPicPr>
        <p:blipFill>
          <a:blip r:embed="rId3" cstate="print"/>
          <a:srcRect/>
          <a:stretch>
            <a:fillRect/>
          </a:stretch>
        </p:blipFill>
        <p:spPr bwMode="auto">
          <a:xfrm>
            <a:off x="1619672" y="5210852"/>
            <a:ext cx="4032448" cy="13588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Rectangle 6"/>
          <p:cNvSpPr>
            <a:spLocks noChangeArrowheads="1"/>
          </p:cNvSpPr>
          <p:nvPr/>
        </p:nvSpPr>
        <p:spPr bwMode="auto">
          <a:xfrm>
            <a:off x="1033145" y="3314308"/>
            <a:ext cx="748332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تجربه فرد از فضاي سه بعدي نمايشگاه نتيجه يك ادراك سريع است</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اين ادراك در محيطي با ساختار روشن، آسان‌تر و با خستگي كمتر به دست مي‌آيد تا در فضائي كه تركيب ضعيف و ناخوانايي دارد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نمايشگاه نوع خاصي از فضا است كه در آن علاوه بر رابطه انسان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فضا يك رابطه پيچيده بين فضا و شيء وجود دارد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 قسمتهايي از نمايشگاه كه داراي مجموعه‌هاي نمايشي ثابت است</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معماري را مي توان تا حد امكان با اشياء تطبيق داد ولي در قسمتهاي قابل انعطاف، اين امر فقط از طريق تزئينات و تمهيدات فراوان عملي است</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4765</Words>
  <Application>Microsoft Office PowerPoint</Application>
  <PresentationFormat>On-screen Show (4:3)</PresentationFormat>
  <Paragraphs>689</Paragraphs>
  <Slides>47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MS Mincho</vt:lpstr>
      <vt:lpstr>Arial</vt:lpstr>
      <vt:lpstr>Arial Narrow</vt:lpstr>
      <vt:lpstr>B Nazanin</vt:lpstr>
      <vt:lpstr>B Titr</vt:lpstr>
      <vt:lpstr>Calibri</vt:lpstr>
      <vt:lpstr>IranNastaliq</vt:lpstr>
      <vt:lpstr>Tahoma</vt:lpstr>
      <vt:lpstr>Times New Roman</vt:lpstr>
      <vt:lpstr>Wingdings 2</vt:lpstr>
      <vt:lpstr>Wingdings2</vt:lpstr>
      <vt:lpstr>Yagut</vt:lpstr>
      <vt:lpstr>Office Theme</vt:lpstr>
      <vt:lpstr>PowerPoint Presentation</vt:lpstr>
      <vt:lpstr>PowerPoint Presentation</vt:lpstr>
      <vt:lpstr>بخشهای از یک فرهنگسرا </vt:lpstr>
      <vt:lpstr>ميزان فضاهاي كتابخانه عوامل مؤثر بر تخصيص ميزان فضاهاي كتابخانه عبارتند از حجم مواد ومتون وبخصوص كتابها، ميزان سطح كه در كتابخانه اشغال مي‌كنندو ميزان جمعيت كتابخانه كه از طريق ميزان گردش كتابها در سال تعيين مي‌گردد. فضاي مورد مياز براي محاسبه زيربناي يك كتابخانه طبق فرمولي بنام VSC استاندارد IFLA به دست مي‌آيد (110 / تعداد كتابها) + (مقدار محلهاي نشستن + 72/3) + (430 / گردش كتابها) مثلا براي جا دادن 110 كتاب يك متر مربع در نظر گرفته مي‌شود. محل نشستن يك خواننده 72/3 متراست. ابعاد و استانداردهاي پيشخوان و برگه دان حداكثر ارتفاع قفسه‌هاي فهرست معمولا به اندازه ارتفاع 6 كشو است و در هر كشو نيز در حدود 100 كارت جاي مي‌گيرد فهرست معمولا در ارتباط مستقيم با ميز امانت و ميز اطلاعات مرجع قرار دارند و اغلب در مجاورت آنها مجموعه‌اي از كتابهاي مرجع عمومي يا موارد استفاده همگاني نيز قرار مي‌گيرند. از اين رو محل قرار‌گيري فهرستها معمولا فضايي باز است كه در نزديك ورودي قرار دارد و بوسيله رديفهايي از قفسه‌هاي فهرستها و پيشخوان بررسي و جستجو كشوها تشكيل شده است. وسعت چنين محلي براي 4 رديف قفسه‌هاي دو طرفه در حدود 12 متر مربع برآورد مي‌شود.  </vt:lpstr>
      <vt:lpstr>PowerPoint Presentation</vt:lpstr>
      <vt:lpstr>استاندارد ميزها: ميزها از جمله مهمترين وسائل فضاهاي مطالعه هستند.ميزهاي يك نفره: رقم قابل قبول براي اين ميزها 900×600 ميلي‌متر مي‌باشد. اين رقم گاهي براي راحتي بيشتر خواننده تا يك متر نيز افزايش مي‌يابد. اگر چه جذابيت بيشتري دارند ولي جاي زيادي اشغال مي‌كنند. ميزهاي 2 نفره: ميزهاي 2 نفره‌اي كه از هم جدا نشده‌اند ظاهرا براي خوانندگاني كه روبروي هم قرار مي‌گيرند جذابيت چنداني ندارند ولي در صورت قرارگيري در يك سمت ابعاد پيشنهادي 900×120 ميلي‌متر مي‌باشد. </vt:lpstr>
      <vt:lpstr>ميزهاي طولاني: ميزهاي طولاني قابليبت جاي دادن 4 تا 12 نفر را دارند. ميزهاي 4 نفره از بروز شلوغي جلوگيري كرده و در عين حال نحوه قرارگيري آنها جذاب و انعطاف‌پذير نيز مي‌باشند. عرض آنها نبايد از 1200 ميلي‌متر كمتر باشد. فضاي جانبي ميان خوانندگان نيز لازم است حداقل 900 ميلي‌متر باشد. بين ميزهاي موازي بايد حداقل 1800 ميلي‌متر فاصله پيش‌بيني شود. در عين حال نبايد در انتهاي اين ميزها محلي را براي نشستن در نظر گرفت.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بخشهای از یک فرهنگسرا</dc:title>
  <dc:creator>Novin Pendar</dc:creator>
  <cp:lastModifiedBy>omid</cp:lastModifiedBy>
  <cp:revision>22</cp:revision>
  <dcterms:created xsi:type="dcterms:W3CDTF">2013-04-29T03:56:25Z</dcterms:created>
  <dcterms:modified xsi:type="dcterms:W3CDTF">2018-01-07T13:59:43Z</dcterms:modified>
</cp:coreProperties>
</file>