
<file path=[Content_Types].xml><?xml version="1.0" encoding="utf-8"?>
<Types xmlns="http://schemas.openxmlformats.org/package/2006/content-types"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8" autoAdjust="0"/>
    <p:restoredTop sz="94660"/>
  </p:normalViewPr>
  <p:slideViewPr>
    <p:cSldViewPr snapToGrid="0">
      <p:cViewPr varScale="1">
        <p:scale>
          <a:sx n="60" d="100"/>
          <a:sy n="60" d="100"/>
        </p:scale>
        <p:origin x="23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A17FF3-6A6E-4BE3-B6CF-0F8593FDE2ED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C6DEC0-AD57-4709-8A74-FB6AFF38D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4583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5AFA5A-4815-4194-8A67-E7547D4DDCFE}" type="slidenum">
              <a:rPr lang="en-US"/>
              <a:pPr/>
              <a:t>3</a:t>
            </a:fld>
            <a:endParaRPr lang="en-US"/>
          </a:p>
        </p:txBody>
      </p:sp>
      <p:sp>
        <p:nvSpPr>
          <p:cNvPr id="28160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395288" y="684213"/>
            <a:ext cx="6067425" cy="3413125"/>
          </a:xfrm>
          <a:ln w="12700" cap="flat"/>
        </p:spPr>
      </p:sp>
      <p:sp>
        <p:nvSpPr>
          <p:cNvPr id="281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27525"/>
            <a:ext cx="5029200" cy="4098925"/>
          </a:xfrm>
          <a:ln/>
        </p:spPr>
        <p:txBody>
          <a:bodyPr lIns="92075" tIns="46038" rIns="92075" bIns="46038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6642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09711-6A03-4784-A837-021E1AC29F3A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D94E2-F1A6-4FC6-83A4-5ADC438A7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8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09711-6A03-4784-A837-021E1AC29F3A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D94E2-F1A6-4FC6-83A4-5ADC438A7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872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09711-6A03-4784-A837-021E1AC29F3A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D94E2-F1A6-4FC6-83A4-5ADC438A74D6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628796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09711-6A03-4784-A837-021E1AC29F3A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D94E2-F1A6-4FC6-83A4-5ADC438A7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0122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09711-6A03-4784-A837-021E1AC29F3A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D94E2-F1A6-4FC6-83A4-5ADC438A74D6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875867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09711-6A03-4784-A837-021E1AC29F3A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D94E2-F1A6-4FC6-83A4-5ADC438A7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960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09711-6A03-4784-A837-021E1AC29F3A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D94E2-F1A6-4FC6-83A4-5ADC438A7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8406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09711-6A03-4784-A837-021E1AC29F3A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D94E2-F1A6-4FC6-83A4-5ADC438A7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627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09711-6A03-4784-A837-021E1AC29F3A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D94E2-F1A6-4FC6-83A4-5ADC438A7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242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09711-6A03-4784-A837-021E1AC29F3A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D94E2-F1A6-4FC6-83A4-5ADC438A7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960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09711-6A03-4784-A837-021E1AC29F3A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D94E2-F1A6-4FC6-83A4-5ADC438A7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161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09711-6A03-4784-A837-021E1AC29F3A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D94E2-F1A6-4FC6-83A4-5ADC438A7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587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09711-6A03-4784-A837-021E1AC29F3A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D94E2-F1A6-4FC6-83A4-5ADC438A7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978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09711-6A03-4784-A837-021E1AC29F3A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D94E2-F1A6-4FC6-83A4-5ADC438A7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78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09711-6A03-4784-A837-021E1AC29F3A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D94E2-F1A6-4FC6-83A4-5ADC438A7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186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09711-6A03-4784-A837-021E1AC29F3A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D94E2-F1A6-4FC6-83A4-5ADC438A7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652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B09711-6A03-4784-A837-021E1AC29F3A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48D94E2-F1A6-4FC6-83A4-5ADC438A7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689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image" Target="../media/image18.wmf"/><Relationship Id="rId7" Type="http://schemas.openxmlformats.org/officeDocument/2006/relationships/image" Target="../media/image22.wmf"/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Relationship Id="rId9" Type="http://schemas.openxmlformats.org/officeDocument/2006/relationships/image" Target="../media/image24.w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emf"/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wmf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wmf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6632-198A-49D9-8A2D-4843C5542F47}" type="slidenum">
              <a:rPr lang="en-US"/>
              <a:pPr/>
              <a:t>1</a:t>
            </a:fld>
            <a:endParaRPr lang="en-US"/>
          </a:p>
        </p:txBody>
      </p:sp>
      <p:sp>
        <p:nvSpPr>
          <p:cNvPr id="278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/>
              <a:t>شیمی آلی 2</a:t>
            </a:r>
            <a:endParaRPr lang="en-US"/>
          </a:p>
        </p:txBody>
      </p:sp>
      <p:sp>
        <p:nvSpPr>
          <p:cNvPr id="278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981200"/>
            <a:ext cx="7772400" cy="1447800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fa-IR" sz="2800" dirty="0"/>
              <a:t>فصل ششم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fa-IR" sz="2800" dirty="0"/>
              <a:t>واکنشهای آلفا استخلافی کربونیل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fa-IR" sz="2800" dirty="0"/>
              <a:t>وتراکم کربونیل</a:t>
            </a:r>
            <a:endParaRPr lang="en-US" sz="2800" dirty="0"/>
          </a:p>
        </p:txBody>
      </p:sp>
      <p:sp>
        <p:nvSpPr>
          <p:cNvPr id="278532" name="Rectangle 4"/>
          <p:cNvSpPr>
            <a:spLocks noChangeArrowheads="1"/>
          </p:cNvSpPr>
          <p:nvPr/>
        </p:nvSpPr>
        <p:spPr bwMode="auto">
          <a:xfrm>
            <a:off x="3935414" y="5229225"/>
            <a:ext cx="4105275" cy="647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fa-IR" sz="2000">
                <a:latin typeface="Arial Rounded MT Bold" pitchFamily="34" charset="0"/>
                <a:cs typeface="Arial" panose="020B0604020202020204" pitchFamily="34" charset="0"/>
              </a:rPr>
              <a:t>علی رضا بنایی</a:t>
            </a:r>
          </a:p>
          <a:p>
            <a:pPr algn="ctr"/>
            <a:r>
              <a:rPr lang="fa-IR" sz="2000">
                <a:latin typeface="Arial Rounded MT Bold" pitchFamily="34" charset="0"/>
                <a:cs typeface="Arial" panose="020B0604020202020204" pitchFamily="34" charset="0"/>
              </a:rPr>
              <a:t>پیام نور اردبیل</a:t>
            </a:r>
            <a:endParaRPr lang="en-US" sz="2000">
              <a:latin typeface="Arial Rounded MT Bold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64221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1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C30E8-52C2-4CAB-8796-7C7EE421193B}" type="slidenum">
              <a:rPr lang="en-US"/>
              <a:pPr/>
              <a:t>10</a:t>
            </a:fld>
            <a:endParaRPr lang="en-US"/>
          </a:p>
        </p:txBody>
      </p:sp>
      <p:sp>
        <p:nvSpPr>
          <p:cNvPr id="288770" name="Oval 2"/>
          <p:cNvSpPr>
            <a:spLocks noChangeArrowheads="1"/>
          </p:cNvSpPr>
          <p:nvPr/>
        </p:nvSpPr>
        <p:spPr bwMode="auto">
          <a:xfrm>
            <a:off x="4197350" y="3892550"/>
            <a:ext cx="749300" cy="1663700"/>
          </a:xfrm>
          <a:prstGeom prst="ellipse">
            <a:avLst/>
          </a:prstGeom>
          <a:solidFill>
            <a:srgbClr val="FFFFCC">
              <a:alpha val="50000"/>
            </a:srgbClr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8771" name="Oval 3"/>
          <p:cNvSpPr>
            <a:spLocks noChangeArrowheads="1"/>
          </p:cNvSpPr>
          <p:nvPr/>
        </p:nvSpPr>
        <p:spPr bwMode="auto">
          <a:xfrm>
            <a:off x="4959350" y="2597150"/>
            <a:ext cx="1130300" cy="2349500"/>
          </a:xfrm>
          <a:prstGeom prst="ellipse">
            <a:avLst/>
          </a:prstGeom>
          <a:solidFill>
            <a:srgbClr val="EAEAEA">
              <a:alpha val="50000"/>
            </a:srgbClr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288772" name="Object 4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6788" y="2503489"/>
            <a:ext cx="2970212" cy="303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8773" name="Rectangle 5"/>
          <p:cNvSpPr>
            <a:spLocks noChangeArrowheads="1"/>
          </p:cNvSpPr>
          <p:nvPr/>
        </p:nvSpPr>
        <p:spPr bwMode="auto">
          <a:xfrm>
            <a:off x="6435248" y="3213100"/>
            <a:ext cx="2183290" cy="708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r" rtl="1"/>
            <a:r>
              <a:rPr lang="fa-IR" sz="2000" b="1">
                <a:solidFill>
                  <a:schemeClr val="accent2"/>
                </a:solidFill>
                <a:latin typeface="Arial Rounded MT Bold" pitchFamily="34" charset="0"/>
                <a:cs typeface="Arial" panose="020B0604020202020204" pitchFamily="34" charset="0"/>
              </a:rPr>
              <a:t>نوکلئوفیل های خوب از </a:t>
            </a:r>
            <a:endParaRPr lang="en-US" sz="2000" b="1">
              <a:solidFill>
                <a:schemeClr val="accent2"/>
              </a:solidFill>
              <a:latin typeface="Arial Rounded MT Bold" pitchFamily="34" charset="0"/>
              <a:cs typeface="Arial" panose="020B0604020202020204" pitchFamily="34" charset="0"/>
            </a:endParaRPr>
          </a:p>
          <a:p>
            <a:pPr algn="r" rtl="1"/>
            <a:r>
              <a:rPr lang="en-US" sz="2000" b="1">
                <a:solidFill>
                  <a:schemeClr val="accent2"/>
                </a:solidFill>
                <a:latin typeface="Arial Rounded MT Bold" pitchFamily="34" charset="0"/>
                <a:cs typeface="Arial" panose="020B0604020202020204" pitchFamily="34" charset="0"/>
              </a:rPr>
              <a:t> </a:t>
            </a:r>
            <a:r>
              <a:rPr lang="fa-IR" sz="2000" b="1">
                <a:solidFill>
                  <a:schemeClr val="accent2"/>
                </a:solidFill>
                <a:latin typeface="Arial Rounded MT Bold" pitchFamily="34" charset="0"/>
                <a:cs typeface="Arial" panose="020B0604020202020204" pitchFamily="34" charset="0"/>
              </a:rPr>
              <a:t> </a:t>
            </a:r>
            <a:r>
              <a:rPr lang="en-US" sz="2000" b="1">
                <a:solidFill>
                  <a:schemeClr val="accent2"/>
                </a:solidFill>
                <a:latin typeface="Arial Rounded MT Bold" pitchFamily="34" charset="0"/>
                <a:cs typeface="Arial" panose="020B0604020202020204" pitchFamily="34" charset="0"/>
              </a:rPr>
              <a:t>C=O</a:t>
            </a:r>
            <a:r>
              <a:rPr lang="fa-IR" sz="2000" b="1">
                <a:solidFill>
                  <a:schemeClr val="accent2"/>
                </a:solidFill>
                <a:latin typeface="Arial Rounded MT Bold" pitchFamily="34" charset="0"/>
                <a:cs typeface="Arial" panose="020B0604020202020204" pitchFamily="34" charset="0"/>
              </a:rPr>
              <a:t> حمله میکنند.</a:t>
            </a:r>
            <a:endParaRPr lang="en-US" sz="2000" b="1">
              <a:solidFill>
                <a:schemeClr val="accent2"/>
              </a:solidFill>
              <a:latin typeface="Arial Rounded MT Bold" pitchFamily="34" charset="0"/>
              <a:cs typeface="Arial" panose="020B0604020202020204" pitchFamily="34" charset="0"/>
            </a:endParaRPr>
          </a:p>
        </p:txBody>
      </p:sp>
      <p:sp>
        <p:nvSpPr>
          <p:cNvPr id="288774" name="Rectangle 6"/>
          <p:cNvSpPr>
            <a:spLocks noChangeArrowheads="1"/>
          </p:cNvSpPr>
          <p:nvPr/>
        </p:nvSpPr>
        <p:spPr bwMode="auto">
          <a:xfrm>
            <a:off x="1751927" y="4941888"/>
            <a:ext cx="2367636" cy="708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r" rtl="1"/>
            <a:r>
              <a:rPr lang="fa-IR" sz="2000" b="1">
                <a:solidFill>
                  <a:srgbClr val="CC0000"/>
                </a:solidFill>
                <a:latin typeface="Arial Rounded MT Bold" pitchFamily="34" charset="0"/>
                <a:cs typeface="Arial" panose="020B0604020202020204" pitchFamily="34" charset="0"/>
              </a:rPr>
              <a:t>باز های قوی هیدروژنهای</a:t>
            </a:r>
          </a:p>
          <a:p>
            <a:pPr algn="r" rtl="1"/>
            <a:r>
              <a:rPr lang="fa-IR" sz="2000" b="1">
                <a:solidFill>
                  <a:srgbClr val="CC0000"/>
                </a:solidFill>
                <a:latin typeface="Arial Rounded MT Bold" pitchFamily="34" charset="0"/>
                <a:cs typeface="Arial" panose="020B0604020202020204" pitchFamily="34" charset="0"/>
              </a:rPr>
              <a:t> آلفا را جدا میکنند</a:t>
            </a:r>
            <a:endParaRPr lang="en-US" sz="2000" b="1">
              <a:solidFill>
                <a:srgbClr val="CC0000"/>
              </a:solidFill>
              <a:latin typeface="Arial Rounded MT Bold" pitchFamily="34" charset="0"/>
              <a:cs typeface="Arial" panose="020B0604020202020204" pitchFamily="34" charset="0"/>
            </a:endParaRPr>
          </a:p>
        </p:txBody>
      </p:sp>
      <p:sp>
        <p:nvSpPr>
          <p:cNvPr id="288775" name="Rectangle 7"/>
          <p:cNvSpPr>
            <a:spLocks noChangeArrowheads="1"/>
          </p:cNvSpPr>
          <p:nvPr/>
        </p:nvSpPr>
        <p:spPr bwMode="auto">
          <a:xfrm>
            <a:off x="2944410" y="404813"/>
            <a:ext cx="5786841" cy="708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r" rtl="1"/>
            <a:r>
              <a:rPr lang="fa-IR" sz="4000" b="1">
                <a:solidFill>
                  <a:srgbClr val="33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  <a:cs typeface="Arial" panose="020B0604020202020204" pitchFamily="34" charset="0"/>
              </a:rPr>
              <a:t>واکنشهای ترکیبات حاوی کربونیل</a:t>
            </a:r>
            <a:endParaRPr lang="en-US" sz="4000" b="1">
              <a:solidFill>
                <a:srgbClr val="33993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Rounded MT Bold" pitchFamily="34" charset="0"/>
              <a:cs typeface="Arial" panose="020B0604020202020204" pitchFamily="34" charset="0"/>
            </a:endParaRPr>
          </a:p>
        </p:txBody>
      </p:sp>
      <p:sp>
        <p:nvSpPr>
          <p:cNvPr id="288776" name="Rectangle 8"/>
          <p:cNvSpPr>
            <a:spLocks noChangeArrowheads="1"/>
          </p:cNvSpPr>
          <p:nvPr/>
        </p:nvSpPr>
        <p:spPr bwMode="auto">
          <a:xfrm>
            <a:off x="4511675" y="1268413"/>
            <a:ext cx="5321300" cy="1206500"/>
          </a:xfrm>
          <a:prstGeom prst="rect">
            <a:avLst/>
          </a:prstGeom>
          <a:solidFill>
            <a:srgbClr val="FFFF99">
              <a:alpha val="50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fa-IR" sz="3200">
                <a:latin typeface="Arial Rounded MT Bold" pitchFamily="34" charset="0"/>
                <a:cs typeface="Arial" panose="020B0604020202020204" pitchFamily="34" charset="0"/>
              </a:rPr>
              <a:t>واکنش گروههای </a:t>
            </a:r>
            <a:r>
              <a:rPr lang="en-US" sz="3200">
                <a:latin typeface="Arial Rounded MT Bold" pitchFamily="34" charset="0"/>
                <a:cs typeface="Arial" panose="020B0604020202020204" pitchFamily="34" charset="0"/>
              </a:rPr>
              <a:t>C=O</a:t>
            </a:r>
            <a:r>
              <a:rPr lang="fa-IR" sz="3200">
                <a:latin typeface="Arial Rounded MT Bold" pitchFamily="34" charset="0"/>
                <a:cs typeface="Arial" panose="020B0604020202020204" pitchFamily="34" charset="0"/>
              </a:rPr>
              <a:t> – افزایش</a:t>
            </a:r>
          </a:p>
          <a:p>
            <a:pPr algn="ctr" rtl="1"/>
            <a:r>
              <a:rPr lang="fa-IR" sz="3200">
                <a:latin typeface="Arial Rounded MT Bold" pitchFamily="34" charset="0"/>
                <a:cs typeface="Arial" panose="020B0604020202020204" pitchFamily="34" charset="0"/>
              </a:rPr>
              <a:t> نوکلئوفیلی و جانشینی</a:t>
            </a:r>
            <a:endParaRPr lang="en-US" sz="3200">
              <a:latin typeface="Arial Rounded MT Bold" pitchFamily="34" charset="0"/>
              <a:cs typeface="Arial" panose="020B0604020202020204" pitchFamily="34" charset="0"/>
            </a:endParaRPr>
          </a:p>
        </p:txBody>
      </p:sp>
      <p:sp>
        <p:nvSpPr>
          <p:cNvPr id="288777" name="Arc 9"/>
          <p:cNvSpPr>
            <a:spLocks/>
          </p:cNvSpPr>
          <p:nvPr/>
        </p:nvSpPr>
        <p:spPr bwMode="auto">
          <a:xfrm>
            <a:off x="4495800" y="2057400"/>
            <a:ext cx="609600" cy="838200"/>
          </a:xfrm>
          <a:custGeom>
            <a:avLst/>
            <a:gdLst>
              <a:gd name="G0" fmla="+- 21600 0 0"/>
              <a:gd name="G1" fmla="+- 0 0 0"/>
              <a:gd name="G2" fmla="+- 21600 0 0"/>
              <a:gd name="T0" fmla="*/ 21600 w 21600"/>
              <a:gd name="T1" fmla="*/ 21600 h 21600"/>
              <a:gd name="T2" fmla="*/ 0 w 21600"/>
              <a:gd name="T3" fmla="*/ 0 h 21600"/>
              <a:gd name="T4" fmla="*/ 21600 w 21600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21600"/>
                </a:moveTo>
                <a:cubicBezTo>
                  <a:pt x="9670" y="21600"/>
                  <a:pt x="0" y="11929"/>
                  <a:pt x="0" y="0"/>
                </a:cubicBezTo>
              </a:path>
              <a:path w="21600" h="21600" stroke="0" extrusionOk="0">
                <a:moveTo>
                  <a:pt x="21600" y="21600"/>
                </a:moveTo>
                <a:cubicBezTo>
                  <a:pt x="9670" y="21600"/>
                  <a:pt x="0" y="11929"/>
                  <a:pt x="0" y="0"/>
                </a:cubicBez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8778" name="Rectangle 10"/>
          <p:cNvSpPr>
            <a:spLocks noChangeArrowheads="1"/>
          </p:cNvSpPr>
          <p:nvPr/>
        </p:nvSpPr>
        <p:spPr bwMode="auto">
          <a:xfrm>
            <a:off x="5492750" y="5264150"/>
            <a:ext cx="4635500" cy="1206500"/>
          </a:xfrm>
          <a:prstGeom prst="rect">
            <a:avLst/>
          </a:prstGeom>
          <a:solidFill>
            <a:srgbClr val="FFFFCC">
              <a:alpha val="50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fa-IR" sz="3200">
                <a:latin typeface="Arial Rounded MT Bold" pitchFamily="34" charset="0"/>
                <a:cs typeface="Arial" panose="020B0604020202020204" pitchFamily="34" charset="0"/>
              </a:rPr>
              <a:t>واکنش های حاصل از اسیدیته</a:t>
            </a:r>
          </a:p>
          <a:p>
            <a:pPr algn="ctr"/>
            <a:r>
              <a:rPr lang="fa-IR" sz="3200">
                <a:latin typeface="Arial Rounded MT Bold" pitchFamily="34" charset="0"/>
                <a:cs typeface="Arial" panose="020B0604020202020204" pitchFamily="34" charset="0"/>
              </a:rPr>
              <a:t> هیدروژنهای آلفا</a:t>
            </a:r>
            <a:endParaRPr lang="en-US" sz="3200">
              <a:latin typeface="Arial Rounded MT Bold" pitchFamily="34" charset="0"/>
              <a:cs typeface="Arial" panose="020B0604020202020204" pitchFamily="34" charset="0"/>
            </a:endParaRPr>
          </a:p>
        </p:txBody>
      </p:sp>
      <p:sp>
        <p:nvSpPr>
          <p:cNvPr id="288779" name="Arc 11"/>
          <p:cNvSpPr>
            <a:spLocks/>
          </p:cNvSpPr>
          <p:nvPr/>
        </p:nvSpPr>
        <p:spPr bwMode="auto">
          <a:xfrm>
            <a:off x="4725988" y="5638800"/>
            <a:ext cx="762000" cy="381000"/>
          </a:xfrm>
          <a:custGeom>
            <a:avLst/>
            <a:gdLst>
              <a:gd name="G0" fmla="+- 21600 0 0"/>
              <a:gd name="G1" fmla="+- 0 0 0"/>
              <a:gd name="G2" fmla="+- 21600 0 0"/>
              <a:gd name="T0" fmla="*/ 21600 w 21600"/>
              <a:gd name="T1" fmla="*/ 21600 h 21600"/>
              <a:gd name="T2" fmla="*/ 0 w 21600"/>
              <a:gd name="T3" fmla="*/ 0 h 21600"/>
              <a:gd name="T4" fmla="*/ 21600 w 21600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21600"/>
                </a:moveTo>
                <a:cubicBezTo>
                  <a:pt x="9670" y="21600"/>
                  <a:pt x="0" y="11929"/>
                  <a:pt x="0" y="0"/>
                </a:cubicBezTo>
              </a:path>
              <a:path w="21600" h="21600" stroke="0" extrusionOk="0">
                <a:moveTo>
                  <a:pt x="21600" y="21600"/>
                </a:moveTo>
                <a:cubicBezTo>
                  <a:pt x="9670" y="21600"/>
                  <a:pt x="0" y="11929"/>
                  <a:pt x="0" y="0"/>
                </a:cubicBez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2818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2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3354E-366B-43A1-91C3-E9AA6C002B1C}" type="slidenum">
              <a:rPr lang="en-US"/>
              <a:pPr/>
              <a:t>11</a:t>
            </a:fld>
            <a:endParaRPr lang="en-US"/>
          </a:p>
        </p:txBody>
      </p:sp>
      <p:pic>
        <p:nvPicPr>
          <p:cNvPr id="289794" name="Object 2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3025" y="1219200"/>
            <a:ext cx="5207000" cy="327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9795" name="Line 3"/>
          <p:cNvSpPr>
            <a:spLocks noChangeShapeType="1"/>
          </p:cNvSpPr>
          <p:nvPr/>
        </p:nvSpPr>
        <p:spPr bwMode="auto">
          <a:xfrm>
            <a:off x="4648200" y="2971800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9796" name="Line 4"/>
          <p:cNvSpPr>
            <a:spLocks noChangeShapeType="1"/>
          </p:cNvSpPr>
          <p:nvPr/>
        </p:nvSpPr>
        <p:spPr bwMode="auto">
          <a:xfrm flipH="1">
            <a:off x="4572000" y="2847975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9797" name="Line 5"/>
          <p:cNvSpPr>
            <a:spLocks noChangeShapeType="1"/>
          </p:cNvSpPr>
          <p:nvPr/>
        </p:nvSpPr>
        <p:spPr bwMode="auto">
          <a:xfrm>
            <a:off x="6934200" y="2514600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89798" name="Group 6"/>
          <p:cNvGrpSpPr>
            <a:grpSpLocks/>
          </p:cNvGrpSpPr>
          <p:nvPr/>
        </p:nvGrpSpPr>
        <p:grpSpPr bwMode="auto">
          <a:xfrm>
            <a:off x="6019800" y="1219200"/>
            <a:ext cx="152400" cy="3352800"/>
            <a:chOff x="2832" y="768"/>
            <a:chExt cx="96" cy="2112"/>
          </a:xfrm>
        </p:grpSpPr>
        <p:sp>
          <p:nvSpPr>
            <p:cNvPr id="289799" name="Line 7"/>
            <p:cNvSpPr>
              <a:spLocks noChangeShapeType="1"/>
            </p:cNvSpPr>
            <p:nvPr/>
          </p:nvSpPr>
          <p:spPr bwMode="auto">
            <a:xfrm>
              <a:off x="2832" y="768"/>
              <a:ext cx="0" cy="211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9800" name="Line 8"/>
            <p:cNvSpPr>
              <a:spLocks noChangeShapeType="1"/>
            </p:cNvSpPr>
            <p:nvPr/>
          </p:nvSpPr>
          <p:spPr bwMode="auto">
            <a:xfrm>
              <a:off x="2832" y="768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9801" name="Line 9"/>
            <p:cNvSpPr>
              <a:spLocks noChangeShapeType="1"/>
            </p:cNvSpPr>
            <p:nvPr/>
          </p:nvSpPr>
          <p:spPr bwMode="auto">
            <a:xfrm>
              <a:off x="2832" y="2880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89802" name="Group 10"/>
          <p:cNvGrpSpPr>
            <a:grpSpLocks/>
          </p:cNvGrpSpPr>
          <p:nvPr/>
        </p:nvGrpSpPr>
        <p:grpSpPr bwMode="auto">
          <a:xfrm>
            <a:off x="8001000" y="1219200"/>
            <a:ext cx="152400" cy="3352800"/>
            <a:chOff x="4080" y="768"/>
            <a:chExt cx="96" cy="2112"/>
          </a:xfrm>
        </p:grpSpPr>
        <p:sp>
          <p:nvSpPr>
            <p:cNvPr id="289803" name="Line 11"/>
            <p:cNvSpPr>
              <a:spLocks noChangeShapeType="1"/>
            </p:cNvSpPr>
            <p:nvPr/>
          </p:nvSpPr>
          <p:spPr bwMode="auto">
            <a:xfrm>
              <a:off x="4176" y="768"/>
              <a:ext cx="0" cy="211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9804" name="Line 12"/>
            <p:cNvSpPr>
              <a:spLocks noChangeShapeType="1"/>
            </p:cNvSpPr>
            <p:nvPr/>
          </p:nvSpPr>
          <p:spPr bwMode="auto">
            <a:xfrm flipH="1">
              <a:off x="4080" y="768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9805" name="Line 13"/>
            <p:cNvSpPr>
              <a:spLocks noChangeShapeType="1"/>
            </p:cNvSpPr>
            <p:nvPr/>
          </p:nvSpPr>
          <p:spPr bwMode="auto">
            <a:xfrm flipH="1">
              <a:off x="4080" y="2880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89806" name="Rectangle 14"/>
          <p:cNvSpPr>
            <a:spLocks noChangeArrowheads="1"/>
          </p:cNvSpPr>
          <p:nvPr/>
        </p:nvSpPr>
        <p:spPr bwMode="auto">
          <a:xfrm>
            <a:off x="2346325" y="3748088"/>
            <a:ext cx="1412246" cy="523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a</a:t>
            </a:r>
            <a:r>
              <a:rPr lang="en-US">
                <a:solidFill>
                  <a:schemeClr val="accent2"/>
                </a:solidFill>
                <a:latin typeface="Arial Rounded MT Bold" pitchFamily="34" charset="0"/>
                <a:cs typeface="Arial" panose="020B0604020202020204" pitchFamily="34" charset="0"/>
              </a:rPr>
              <a:t>-</a:t>
            </a:r>
            <a:r>
              <a:rPr lang="fa-IR" b="1">
                <a:solidFill>
                  <a:schemeClr val="accent2"/>
                </a:solidFill>
                <a:latin typeface="Arial Rounded MT Bold" pitchFamily="34" charset="0"/>
                <a:cs typeface="Arial" panose="020B0604020202020204" pitchFamily="34" charset="0"/>
              </a:rPr>
              <a:t>هیدروژنهای</a:t>
            </a:r>
            <a:endParaRPr lang="en-US" b="1">
              <a:solidFill>
                <a:schemeClr val="accent2"/>
              </a:solidFill>
              <a:latin typeface="Arial Rounded MT Bold" pitchFamily="34" charset="0"/>
              <a:cs typeface="Arial" panose="020B0604020202020204" pitchFamily="34" charset="0"/>
            </a:endParaRPr>
          </a:p>
        </p:txBody>
      </p:sp>
      <p:sp>
        <p:nvSpPr>
          <p:cNvPr id="289807" name="Rectangle 15"/>
          <p:cNvSpPr>
            <a:spLocks noChangeArrowheads="1"/>
          </p:cNvSpPr>
          <p:nvPr/>
        </p:nvSpPr>
        <p:spPr bwMode="auto">
          <a:xfrm>
            <a:off x="4784726" y="2392363"/>
            <a:ext cx="742191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accent2"/>
                </a:solidFill>
                <a:latin typeface="Arial Rounded MT Bold" pitchFamily="34" charset="0"/>
                <a:cs typeface="Arial" panose="020B0604020202020204" pitchFamily="34" charset="0"/>
              </a:rPr>
              <a:t>base</a:t>
            </a:r>
          </a:p>
        </p:txBody>
      </p:sp>
      <p:sp>
        <p:nvSpPr>
          <p:cNvPr id="289808" name="Rectangle 16"/>
          <p:cNvSpPr>
            <a:spLocks noChangeArrowheads="1"/>
          </p:cNvSpPr>
          <p:nvPr/>
        </p:nvSpPr>
        <p:spPr bwMode="auto">
          <a:xfrm>
            <a:off x="8518525" y="2041526"/>
            <a:ext cx="1019510" cy="6469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>
                <a:solidFill>
                  <a:schemeClr val="accent2"/>
                </a:solidFill>
                <a:latin typeface="Arial Rounded MT Bold" pitchFamily="34" charset="0"/>
                <a:cs typeface="Arial" panose="020B0604020202020204" pitchFamily="34" charset="0"/>
              </a:rPr>
              <a:t>“enolate</a:t>
            </a:r>
          </a:p>
          <a:p>
            <a:r>
              <a:rPr lang="en-US">
                <a:solidFill>
                  <a:schemeClr val="accent2"/>
                </a:solidFill>
                <a:latin typeface="Arial Rounded MT Bold" pitchFamily="34" charset="0"/>
                <a:cs typeface="Arial" panose="020B0604020202020204" pitchFamily="34" charset="0"/>
              </a:rPr>
              <a:t>  ion”</a:t>
            </a:r>
          </a:p>
        </p:txBody>
      </p:sp>
      <p:sp>
        <p:nvSpPr>
          <p:cNvPr id="289809" name="Rectangle 17"/>
          <p:cNvSpPr>
            <a:spLocks noChangeArrowheads="1"/>
          </p:cNvSpPr>
          <p:nvPr/>
        </p:nvSpPr>
        <p:spPr bwMode="auto">
          <a:xfrm>
            <a:off x="4235451" y="3289300"/>
            <a:ext cx="403957" cy="36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>
                <a:latin typeface="Arial Rounded MT Bold" pitchFamily="34" charset="0"/>
                <a:cs typeface="Arial" panose="020B0604020202020204" pitchFamily="34" charset="0"/>
              </a:rPr>
              <a:t>:B</a:t>
            </a:r>
          </a:p>
        </p:txBody>
      </p:sp>
      <p:sp>
        <p:nvSpPr>
          <p:cNvPr id="289810" name="Arc 18"/>
          <p:cNvSpPr>
            <a:spLocks/>
          </p:cNvSpPr>
          <p:nvPr/>
        </p:nvSpPr>
        <p:spPr bwMode="auto">
          <a:xfrm rot="10800000">
            <a:off x="3429000" y="3397250"/>
            <a:ext cx="914400" cy="152400"/>
          </a:xfrm>
          <a:custGeom>
            <a:avLst/>
            <a:gdLst>
              <a:gd name="G0" fmla="+- 21600 0 0"/>
              <a:gd name="G1" fmla="+- 0 0 0"/>
              <a:gd name="G2" fmla="+- 21600 0 0"/>
              <a:gd name="T0" fmla="*/ 21600 w 21600"/>
              <a:gd name="T1" fmla="*/ 21600 h 21600"/>
              <a:gd name="T2" fmla="*/ 0 w 21600"/>
              <a:gd name="T3" fmla="*/ 0 h 21600"/>
              <a:gd name="T4" fmla="*/ 21600 w 21600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21600"/>
                </a:moveTo>
                <a:cubicBezTo>
                  <a:pt x="9670" y="21600"/>
                  <a:pt x="0" y="11929"/>
                  <a:pt x="0" y="0"/>
                </a:cubicBezTo>
              </a:path>
              <a:path w="21600" h="21600" stroke="0" extrusionOk="0">
                <a:moveTo>
                  <a:pt x="21600" y="21600"/>
                </a:moveTo>
                <a:cubicBezTo>
                  <a:pt x="9670" y="21600"/>
                  <a:pt x="0" y="11929"/>
                  <a:pt x="0" y="0"/>
                </a:cubicBez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rgbClr val="CC0000"/>
            </a:solidFill>
            <a:round/>
            <a:headEnd type="stealth" w="med" len="lg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9811" name="Arc 19"/>
          <p:cNvSpPr>
            <a:spLocks/>
          </p:cNvSpPr>
          <p:nvPr/>
        </p:nvSpPr>
        <p:spPr bwMode="auto">
          <a:xfrm>
            <a:off x="6829425" y="3952876"/>
            <a:ext cx="228600" cy="315913"/>
          </a:xfrm>
          <a:custGeom>
            <a:avLst/>
            <a:gdLst>
              <a:gd name="G0" fmla="+- 21600 0 0"/>
              <a:gd name="G1" fmla="+- 16652 0 0"/>
              <a:gd name="G2" fmla="+- 21600 0 0"/>
              <a:gd name="T0" fmla="*/ 35357 w 43200"/>
              <a:gd name="T1" fmla="*/ 0 h 38252"/>
              <a:gd name="T2" fmla="*/ 1 w 43200"/>
              <a:gd name="T3" fmla="*/ 16460 h 38252"/>
              <a:gd name="T4" fmla="*/ 21600 w 43200"/>
              <a:gd name="T5" fmla="*/ 16652 h 382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38252" fill="none" extrusionOk="0">
                <a:moveTo>
                  <a:pt x="35357" y="-1"/>
                </a:moveTo>
                <a:cubicBezTo>
                  <a:pt x="40324" y="4103"/>
                  <a:pt x="43200" y="10209"/>
                  <a:pt x="43200" y="16652"/>
                </a:cubicBezTo>
                <a:cubicBezTo>
                  <a:pt x="43200" y="28581"/>
                  <a:pt x="33529" y="38252"/>
                  <a:pt x="21600" y="38252"/>
                </a:cubicBezTo>
                <a:cubicBezTo>
                  <a:pt x="9670" y="38252"/>
                  <a:pt x="0" y="28581"/>
                  <a:pt x="0" y="16652"/>
                </a:cubicBezTo>
                <a:cubicBezTo>
                  <a:pt x="0" y="16587"/>
                  <a:pt x="0" y="16523"/>
                  <a:pt x="0" y="16459"/>
                </a:cubicBezTo>
              </a:path>
              <a:path w="43200" h="38252" stroke="0" extrusionOk="0">
                <a:moveTo>
                  <a:pt x="35357" y="-1"/>
                </a:moveTo>
                <a:cubicBezTo>
                  <a:pt x="40324" y="4103"/>
                  <a:pt x="43200" y="10209"/>
                  <a:pt x="43200" y="16652"/>
                </a:cubicBezTo>
                <a:cubicBezTo>
                  <a:pt x="43200" y="28581"/>
                  <a:pt x="33529" y="38252"/>
                  <a:pt x="21600" y="38252"/>
                </a:cubicBezTo>
                <a:cubicBezTo>
                  <a:pt x="9670" y="38252"/>
                  <a:pt x="0" y="28581"/>
                  <a:pt x="0" y="16652"/>
                </a:cubicBezTo>
                <a:cubicBezTo>
                  <a:pt x="0" y="16587"/>
                  <a:pt x="0" y="16523"/>
                  <a:pt x="0" y="16459"/>
                </a:cubicBezTo>
                <a:lnTo>
                  <a:pt x="21600" y="16652"/>
                </a:lnTo>
                <a:close/>
              </a:path>
            </a:pathLst>
          </a:custGeom>
          <a:noFill/>
          <a:ln w="12700" cap="rnd">
            <a:solidFill>
              <a:srgbClr val="CC0000"/>
            </a:solidFill>
            <a:round/>
            <a:headEnd type="stealth" w="med" len="lg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9812" name="Arc 20"/>
          <p:cNvSpPr>
            <a:spLocks/>
          </p:cNvSpPr>
          <p:nvPr/>
        </p:nvSpPr>
        <p:spPr bwMode="auto">
          <a:xfrm>
            <a:off x="6856413" y="3397250"/>
            <a:ext cx="354012" cy="228600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27413 w 27413"/>
              <a:gd name="T1" fmla="*/ 42403 h 43200"/>
              <a:gd name="T2" fmla="*/ 21477 w 27413"/>
              <a:gd name="T3" fmla="*/ 0 h 43200"/>
              <a:gd name="T4" fmla="*/ 21600 w 27413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7413" h="43200" fill="none" extrusionOk="0">
                <a:moveTo>
                  <a:pt x="27413" y="42403"/>
                </a:moveTo>
                <a:cubicBezTo>
                  <a:pt x="25520" y="42931"/>
                  <a:pt x="23564" y="43200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0" y="9718"/>
                  <a:pt x="9595" y="68"/>
                  <a:pt x="21477" y="0"/>
                </a:cubicBezTo>
              </a:path>
              <a:path w="27413" h="43200" stroke="0" extrusionOk="0">
                <a:moveTo>
                  <a:pt x="27413" y="42403"/>
                </a:moveTo>
                <a:cubicBezTo>
                  <a:pt x="25520" y="42931"/>
                  <a:pt x="23564" y="43200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0" y="9718"/>
                  <a:pt x="9595" y="68"/>
                  <a:pt x="21477" y="0"/>
                </a:cubicBezTo>
                <a:lnTo>
                  <a:pt x="21600" y="21600"/>
                </a:lnTo>
                <a:close/>
              </a:path>
            </a:pathLst>
          </a:custGeom>
          <a:noFill/>
          <a:ln w="12700" cap="rnd">
            <a:solidFill>
              <a:srgbClr val="CC0000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9813" name="Rectangle 21"/>
          <p:cNvSpPr>
            <a:spLocks noChangeArrowheads="1"/>
          </p:cNvSpPr>
          <p:nvPr/>
        </p:nvSpPr>
        <p:spPr bwMode="auto">
          <a:xfrm>
            <a:off x="8112061" y="4014789"/>
            <a:ext cx="2127314" cy="6469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r"/>
            <a:r>
              <a:rPr lang="fa-IR" b="1">
                <a:solidFill>
                  <a:srgbClr val="FF0033"/>
                </a:solidFill>
                <a:latin typeface="Arial Rounded MT Bold" pitchFamily="34" charset="0"/>
                <a:cs typeface="Arial" panose="020B0604020202020204" pitchFamily="34" charset="0"/>
              </a:rPr>
              <a:t>هرچند که روی کربن </a:t>
            </a:r>
          </a:p>
          <a:p>
            <a:pPr algn="r" rtl="1"/>
            <a:r>
              <a:rPr lang="fa-IR" b="1">
                <a:solidFill>
                  <a:srgbClr val="FF0033"/>
                </a:solidFill>
                <a:latin typeface="Arial Rounded MT Bold" pitchFamily="34" charset="0"/>
                <a:cs typeface="Arial" panose="020B0604020202020204" pitchFamily="34" charset="0"/>
              </a:rPr>
              <a:t>نوکلئوفیل قوی تری است.</a:t>
            </a:r>
            <a:endParaRPr lang="en-US" b="1">
              <a:solidFill>
                <a:srgbClr val="FF0033"/>
              </a:solidFill>
              <a:latin typeface="Arial Rounded MT Bold" pitchFamily="34" charset="0"/>
              <a:cs typeface="Arial" panose="020B0604020202020204" pitchFamily="34" charset="0"/>
            </a:endParaRPr>
          </a:p>
        </p:txBody>
      </p:sp>
      <p:sp>
        <p:nvSpPr>
          <p:cNvPr id="289814" name="Rectangle 22"/>
          <p:cNvSpPr>
            <a:spLocks noChangeArrowheads="1"/>
          </p:cNvSpPr>
          <p:nvPr/>
        </p:nvSpPr>
        <p:spPr bwMode="auto">
          <a:xfrm>
            <a:off x="2574926" y="4251325"/>
            <a:ext cx="867225" cy="36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fa-IR" b="1">
                <a:solidFill>
                  <a:srgbClr val="CC0000"/>
                </a:solidFill>
                <a:latin typeface="Arial Rounded MT Bold" pitchFamily="34" charset="0"/>
                <a:cs typeface="Arial" panose="020B0604020202020204" pitchFamily="34" charset="0"/>
              </a:rPr>
              <a:t>اسیدیته</a:t>
            </a:r>
            <a:r>
              <a:rPr lang="en-US">
                <a:solidFill>
                  <a:srgbClr val="CC0000"/>
                </a:solidFill>
                <a:latin typeface="Arial Rounded MT Bold" pitchFamily="34" charset="0"/>
                <a:cs typeface="Arial" panose="020B0604020202020204" pitchFamily="34" charset="0"/>
              </a:rPr>
              <a:t> :</a:t>
            </a:r>
          </a:p>
        </p:txBody>
      </p:sp>
      <p:sp>
        <p:nvSpPr>
          <p:cNvPr id="289815" name="Rectangle 23"/>
          <p:cNvSpPr>
            <a:spLocks noChangeArrowheads="1"/>
          </p:cNvSpPr>
          <p:nvPr/>
        </p:nvSpPr>
        <p:spPr bwMode="auto">
          <a:xfrm>
            <a:off x="3794125" y="4251325"/>
            <a:ext cx="1139736" cy="4212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>
                <a:solidFill>
                  <a:srgbClr val="CC0000"/>
                </a:solidFill>
                <a:latin typeface="Arial Rounded MT Bold" pitchFamily="34" charset="0"/>
                <a:cs typeface="Arial" panose="020B0604020202020204" pitchFamily="34" charset="0"/>
              </a:rPr>
              <a:t>pK</a:t>
            </a:r>
            <a:r>
              <a:rPr lang="en-US" sz="3200" baseline="-25000">
                <a:solidFill>
                  <a:srgbClr val="CC0000"/>
                </a:solidFill>
                <a:latin typeface="Arial Rounded MT Bold" pitchFamily="34" charset="0"/>
                <a:cs typeface="Arial" panose="020B0604020202020204" pitchFamily="34" charset="0"/>
              </a:rPr>
              <a:t>a</a:t>
            </a:r>
            <a:r>
              <a:rPr lang="en-US">
                <a:solidFill>
                  <a:srgbClr val="CC0000"/>
                </a:solidFill>
                <a:latin typeface="Arial Rounded MT Bold" pitchFamily="34" charset="0"/>
                <a:cs typeface="Arial" panose="020B0604020202020204" pitchFamily="34" charset="0"/>
              </a:rPr>
              <a:t> ~ 25</a:t>
            </a:r>
          </a:p>
        </p:txBody>
      </p:sp>
      <p:sp>
        <p:nvSpPr>
          <p:cNvPr id="289816" name="Rectangle 24"/>
          <p:cNvSpPr>
            <a:spLocks noChangeArrowheads="1"/>
          </p:cNvSpPr>
          <p:nvPr/>
        </p:nvSpPr>
        <p:spPr bwMode="auto">
          <a:xfrm>
            <a:off x="2602579" y="260350"/>
            <a:ext cx="5676234" cy="708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r" rtl="1"/>
            <a:r>
              <a:rPr lang="fa-IR" sz="400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  <a:cs typeface="Arial" panose="020B0604020202020204" pitchFamily="34" charset="0"/>
              </a:rPr>
              <a:t>هیدروژنهای آلفا ویونهای انولات </a:t>
            </a:r>
            <a:endParaRPr lang="en-US" sz="4000">
              <a:solidFill>
                <a:srgbClr val="0099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Rounded MT Bold" pitchFamily="34" charset="0"/>
              <a:cs typeface="Arial" panose="020B0604020202020204" pitchFamily="34" charset="0"/>
            </a:endParaRPr>
          </a:p>
        </p:txBody>
      </p:sp>
      <p:sp>
        <p:nvSpPr>
          <p:cNvPr id="289817" name="Line 25"/>
          <p:cNvSpPr>
            <a:spLocks noChangeShapeType="1"/>
          </p:cNvSpPr>
          <p:nvPr/>
        </p:nvSpPr>
        <p:spPr bwMode="auto">
          <a:xfrm flipV="1">
            <a:off x="7816850" y="1371600"/>
            <a:ext cx="685800" cy="228600"/>
          </a:xfrm>
          <a:prstGeom prst="line">
            <a:avLst/>
          </a:prstGeom>
          <a:noFill/>
          <a:ln w="12700">
            <a:solidFill>
              <a:srgbClr val="777777"/>
            </a:solidFill>
            <a:round/>
            <a:headEnd type="stealth" w="med" len="lg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9818" name="Rectangle 26"/>
          <p:cNvSpPr>
            <a:spLocks noChangeArrowheads="1"/>
          </p:cNvSpPr>
          <p:nvPr/>
        </p:nvSpPr>
        <p:spPr bwMode="auto">
          <a:xfrm>
            <a:off x="8445501" y="908050"/>
            <a:ext cx="185261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r" rtl="1"/>
            <a:r>
              <a:rPr lang="fa-IR" b="1">
                <a:solidFill>
                  <a:srgbClr val="FF0033"/>
                </a:solidFill>
                <a:latin typeface="Arial Rounded MT Bold" pitchFamily="34" charset="0"/>
                <a:cs typeface="Arial" panose="020B0604020202020204" pitchFamily="34" charset="0"/>
              </a:rPr>
              <a:t>فرم رزونانسی عمده</a:t>
            </a:r>
          </a:p>
          <a:p>
            <a:pPr algn="r" rtl="1"/>
            <a:r>
              <a:rPr lang="fa-IR" b="1">
                <a:solidFill>
                  <a:srgbClr val="FF0033"/>
                </a:solidFill>
                <a:latin typeface="Arial Rounded MT Bold" pitchFamily="34" charset="0"/>
                <a:cs typeface="Arial" panose="020B0604020202020204" pitchFamily="34" charset="0"/>
              </a:rPr>
              <a:t>بار منفی روی اکسیژن</a:t>
            </a:r>
            <a:endParaRPr lang="en-US" b="1">
              <a:solidFill>
                <a:srgbClr val="FF0033"/>
              </a:solidFill>
              <a:latin typeface="Arial Rounded MT Bold" pitchFamily="34" charset="0"/>
              <a:cs typeface="Arial" panose="020B0604020202020204" pitchFamily="34" charset="0"/>
            </a:endParaRPr>
          </a:p>
        </p:txBody>
      </p:sp>
      <p:sp>
        <p:nvSpPr>
          <p:cNvPr id="289819" name="Line 27"/>
          <p:cNvSpPr>
            <a:spLocks noChangeShapeType="1"/>
          </p:cNvSpPr>
          <p:nvPr/>
        </p:nvSpPr>
        <p:spPr bwMode="auto">
          <a:xfrm>
            <a:off x="7467600" y="4114800"/>
            <a:ext cx="990600" cy="304800"/>
          </a:xfrm>
          <a:prstGeom prst="line">
            <a:avLst/>
          </a:prstGeom>
          <a:noFill/>
          <a:ln w="12700">
            <a:solidFill>
              <a:srgbClr val="777777"/>
            </a:solidFill>
            <a:round/>
            <a:headEnd type="stealth" w="med" len="lg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3961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1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29333-8826-4F2F-BD6D-6F716A8AF6FC}" type="slidenum">
              <a:rPr lang="en-US"/>
              <a:pPr/>
              <a:t>12</a:t>
            </a:fld>
            <a:endParaRPr lang="en-US"/>
          </a:p>
        </p:txBody>
      </p:sp>
      <p:pic>
        <p:nvPicPr>
          <p:cNvPr id="290818" name="Object 2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1" y="1057275"/>
            <a:ext cx="1793875" cy="457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0819" name="Object 3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1288" y="3000376"/>
            <a:ext cx="1052512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0820" name="Object 4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1288" y="6124576"/>
            <a:ext cx="1052512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0821" name="Arc 5"/>
          <p:cNvSpPr>
            <a:spLocks/>
          </p:cNvSpPr>
          <p:nvPr/>
        </p:nvSpPr>
        <p:spPr bwMode="auto">
          <a:xfrm>
            <a:off x="6858000" y="2133601"/>
            <a:ext cx="990600" cy="803275"/>
          </a:xfrm>
          <a:custGeom>
            <a:avLst/>
            <a:gdLst>
              <a:gd name="G0" fmla="+- 0 0 0"/>
              <a:gd name="G1" fmla="+- 0 0 0"/>
              <a:gd name="G2" fmla="+- 21600 0 0"/>
              <a:gd name="T0" fmla="*/ 21600 w 21600"/>
              <a:gd name="T1" fmla="*/ 0 h 20680"/>
              <a:gd name="T2" fmla="*/ 6237 w 21600"/>
              <a:gd name="T3" fmla="*/ 20680 h 20680"/>
              <a:gd name="T4" fmla="*/ 0 w 21600"/>
              <a:gd name="T5" fmla="*/ 0 h 206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0680" fill="none" extrusionOk="0">
                <a:moveTo>
                  <a:pt x="21600" y="0"/>
                </a:moveTo>
                <a:cubicBezTo>
                  <a:pt x="21600" y="9527"/>
                  <a:pt x="15358" y="17929"/>
                  <a:pt x="6236" y="20679"/>
                </a:cubicBezTo>
              </a:path>
              <a:path w="21600" h="20680" stroke="0" extrusionOk="0">
                <a:moveTo>
                  <a:pt x="21600" y="0"/>
                </a:moveTo>
                <a:cubicBezTo>
                  <a:pt x="21600" y="9527"/>
                  <a:pt x="15358" y="17929"/>
                  <a:pt x="6236" y="20679"/>
                </a:cubicBezTo>
                <a:lnTo>
                  <a:pt x="0" y="0"/>
                </a:lnTo>
                <a:close/>
              </a:path>
            </a:pathLst>
          </a:custGeom>
          <a:noFill/>
          <a:ln w="12700" cap="rnd">
            <a:solidFill>
              <a:srgbClr val="CC0000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0822" name="Arc 6"/>
          <p:cNvSpPr>
            <a:spLocks/>
          </p:cNvSpPr>
          <p:nvPr/>
        </p:nvSpPr>
        <p:spPr bwMode="auto">
          <a:xfrm>
            <a:off x="8501064" y="1601788"/>
            <a:ext cx="492125" cy="381000"/>
          </a:xfrm>
          <a:custGeom>
            <a:avLst/>
            <a:gdLst>
              <a:gd name="G0" fmla="+- 19204 0 0"/>
              <a:gd name="G1" fmla="+- 21600 0 0"/>
              <a:gd name="G2" fmla="+- 21600 0 0"/>
              <a:gd name="T0" fmla="*/ 19072 w 40804"/>
              <a:gd name="T1" fmla="*/ 0 h 43200"/>
              <a:gd name="T2" fmla="*/ 0 w 40804"/>
              <a:gd name="T3" fmla="*/ 31487 h 43200"/>
              <a:gd name="T4" fmla="*/ 19204 w 40804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0804" h="43200" fill="none" extrusionOk="0">
                <a:moveTo>
                  <a:pt x="19072" y="0"/>
                </a:moveTo>
                <a:cubicBezTo>
                  <a:pt x="19116" y="0"/>
                  <a:pt x="19160" y="0"/>
                  <a:pt x="19204" y="0"/>
                </a:cubicBezTo>
                <a:cubicBezTo>
                  <a:pt x="31133" y="0"/>
                  <a:pt x="40804" y="9670"/>
                  <a:pt x="40804" y="21600"/>
                </a:cubicBezTo>
                <a:cubicBezTo>
                  <a:pt x="40804" y="33529"/>
                  <a:pt x="31133" y="43200"/>
                  <a:pt x="19204" y="43200"/>
                </a:cubicBezTo>
                <a:cubicBezTo>
                  <a:pt x="11114" y="43200"/>
                  <a:pt x="3702" y="38679"/>
                  <a:pt x="-1" y="31487"/>
                </a:cubicBezTo>
              </a:path>
              <a:path w="40804" h="43200" stroke="0" extrusionOk="0">
                <a:moveTo>
                  <a:pt x="19072" y="0"/>
                </a:moveTo>
                <a:cubicBezTo>
                  <a:pt x="19116" y="0"/>
                  <a:pt x="19160" y="0"/>
                  <a:pt x="19204" y="0"/>
                </a:cubicBezTo>
                <a:cubicBezTo>
                  <a:pt x="31133" y="0"/>
                  <a:pt x="40804" y="9670"/>
                  <a:pt x="40804" y="21600"/>
                </a:cubicBezTo>
                <a:cubicBezTo>
                  <a:pt x="40804" y="33529"/>
                  <a:pt x="31133" y="43200"/>
                  <a:pt x="19204" y="43200"/>
                </a:cubicBezTo>
                <a:cubicBezTo>
                  <a:pt x="11114" y="43200"/>
                  <a:pt x="3702" y="38679"/>
                  <a:pt x="-1" y="31487"/>
                </a:cubicBezTo>
                <a:lnTo>
                  <a:pt x="19204" y="21600"/>
                </a:lnTo>
                <a:close/>
              </a:path>
            </a:pathLst>
          </a:custGeom>
          <a:noFill/>
          <a:ln w="12700" cap="rnd">
            <a:solidFill>
              <a:srgbClr val="CC0000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0823" name="Arc 7"/>
          <p:cNvSpPr>
            <a:spLocks/>
          </p:cNvSpPr>
          <p:nvPr/>
        </p:nvSpPr>
        <p:spPr bwMode="auto">
          <a:xfrm>
            <a:off x="6477000" y="3200400"/>
            <a:ext cx="304800" cy="304800"/>
          </a:xfrm>
          <a:custGeom>
            <a:avLst/>
            <a:gdLst>
              <a:gd name="G0" fmla="+- 0 0 0"/>
              <a:gd name="G1" fmla="+- 0 0 0"/>
              <a:gd name="G2" fmla="+- 21600 0 0"/>
              <a:gd name="T0" fmla="*/ 21600 w 21600"/>
              <a:gd name="T1" fmla="*/ 0 h 21600"/>
              <a:gd name="T2" fmla="*/ 0 w 21600"/>
              <a:gd name="T3" fmla="*/ 21600 h 21600"/>
              <a:gd name="T4" fmla="*/ 0 w 21600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600"/>
                  <a:pt x="0" y="21600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600"/>
                  <a:pt x="0" y="21600"/>
                </a:cubicBezTo>
                <a:lnTo>
                  <a:pt x="0" y="0"/>
                </a:lnTo>
                <a:close/>
              </a:path>
            </a:pathLst>
          </a:custGeom>
          <a:noFill/>
          <a:ln w="12700" cap="rnd">
            <a:solidFill>
              <a:srgbClr val="CC0000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0824" name="Arc 8"/>
          <p:cNvSpPr>
            <a:spLocks/>
          </p:cNvSpPr>
          <p:nvPr/>
        </p:nvSpPr>
        <p:spPr bwMode="auto">
          <a:xfrm>
            <a:off x="6858000" y="5257801"/>
            <a:ext cx="990600" cy="803275"/>
          </a:xfrm>
          <a:custGeom>
            <a:avLst/>
            <a:gdLst>
              <a:gd name="G0" fmla="+- 0 0 0"/>
              <a:gd name="G1" fmla="+- 0 0 0"/>
              <a:gd name="G2" fmla="+- 21600 0 0"/>
              <a:gd name="T0" fmla="*/ 21600 w 21600"/>
              <a:gd name="T1" fmla="*/ 0 h 20680"/>
              <a:gd name="T2" fmla="*/ 6237 w 21600"/>
              <a:gd name="T3" fmla="*/ 20680 h 20680"/>
              <a:gd name="T4" fmla="*/ 0 w 21600"/>
              <a:gd name="T5" fmla="*/ 0 h 206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0680" fill="none" extrusionOk="0">
                <a:moveTo>
                  <a:pt x="21600" y="0"/>
                </a:moveTo>
                <a:cubicBezTo>
                  <a:pt x="21600" y="9527"/>
                  <a:pt x="15358" y="17929"/>
                  <a:pt x="6236" y="20679"/>
                </a:cubicBezTo>
              </a:path>
              <a:path w="21600" h="20680" stroke="0" extrusionOk="0">
                <a:moveTo>
                  <a:pt x="21600" y="0"/>
                </a:moveTo>
                <a:cubicBezTo>
                  <a:pt x="21600" y="9527"/>
                  <a:pt x="15358" y="17929"/>
                  <a:pt x="6236" y="20679"/>
                </a:cubicBezTo>
                <a:lnTo>
                  <a:pt x="0" y="0"/>
                </a:lnTo>
                <a:close/>
              </a:path>
            </a:pathLst>
          </a:custGeom>
          <a:noFill/>
          <a:ln w="12700" cap="rnd">
            <a:solidFill>
              <a:srgbClr val="CC0000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0825" name="Arc 9"/>
          <p:cNvSpPr>
            <a:spLocks/>
          </p:cNvSpPr>
          <p:nvPr/>
        </p:nvSpPr>
        <p:spPr bwMode="auto">
          <a:xfrm>
            <a:off x="6477000" y="6400800"/>
            <a:ext cx="304800" cy="304800"/>
          </a:xfrm>
          <a:custGeom>
            <a:avLst/>
            <a:gdLst>
              <a:gd name="G0" fmla="+- 0 0 0"/>
              <a:gd name="G1" fmla="+- 0 0 0"/>
              <a:gd name="G2" fmla="+- 21600 0 0"/>
              <a:gd name="T0" fmla="*/ 21600 w 21600"/>
              <a:gd name="T1" fmla="*/ 0 h 21600"/>
              <a:gd name="T2" fmla="*/ 0 w 21600"/>
              <a:gd name="T3" fmla="*/ 21600 h 21600"/>
              <a:gd name="T4" fmla="*/ 0 w 21600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600"/>
                  <a:pt x="0" y="21600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600"/>
                  <a:pt x="0" y="21600"/>
                </a:cubicBezTo>
                <a:lnTo>
                  <a:pt x="0" y="0"/>
                </a:lnTo>
                <a:close/>
              </a:path>
            </a:pathLst>
          </a:custGeom>
          <a:noFill/>
          <a:ln w="12700" cap="rnd">
            <a:solidFill>
              <a:srgbClr val="CC0000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0826" name="Line 10"/>
          <p:cNvSpPr>
            <a:spLocks noChangeShapeType="1"/>
          </p:cNvSpPr>
          <p:nvPr/>
        </p:nvSpPr>
        <p:spPr bwMode="auto">
          <a:xfrm>
            <a:off x="2438400" y="3886200"/>
            <a:ext cx="7391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0827" name="Rectangle 11"/>
          <p:cNvSpPr>
            <a:spLocks noChangeArrowheads="1"/>
          </p:cNvSpPr>
          <p:nvPr/>
        </p:nvSpPr>
        <p:spPr bwMode="auto">
          <a:xfrm>
            <a:off x="2689226" y="0"/>
            <a:ext cx="518636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r" rtl="1"/>
            <a:r>
              <a:rPr lang="fa-IR" sz="360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  <a:cs typeface="Arial" panose="020B0604020202020204" pitchFamily="34" charset="0"/>
              </a:rPr>
              <a:t>یونهای انولات به عنوان نوکلئوفیل</a:t>
            </a:r>
            <a:endParaRPr lang="en-US" sz="3600">
              <a:solidFill>
                <a:srgbClr val="0099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Rounded MT Bold" pitchFamily="34" charset="0"/>
              <a:cs typeface="Arial" panose="020B0604020202020204" pitchFamily="34" charset="0"/>
            </a:endParaRPr>
          </a:p>
        </p:txBody>
      </p:sp>
      <p:sp>
        <p:nvSpPr>
          <p:cNvPr id="290828" name="Rectangle 12"/>
          <p:cNvSpPr>
            <a:spLocks noChangeArrowheads="1"/>
          </p:cNvSpPr>
          <p:nvPr/>
        </p:nvSpPr>
        <p:spPr bwMode="auto">
          <a:xfrm>
            <a:off x="1683293" y="692150"/>
            <a:ext cx="7330533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r" rtl="1"/>
            <a:r>
              <a:rPr lang="fa-IR" sz="2000">
                <a:solidFill>
                  <a:srgbClr val="009900"/>
                </a:solidFill>
                <a:latin typeface="Arial Rounded MT Bold" pitchFamily="34" charset="0"/>
                <a:cs typeface="Arial" panose="020B0604020202020204" pitchFamily="34" charset="0"/>
              </a:rPr>
              <a:t>بار منفی روی کربن نوکلئوفیل قوی تر اما بهترین طریقه نشان دادن به صورت انولات</a:t>
            </a:r>
            <a:r>
              <a:rPr lang="fa-IR" sz="1600">
                <a:solidFill>
                  <a:srgbClr val="009900"/>
                </a:solidFill>
                <a:latin typeface="Arial Rounded MT Bold" pitchFamily="34" charset="0"/>
                <a:cs typeface="Arial" panose="020B0604020202020204" pitchFamily="34" charset="0"/>
              </a:rPr>
              <a:t> </a:t>
            </a:r>
            <a:endParaRPr lang="en-US" sz="1600">
              <a:solidFill>
                <a:srgbClr val="009900"/>
              </a:solidFill>
              <a:latin typeface="Arial Rounded MT Bold" pitchFamily="34" charset="0"/>
              <a:cs typeface="Arial" panose="020B0604020202020204" pitchFamily="34" charset="0"/>
            </a:endParaRPr>
          </a:p>
        </p:txBody>
      </p:sp>
      <p:sp>
        <p:nvSpPr>
          <p:cNvPr id="290829" name="Rectangle 13"/>
          <p:cNvSpPr>
            <a:spLocks noChangeArrowheads="1"/>
          </p:cNvSpPr>
          <p:nvPr/>
        </p:nvSpPr>
        <p:spPr bwMode="auto">
          <a:xfrm>
            <a:off x="8518526" y="2468563"/>
            <a:ext cx="1027525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rgbClr val="FF0033"/>
                </a:solidFill>
                <a:latin typeface="Arial Rounded MT Bold" pitchFamily="34" charset="0"/>
                <a:cs typeface="Arial" panose="020B0604020202020204" pitchFamily="34" charset="0"/>
              </a:rPr>
              <a:t>enolate</a:t>
            </a:r>
          </a:p>
        </p:txBody>
      </p:sp>
      <p:sp>
        <p:nvSpPr>
          <p:cNvPr id="290830" name="Rectangle 14"/>
          <p:cNvSpPr>
            <a:spLocks noChangeArrowheads="1"/>
          </p:cNvSpPr>
          <p:nvPr/>
        </p:nvSpPr>
        <p:spPr bwMode="auto">
          <a:xfrm>
            <a:off x="8518525" y="5211763"/>
            <a:ext cx="1083630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rgbClr val="FF0033"/>
                </a:solidFill>
                <a:latin typeface="Arial Rounded MT Bold" pitchFamily="34" charset="0"/>
                <a:cs typeface="Arial" panose="020B0604020202020204" pitchFamily="34" charset="0"/>
              </a:rPr>
              <a:t>ketolate</a:t>
            </a:r>
          </a:p>
        </p:txBody>
      </p:sp>
    </p:spTree>
    <p:extLst>
      <p:ext uri="{BB962C8B-B14F-4D97-AF65-F5344CB8AC3E}">
        <p14:creationId xmlns:p14="http://schemas.microsoft.com/office/powerpoint/2010/main" val="18333464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1CCA3-E323-4ED4-A296-100119736A7B}" type="slidenum">
              <a:rPr lang="en-US"/>
              <a:pPr/>
              <a:t>13</a:t>
            </a:fld>
            <a:endParaRPr lang="en-US"/>
          </a:p>
        </p:txBody>
      </p:sp>
      <p:sp>
        <p:nvSpPr>
          <p:cNvPr id="291842" name="Rectangle 2"/>
          <p:cNvSpPr>
            <a:spLocks noChangeArrowheads="1"/>
          </p:cNvSpPr>
          <p:nvPr/>
        </p:nvSpPr>
        <p:spPr bwMode="auto">
          <a:xfrm>
            <a:off x="2292350" y="2139950"/>
            <a:ext cx="7531100" cy="1358900"/>
          </a:xfrm>
          <a:prstGeom prst="rect">
            <a:avLst/>
          </a:prstGeom>
          <a:solidFill>
            <a:srgbClr val="FFFFCC">
              <a:alpha val="50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fa-IR" sz="4400">
                <a:solidFill>
                  <a:schemeClr val="accent1"/>
                </a:solidFill>
                <a:latin typeface="Arial Rounded MT Bold" pitchFamily="34" charset="0"/>
                <a:cs typeface="Arial" panose="020B0604020202020204" pitchFamily="34" charset="0"/>
              </a:rPr>
              <a:t>آلکیلاسیون کتونها</a:t>
            </a:r>
            <a:endParaRPr lang="en-US" sz="4400">
              <a:solidFill>
                <a:schemeClr val="accent1"/>
              </a:solidFill>
              <a:latin typeface="Arial Rounded MT Bold" pitchFamily="34" charset="0"/>
              <a:cs typeface="Arial" panose="020B0604020202020204" pitchFamily="34" charset="0"/>
            </a:endParaRPr>
          </a:p>
        </p:txBody>
      </p:sp>
      <p:sp>
        <p:nvSpPr>
          <p:cNvPr id="291843" name="Rectangle 3"/>
          <p:cNvSpPr>
            <a:spLocks noChangeArrowheads="1"/>
          </p:cNvSpPr>
          <p:nvPr/>
        </p:nvSpPr>
        <p:spPr bwMode="auto">
          <a:xfrm>
            <a:off x="2496863" y="2544763"/>
            <a:ext cx="186013" cy="708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r" rtl="1"/>
            <a:endParaRPr lang="en-US" sz="4000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Rounded MT Bold" pitchFamily="34" charset="0"/>
              <a:cs typeface="Arial" panose="020B0604020202020204" pitchFamily="34" charset="0"/>
            </a:endParaRPr>
          </a:p>
        </p:txBody>
      </p:sp>
      <p:sp>
        <p:nvSpPr>
          <p:cNvPr id="291844" name="Rectangle 4"/>
          <p:cNvSpPr>
            <a:spLocks noChangeArrowheads="1"/>
          </p:cNvSpPr>
          <p:nvPr/>
        </p:nvSpPr>
        <p:spPr bwMode="auto">
          <a:xfrm>
            <a:off x="1889125" y="5059363"/>
            <a:ext cx="6341480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fa-IR" sz="2000" b="1">
                <a:latin typeface="Arial Rounded MT Bold" pitchFamily="34" charset="0"/>
                <a:cs typeface="Arial" panose="020B0604020202020204" pitchFamily="34" charset="0"/>
              </a:rPr>
              <a:t>باز هایی که به عنوان کاتالیزور عمل میکنند</a:t>
            </a:r>
            <a:r>
              <a:rPr lang="en-US" sz="2000">
                <a:latin typeface="Arial Rounded MT Bold" pitchFamily="34" charset="0"/>
                <a:cs typeface="Arial" panose="020B0604020202020204" pitchFamily="34" charset="0"/>
              </a:rPr>
              <a:t>= NaOH, KOH, NaOR</a:t>
            </a:r>
          </a:p>
        </p:txBody>
      </p:sp>
      <p:sp>
        <p:nvSpPr>
          <p:cNvPr id="291845" name="Rectangle 5"/>
          <p:cNvSpPr>
            <a:spLocks noChangeArrowheads="1"/>
          </p:cNvSpPr>
          <p:nvPr/>
        </p:nvSpPr>
        <p:spPr bwMode="auto">
          <a:xfrm>
            <a:off x="1889125" y="4144963"/>
            <a:ext cx="3781484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fa-IR" b="1">
                <a:latin typeface="Arial Rounded MT Bold" pitchFamily="34" charset="0"/>
                <a:cs typeface="Arial" panose="020B0604020202020204" pitchFamily="34" charset="0"/>
              </a:rPr>
              <a:t>باز هایی که کاتالیست نمیکنند</a:t>
            </a:r>
            <a:r>
              <a:rPr lang="en-US" sz="2000">
                <a:latin typeface="Arial Rounded MT Bold" pitchFamily="34" charset="0"/>
                <a:cs typeface="Arial" panose="020B0604020202020204" pitchFamily="34" charset="0"/>
              </a:rPr>
              <a:t>= NaH, LDA</a:t>
            </a:r>
          </a:p>
        </p:txBody>
      </p:sp>
    </p:spTree>
    <p:extLst>
      <p:ext uri="{BB962C8B-B14F-4D97-AF65-F5344CB8AC3E}">
        <p14:creationId xmlns:p14="http://schemas.microsoft.com/office/powerpoint/2010/main" val="33179653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3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77886-A2FB-4560-8808-A1BCD97EFD49}" type="slidenum">
              <a:rPr lang="en-US"/>
              <a:pPr/>
              <a:t>14</a:t>
            </a:fld>
            <a:endParaRPr lang="en-US"/>
          </a:p>
        </p:txBody>
      </p:sp>
      <p:sp>
        <p:nvSpPr>
          <p:cNvPr id="292866" name="Oval 2"/>
          <p:cNvSpPr>
            <a:spLocks noChangeArrowheads="1"/>
          </p:cNvSpPr>
          <p:nvPr/>
        </p:nvSpPr>
        <p:spPr bwMode="auto">
          <a:xfrm>
            <a:off x="9513888" y="1741488"/>
            <a:ext cx="596900" cy="596900"/>
          </a:xfrm>
          <a:prstGeom prst="ellipse">
            <a:avLst/>
          </a:prstGeom>
          <a:solidFill>
            <a:srgbClr val="99FFCC">
              <a:alpha val="50000"/>
            </a:srgbClr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292867" name="Object 3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9938" y="1485901"/>
            <a:ext cx="7302500" cy="305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2868" name="Rectangle 4"/>
          <p:cNvSpPr>
            <a:spLocks noChangeArrowheads="1"/>
          </p:cNvSpPr>
          <p:nvPr/>
        </p:nvSpPr>
        <p:spPr bwMode="auto">
          <a:xfrm>
            <a:off x="3935414" y="0"/>
            <a:ext cx="4042773" cy="770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fa-IR" sz="440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  <a:cs typeface="Arial" panose="020B0604020202020204" pitchFamily="34" charset="0"/>
              </a:rPr>
              <a:t>آلکیلاسیون یک کتون</a:t>
            </a:r>
            <a:endParaRPr lang="en-US" sz="4400">
              <a:solidFill>
                <a:srgbClr val="0099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Rounded MT Bold" pitchFamily="34" charset="0"/>
              <a:cs typeface="Arial" panose="020B0604020202020204" pitchFamily="34" charset="0"/>
            </a:endParaRPr>
          </a:p>
        </p:txBody>
      </p:sp>
      <p:sp>
        <p:nvSpPr>
          <p:cNvPr id="292869" name="Line 5"/>
          <p:cNvSpPr>
            <a:spLocks noChangeShapeType="1"/>
          </p:cNvSpPr>
          <p:nvPr/>
        </p:nvSpPr>
        <p:spPr bwMode="auto">
          <a:xfrm>
            <a:off x="4572000" y="2016125"/>
            <a:ext cx="2133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2870" name="Line 6"/>
          <p:cNvSpPr>
            <a:spLocks noChangeShapeType="1"/>
          </p:cNvSpPr>
          <p:nvPr/>
        </p:nvSpPr>
        <p:spPr bwMode="auto">
          <a:xfrm>
            <a:off x="3962400" y="2209800"/>
            <a:ext cx="304800" cy="304800"/>
          </a:xfrm>
          <a:prstGeom prst="line">
            <a:avLst/>
          </a:prstGeom>
          <a:noFill/>
          <a:ln w="12700">
            <a:solidFill>
              <a:srgbClr val="009900"/>
            </a:solidFill>
            <a:round/>
            <a:headEnd type="stealth" w="med" len="lg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2871" name="Rectangle 7"/>
          <p:cNvSpPr>
            <a:spLocks noChangeArrowheads="1"/>
          </p:cNvSpPr>
          <p:nvPr/>
        </p:nvSpPr>
        <p:spPr bwMode="auto">
          <a:xfrm>
            <a:off x="4251325" y="2346325"/>
            <a:ext cx="1511632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b="1">
                <a:solidFill>
                  <a:srgbClr val="009900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a</a:t>
            </a:r>
            <a:r>
              <a:rPr lang="en-US" sz="2000">
                <a:solidFill>
                  <a:srgbClr val="009900"/>
                </a:solidFill>
                <a:latin typeface="Arial Rounded MT Bold" pitchFamily="34" charset="0"/>
                <a:cs typeface="Arial" panose="020B0604020202020204" pitchFamily="34" charset="0"/>
              </a:rPr>
              <a:t>-</a:t>
            </a:r>
            <a:r>
              <a:rPr lang="fa-IR" sz="2000" b="1">
                <a:solidFill>
                  <a:srgbClr val="009900"/>
                </a:solidFill>
                <a:latin typeface="Arial Rounded MT Bold" pitchFamily="34" charset="0"/>
                <a:cs typeface="Arial" panose="020B0604020202020204" pitchFamily="34" charset="0"/>
              </a:rPr>
              <a:t>هیدروژنهای </a:t>
            </a:r>
            <a:endParaRPr lang="en-US" sz="2000">
              <a:solidFill>
                <a:srgbClr val="009900"/>
              </a:solidFill>
              <a:latin typeface="Arial Rounded MT Bold" pitchFamily="34" charset="0"/>
              <a:cs typeface="Arial" panose="020B0604020202020204" pitchFamily="34" charset="0"/>
            </a:endParaRPr>
          </a:p>
        </p:txBody>
      </p:sp>
      <p:sp>
        <p:nvSpPr>
          <p:cNvPr id="292872" name="Line 8"/>
          <p:cNvSpPr>
            <a:spLocks noChangeShapeType="1"/>
          </p:cNvSpPr>
          <p:nvPr/>
        </p:nvSpPr>
        <p:spPr bwMode="auto">
          <a:xfrm>
            <a:off x="8382000" y="2590800"/>
            <a:ext cx="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2873" name="Rectangle 9"/>
          <p:cNvSpPr>
            <a:spLocks noChangeArrowheads="1"/>
          </p:cNvSpPr>
          <p:nvPr/>
        </p:nvSpPr>
        <p:spPr bwMode="auto">
          <a:xfrm>
            <a:off x="8442326" y="2697163"/>
            <a:ext cx="807913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rgbClr val="FF0033"/>
                </a:solidFill>
                <a:latin typeface="Arial Rounded MT Bold" pitchFamily="34" charset="0"/>
                <a:cs typeface="Arial" panose="020B0604020202020204" pitchFamily="34" charset="0"/>
              </a:rPr>
              <a:t>CH</a:t>
            </a:r>
            <a:r>
              <a:rPr lang="en-US" sz="2000" baseline="-25000">
                <a:solidFill>
                  <a:srgbClr val="FF0033"/>
                </a:solidFill>
                <a:latin typeface="Arial Rounded MT Bold" pitchFamily="34" charset="0"/>
                <a:cs typeface="Arial" panose="020B0604020202020204" pitchFamily="34" charset="0"/>
              </a:rPr>
              <a:t>3</a:t>
            </a:r>
            <a:r>
              <a:rPr lang="en-US" sz="2000">
                <a:solidFill>
                  <a:srgbClr val="FF0033"/>
                </a:solidFill>
                <a:latin typeface="Arial Rounded MT Bold" pitchFamily="34" charset="0"/>
                <a:cs typeface="Arial" panose="020B0604020202020204" pitchFamily="34" charset="0"/>
              </a:rPr>
              <a:t>-I</a:t>
            </a:r>
          </a:p>
        </p:txBody>
      </p:sp>
      <p:sp>
        <p:nvSpPr>
          <p:cNvPr id="292874" name="Rectangle 10"/>
          <p:cNvSpPr>
            <a:spLocks noChangeArrowheads="1"/>
          </p:cNvSpPr>
          <p:nvPr/>
        </p:nvSpPr>
        <p:spPr bwMode="auto">
          <a:xfrm>
            <a:off x="5125386" y="1290638"/>
            <a:ext cx="888064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r" rtl="1"/>
            <a:r>
              <a:rPr lang="fa-IR" sz="2000" b="1">
                <a:solidFill>
                  <a:schemeClr val="accent2"/>
                </a:solidFill>
                <a:latin typeface="Arial Rounded MT Bold" pitchFamily="34" charset="0"/>
                <a:cs typeface="Arial" panose="020B0604020202020204" pitchFamily="34" charset="0"/>
              </a:rPr>
              <a:t>یک مول</a:t>
            </a:r>
            <a:endParaRPr lang="en-US" sz="2000" b="1">
              <a:solidFill>
                <a:schemeClr val="accent2"/>
              </a:solidFill>
              <a:latin typeface="Arial Rounded MT Bold" pitchFamily="34" charset="0"/>
              <a:cs typeface="Arial" panose="020B0604020202020204" pitchFamily="34" charset="0"/>
            </a:endParaRPr>
          </a:p>
        </p:txBody>
      </p:sp>
      <p:sp>
        <p:nvSpPr>
          <p:cNvPr id="292875" name="Rectangle 11"/>
          <p:cNvSpPr>
            <a:spLocks noChangeArrowheads="1"/>
          </p:cNvSpPr>
          <p:nvPr/>
        </p:nvSpPr>
        <p:spPr bwMode="auto">
          <a:xfrm>
            <a:off x="9163986" y="1290638"/>
            <a:ext cx="888064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r" rtl="1"/>
            <a:r>
              <a:rPr lang="fa-IR" sz="2000" b="1">
                <a:solidFill>
                  <a:schemeClr val="accent2"/>
                </a:solidFill>
                <a:latin typeface="Arial Rounded MT Bold" pitchFamily="34" charset="0"/>
                <a:cs typeface="Arial" panose="020B0604020202020204" pitchFamily="34" charset="0"/>
              </a:rPr>
              <a:t>یک مول</a:t>
            </a:r>
            <a:endParaRPr lang="en-US" sz="2000" b="1">
              <a:solidFill>
                <a:schemeClr val="accent2"/>
              </a:solidFill>
              <a:latin typeface="Arial Rounded MT Bold" pitchFamily="34" charset="0"/>
              <a:cs typeface="Arial" panose="020B0604020202020204" pitchFamily="34" charset="0"/>
            </a:endParaRPr>
          </a:p>
        </p:txBody>
      </p:sp>
      <p:sp>
        <p:nvSpPr>
          <p:cNvPr id="292876" name="Rectangle 12"/>
          <p:cNvSpPr>
            <a:spLocks noChangeArrowheads="1"/>
          </p:cNvSpPr>
          <p:nvPr/>
        </p:nvSpPr>
        <p:spPr bwMode="auto">
          <a:xfrm>
            <a:off x="9128126" y="1812925"/>
            <a:ext cx="807913" cy="36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>
                <a:latin typeface="Arial Rounded MT Bold" pitchFamily="34" charset="0"/>
                <a:cs typeface="Arial" panose="020B0604020202020204" pitchFamily="34" charset="0"/>
              </a:rPr>
              <a:t>+   H</a:t>
            </a:r>
            <a:r>
              <a:rPr lang="en-US" baseline="-25000">
                <a:latin typeface="Arial Rounded MT Bold" pitchFamily="34" charset="0"/>
                <a:cs typeface="Arial" panose="020B0604020202020204" pitchFamily="34" charset="0"/>
              </a:rPr>
              <a:t>2 </a:t>
            </a:r>
          </a:p>
        </p:txBody>
      </p:sp>
      <p:sp>
        <p:nvSpPr>
          <p:cNvPr id="292877" name="Rectangle 13"/>
          <p:cNvSpPr>
            <a:spLocks noChangeArrowheads="1"/>
          </p:cNvSpPr>
          <p:nvPr/>
        </p:nvSpPr>
        <p:spPr bwMode="auto">
          <a:xfrm>
            <a:off x="9152766" y="3043238"/>
            <a:ext cx="899285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r" rtl="1"/>
            <a:r>
              <a:rPr lang="fa-IR" sz="2000">
                <a:solidFill>
                  <a:schemeClr val="accent2"/>
                </a:solidFill>
                <a:latin typeface="Arial Rounded MT Bold" pitchFamily="34" charset="0"/>
                <a:cs typeface="Arial" panose="020B0604020202020204" pitchFamily="34" charset="0"/>
              </a:rPr>
              <a:t>یک مول</a:t>
            </a:r>
            <a:endParaRPr lang="en-US" sz="2000">
              <a:solidFill>
                <a:schemeClr val="accent2"/>
              </a:solidFill>
              <a:latin typeface="Arial Rounded MT Bold" pitchFamily="34" charset="0"/>
              <a:cs typeface="Arial" panose="020B0604020202020204" pitchFamily="34" charset="0"/>
            </a:endParaRPr>
          </a:p>
        </p:txBody>
      </p:sp>
      <p:sp>
        <p:nvSpPr>
          <p:cNvPr id="292878" name="Line 14"/>
          <p:cNvSpPr>
            <a:spLocks noChangeShapeType="1"/>
          </p:cNvSpPr>
          <p:nvPr/>
        </p:nvSpPr>
        <p:spPr bwMode="auto">
          <a:xfrm flipV="1">
            <a:off x="9982200" y="1524000"/>
            <a:ext cx="152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2879" name="Rectangle 15"/>
          <p:cNvSpPr>
            <a:spLocks noChangeArrowheads="1"/>
          </p:cNvSpPr>
          <p:nvPr/>
        </p:nvSpPr>
        <p:spPr bwMode="auto">
          <a:xfrm>
            <a:off x="8137526" y="4297363"/>
            <a:ext cx="1897955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accent2"/>
                </a:solidFill>
                <a:latin typeface="Arial Rounded MT Bold" pitchFamily="34" charset="0"/>
                <a:cs typeface="Arial" panose="020B0604020202020204" pitchFamily="34" charset="0"/>
              </a:rPr>
              <a:t>monoalkylation</a:t>
            </a:r>
          </a:p>
        </p:txBody>
      </p:sp>
      <p:grpSp>
        <p:nvGrpSpPr>
          <p:cNvPr id="292880" name="Group 16"/>
          <p:cNvGrpSpPr>
            <a:grpSpLocks/>
          </p:cNvGrpSpPr>
          <p:nvPr/>
        </p:nvGrpSpPr>
        <p:grpSpPr bwMode="auto">
          <a:xfrm>
            <a:off x="2041526" y="2590800"/>
            <a:ext cx="4511675" cy="1989138"/>
            <a:chOff x="326" y="1632"/>
            <a:chExt cx="2842" cy="1253"/>
          </a:xfrm>
        </p:grpSpPr>
        <p:sp>
          <p:nvSpPr>
            <p:cNvPr id="292881" name="Line 17"/>
            <p:cNvSpPr>
              <a:spLocks noChangeShapeType="1"/>
            </p:cNvSpPr>
            <p:nvPr/>
          </p:nvSpPr>
          <p:spPr bwMode="auto">
            <a:xfrm>
              <a:off x="1920" y="2592"/>
              <a:ext cx="12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2882" name="Line 18"/>
            <p:cNvSpPr>
              <a:spLocks noChangeShapeType="1"/>
            </p:cNvSpPr>
            <p:nvPr/>
          </p:nvSpPr>
          <p:spPr bwMode="auto">
            <a:xfrm>
              <a:off x="816" y="1632"/>
              <a:ext cx="0" cy="5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2883" name="Rectangle 19"/>
            <p:cNvSpPr>
              <a:spLocks noChangeArrowheads="1"/>
            </p:cNvSpPr>
            <p:nvPr/>
          </p:nvSpPr>
          <p:spPr bwMode="auto">
            <a:xfrm>
              <a:off x="2342" y="2323"/>
              <a:ext cx="509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2000">
                  <a:solidFill>
                    <a:srgbClr val="FF0033"/>
                  </a:solidFill>
                  <a:latin typeface="Arial Rounded MT Bold" pitchFamily="34" charset="0"/>
                  <a:cs typeface="Arial" panose="020B0604020202020204" pitchFamily="34" charset="0"/>
                </a:rPr>
                <a:t>CH</a:t>
              </a:r>
              <a:r>
                <a:rPr lang="en-US" sz="2000" baseline="-25000">
                  <a:solidFill>
                    <a:srgbClr val="FF0033"/>
                  </a:solidFill>
                  <a:latin typeface="Arial Rounded MT Bold" pitchFamily="34" charset="0"/>
                  <a:cs typeface="Arial" panose="020B0604020202020204" pitchFamily="34" charset="0"/>
                </a:rPr>
                <a:t>3</a:t>
              </a:r>
              <a:r>
                <a:rPr lang="en-US" sz="2000">
                  <a:solidFill>
                    <a:srgbClr val="FF0033"/>
                  </a:solidFill>
                  <a:latin typeface="Arial Rounded MT Bold" pitchFamily="34" charset="0"/>
                  <a:cs typeface="Arial" panose="020B0604020202020204" pitchFamily="34" charset="0"/>
                </a:rPr>
                <a:t>-I</a:t>
              </a:r>
            </a:p>
          </p:txBody>
        </p:sp>
        <p:pic>
          <p:nvPicPr>
            <p:cNvPr id="292884" name="Object 20"/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6" y="1768"/>
              <a:ext cx="1423" cy="11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292885" name="Rectangle 21"/>
          <p:cNvSpPr>
            <a:spLocks noChangeArrowheads="1"/>
          </p:cNvSpPr>
          <p:nvPr/>
        </p:nvSpPr>
        <p:spPr bwMode="auto">
          <a:xfrm>
            <a:off x="2749550" y="4806950"/>
            <a:ext cx="7226300" cy="1968500"/>
          </a:xfrm>
          <a:prstGeom prst="rect">
            <a:avLst/>
          </a:prstGeom>
          <a:solidFill>
            <a:srgbClr val="FFFFCC">
              <a:alpha val="50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292886" name="Object 22"/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5613" y="5005388"/>
            <a:ext cx="2392362" cy="154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2887" name="Rectangle 23"/>
          <p:cNvSpPr>
            <a:spLocks noChangeArrowheads="1"/>
          </p:cNvSpPr>
          <p:nvPr/>
        </p:nvSpPr>
        <p:spPr bwMode="auto">
          <a:xfrm>
            <a:off x="5622926" y="5470525"/>
            <a:ext cx="788677" cy="36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>
                <a:solidFill>
                  <a:schemeClr val="accent2"/>
                </a:solidFill>
                <a:latin typeface="Arial Rounded MT Bold" pitchFamily="34" charset="0"/>
                <a:cs typeface="Arial" panose="020B0604020202020204" pitchFamily="34" charset="0"/>
              </a:rPr>
              <a:t>“LDA”</a:t>
            </a:r>
          </a:p>
        </p:txBody>
      </p:sp>
      <p:sp>
        <p:nvSpPr>
          <p:cNvPr id="292888" name="Rectangle 24"/>
          <p:cNvSpPr>
            <a:spLocks noChangeArrowheads="1"/>
          </p:cNvSpPr>
          <p:nvPr/>
        </p:nvSpPr>
        <p:spPr bwMode="auto">
          <a:xfrm>
            <a:off x="5622925" y="5851525"/>
            <a:ext cx="2840586" cy="36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>
                <a:solidFill>
                  <a:schemeClr val="accent2"/>
                </a:solidFill>
                <a:latin typeface="Arial Rounded MT Bold" pitchFamily="34" charset="0"/>
                <a:cs typeface="Arial" panose="020B0604020202020204" pitchFamily="34" charset="0"/>
              </a:rPr>
              <a:t>Lithium Diisopropyl Amide</a:t>
            </a:r>
          </a:p>
        </p:txBody>
      </p:sp>
      <p:sp>
        <p:nvSpPr>
          <p:cNvPr id="292889" name="Rectangle 25"/>
          <p:cNvSpPr>
            <a:spLocks noChangeArrowheads="1"/>
          </p:cNvSpPr>
          <p:nvPr/>
        </p:nvSpPr>
        <p:spPr bwMode="auto">
          <a:xfrm>
            <a:off x="7540902" y="6232525"/>
            <a:ext cx="1120499" cy="36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r" rtl="1"/>
            <a:r>
              <a:rPr lang="fa-IR" b="1">
                <a:solidFill>
                  <a:srgbClr val="CC0000"/>
                </a:solidFill>
                <a:latin typeface="Arial Rounded MT Bold" pitchFamily="34" charset="0"/>
                <a:cs typeface="Arial" panose="020B0604020202020204" pitchFamily="34" charset="0"/>
              </a:rPr>
              <a:t>یک باز قوی</a:t>
            </a:r>
            <a:endParaRPr lang="en-US" b="1">
              <a:solidFill>
                <a:srgbClr val="CC0000"/>
              </a:solidFill>
              <a:latin typeface="Arial Rounded MT Bold" pitchFamily="34" charset="0"/>
              <a:cs typeface="Arial" panose="020B0604020202020204" pitchFamily="34" charset="0"/>
            </a:endParaRPr>
          </a:p>
        </p:txBody>
      </p:sp>
      <p:sp>
        <p:nvSpPr>
          <p:cNvPr id="292890" name="Line 26"/>
          <p:cNvSpPr>
            <a:spLocks noChangeShapeType="1"/>
          </p:cNvSpPr>
          <p:nvPr/>
        </p:nvSpPr>
        <p:spPr bwMode="auto">
          <a:xfrm>
            <a:off x="6096000" y="4800600"/>
            <a:ext cx="388620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2891" name="Freeform 27"/>
          <p:cNvSpPr>
            <a:spLocks/>
          </p:cNvSpPr>
          <p:nvPr/>
        </p:nvSpPr>
        <p:spPr bwMode="auto">
          <a:xfrm>
            <a:off x="6096000" y="4800600"/>
            <a:ext cx="3887788" cy="1144588"/>
          </a:xfrm>
          <a:custGeom>
            <a:avLst/>
            <a:gdLst>
              <a:gd name="T0" fmla="*/ 0 w 2449"/>
              <a:gd name="T1" fmla="*/ 0 h 721"/>
              <a:gd name="T2" fmla="*/ 2448 w 2449"/>
              <a:gd name="T3" fmla="*/ 0 h 721"/>
              <a:gd name="T4" fmla="*/ 2448 w 2449"/>
              <a:gd name="T5" fmla="*/ 720 h 721"/>
              <a:gd name="T6" fmla="*/ 0 w 2449"/>
              <a:gd name="T7" fmla="*/ 0 h 7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449" h="721">
                <a:moveTo>
                  <a:pt x="0" y="0"/>
                </a:moveTo>
                <a:lnTo>
                  <a:pt x="2448" y="0"/>
                </a:lnTo>
                <a:lnTo>
                  <a:pt x="2448" y="720"/>
                </a:lnTo>
                <a:lnTo>
                  <a:pt x="0" y="0"/>
                </a:lnTo>
              </a:path>
            </a:pathLst>
          </a:custGeom>
          <a:solidFill>
            <a:srgbClr val="99FFCC"/>
          </a:solidFill>
          <a:ln w="12700" cap="rnd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2892" name="Rectangle 28"/>
          <p:cNvSpPr>
            <a:spLocks noChangeArrowheads="1"/>
          </p:cNvSpPr>
          <p:nvPr/>
        </p:nvSpPr>
        <p:spPr bwMode="auto">
          <a:xfrm>
            <a:off x="7680326" y="4830763"/>
            <a:ext cx="2011769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latin typeface="Arial Rounded MT Bold" pitchFamily="34" charset="0"/>
                <a:cs typeface="Arial" panose="020B0604020202020204" pitchFamily="34" charset="0"/>
              </a:rPr>
              <a:t>Sodium Hydride</a:t>
            </a:r>
          </a:p>
        </p:txBody>
      </p:sp>
      <p:sp>
        <p:nvSpPr>
          <p:cNvPr id="292893" name="Rectangle 29"/>
          <p:cNvSpPr>
            <a:spLocks noChangeArrowheads="1"/>
          </p:cNvSpPr>
          <p:nvPr/>
        </p:nvSpPr>
        <p:spPr bwMode="auto">
          <a:xfrm>
            <a:off x="8899526" y="5211763"/>
            <a:ext cx="700513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latin typeface="Arial Rounded MT Bold" pitchFamily="34" charset="0"/>
                <a:cs typeface="Arial" panose="020B0604020202020204" pitchFamily="34" charset="0"/>
              </a:rPr>
              <a:t>NaH</a:t>
            </a:r>
          </a:p>
        </p:txBody>
      </p:sp>
    </p:spTree>
    <p:extLst>
      <p:ext uri="{BB962C8B-B14F-4D97-AF65-F5344CB8AC3E}">
        <p14:creationId xmlns:p14="http://schemas.microsoft.com/office/powerpoint/2010/main" val="2481749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2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A5888-B88E-42DB-8F3D-D514B901C11F}" type="slidenum">
              <a:rPr lang="en-US"/>
              <a:pPr/>
              <a:t>15</a:t>
            </a:fld>
            <a:endParaRPr lang="en-US"/>
          </a:p>
        </p:txBody>
      </p:sp>
      <p:sp>
        <p:nvSpPr>
          <p:cNvPr id="293890" name="Rectangle 2"/>
          <p:cNvSpPr>
            <a:spLocks noChangeArrowheads="1"/>
          </p:cNvSpPr>
          <p:nvPr/>
        </p:nvSpPr>
        <p:spPr bwMode="auto">
          <a:xfrm>
            <a:off x="2292350" y="2901950"/>
            <a:ext cx="7531100" cy="1358900"/>
          </a:xfrm>
          <a:prstGeom prst="rect">
            <a:avLst/>
          </a:prstGeom>
          <a:solidFill>
            <a:srgbClr val="FFFFCC">
              <a:alpha val="50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3891" name="Rectangle 3"/>
          <p:cNvSpPr>
            <a:spLocks noChangeArrowheads="1"/>
          </p:cNvSpPr>
          <p:nvPr/>
        </p:nvSpPr>
        <p:spPr bwMode="auto">
          <a:xfrm>
            <a:off x="4192712" y="3141663"/>
            <a:ext cx="3270126" cy="708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r" rtl="1"/>
            <a:r>
              <a:rPr lang="fa-IR" sz="4000" b="1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  <a:cs typeface="Arial" panose="020B0604020202020204" pitchFamily="34" charset="0"/>
              </a:rPr>
              <a:t>آلکیلاسیون کتونها</a:t>
            </a:r>
            <a:endParaRPr lang="en-US" sz="4000" b="1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Rounded MT Bold" pitchFamily="34" charset="0"/>
              <a:cs typeface="Arial" panose="020B0604020202020204" pitchFamily="34" charset="0"/>
            </a:endParaRPr>
          </a:p>
        </p:txBody>
      </p:sp>
      <p:sp>
        <p:nvSpPr>
          <p:cNvPr id="293892" name="Rectangle 4"/>
          <p:cNvSpPr>
            <a:spLocks noChangeArrowheads="1"/>
          </p:cNvSpPr>
          <p:nvPr/>
        </p:nvSpPr>
        <p:spPr bwMode="auto">
          <a:xfrm>
            <a:off x="5641068" y="4525963"/>
            <a:ext cx="1078821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r" rtl="1"/>
            <a:r>
              <a:rPr lang="fa-IR" sz="2000" b="1">
                <a:latin typeface="Arial Rounded MT Bold" pitchFamily="34" charset="0"/>
                <a:cs typeface="Arial" panose="020B0604020202020204" pitchFamily="34" charset="0"/>
              </a:rPr>
              <a:t>ان آمین ها</a:t>
            </a:r>
            <a:endParaRPr lang="en-US" sz="2000" b="1">
              <a:latin typeface="Arial Rounded MT Bold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15688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1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10529-BBA1-44C5-B34C-AD3514D82B38}" type="slidenum">
              <a:rPr lang="en-US"/>
              <a:pPr/>
              <a:t>16</a:t>
            </a:fld>
            <a:endParaRPr lang="en-US"/>
          </a:p>
        </p:txBody>
      </p:sp>
      <p:sp>
        <p:nvSpPr>
          <p:cNvPr id="294914" name="Rectangle 2"/>
          <p:cNvSpPr>
            <a:spLocks noChangeArrowheads="1"/>
          </p:cNvSpPr>
          <p:nvPr/>
        </p:nvSpPr>
        <p:spPr bwMode="auto">
          <a:xfrm>
            <a:off x="3719513" y="0"/>
            <a:ext cx="41021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r" rtl="1"/>
            <a:r>
              <a:rPr lang="fa-IR" sz="3600">
                <a:solidFill>
                  <a:srgbClr val="008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  <a:cs typeface="Arial" panose="020B0604020202020204" pitchFamily="34" charset="0"/>
              </a:rPr>
              <a:t>آلکیلاسیون سیکلوهگرانون</a:t>
            </a:r>
            <a:endParaRPr lang="en-US" sz="3600">
              <a:solidFill>
                <a:srgbClr val="00808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Rounded MT Bold" pitchFamily="34" charset="0"/>
              <a:cs typeface="Arial" panose="020B0604020202020204" pitchFamily="34" charset="0"/>
            </a:endParaRPr>
          </a:p>
        </p:txBody>
      </p:sp>
      <p:sp>
        <p:nvSpPr>
          <p:cNvPr id="294915" name="Rectangle 3"/>
          <p:cNvSpPr>
            <a:spLocks noChangeArrowheads="1"/>
          </p:cNvSpPr>
          <p:nvPr/>
        </p:nvSpPr>
        <p:spPr bwMode="auto">
          <a:xfrm>
            <a:off x="3207762" y="868363"/>
            <a:ext cx="3670877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r" rtl="1"/>
            <a:r>
              <a:rPr lang="fa-IR" sz="2000" b="1">
                <a:solidFill>
                  <a:srgbClr val="008080"/>
                </a:solidFill>
                <a:latin typeface="Arial Rounded MT Bold" pitchFamily="34" charset="0"/>
                <a:cs typeface="Arial" panose="020B0604020202020204" pitchFamily="34" charset="0"/>
              </a:rPr>
              <a:t>انآمینها  مونو آلکیلاسیول را انجام میدهند</a:t>
            </a:r>
            <a:endParaRPr lang="en-US" sz="2000" b="1">
              <a:solidFill>
                <a:srgbClr val="008080"/>
              </a:solidFill>
              <a:latin typeface="Arial Rounded MT Bold" pitchFamily="34" charset="0"/>
              <a:cs typeface="Arial" panose="020B0604020202020204" pitchFamily="34" charset="0"/>
            </a:endParaRPr>
          </a:p>
        </p:txBody>
      </p:sp>
      <p:pic>
        <p:nvPicPr>
          <p:cNvPr id="294916" name="Object 4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1" y="1752600"/>
            <a:ext cx="7370763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4917" name="Line 5"/>
          <p:cNvSpPr>
            <a:spLocks noChangeShapeType="1"/>
          </p:cNvSpPr>
          <p:nvPr/>
        </p:nvSpPr>
        <p:spPr bwMode="auto">
          <a:xfrm>
            <a:off x="3505200" y="29718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4918" name="Line 6"/>
          <p:cNvSpPr>
            <a:spLocks noChangeShapeType="1"/>
          </p:cNvSpPr>
          <p:nvPr/>
        </p:nvSpPr>
        <p:spPr bwMode="auto">
          <a:xfrm>
            <a:off x="5562600" y="29718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4919" name="Line 7"/>
          <p:cNvSpPr>
            <a:spLocks noChangeShapeType="1"/>
          </p:cNvSpPr>
          <p:nvPr/>
        </p:nvSpPr>
        <p:spPr bwMode="auto">
          <a:xfrm>
            <a:off x="8382000" y="39624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4920" name="Rectangle 8"/>
          <p:cNvSpPr>
            <a:spLocks noChangeArrowheads="1"/>
          </p:cNvSpPr>
          <p:nvPr/>
        </p:nvSpPr>
        <p:spPr bwMode="auto">
          <a:xfrm>
            <a:off x="7969250" y="2135188"/>
            <a:ext cx="335028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latin typeface="Arial Rounded MT Bold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294921" name="Rectangle 9"/>
          <p:cNvSpPr>
            <a:spLocks noChangeArrowheads="1"/>
          </p:cNvSpPr>
          <p:nvPr/>
        </p:nvSpPr>
        <p:spPr bwMode="auto">
          <a:xfrm>
            <a:off x="8899526" y="2011363"/>
            <a:ext cx="285335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 b="1">
                <a:latin typeface="Times New Roman" panose="02020603050405020304" pitchFamily="18" charset="0"/>
                <a:cs typeface="Arial" panose="020B0604020202020204" pitchFamily="34" charset="0"/>
              </a:rPr>
              <a:t>I</a:t>
            </a:r>
          </a:p>
        </p:txBody>
      </p:sp>
      <p:sp>
        <p:nvSpPr>
          <p:cNvPr id="294922" name="Rectangle 10"/>
          <p:cNvSpPr>
            <a:spLocks noChangeArrowheads="1"/>
          </p:cNvSpPr>
          <p:nvPr/>
        </p:nvSpPr>
        <p:spPr bwMode="auto">
          <a:xfrm>
            <a:off x="9051926" y="1766888"/>
            <a:ext cx="30321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800">
                <a:latin typeface="Times New Roman" panose="02020603050405020304" pitchFamily="18" charset="0"/>
                <a:cs typeface="Arial" panose="020B0604020202020204" pitchFamily="34" charset="0"/>
              </a:rPr>
              <a:t>-</a:t>
            </a:r>
          </a:p>
        </p:txBody>
      </p:sp>
      <p:sp>
        <p:nvSpPr>
          <p:cNvPr id="294923" name="Rectangle 11"/>
          <p:cNvSpPr>
            <a:spLocks noChangeArrowheads="1"/>
          </p:cNvSpPr>
          <p:nvPr/>
        </p:nvSpPr>
        <p:spPr bwMode="auto">
          <a:xfrm>
            <a:off x="4708526" y="2041525"/>
            <a:ext cx="355867" cy="36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b="1">
                <a:cs typeface="Arial" panose="020B0604020202020204" pitchFamily="34" charset="0"/>
              </a:rPr>
              <a:t>..</a:t>
            </a:r>
          </a:p>
        </p:txBody>
      </p:sp>
      <p:sp>
        <p:nvSpPr>
          <p:cNvPr id="294924" name="Arc 12"/>
          <p:cNvSpPr>
            <a:spLocks/>
          </p:cNvSpPr>
          <p:nvPr/>
        </p:nvSpPr>
        <p:spPr bwMode="auto">
          <a:xfrm>
            <a:off x="5181600" y="2514600"/>
            <a:ext cx="609600" cy="533400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0 w 21600"/>
              <a:gd name="T1" fmla="*/ 21600 h 21600"/>
              <a:gd name="T2" fmla="*/ 21544 w 21600"/>
              <a:gd name="T3" fmla="*/ 0 h 21600"/>
              <a:gd name="T4" fmla="*/ 2160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21600"/>
                </a:moveTo>
                <a:cubicBezTo>
                  <a:pt x="0" y="9692"/>
                  <a:pt x="9636" y="30"/>
                  <a:pt x="21544" y="0"/>
                </a:cubicBezTo>
              </a:path>
              <a:path w="21600" h="21600" stroke="0" extrusionOk="0">
                <a:moveTo>
                  <a:pt x="0" y="21600"/>
                </a:moveTo>
                <a:cubicBezTo>
                  <a:pt x="0" y="9692"/>
                  <a:pt x="9636" y="30"/>
                  <a:pt x="21544" y="0"/>
                </a:cubicBezTo>
                <a:lnTo>
                  <a:pt x="21600" y="21600"/>
                </a:lnTo>
                <a:close/>
              </a:path>
            </a:pathLst>
          </a:custGeom>
          <a:noFill/>
          <a:ln w="12700" cap="rnd">
            <a:solidFill>
              <a:srgbClr val="CC0000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4925" name="Arc 13"/>
          <p:cNvSpPr>
            <a:spLocks/>
          </p:cNvSpPr>
          <p:nvPr/>
        </p:nvSpPr>
        <p:spPr bwMode="auto">
          <a:xfrm>
            <a:off x="4903789" y="2351088"/>
            <a:ext cx="357187" cy="381000"/>
          </a:xfrm>
          <a:custGeom>
            <a:avLst/>
            <a:gdLst>
              <a:gd name="G0" fmla="+- 2967 0 0"/>
              <a:gd name="G1" fmla="+- 21600 0 0"/>
              <a:gd name="G2" fmla="+- 21600 0 0"/>
              <a:gd name="T0" fmla="*/ 2858 w 24567"/>
              <a:gd name="T1" fmla="*/ 0 h 43200"/>
              <a:gd name="T2" fmla="*/ 0 w 24567"/>
              <a:gd name="T3" fmla="*/ 42995 h 43200"/>
              <a:gd name="T4" fmla="*/ 2967 w 24567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4567" h="43200" fill="none" extrusionOk="0">
                <a:moveTo>
                  <a:pt x="2858" y="0"/>
                </a:moveTo>
                <a:cubicBezTo>
                  <a:pt x="2894" y="0"/>
                  <a:pt x="2930" y="0"/>
                  <a:pt x="2967" y="0"/>
                </a:cubicBezTo>
                <a:cubicBezTo>
                  <a:pt x="14896" y="0"/>
                  <a:pt x="24567" y="9670"/>
                  <a:pt x="24567" y="21600"/>
                </a:cubicBezTo>
                <a:cubicBezTo>
                  <a:pt x="24567" y="33529"/>
                  <a:pt x="14896" y="43200"/>
                  <a:pt x="2967" y="43200"/>
                </a:cubicBezTo>
                <a:cubicBezTo>
                  <a:pt x="1974" y="43200"/>
                  <a:pt x="983" y="43131"/>
                  <a:pt x="-1" y="42995"/>
                </a:cubicBezTo>
              </a:path>
              <a:path w="24567" h="43200" stroke="0" extrusionOk="0">
                <a:moveTo>
                  <a:pt x="2858" y="0"/>
                </a:moveTo>
                <a:cubicBezTo>
                  <a:pt x="2894" y="0"/>
                  <a:pt x="2930" y="0"/>
                  <a:pt x="2967" y="0"/>
                </a:cubicBezTo>
                <a:cubicBezTo>
                  <a:pt x="14896" y="0"/>
                  <a:pt x="24567" y="9670"/>
                  <a:pt x="24567" y="21600"/>
                </a:cubicBezTo>
                <a:cubicBezTo>
                  <a:pt x="24567" y="33529"/>
                  <a:pt x="14896" y="43200"/>
                  <a:pt x="2967" y="43200"/>
                </a:cubicBezTo>
                <a:cubicBezTo>
                  <a:pt x="1974" y="43200"/>
                  <a:pt x="983" y="43131"/>
                  <a:pt x="-1" y="42995"/>
                </a:cubicBezTo>
                <a:lnTo>
                  <a:pt x="2967" y="21600"/>
                </a:lnTo>
                <a:close/>
              </a:path>
            </a:pathLst>
          </a:custGeom>
          <a:noFill/>
          <a:ln w="12700" cap="rnd">
            <a:solidFill>
              <a:srgbClr val="CC0000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4926" name="Arc 14"/>
          <p:cNvSpPr>
            <a:spLocks/>
          </p:cNvSpPr>
          <p:nvPr/>
        </p:nvSpPr>
        <p:spPr bwMode="auto">
          <a:xfrm>
            <a:off x="6783388" y="2211389"/>
            <a:ext cx="381000" cy="255587"/>
          </a:xfrm>
          <a:custGeom>
            <a:avLst/>
            <a:gdLst>
              <a:gd name="G0" fmla="+- 21599 0 0"/>
              <a:gd name="G1" fmla="+- 21600 0 0"/>
              <a:gd name="G2" fmla="+- 21600 0 0"/>
              <a:gd name="T0" fmla="*/ 0 w 43199"/>
              <a:gd name="T1" fmla="*/ 21442 h 25420"/>
              <a:gd name="T2" fmla="*/ 42859 w 43199"/>
              <a:gd name="T3" fmla="*/ 25420 h 25420"/>
              <a:gd name="T4" fmla="*/ 21599 w 43199"/>
              <a:gd name="T5" fmla="*/ 21600 h 254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99" h="25420" fill="none" extrusionOk="0">
                <a:moveTo>
                  <a:pt x="-1" y="21441"/>
                </a:moveTo>
                <a:cubicBezTo>
                  <a:pt x="86" y="9574"/>
                  <a:pt x="9731" y="0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22880"/>
                  <a:pt x="43085" y="24159"/>
                  <a:pt x="42858" y="25419"/>
                </a:cubicBezTo>
              </a:path>
              <a:path w="43199" h="25420" stroke="0" extrusionOk="0">
                <a:moveTo>
                  <a:pt x="-1" y="21441"/>
                </a:moveTo>
                <a:cubicBezTo>
                  <a:pt x="86" y="9574"/>
                  <a:pt x="9731" y="0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22880"/>
                  <a:pt x="43085" y="24159"/>
                  <a:pt x="42858" y="25419"/>
                </a:cubicBezTo>
                <a:lnTo>
                  <a:pt x="21599" y="21600"/>
                </a:lnTo>
                <a:close/>
              </a:path>
            </a:pathLst>
          </a:custGeom>
          <a:noFill/>
          <a:ln w="12700" cap="rnd">
            <a:solidFill>
              <a:srgbClr val="CC0000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5020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A25AD-CD08-4A8E-9DF5-55A0E1861DBA}" type="slidenum">
              <a:rPr lang="en-US"/>
              <a:pPr/>
              <a:t>17</a:t>
            </a:fld>
            <a:endParaRPr lang="en-US"/>
          </a:p>
        </p:txBody>
      </p:sp>
      <p:sp>
        <p:nvSpPr>
          <p:cNvPr id="295938" name="Rectangle 2"/>
          <p:cNvSpPr>
            <a:spLocks noChangeArrowheads="1"/>
          </p:cNvSpPr>
          <p:nvPr/>
        </p:nvSpPr>
        <p:spPr bwMode="auto">
          <a:xfrm>
            <a:off x="3054350" y="2978150"/>
            <a:ext cx="5854700" cy="1816100"/>
          </a:xfrm>
          <a:prstGeom prst="rect">
            <a:avLst/>
          </a:prstGeom>
          <a:solidFill>
            <a:srgbClr val="99FFCC">
              <a:alpha val="50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5939" name="Rectangle 3"/>
          <p:cNvSpPr>
            <a:spLocks noChangeArrowheads="1"/>
          </p:cNvSpPr>
          <p:nvPr/>
        </p:nvSpPr>
        <p:spPr bwMode="auto">
          <a:xfrm>
            <a:off x="3346450" y="3290888"/>
            <a:ext cx="47625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r" rtl="1"/>
            <a:r>
              <a:rPr lang="en-US" sz="4800" b="1">
                <a:effectLst>
                  <a:outerShdw blurRad="38100" dist="38100" dir="2700000" algn="tl">
                    <a:srgbClr val="C0C0C0"/>
                  </a:outerShdw>
                </a:effectLst>
                <a:latin typeface="Symbol" panose="05050102010706020507" pitchFamily="18" charset="2"/>
                <a:cs typeface="Arial" panose="020B0604020202020204" pitchFamily="34" charset="0"/>
              </a:rPr>
              <a:t>a</a:t>
            </a:r>
            <a:r>
              <a:rPr lang="fa-IR" sz="4800" b="1">
                <a:effectLst>
                  <a:outerShdw blurRad="38100" dist="38100" dir="2700000" algn="tl">
                    <a:srgbClr val="C0C0C0"/>
                  </a:outerShdw>
                </a:effectLst>
                <a:latin typeface="Symbol" panose="05050102010706020507" pitchFamily="18" charset="2"/>
                <a:cs typeface="Arial" panose="020B0604020202020204" pitchFamily="34" charset="0"/>
              </a:rPr>
              <a:t>-  بروماسیون کتونها</a:t>
            </a:r>
            <a:endParaRPr lang="en-US" sz="4000">
              <a:effectLst>
                <a:outerShdw blurRad="38100" dist="38100" dir="2700000" algn="tl">
                  <a:srgbClr val="C0C0C0"/>
                </a:outerShdw>
              </a:effectLst>
              <a:latin typeface="Arial Rounded MT Bold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88603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ED7DB-86E0-4685-9D13-6B76D584E1D8}" type="slidenum">
              <a:rPr lang="en-US"/>
              <a:pPr/>
              <a:t>18</a:t>
            </a:fld>
            <a:endParaRPr lang="en-US"/>
          </a:p>
        </p:txBody>
      </p:sp>
      <p:sp>
        <p:nvSpPr>
          <p:cNvPr id="296962" name="Rectangle 2"/>
          <p:cNvSpPr>
            <a:spLocks noChangeArrowheads="1"/>
          </p:cNvSpPr>
          <p:nvPr/>
        </p:nvSpPr>
        <p:spPr bwMode="auto">
          <a:xfrm>
            <a:off x="4986904" y="182563"/>
            <a:ext cx="2239396" cy="708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r" rtl="1"/>
            <a:r>
              <a:rPr lang="fa-IR" sz="4000">
                <a:solidFill>
                  <a:srgbClr val="FF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  <a:cs typeface="Arial" panose="020B0604020202020204" pitchFamily="34" charset="0"/>
              </a:rPr>
              <a:t>برومیناسیون</a:t>
            </a:r>
            <a:endParaRPr lang="en-US" sz="4000">
              <a:solidFill>
                <a:srgbClr val="FF003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Rounded MT Bold" pitchFamily="34" charset="0"/>
              <a:cs typeface="Arial" panose="020B0604020202020204" pitchFamily="34" charset="0"/>
            </a:endParaRPr>
          </a:p>
        </p:txBody>
      </p:sp>
      <p:pic>
        <p:nvPicPr>
          <p:cNvPr id="296963" name="Object 3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2273301"/>
            <a:ext cx="7924800" cy="337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6964" name="Line 4"/>
          <p:cNvSpPr>
            <a:spLocks noChangeShapeType="1"/>
          </p:cNvSpPr>
          <p:nvPr/>
        </p:nvSpPr>
        <p:spPr bwMode="auto">
          <a:xfrm>
            <a:off x="3276600" y="3200400"/>
            <a:ext cx="1371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96965" name="Object 5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8126" y="2200276"/>
            <a:ext cx="4664075" cy="160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6966" name="Rectangle 6"/>
          <p:cNvSpPr>
            <a:spLocks noChangeArrowheads="1"/>
          </p:cNvSpPr>
          <p:nvPr/>
        </p:nvSpPr>
        <p:spPr bwMode="auto">
          <a:xfrm>
            <a:off x="6232525" y="2727325"/>
            <a:ext cx="270908" cy="36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b="1">
                <a:cs typeface="Arial" panose="020B0604020202020204" pitchFamily="34" charset="0"/>
              </a:rPr>
              <a:t>:</a:t>
            </a:r>
          </a:p>
        </p:txBody>
      </p:sp>
      <p:sp>
        <p:nvSpPr>
          <p:cNvPr id="296967" name="Rectangle 7"/>
          <p:cNvSpPr>
            <a:spLocks noChangeArrowheads="1"/>
          </p:cNvSpPr>
          <p:nvPr/>
        </p:nvSpPr>
        <p:spPr bwMode="auto">
          <a:xfrm>
            <a:off x="5470525" y="2085975"/>
            <a:ext cx="270908" cy="36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b="1">
                <a:cs typeface="Arial" panose="020B0604020202020204" pitchFamily="34" charset="0"/>
              </a:rPr>
              <a:t>:</a:t>
            </a:r>
          </a:p>
        </p:txBody>
      </p:sp>
      <p:sp>
        <p:nvSpPr>
          <p:cNvPr id="296968" name="Rectangle 8"/>
          <p:cNvSpPr>
            <a:spLocks noChangeArrowheads="1"/>
          </p:cNvSpPr>
          <p:nvPr/>
        </p:nvSpPr>
        <p:spPr bwMode="auto">
          <a:xfrm>
            <a:off x="9128125" y="2101850"/>
            <a:ext cx="270908" cy="36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b="1">
                <a:cs typeface="Arial" panose="020B0604020202020204" pitchFamily="34" charset="0"/>
              </a:rPr>
              <a:t>:</a:t>
            </a:r>
          </a:p>
        </p:txBody>
      </p:sp>
      <p:sp>
        <p:nvSpPr>
          <p:cNvPr id="296969" name="Rectangle 9"/>
          <p:cNvSpPr>
            <a:spLocks noChangeArrowheads="1"/>
          </p:cNvSpPr>
          <p:nvPr/>
        </p:nvSpPr>
        <p:spPr bwMode="auto">
          <a:xfrm>
            <a:off x="9509125" y="2101850"/>
            <a:ext cx="270908" cy="36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b="1">
                <a:cs typeface="Arial" panose="020B0604020202020204" pitchFamily="34" charset="0"/>
              </a:rPr>
              <a:t>:</a:t>
            </a:r>
          </a:p>
        </p:txBody>
      </p:sp>
      <p:sp>
        <p:nvSpPr>
          <p:cNvPr id="296970" name="Rectangle 10"/>
          <p:cNvSpPr>
            <a:spLocks noChangeArrowheads="1"/>
          </p:cNvSpPr>
          <p:nvPr/>
        </p:nvSpPr>
        <p:spPr bwMode="auto">
          <a:xfrm>
            <a:off x="7908925" y="2330450"/>
            <a:ext cx="270908" cy="36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b="1">
                <a:cs typeface="Arial" panose="020B0604020202020204" pitchFamily="34" charset="0"/>
              </a:rPr>
              <a:t>:</a:t>
            </a:r>
          </a:p>
        </p:txBody>
      </p:sp>
      <p:sp>
        <p:nvSpPr>
          <p:cNvPr id="296971" name="Rectangle 11"/>
          <p:cNvSpPr>
            <a:spLocks noChangeArrowheads="1"/>
          </p:cNvSpPr>
          <p:nvPr/>
        </p:nvSpPr>
        <p:spPr bwMode="auto">
          <a:xfrm>
            <a:off x="6842125" y="2330450"/>
            <a:ext cx="270908" cy="36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b="1">
                <a:cs typeface="Arial" panose="020B0604020202020204" pitchFamily="34" charset="0"/>
              </a:rPr>
              <a:t>:</a:t>
            </a:r>
          </a:p>
        </p:txBody>
      </p:sp>
      <p:sp>
        <p:nvSpPr>
          <p:cNvPr id="296972" name="Rectangle 12"/>
          <p:cNvSpPr>
            <a:spLocks noChangeArrowheads="1"/>
          </p:cNvSpPr>
          <p:nvPr/>
        </p:nvSpPr>
        <p:spPr bwMode="auto">
          <a:xfrm>
            <a:off x="5622926" y="1812925"/>
            <a:ext cx="355867" cy="36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b="1">
                <a:cs typeface="Arial" panose="020B0604020202020204" pitchFamily="34" charset="0"/>
              </a:rPr>
              <a:t>..</a:t>
            </a:r>
          </a:p>
        </p:txBody>
      </p:sp>
      <p:sp>
        <p:nvSpPr>
          <p:cNvPr id="296973" name="Rectangle 13"/>
          <p:cNvSpPr>
            <a:spLocks noChangeArrowheads="1"/>
          </p:cNvSpPr>
          <p:nvPr/>
        </p:nvSpPr>
        <p:spPr bwMode="auto">
          <a:xfrm>
            <a:off x="7070726" y="2041525"/>
            <a:ext cx="355867" cy="36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b="1">
                <a:cs typeface="Arial" panose="020B0604020202020204" pitchFamily="34" charset="0"/>
              </a:rPr>
              <a:t>..</a:t>
            </a:r>
          </a:p>
        </p:txBody>
      </p:sp>
      <p:sp>
        <p:nvSpPr>
          <p:cNvPr id="296974" name="Rectangle 14"/>
          <p:cNvSpPr>
            <a:spLocks noChangeArrowheads="1"/>
          </p:cNvSpPr>
          <p:nvPr/>
        </p:nvSpPr>
        <p:spPr bwMode="auto">
          <a:xfrm>
            <a:off x="7604126" y="2041525"/>
            <a:ext cx="355867" cy="36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b="1">
                <a:cs typeface="Arial" panose="020B0604020202020204" pitchFamily="34" charset="0"/>
              </a:rPr>
              <a:t>..</a:t>
            </a:r>
          </a:p>
        </p:txBody>
      </p:sp>
      <p:sp>
        <p:nvSpPr>
          <p:cNvPr id="296975" name="Rectangle 15"/>
          <p:cNvSpPr>
            <a:spLocks noChangeArrowheads="1"/>
          </p:cNvSpPr>
          <p:nvPr/>
        </p:nvSpPr>
        <p:spPr bwMode="auto">
          <a:xfrm>
            <a:off x="7070726" y="2498725"/>
            <a:ext cx="355867" cy="36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b="1">
                <a:cs typeface="Arial" panose="020B0604020202020204" pitchFamily="34" charset="0"/>
              </a:rPr>
              <a:t>..</a:t>
            </a:r>
          </a:p>
        </p:txBody>
      </p:sp>
      <p:sp>
        <p:nvSpPr>
          <p:cNvPr id="296976" name="Rectangle 16"/>
          <p:cNvSpPr>
            <a:spLocks noChangeArrowheads="1"/>
          </p:cNvSpPr>
          <p:nvPr/>
        </p:nvSpPr>
        <p:spPr bwMode="auto">
          <a:xfrm>
            <a:off x="7604126" y="2498725"/>
            <a:ext cx="355867" cy="36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b="1">
                <a:cs typeface="Arial" panose="020B0604020202020204" pitchFamily="34" charset="0"/>
              </a:rPr>
              <a:t>..</a:t>
            </a:r>
          </a:p>
        </p:txBody>
      </p:sp>
      <p:sp>
        <p:nvSpPr>
          <p:cNvPr id="296977" name="Rectangle 17"/>
          <p:cNvSpPr>
            <a:spLocks noChangeArrowheads="1"/>
          </p:cNvSpPr>
          <p:nvPr/>
        </p:nvSpPr>
        <p:spPr bwMode="auto">
          <a:xfrm>
            <a:off x="9296401" y="1841500"/>
            <a:ext cx="355867" cy="36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b="1">
                <a:cs typeface="Arial" panose="020B0604020202020204" pitchFamily="34" charset="0"/>
              </a:rPr>
              <a:t>..</a:t>
            </a:r>
          </a:p>
        </p:txBody>
      </p:sp>
      <p:sp>
        <p:nvSpPr>
          <p:cNvPr id="296978" name="Line 18"/>
          <p:cNvSpPr>
            <a:spLocks noChangeShapeType="1"/>
          </p:cNvSpPr>
          <p:nvPr/>
        </p:nvSpPr>
        <p:spPr bwMode="auto">
          <a:xfrm>
            <a:off x="7086600" y="3276600"/>
            <a:ext cx="1143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96979" name="Group 19"/>
          <p:cNvGrpSpPr>
            <a:grpSpLocks/>
          </p:cNvGrpSpPr>
          <p:nvPr/>
        </p:nvGrpSpPr>
        <p:grpSpPr bwMode="auto">
          <a:xfrm>
            <a:off x="4953000" y="2057400"/>
            <a:ext cx="152400" cy="1828800"/>
            <a:chOff x="2160" y="1296"/>
            <a:chExt cx="96" cy="1152"/>
          </a:xfrm>
        </p:grpSpPr>
        <p:sp>
          <p:nvSpPr>
            <p:cNvPr id="296980" name="Line 20"/>
            <p:cNvSpPr>
              <a:spLocks noChangeShapeType="1"/>
            </p:cNvSpPr>
            <p:nvPr/>
          </p:nvSpPr>
          <p:spPr bwMode="auto">
            <a:xfrm>
              <a:off x="2160" y="1296"/>
              <a:ext cx="0" cy="115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6981" name="Line 21"/>
            <p:cNvSpPr>
              <a:spLocks noChangeShapeType="1"/>
            </p:cNvSpPr>
            <p:nvPr/>
          </p:nvSpPr>
          <p:spPr bwMode="auto">
            <a:xfrm>
              <a:off x="2160" y="1296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6982" name="Line 22"/>
            <p:cNvSpPr>
              <a:spLocks noChangeShapeType="1"/>
            </p:cNvSpPr>
            <p:nvPr/>
          </p:nvSpPr>
          <p:spPr bwMode="auto">
            <a:xfrm>
              <a:off x="2160" y="2448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96983" name="Group 23"/>
          <p:cNvGrpSpPr>
            <a:grpSpLocks/>
          </p:cNvGrpSpPr>
          <p:nvPr/>
        </p:nvGrpSpPr>
        <p:grpSpPr bwMode="auto">
          <a:xfrm>
            <a:off x="10058400" y="2057400"/>
            <a:ext cx="152400" cy="1828800"/>
            <a:chOff x="5376" y="1296"/>
            <a:chExt cx="96" cy="1152"/>
          </a:xfrm>
        </p:grpSpPr>
        <p:sp>
          <p:nvSpPr>
            <p:cNvPr id="296984" name="Line 24"/>
            <p:cNvSpPr>
              <a:spLocks noChangeShapeType="1"/>
            </p:cNvSpPr>
            <p:nvPr/>
          </p:nvSpPr>
          <p:spPr bwMode="auto">
            <a:xfrm>
              <a:off x="5472" y="1296"/>
              <a:ext cx="0" cy="115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6985" name="Line 25"/>
            <p:cNvSpPr>
              <a:spLocks noChangeShapeType="1"/>
            </p:cNvSpPr>
            <p:nvPr/>
          </p:nvSpPr>
          <p:spPr bwMode="auto">
            <a:xfrm flipH="1">
              <a:off x="5376" y="1296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6986" name="Line 26"/>
            <p:cNvSpPr>
              <a:spLocks noChangeShapeType="1"/>
            </p:cNvSpPr>
            <p:nvPr/>
          </p:nvSpPr>
          <p:spPr bwMode="auto">
            <a:xfrm flipH="1">
              <a:off x="5376" y="2448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96987" name="Arc 27"/>
          <p:cNvSpPr>
            <a:spLocks/>
          </p:cNvSpPr>
          <p:nvPr/>
        </p:nvSpPr>
        <p:spPr bwMode="auto">
          <a:xfrm>
            <a:off x="6478588" y="2516188"/>
            <a:ext cx="381000" cy="381000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0 w 21600"/>
              <a:gd name="T1" fmla="*/ 21600 h 21600"/>
              <a:gd name="T2" fmla="*/ 21510 w 21600"/>
              <a:gd name="T3" fmla="*/ 0 h 21600"/>
              <a:gd name="T4" fmla="*/ 2160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21600"/>
                </a:moveTo>
                <a:cubicBezTo>
                  <a:pt x="0" y="9705"/>
                  <a:pt x="9615" y="49"/>
                  <a:pt x="21510" y="0"/>
                </a:cubicBezTo>
              </a:path>
              <a:path w="21600" h="21600" stroke="0" extrusionOk="0">
                <a:moveTo>
                  <a:pt x="0" y="21600"/>
                </a:moveTo>
                <a:cubicBezTo>
                  <a:pt x="0" y="9705"/>
                  <a:pt x="9615" y="49"/>
                  <a:pt x="21510" y="0"/>
                </a:cubicBezTo>
                <a:lnTo>
                  <a:pt x="21600" y="21600"/>
                </a:lnTo>
                <a:close/>
              </a:path>
            </a:pathLst>
          </a:custGeom>
          <a:noFill/>
          <a:ln w="12700" cap="rnd">
            <a:solidFill>
              <a:srgbClr val="CC0000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6988" name="Arc 28"/>
          <p:cNvSpPr>
            <a:spLocks/>
          </p:cNvSpPr>
          <p:nvPr/>
        </p:nvSpPr>
        <p:spPr bwMode="auto">
          <a:xfrm>
            <a:off x="7467601" y="2133601"/>
            <a:ext cx="379413" cy="307975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1 w 39261"/>
              <a:gd name="T1" fmla="*/ 21824 h 21824"/>
              <a:gd name="T2" fmla="*/ 39261 w 39261"/>
              <a:gd name="T3" fmla="*/ 9165 h 21824"/>
              <a:gd name="T4" fmla="*/ 21600 w 39261"/>
              <a:gd name="T5" fmla="*/ 21600 h 218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261" h="21824" fill="none" extrusionOk="0">
                <a:moveTo>
                  <a:pt x="1" y="21823"/>
                </a:moveTo>
                <a:cubicBezTo>
                  <a:pt x="0" y="21749"/>
                  <a:pt x="0" y="21674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8627" y="0"/>
                  <a:pt x="35215" y="3418"/>
                  <a:pt x="39261" y="9164"/>
                </a:cubicBezTo>
              </a:path>
              <a:path w="39261" h="21824" stroke="0" extrusionOk="0">
                <a:moveTo>
                  <a:pt x="1" y="21823"/>
                </a:moveTo>
                <a:cubicBezTo>
                  <a:pt x="0" y="21749"/>
                  <a:pt x="0" y="21674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8627" y="0"/>
                  <a:pt x="35215" y="3418"/>
                  <a:pt x="39261" y="9164"/>
                </a:cubicBezTo>
                <a:lnTo>
                  <a:pt x="21600" y="21600"/>
                </a:lnTo>
                <a:close/>
              </a:path>
            </a:pathLst>
          </a:custGeom>
          <a:noFill/>
          <a:ln w="12700" cap="rnd">
            <a:solidFill>
              <a:srgbClr val="CC0000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6989" name="Line 29"/>
          <p:cNvSpPr>
            <a:spLocks noChangeShapeType="1"/>
          </p:cNvSpPr>
          <p:nvPr/>
        </p:nvSpPr>
        <p:spPr bwMode="auto">
          <a:xfrm>
            <a:off x="3200400" y="6019800"/>
            <a:ext cx="6096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6990" name="Rectangle 30"/>
          <p:cNvSpPr>
            <a:spLocks noChangeArrowheads="1"/>
          </p:cNvSpPr>
          <p:nvPr/>
        </p:nvSpPr>
        <p:spPr bwMode="auto">
          <a:xfrm>
            <a:off x="3665757" y="6126163"/>
            <a:ext cx="4573368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r" rtl="1"/>
            <a:r>
              <a:rPr lang="fa-IR" sz="2000" b="1">
                <a:solidFill>
                  <a:srgbClr val="009900"/>
                </a:solidFill>
                <a:latin typeface="Arial Rounded MT Bold" pitchFamily="34" charset="0"/>
                <a:cs typeface="Arial" panose="020B0604020202020204" pitchFamily="34" charset="0"/>
              </a:rPr>
              <a:t>متوقف کردن واکنش در منو بروماسیون سخت است.</a:t>
            </a:r>
            <a:endParaRPr lang="en-US" sz="2000" b="1">
              <a:solidFill>
                <a:srgbClr val="009900"/>
              </a:solidFill>
              <a:latin typeface="Arial Rounded MT Bold" pitchFamily="34" charset="0"/>
              <a:cs typeface="Arial" panose="020B0604020202020204" pitchFamily="34" charset="0"/>
            </a:endParaRPr>
          </a:p>
        </p:txBody>
      </p:sp>
      <p:sp>
        <p:nvSpPr>
          <p:cNvPr id="296991" name="Rectangle 31"/>
          <p:cNvSpPr>
            <a:spLocks noChangeArrowheads="1"/>
          </p:cNvSpPr>
          <p:nvPr/>
        </p:nvSpPr>
        <p:spPr bwMode="auto">
          <a:xfrm>
            <a:off x="6384926" y="2833688"/>
            <a:ext cx="30321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800">
                <a:latin typeface="Times New Roman" panose="02020603050405020304" pitchFamily="18" charset="0"/>
                <a:cs typeface="Arial" panose="020B0604020202020204" pitchFamily="34" charset="0"/>
              </a:rPr>
              <a:t>-</a:t>
            </a:r>
          </a:p>
        </p:txBody>
      </p:sp>
      <p:sp>
        <p:nvSpPr>
          <p:cNvPr id="296992" name="Rectangle 32"/>
          <p:cNvSpPr>
            <a:spLocks noChangeArrowheads="1"/>
          </p:cNvSpPr>
          <p:nvPr/>
        </p:nvSpPr>
        <p:spPr bwMode="auto">
          <a:xfrm>
            <a:off x="9585326" y="1766888"/>
            <a:ext cx="30321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800">
                <a:latin typeface="Times New Roman" panose="02020603050405020304" pitchFamily="18" charset="0"/>
                <a:cs typeface="Arial" panose="020B0604020202020204" pitchFamily="34" charset="0"/>
              </a:rPr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38790516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560FB-B4A3-4B11-9610-0D009C8CB348}" type="slidenum">
              <a:rPr lang="en-US"/>
              <a:pPr/>
              <a:t>19</a:t>
            </a:fld>
            <a:endParaRPr lang="en-US"/>
          </a:p>
        </p:txBody>
      </p:sp>
      <p:sp>
        <p:nvSpPr>
          <p:cNvPr id="297986" name="Rectangle 2"/>
          <p:cNvSpPr>
            <a:spLocks noChangeArrowheads="1"/>
          </p:cNvSpPr>
          <p:nvPr/>
        </p:nvSpPr>
        <p:spPr bwMode="auto">
          <a:xfrm>
            <a:off x="2673350" y="3054350"/>
            <a:ext cx="6616700" cy="1435100"/>
          </a:xfrm>
          <a:prstGeom prst="rect">
            <a:avLst/>
          </a:prstGeom>
          <a:solidFill>
            <a:srgbClr val="77777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987" name="Rectangle 3"/>
          <p:cNvSpPr>
            <a:spLocks noChangeArrowheads="1"/>
          </p:cNvSpPr>
          <p:nvPr/>
        </p:nvSpPr>
        <p:spPr bwMode="auto">
          <a:xfrm>
            <a:off x="4550578" y="3357563"/>
            <a:ext cx="2707472" cy="708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r" rtl="1"/>
            <a:r>
              <a:rPr lang="fa-IR" sz="4000" b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  <a:cs typeface="Arial" panose="020B0604020202020204" pitchFamily="34" charset="0"/>
              </a:rPr>
              <a:t>واکنش یدو فرم</a:t>
            </a:r>
            <a:endParaRPr lang="en-US" sz="4000" b="1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Rounded MT Bold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8055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8F34D-C26E-473D-B4C7-5C4571657799}" type="slidenum">
              <a:rPr lang="en-US"/>
              <a:pPr/>
              <a:t>2</a:t>
            </a:fld>
            <a:endParaRPr lang="en-US"/>
          </a:p>
        </p:txBody>
      </p:sp>
      <p:sp>
        <p:nvSpPr>
          <p:cNvPr id="279554" name="Rectangle 2"/>
          <p:cNvSpPr>
            <a:spLocks noChangeArrowheads="1"/>
          </p:cNvSpPr>
          <p:nvPr/>
        </p:nvSpPr>
        <p:spPr bwMode="auto">
          <a:xfrm>
            <a:off x="3206750" y="2978150"/>
            <a:ext cx="5168900" cy="1282700"/>
          </a:xfrm>
          <a:prstGeom prst="rect">
            <a:avLst/>
          </a:prstGeom>
          <a:solidFill>
            <a:schemeClr val="accent1">
              <a:alpha val="5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9555" name="Rectangle 3"/>
          <p:cNvSpPr>
            <a:spLocks noChangeArrowheads="1"/>
          </p:cNvSpPr>
          <p:nvPr/>
        </p:nvSpPr>
        <p:spPr bwMode="auto">
          <a:xfrm>
            <a:off x="4662940" y="3284538"/>
            <a:ext cx="2087110" cy="708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r" rtl="1"/>
            <a:r>
              <a:rPr lang="fa-IR" sz="4000"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  <a:cs typeface="Arial" panose="020B0604020202020204" pitchFamily="34" charset="0"/>
              </a:rPr>
              <a:t>تشکیل انول</a:t>
            </a:r>
            <a:endParaRPr lang="en-US" sz="4000">
              <a:effectLst>
                <a:outerShdw blurRad="38100" dist="38100" dir="2700000" algn="tl">
                  <a:srgbClr val="C0C0C0"/>
                </a:outerShdw>
              </a:effectLst>
              <a:latin typeface="Arial Rounded MT Bold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04098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242C4-E197-4B92-981C-48DE050ACB02}" type="slidenum">
              <a:rPr lang="en-US"/>
              <a:pPr/>
              <a:t>20</a:t>
            </a:fld>
            <a:endParaRPr lang="en-US"/>
          </a:p>
        </p:txBody>
      </p:sp>
      <p:grpSp>
        <p:nvGrpSpPr>
          <p:cNvPr id="299010" name="Group 2"/>
          <p:cNvGrpSpPr>
            <a:grpSpLocks/>
          </p:cNvGrpSpPr>
          <p:nvPr/>
        </p:nvGrpSpPr>
        <p:grpSpPr bwMode="auto">
          <a:xfrm>
            <a:off x="3143250" y="333375"/>
            <a:ext cx="5181600" cy="762000"/>
            <a:chOff x="1056" y="144"/>
            <a:chExt cx="3264" cy="480"/>
          </a:xfrm>
        </p:grpSpPr>
        <p:sp>
          <p:nvSpPr>
            <p:cNvPr id="299011" name="Rectangle 3"/>
            <p:cNvSpPr>
              <a:spLocks noChangeArrowheads="1"/>
            </p:cNvSpPr>
            <p:nvPr/>
          </p:nvSpPr>
          <p:spPr bwMode="auto">
            <a:xfrm>
              <a:off x="1056" y="144"/>
              <a:ext cx="3264" cy="48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9012" name="Rectangle 4"/>
            <p:cNvSpPr>
              <a:spLocks noChangeArrowheads="1"/>
            </p:cNvSpPr>
            <p:nvPr/>
          </p:nvSpPr>
          <p:spPr bwMode="auto">
            <a:xfrm>
              <a:off x="2445" y="161"/>
              <a:ext cx="1745" cy="4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ctr" rtl="1"/>
              <a:r>
                <a:rPr lang="fa-IR" sz="4000">
                  <a:solidFill>
                    <a:srgbClr val="FFFF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 Rounded MT Bold" pitchFamily="34" charset="0"/>
                  <a:cs typeface="Arial" panose="020B0604020202020204" pitchFamily="34" charset="0"/>
                </a:rPr>
                <a:t>واکنش ید و فرم</a:t>
              </a:r>
              <a:endParaRPr lang="en-US" sz="400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299013" name="Object 5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8250" y="1506539"/>
            <a:ext cx="4819650" cy="992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9014" name="Line 6"/>
          <p:cNvSpPr>
            <a:spLocks noChangeShapeType="1"/>
          </p:cNvSpPr>
          <p:nvPr/>
        </p:nvSpPr>
        <p:spPr bwMode="auto">
          <a:xfrm>
            <a:off x="4864100" y="1892300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9015" name="Rectangle 7"/>
          <p:cNvSpPr>
            <a:spLocks noChangeArrowheads="1"/>
          </p:cNvSpPr>
          <p:nvPr/>
        </p:nvSpPr>
        <p:spPr bwMode="auto">
          <a:xfrm>
            <a:off x="4924426" y="1465263"/>
            <a:ext cx="899285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accent2"/>
                </a:solidFill>
                <a:latin typeface="Arial Rounded MT Bold" pitchFamily="34" charset="0"/>
                <a:cs typeface="Arial" panose="020B0604020202020204" pitchFamily="34" charset="0"/>
              </a:rPr>
              <a:t>NaOH</a:t>
            </a:r>
          </a:p>
        </p:txBody>
      </p:sp>
      <p:sp>
        <p:nvSpPr>
          <p:cNvPr id="299016" name="Rectangle 8"/>
          <p:cNvSpPr>
            <a:spLocks noChangeArrowheads="1"/>
          </p:cNvSpPr>
          <p:nvPr/>
        </p:nvSpPr>
        <p:spPr bwMode="auto">
          <a:xfrm>
            <a:off x="5153025" y="1922463"/>
            <a:ext cx="351058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 b="1">
                <a:solidFill>
                  <a:schemeClr val="accent2"/>
                </a:solidFill>
                <a:latin typeface="Arial Rounded MT Bold" pitchFamily="34" charset="0"/>
                <a:cs typeface="Arial" panose="020B0604020202020204" pitchFamily="34" charset="0"/>
              </a:rPr>
              <a:t>I</a:t>
            </a:r>
            <a:r>
              <a:rPr lang="en-US" sz="2000" b="1" baseline="-25000">
                <a:solidFill>
                  <a:schemeClr val="accent2"/>
                </a:solidFill>
                <a:latin typeface="Arial Rounded MT Bold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299017" name="Rectangle 9"/>
          <p:cNvSpPr>
            <a:spLocks noChangeArrowheads="1"/>
          </p:cNvSpPr>
          <p:nvPr/>
        </p:nvSpPr>
        <p:spPr bwMode="auto">
          <a:xfrm>
            <a:off x="7591426" y="1878013"/>
            <a:ext cx="336631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 b="1">
                <a:cs typeface="Arial" panose="020B0604020202020204" pitchFamily="34" charset="0"/>
              </a:rPr>
              <a:t>+</a:t>
            </a:r>
          </a:p>
        </p:txBody>
      </p:sp>
      <p:sp>
        <p:nvSpPr>
          <p:cNvPr id="299018" name="Line 10"/>
          <p:cNvSpPr>
            <a:spLocks noChangeShapeType="1"/>
          </p:cNvSpPr>
          <p:nvPr/>
        </p:nvSpPr>
        <p:spPr bwMode="auto">
          <a:xfrm>
            <a:off x="2959100" y="2578100"/>
            <a:ext cx="7239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9019" name="Rectangle 11"/>
          <p:cNvSpPr>
            <a:spLocks noChangeArrowheads="1"/>
          </p:cNvSpPr>
          <p:nvPr/>
        </p:nvSpPr>
        <p:spPr bwMode="auto">
          <a:xfrm>
            <a:off x="8832850" y="1898650"/>
            <a:ext cx="749300" cy="2921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020" name="Rectangle 12"/>
          <p:cNvSpPr>
            <a:spLocks noChangeArrowheads="1"/>
          </p:cNvSpPr>
          <p:nvPr/>
        </p:nvSpPr>
        <p:spPr bwMode="auto">
          <a:xfrm>
            <a:off x="9009072" y="1868488"/>
            <a:ext cx="655629" cy="36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r" rtl="1"/>
            <a:r>
              <a:rPr lang="fa-IR" b="1">
                <a:cs typeface="Arial" panose="020B0604020202020204" pitchFamily="34" charset="0"/>
              </a:rPr>
              <a:t>   زرد</a:t>
            </a:r>
            <a:endParaRPr lang="en-US" b="1">
              <a:cs typeface="Arial" panose="020B0604020202020204" pitchFamily="34" charset="0"/>
            </a:endParaRPr>
          </a:p>
        </p:txBody>
      </p:sp>
      <p:sp>
        <p:nvSpPr>
          <p:cNvPr id="299021" name="Rectangle 13"/>
          <p:cNvSpPr>
            <a:spLocks noChangeArrowheads="1"/>
          </p:cNvSpPr>
          <p:nvPr/>
        </p:nvSpPr>
        <p:spPr bwMode="auto">
          <a:xfrm>
            <a:off x="8928100" y="2249488"/>
            <a:ext cx="6746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r" rtl="1"/>
            <a:r>
              <a:rPr lang="fa-IR" b="1">
                <a:solidFill>
                  <a:schemeClr val="accent2"/>
                </a:solidFill>
                <a:latin typeface="Arial Rounded MT Bold" pitchFamily="34" charset="0"/>
                <a:cs typeface="Arial" panose="020B0604020202020204" pitchFamily="34" charset="0"/>
              </a:rPr>
              <a:t>رسوب</a:t>
            </a:r>
            <a:endParaRPr lang="en-US" b="1">
              <a:solidFill>
                <a:schemeClr val="accent2"/>
              </a:solidFill>
              <a:latin typeface="Arial Rounded MT Bold" pitchFamily="34" charset="0"/>
              <a:cs typeface="Arial" panose="020B0604020202020204" pitchFamily="34" charset="0"/>
            </a:endParaRPr>
          </a:p>
        </p:txBody>
      </p:sp>
      <p:sp>
        <p:nvSpPr>
          <p:cNvPr id="299022" name="Line 14"/>
          <p:cNvSpPr>
            <a:spLocks noChangeShapeType="1"/>
          </p:cNvSpPr>
          <p:nvPr/>
        </p:nvSpPr>
        <p:spPr bwMode="auto">
          <a:xfrm>
            <a:off x="4178300" y="24257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99023" name="Object 15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3014" y="3640139"/>
            <a:ext cx="1309687" cy="101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9024" name="Rectangle 16"/>
          <p:cNvSpPr>
            <a:spLocks noChangeArrowheads="1"/>
          </p:cNvSpPr>
          <p:nvPr/>
        </p:nvSpPr>
        <p:spPr bwMode="auto">
          <a:xfrm>
            <a:off x="4527551" y="3905250"/>
            <a:ext cx="355867" cy="36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b="1">
                <a:cs typeface="Arial" panose="020B0604020202020204" pitchFamily="34" charset="0"/>
              </a:rPr>
              <a:t>..</a:t>
            </a:r>
          </a:p>
        </p:txBody>
      </p:sp>
      <p:pic>
        <p:nvPicPr>
          <p:cNvPr id="299025" name="Object 17"/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3700" y="3540125"/>
            <a:ext cx="719138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9026" name="Arc 18"/>
          <p:cNvSpPr>
            <a:spLocks/>
          </p:cNvSpPr>
          <p:nvPr/>
        </p:nvSpPr>
        <p:spPr bwMode="auto">
          <a:xfrm>
            <a:off x="4711700" y="3644900"/>
            <a:ext cx="685800" cy="457200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0 w 21600"/>
              <a:gd name="T1" fmla="*/ 21600 h 21600"/>
              <a:gd name="T2" fmla="*/ 21550 w 21600"/>
              <a:gd name="T3" fmla="*/ 0 h 21600"/>
              <a:gd name="T4" fmla="*/ 2160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21600"/>
                </a:moveTo>
                <a:cubicBezTo>
                  <a:pt x="0" y="9690"/>
                  <a:pt x="9640" y="27"/>
                  <a:pt x="21550" y="0"/>
                </a:cubicBezTo>
              </a:path>
              <a:path w="21600" h="21600" stroke="0" extrusionOk="0">
                <a:moveTo>
                  <a:pt x="0" y="21600"/>
                </a:moveTo>
                <a:cubicBezTo>
                  <a:pt x="0" y="9690"/>
                  <a:pt x="9640" y="27"/>
                  <a:pt x="21550" y="0"/>
                </a:cubicBezTo>
                <a:lnTo>
                  <a:pt x="21600" y="21600"/>
                </a:lnTo>
                <a:close/>
              </a:path>
            </a:pathLst>
          </a:custGeom>
          <a:noFill/>
          <a:ln w="12700" cap="rnd">
            <a:solidFill>
              <a:srgbClr val="CC0000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9027" name="Arc 19"/>
          <p:cNvSpPr>
            <a:spLocks/>
          </p:cNvSpPr>
          <p:nvPr/>
        </p:nvSpPr>
        <p:spPr bwMode="auto">
          <a:xfrm>
            <a:off x="5778500" y="3263900"/>
            <a:ext cx="381000" cy="228600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0 w 43187"/>
              <a:gd name="T1" fmla="*/ 21600 h 21600"/>
              <a:gd name="T2" fmla="*/ 43187 w 43187"/>
              <a:gd name="T3" fmla="*/ 20844 h 21600"/>
              <a:gd name="T4" fmla="*/ 21600 w 43187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87" h="21600" fill="none" extrusionOk="0">
                <a:moveTo>
                  <a:pt x="0" y="21600"/>
                </a:moveTo>
                <a:cubicBezTo>
                  <a:pt x="0" y="9670"/>
                  <a:pt x="9670" y="0"/>
                  <a:pt x="21600" y="0"/>
                </a:cubicBezTo>
                <a:cubicBezTo>
                  <a:pt x="33235" y="0"/>
                  <a:pt x="42779" y="9216"/>
                  <a:pt x="43186" y="20844"/>
                </a:cubicBezTo>
              </a:path>
              <a:path w="43187" h="21600" stroke="0" extrusionOk="0">
                <a:moveTo>
                  <a:pt x="0" y="21600"/>
                </a:moveTo>
                <a:cubicBezTo>
                  <a:pt x="0" y="9670"/>
                  <a:pt x="9670" y="0"/>
                  <a:pt x="21600" y="0"/>
                </a:cubicBezTo>
                <a:cubicBezTo>
                  <a:pt x="33235" y="0"/>
                  <a:pt x="42779" y="9216"/>
                  <a:pt x="43186" y="20844"/>
                </a:cubicBezTo>
                <a:lnTo>
                  <a:pt x="21600" y="21600"/>
                </a:lnTo>
                <a:close/>
              </a:path>
            </a:pathLst>
          </a:custGeom>
          <a:noFill/>
          <a:ln w="12700" cap="rnd">
            <a:solidFill>
              <a:srgbClr val="CC0000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9028" name="Line 20"/>
          <p:cNvSpPr>
            <a:spLocks noChangeShapeType="1"/>
          </p:cNvSpPr>
          <p:nvPr/>
        </p:nvSpPr>
        <p:spPr bwMode="auto">
          <a:xfrm>
            <a:off x="4254500" y="4635500"/>
            <a:ext cx="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99029" name="Object 21"/>
          <p:cNvPicPr>
            <a:picLocks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4451" y="5697538"/>
            <a:ext cx="1547813" cy="995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9030" name="Rectangle 22"/>
          <p:cNvSpPr>
            <a:spLocks noChangeArrowheads="1"/>
          </p:cNvSpPr>
          <p:nvPr/>
        </p:nvSpPr>
        <p:spPr bwMode="auto">
          <a:xfrm>
            <a:off x="3248026" y="2760663"/>
            <a:ext cx="899285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accent2"/>
                </a:solidFill>
                <a:latin typeface="Arial Rounded MT Bold" pitchFamily="34" charset="0"/>
                <a:cs typeface="Arial" panose="020B0604020202020204" pitchFamily="34" charset="0"/>
              </a:rPr>
              <a:t>NaOH</a:t>
            </a:r>
          </a:p>
        </p:txBody>
      </p:sp>
      <p:sp>
        <p:nvSpPr>
          <p:cNvPr id="299031" name="Rectangle 23"/>
          <p:cNvSpPr>
            <a:spLocks noChangeArrowheads="1"/>
          </p:cNvSpPr>
          <p:nvPr/>
        </p:nvSpPr>
        <p:spPr bwMode="auto">
          <a:xfrm>
            <a:off x="3781425" y="4741863"/>
            <a:ext cx="351058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accent2"/>
                </a:solidFill>
                <a:latin typeface="Arial Rounded MT Bold" pitchFamily="34" charset="0"/>
                <a:cs typeface="Arial" panose="020B0604020202020204" pitchFamily="34" charset="0"/>
              </a:rPr>
              <a:t>I</a:t>
            </a:r>
            <a:r>
              <a:rPr lang="en-US" sz="2000" baseline="-25000">
                <a:solidFill>
                  <a:schemeClr val="accent2"/>
                </a:solidFill>
                <a:latin typeface="Arial Rounded MT Bold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299032" name="Line 24"/>
          <p:cNvSpPr>
            <a:spLocks noChangeShapeType="1"/>
          </p:cNvSpPr>
          <p:nvPr/>
        </p:nvSpPr>
        <p:spPr bwMode="auto">
          <a:xfrm>
            <a:off x="5092700" y="6007100"/>
            <a:ext cx="990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9033" name="Line 25"/>
          <p:cNvSpPr>
            <a:spLocks noChangeShapeType="1"/>
          </p:cNvSpPr>
          <p:nvPr/>
        </p:nvSpPr>
        <p:spPr bwMode="auto">
          <a:xfrm>
            <a:off x="6159500" y="6007100"/>
            <a:ext cx="914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9034" name="Rectangle 26"/>
          <p:cNvSpPr>
            <a:spLocks noChangeArrowheads="1"/>
          </p:cNvSpPr>
          <p:nvPr/>
        </p:nvSpPr>
        <p:spPr bwMode="auto">
          <a:xfrm>
            <a:off x="5381625" y="5656263"/>
            <a:ext cx="1181414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rgbClr val="CC0000"/>
                </a:solidFill>
                <a:latin typeface="Arial Rounded MT Bold" pitchFamily="34" charset="0"/>
                <a:cs typeface="Arial" panose="020B0604020202020204" pitchFamily="34" charset="0"/>
              </a:rPr>
              <a:t>2x  more</a:t>
            </a:r>
          </a:p>
        </p:txBody>
      </p:sp>
      <p:pic>
        <p:nvPicPr>
          <p:cNvPr id="299035" name="Object 27"/>
          <p:cNvPicPr>
            <a:picLocks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9226" y="5273676"/>
            <a:ext cx="1482725" cy="141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9036" name="Object 28"/>
          <p:cNvPicPr>
            <a:picLocks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388" y="6435726"/>
            <a:ext cx="747712" cy="347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9037" name="Arc 29"/>
          <p:cNvSpPr>
            <a:spLocks/>
          </p:cNvSpPr>
          <p:nvPr/>
        </p:nvSpPr>
        <p:spPr bwMode="auto">
          <a:xfrm>
            <a:off x="7988300" y="5930900"/>
            <a:ext cx="304800" cy="609600"/>
          </a:xfrm>
          <a:custGeom>
            <a:avLst/>
            <a:gdLst>
              <a:gd name="G0" fmla="+- 0 0 0"/>
              <a:gd name="G1" fmla="+- 0 0 0"/>
              <a:gd name="G2" fmla="+- 21600 0 0"/>
              <a:gd name="T0" fmla="*/ 21600 w 21600"/>
              <a:gd name="T1" fmla="*/ 0 h 21600"/>
              <a:gd name="T2" fmla="*/ 0 w 21600"/>
              <a:gd name="T3" fmla="*/ 21600 h 21600"/>
              <a:gd name="T4" fmla="*/ 0 w 21600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600"/>
                  <a:pt x="0" y="21600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600"/>
                  <a:pt x="0" y="21600"/>
                </a:cubicBezTo>
                <a:lnTo>
                  <a:pt x="0" y="0"/>
                </a:lnTo>
                <a:close/>
              </a:path>
            </a:pathLst>
          </a:custGeom>
          <a:noFill/>
          <a:ln w="12700" cap="rnd">
            <a:solidFill>
              <a:srgbClr val="CC0000"/>
            </a:solidFill>
            <a:round/>
            <a:headEnd type="stealth" w="med" len="lg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9038" name="Rectangle 30"/>
          <p:cNvSpPr>
            <a:spLocks noChangeArrowheads="1"/>
          </p:cNvSpPr>
          <p:nvPr/>
        </p:nvSpPr>
        <p:spPr bwMode="auto">
          <a:xfrm>
            <a:off x="7775575" y="6356350"/>
            <a:ext cx="270908" cy="36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b="1">
                <a:cs typeface="Arial" panose="020B0604020202020204" pitchFamily="34" charset="0"/>
              </a:rPr>
              <a:t>:</a:t>
            </a:r>
          </a:p>
        </p:txBody>
      </p:sp>
      <p:sp>
        <p:nvSpPr>
          <p:cNvPr id="299039" name="Rectangle 31"/>
          <p:cNvSpPr>
            <a:spLocks noChangeArrowheads="1"/>
          </p:cNvSpPr>
          <p:nvPr/>
        </p:nvSpPr>
        <p:spPr bwMode="auto">
          <a:xfrm>
            <a:off x="7575550" y="6037263"/>
            <a:ext cx="504946" cy="523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800" b="1">
                <a:latin typeface="Arial Rounded MT Bold" pitchFamily="34" charset="0"/>
                <a:cs typeface="Arial" panose="020B0604020202020204" pitchFamily="34" charset="0"/>
              </a:rPr>
              <a:t>..-</a:t>
            </a:r>
          </a:p>
        </p:txBody>
      </p:sp>
      <p:sp>
        <p:nvSpPr>
          <p:cNvPr id="299040" name="Rectangle 32"/>
          <p:cNvSpPr>
            <a:spLocks noChangeArrowheads="1"/>
          </p:cNvSpPr>
          <p:nvPr/>
        </p:nvSpPr>
        <p:spPr bwMode="auto">
          <a:xfrm>
            <a:off x="7575551" y="6464300"/>
            <a:ext cx="355867" cy="36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b="1">
                <a:cs typeface="Arial" panose="020B0604020202020204" pitchFamily="34" charset="0"/>
              </a:rPr>
              <a:t>..</a:t>
            </a:r>
          </a:p>
        </p:txBody>
      </p:sp>
      <p:pic>
        <p:nvPicPr>
          <p:cNvPr id="299041" name="Object 33"/>
          <p:cNvPicPr>
            <a:picLocks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5426" y="3273426"/>
            <a:ext cx="1146175" cy="90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9042" name="Line 34"/>
          <p:cNvSpPr>
            <a:spLocks noChangeShapeType="1"/>
          </p:cNvSpPr>
          <p:nvPr/>
        </p:nvSpPr>
        <p:spPr bwMode="auto">
          <a:xfrm flipV="1">
            <a:off x="8293100" y="4254500"/>
            <a:ext cx="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9043" name="Line 35"/>
          <p:cNvSpPr>
            <a:spLocks noChangeShapeType="1"/>
          </p:cNvSpPr>
          <p:nvPr/>
        </p:nvSpPr>
        <p:spPr bwMode="auto">
          <a:xfrm>
            <a:off x="7150100" y="2806700"/>
            <a:ext cx="9144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99044" name="Object 36"/>
          <p:cNvPicPr>
            <a:picLocks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4225" y="3197226"/>
            <a:ext cx="744538" cy="1285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9045" name="Rectangle 37"/>
          <p:cNvSpPr>
            <a:spLocks noChangeArrowheads="1"/>
          </p:cNvSpPr>
          <p:nvPr/>
        </p:nvSpPr>
        <p:spPr bwMode="auto">
          <a:xfrm>
            <a:off x="9486900" y="3568700"/>
            <a:ext cx="270908" cy="36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b="1">
                <a:cs typeface="Arial" panose="020B0604020202020204" pitchFamily="34" charset="0"/>
              </a:rPr>
              <a:t>:</a:t>
            </a:r>
          </a:p>
        </p:txBody>
      </p:sp>
      <p:sp>
        <p:nvSpPr>
          <p:cNvPr id="299046" name="Rectangle 38"/>
          <p:cNvSpPr>
            <a:spLocks noChangeArrowheads="1"/>
          </p:cNvSpPr>
          <p:nvPr/>
        </p:nvSpPr>
        <p:spPr bwMode="auto">
          <a:xfrm>
            <a:off x="8586789" y="4611688"/>
            <a:ext cx="19716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r" rtl="1"/>
            <a:r>
              <a:rPr lang="fa-IR" b="1">
                <a:solidFill>
                  <a:srgbClr val="CC0000"/>
                </a:solidFill>
                <a:latin typeface="Arial Rounded MT Bold" pitchFamily="34" charset="0"/>
                <a:cs typeface="Arial" panose="020B0604020202020204" pitchFamily="34" charset="0"/>
              </a:rPr>
              <a:t>گروه خارج شونده خوب</a:t>
            </a:r>
            <a:endParaRPr lang="en-US" b="1">
              <a:solidFill>
                <a:srgbClr val="CC0000"/>
              </a:solidFill>
              <a:latin typeface="Arial Rounded MT Bold" pitchFamily="34" charset="0"/>
              <a:cs typeface="Arial" panose="020B0604020202020204" pitchFamily="34" charset="0"/>
            </a:endParaRPr>
          </a:p>
        </p:txBody>
      </p:sp>
      <p:sp>
        <p:nvSpPr>
          <p:cNvPr id="299047" name="Rectangle 39"/>
          <p:cNvSpPr>
            <a:spLocks noChangeArrowheads="1"/>
          </p:cNvSpPr>
          <p:nvPr/>
        </p:nvSpPr>
        <p:spPr bwMode="auto">
          <a:xfrm>
            <a:off x="9388476" y="3354388"/>
            <a:ext cx="30321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800">
                <a:latin typeface="Times New Roman" panose="02020603050405020304" pitchFamily="18" charset="0"/>
                <a:cs typeface="Arial" panose="020B0604020202020204" pitchFamily="34" charset="0"/>
              </a:rPr>
              <a:t>-</a:t>
            </a:r>
          </a:p>
        </p:txBody>
      </p:sp>
      <p:sp>
        <p:nvSpPr>
          <p:cNvPr id="299048" name="Line 40"/>
          <p:cNvSpPr>
            <a:spLocks noChangeShapeType="1"/>
          </p:cNvSpPr>
          <p:nvPr/>
        </p:nvSpPr>
        <p:spPr bwMode="auto">
          <a:xfrm>
            <a:off x="8674100" y="2806700"/>
            <a:ext cx="9144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9049" name="Rectangle 41"/>
          <p:cNvSpPr>
            <a:spLocks noChangeArrowheads="1"/>
          </p:cNvSpPr>
          <p:nvPr/>
        </p:nvSpPr>
        <p:spPr bwMode="auto">
          <a:xfrm>
            <a:off x="9039225" y="2782888"/>
            <a:ext cx="628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>
                <a:solidFill>
                  <a:schemeClr val="accent2"/>
                </a:solidFill>
                <a:latin typeface="Arial Rounded MT Bold" pitchFamily="34" charset="0"/>
                <a:cs typeface="Arial" panose="020B0604020202020204" pitchFamily="34" charset="0"/>
              </a:rPr>
              <a:t>H</a:t>
            </a:r>
            <a:r>
              <a:rPr lang="en-US" baseline="-25000">
                <a:solidFill>
                  <a:schemeClr val="accent2"/>
                </a:solidFill>
                <a:latin typeface="Arial Rounded MT Bold" pitchFamily="34" charset="0"/>
                <a:cs typeface="Arial" panose="020B0604020202020204" pitchFamily="34" charset="0"/>
              </a:rPr>
              <a:t>2</a:t>
            </a:r>
            <a:r>
              <a:rPr lang="en-US">
                <a:solidFill>
                  <a:schemeClr val="accent2"/>
                </a:solidFill>
                <a:latin typeface="Arial Rounded MT Bold" pitchFamily="34" charset="0"/>
                <a:cs typeface="Arial" panose="020B0604020202020204" pitchFamily="34" charset="0"/>
              </a:rPr>
              <a:t>O</a:t>
            </a:r>
          </a:p>
        </p:txBody>
      </p:sp>
      <p:sp>
        <p:nvSpPr>
          <p:cNvPr id="299050" name="Rectangle 42"/>
          <p:cNvSpPr>
            <a:spLocks noChangeArrowheads="1"/>
          </p:cNvSpPr>
          <p:nvPr/>
        </p:nvSpPr>
        <p:spPr bwMode="auto">
          <a:xfrm>
            <a:off x="7515226" y="2782888"/>
            <a:ext cx="8477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>
                <a:solidFill>
                  <a:schemeClr val="accent2"/>
                </a:solidFill>
                <a:latin typeface="Arial Rounded MT Bold" pitchFamily="34" charset="0"/>
                <a:cs typeface="Arial" panose="020B0604020202020204" pitchFamily="34" charset="0"/>
              </a:rPr>
              <a:t>NaOH</a:t>
            </a:r>
          </a:p>
        </p:txBody>
      </p:sp>
    </p:spTree>
    <p:extLst>
      <p:ext uri="{BB962C8B-B14F-4D97-AF65-F5344CB8AC3E}">
        <p14:creationId xmlns:p14="http://schemas.microsoft.com/office/powerpoint/2010/main" val="24043079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E0713-B54F-4571-AA38-B0797E66A367}" type="slidenum">
              <a:rPr lang="en-US"/>
              <a:pPr/>
              <a:t>21</a:t>
            </a:fld>
            <a:endParaRPr lang="en-US"/>
          </a:p>
        </p:txBody>
      </p:sp>
      <p:sp>
        <p:nvSpPr>
          <p:cNvPr id="300034" name="Rectangle 2"/>
          <p:cNvSpPr>
            <a:spLocks noChangeArrowheads="1"/>
          </p:cNvSpPr>
          <p:nvPr/>
        </p:nvSpPr>
        <p:spPr bwMode="auto">
          <a:xfrm>
            <a:off x="1911350" y="2444750"/>
            <a:ext cx="8216900" cy="2273300"/>
          </a:xfrm>
          <a:prstGeom prst="rect">
            <a:avLst/>
          </a:prstGeom>
          <a:solidFill>
            <a:srgbClr val="00808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0035" name="Rectangle 3"/>
          <p:cNvSpPr>
            <a:spLocks noChangeArrowheads="1"/>
          </p:cNvSpPr>
          <p:nvPr/>
        </p:nvSpPr>
        <p:spPr bwMode="auto">
          <a:xfrm>
            <a:off x="3975500" y="2636839"/>
            <a:ext cx="4185441" cy="17549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 rtl="1"/>
            <a:r>
              <a:rPr lang="en-US" sz="3600">
                <a:solidFill>
                  <a:srgbClr val="FFFF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  <a:cs typeface="Arial" panose="020B0604020202020204" pitchFamily="34" charset="0"/>
              </a:rPr>
              <a:t>  </a:t>
            </a:r>
            <a:r>
              <a:rPr lang="fa-IR" sz="3600" b="1">
                <a:solidFill>
                  <a:srgbClr val="FFFF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  <a:cs typeface="Arial" panose="020B0604020202020204" pitchFamily="34" charset="0"/>
              </a:rPr>
              <a:t>واکنشهای هیدروژن آلفا:</a:t>
            </a:r>
          </a:p>
          <a:p>
            <a:pPr algn="ctr" rtl="1"/>
            <a:r>
              <a:rPr lang="fa-IR" sz="3600">
                <a:solidFill>
                  <a:srgbClr val="FFFF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  <a:cs typeface="Arial" panose="020B0604020202020204" pitchFamily="34" charset="0"/>
              </a:rPr>
              <a:t>واکنشهای تراکمی</a:t>
            </a:r>
          </a:p>
          <a:p>
            <a:pPr algn="ctr" rtl="1"/>
            <a:r>
              <a:rPr lang="fa-IR" sz="3600">
                <a:solidFill>
                  <a:srgbClr val="FFFF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  <a:cs typeface="Arial" panose="020B0604020202020204" pitchFamily="34" charset="0"/>
              </a:rPr>
              <a:t>آلدول و کلایزن</a:t>
            </a:r>
            <a:endParaRPr lang="en-US" sz="3600">
              <a:solidFill>
                <a:srgbClr val="FFFF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Rounded MT Bold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79248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72F52-52A1-40BD-8262-8AC13AF06FBF}" type="slidenum">
              <a:rPr lang="en-US"/>
              <a:pPr/>
              <a:t>22</a:t>
            </a:fld>
            <a:endParaRPr lang="en-US"/>
          </a:p>
        </p:txBody>
      </p:sp>
      <p:pic>
        <p:nvPicPr>
          <p:cNvPr id="301058" name="Object 2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1288" y="2005014"/>
            <a:ext cx="4902200" cy="3557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1059" name="Rectangle 3"/>
          <p:cNvSpPr>
            <a:spLocks noChangeArrowheads="1"/>
          </p:cNvSpPr>
          <p:nvPr/>
        </p:nvSpPr>
        <p:spPr bwMode="auto">
          <a:xfrm>
            <a:off x="3260726" y="3138488"/>
            <a:ext cx="745397" cy="523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800">
                <a:solidFill>
                  <a:srgbClr val="CC0000"/>
                </a:solidFill>
                <a:latin typeface="Arial Rounded MT Bold" pitchFamily="34" charset="0"/>
                <a:cs typeface="Arial" panose="020B0604020202020204" pitchFamily="34" charset="0"/>
              </a:rPr>
              <a:t>Nu:</a:t>
            </a:r>
          </a:p>
        </p:txBody>
      </p:sp>
      <p:sp>
        <p:nvSpPr>
          <p:cNvPr id="301060" name="Arc 4"/>
          <p:cNvSpPr>
            <a:spLocks/>
          </p:cNvSpPr>
          <p:nvPr/>
        </p:nvSpPr>
        <p:spPr bwMode="auto">
          <a:xfrm>
            <a:off x="4038600" y="2743200"/>
            <a:ext cx="457200" cy="609600"/>
          </a:xfrm>
          <a:custGeom>
            <a:avLst/>
            <a:gdLst>
              <a:gd name="G0" fmla="+- 0 0 0"/>
              <a:gd name="G1" fmla="+- 0 0 0"/>
              <a:gd name="G2" fmla="+- 21600 0 0"/>
              <a:gd name="T0" fmla="*/ 21600 w 21600"/>
              <a:gd name="T1" fmla="*/ 0 h 21600"/>
              <a:gd name="T2" fmla="*/ 0 w 21600"/>
              <a:gd name="T3" fmla="*/ 21600 h 21600"/>
              <a:gd name="T4" fmla="*/ 0 w 21600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600"/>
                  <a:pt x="0" y="21600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600"/>
                  <a:pt x="0" y="21600"/>
                </a:cubicBezTo>
                <a:lnTo>
                  <a:pt x="0" y="0"/>
                </a:lnTo>
                <a:close/>
              </a:path>
            </a:pathLst>
          </a:custGeom>
          <a:noFill/>
          <a:ln w="12700" cap="rnd">
            <a:solidFill>
              <a:srgbClr val="CC0000"/>
            </a:solidFill>
            <a:round/>
            <a:headEnd type="stealth" w="med" len="lg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1061" name="Rectangle 5"/>
          <p:cNvSpPr>
            <a:spLocks noChangeArrowheads="1"/>
          </p:cNvSpPr>
          <p:nvPr/>
        </p:nvSpPr>
        <p:spPr bwMode="auto">
          <a:xfrm>
            <a:off x="5394325" y="3595688"/>
            <a:ext cx="524182" cy="523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800">
                <a:solidFill>
                  <a:schemeClr val="accent2"/>
                </a:solidFill>
                <a:latin typeface="Arial Rounded MT Bold" pitchFamily="34" charset="0"/>
                <a:cs typeface="Arial" panose="020B0604020202020204" pitchFamily="34" charset="0"/>
              </a:rPr>
              <a:t>:B</a:t>
            </a:r>
          </a:p>
        </p:txBody>
      </p:sp>
      <p:sp>
        <p:nvSpPr>
          <p:cNvPr id="301062" name="Arc 6"/>
          <p:cNvSpPr>
            <a:spLocks/>
          </p:cNvSpPr>
          <p:nvPr/>
        </p:nvSpPr>
        <p:spPr bwMode="auto">
          <a:xfrm>
            <a:off x="4953000" y="3352800"/>
            <a:ext cx="457200" cy="457200"/>
          </a:xfrm>
          <a:custGeom>
            <a:avLst/>
            <a:gdLst>
              <a:gd name="G0" fmla="+- 21600 0 0"/>
              <a:gd name="G1" fmla="+- 0 0 0"/>
              <a:gd name="G2" fmla="+- 21600 0 0"/>
              <a:gd name="T0" fmla="*/ 21600 w 21600"/>
              <a:gd name="T1" fmla="*/ 21600 h 21600"/>
              <a:gd name="T2" fmla="*/ 0 w 21600"/>
              <a:gd name="T3" fmla="*/ 0 h 21600"/>
              <a:gd name="T4" fmla="*/ 21600 w 21600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21600"/>
                </a:moveTo>
                <a:cubicBezTo>
                  <a:pt x="9670" y="21600"/>
                  <a:pt x="0" y="11929"/>
                  <a:pt x="0" y="0"/>
                </a:cubicBezTo>
              </a:path>
              <a:path w="21600" h="21600" stroke="0" extrusionOk="0">
                <a:moveTo>
                  <a:pt x="21600" y="21600"/>
                </a:moveTo>
                <a:cubicBezTo>
                  <a:pt x="9670" y="21600"/>
                  <a:pt x="0" y="11929"/>
                  <a:pt x="0" y="0"/>
                </a:cubicBez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accent2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1063" name="Line 7"/>
          <p:cNvSpPr>
            <a:spLocks noChangeShapeType="1"/>
          </p:cNvSpPr>
          <p:nvPr/>
        </p:nvSpPr>
        <p:spPr bwMode="auto">
          <a:xfrm>
            <a:off x="5943600" y="2743200"/>
            <a:ext cx="1066800" cy="0"/>
          </a:xfrm>
          <a:prstGeom prst="line">
            <a:avLst/>
          </a:prstGeom>
          <a:noFill/>
          <a:ln w="12700">
            <a:solidFill>
              <a:srgbClr val="CC0000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1064" name="Line 8"/>
          <p:cNvSpPr>
            <a:spLocks noChangeShapeType="1"/>
          </p:cNvSpPr>
          <p:nvPr/>
        </p:nvSpPr>
        <p:spPr bwMode="auto">
          <a:xfrm>
            <a:off x="4495800" y="3505200"/>
            <a:ext cx="0" cy="91440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1065" name="Rectangle 9"/>
          <p:cNvSpPr>
            <a:spLocks noChangeArrowheads="1"/>
          </p:cNvSpPr>
          <p:nvPr/>
        </p:nvSpPr>
        <p:spPr bwMode="auto">
          <a:xfrm>
            <a:off x="5576021" y="1935163"/>
            <a:ext cx="1731243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r" rtl="1"/>
            <a:r>
              <a:rPr lang="fa-IR" sz="2000" b="1">
                <a:solidFill>
                  <a:srgbClr val="CC0000"/>
                </a:solidFill>
                <a:latin typeface="Arial Rounded MT Bold" pitchFamily="34" charset="0"/>
                <a:cs typeface="Arial" panose="020B0604020202020204" pitchFamily="34" charset="0"/>
              </a:rPr>
              <a:t>افزایش نوکلئوفیلی</a:t>
            </a:r>
            <a:endParaRPr lang="en-US" sz="2000" b="1">
              <a:solidFill>
                <a:srgbClr val="CC0000"/>
              </a:solidFill>
              <a:latin typeface="Arial Rounded MT Bold" pitchFamily="34" charset="0"/>
              <a:cs typeface="Arial" panose="020B0604020202020204" pitchFamily="34" charset="0"/>
            </a:endParaRPr>
          </a:p>
        </p:txBody>
      </p:sp>
      <p:sp>
        <p:nvSpPr>
          <p:cNvPr id="301066" name="Rectangle 10"/>
          <p:cNvSpPr>
            <a:spLocks noChangeArrowheads="1"/>
          </p:cNvSpPr>
          <p:nvPr/>
        </p:nvSpPr>
        <p:spPr bwMode="auto">
          <a:xfrm>
            <a:off x="4784726" y="5241925"/>
            <a:ext cx="355867" cy="36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b="1">
                <a:cs typeface="Arial" panose="020B0604020202020204" pitchFamily="34" charset="0"/>
              </a:rPr>
              <a:t>..</a:t>
            </a:r>
          </a:p>
        </p:txBody>
      </p:sp>
      <p:sp>
        <p:nvSpPr>
          <p:cNvPr id="301067" name="Rectangle 11"/>
          <p:cNvSpPr>
            <a:spLocks noChangeArrowheads="1"/>
          </p:cNvSpPr>
          <p:nvPr/>
        </p:nvSpPr>
        <p:spPr bwMode="auto">
          <a:xfrm>
            <a:off x="5013326" y="5348288"/>
            <a:ext cx="30321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800">
                <a:latin typeface="Times New Roman" panose="02020603050405020304" pitchFamily="18" charset="0"/>
                <a:cs typeface="Arial" panose="020B0604020202020204" pitchFamily="34" charset="0"/>
              </a:rPr>
              <a:t>-</a:t>
            </a:r>
          </a:p>
        </p:txBody>
      </p:sp>
      <p:sp>
        <p:nvSpPr>
          <p:cNvPr id="301068" name="Rectangle 12"/>
          <p:cNvSpPr>
            <a:spLocks noChangeArrowheads="1"/>
          </p:cNvSpPr>
          <p:nvPr/>
        </p:nvSpPr>
        <p:spPr bwMode="auto">
          <a:xfrm>
            <a:off x="1633732" y="4068763"/>
            <a:ext cx="2277868" cy="708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r" rtl="1"/>
            <a:r>
              <a:rPr lang="fa-IR" sz="2000" b="1">
                <a:solidFill>
                  <a:schemeClr val="accent2"/>
                </a:solidFill>
                <a:latin typeface="Arial Rounded MT Bold" pitchFamily="34" charset="0"/>
                <a:cs typeface="Arial" panose="020B0604020202020204" pitchFamily="34" charset="0"/>
              </a:rPr>
              <a:t>جدا کردن هیدروژن های </a:t>
            </a:r>
          </a:p>
          <a:p>
            <a:pPr algn="r" rtl="1"/>
            <a:r>
              <a:rPr lang="fa-IR" sz="2000" b="1">
                <a:solidFill>
                  <a:schemeClr val="accent2"/>
                </a:solidFill>
                <a:latin typeface="Arial Rounded MT Bold" pitchFamily="34" charset="0"/>
                <a:cs typeface="Arial" panose="020B0604020202020204" pitchFamily="34" charset="0"/>
              </a:rPr>
              <a:t>آلفا</a:t>
            </a:r>
            <a:endParaRPr lang="en-US" sz="2000" b="1">
              <a:solidFill>
                <a:schemeClr val="accent2"/>
              </a:solidFill>
              <a:latin typeface="Arial Rounded MT Bold" pitchFamily="34" charset="0"/>
              <a:cs typeface="Arial" panose="020B0604020202020204" pitchFamily="34" charset="0"/>
            </a:endParaRPr>
          </a:p>
        </p:txBody>
      </p:sp>
      <p:sp>
        <p:nvSpPr>
          <p:cNvPr id="301069" name="Line 13"/>
          <p:cNvSpPr>
            <a:spLocks noChangeShapeType="1"/>
          </p:cNvSpPr>
          <p:nvPr/>
        </p:nvSpPr>
        <p:spPr bwMode="auto">
          <a:xfrm flipH="1">
            <a:off x="5895975" y="2847975"/>
            <a:ext cx="1066800" cy="0"/>
          </a:xfrm>
          <a:prstGeom prst="line">
            <a:avLst/>
          </a:prstGeom>
          <a:noFill/>
          <a:ln w="12700">
            <a:solidFill>
              <a:srgbClr val="CC0000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1070" name="Line 14"/>
          <p:cNvSpPr>
            <a:spLocks noChangeShapeType="1"/>
          </p:cNvSpPr>
          <p:nvPr/>
        </p:nvSpPr>
        <p:spPr bwMode="auto">
          <a:xfrm flipV="1">
            <a:off x="4584700" y="3429000"/>
            <a:ext cx="0" cy="91440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1071" name="Rectangle 15"/>
          <p:cNvSpPr>
            <a:spLocks noChangeArrowheads="1"/>
          </p:cNvSpPr>
          <p:nvPr/>
        </p:nvSpPr>
        <p:spPr bwMode="auto">
          <a:xfrm>
            <a:off x="3189944" y="333376"/>
            <a:ext cx="3803926" cy="12009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 rtl="1"/>
            <a:r>
              <a:rPr lang="fa-IR" sz="360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  <a:cs typeface="Arial" panose="020B0604020202020204" pitchFamily="34" charset="0"/>
              </a:rPr>
              <a:t>انواع واکنش پذیری های</a:t>
            </a:r>
          </a:p>
          <a:p>
            <a:pPr algn="ctr" rtl="1"/>
            <a:r>
              <a:rPr lang="fa-IR" sz="360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  <a:cs typeface="Arial" panose="020B0604020202020204" pitchFamily="34" charset="0"/>
              </a:rPr>
              <a:t>آلدئیدها و کتونها</a:t>
            </a:r>
            <a:endParaRPr lang="en-US" sz="3600">
              <a:solidFill>
                <a:srgbClr val="0099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Rounded MT Bold" pitchFamily="34" charset="0"/>
              <a:cs typeface="Arial" panose="020B0604020202020204" pitchFamily="34" charset="0"/>
            </a:endParaRPr>
          </a:p>
        </p:txBody>
      </p:sp>
      <p:sp>
        <p:nvSpPr>
          <p:cNvPr id="301072" name="Arc 16"/>
          <p:cNvSpPr>
            <a:spLocks/>
          </p:cNvSpPr>
          <p:nvPr/>
        </p:nvSpPr>
        <p:spPr bwMode="auto">
          <a:xfrm>
            <a:off x="4191000" y="2090738"/>
            <a:ext cx="228600" cy="303212"/>
          </a:xfrm>
          <a:custGeom>
            <a:avLst/>
            <a:gdLst>
              <a:gd name="G0" fmla="+- 21600 0 0"/>
              <a:gd name="G1" fmla="+- 20998 0 0"/>
              <a:gd name="G2" fmla="+- 21600 0 0"/>
              <a:gd name="T0" fmla="*/ 19938 w 21600"/>
              <a:gd name="T1" fmla="*/ 42534 h 42534"/>
              <a:gd name="T2" fmla="*/ 16538 w 21600"/>
              <a:gd name="T3" fmla="*/ 0 h 42534"/>
              <a:gd name="T4" fmla="*/ 21600 w 21600"/>
              <a:gd name="T5" fmla="*/ 20998 h 425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42534" fill="none" extrusionOk="0">
                <a:moveTo>
                  <a:pt x="19938" y="42533"/>
                </a:moveTo>
                <a:cubicBezTo>
                  <a:pt x="8686" y="41665"/>
                  <a:pt x="0" y="32282"/>
                  <a:pt x="0" y="20998"/>
                </a:cubicBezTo>
                <a:cubicBezTo>
                  <a:pt x="0" y="11018"/>
                  <a:pt x="6836" y="2338"/>
                  <a:pt x="16537" y="-1"/>
                </a:cubicBezTo>
              </a:path>
              <a:path w="21600" h="42534" stroke="0" extrusionOk="0">
                <a:moveTo>
                  <a:pt x="19938" y="42533"/>
                </a:moveTo>
                <a:cubicBezTo>
                  <a:pt x="8686" y="41665"/>
                  <a:pt x="0" y="32282"/>
                  <a:pt x="0" y="20998"/>
                </a:cubicBezTo>
                <a:cubicBezTo>
                  <a:pt x="0" y="11018"/>
                  <a:pt x="6836" y="2338"/>
                  <a:pt x="16537" y="-1"/>
                </a:cubicBezTo>
                <a:lnTo>
                  <a:pt x="21600" y="20998"/>
                </a:lnTo>
                <a:close/>
              </a:path>
            </a:pathLst>
          </a:custGeom>
          <a:noFill/>
          <a:ln w="12700" cap="rnd">
            <a:solidFill>
              <a:srgbClr val="CC0000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1073" name="Rectangle 17"/>
          <p:cNvSpPr>
            <a:spLocks noChangeArrowheads="1"/>
          </p:cNvSpPr>
          <p:nvPr/>
        </p:nvSpPr>
        <p:spPr bwMode="auto">
          <a:xfrm>
            <a:off x="6855954" y="4548188"/>
            <a:ext cx="3494546" cy="708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r" rtl="1">
              <a:buFontTx/>
              <a:buChar char="•"/>
            </a:pPr>
            <a:r>
              <a:rPr lang="en-US">
                <a:solidFill>
                  <a:srgbClr val="009900"/>
                </a:solidFill>
                <a:latin typeface="Arial Rounded MT Bold" pitchFamily="34" charset="0"/>
                <a:cs typeface="Arial" panose="020B0604020202020204" pitchFamily="34" charset="0"/>
              </a:rPr>
              <a:t> </a:t>
            </a:r>
            <a:r>
              <a:rPr lang="fa-IR" sz="2000" b="1">
                <a:solidFill>
                  <a:srgbClr val="009900"/>
                </a:solidFill>
                <a:latin typeface="Arial Rounded MT Bold" pitchFamily="34" charset="0"/>
                <a:cs typeface="Arial" panose="020B0604020202020204" pitchFamily="34" charset="0"/>
              </a:rPr>
              <a:t>نوکلئوفیل خوب واکنش افزایشی</a:t>
            </a:r>
            <a:endParaRPr lang="en-US" sz="2000" b="1">
              <a:solidFill>
                <a:srgbClr val="009900"/>
              </a:solidFill>
              <a:latin typeface="Arial Rounded MT Bold" pitchFamily="34" charset="0"/>
              <a:cs typeface="Arial" panose="020B0604020202020204" pitchFamily="34" charset="0"/>
            </a:endParaRPr>
          </a:p>
          <a:p>
            <a:pPr algn="r" rtl="1">
              <a:buFontTx/>
              <a:buChar char="•"/>
            </a:pPr>
            <a:r>
              <a:rPr lang="en-US">
                <a:solidFill>
                  <a:srgbClr val="009900"/>
                </a:solidFill>
                <a:latin typeface="Arial Rounded MT Bold" pitchFamily="34" charset="0"/>
                <a:cs typeface="Arial" panose="020B0604020202020204" pitchFamily="34" charset="0"/>
              </a:rPr>
              <a:t> </a:t>
            </a:r>
            <a:r>
              <a:rPr lang="fa-IR">
                <a:solidFill>
                  <a:srgbClr val="009900"/>
                </a:solidFill>
                <a:latin typeface="Arial Rounded MT Bold" pitchFamily="34" charset="0"/>
                <a:cs typeface="Arial" panose="020B0604020202020204" pitchFamily="34" charset="0"/>
              </a:rPr>
              <a:t> </a:t>
            </a:r>
            <a:r>
              <a:rPr lang="fa-IR" sz="2000" b="1">
                <a:solidFill>
                  <a:srgbClr val="009900"/>
                </a:solidFill>
                <a:latin typeface="Arial Rounded MT Bold" pitchFamily="34" charset="0"/>
                <a:cs typeface="Arial" panose="020B0604020202020204" pitchFamily="34" charset="0"/>
              </a:rPr>
              <a:t>با ز قوی هیدروژن آلفا را جدا میکند.</a:t>
            </a:r>
            <a:endParaRPr lang="en-US">
              <a:solidFill>
                <a:srgbClr val="009900"/>
              </a:solidFill>
              <a:latin typeface="Arial Rounded MT Bold" pitchFamily="34" charset="0"/>
              <a:cs typeface="Arial" panose="020B0604020202020204" pitchFamily="34" charset="0"/>
            </a:endParaRPr>
          </a:p>
        </p:txBody>
      </p:sp>
      <p:sp>
        <p:nvSpPr>
          <p:cNvPr id="301074" name="Rectangle 18"/>
          <p:cNvSpPr>
            <a:spLocks noChangeArrowheads="1"/>
          </p:cNvSpPr>
          <p:nvPr/>
        </p:nvSpPr>
        <p:spPr bwMode="auto">
          <a:xfrm>
            <a:off x="6480759" y="5310188"/>
            <a:ext cx="3879267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r" rtl="1"/>
            <a:r>
              <a:rPr lang="fa-IR" sz="2000" b="1">
                <a:solidFill>
                  <a:srgbClr val="009900"/>
                </a:solidFill>
                <a:latin typeface="Arial Rounded MT Bold" pitchFamily="34" charset="0"/>
                <a:cs typeface="Arial" panose="020B0604020202020204" pitchFamily="34" charset="0"/>
              </a:rPr>
              <a:t>اغلب دو واکنش با هم رقابت میکنند.</a:t>
            </a:r>
            <a:r>
              <a:rPr lang="fa-IR">
                <a:solidFill>
                  <a:srgbClr val="009900"/>
                </a:solidFill>
                <a:latin typeface="Arial Rounded MT Bold" pitchFamily="34" charset="0"/>
                <a:cs typeface="Arial" panose="020B0604020202020204" pitchFamily="34" charset="0"/>
              </a:rPr>
              <a:t>	</a:t>
            </a:r>
            <a:endParaRPr lang="en-US">
              <a:solidFill>
                <a:srgbClr val="009900"/>
              </a:solidFill>
              <a:latin typeface="Arial Rounded MT Bold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26999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BE15C-9FC9-4939-9275-A385A9B2D386}" type="slidenum">
              <a:rPr lang="en-US"/>
              <a:pPr/>
              <a:t>23</a:t>
            </a:fld>
            <a:endParaRPr lang="en-US"/>
          </a:p>
        </p:txBody>
      </p:sp>
      <p:sp>
        <p:nvSpPr>
          <p:cNvPr id="302082" name="Rectangle 2"/>
          <p:cNvSpPr>
            <a:spLocks noChangeArrowheads="1"/>
          </p:cNvSpPr>
          <p:nvPr/>
        </p:nvSpPr>
        <p:spPr bwMode="auto">
          <a:xfrm>
            <a:off x="2292350" y="2978150"/>
            <a:ext cx="7302500" cy="1358900"/>
          </a:xfrm>
          <a:prstGeom prst="rect">
            <a:avLst/>
          </a:prstGeom>
          <a:solidFill>
            <a:schemeClr val="hlink">
              <a:alpha val="5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2083" name="Rectangle 3"/>
          <p:cNvSpPr>
            <a:spLocks noChangeArrowheads="1"/>
          </p:cNvSpPr>
          <p:nvPr/>
        </p:nvSpPr>
        <p:spPr bwMode="auto">
          <a:xfrm>
            <a:off x="4779392" y="3284538"/>
            <a:ext cx="2192908" cy="708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r" rtl="1"/>
            <a:r>
              <a:rPr lang="fa-IR" sz="4000"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  <a:cs typeface="Arial" panose="020B0604020202020204" pitchFamily="34" charset="0"/>
              </a:rPr>
              <a:t>تراکم  آلدول</a:t>
            </a:r>
            <a:endParaRPr lang="en-US" sz="4000">
              <a:effectLst>
                <a:outerShdw blurRad="38100" dist="38100" dir="2700000" algn="tl">
                  <a:srgbClr val="C0C0C0"/>
                </a:outerShdw>
              </a:effectLst>
              <a:latin typeface="Arial Rounded MT Bold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01207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2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94858-D187-433C-82DF-B3B615EC8588}" type="slidenum">
              <a:rPr lang="en-US"/>
              <a:pPr/>
              <a:t>24</a:t>
            </a:fld>
            <a:endParaRPr lang="en-US"/>
          </a:p>
        </p:txBody>
      </p:sp>
      <p:sp>
        <p:nvSpPr>
          <p:cNvPr id="303106" name="Rectangle 2"/>
          <p:cNvSpPr>
            <a:spLocks noChangeArrowheads="1"/>
          </p:cNvSpPr>
          <p:nvPr/>
        </p:nvSpPr>
        <p:spPr bwMode="auto">
          <a:xfrm>
            <a:off x="2978150" y="4959350"/>
            <a:ext cx="2578100" cy="1206500"/>
          </a:xfrm>
          <a:prstGeom prst="rect">
            <a:avLst/>
          </a:prstGeom>
          <a:solidFill>
            <a:srgbClr val="FFFFCC">
              <a:alpha val="50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3107" name="Rectangle 3"/>
          <p:cNvSpPr>
            <a:spLocks noChangeArrowheads="1"/>
          </p:cNvSpPr>
          <p:nvPr/>
        </p:nvSpPr>
        <p:spPr bwMode="auto">
          <a:xfrm>
            <a:off x="6483350" y="1073150"/>
            <a:ext cx="520700" cy="977900"/>
          </a:xfrm>
          <a:prstGeom prst="rect">
            <a:avLst/>
          </a:prstGeom>
          <a:solidFill>
            <a:srgbClr val="FFFFCC">
              <a:alpha val="50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303108" name="Object 4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9551" y="1495425"/>
            <a:ext cx="6335713" cy="4565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3109" name="Rectangle 5"/>
          <p:cNvSpPr>
            <a:spLocks noChangeArrowheads="1"/>
          </p:cNvSpPr>
          <p:nvPr/>
        </p:nvSpPr>
        <p:spPr bwMode="auto">
          <a:xfrm>
            <a:off x="4634465" y="0"/>
            <a:ext cx="2240998" cy="770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r" rtl="1"/>
            <a:r>
              <a:rPr lang="fa-IR" sz="4400" b="1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  <a:cs typeface="Arial" panose="020B0604020202020204" pitchFamily="34" charset="0"/>
              </a:rPr>
              <a:t>تراکم آلدول</a:t>
            </a:r>
            <a:endParaRPr lang="en-US" sz="4400" b="1">
              <a:solidFill>
                <a:srgbClr val="0099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Rounded MT Bold" pitchFamily="34" charset="0"/>
              <a:cs typeface="Arial" panose="020B0604020202020204" pitchFamily="34" charset="0"/>
            </a:endParaRPr>
          </a:p>
        </p:txBody>
      </p:sp>
      <p:sp>
        <p:nvSpPr>
          <p:cNvPr id="303110" name="Rectangle 6"/>
          <p:cNvSpPr>
            <a:spLocks noChangeArrowheads="1"/>
          </p:cNvSpPr>
          <p:nvPr/>
        </p:nvSpPr>
        <p:spPr bwMode="auto">
          <a:xfrm>
            <a:off x="4988565" y="2544763"/>
            <a:ext cx="426399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r" rtl="1"/>
            <a:r>
              <a:rPr lang="fa-IR" sz="2000" b="1">
                <a:solidFill>
                  <a:schemeClr val="accent2"/>
                </a:solidFill>
                <a:latin typeface="Arial Rounded MT Bold" pitchFamily="34" charset="0"/>
                <a:cs typeface="Arial" panose="020B0604020202020204" pitchFamily="34" charset="0"/>
              </a:rPr>
              <a:t>باز</a:t>
            </a:r>
            <a:endParaRPr lang="en-US" sz="2000" b="1">
              <a:solidFill>
                <a:schemeClr val="accent2"/>
              </a:solidFill>
              <a:latin typeface="Arial Rounded MT Bold" pitchFamily="34" charset="0"/>
              <a:cs typeface="Arial" panose="020B0604020202020204" pitchFamily="34" charset="0"/>
            </a:endParaRPr>
          </a:p>
        </p:txBody>
      </p:sp>
      <p:grpSp>
        <p:nvGrpSpPr>
          <p:cNvPr id="303111" name="Group 7"/>
          <p:cNvGrpSpPr>
            <a:grpSpLocks/>
          </p:cNvGrpSpPr>
          <p:nvPr/>
        </p:nvGrpSpPr>
        <p:grpSpPr bwMode="auto">
          <a:xfrm>
            <a:off x="7604126" y="3306763"/>
            <a:ext cx="2506663" cy="658812"/>
            <a:chOff x="3830" y="2083"/>
            <a:chExt cx="1579" cy="415"/>
          </a:xfrm>
        </p:grpSpPr>
        <p:sp>
          <p:nvSpPr>
            <p:cNvPr id="303112" name="Rectangle 8"/>
            <p:cNvSpPr>
              <a:spLocks noChangeArrowheads="1"/>
            </p:cNvSpPr>
            <p:nvPr/>
          </p:nvSpPr>
          <p:spPr bwMode="auto">
            <a:xfrm>
              <a:off x="4358" y="2083"/>
              <a:ext cx="684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2000">
                  <a:solidFill>
                    <a:srgbClr val="009900"/>
                  </a:solidFill>
                  <a:latin typeface="Arial Rounded MT Bold" pitchFamily="34" charset="0"/>
                  <a:cs typeface="Arial" panose="020B0604020202020204" pitchFamily="34" charset="0"/>
                </a:rPr>
                <a:t>an aldol</a:t>
              </a:r>
            </a:p>
          </p:txBody>
        </p:sp>
        <p:sp>
          <p:nvSpPr>
            <p:cNvPr id="303113" name="Rectangle 9"/>
            <p:cNvSpPr>
              <a:spLocks noChangeArrowheads="1"/>
            </p:cNvSpPr>
            <p:nvPr/>
          </p:nvSpPr>
          <p:spPr bwMode="auto">
            <a:xfrm>
              <a:off x="3830" y="2246"/>
              <a:ext cx="1579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2000">
                  <a:solidFill>
                    <a:srgbClr val="009900"/>
                  </a:solidFill>
                  <a:latin typeface="Arial Rounded MT Bold" pitchFamily="34" charset="0"/>
                  <a:cs typeface="Arial" panose="020B0604020202020204" pitchFamily="34" charset="0"/>
                </a:rPr>
                <a:t>(</a:t>
              </a:r>
              <a:r>
                <a:rPr lang="en-US" b="1">
                  <a:solidFill>
                    <a:srgbClr val="009900"/>
                  </a:solidFill>
                  <a:latin typeface="Symbol" panose="05050102010706020507" pitchFamily="18" charset="2"/>
                  <a:cs typeface="Arial" panose="020B0604020202020204" pitchFamily="34" charset="0"/>
                </a:rPr>
                <a:t>b</a:t>
              </a:r>
              <a:r>
                <a:rPr lang="en-US" sz="2000">
                  <a:solidFill>
                    <a:srgbClr val="009900"/>
                  </a:solidFill>
                  <a:latin typeface="Arial Rounded MT Bold" pitchFamily="34" charset="0"/>
                  <a:cs typeface="Arial" panose="020B0604020202020204" pitchFamily="34" charset="0"/>
                </a:rPr>
                <a:t>-hydroxyaldehyde)</a:t>
              </a:r>
            </a:p>
          </p:txBody>
        </p:sp>
      </p:grpSp>
      <p:grpSp>
        <p:nvGrpSpPr>
          <p:cNvPr id="303114" name="Group 10"/>
          <p:cNvGrpSpPr>
            <a:grpSpLocks/>
          </p:cNvGrpSpPr>
          <p:nvPr/>
        </p:nvGrpSpPr>
        <p:grpSpPr bwMode="auto">
          <a:xfrm>
            <a:off x="6461130" y="1096963"/>
            <a:ext cx="528638" cy="933450"/>
            <a:chOff x="3110" y="691"/>
            <a:chExt cx="333" cy="588"/>
          </a:xfrm>
        </p:grpSpPr>
        <p:sp>
          <p:nvSpPr>
            <p:cNvPr id="303115" name="Rectangle 11"/>
            <p:cNvSpPr>
              <a:spLocks noChangeArrowheads="1"/>
            </p:cNvSpPr>
            <p:nvPr/>
          </p:nvSpPr>
          <p:spPr bwMode="auto">
            <a:xfrm>
              <a:off x="3110" y="691"/>
              <a:ext cx="333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2000">
                  <a:solidFill>
                    <a:srgbClr val="009900"/>
                  </a:solidFill>
                  <a:latin typeface="Arial Rounded MT Bold" pitchFamily="34" charset="0"/>
                  <a:cs typeface="Arial" panose="020B0604020202020204" pitchFamily="34" charset="0"/>
                </a:rPr>
                <a:t>ald</a:t>
              </a:r>
            </a:p>
          </p:txBody>
        </p:sp>
        <p:sp>
          <p:nvSpPr>
            <p:cNvPr id="303116" name="Rectangle 12"/>
            <p:cNvSpPr>
              <a:spLocks noChangeArrowheads="1"/>
            </p:cNvSpPr>
            <p:nvPr/>
          </p:nvSpPr>
          <p:spPr bwMode="auto">
            <a:xfrm>
              <a:off x="3176" y="853"/>
              <a:ext cx="211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2000">
                  <a:solidFill>
                    <a:srgbClr val="009900"/>
                  </a:solidFill>
                  <a:latin typeface="Arial Rounded MT Bold" pitchFamily="34" charset="0"/>
                  <a:cs typeface="Arial" panose="020B0604020202020204" pitchFamily="34" charset="0"/>
                </a:rPr>
                <a:t>+</a:t>
              </a:r>
            </a:p>
          </p:txBody>
        </p:sp>
        <p:sp>
          <p:nvSpPr>
            <p:cNvPr id="303117" name="Rectangle 13"/>
            <p:cNvSpPr>
              <a:spLocks noChangeArrowheads="1"/>
            </p:cNvSpPr>
            <p:nvPr/>
          </p:nvSpPr>
          <p:spPr bwMode="auto">
            <a:xfrm>
              <a:off x="3158" y="1027"/>
              <a:ext cx="243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2000">
                  <a:solidFill>
                    <a:srgbClr val="009900"/>
                  </a:solidFill>
                  <a:latin typeface="Arial Rounded MT Bold" pitchFamily="34" charset="0"/>
                  <a:cs typeface="Arial" panose="020B0604020202020204" pitchFamily="34" charset="0"/>
                </a:rPr>
                <a:t>ol</a:t>
              </a:r>
            </a:p>
          </p:txBody>
        </p:sp>
      </p:grpSp>
      <p:sp>
        <p:nvSpPr>
          <p:cNvPr id="303118" name="Line 14"/>
          <p:cNvSpPr>
            <a:spLocks noChangeShapeType="1"/>
          </p:cNvSpPr>
          <p:nvPr/>
        </p:nvSpPr>
        <p:spPr bwMode="auto">
          <a:xfrm>
            <a:off x="7010400" y="1371600"/>
            <a:ext cx="1219200" cy="990600"/>
          </a:xfrm>
          <a:prstGeom prst="line">
            <a:avLst/>
          </a:prstGeom>
          <a:noFill/>
          <a:ln w="12700">
            <a:solidFill>
              <a:srgbClr val="009900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3119" name="Line 15"/>
          <p:cNvSpPr>
            <a:spLocks noChangeShapeType="1"/>
          </p:cNvSpPr>
          <p:nvPr/>
        </p:nvSpPr>
        <p:spPr bwMode="auto">
          <a:xfrm>
            <a:off x="7010400" y="1981200"/>
            <a:ext cx="381000" cy="304800"/>
          </a:xfrm>
          <a:prstGeom prst="line">
            <a:avLst/>
          </a:prstGeom>
          <a:noFill/>
          <a:ln w="12700">
            <a:solidFill>
              <a:srgbClr val="009900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3120" name="Line 16"/>
          <p:cNvSpPr>
            <a:spLocks noChangeShapeType="1"/>
          </p:cNvSpPr>
          <p:nvPr/>
        </p:nvSpPr>
        <p:spPr bwMode="auto">
          <a:xfrm>
            <a:off x="7086600" y="3733800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3121" name="Line 17"/>
          <p:cNvSpPr>
            <a:spLocks noChangeShapeType="1"/>
          </p:cNvSpPr>
          <p:nvPr/>
        </p:nvSpPr>
        <p:spPr bwMode="auto">
          <a:xfrm>
            <a:off x="4343400" y="2895600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3122" name="Rectangle 18"/>
          <p:cNvSpPr>
            <a:spLocks noChangeArrowheads="1"/>
          </p:cNvSpPr>
          <p:nvPr/>
        </p:nvSpPr>
        <p:spPr bwMode="auto">
          <a:xfrm>
            <a:off x="6232526" y="4373563"/>
            <a:ext cx="764633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accent2"/>
                </a:solidFill>
                <a:latin typeface="Arial Rounded MT Bold" pitchFamily="34" charset="0"/>
                <a:cs typeface="Arial" panose="020B0604020202020204" pitchFamily="34" charset="0"/>
              </a:rPr>
              <a:t>H</a:t>
            </a:r>
            <a:r>
              <a:rPr lang="en-US" sz="2000" baseline="-25000">
                <a:solidFill>
                  <a:schemeClr val="accent2"/>
                </a:solidFill>
                <a:latin typeface="Arial Rounded MT Bold" pitchFamily="34" charset="0"/>
                <a:cs typeface="Arial" panose="020B0604020202020204" pitchFamily="34" charset="0"/>
              </a:rPr>
              <a:t>3</a:t>
            </a:r>
            <a:r>
              <a:rPr lang="en-US" sz="2000">
                <a:solidFill>
                  <a:schemeClr val="accent2"/>
                </a:solidFill>
                <a:latin typeface="Arial Rounded MT Bold" pitchFamily="34" charset="0"/>
                <a:cs typeface="Arial" panose="020B0604020202020204" pitchFamily="34" charset="0"/>
              </a:rPr>
              <a:t>O</a:t>
            </a:r>
            <a:r>
              <a:rPr lang="en-US" sz="2000" baseline="30000">
                <a:solidFill>
                  <a:schemeClr val="accent2"/>
                </a:solidFill>
                <a:latin typeface="Arial Rounded MT Bold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303123" name="Rectangle 19"/>
          <p:cNvSpPr>
            <a:spLocks noChangeArrowheads="1"/>
          </p:cNvSpPr>
          <p:nvPr/>
        </p:nvSpPr>
        <p:spPr bwMode="auto">
          <a:xfrm>
            <a:off x="7223125" y="4373563"/>
            <a:ext cx="820738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accent2"/>
                </a:solidFill>
                <a:latin typeface="Arial Rounded MT Bold" pitchFamily="34" charset="0"/>
                <a:cs typeface="Arial" panose="020B0604020202020204" pitchFamily="34" charset="0"/>
              </a:rPr>
              <a:t>- H</a:t>
            </a:r>
            <a:r>
              <a:rPr lang="en-US" sz="2000" baseline="-25000">
                <a:solidFill>
                  <a:schemeClr val="accent2"/>
                </a:solidFill>
                <a:latin typeface="Arial Rounded MT Bold" pitchFamily="34" charset="0"/>
                <a:cs typeface="Arial" panose="020B0604020202020204" pitchFamily="34" charset="0"/>
              </a:rPr>
              <a:t>2</a:t>
            </a:r>
            <a:r>
              <a:rPr lang="en-US" sz="2000">
                <a:solidFill>
                  <a:schemeClr val="accent2"/>
                </a:solidFill>
                <a:latin typeface="Arial Rounded MT Bold" pitchFamily="34" charset="0"/>
                <a:cs typeface="Arial" panose="020B0604020202020204" pitchFamily="34" charset="0"/>
              </a:rPr>
              <a:t>O</a:t>
            </a:r>
          </a:p>
        </p:txBody>
      </p:sp>
      <p:sp>
        <p:nvSpPr>
          <p:cNvPr id="303124" name="Rectangle 20"/>
          <p:cNvSpPr>
            <a:spLocks noChangeArrowheads="1"/>
          </p:cNvSpPr>
          <p:nvPr/>
        </p:nvSpPr>
        <p:spPr bwMode="auto">
          <a:xfrm>
            <a:off x="6080126" y="6003925"/>
            <a:ext cx="3079369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b="1">
                <a:solidFill>
                  <a:srgbClr val="009900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a</a:t>
            </a:r>
            <a:r>
              <a:rPr lang="en-US" sz="2000">
                <a:solidFill>
                  <a:srgbClr val="009900"/>
                </a:solidFill>
                <a:latin typeface="Arial Rounded MT Bold" pitchFamily="34" charset="0"/>
                <a:cs typeface="Arial" panose="020B0604020202020204" pitchFamily="34" charset="0"/>
              </a:rPr>
              <a:t>,</a:t>
            </a:r>
            <a:r>
              <a:rPr lang="en-US" b="1">
                <a:solidFill>
                  <a:srgbClr val="009900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b</a:t>
            </a:r>
            <a:r>
              <a:rPr lang="en-US" sz="2000">
                <a:solidFill>
                  <a:srgbClr val="009900"/>
                </a:solidFill>
                <a:latin typeface="Arial Rounded MT Bold" pitchFamily="34" charset="0"/>
                <a:cs typeface="Arial" panose="020B0604020202020204" pitchFamily="34" charset="0"/>
              </a:rPr>
              <a:t>-unsaturated aldehyde</a:t>
            </a:r>
          </a:p>
        </p:txBody>
      </p:sp>
      <p:sp>
        <p:nvSpPr>
          <p:cNvPr id="303125" name="Rectangle 21"/>
          <p:cNvSpPr>
            <a:spLocks noChangeArrowheads="1"/>
          </p:cNvSpPr>
          <p:nvPr/>
        </p:nvSpPr>
        <p:spPr bwMode="auto">
          <a:xfrm>
            <a:off x="2836041" y="5059364"/>
            <a:ext cx="2547172" cy="10163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r" rtl="1"/>
            <a:r>
              <a:rPr lang="fa-IR" sz="2000" b="1">
                <a:latin typeface="Arial Rounded MT Bold" pitchFamily="34" charset="0"/>
                <a:cs typeface="Arial" panose="020B0604020202020204" pitchFamily="34" charset="0"/>
              </a:rPr>
              <a:t>آلدول ها براحتی آب از دست</a:t>
            </a:r>
          </a:p>
          <a:p>
            <a:pPr algn="r" rtl="1"/>
            <a:r>
              <a:rPr lang="fa-IR" sz="2000" b="1">
                <a:latin typeface="Arial Rounded MT Bold" pitchFamily="34" charset="0"/>
                <a:cs typeface="Arial" panose="020B0604020202020204" pitchFamily="34" charset="0"/>
              </a:rPr>
              <a:t> داده تشکیل پیوند دوگانه </a:t>
            </a:r>
          </a:p>
          <a:p>
            <a:pPr algn="r" rtl="1"/>
            <a:r>
              <a:rPr lang="fa-IR" sz="2000" b="1">
                <a:latin typeface="Arial Rounded MT Bold" pitchFamily="34" charset="0"/>
                <a:cs typeface="Arial" panose="020B0604020202020204" pitchFamily="34" charset="0"/>
              </a:rPr>
              <a:t>میدهند</a:t>
            </a:r>
            <a:endParaRPr lang="en-US" sz="2000" b="1">
              <a:latin typeface="Arial Rounded MT Bold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05494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2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098E-0A7B-48DC-BA58-51E8D2AD93EF}" type="slidenum">
              <a:rPr lang="en-US"/>
              <a:pPr/>
              <a:t>25</a:t>
            </a:fld>
            <a:endParaRPr lang="en-US"/>
          </a:p>
        </p:txBody>
      </p:sp>
      <p:sp>
        <p:nvSpPr>
          <p:cNvPr id="304130" name="Rectangle 2"/>
          <p:cNvSpPr>
            <a:spLocks noChangeArrowheads="1"/>
          </p:cNvSpPr>
          <p:nvPr/>
        </p:nvSpPr>
        <p:spPr bwMode="auto">
          <a:xfrm>
            <a:off x="7854950" y="3435350"/>
            <a:ext cx="1739900" cy="977900"/>
          </a:xfrm>
          <a:prstGeom prst="rect">
            <a:avLst/>
          </a:prstGeom>
          <a:solidFill>
            <a:srgbClr val="FFFFCC">
              <a:alpha val="50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304131" name="Object 3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2975" y="1571626"/>
            <a:ext cx="6732588" cy="4545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4132" name="Rectangle 4"/>
          <p:cNvSpPr>
            <a:spLocks noChangeArrowheads="1"/>
          </p:cNvSpPr>
          <p:nvPr/>
        </p:nvSpPr>
        <p:spPr bwMode="auto">
          <a:xfrm>
            <a:off x="3822878" y="333375"/>
            <a:ext cx="4249561" cy="708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r" rtl="1"/>
            <a:r>
              <a:rPr lang="fa-IR" sz="400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  <a:cs typeface="Arial" panose="020B0604020202020204" pitchFamily="34" charset="0"/>
              </a:rPr>
              <a:t>تراکم  آلدول --- مکانیزم</a:t>
            </a:r>
            <a:endParaRPr lang="en-US" sz="4000">
              <a:solidFill>
                <a:srgbClr val="0099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Rounded MT Bold" pitchFamily="34" charset="0"/>
              <a:cs typeface="Arial" panose="020B0604020202020204" pitchFamily="34" charset="0"/>
            </a:endParaRPr>
          </a:p>
        </p:txBody>
      </p:sp>
      <p:sp>
        <p:nvSpPr>
          <p:cNvPr id="304133" name="Rectangle 5"/>
          <p:cNvSpPr>
            <a:spLocks noChangeArrowheads="1"/>
          </p:cNvSpPr>
          <p:nvPr/>
        </p:nvSpPr>
        <p:spPr bwMode="auto">
          <a:xfrm>
            <a:off x="4883455" y="1706563"/>
            <a:ext cx="625171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r" rtl="1"/>
            <a:r>
              <a:rPr lang="fa-IR" sz="2000">
                <a:solidFill>
                  <a:schemeClr val="accent2"/>
                </a:solidFill>
                <a:latin typeface="Arial Rounded MT Bold" pitchFamily="34" charset="0"/>
                <a:cs typeface="Arial" panose="020B0604020202020204" pitchFamily="34" charset="0"/>
              </a:rPr>
              <a:t>سریع</a:t>
            </a:r>
            <a:endParaRPr lang="en-US" sz="2000">
              <a:solidFill>
                <a:schemeClr val="accent2"/>
              </a:solidFill>
              <a:latin typeface="Arial Rounded MT Bold" pitchFamily="34" charset="0"/>
              <a:cs typeface="Arial" panose="020B0604020202020204" pitchFamily="34" charset="0"/>
            </a:endParaRPr>
          </a:p>
        </p:txBody>
      </p:sp>
      <p:sp>
        <p:nvSpPr>
          <p:cNvPr id="304134" name="Rectangle 6"/>
          <p:cNvSpPr>
            <a:spLocks noChangeArrowheads="1"/>
          </p:cNvSpPr>
          <p:nvPr/>
        </p:nvSpPr>
        <p:spPr bwMode="auto">
          <a:xfrm>
            <a:off x="4502455" y="4906963"/>
            <a:ext cx="625171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r" rtl="1"/>
            <a:r>
              <a:rPr lang="fa-IR" sz="2000">
                <a:solidFill>
                  <a:schemeClr val="accent2"/>
                </a:solidFill>
                <a:latin typeface="Arial Rounded MT Bold" pitchFamily="34" charset="0"/>
                <a:cs typeface="Arial" panose="020B0604020202020204" pitchFamily="34" charset="0"/>
              </a:rPr>
              <a:t>سریع</a:t>
            </a:r>
            <a:endParaRPr lang="en-US" sz="2000">
              <a:solidFill>
                <a:schemeClr val="accent2"/>
              </a:solidFill>
              <a:latin typeface="Arial Rounded MT Bold" pitchFamily="34" charset="0"/>
              <a:cs typeface="Arial" panose="020B0604020202020204" pitchFamily="34" charset="0"/>
            </a:endParaRPr>
          </a:p>
        </p:txBody>
      </p:sp>
      <p:sp>
        <p:nvSpPr>
          <p:cNvPr id="304135" name="Rectangle 7"/>
          <p:cNvSpPr>
            <a:spLocks noChangeArrowheads="1"/>
          </p:cNvSpPr>
          <p:nvPr/>
        </p:nvSpPr>
        <p:spPr bwMode="auto">
          <a:xfrm>
            <a:off x="4048197" y="3154363"/>
            <a:ext cx="649217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r" rtl="1"/>
            <a:r>
              <a:rPr lang="fa-IR" sz="2000">
                <a:solidFill>
                  <a:schemeClr val="accent2"/>
                </a:solidFill>
                <a:latin typeface="Arial Rounded MT Bold" pitchFamily="34" charset="0"/>
                <a:cs typeface="Arial" panose="020B0604020202020204" pitchFamily="34" charset="0"/>
              </a:rPr>
              <a:t>آهسته</a:t>
            </a:r>
            <a:endParaRPr lang="en-US" sz="2000">
              <a:solidFill>
                <a:schemeClr val="accent2"/>
              </a:solidFill>
              <a:latin typeface="Arial Rounded MT Bold" pitchFamily="34" charset="0"/>
              <a:cs typeface="Arial" panose="020B0604020202020204" pitchFamily="34" charset="0"/>
            </a:endParaRPr>
          </a:p>
        </p:txBody>
      </p:sp>
      <p:sp>
        <p:nvSpPr>
          <p:cNvPr id="304136" name="Rectangle 8"/>
          <p:cNvSpPr>
            <a:spLocks noChangeArrowheads="1"/>
          </p:cNvSpPr>
          <p:nvPr/>
        </p:nvSpPr>
        <p:spPr bwMode="auto">
          <a:xfrm>
            <a:off x="6842125" y="2620963"/>
            <a:ext cx="1441100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rgbClr val="009900"/>
                </a:solidFill>
                <a:latin typeface="Arial Rounded MT Bold" pitchFamily="34" charset="0"/>
                <a:cs typeface="Arial" panose="020B0604020202020204" pitchFamily="34" charset="0"/>
              </a:rPr>
              <a:t>enolate ion</a:t>
            </a:r>
          </a:p>
        </p:txBody>
      </p:sp>
      <p:sp>
        <p:nvSpPr>
          <p:cNvPr id="304137" name="Arc 9"/>
          <p:cNvSpPr>
            <a:spLocks/>
          </p:cNvSpPr>
          <p:nvPr/>
        </p:nvSpPr>
        <p:spPr bwMode="auto">
          <a:xfrm>
            <a:off x="2619375" y="3473450"/>
            <a:ext cx="152400" cy="457200"/>
          </a:xfrm>
          <a:custGeom>
            <a:avLst/>
            <a:gdLst>
              <a:gd name="G0" fmla="+- 21600 0 0"/>
              <a:gd name="G1" fmla="+- 21599 0 0"/>
              <a:gd name="G2" fmla="+- 21600 0 0"/>
              <a:gd name="T0" fmla="*/ 0 w 21600"/>
              <a:gd name="T1" fmla="*/ 21599 h 21599"/>
              <a:gd name="T2" fmla="*/ 21375 w 21600"/>
              <a:gd name="T3" fmla="*/ 0 h 21599"/>
              <a:gd name="T4" fmla="*/ 21600 w 21600"/>
              <a:gd name="T5" fmla="*/ 21599 h 215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599" fill="none" extrusionOk="0">
                <a:moveTo>
                  <a:pt x="0" y="21599"/>
                </a:moveTo>
                <a:cubicBezTo>
                  <a:pt x="0" y="9757"/>
                  <a:pt x="9534" y="123"/>
                  <a:pt x="21375" y="0"/>
                </a:cubicBezTo>
              </a:path>
              <a:path w="21600" h="21599" stroke="0" extrusionOk="0">
                <a:moveTo>
                  <a:pt x="0" y="21599"/>
                </a:moveTo>
                <a:cubicBezTo>
                  <a:pt x="0" y="9757"/>
                  <a:pt x="9534" y="123"/>
                  <a:pt x="21375" y="0"/>
                </a:cubicBezTo>
                <a:lnTo>
                  <a:pt x="21600" y="21599"/>
                </a:lnTo>
                <a:close/>
              </a:path>
            </a:pathLst>
          </a:custGeom>
          <a:noFill/>
          <a:ln w="12700" cap="rnd">
            <a:solidFill>
              <a:srgbClr val="CC0000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04138" name="Group 10"/>
          <p:cNvGrpSpPr>
            <a:grpSpLocks/>
          </p:cNvGrpSpPr>
          <p:nvPr/>
        </p:nvGrpSpPr>
        <p:grpSpPr bwMode="auto">
          <a:xfrm>
            <a:off x="5943600" y="1752600"/>
            <a:ext cx="152400" cy="990600"/>
            <a:chOff x="2784" y="1104"/>
            <a:chExt cx="96" cy="624"/>
          </a:xfrm>
        </p:grpSpPr>
        <p:sp>
          <p:nvSpPr>
            <p:cNvPr id="304139" name="Line 11"/>
            <p:cNvSpPr>
              <a:spLocks noChangeShapeType="1"/>
            </p:cNvSpPr>
            <p:nvPr/>
          </p:nvSpPr>
          <p:spPr bwMode="auto">
            <a:xfrm>
              <a:off x="2784" y="1104"/>
              <a:ext cx="0" cy="6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4140" name="Line 12"/>
            <p:cNvSpPr>
              <a:spLocks noChangeShapeType="1"/>
            </p:cNvSpPr>
            <p:nvPr/>
          </p:nvSpPr>
          <p:spPr bwMode="auto">
            <a:xfrm>
              <a:off x="2784" y="1104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4141" name="Line 13"/>
            <p:cNvSpPr>
              <a:spLocks noChangeShapeType="1"/>
            </p:cNvSpPr>
            <p:nvPr/>
          </p:nvSpPr>
          <p:spPr bwMode="auto">
            <a:xfrm>
              <a:off x="2784" y="1728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04142" name="Group 14"/>
          <p:cNvGrpSpPr>
            <a:grpSpLocks/>
          </p:cNvGrpSpPr>
          <p:nvPr/>
        </p:nvGrpSpPr>
        <p:grpSpPr bwMode="auto">
          <a:xfrm>
            <a:off x="9067800" y="1752600"/>
            <a:ext cx="152400" cy="990600"/>
            <a:chOff x="4752" y="1104"/>
            <a:chExt cx="96" cy="624"/>
          </a:xfrm>
        </p:grpSpPr>
        <p:sp>
          <p:nvSpPr>
            <p:cNvPr id="304143" name="Line 15"/>
            <p:cNvSpPr>
              <a:spLocks noChangeShapeType="1"/>
            </p:cNvSpPr>
            <p:nvPr/>
          </p:nvSpPr>
          <p:spPr bwMode="auto">
            <a:xfrm>
              <a:off x="4848" y="1104"/>
              <a:ext cx="0" cy="6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4144" name="Line 16"/>
            <p:cNvSpPr>
              <a:spLocks noChangeShapeType="1"/>
            </p:cNvSpPr>
            <p:nvPr/>
          </p:nvSpPr>
          <p:spPr bwMode="auto">
            <a:xfrm flipH="1">
              <a:off x="4752" y="1104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4145" name="Line 17"/>
            <p:cNvSpPr>
              <a:spLocks noChangeShapeType="1"/>
            </p:cNvSpPr>
            <p:nvPr/>
          </p:nvSpPr>
          <p:spPr bwMode="auto">
            <a:xfrm flipH="1">
              <a:off x="4752" y="1728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4146" name="Line 18"/>
          <p:cNvSpPr>
            <a:spLocks noChangeShapeType="1"/>
          </p:cNvSpPr>
          <p:nvPr/>
        </p:nvSpPr>
        <p:spPr bwMode="auto">
          <a:xfrm>
            <a:off x="7267575" y="19812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4147" name="Line 19"/>
          <p:cNvSpPr>
            <a:spLocks noChangeShapeType="1"/>
          </p:cNvSpPr>
          <p:nvPr/>
        </p:nvSpPr>
        <p:spPr bwMode="auto">
          <a:xfrm>
            <a:off x="6172200" y="3613150"/>
            <a:ext cx="0" cy="304800"/>
          </a:xfrm>
          <a:prstGeom prst="line">
            <a:avLst/>
          </a:prstGeom>
          <a:noFill/>
          <a:ln w="50800">
            <a:solidFill>
              <a:srgbClr val="FF0033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4148" name="Line 20"/>
          <p:cNvSpPr>
            <a:spLocks noChangeShapeType="1"/>
          </p:cNvSpPr>
          <p:nvPr/>
        </p:nvSpPr>
        <p:spPr bwMode="auto">
          <a:xfrm>
            <a:off x="6372225" y="5334000"/>
            <a:ext cx="228600" cy="0"/>
          </a:xfrm>
          <a:prstGeom prst="line">
            <a:avLst/>
          </a:prstGeom>
          <a:noFill/>
          <a:ln w="50800">
            <a:solidFill>
              <a:srgbClr val="FF0033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4149" name="Rectangle 21"/>
          <p:cNvSpPr>
            <a:spLocks noChangeArrowheads="1"/>
          </p:cNvSpPr>
          <p:nvPr/>
        </p:nvSpPr>
        <p:spPr bwMode="auto">
          <a:xfrm>
            <a:off x="7817850" y="3535363"/>
            <a:ext cx="1702389" cy="708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r" rtl="1"/>
            <a:r>
              <a:rPr lang="fa-IR" sz="2000" b="1">
                <a:solidFill>
                  <a:srgbClr val="FF0033"/>
                </a:solidFill>
                <a:latin typeface="Arial Rounded MT Bold" pitchFamily="34" charset="0"/>
                <a:cs typeface="Arial" panose="020B0604020202020204" pitchFamily="34" charset="0"/>
              </a:rPr>
              <a:t>تشکیل پیوند های </a:t>
            </a:r>
          </a:p>
          <a:p>
            <a:pPr algn="r" rtl="1"/>
            <a:r>
              <a:rPr lang="fa-IR" sz="2000" b="1">
                <a:solidFill>
                  <a:srgbClr val="FF0033"/>
                </a:solidFill>
                <a:latin typeface="Arial Rounded MT Bold" pitchFamily="34" charset="0"/>
                <a:cs typeface="Arial" panose="020B0604020202020204" pitchFamily="34" charset="0"/>
              </a:rPr>
              <a:t>جدید </a:t>
            </a:r>
            <a:r>
              <a:rPr lang="en-US" sz="2000" b="1">
                <a:solidFill>
                  <a:srgbClr val="FF0033"/>
                </a:solidFill>
                <a:latin typeface="Arial Rounded MT Bold" pitchFamily="34" charset="0"/>
                <a:cs typeface="Arial" panose="020B0604020202020204" pitchFamily="34" charset="0"/>
              </a:rPr>
              <a:t>C-C</a:t>
            </a:r>
          </a:p>
        </p:txBody>
      </p:sp>
      <p:sp>
        <p:nvSpPr>
          <p:cNvPr id="304150" name="Line 22"/>
          <p:cNvSpPr>
            <a:spLocks noChangeShapeType="1"/>
          </p:cNvSpPr>
          <p:nvPr/>
        </p:nvSpPr>
        <p:spPr bwMode="auto">
          <a:xfrm>
            <a:off x="2898775" y="5273675"/>
            <a:ext cx="228600" cy="0"/>
          </a:xfrm>
          <a:prstGeom prst="line">
            <a:avLst/>
          </a:prstGeom>
          <a:noFill/>
          <a:ln w="50800">
            <a:solidFill>
              <a:srgbClr val="FF0033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43835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1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A620-886E-4ABD-88EB-3DA7D07C762A}" type="slidenum">
              <a:rPr lang="en-US"/>
              <a:pPr/>
              <a:t>26</a:t>
            </a:fld>
            <a:endParaRPr lang="en-US"/>
          </a:p>
        </p:txBody>
      </p:sp>
      <p:sp>
        <p:nvSpPr>
          <p:cNvPr id="305154" name="Rectangle 2"/>
          <p:cNvSpPr>
            <a:spLocks noChangeArrowheads="1"/>
          </p:cNvSpPr>
          <p:nvPr/>
        </p:nvSpPr>
        <p:spPr bwMode="auto">
          <a:xfrm>
            <a:off x="4121150" y="5187950"/>
            <a:ext cx="1587500" cy="749300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5155" name="Rectangle 3"/>
          <p:cNvSpPr>
            <a:spLocks noChangeArrowheads="1"/>
          </p:cNvSpPr>
          <p:nvPr/>
        </p:nvSpPr>
        <p:spPr bwMode="auto">
          <a:xfrm>
            <a:off x="7016750" y="1377950"/>
            <a:ext cx="3263900" cy="1816100"/>
          </a:xfrm>
          <a:prstGeom prst="rect">
            <a:avLst/>
          </a:prstGeom>
          <a:solidFill>
            <a:srgbClr val="FFFFCC">
              <a:alpha val="50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5156" name="Rectangle 4"/>
          <p:cNvSpPr>
            <a:spLocks noChangeArrowheads="1"/>
          </p:cNvSpPr>
          <p:nvPr/>
        </p:nvSpPr>
        <p:spPr bwMode="auto">
          <a:xfrm>
            <a:off x="1911350" y="1377950"/>
            <a:ext cx="3263900" cy="1816100"/>
          </a:xfrm>
          <a:prstGeom prst="rect">
            <a:avLst/>
          </a:prstGeom>
          <a:solidFill>
            <a:srgbClr val="FFFFCC">
              <a:alpha val="50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305157" name="Object 5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1" y="1536700"/>
            <a:ext cx="7605713" cy="432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5158" name="Rectangle 6"/>
          <p:cNvSpPr>
            <a:spLocks noChangeArrowheads="1"/>
          </p:cNvSpPr>
          <p:nvPr/>
        </p:nvSpPr>
        <p:spPr bwMode="auto">
          <a:xfrm>
            <a:off x="4187952" y="333375"/>
            <a:ext cx="3762248" cy="770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r" rtl="1"/>
            <a:r>
              <a:rPr lang="fa-IR" sz="44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  <a:cs typeface="Arial" panose="020B0604020202020204" pitchFamily="34" charset="0"/>
              </a:rPr>
              <a:t>مرحله تشکیل پیوند</a:t>
            </a:r>
            <a:endParaRPr lang="en-US" sz="4400" b="1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Rounded MT Bold" pitchFamily="34" charset="0"/>
              <a:cs typeface="Arial" panose="020B0604020202020204" pitchFamily="34" charset="0"/>
            </a:endParaRPr>
          </a:p>
        </p:txBody>
      </p:sp>
      <p:sp>
        <p:nvSpPr>
          <p:cNvPr id="305159" name="Line 7"/>
          <p:cNvSpPr>
            <a:spLocks noChangeShapeType="1"/>
          </p:cNvSpPr>
          <p:nvPr/>
        </p:nvSpPr>
        <p:spPr bwMode="auto">
          <a:xfrm>
            <a:off x="8658225" y="2863850"/>
            <a:ext cx="0" cy="457200"/>
          </a:xfrm>
          <a:prstGeom prst="line">
            <a:avLst/>
          </a:prstGeom>
          <a:noFill/>
          <a:ln w="76200">
            <a:solidFill>
              <a:srgbClr val="FF0033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5160" name="Line 8"/>
          <p:cNvSpPr>
            <a:spLocks noChangeShapeType="1"/>
          </p:cNvSpPr>
          <p:nvPr/>
        </p:nvSpPr>
        <p:spPr bwMode="auto">
          <a:xfrm>
            <a:off x="5410200" y="38862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5161" name="Rectangle 9"/>
          <p:cNvSpPr>
            <a:spLocks noChangeArrowheads="1"/>
          </p:cNvSpPr>
          <p:nvPr/>
        </p:nvSpPr>
        <p:spPr bwMode="auto">
          <a:xfrm>
            <a:off x="4430843" y="5157788"/>
            <a:ext cx="971420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r" rtl="1"/>
            <a:r>
              <a:rPr lang="fa-IR" sz="2000" b="1">
                <a:solidFill>
                  <a:schemeClr val="accent2"/>
                </a:solidFill>
                <a:latin typeface="Arial Rounded MT Bold" pitchFamily="34" charset="0"/>
                <a:cs typeface="Arial" panose="020B0604020202020204" pitchFamily="34" charset="0"/>
              </a:rPr>
              <a:t>نوکلئوفیل</a:t>
            </a:r>
            <a:endParaRPr lang="en-US" sz="2000" b="1">
              <a:solidFill>
                <a:schemeClr val="accent2"/>
              </a:solidFill>
              <a:latin typeface="Arial Rounded MT Bold" pitchFamily="34" charset="0"/>
              <a:cs typeface="Arial" panose="020B0604020202020204" pitchFamily="34" charset="0"/>
            </a:endParaRPr>
          </a:p>
        </p:txBody>
      </p:sp>
      <p:sp>
        <p:nvSpPr>
          <p:cNvPr id="305162" name="Rectangle 10"/>
          <p:cNvSpPr>
            <a:spLocks noChangeArrowheads="1"/>
          </p:cNvSpPr>
          <p:nvPr/>
        </p:nvSpPr>
        <p:spPr bwMode="auto">
          <a:xfrm>
            <a:off x="4538772" y="5516563"/>
            <a:ext cx="809517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r" rtl="1"/>
            <a:r>
              <a:rPr lang="fa-IR" sz="2000" b="1">
                <a:solidFill>
                  <a:schemeClr val="accent2"/>
                </a:solidFill>
                <a:latin typeface="Arial Rounded MT Bold" pitchFamily="34" charset="0"/>
                <a:cs typeface="Arial" panose="020B0604020202020204" pitchFamily="34" charset="0"/>
              </a:rPr>
              <a:t>(دهنده)</a:t>
            </a:r>
            <a:endParaRPr lang="en-US" sz="2000" b="1">
              <a:solidFill>
                <a:schemeClr val="accent2"/>
              </a:solidFill>
              <a:latin typeface="Arial Rounded MT Bold" pitchFamily="34" charset="0"/>
              <a:cs typeface="Arial" panose="020B0604020202020204" pitchFamily="34" charset="0"/>
            </a:endParaRPr>
          </a:p>
        </p:txBody>
      </p:sp>
      <p:sp>
        <p:nvSpPr>
          <p:cNvPr id="305163" name="Rectangle 11"/>
          <p:cNvSpPr>
            <a:spLocks noChangeArrowheads="1"/>
          </p:cNvSpPr>
          <p:nvPr/>
        </p:nvSpPr>
        <p:spPr bwMode="auto">
          <a:xfrm>
            <a:off x="4349750" y="1498600"/>
            <a:ext cx="1511300" cy="673100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5164" name="Rectangle 12"/>
          <p:cNvSpPr>
            <a:spLocks noChangeArrowheads="1"/>
          </p:cNvSpPr>
          <p:nvPr/>
        </p:nvSpPr>
        <p:spPr bwMode="auto">
          <a:xfrm>
            <a:off x="4535118" y="1477963"/>
            <a:ext cx="1351332" cy="708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r" rtl="1"/>
            <a:r>
              <a:rPr lang="fa-IR" sz="2000" b="1">
                <a:solidFill>
                  <a:srgbClr val="009900"/>
                </a:solidFill>
                <a:latin typeface="Arial Rounded MT Bold" pitchFamily="34" charset="0"/>
                <a:cs typeface="Arial" panose="020B0604020202020204" pitchFamily="34" charset="0"/>
              </a:rPr>
              <a:t>کربونیل دهنده</a:t>
            </a:r>
          </a:p>
          <a:p>
            <a:pPr algn="r" rtl="1"/>
            <a:r>
              <a:rPr lang="fa-IR" sz="2000" b="1">
                <a:solidFill>
                  <a:srgbClr val="009900"/>
                </a:solidFill>
                <a:latin typeface="Arial Rounded MT Bold" pitchFamily="34" charset="0"/>
                <a:cs typeface="Arial" panose="020B0604020202020204" pitchFamily="34" charset="0"/>
              </a:rPr>
              <a:t>(قبول کننده)</a:t>
            </a:r>
            <a:endParaRPr lang="en-US" sz="2000" b="1">
              <a:solidFill>
                <a:srgbClr val="009900"/>
              </a:solidFill>
              <a:latin typeface="Arial Rounded MT Bold" pitchFamily="34" charset="0"/>
              <a:cs typeface="Arial" panose="020B0604020202020204" pitchFamily="34" charset="0"/>
            </a:endParaRPr>
          </a:p>
        </p:txBody>
      </p:sp>
      <p:sp>
        <p:nvSpPr>
          <p:cNvPr id="305165" name="Rectangle 13"/>
          <p:cNvSpPr>
            <a:spLocks noChangeArrowheads="1"/>
          </p:cNvSpPr>
          <p:nvPr/>
        </p:nvSpPr>
        <p:spPr bwMode="auto">
          <a:xfrm>
            <a:off x="3280769" y="6092825"/>
            <a:ext cx="718145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r" rtl="1"/>
            <a:r>
              <a:rPr lang="fa-IR" sz="2000" b="1">
                <a:solidFill>
                  <a:schemeClr val="accent2"/>
                </a:solidFill>
                <a:latin typeface="Arial Rounded MT Bold" pitchFamily="34" charset="0"/>
                <a:cs typeface="Arial" panose="020B0604020202020204" pitchFamily="34" charset="0"/>
              </a:rPr>
              <a:t>انولات</a:t>
            </a:r>
            <a:endParaRPr lang="en-US" sz="2000" b="1">
              <a:solidFill>
                <a:schemeClr val="accent2"/>
              </a:solidFill>
              <a:latin typeface="Arial Rounded MT Bold" pitchFamily="34" charset="0"/>
              <a:cs typeface="Arial" panose="020B0604020202020204" pitchFamily="34" charset="0"/>
            </a:endParaRPr>
          </a:p>
        </p:txBody>
      </p:sp>
      <p:sp>
        <p:nvSpPr>
          <p:cNvPr id="305166" name="Line 14"/>
          <p:cNvSpPr>
            <a:spLocks noChangeShapeType="1"/>
          </p:cNvSpPr>
          <p:nvPr/>
        </p:nvSpPr>
        <p:spPr bwMode="auto">
          <a:xfrm>
            <a:off x="3844925" y="2532063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87652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1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65C94-89E1-4A84-9AF1-1EF05DE1E427}" type="slidenum">
              <a:rPr lang="en-US"/>
              <a:pPr/>
              <a:t>27</a:t>
            </a:fld>
            <a:endParaRPr lang="en-US"/>
          </a:p>
        </p:txBody>
      </p:sp>
      <p:sp>
        <p:nvSpPr>
          <p:cNvPr id="306178" name="Rectangle 2"/>
          <p:cNvSpPr>
            <a:spLocks noChangeArrowheads="1"/>
          </p:cNvSpPr>
          <p:nvPr/>
        </p:nvSpPr>
        <p:spPr bwMode="auto">
          <a:xfrm>
            <a:off x="3143250" y="260350"/>
            <a:ext cx="57546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r" rtl="1"/>
            <a:r>
              <a:rPr lang="fa-IR" sz="360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  <a:cs typeface="Arial" panose="020B0604020202020204" pitchFamily="34" charset="0"/>
              </a:rPr>
              <a:t>کتونها نیز تراکم آلدول را انجام میدهند</a:t>
            </a:r>
            <a:endParaRPr lang="en-US" sz="3600">
              <a:solidFill>
                <a:srgbClr val="0099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Rounded MT Bold" pitchFamily="34" charset="0"/>
              <a:cs typeface="Arial" panose="020B0604020202020204" pitchFamily="34" charset="0"/>
            </a:endParaRPr>
          </a:p>
        </p:txBody>
      </p:sp>
      <p:pic>
        <p:nvPicPr>
          <p:cNvPr id="306179" name="Object 3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0276" y="1957389"/>
            <a:ext cx="5038725" cy="292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6180" name="Rectangle 4"/>
          <p:cNvSpPr>
            <a:spLocks noChangeArrowheads="1"/>
          </p:cNvSpPr>
          <p:nvPr/>
        </p:nvSpPr>
        <p:spPr bwMode="auto">
          <a:xfrm>
            <a:off x="3336926" y="2727325"/>
            <a:ext cx="355867" cy="36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b="1">
                <a:cs typeface="Arial" panose="020B0604020202020204" pitchFamily="34" charset="0"/>
              </a:rPr>
              <a:t>..</a:t>
            </a:r>
          </a:p>
        </p:txBody>
      </p:sp>
      <p:sp>
        <p:nvSpPr>
          <p:cNvPr id="306181" name="Arc 5"/>
          <p:cNvSpPr>
            <a:spLocks/>
          </p:cNvSpPr>
          <p:nvPr/>
        </p:nvSpPr>
        <p:spPr bwMode="auto">
          <a:xfrm>
            <a:off x="3292475" y="2560638"/>
            <a:ext cx="152400" cy="455612"/>
          </a:xfrm>
          <a:custGeom>
            <a:avLst/>
            <a:gdLst>
              <a:gd name="G0" fmla="+- 21600 0 0"/>
              <a:gd name="G1" fmla="+- 21599 0 0"/>
              <a:gd name="G2" fmla="+- 21600 0 0"/>
              <a:gd name="T0" fmla="*/ 13908 w 21600"/>
              <a:gd name="T1" fmla="*/ 41783 h 41783"/>
              <a:gd name="T2" fmla="*/ 21376 w 21600"/>
              <a:gd name="T3" fmla="*/ 0 h 41783"/>
              <a:gd name="T4" fmla="*/ 21600 w 21600"/>
              <a:gd name="T5" fmla="*/ 21599 h 417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41783" fill="none" extrusionOk="0">
                <a:moveTo>
                  <a:pt x="13908" y="41782"/>
                </a:moveTo>
                <a:cubicBezTo>
                  <a:pt x="5533" y="38591"/>
                  <a:pt x="0" y="30560"/>
                  <a:pt x="0" y="21599"/>
                </a:cubicBezTo>
                <a:cubicBezTo>
                  <a:pt x="0" y="9757"/>
                  <a:pt x="9534" y="122"/>
                  <a:pt x="21376" y="0"/>
                </a:cubicBezTo>
              </a:path>
              <a:path w="21600" h="41783" stroke="0" extrusionOk="0">
                <a:moveTo>
                  <a:pt x="13908" y="41782"/>
                </a:moveTo>
                <a:cubicBezTo>
                  <a:pt x="5533" y="38591"/>
                  <a:pt x="0" y="30560"/>
                  <a:pt x="0" y="21599"/>
                </a:cubicBezTo>
                <a:cubicBezTo>
                  <a:pt x="0" y="9757"/>
                  <a:pt x="9534" y="122"/>
                  <a:pt x="21376" y="0"/>
                </a:cubicBezTo>
                <a:lnTo>
                  <a:pt x="21600" y="21599"/>
                </a:lnTo>
                <a:close/>
              </a:path>
            </a:pathLst>
          </a:custGeom>
          <a:noFill/>
          <a:ln w="12700" cap="rnd">
            <a:solidFill>
              <a:srgbClr val="CC0000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6182" name="Line 6"/>
          <p:cNvSpPr>
            <a:spLocks noChangeShapeType="1"/>
          </p:cNvSpPr>
          <p:nvPr/>
        </p:nvSpPr>
        <p:spPr bwMode="auto">
          <a:xfrm>
            <a:off x="4419600" y="3276600"/>
            <a:ext cx="990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6183" name="Rectangle 7"/>
          <p:cNvSpPr>
            <a:spLocks noChangeArrowheads="1"/>
          </p:cNvSpPr>
          <p:nvPr/>
        </p:nvSpPr>
        <p:spPr bwMode="auto">
          <a:xfrm>
            <a:off x="4327526" y="2925763"/>
            <a:ext cx="899285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accent2"/>
                </a:solidFill>
                <a:latin typeface="Arial Rounded MT Bold" pitchFamily="34" charset="0"/>
                <a:cs typeface="Arial" panose="020B0604020202020204" pitchFamily="34" charset="0"/>
              </a:rPr>
              <a:t>NaOH</a:t>
            </a:r>
          </a:p>
        </p:txBody>
      </p:sp>
      <p:pic>
        <p:nvPicPr>
          <p:cNvPr id="306184" name="Object 8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5764" y="1981200"/>
            <a:ext cx="2103437" cy="2535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6185" name="Line 9"/>
          <p:cNvSpPr>
            <a:spLocks noChangeShapeType="1"/>
          </p:cNvSpPr>
          <p:nvPr/>
        </p:nvSpPr>
        <p:spPr bwMode="auto">
          <a:xfrm>
            <a:off x="7391400" y="3200400"/>
            <a:ext cx="990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6186" name="Rectangle 10"/>
          <p:cNvSpPr>
            <a:spLocks noChangeArrowheads="1"/>
          </p:cNvSpPr>
          <p:nvPr/>
        </p:nvSpPr>
        <p:spPr bwMode="auto">
          <a:xfrm>
            <a:off x="5384196" y="4754563"/>
            <a:ext cx="883255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r" rtl="1"/>
            <a:r>
              <a:rPr lang="en-US" sz="2000" b="1">
                <a:solidFill>
                  <a:srgbClr val="CC0000"/>
                </a:solidFill>
                <a:latin typeface="Arial Rounded MT Bold" pitchFamily="34" charset="0"/>
                <a:cs typeface="Arial" panose="020B0604020202020204" pitchFamily="34" charset="0"/>
              </a:rPr>
              <a:t>“</a:t>
            </a:r>
            <a:r>
              <a:rPr lang="fa-IR" sz="2000" b="1">
                <a:solidFill>
                  <a:srgbClr val="CC0000"/>
                </a:solidFill>
                <a:latin typeface="Arial Rounded MT Bold" pitchFamily="34" charset="0"/>
                <a:cs typeface="Arial" panose="020B0604020202020204" pitchFamily="34" charset="0"/>
              </a:rPr>
              <a:t>آلدول</a:t>
            </a:r>
            <a:r>
              <a:rPr lang="en-US" sz="2000" b="1">
                <a:solidFill>
                  <a:srgbClr val="CC0000"/>
                </a:solidFill>
                <a:latin typeface="Arial Rounded MT Bold" pitchFamily="34" charset="0"/>
                <a:cs typeface="Arial" panose="020B0604020202020204" pitchFamily="34" charset="0"/>
              </a:rPr>
              <a:t>”</a:t>
            </a:r>
          </a:p>
        </p:txBody>
      </p:sp>
      <p:sp>
        <p:nvSpPr>
          <p:cNvPr id="306187" name="Rectangle 11"/>
          <p:cNvSpPr>
            <a:spLocks noChangeArrowheads="1"/>
          </p:cNvSpPr>
          <p:nvPr/>
        </p:nvSpPr>
        <p:spPr bwMode="auto">
          <a:xfrm>
            <a:off x="7375526" y="3306763"/>
            <a:ext cx="740587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accent2"/>
                </a:solidFill>
                <a:latin typeface="Arial Rounded MT Bold" pitchFamily="34" charset="0"/>
                <a:cs typeface="Arial" panose="020B0604020202020204" pitchFamily="34" charset="0"/>
              </a:rPr>
              <a:t>-H</a:t>
            </a:r>
            <a:r>
              <a:rPr lang="en-US" baseline="-25000">
                <a:solidFill>
                  <a:schemeClr val="accent2"/>
                </a:solidFill>
                <a:latin typeface="Arial Rounded MT Bold" pitchFamily="34" charset="0"/>
                <a:cs typeface="Arial" panose="020B0604020202020204" pitchFamily="34" charset="0"/>
              </a:rPr>
              <a:t>2</a:t>
            </a:r>
            <a:r>
              <a:rPr lang="en-US" sz="2000">
                <a:solidFill>
                  <a:schemeClr val="accent2"/>
                </a:solidFill>
                <a:latin typeface="Arial Rounded MT Bold" pitchFamily="34" charset="0"/>
                <a:cs typeface="Arial" panose="020B0604020202020204" pitchFamily="34" charset="0"/>
              </a:rPr>
              <a:t>O</a:t>
            </a:r>
          </a:p>
        </p:txBody>
      </p:sp>
      <p:sp>
        <p:nvSpPr>
          <p:cNvPr id="306188" name="Rectangle 12"/>
          <p:cNvSpPr>
            <a:spLocks noChangeArrowheads="1"/>
          </p:cNvSpPr>
          <p:nvPr/>
        </p:nvSpPr>
        <p:spPr bwMode="auto">
          <a:xfrm>
            <a:off x="3108326" y="2833688"/>
            <a:ext cx="30321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800">
                <a:latin typeface="Arial Rounded MT Bold" pitchFamily="34" charset="0"/>
                <a:cs typeface="Arial" panose="020B0604020202020204" pitchFamily="34" charset="0"/>
              </a:rPr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218912712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92850-199F-4813-BE3B-34F5F2E01CFF}" type="slidenum">
              <a:rPr lang="en-US"/>
              <a:pPr/>
              <a:t>28</a:t>
            </a:fld>
            <a:endParaRPr lang="en-US"/>
          </a:p>
        </p:txBody>
      </p:sp>
      <p:sp>
        <p:nvSpPr>
          <p:cNvPr id="307202" name="Rectangle 2"/>
          <p:cNvSpPr>
            <a:spLocks noChangeArrowheads="1"/>
          </p:cNvSpPr>
          <p:nvPr/>
        </p:nvSpPr>
        <p:spPr bwMode="auto">
          <a:xfrm>
            <a:off x="3071813" y="2708275"/>
            <a:ext cx="6159500" cy="1968500"/>
          </a:xfrm>
          <a:prstGeom prst="rect">
            <a:avLst/>
          </a:prstGeom>
          <a:solidFill>
            <a:schemeClr val="accent1">
              <a:alpha val="5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03" name="Rectangle 3"/>
          <p:cNvSpPr>
            <a:spLocks noChangeArrowheads="1"/>
          </p:cNvSpPr>
          <p:nvPr/>
        </p:nvSpPr>
        <p:spPr bwMode="auto">
          <a:xfrm>
            <a:off x="4408378" y="3213100"/>
            <a:ext cx="3294172" cy="708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r" rtl="1"/>
            <a:r>
              <a:rPr lang="fa-IR" sz="4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  <a:cs typeface="Arial" panose="020B0604020202020204" pitchFamily="34" charset="0"/>
              </a:rPr>
              <a:t>تراکم آلدول مخلوط</a:t>
            </a:r>
            <a:endParaRPr lang="en-US" sz="4000" b="1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Rounded MT Bold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656708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1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6D674-7617-4966-81DA-D4498B6226B5}" type="slidenum">
              <a:rPr lang="en-US"/>
              <a:pPr/>
              <a:t>29</a:t>
            </a:fld>
            <a:endParaRPr lang="en-US"/>
          </a:p>
        </p:txBody>
      </p:sp>
      <p:sp>
        <p:nvSpPr>
          <p:cNvPr id="308226" name="Rectangle 2"/>
          <p:cNvSpPr>
            <a:spLocks noChangeArrowheads="1"/>
          </p:cNvSpPr>
          <p:nvPr/>
        </p:nvSpPr>
        <p:spPr bwMode="auto">
          <a:xfrm>
            <a:off x="4195425" y="1"/>
            <a:ext cx="2989601" cy="6469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r" rtl="1"/>
            <a:r>
              <a:rPr lang="fa-IR" sz="3600" b="1">
                <a:solidFill>
                  <a:srgbClr val="008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  <a:cs typeface="Arial" panose="020B0604020202020204" pitchFamily="34" charset="0"/>
              </a:rPr>
              <a:t>تراکم آلدول مخلوط</a:t>
            </a:r>
            <a:endParaRPr lang="en-US" sz="3600" b="1">
              <a:solidFill>
                <a:srgbClr val="00808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Rounded MT Bold" pitchFamily="34" charset="0"/>
              <a:cs typeface="Arial" panose="020B0604020202020204" pitchFamily="34" charset="0"/>
            </a:endParaRPr>
          </a:p>
        </p:txBody>
      </p:sp>
      <p:sp>
        <p:nvSpPr>
          <p:cNvPr id="308227" name="Rectangle 3"/>
          <p:cNvSpPr>
            <a:spLocks noChangeArrowheads="1"/>
          </p:cNvSpPr>
          <p:nvPr/>
        </p:nvSpPr>
        <p:spPr bwMode="auto">
          <a:xfrm>
            <a:off x="5003648" y="692150"/>
            <a:ext cx="1328890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r" rtl="1"/>
            <a:r>
              <a:rPr lang="fa-IR" sz="2000" b="1">
                <a:solidFill>
                  <a:srgbClr val="008080"/>
                </a:solidFill>
                <a:latin typeface="Arial Rounded MT Bold" pitchFamily="34" charset="0"/>
                <a:cs typeface="Arial" panose="020B0604020202020204" pitchFamily="34" charset="0"/>
              </a:rPr>
              <a:t>کتون + آلدئید</a:t>
            </a:r>
            <a:endParaRPr lang="en-US" sz="2000" b="1">
              <a:solidFill>
                <a:srgbClr val="008080"/>
              </a:solidFill>
              <a:latin typeface="Arial Rounded MT Bold" pitchFamily="34" charset="0"/>
              <a:cs typeface="Arial" panose="020B0604020202020204" pitchFamily="34" charset="0"/>
            </a:endParaRPr>
          </a:p>
        </p:txBody>
      </p:sp>
      <p:pic>
        <p:nvPicPr>
          <p:cNvPr id="308228" name="Object 4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6913" y="1524001"/>
            <a:ext cx="6102350" cy="4214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8229" name="Line 5"/>
          <p:cNvSpPr>
            <a:spLocks noChangeShapeType="1"/>
          </p:cNvSpPr>
          <p:nvPr/>
        </p:nvSpPr>
        <p:spPr bwMode="auto">
          <a:xfrm>
            <a:off x="5410200" y="2895600"/>
            <a:ext cx="990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230" name="Line 6"/>
          <p:cNvSpPr>
            <a:spLocks noChangeShapeType="1"/>
          </p:cNvSpPr>
          <p:nvPr/>
        </p:nvSpPr>
        <p:spPr bwMode="auto">
          <a:xfrm>
            <a:off x="7315200" y="4191000"/>
            <a:ext cx="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231" name="Rectangle 7"/>
          <p:cNvSpPr>
            <a:spLocks noChangeArrowheads="1"/>
          </p:cNvSpPr>
          <p:nvPr/>
        </p:nvSpPr>
        <p:spPr bwMode="auto">
          <a:xfrm>
            <a:off x="4359276" y="2238375"/>
            <a:ext cx="355867" cy="36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b="1">
                <a:cs typeface="Arial" panose="020B0604020202020204" pitchFamily="34" charset="0"/>
              </a:rPr>
              <a:t>..</a:t>
            </a:r>
          </a:p>
        </p:txBody>
      </p:sp>
      <p:sp>
        <p:nvSpPr>
          <p:cNvPr id="308232" name="Arc 8"/>
          <p:cNvSpPr>
            <a:spLocks/>
          </p:cNvSpPr>
          <p:nvPr/>
        </p:nvSpPr>
        <p:spPr bwMode="auto">
          <a:xfrm>
            <a:off x="4314825" y="2071688"/>
            <a:ext cx="152400" cy="455612"/>
          </a:xfrm>
          <a:custGeom>
            <a:avLst/>
            <a:gdLst>
              <a:gd name="G0" fmla="+- 21600 0 0"/>
              <a:gd name="G1" fmla="+- 21599 0 0"/>
              <a:gd name="G2" fmla="+- 21600 0 0"/>
              <a:gd name="T0" fmla="*/ 13908 w 21600"/>
              <a:gd name="T1" fmla="*/ 41783 h 41783"/>
              <a:gd name="T2" fmla="*/ 21376 w 21600"/>
              <a:gd name="T3" fmla="*/ 0 h 41783"/>
              <a:gd name="T4" fmla="*/ 21600 w 21600"/>
              <a:gd name="T5" fmla="*/ 21599 h 417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41783" fill="none" extrusionOk="0">
                <a:moveTo>
                  <a:pt x="13908" y="41782"/>
                </a:moveTo>
                <a:cubicBezTo>
                  <a:pt x="5533" y="38591"/>
                  <a:pt x="0" y="30560"/>
                  <a:pt x="0" y="21599"/>
                </a:cubicBezTo>
                <a:cubicBezTo>
                  <a:pt x="0" y="9757"/>
                  <a:pt x="9534" y="122"/>
                  <a:pt x="21376" y="0"/>
                </a:cubicBezTo>
              </a:path>
              <a:path w="21600" h="41783" stroke="0" extrusionOk="0">
                <a:moveTo>
                  <a:pt x="13908" y="41782"/>
                </a:moveTo>
                <a:cubicBezTo>
                  <a:pt x="5533" y="38591"/>
                  <a:pt x="0" y="30560"/>
                  <a:pt x="0" y="21599"/>
                </a:cubicBezTo>
                <a:cubicBezTo>
                  <a:pt x="0" y="9757"/>
                  <a:pt x="9534" y="122"/>
                  <a:pt x="21376" y="0"/>
                </a:cubicBezTo>
                <a:lnTo>
                  <a:pt x="21600" y="21599"/>
                </a:lnTo>
                <a:close/>
              </a:path>
            </a:pathLst>
          </a:custGeom>
          <a:noFill/>
          <a:ln w="12700" cap="rnd">
            <a:solidFill>
              <a:srgbClr val="CC0000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233" name="Rectangle 9"/>
          <p:cNvSpPr>
            <a:spLocks noChangeArrowheads="1"/>
          </p:cNvSpPr>
          <p:nvPr/>
        </p:nvSpPr>
        <p:spPr bwMode="auto">
          <a:xfrm>
            <a:off x="7299325" y="4144963"/>
            <a:ext cx="820738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accent2"/>
                </a:solidFill>
                <a:latin typeface="Arial Rounded MT Bold" pitchFamily="34" charset="0"/>
                <a:cs typeface="Arial" panose="020B0604020202020204" pitchFamily="34" charset="0"/>
              </a:rPr>
              <a:t>- H</a:t>
            </a:r>
            <a:r>
              <a:rPr lang="en-US" sz="2000" baseline="-25000">
                <a:solidFill>
                  <a:schemeClr val="accent2"/>
                </a:solidFill>
                <a:latin typeface="Arial Rounded MT Bold" pitchFamily="34" charset="0"/>
                <a:cs typeface="Arial" panose="020B0604020202020204" pitchFamily="34" charset="0"/>
              </a:rPr>
              <a:t>2</a:t>
            </a:r>
            <a:r>
              <a:rPr lang="en-US" sz="2000">
                <a:solidFill>
                  <a:schemeClr val="accent2"/>
                </a:solidFill>
                <a:latin typeface="Arial Rounded MT Bold" pitchFamily="34" charset="0"/>
                <a:cs typeface="Arial" panose="020B0604020202020204" pitchFamily="34" charset="0"/>
              </a:rPr>
              <a:t>O</a:t>
            </a:r>
          </a:p>
        </p:txBody>
      </p:sp>
      <p:sp>
        <p:nvSpPr>
          <p:cNvPr id="308234" name="Rectangle 10"/>
          <p:cNvSpPr>
            <a:spLocks noChangeArrowheads="1"/>
          </p:cNvSpPr>
          <p:nvPr/>
        </p:nvSpPr>
        <p:spPr bwMode="auto">
          <a:xfrm>
            <a:off x="5318126" y="2544763"/>
            <a:ext cx="899285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accent2"/>
                </a:solidFill>
                <a:latin typeface="Arial Rounded MT Bold" pitchFamily="34" charset="0"/>
                <a:cs typeface="Arial" panose="020B0604020202020204" pitchFamily="34" charset="0"/>
              </a:rPr>
              <a:t>NaOH</a:t>
            </a:r>
          </a:p>
        </p:txBody>
      </p:sp>
      <p:sp>
        <p:nvSpPr>
          <p:cNvPr id="308235" name="Rectangle 11"/>
          <p:cNvSpPr>
            <a:spLocks noChangeArrowheads="1"/>
          </p:cNvSpPr>
          <p:nvPr/>
        </p:nvSpPr>
        <p:spPr bwMode="auto">
          <a:xfrm>
            <a:off x="1905001" y="4548189"/>
            <a:ext cx="3675063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r" rtl="1"/>
            <a:r>
              <a:rPr lang="fa-IR" b="1">
                <a:solidFill>
                  <a:schemeClr val="accent2"/>
                </a:solidFill>
                <a:latin typeface="Arial Rounded MT Bold" pitchFamily="34" charset="0"/>
                <a:cs typeface="Arial" panose="020B0604020202020204" pitchFamily="34" charset="0"/>
              </a:rPr>
              <a:t>بهترین کار موقعی است که آلدئید قبول کننده</a:t>
            </a:r>
          </a:p>
          <a:p>
            <a:pPr algn="r" rtl="1"/>
            <a:r>
              <a:rPr lang="fa-IR" b="1">
                <a:solidFill>
                  <a:schemeClr val="accent2"/>
                </a:solidFill>
                <a:latin typeface="Arial Rounded MT Bold" pitchFamily="34" charset="0"/>
                <a:cs typeface="Arial" panose="020B0604020202020204" pitchFamily="34" charset="0"/>
              </a:rPr>
              <a:t>باشد  زیرا آنها فعال ترند و بهتر است که آلدئید</a:t>
            </a:r>
          </a:p>
          <a:p>
            <a:pPr algn="r" rtl="1"/>
            <a:r>
              <a:rPr lang="fa-IR" b="1">
                <a:solidFill>
                  <a:schemeClr val="accent2"/>
                </a:solidFill>
                <a:latin typeface="Arial Rounded MT Bold" pitchFamily="34" charset="0"/>
                <a:cs typeface="Arial" panose="020B0604020202020204" pitchFamily="34" charset="0"/>
              </a:rPr>
              <a:t>هیدروژن آلفا نداشته باشد.</a:t>
            </a:r>
            <a:endParaRPr lang="en-US" b="1">
              <a:solidFill>
                <a:schemeClr val="accent2"/>
              </a:solidFill>
              <a:latin typeface="Arial Rounded MT Bold" pitchFamily="34" charset="0"/>
              <a:cs typeface="Arial" panose="020B0604020202020204" pitchFamily="34" charset="0"/>
            </a:endParaRPr>
          </a:p>
        </p:txBody>
      </p:sp>
      <p:sp>
        <p:nvSpPr>
          <p:cNvPr id="308236" name="Rectangle 12"/>
          <p:cNvSpPr>
            <a:spLocks noChangeArrowheads="1"/>
          </p:cNvSpPr>
          <p:nvPr/>
        </p:nvSpPr>
        <p:spPr bwMode="auto">
          <a:xfrm>
            <a:off x="2528889" y="5843588"/>
            <a:ext cx="31083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r" rtl="1"/>
            <a:r>
              <a:rPr lang="fa-IR" b="1">
                <a:solidFill>
                  <a:srgbClr val="009900"/>
                </a:solidFill>
                <a:latin typeface="Arial Rounded MT Bold" pitchFamily="34" charset="0"/>
                <a:cs typeface="Arial" panose="020B0604020202020204" pitchFamily="34" charset="0"/>
              </a:rPr>
              <a:t>کتون بایستی هیدروژن آلفا داشته باشد.</a:t>
            </a:r>
            <a:endParaRPr lang="en-US" b="1">
              <a:solidFill>
                <a:srgbClr val="009900"/>
              </a:solidFill>
              <a:latin typeface="Arial Rounded MT Bold" pitchFamily="34" charset="0"/>
              <a:cs typeface="Arial" panose="020B0604020202020204" pitchFamily="34" charset="0"/>
            </a:endParaRPr>
          </a:p>
        </p:txBody>
      </p:sp>
      <p:sp>
        <p:nvSpPr>
          <p:cNvPr id="308237" name="Rectangle 13"/>
          <p:cNvSpPr>
            <a:spLocks noChangeArrowheads="1"/>
          </p:cNvSpPr>
          <p:nvPr/>
        </p:nvSpPr>
        <p:spPr bwMode="auto">
          <a:xfrm>
            <a:off x="3267411" y="2468563"/>
            <a:ext cx="621965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r" rtl="1"/>
            <a:r>
              <a:rPr lang="fa-IR" sz="2000" b="1">
                <a:solidFill>
                  <a:srgbClr val="008080"/>
                </a:solidFill>
                <a:latin typeface="Arial Rounded MT Bold" pitchFamily="34" charset="0"/>
                <a:cs typeface="Arial" panose="020B0604020202020204" pitchFamily="34" charset="0"/>
              </a:rPr>
              <a:t>آلدئید</a:t>
            </a:r>
            <a:endParaRPr lang="en-US" sz="2000" b="1">
              <a:solidFill>
                <a:srgbClr val="008080"/>
              </a:solidFill>
              <a:latin typeface="Arial Rounded MT Bold" pitchFamily="34" charset="0"/>
              <a:cs typeface="Arial" panose="020B0604020202020204" pitchFamily="34" charset="0"/>
            </a:endParaRPr>
          </a:p>
        </p:txBody>
      </p:sp>
      <p:sp>
        <p:nvSpPr>
          <p:cNvPr id="308238" name="Rectangle 14"/>
          <p:cNvSpPr>
            <a:spLocks noChangeArrowheads="1"/>
          </p:cNvSpPr>
          <p:nvPr/>
        </p:nvSpPr>
        <p:spPr bwMode="auto">
          <a:xfrm>
            <a:off x="3383485" y="3459163"/>
            <a:ext cx="602729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r" rtl="1"/>
            <a:r>
              <a:rPr lang="fa-IR" sz="2000" b="1">
                <a:solidFill>
                  <a:srgbClr val="008080"/>
                </a:solidFill>
                <a:latin typeface="Arial Rounded MT Bold" pitchFamily="34" charset="0"/>
                <a:cs typeface="Arial" panose="020B0604020202020204" pitchFamily="34" charset="0"/>
              </a:rPr>
              <a:t>کتون</a:t>
            </a:r>
            <a:endParaRPr lang="en-US" sz="2000" b="1">
              <a:solidFill>
                <a:srgbClr val="008080"/>
              </a:solidFill>
              <a:latin typeface="Arial Rounded MT Bold" pitchFamily="34" charset="0"/>
              <a:cs typeface="Arial" panose="020B0604020202020204" pitchFamily="34" charset="0"/>
            </a:endParaRPr>
          </a:p>
        </p:txBody>
      </p:sp>
      <p:sp>
        <p:nvSpPr>
          <p:cNvPr id="308239" name="Rectangle 15"/>
          <p:cNvSpPr>
            <a:spLocks noChangeArrowheads="1"/>
          </p:cNvSpPr>
          <p:nvPr/>
        </p:nvSpPr>
        <p:spPr bwMode="auto">
          <a:xfrm>
            <a:off x="4556126" y="2147888"/>
            <a:ext cx="30321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800">
                <a:latin typeface="Times New Roman" panose="02020603050405020304" pitchFamily="18" charset="0"/>
                <a:cs typeface="Arial" panose="020B0604020202020204" pitchFamily="34" charset="0"/>
              </a:rPr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2836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2"/>
          <p:cNvSpPr>
            <a:spLocks noChangeArrowheads="1"/>
          </p:cNvSpPr>
          <p:nvPr/>
        </p:nvSpPr>
        <p:spPr bwMode="auto">
          <a:xfrm>
            <a:off x="3648075" y="4581525"/>
            <a:ext cx="5092700" cy="977900"/>
          </a:xfrm>
          <a:prstGeom prst="rect">
            <a:avLst/>
          </a:prstGeom>
          <a:solidFill>
            <a:srgbClr val="FFFFCC">
              <a:alpha val="50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fa-IR" sz="3200">
                <a:latin typeface="Arial Rounded MT Bold" pitchFamily="34" charset="0"/>
                <a:cs typeface="Arial" panose="020B0604020202020204" pitchFamily="34" charset="0"/>
              </a:rPr>
              <a:t>برای بیشتر کتونها فرم کتو در تعادل</a:t>
            </a:r>
          </a:p>
          <a:p>
            <a:pPr algn="ctr"/>
            <a:r>
              <a:rPr lang="fa-IR" sz="3200">
                <a:latin typeface="Arial Rounded MT Bold" pitchFamily="34" charset="0"/>
                <a:cs typeface="Arial" panose="020B0604020202020204" pitchFamily="34" charset="0"/>
              </a:rPr>
              <a:t> ترجیح داده میشود</a:t>
            </a:r>
            <a:endParaRPr lang="en-US" sz="3200">
              <a:latin typeface="Arial Rounded MT Bold" pitchFamily="34" charset="0"/>
              <a:cs typeface="Arial" panose="020B0604020202020204" pitchFamily="34" charset="0"/>
            </a:endParaRPr>
          </a:p>
        </p:txBody>
      </p:sp>
      <p:sp>
        <p:nvSpPr>
          <p:cNvPr id="280579" name="Oval 3"/>
          <p:cNvSpPr>
            <a:spLocks noChangeArrowheads="1"/>
          </p:cNvSpPr>
          <p:nvPr/>
        </p:nvSpPr>
        <p:spPr bwMode="auto">
          <a:xfrm>
            <a:off x="8534400" y="1338263"/>
            <a:ext cx="596900" cy="5969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0580" name="Oval 4"/>
          <p:cNvSpPr>
            <a:spLocks noChangeArrowheads="1"/>
          </p:cNvSpPr>
          <p:nvPr/>
        </p:nvSpPr>
        <p:spPr bwMode="auto">
          <a:xfrm>
            <a:off x="2843213" y="3254375"/>
            <a:ext cx="596900" cy="5969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280581" name="Object 5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1089" y="1452563"/>
            <a:ext cx="7011987" cy="2374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0582" name="Rectangle 6"/>
          <p:cNvSpPr>
            <a:spLocks noChangeArrowheads="1"/>
          </p:cNvSpPr>
          <p:nvPr/>
        </p:nvSpPr>
        <p:spPr bwMode="auto">
          <a:xfrm>
            <a:off x="3792538" y="333375"/>
            <a:ext cx="4501232" cy="770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fa-IR" sz="44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  <a:cs typeface="Arial" panose="020B0604020202020204" pitchFamily="34" charset="0"/>
              </a:rPr>
              <a:t>توتومریزاسیون کتوانول</a:t>
            </a:r>
            <a:endParaRPr lang="en-US" sz="4400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Rounded MT Bold" pitchFamily="34" charset="0"/>
              <a:cs typeface="Arial" panose="020B0604020202020204" pitchFamily="34" charset="0"/>
            </a:endParaRPr>
          </a:p>
        </p:txBody>
      </p:sp>
      <p:sp>
        <p:nvSpPr>
          <p:cNvPr id="280583" name="Line 7"/>
          <p:cNvSpPr>
            <a:spLocks noChangeShapeType="1"/>
          </p:cNvSpPr>
          <p:nvPr/>
        </p:nvSpPr>
        <p:spPr bwMode="auto">
          <a:xfrm>
            <a:off x="5257800" y="28194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0584" name="Line 8"/>
          <p:cNvSpPr>
            <a:spLocks noChangeShapeType="1"/>
          </p:cNvSpPr>
          <p:nvPr/>
        </p:nvSpPr>
        <p:spPr bwMode="auto">
          <a:xfrm flipH="1">
            <a:off x="5181600" y="29718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0585" name="Rectangle 9"/>
          <p:cNvSpPr>
            <a:spLocks noChangeArrowheads="1"/>
          </p:cNvSpPr>
          <p:nvPr/>
        </p:nvSpPr>
        <p:spPr bwMode="auto">
          <a:xfrm>
            <a:off x="3565525" y="3824288"/>
            <a:ext cx="5651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fa-IR" sz="2800">
                <a:solidFill>
                  <a:schemeClr val="accent2"/>
                </a:solidFill>
                <a:latin typeface="Arial Rounded MT Bold" pitchFamily="34" charset="0"/>
                <a:cs typeface="Arial" panose="020B0604020202020204" pitchFamily="34" charset="0"/>
              </a:rPr>
              <a:t>کتو</a:t>
            </a:r>
            <a:endParaRPr lang="en-US" sz="2800">
              <a:solidFill>
                <a:schemeClr val="accent2"/>
              </a:solidFill>
              <a:latin typeface="Arial Rounded MT Bold" pitchFamily="34" charset="0"/>
              <a:cs typeface="Arial" panose="020B0604020202020204" pitchFamily="34" charset="0"/>
            </a:endParaRPr>
          </a:p>
        </p:txBody>
      </p:sp>
      <p:sp>
        <p:nvSpPr>
          <p:cNvPr id="280586" name="Rectangle 10"/>
          <p:cNvSpPr>
            <a:spLocks noChangeArrowheads="1"/>
          </p:cNvSpPr>
          <p:nvPr/>
        </p:nvSpPr>
        <p:spPr bwMode="auto">
          <a:xfrm>
            <a:off x="8040689" y="3716338"/>
            <a:ext cx="684483" cy="523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fa-IR" sz="2800">
                <a:solidFill>
                  <a:schemeClr val="accent2"/>
                </a:solidFill>
                <a:latin typeface="Arial Rounded MT Bold" pitchFamily="34" charset="0"/>
                <a:cs typeface="Arial" panose="020B0604020202020204" pitchFamily="34" charset="0"/>
              </a:rPr>
              <a:t>انول</a:t>
            </a:r>
            <a:endParaRPr lang="en-US" sz="2800">
              <a:solidFill>
                <a:schemeClr val="accent2"/>
              </a:solidFill>
              <a:latin typeface="Arial Rounded MT Bold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450713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2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C77FC-01EF-4B17-8C80-32CB04A48BD7}" type="slidenum">
              <a:rPr lang="en-US"/>
              <a:pPr/>
              <a:t>30</a:t>
            </a:fld>
            <a:endParaRPr lang="en-US"/>
          </a:p>
        </p:txBody>
      </p:sp>
      <p:sp>
        <p:nvSpPr>
          <p:cNvPr id="309250" name="Rectangle 2"/>
          <p:cNvSpPr>
            <a:spLocks noChangeArrowheads="1"/>
          </p:cNvSpPr>
          <p:nvPr/>
        </p:nvSpPr>
        <p:spPr bwMode="auto">
          <a:xfrm>
            <a:off x="4923817" y="333375"/>
            <a:ext cx="2032608" cy="770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r" rtl="1"/>
            <a:r>
              <a:rPr lang="fa-IR" sz="44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  <a:cs typeface="Arial" panose="020B0604020202020204" pitchFamily="34" charset="0"/>
              </a:rPr>
              <a:t>قاعده مهم</a:t>
            </a:r>
            <a:endParaRPr lang="en-US" sz="4400" b="1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Rounded MT Bold" pitchFamily="34" charset="0"/>
              <a:cs typeface="Arial" panose="020B0604020202020204" pitchFamily="34" charset="0"/>
            </a:endParaRPr>
          </a:p>
        </p:txBody>
      </p:sp>
      <p:sp>
        <p:nvSpPr>
          <p:cNvPr id="309251" name="Rectangle 3"/>
          <p:cNvSpPr>
            <a:spLocks noChangeArrowheads="1"/>
          </p:cNvSpPr>
          <p:nvPr/>
        </p:nvSpPr>
        <p:spPr bwMode="auto">
          <a:xfrm>
            <a:off x="4441819" y="1355726"/>
            <a:ext cx="5581656" cy="6469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r" rtl="1"/>
            <a:r>
              <a:rPr lang="fa-IR" b="1">
                <a:latin typeface="Arial Rounded MT Bold" pitchFamily="34" charset="0"/>
                <a:cs typeface="Arial" panose="020B0604020202020204" pitchFamily="34" charset="0"/>
              </a:rPr>
              <a:t>گروه کربونیل آلدئید نسبت به کتونها برای واکنشهای افزایش نوکلئوفیلی</a:t>
            </a:r>
          </a:p>
          <a:p>
            <a:pPr algn="r" rtl="1"/>
            <a:r>
              <a:rPr lang="fa-IR" b="1">
                <a:latin typeface="Arial Rounded MT Bold" pitchFamily="34" charset="0"/>
                <a:cs typeface="Arial" panose="020B0604020202020204" pitchFamily="34" charset="0"/>
              </a:rPr>
              <a:t> فعالتر هستند.</a:t>
            </a:r>
            <a:endParaRPr lang="en-US" b="1">
              <a:latin typeface="Arial Rounded MT Bold" pitchFamily="34" charset="0"/>
              <a:cs typeface="Arial" panose="020B0604020202020204" pitchFamily="34" charset="0"/>
            </a:endParaRPr>
          </a:p>
        </p:txBody>
      </p:sp>
      <p:pic>
        <p:nvPicPr>
          <p:cNvPr id="309252" name="Object 4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1" y="3057525"/>
            <a:ext cx="4100513" cy="102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9253" name="Line 5"/>
          <p:cNvSpPr>
            <a:spLocks noChangeShapeType="1"/>
          </p:cNvSpPr>
          <p:nvPr/>
        </p:nvSpPr>
        <p:spPr bwMode="auto">
          <a:xfrm flipV="1">
            <a:off x="3505200" y="3429000"/>
            <a:ext cx="533400" cy="152400"/>
          </a:xfrm>
          <a:prstGeom prst="line">
            <a:avLst/>
          </a:prstGeom>
          <a:noFill/>
          <a:ln w="12700">
            <a:solidFill>
              <a:srgbClr val="FF0033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9254" name="Line 6"/>
          <p:cNvSpPr>
            <a:spLocks noChangeShapeType="1"/>
          </p:cNvSpPr>
          <p:nvPr/>
        </p:nvSpPr>
        <p:spPr bwMode="auto">
          <a:xfrm flipV="1">
            <a:off x="6477000" y="3429000"/>
            <a:ext cx="533400" cy="152400"/>
          </a:xfrm>
          <a:prstGeom prst="line">
            <a:avLst/>
          </a:prstGeom>
          <a:noFill/>
          <a:ln w="12700">
            <a:solidFill>
              <a:srgbClr val="FF0033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9255" name="Line 7"/>
          <p:cNvSpPr>
            <a:spLocks noChangeShapeType="1"/>
          </p:cNvSpPr>
          <p:nvPr/>
        </p:nvSpPr>
        <p:spPr bwMode="auto">
          <a:xfrm>
            <a:off x="7467600" y="3581400"/>
            <a:ext cx="457200" cy="304800"/>
          </a:xfrm>
          <a:prstGeom prst="line">
            <a:avLst/>
          </a:prstGeom>
          <a:noFill/>
          <a:ln w="12700">
            <a:solidFill>
              <a:srgbClr val="FF0033"/>
            </a:solidFill>
            <a:round/>
            <a:headEnd type="stealth" w="med" len="lg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9256" name="Rectangle 8"/>
          <p:cNvSpPr>
            <a:spLocks noChangeArrowheads="1"/>
          </p:cNvSpPr>
          <p:nvPr/>
        </p:nvSpPr>
        <p:spPr bwMode="auto">
          <a:xfrm>
            <a:off x="4175126" y="3260725"/>
            <a:ext cx="448841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b="1">
                <a:solidFill>
                  <a:schemeClr val="accent2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d</a:t>
            </a:r>
            <a:r>
              <a:rPr lang="en-US" sz="2000">
                <a:solidFill>
                  <a:schemeClr val="accent2"/>
                </a:solidFill>
                <a:latin typeface="Arial Rounded MT Bold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309257" name="Rectangle 9"/>
          <p:cNvSpPr>
            <a:spLocks noChangeArrowheads="1"/>
          </p:cNvSpPr>
          <p:nvPr/>
        </p:nvSpPr>
        <p:spPr bwMode="auto">
          <a:xfrm>
            <a:off x="4175126" y="2803525"/>
            <a:ext cx="384721" cy="36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b="1">
                <a:solidFill>
                  <a:schemeClr val="accent2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d</a:t>
            </a:r>
            <a:r>
              <a:rPr lang="en-US" b="1">
                <a:solidFill>
                  <a:schemeClr val="accent2"/>
                </a:solidFill>
                <a:cs typeface="Arial" panose="020B0604020202020204" pitchFamily="34" charset="0"/>
              </a:rPr>
              <a:t>-</a:t>
            </a:r>
          </a:p>
        </p:txBody>
      </p:sp>
      <p:sp>
        <p:nvSpPr>
          <p:cNvPr id="309258" name="Rectangle 10"/>
          <p:cNvSpPr>
            <a:spLocks noChangeArrowheads="1"/>
          </p:cNvSpPr>
          <p:nvPr/>
        </p:nvSpPr>
        <p:spPr bwMode="auto">
          <a:xfrm>
            <a:off x="7181851" y="3260725"/>
            <a:ext cx="448841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b="1">
                <a:solidFill>
                  <a:schemeClr val="accent2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d</a:t>
            </a:r>
            <a:r>
              <a:rPr lang="en-US" sz="2000">
                <a:solidFill>
                  <a:schemeClr val="accent2"/>
                </a:solidFill>
                <a:latin typeface="Arial Rounded MT Bold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309259" name="Rectangle 11"/>
          <p:cNvSpPr>
            <a:spLocks noChangeArrowheads="1"/>
          </p:cNvSpPr>
          <p:nvPr/>
        </p:nvSpPr>
        <p:spPr bwMode="auto">
          <a:xfrm>
            <a:off x="7181851" y="2803525"/>
            <a:ext cx="384721" cy="36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b="1">
                <a:solidFill>
                  <a:schemeClr val="accent2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d</a:t>
            </a:r>
            <a:r>
              <a:rPr lang="en-US" b="1">
                <a:solidFill>
                  <a:schemeClr val="accent2"/>
                </a:solidFill>
                <a:cs typeface="Arial" panose="020B0604020202020204" pitchFamily="34" charset="0"/>
              </a:rPr>
              <a:t>-</a:t>
            </a:r>
          </a:p>
        </p:txBody>
      </p:sp>
      <p:sp>
        <p:nvSpPr>
          <p:cNvPr id="309260" name="Rectangle 12"/>
          <p:cNvSpPr>
            <a:spLocks noChangeArrowheads="1"/>
          </p:cNvSpPr>
          <p:nvPr/>
        </p:nvSpPr>
        <p:spPr bwMode="auto">
          <a:xfrm>
            <a:off x="3184525" y="3230563"/>
            <a:ext cx="431208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 b="1">
                <a:solidFill>
                  <a:srgbClr val="CC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+I</a:t>
            </a:r>
          </a:p>
        </p:txBody>
      </p:sp>
      <p:sp>
        <p:nvSpPr>
          <p:cNvPr id="309261" name="Rectangle 13"/>
          <p:cNvSpPr>
            <a:spLocks noChangeArrowheads="1"/>
          </p:cNvSpPr>
          <p:nvPr/>
        </p:nvSpPr>
        <p:spPr bwMode="auto">
          <a:xfrm>
            <a:off x="6156325" y="3230563"/>
            <a:ext cx="431208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 b="1">
                <a:solidFill>
                  <a:srgbClr val="CC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+I</a:t>
            </a:r>
          </a:p>
        </p:txBody>
      </p:sp>
      <p:sp>
        <p:nvSpPr>
          <p:cNvPr id="309262" name="Rectangle 14"/>
          <p:cNvSpPr>
            <a:spLocks noChangeArrowheads="1"/>
          </p:cNvSpPr>
          <p:nvPr/>
        </p:nvSpPr>
        <p:spPr bwMode="auto">
          <a:xfrm>
            <a:off x="7756525" y="3535363"/>
            <a:ext cx="431208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 b="1">
                <a:solidFill>
                  <a:srgbClr val="CC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+I</a:t>
            </a:r>
          </a:p>
        </p:txBody>
      </p:sp>
      <p:sp>
        <p:nvSpPr>
          <p:cNvPr id="309263" name="Rectangle 15"/>
          <p:cNvSpPr>
            <a:spLocks noChangeArrowheads="1"/>
          </p:cNvSpPr>
          <p:nvPr/>
        </p:nvSpPr>
        <p:spPr bwMode="auto">
          <a:xfrm>
            <a:off x="3184526" y="4068763"/>
            <a:ext cx="585097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latin typeface="Arial Rounded MT Bold" pitchFamily="34" charset="0"/>
                <a:cs typeface="Arial" panose="020B0604020202020204" pitchFamily="34" charset="0"/>
              </a:rPr>
              <a:t>Nu:</a:t>
            </a:r>
          </a:p>
        </p:txBody>
      </p:sp>
      <p:sp>
        <p:nvSpPr>
          <p:cNvPr id="309264" name="Arc 16"/>
          <p:cNvSpPr>
            <a:spLocks/>
          </p:cNvSpPr>
          <p:nvPr/>
        </p:nvSpPr>
        <p:spPr bwMode="auto">
          <a:xfrm>
            <a:off x="3716338" y="3862388"/>
            <a:ext cx="457200" cy="381000"/>
          </a:xfrm>
          <a:custGeom>
            <a:avLst/>
            <a:gdLst>
              <a:gd name="G0" fmla="+- 0 0 0"/>
              <a:gd name="G1" fmla="+- 0 0 0"/>
              <a:gd name="G2" fmla="+- 21600 0 0"/>
              <a:gd name="T0" fmla="*/ 21600 w 21600"/>
              <a:gd name="T1" fmla="*/ 0 h 21600"/>
              <a:gd name="T2" fmla="*/ 0 w 21600"/>
              <a:gd name="T3" fmla="*/ 21600 h 21600"/>
              <a:gd name="T4" fmla="*/ 0 w 21600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600"/>
                  <a:pt x="0" y="21600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600"/>
                  <a:pt x="0" y="21600"/>
                </a:cubicBezTo>
                <a:lnTo>
                  <a:pt x="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9265" name="Rectangle 17"/>
          <p:cNvSpPr>
            <a:spLocks noChangeArrowheads="1"/>
          </p:cNvSpPr>
          <p:nvPr/>
        </p:nvSpPr>
        <p:spPr bwMode="auto">
          <a:xfrm>
            <a:off x="3336925" y="4776788"/>
            <a:ext cx="13589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>
                <a:solidFill>
                  <a:schemeClr val="accent2"/>
                </a:solidFill>
                <a:latin typeface="Arial Rounded MT Bold" pitchFamily="34" charset="0"/>
                <a:cs typeface="Arial" panose="020B0604020202020204" pitchFamily="34" charset="0"/>
              </a:rPr>
              <a:t>MORE</a:t>
            </a:r>
          </a:p>
          <a:p>
            <a:r>
              <a:rPr lang="en-US">
                <a:solidFill>
                  <a:schemeClr val="accent2"/>
                </a:solidFill>
                <a:latin typeface="Arial Rounded MT Bold" pitchFamily="34" charset="0"/>
                <a:cs typeface="Arial" panose="020B0604020202020204" pitchFamily="34" charset="0"/>
              </a:rPr>
              <a:t>REACTIVE</a:t>
            </a:r>
          </a:p>
        </p:txBody>
      </p:sp>
      <p:sp>
        <p:nvSpPr>
          <p:cNvPr id="309266" name="Rectangle 18"/>
          <p:cNvSpPr>
            <a:spLocks noChangeArrowheads="1"/>
          </p:cNvSpPr>
          <p:nvPr/>
        </p:nvSpPr>
        <p:spPr bwMode="auto">
          <a:xfrm>
            <a:off x="8289926" y="3001964"/>
            <a:ext cx="1780937" cy="13240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accent2"/>
                </a:solidFill>
                <a:latin typeface="Arial Rounded MT Bold" pitchFamily="34" charset="0"/>
                <a:cs typeface="Arial" panose="020B0604020202020204" pitchFamily="34" charset="0"/>
              </a:rPr>
              <a:t>Alkyl groups</a:t>
            </a:r>
          </a:p>
          <a:p>
            <a:r>
              <a:rPr lang="en-US" sz="2000">
                <a:solidFill>
                  <a:schemeClr val="accent2"/>
                </a:solidFill>
                <a:latin typeface="Arial Rounded MT Bold" pitchFamily="34" charset="0"/>
                <a:cs typeface="Arial" panose="020B0604020202020204" pitchFamily="34" charset="0"/>
              </a:rPr>
              <a:t>deactivate the</a:t>
            </a:r>
          </a:p>
          <a:p>
            <a:r>
              <a:rPr lang="en-US" sz="2000">
                <a:solidFill>
                  <a:schemeClr val="accent2"/>
                </a:solidFill>
                <a:latin typeface="Arial Rounded MT Bold" pitchFamily="34" charset="0"/>
                <a:cs typeface="Arial" panose="020B0604020202020204" pitchFamily="34" charset="0"/>
              </a:rPr>
              <a:t>carbonyl ( +</a:t>
            </a:r>
            <a:r>
              <a:rPr lang="en-US" sz="2000" b="1">
                <a:solidFill>
                  <a:schemeClr val="accent2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I </a:t>
            </a:r>
            <a:r>
              <a:rPr lang="en-US" sz="2000">
                <a:solidFill>
                  <a:schemeClr val="accent2"/>
                </a:solidFill>
                <a:latin typeface="Arial Rounded MT Bold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en-US" sz="2000">
                <a:solidFill>
                  <a:schemeClr val="accent2"/>
                </a:solidFill>
                <a:latin typeface="Arial Rounded MT Bold" pitchFamily="34" charset="0"/>
                <a:cs typeface="Arial" panose="020B0604020202020204" pitchFamily="34" charset="0"/>
              </a:rPr>
              <a:t>to addition.</a:t>
            </a:r>
          </a:p>
        </p:txBody>
      </p:sp>
      <p:sp>
        <p:nvSpPr>
          <p:cNvPr id="309267" name="Rectangle 19"/>
          <p:cNvSpPr>
            <a:spLocks noChangeArrowheads="1"/>
          </p:cNvSpPr>
          <p:nvPr/>
        </p:nvSpPr>
        <p:spPr bwMode="auto">
          <a:xfrm>
            <a:off x="10056813" y="1341438"/>
            <a:ext cx="360362" cy="431800"/>
          </a:xfrm>
          <a:prstGeom prst="rect">
            <a:avLst/>
          </a:prstGeom>
          <a:solidFill>
            <a:schemeClr val="bg1"/>
          </a:solidFill>
          <a:ln w="12700">
            <a:solidFill>
              <a:srgbClr val="9933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fa-IR" sz="2000">
                <a:latin typeface="Arial Rounded MT Bold" pitchFamily="34" charset="0"/>
                <a:cs typeface="Arial" panose="020B0604020202020204" pitchFamily="34" charset="0"/>
              </a:rPr>
              <a:t>1.</a:t>
            </a:r>
            <a:endParaRPr lang="en-US" sz="2000">
              <a:latin typeface="Arial Rounded MT Bold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026732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D4BB9-457B-43C6-8F93-C53268ADBE20}" type="slidenum">
              <a:rPr lang="en-US"/>
              <a:pPr/>
              <a:t>31</a:t>
            </a:fld>
            <a:endParaRPr lang="en-US"/>
          </a:p>
        </p:txBody>
      </p:sp>
      <p:sp>
        <p:nvSpPr>
          <p:cNvPr id="310274" name="Rectangle 2"/>
          <p:cNvSpPr>
            <a:spLocks noChangeArrowheads="1"/>
          </p:cNvSpPr>
          <p:nvPr/>
        </p:nvSpPr>
        <p:spPr bwMode="auto">
          <a:xfrm>
            <a:off x="2444750" y="2978150"/>
            <a:ext cx="7226300" cy="1435100"/>
          </a:xfrm>
          <a:prstGeom prst="rect">
            <a:avLst/>
          </a:prstGeom>
          <a:solidFill>
            <a:schemeClr val="hlink">
              <a:alpha val="5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0275" name="Rectangle 3"/>
          <p:cNvSpPr>
            <a:spLocks noChangeArrowheads="1"/>
          </p:cNvSpPr>
          <p:nvPr/>
        </p:nvSpPr>
        <p:spPr bwMode="auto">
          <a:xfrm>
            <a:off x="4702709" y="3284538"/>
            <a:ext cx="2571217" cy="708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r" rtl="1"/>
            <a:r>
              <a:rPr lang="fa-IR" sz="4000"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  <a:cs typeface="Arial" panose="020B0604020202020204" pitchFamily="34" charset="0"/>
              </a:rPr>
              <a:t>تشکیل حلقه ها</a:t>
            </a:r>
            <a:endParaRPr lang="en-US" sz="4000">
              <a:effectLst>
                <a:outerShdw blurRad="38100" dist="38100" dir="2700000" algn="tl">
                  <a:srgbClr val="C0C0C0"/>
                </a:outerShdw>
              </a:effectLst>
              <a:latin typeface="Arial Rounded MT Bold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658555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1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A1B81-A789-4D2A-A32E-5B858DCE602A}" type="slidenum">
              <a:rPr lang="en-US"/>
              <a:pPr/>
              <a:t>32</a:t>
            </a:fld>
            <a:endParaRPr lang="en-US"/>
          </a:p>
        </p:txBody>
      </p:sp>
      <p:sp>
        <p:nvSpPr>
          <p:cNvPr id="311298" name="Rectangle 2"/>
          <p:cNvSpPr>
            <a:spLocks noChangeArrowheads="1"/>
          </p:cNvSpPr>
          <p:nvPr/>
        </p:nvSpPr>
        <p:spPr bwMode="auto">
          <a:xfrm>
            <a:off x="4198215" y="0"/>
            <a:ext cx="2701060" cy="708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r" rtl="1"/>
            <a:r>
              <a:rPr lang="fa-IR" sz="4000" b="1">
                <a:solidFill>
                  <a:srgbClr val="FF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  <a:cs typeface="Arial" panose="020B0604020202020204" pitchFamily="34" charset="0"/>
              </a:rPr>
              <a:t>تشکیل حلقه ها</a:t>
            </a:r>
            <a:endParaRPr lang="en-US" sz="4000" b="1">
              <a:solidFill>
                <a:srgbClr val="FF003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Rounded MT Bold" pitchFamily="34" charset="0"/>
              <a:cs typeface="Arial" panose="020B0604020202020204" pitchFamily="34" charset="0"/>
            </a:endParaRPr>
          </a:p>
        </p:txBody>
      </p:sp>
      <p:pic>
        <p:nvPicPr>
          <p:cNvPr id="311299" name="Object 3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3057526"/>
            <a:ext cx="6529388" cy="1960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11300" name="Line 4"/>
          <p:cNvSpPr>
            <a:spLocks noChangeShapeType="1"/>
          </p:cNvSpPr>
          <p:nvPr/>
        </p:nvSpPr>
        <p:spPr bwMode="auto">
          <a:xfrm>
            <a:off x="4419600" y="4114800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1301" name="Line 5"/>
          <p:cNvSpPr>
            <a:spLocks noChangeShapeType="1"/>
          </p:cNvSpPr>
          <p:nvPr/>
        </p:nvSpPr>
        <p:spPr bwMode="auto">
          <a:xfrm>
            <a:off x="6934200" y="4038600"/>
            <a:ext cx="914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311302" name="Object 6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2664" y="1352551"/>
            <a:ext cx="3538537" cy="773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11303" name="Line 7"/>
          <p:cNvSpPr>
            <a:spLocks noChangeShapeType="1"/>
          </p:cNvSpPr>
          <p:nvPr/>
        </p:nvSpPr>
        <p:spPr bwMode="auto">
          <a:xfrm>
            <a:off x="3429000" y="2209800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1304" name="Rectangle 8"/>
          <p:cNvSpPr>
            <a:spLocks noChangeArrowheads="1"/>
          </p:cNvSpPr>
          <p:nvPr/>
        </p:nvSpPr>
        <p:spPr bwMode="auto">
          <a:xfrm>
            <a:off x="3565526" y="2338388"/>
            <a:ext cx="8477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>
                <a:solidFill>
                  <a:schemeClr val="accent2"/>
                </a:solidFill>
                <a:latin typeface="Arial Rounded MT Bold" pitchFamily="34" charset="0"/>
                <a:cs typeface="Arial" panose="020B0604020202020204" pitchFamily="34" charset="0"/>
              </a:rPr>
              <a:t>NaOH</a:t>
            </a:r>
          </a:p>
        </p:txBody>
      </p:sp>
      <p:sp>
        <p:nvSpPr>
          <p:cNvPr id="311305" name="Rectangle 9"/>
          <p:cNvSpPr>
            <a:spLocks noChangeArrowheads="1"/>
          </p:cNvSpPr>
          <p:nvPr/>
        </p:nvSpPr>
        <p:spPr bwMode="auto">
          <a:xfrm>
            <a:off x="3260725" y="3946525"/>
            <a:ext cx="270908" cy="36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b="1">
                <a:cs typeface="Arial" panose="020B0604020202020204" pitchFamily="34" charset="0"/>
              </a:rPr>
              <a:t>:</a:t>
            </a:r>
          </a:p>
        </p:txBody>
      </p:sp>
      <p:sp>
        <p:nvSpPr>
          <p:cNvPr id="311306" name="Arc 10"/>
          <p:cNvSpPr>
            <a:spLocks/>
          </p:cNvSpPr>
          <p:nvPr/>
        </p:nvSpPr>
        <p:spPr bwMode="auto">
          <a:xfrm>
            <a:off x="3200400" y="3733800"/>
            <a:ext cx="152400" cy="457200"/>
          </a:xfrm>
          <a:custGeom>
            <a:avLst/>
            <a:gdLst>
              <a:gd name="G0" fmla="+- 21600 0 0"/>
              <a:gd name="G1" fmla="+- 0 0 0"/>
              <a:gd name="G2" fmla="+- 21600 0 0"/>
              <a:gd name="T0" fmla="*/ 13949 w 21600"/>
              <a:gd name="T1" fmla="*/ 20200 h 20200"/>
              <a:gd name="T2" fmla="*/ 0 w 21600"/>
              <a:gd name="T3" fmla="*/ 0 h 20200"/>
              <a:gd name="T4" fmla="*/ 21600 w 21600"/>
              <a:gd name="T5" fmla="*/ 0 h 20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0200" fill="none" extrusionOk="0">
                <a:moveTo>
                  <a:pt x="13949" y="20199"/>
                </a:moveTo>
                <a:cubicBezTo>
                  <a:pt x="5553" y="17019"/>
                  <a:pt x="0" y="8977"/>
                  <a:pt x="0" y="0"/>
                </a:cubicBezTo>
              </a:path>
              <a:path w="21600" h="20200" stroke="0" extrusionOk="0">
                <a:moveTo>
                  <a:pt x="13949" y="20199"/>
                </a:moveTo>
                <a:cubicBezTo>
                  <a:pt x="5553" y="17019"/>
                  <a:pt x="0" y="8977"/>
                  <a:pt x="0" y="0"/>
                </a:cubicBez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rgbClr val="CC0000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1307" name="Rectangle 11"/>
          <p:cNvSpPr>
            <a:spLocks noChangeArrowheads="1"/>
          </p:cNvSpPr>
          <p:nvPr/>
        </p:nvSpPr>
        <p:spPr bwMode="auto">
          <a:xfrm>
            <a:off x="3108326" y="4052888"/>
            <a:ext cx="30321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800">
                <a:latin typeface="Times New Roman" panose="02020603050405020304" pitchFamily="18" charset="0"/>
                <a:cs typeface="Arial" panose="020B0604020202020204" pitchFamily="34" charset="0"/>
              </a:rPr>
              <a:t>-</a:t>
            </a:r>
          </a:p>
        </p:txBody>
      </p:sp>
      <p:sp>
        <p:nvSpPr>
          <p:cNvPr id="311308" name="Line 12"/>
          <p:cNvSpPr>
            <a:spLocks noChangeShapeType="1"/>
          </p:cNvSpPr>
          <p:nvPr/>
        </p:nvSpPr>
        <p:spPr bwMode="auto">
          <a:xfrm>
            <a:off x="2667000" y="1295400"/>
            <a:ext cx="0" cy="381000"/>
          </a:xfrm>
          <a:prstGeom prst="line">
            <a:avLst/>
          </a:prstGeom>
          <a:noFill/>
          <a:ln w="12700">
            <a:solidFill>
              <a:srgbClr val="009900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1309" name="Line 13"/>
          <p:cNvSpPr>
            <a:spLocks noChangeShapeType="1"/>
          </p:cNvSpPr>
          <p:nvPr/>
        </p:nvSpPr>
        <p:spPr bwMode="auto">
          <a:xfrm>
            <a:off x="3429000" y="1295400"/>
            <a:ext cx="0" cy="381000"/>
          </a:xfrm>
          <a:prstGeom prst="line">
            <a:avLst/>
          </a:prstGeom>
          <a:noFill/>
          <a:ln w="12700">
            <a:solidFill>
              <a:srgbClr val="009900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1310" name="Rectangle 14"/>
          <p:cNvSpPr>
            <a:spLocks noChangeArrowheads="1"/>
          </p:cNvSpPr>
          <p:nvPr/>
        </p:nvSpPr>
        <p:spPr bwMode="auto">
          <a:xfrm>
            <a:off x="2422526" y="898525"/>
            <a:ext cx="474489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b="1">
                <a:solidFill>
                  <a:srgbClr val="009900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a</a:t>
            </a:r>
            <a:r>
              <a:rPr lang="en-US" sz="2000">
                <a:solidFill>
                  <a:srgbClr val="009900"/>
                </a:solidFill>
                <a:latin typeface="Arial Rounded MT Bold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311311" name="Rectangle 15"/>
          <p:cNvSpPr>
            <a:spLocks noChangeArrowheads="1"/>
          </p:cNvSpPr>
          <p:nvPr/>
        </p:nvSpPr>
        <p:spPr bwMode="auto">
          <a:xfrm>
            <a:off x="3260726" y="898525"/>
            <a:ext cx="474489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b="1">
                <a:solidFill>
                  <a:srgbClr val="009900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a</a:t>
            </a:r>
            <a:r>
              <a:rPr lang="en-US" sz="2000">
                <a:solidFill>
                  <a:srgbClr val="009900"/>
                </a:solidFill>
                <a:latin typeface="Arial Rounded MT Bold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311312" name="Rectangle 16"/>
          <p:cNvSpPr>
            <a:spLocks noChangeArrowheads="1"/>
          </p:cNvSpPr>
          <p:nvPr/>
        </p:nvSpPr>
        <p:spPr bwMode="auto">
          <a:xfrm>
            <a:off x="6113463" y="5927725"/>
            <a:ext cx="3491340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fa-IR" sz="2000">
                <a:solidFill>
                  <a:srgbClr val="009900"/>
                </a:solidFill>
                <a:latin typeface="Arial Rounded MT Bold" pitchFamily="34" charset="0"/>
                <a:cs typeface="Arial" panose="020B0604020202020204" pitchFamily="34" charset="0"/>
              </a:rPr>
              <a:t> </a:t>
            </a:r>
            <a:r>
              <a:rPr lang="fa-IR" sz="2000" b="1">
                <a:solidFill>
                  <a:srgbClr val="009900"/>
                </a:solidFill>
                <a:latin typeface="Arial Rounded MT Bold" pitchFamily="34" charset="0"/>
                <a:cs typeface="Arial" panose="020B0604020202020204" pitchFamily="34" charset="0"/>
              </a:rPr>
              <a:t>واکنش نمیدهد؟</a:t>
            </a:r>
            <a:r>
              <a:rPr lang="en-US" sz="2000">
                <a:solidFill>
                  <a:srgbClr val="009900"/>
                </a:solidFill>
                <a:latin typeface="Arial Rounded MT Bold" pitchFamily="34" charset="0"/>
                <a:cs typeface="Arial" panose="020B0604020202020204" pitchFamily="34" charset="0"/>
              </a:rPr>
              <a:t> </a:t>
            </a:r>
            <a:r>
              <a:rPr lang="en-US" b="1">
                <a:solidFill>
                  <a:srgbClr val="009900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a</a:t>
            </a:r>
            <a:r>
              <a:rPr lang="en-US" sz="2000">
                <a:solidFill>
                  <a:srgbClr val="009900"/>
                </a:solidFill>
                <a:latin typeface="Arial Rounded MT Bold" pitchFamily="34" charset="0"/>
                <a:cs typeface="Arial" panose="020B0604020202020204" pitchFamily="34" charset="0"/>
              </a:rPr>
              <a:t>2</a:t>
            </a:r>
            <a:r>
              <a:rPr lang="fa-IR" sz="2000">
                <a:solidFill>
                  <a:srgbClr val="009900"/>
                </a:solidFill>
                <a:latin typeface="Arial Rounded MT Bold" pitchFamily="34" charset="0"/>
                <a:cs typeface="Arial" panose="020B0604020202020204" pitchFamily="34" charset="0"/>
              </a:rPr>
              <a:t> </a:t>
            </a:r>
            <a:r>
              <a:rPr lang="fa-IR" sz="2000" b="1">
                <a:solidFill>
                  <a:srgbClr val="009900"/>
                </a:solidFill>
                <a:latin typeface="Arial Rounded MT Bold" pitchFamily="34" charset="0"/>
                <a:cs typeface="Arial" panose="020B0604020202020204" pitchFamily="34" charset="0"/>
              </a:rPr>
              <a:t>چرا هدروژنهای </a:t>
            </a:r>
            <a:r>
              <a:rPr lang="fa-IR" sz="2000">
                <a:solidFill>
                  <a:srgbClr val="009900"/>
                </a:solidFill>
                <a:latin typeface="Arial Rounded MT Bold" pitchFamily="34" charset="0"/>
                <a:cs typeface="Arial" panose="020B0604020202020204" pitchFamily="34" charset="0"/>
              </a:rPr>
              <a:t> </a:t>
            </a:r>
            <a:r>
              <a:rPr lang="fa-IR" sz="2000" b="1">
                <a:solidFill>
                  <a:srgbClr val="009900"/>
                </a:solidFill>
                <a:latin typeface="Arial Rounded MT Bold" pitchFamily="34" charset="0"/>
                <a:cs typeface="Arial" panose="020B0604020202020204" pitchFamily="34" charset="0"/>
              </a:rPr>
              <a:t> </a:t>
            </a:r>
            <a:endParaRPr lang="en-US" sz="2000">
              <a:solidFill>
                <a:srgbClr val="009900"/>
              </a:solidFill>
              <a:latin typeface="Arial Rounded MT Bold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229804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9F4D7-3711-4CF3-A18E-432311A9193F}" type="slidenum">
              <a:rPr lang="en-US"/>
              <a:pPr/>
              <a:t>33</a:t>
            </a:fld>
            <a:endParaRPr lang="en-US"/>
          </a:p>
        </p:txBody>
      </p:sp>
      <p:sp>
        <p:nvSpPr>
          <p:cNvPr id="312322" name="Rectangle 2"/>
          <p:cNvSpPr>
            <a:spLocks noChangeArrowheads="1"/>
          </p:cNvSpPr>
          <p:nvPr/>
        </p:nvSpPr>
        <p:spPr bwMode="auto">
          <a:xfrm>
            <a:off x="2216150" y="2901950"/>
            <a:ext cx="7759700" cy="1358900"/>
          </a:xfrm>
          <a:prstGeom prst="rect">
            <a:avLst/>
          </a:prstGeom>
          <a:solidFill>
            <a:srgbClr val="FFFFCC">
              <a:alpha val="50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2323" name="Rectangle 3"/>
          <p:cNvSpPr>
            <a:spLocks noChangeArrowheads="1"/>
          </p:cNvSpPr>
          <p:nvPr/>
        </p:nvSpPr>
        <p:spPr bwMode="auto">
          <a:xfrm>
            <a:off x="5066000" y="3213100"/>
            <a:ext cx="2268250" cy="708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r" rtl="1"/>
            <a:r>
              <a:rPr lang="fa-IR" sz="4000" b="1"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  <a:cs typeface="Arial" panose="020B0604020202020204" pitchFamily="34" charset="0"/>
              </a:rPr>
              <a:t>تراکم کلایزن</a:t>
            </a:r>
            <a:endParaRPr lang="en-US" sz="4000" b="1">
              <a:effectLst>
                <a:outerShdw blurRad="38100" dist="38100" dir="2700000" algn="tl">
                  <a:srgbClr val="C0C0C0"/>
                </a:outerShdw>
              </a:effectLst>
              <a:latin typeface="Arial Rounded MT Bold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926687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1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68C44-F724-456E-A873-7DC4E0178E83}" type="slidenum">
              <a:rPr lang="en-US"/>
              <a:pPr/>
              <a:t>34</a:t>
            </a:fld>
            <a:endParaRPr lang="en-US"/>
          </a:p>
        </p:txBody>
      </p:sp>
      <p:sp>
        <p:nvSpPr>
          <p:cNvPr id="313346" name="Rectangle 2"/>
          <p:cNvSpPr>
            <a:spLocks noChangeArrowheads="1"/>
          </p:cNvSpPr>
          <p:nvPr/>
        </p:nvSpPr>
        <p:spPr bwMode="auto">
          <a:xfrm>
            <a:off x="1835150" y="4883150"/>
            <a:ext cx="4940300" cy="1663700"/>
          </a:xfrm>
          <a:prstGeom prst="rect">
            <a:avLst/>
          </a:prstGeom>
          <a:solidFill>
            <a:schemeClr val="hlink">
              <a:alpha val="5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3347" name="Rectangle 3"/>
          <p:cNvSpPr>
            <a:spLocks noChangeArrowheads="1"/>
          </p:cNvSpPr>
          <p:nvPr/>
        </p:nvSpPr>
        <p:spPr bwMode="auto">
          <a:xfrm>
            <a:off x="6362700" y="2108200"/>
            <a:ext cx="1206500" cy="1054100"/>
          </a:xfrm>
          <a:prstGeom prst="rect">
            <a:avLst/>
          </a:prstGeom>
          <a:solidFill>
            <a:srgbClr val="FFFFCC">
              <a:alpha val="50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3348" name="Rectangle 4"/>
          <p:cNvSpPr>
            <a:spLocks noChangeArrowheads="1"/>
          </p:cNvSpPr>
          <p:nvPr/>
        </p:nvSpPr>
        <p:spPr bwMode="auto">
          <a:xfrm>
            <a:off x="2139950" y="1073150"/>
            <a:ext cx="1206500" cy="1054100"/>
          </a:xfrm>
          <a:prstGeom prst="rect">
            <a:avLst/>
          </a:prstGeom>
          <a:solidFill>
            <a:srgbClr val="FFFFCC">
              <a:alpha val="50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313349" name="Object 5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0113" y="1168401"/>
            <a:ext cx="7802562" cy="3433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13350" name="Rectangle 6"/>
          <p:cNvSpPr>
            <a:spLocks noChangeArrowheads="1"/>
          </p:cNvSpPr>
          <p:nvPr/>
        </p:nvSpPr>
        <p:spPr bwMode="auto">
          <a:xfrm>
            <a:off x="3524558" y="333375"/>
            <a:ext cx="5220981" cy="708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r" rtl="1"/>
            <a:r>
              <a:rPr lang="fa-IR" sz="400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  <a:cs typeface="Arial" panose="020B0604020202020204" pitchFamily="34" charset="0"/>
              </a:rPr>
              <a:t>تراکم استر ها به روش کلایزن</a:t>
            </a:r>
            <a:endParaRPr lang="en-US" sz="4000">
              <a:solidFill>
                <a:srgbClr val="0099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Rounded MT Bold" pitchFamily="34" charset="0"/>
              <a:cs typeface="Arial" panose="020B0604020202020204" pitchFamily="34" charset="0"/>
            </a:endParaRPr>
          </a:p>
        </p:txBody>
      </p:sp>
      <p:sp>
        <p:nvSpPr>
          <p:cNvPr id="313351" name="Arc 7"/>
          <p:cNvSpPr>
            <a:spLocks/>
          </p:cNvSpPr>
          <p:nvPr/>
        </p:nvSpPr>
        <p:spPr bwMode="auto">
          <a:xfrm>
            <a:off x="2744788" y="1906588"/>
            <a:ext cx="381000" cy="1524000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0 w 21600"/>
              <a:gd name="T1" fmla="*/ 21600 h 21600"/>
              <a:gd name="T2" fmla="*/ 21510 w 21600"/>
              <a:gd name="T3" fmla="*/ 0 h 21600"/>
              <a:gd name="T4" fmla="*/ 2160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21600"/>
                </a:moveTo>
                <a:cubicBezTo>
                  <a:pt x="0" y="9705"/>
                  <a:pt x="9615" y="49"/>
                  <a:pt x="21510" y="0"/>
                </a:cubicBezTo>
              </a:path>
              <a:path w="21600" h="21600" stroke="0" extrusionOk="0">
                <a:moveTo>
                  <a:pt x="0" y="21600"/>
                </a:moveTo>
                <a:cubicBezTo>
                  <a:pt x="0" y="9705"/>
                  <a:pt x="9615" y="49"/>
                  <a:pt x="21510" y="0"/>
                </a:cubicBezTo>
                <a:lnTo>
                  <a:pt x="21600" y="21600"/>
                </a:lnTo>
                <a:close/>
              </a:path>
            </a:pathLst>
          </a:custGeom>
          <a:noFill/>
          <a:ln w="12700" cap="rnd">
            <a:solidFill>
              <a:srgbClr val="CC0000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3352" name="Arc 8"/>
          <p:cNvSpPr>
            <a:spLocks/>
          </p:cNvSpPr>
          <p:nvPr/>
        </p:nvSpPr>
        <p:spPr bwMode="auto">
          <a:xfrm>
            <a:off x="3429000" y="1371600"/>
            <a:ext cx="533400" cy="228600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0 w 21600"/>
              <a:gd name="T1" fmla="*/ 21600 h 21600"/>
              <a:gd name="T2" fmla="*/ 21536 w 21600"/>
              <a:gd name="T3" fmla="*/ 0 h 21600"/>
              <a:gd name="T4" fmla="*/ 2160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21600"/>
                </a:moveTo>
                <a:cubicBezTo>
                  <a:pt x="0" y="9695"/>
                  <a:pt x="9631" y="35"/>
                  <a:pt x="21536" y="0"/>
                </a:cubicBezTo>
              </a:path>
              <a:path w="21600" h="21600" stroke="0" extrusionOk="0">
                <a:moveTo>
                  <a:pt x="0" y="21600"/>
                </a:moveTo>
                <a:cubicBezTo>
                  <a:pt x="0" y="9695"/>
                  <a:pt x="9631" y="35"/>
                  <a:pt x="21536" y="0"/>
                </a:cubicBezTo>
                <a:lnTo>
                  <a:pt x="21600" y="21600"/>
                </a:lnTo>
                <a:close/>
              </a:path>
            </a:pathLst>
          </a:custGeom>
          <a:noFill/>
          <a:ln w="12700" cap="rnd">
            <a:solidFill>
              <a:srgbClr val="CC0000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3353" name="Rectangle 9"/>
          <p:cNvSpPr>
            <a:spLocks noChangeArrowheads="1"/>
          </p:cNvSpPr>
          <p:nvPr/>
        </p:nvSpPr>
        <p:spPr bwMode="auto">
          <a:xfrm>
            <a:off x="8061326" y="3184525"/>
            <a:ext cx="1663917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accent2"/>
                </a:solidFill>
                <a:latin typeface="Arial Rounded MT Bold" pitchFamily="34" charset="0"/>
                <a:cs typeface="Arial" panose="020B0604020202020204" pitchFamily="34" charset="0"/>
              </a:rPr>
              <a:t>a </a:t>
            </a:r>
            <a:r>
              <a:rPr lang="en-US" b="1">
                <a:solidFill>
                  <a:schemeClr val="accent2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b</a:t>
            </a:r>
            <a:r>
              <a:rPr lang="en-US" sz="2000">
                <a:solidFill>
                  <a:schemeClr val="accent2"/>
                </a:solidFill>
                <a:latin typeface="Arial Rounded MT Bold" pitchFamily="34" charset="0"/>
                <a:cs typeface="Arial" panose="020B0604020202020204" pitchFamily="34" charset="0"/>
              </a:rPr>
              <a:t>-ketoester</a:t>
            </a:r>
          </a:p>
        </p:txBody>
      </p:sp>
      <p:sp>
        <p:nvSpPr>
          <p:cNvPr id="313354" name="Rectangle 10"/>
          <p:cNvSpPr>
            <a:spLocks noChangeArrowheads="1"/>
          </p:cNvSpPr>
          <p:nvPr/>
        </p:nvSpPr>
        <p:spPr bwMode="auto">
          <a:xfrm>
            <a:off x="4556126" y="2849563"/>
            <a:ext cx="1407437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 b="1">
                <a:cs typeface="Arial" panose="020B0604020202020204" pitchFamily="34" charset="0"/>
              </a:rPr>
              <a:t>CH</a:t>
            </a:r>
            <a:r>
              <a:rPr lang="en-US" sz="2000" b="1" baseline="-25000">
                <a:cs typeface="Arial" panose="020B0604020202020204" pitchFamily="34" charset="0"/>
              </a:rPr>
              <a:t>3</a:t>
            </a:r>
            <a:r>
              <a:rPr lang="en-US" sz="2000" b="1">
                <a:cs typeface="Arial" panose="020B0604020202020204" pitchFamily="34" charset="0"/>
              </a:rPr>
              <a:t>CH</a:t>
            </a:r>
            <a:r>
              <a:rPr lang="en-US" sz="2000" b="1" baseline="-25000">
                <a:cs typeface="Arial" panose="020B0604020202020204" pitchFamily="34" charset="0"/>
              </a:rPr>
              <a:t>2</a:t>
            </a:r>
            <a:r>
              <a:rPr lang="en-US" sz="2000" b="1">
                <a:cs typeface="Arial" panose="020B0604020202020204" pitchFamily="34" charset="0"/>
              </a:rPr>
              <a:t>OH</a:t>
            </a:r>
          </a:p>
        </p:txBody>
      </p:sp>
      <p:sp>
        <p:nvSpPr>
          <p:cNvPr id="313355" name="Rectangle 11"/>
          <p:cNvSpPr>
            <a:spLocks noChangeArrowheads="1"/>
          </p:cNvSpPr>
          <p:nvPr/>
        </p:nvSpPr>
        <p:spPr bwMode="auto">
          <a:xfrm>
            <a:off x="4513767" y="4929189"/>
            <a:ext cx="2245808" cy="6469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r" rtl="1"/>
            <a:r>
              <a:rPr lang="fa-IR" b="1">
                <a:solidFill>
                  <a:srgbClr val="009900"/>
                </a:solidFill>
                <a:latin typeface="Arial Rounded MT Bold" pitchFamily="34" charset="0"/>
                <a:cs typeface="Arial" panose="020B0604020202020204" pitchFamily="34" charset="0"/>
              </a:rPr>
              <a:t>توجه کنید به:</a:t>
            </a:r>
          </a:p>
          <a:p>
            <a:pPr algn="r" rtl="1"/>
            <a:r>
              <a:rPr lang="fa-IR" b="1">
                <a:solidFill>
                  <a:srgbClr val="009900"/>
                </a:solidFill>
                <a:latin typeface="Arial Rounded MT Bold" pitchFamily="34" charset="0"/>
                <a:cs typeface="Arial" panose="020B0604020202020204" pitchFamily="34" charset="0"/>
              </a:rPr>
              <a:t>باز حلال گروه خارج شونده</a:t>
            </a:r>
            <a:endParaRPr lang="en-US" b="1">
              <a:solidFill>
                <a:srgbClr val="009900"/>
              </a:solidFill>
              <a:latin typeface="Arial Rounded MT Bold" pitchFamily="34" charset="0"/>
              <a:cs typeface="Arial" panose="020B0604020202020204" pitchFamily="34" charset="0"/>
            </a:endParaRPr>
          </a:p>
        </p:txBody>
      </p:sp>
      <p:sp>
        <p:nvSpPr>
          <p:cNvPr id="313356" name="Rectangle 12"/>
          <p:cNvSpPr>
            <a:spLocks noChangeArrowheads="1"/>
          </p:cNvSpPr>
          <p:nvPr/>
        </p:nvSpPr>
        <p:spPr bwMode="auto">
          <a:xfrm>
            <a:off x="1812925" y="5691188"/>
            <a:ext cx="4174220" cy="36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b="1">
                <a:solidFill>
                  <a:schemeClr val="accent2"/>
                </a:solidFill>
                <a:cs typeface="Arial" panose="020B0604020202020204" pitchFamily="34" charset="0"/>
              </a:rPr>
              <a:t>CH</a:t>
            </a:r>
            <a:r>
              <a:rPr lang="en-US" b="1" baseline="-25000">
                <a:solidFill>
                  <a:schemeClr val="accent2"/>
                </a:solidFill>
                <a:cs typeface="Arial" panose="020B0604020202020204" pitchFamily="34" charset="0"/>
              </a:rPr>
              <a:t>3</a:t>
            </a:r>
            <a:r>
              <a:rPr lang="en-US" b="1">
                <a:solidFill>
                  <a:schemeClr val="accent2"/>
                </a:solidFill>
                <a:cs typeface="Arial" panose="020B0604020202020204" pitchFamily="34" charset="0"/>
              </a:rPr>
              <a:t>CH</a:t>
            </a:r>
            <a:r>
              <a:rPr lang="en-US" b="1" baseline="-25000">
                <a:solidFill>
                  <a:schemeClr val="accent2"/>
                </a:solidFill>
                <a:cs typeface="Arial" panose="020B0604020202020204" pitchFamily="34" charset="0"/>
              </a:rPr>
              <a:t>2</a:t>
            </a:r>
            <a:r>
              <a:rPr lang="en-US" b="1">
                <a:solidFill>
                  <a:schemeClr val="accent2"/>
                </a:solidFill>
                <a:cs typeface="Arial" panose="020B0604020202020204" pitchFamily="34" charset="0"/>
              </a:rPr>
              <a:t>O</a:t>
            </a:r>
            <a:r>
              <a:rPr lang="en-US" b="1" baseline="30000">
                <a:solidFill>
                  <a:schemeClr val="accent2"/>
                </a:solidFill>
                <a:cs typeface="Arial" panose="020B0604020202020204" pitchFamily="34" charset="0"/>
              </a:rPr>
              <a:t>- </a:t>
            </a:r>
            <a:r>
              <a:rPr lang="en-US" b="1">
                <a:solidFill>
                  <a:schemeClr val="accent2"/>
                </a:solidFill>
                <a:cs typeface="Arial" panose="020B0604020202020204" pitchFamily="34" charset="0"/>
              </a:rPr>
              <a:t>Na</a:t>
            </a:r>
            <a:r>
              <a:rPr lang="en-US" b="1" baseline="30000">
                <a:solidFill>
                  <a:schemeClr val="accent2"/>
                </a:solidFill>
                <a:cs typeface="Arial" panose="020B0604020202020204" pitchFamily="34" charset="0"/>
              </a:rPr>
              <a:t>+</a:t>
            </a:r>
            <a:r>
              <a:rPr lang="en-US" b="1">
                <a:solidFill>
                  <a:schemeClr val="accent2"/>
                </a:solidFill>
                <a:cs typeface="Arial" panose="020B0604020202020204" pitchFamily="34" charset="0"/>
              </a:rPr>
              <a:t>,  CH</a:t>
            </a:r>
            <a:r>
              <a:rPr lang="en-US" b="1" baseline="-25000">
                <a:solidFill>
                  <a:schemeClr val="accent2"/>
                </a:solidFill>
                <a:cs typeface="Arial" panose="020B0604020202020204" pitchFamily="34" charset="0"/>
              </a:rPr>
              <a:t>3</a:t>
            </a:r>
            <a:r>
              <a:rPr lang="en-US" b="1">
                <a:solidFill>
                  <a:schemeClr val="accent2"/>
                </a:solidFill>
                <a:cs typeface="Arial" panose="020B0604020202020204" pitchFamily="34" charset="0"/>
              </a:rPr>
              <a:t>CH</a:t>
            </a:r>
            <a:r>
              <a:rPr lang="en-US" b="1" baseline="-25000">
                <a:solidFill>
                  <a:schemeClr val="accent2"/>
                </a:solidFill>
                <a:cs typeface="Arial" panose="020B0604020202020204" pitchFamily="34" charset="0"/>
              </a:rPr>
              <a:t>2</a:t>
            </a:r>
            <a:r>
              <a:rPr lang="en-US" b="1">
                <a:solidFill>
                  <a:schemeClr val="accent2"/>
                </a:solidFill>
                <a:cs typeface="Arial" panose="020B0604020202020204" pitchFamily="34" charset="0"/>
              </a:rPr>
              <a:t>OH,  CH</a:t>
            </a:r>
            <a:r>
              <a:rPr lang="en-US" b="1" baseline="-25000">
                <a:solidFill>
                  <a:schemeClr val="accent2"/>
                </a:solidFill>
                <a:cs typeface="Arial" panose="020B0604020202020204" pitchFamily="34" charset="0"/>
              </a:rPr>
              <a:t>3</a:t>
            </a:r>
            <a:r>
              <a:rPr lang="en-US" b="1">
                <a:solidFill>
                  <a:schemeClr val="accent2"/>
                </a:solidFill>
                <a:cs typeface="Arial" panose="020B0604020202020204" pitchFamily="34" charset="0"/>
              </a:rPr>
              <a:t>CH</a:t>
            </a:r>
            <a:r>
              <a:rPr lang="en-US" b="1" baseline="-25000">
                <a:solidFill>
                  <a:schemeClr val="accent2"/>
                </a:solidFill>
                <a:cs typeface="Arial" panose="020B0604020202020204" pitchFamily="34" charset="0"/>
              </a:rPr>
              <a:t>2</a:t>
            </a:r>
            <a:r>
              <a:rPr lang="en-US" b="1">
                <a:solidFill>
                  <a:schemeClr val="accent2"/>
                </a:solidFill>
                <a:cs typeface="Arial" panose="020B0604020202020204" pitchFamily="34" charset="0"/>
              </a:rPr>
              <a:t>O</a:t>
            </a:r>
            <a:r>
              <a:rPr lang="en-US" b="1" baseline="30000">
                <a:solidFill>
                  <a:schemeClr val="accent2"/>
                </a:solidFill>
                <a:cs typeface="Arial" panose="020B0604020202020204" pitchFamily="34" charset="0"/>
              </a:rPr>
              <a:t>- </a:t>
            </a:r>
          </a:p>
        </p:txBody>
      </p:sp>
    </p:spTree>
    <p:extLst>
      <p:ext uri="{BB962C8B-B14F-4D97-AF65-F5344CB8AC3E}">
        <p14:creationId xmlns:p14="http://schemas.microsoft.com/office/powerpoint/2010/main" val="58743165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2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EA9C3-A60E-46D9-9D5C-11337B5D9655}" type="slidenum">
              <a:rPr lang="en-US"/>
              <a:pPr/>
              <a:t>35</a:t>
            </a:fld>
            <a:endParaRPr lang="en-US"/>
          </a:p>
        </p:txBody>
      </p:sp>
      <p:pic>
        <p:nvPicPr>
          <p:cNvPr id="314370" name="Object 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9638" y="774700"/>
            <a:ext cx="8107362" cy="3714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14371" name="Rectangle 3"/>
          <p:cNvSpPr>
            <a:spLocks noChangeArrowheads="1"/>
          </p:cNvSpPr>
          <p:nvPr/>
        </p:nvSpPr>
        <p:spPr bwMode="auto">
          <a:xfrm>
            <a:off x="4721399" y="122238"/>
            <a:ext cx="5398914" cy="585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r" rtl="1"/>
            <a:r>
              <a:rPr lang="fa-IR" sz="32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  <a:cs typeface="Arial" panose="020B0604020202020204" pitchFamily="34" charset="0"/>
              </a:rPr>
              <a:t>مکانیزم تراکم استر ها به روش کلایزن</a:t>
            </a:r>
            <a:endParaRPr lang="en-US" sz="3200" b="1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Rounded MT Bold" pitchFamily="34" charset="0"/>
              <a:cs typeface="Arial" panose="020B0604020202020204" pitchFamily="34" charset="0"/>
            </a:endParaRPr>
          </a:p>
        </p:txBody>
      </p:sp>
      <p:sp>
        <p:nvSpPr>
          <p:cNvPr id="314372" name="Line 4"/>
          <p:cNvSpPr>
            <a:spLocks noChangeShapeType="1"/>
          </p:cNvSpPr>
          <p:nvPr/>
        </p:nvSpPr>
        <p:spPr bwMode="auto">
          <a:xfrm>
            <a:off x="4267200" y="1828800"/>
            <a:ext cx="914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4373" name="Arc 5"/>
          <p:cNvSpPr>
            <a:spLocks/>
          </p:cNvSpPr>
          <p:nvPr/>
        </p:nvSpPr>
        <p:spPr bwMode="auto">
          <a:xfrm>
            <a:off x="3248025" y="3502025"/>
            <a:ext cx="228600" cy="609600"/>
          </a:xfrm>
          <a:custGeom>
            <a:avLst/>
            <a:gdLst>
              <a:gd name="G0" fmla="+- 21600 0 0"/>
              <a:gd name="G1" fmla="+- 0 0 0"/>
              <a:gd name="G2" fmla="+- 21600 0 0"/>
              <a:gd name="T0" fmla="*/ 21600 w 21600"/>
              <a:gd name="T1" fmla="*/ 21600 h 21600"/>
              <a:gd name="T2" fmla="*/ 0 w 21600"/>
              <a:gd name="T3" fmla="*/ 0 h 21600"/>
              <a:gd name="T4" fmla="*/ 21600 w 21600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21600"/>
                </a:moveTo>
                <a:cubicBezTo>
                  <a:pt x="9670" y="21600"/>
                  <a:pt x="0" y="11929"/>
                  <a:pt x="0" y="0"/>
                </a:cubicBezTo>
              </a:path>
              <a:path w="21600" h="21600" stroke="0" extrusionOk="0">
                <a:moveTo>
                  <a:pt x="21600" y="21600"/>
                </a:moveTo>
                <a:cubicBezTo>
                  <a:pt x="9670" y="21600"/>
                  <a:pt x="0" y="11929"/>
                  <a:pt x="0" y="0"/>
                </a:cubicBez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rgbClr val="CC0000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4374" name="Line 6"/>
          <p:cNvSpPr>
            <a:spLocks noChangeShapeType="1"/>
          </p:cNvSpPr>
          <p:nvPr/>
        </p:nvSpPr>
        <p:spPr bwMode="auto">
          <a:xfrm>
            <a:off x="5410200" y="4038600"/>
            <a:ext cx="914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4375" name="Line 7"/>
          <p:cNvSpPr>
            <a:spLocks noChangeShapeType="1"/>
          </p:cNvSpPr>
          <p:nvPr/>
        </p:nvSpPr>
        <p:spPr bwMode="auto">
          <a:xfrm flipH="1">
            <a:off x="4191000" y="1917700"/>
            <a:ext cx="914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4376" name="Line 8"/>
          <p:cNvSpPr>
            <a:spLocks noChangeShapeType="1"/>
          </p:cNvSpPr>
          <p:nvPr/>
        </p:nvSpPr>
        <p:spPr bwMode="auto">
          <a:xfrm flipH="1">
            <a:off x="5334000" y="4159250"/>
            <a:ext cx="914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4377" name="Arc 9"/>
          <p:cNvSpPr>
            <a:spLocks/>
          </p:cNvSpPr>
          <p:nvPr/>
        </p:nvSpPr>
        <p:spPr bwMode="auto">
          <a:xfrm>
            <a:off x="2819400" y="1524000"/>
            <a:ext cx="228600" cy="762000"/>
          </a:xfrm>
          <a:custGeom>
            <a:avLst/>
            <a:gdLst>
              <a:gd name="G0" fmla="+- 21600 0 0"/>
              <a:gd name="G1" fmla="+- 0 0 0"/>
              <a:gd name="G2" fmla="+- 21600 0 0"/>
              <a:gd name="T0" fmla="*/ 21600 w 21600"/>
              <a:gd name="T1" fmla="*/ 21600 h 21600"/>
              <a:gd name="T2" fmla="*/ 0 w 21600"/>
              <a:gd name="T3" fmla="*/ 0 h 21600"/>
              <a:gd name="T4" fmla="*/ 21600 w 21600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21600"/>
                </a:moveTo>
                <a:cubicBezTo>
                  <a:pt x="9670" y="21600"/>
                  <a:pt x="0" y="11929"/>
                  <a:pt x="0" y="0"/>
                </a:cubicBezTo>
              </a:path>
              <a:path w="21600" h="21600" stroke="0" extrusionOk="0">
                <a:moveTo>
                  <a:pt x="21600" y="21600"/>
                </a:moveTo>
                <a:cubicBezTo>
                  <a:pt x="9670" y="21600"/>
                  <a:pt x="0" y="11929"/>
                  <a:pt x="0" y="0"/>
                </a:cubicBez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rgbClr val="CC0000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4378" name="Line 10"/>
          <p:cNvSpPr>
            <a:spLocks noChangeShapeType="1"/>
          </p:cNvSpPr>
          <p:nvPr/>
        </p:nvSpPr>
        <p:spPr bwMode="auto">
          <a:xfrm>
            <a:off x="7696200" y="22098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14379" name="Group 11"/>
          <p:cNvGrpSpPr>
            <a:grpSpLocks/>
          </p:cNvGrpSpPr>
          <p:nvPr/>
        </p:nvGrpSpPr>
        <p:grpSpPr bwMode="auto">
          <a:xfrm>
            <a:off x="5334000" y="1371600"/>
            <a:ext cx="228600" cy="1219200"/>
            <a:chOff x="2400" y="864"/>
            <a:chExt cx="144" cy="768"/>
          </a:xfrm>
        </p:grpSpPr>
        <p:sp>
          <p:nvSpPr>
            <p:cNvPr id="314380" name="Line 12"/>
            <p:cNvSpPr>
              <a:spLocks noChangeShapeType="1"/>
            </p:cNvSpPr>
            <p:nvPr/>
          </p:nvSpPr>
          <p:spPr bwMode="auto">
            <a:xfrm>
              <a:off x="2400" y="864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4381" name="Line 13"/>
            <p:cNvSpPr>
              <a:spLocks noChangeShapeType="1"/>
            </p:cNvSpPr>
            <p:nvPr/>
          </p:nvSpPr>
          <p:spPr bwMode="auto">
            <a:xfrm>
              <a:off x="2400" y="864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4382" name="Line 14"/>
            <p:cNvSpPr>
              <a:spLocks noChangeShapeType="1"/>
            </p:cNvSpPr>
            <p:nvPr/>
          </p:nvSpPr>
          <p:spPr bwMode="auto">
            <a:xfrm>
              <a:off x="2400" y="1632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14383" name="Group 15"/>
          <p:cNvGrpSpPr>
            <a:grpSpLocks/>
          </p:cNvGrpSpPr>
          <p:nvPr/>
        </p:nvGrpSpPr>
        <p:grpSpPr bwMode="auto">
          <a:xfrm>
            <a:off x="10210800" y="1371600"/>
            <a:ext cx="228600" cy="1219200"/>
            <a:chOff x="5472" y="864"/>
            <a:chExt cx="144" cy="768"/>
          </a:xfrm>
        </p:grpSpPr>
        <p:sp>
          <p:nvSpPr>
            <p:cNvPr id="314384" name="Line 16"/>
            <p:cNvSpPr>
              <a:spLocks noChangeShapeType="1"/>
            </p:cNvSpPr>
            <p:nvPr/>
          </p:nvSpPr>
          <p:spPr bwMode="auto">
            <a:xfrm>
              <a:off x="5616" y="864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4385" name="Line 17"/>
            <p:cNvSpPr>
              <a:spLocks noChangeShapeType="1"/>
            </p:cNvSpPr>
            <p:nvPr/>
          </p:nvSpPr>
          <p:spPr bwMode="auto">
            <a:xfrm flipH="1">
              <a:off x="5472" y="864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4386" name="Line 18"/>
            <p:cNvSpPr>
              <a:spLocks noChangeShapeType="1"/>
            </p:cNvSpPr>
            <p:nvPr/>
          </p:nvSpPr>
          <p:spPr bwMode="auto">
            <a:xfrm flipH="1">
              <a:off x="5472" y="1632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314387" name="Object 19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4" y="4575176"/>
            <a:ext cx="6567487" cy="1674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14388" name="Line 20"/>
          <p:cNvSpPr>
            <a:spLocks noChangeShapeType="1"/>
          </p:cNvSpPr>
          <p:nvPr/>
        </p:nvSpPr>
        <p:spPr bwMode="auto">
          <a:xfrm>
            <a:off x="4343400" y="5638800"/>
            <a:ext cx="914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4389" name="Line 21"/>
          <p:cNvSpPr>
            <a:spLocks noChangeShapeType="1"/>
          </p:cNvSpPr>
          <p:nvPr/>
        </p:nvSpPr>
        <p:spPr bwMode="auto">
          <a:xfrm flipH="1">
            <a:off x="4267200" y="5727700"/>
            <a:ext cx="914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4390" name="Arc 22"/>
          <p:cNvSpPr>
            <a:spLocks/>
          </p:cNvSpPr>
          <p:nvPr/>
        </p:nvSpPr>
        <p:spPr bwMode="auto">
          <a:xfrm>
            <a:off x="2803525" y="4968876"/>
            <a:ext cx="228600" cy="212725"/>
          </a:xfrm>
          <a:custGeom>
            <a:avLst/>
            <a:gdLst>
              <a:gd name="G0" fmla="+- 21600 0 0"/>
              <a:gd name="G1" fmla="+- 18690 0 0"/>
              <a:gd name="G2" fmla="+- 21600 0 0"/>
              <a:gd name="T0" fmla="*/ 21144 w 21600"/>
              <a:gd name="T1" fmla="*/ 40285 h 40285"/>
              <a:gd name="T2" fmla="*/ 10772 w 21600"/>
              <a:gd name="T3" fmla="*/ 0 h 40285"/>
              <a:gd name="T4" fmla="*/ 21600 w 21600"/>
              <a:gd name="T5" fmla="*/ 18690 h 402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40285" fill="none" extrusionOk="0">
                <a:moveTo>
                  <a:pt x="21143" y="40285"/>
                </a:moveTo>
                <a:cubicBezTo>
                  <a:pt x="9394" y="40037"/>
                  <a:pt x="0" y="30441"/>
                  <a:pt x="0" y="18690"/>
                </a:cubicBezTo>
                <a:cubicBezTo>
                  <a:pt x="0" y="10984"/>
                  <a:pt x="4104" y="3862"/>
                  <a:pt x="10772" y="0"/>
                </a:cubicBezTo>
              </a:path>
              <a:path w="21600" h="40285" stroke="0" extrusionOk="0">
                <a:moveTo>
                  <a:pt x="21143" y="40285"/>
                </a:moveTo>
                <a:cubicBezTo>
                  <a:pt x="9394" y="40037"/>
                  <a:pt x="0" y="30441"/>
                  <a:pt x="0" y="18690"/>
                </a:cubicBezTo>
                <a:cubicBezTo>
                  <a:pt x="0" y="10984"/>
                  <a:pt x="4104" y="3862"/>
                  <a:pt x="10772" y="0"/>
                </a:cubicBezTo>
                <a:lnTo>
                  <a:pt x="21600" y="18690"/>
                </a:lnTo>
                <a:close/>
              </a:path>
            </a:pathLst>
          </a:custGeom>
          <a:noFill/>
          <a:ln w="12700" cap="rnd">
            <a:solidFill>
              <a:srgbClr val="CC0000"/>
            </a:solidFill>
            <a:round/>
            <a:headEnd type="stealth" w="med" len="lg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4391" name="Arc 23"/>
          <p:cNvSpPr>
            <a:spLocks/>
          </p:cNvSpPr>
          <p:nvPr/>
        </p:nvSpPr>
        <p:spPr bwMode="auto">
          <a:xfrm>
            <a:off x="3276600" y="5105400"/>
            <a:ext cx="533400" cy="228600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0 w 21600"/>
              <a:gd name="T1" fmla="*/ 21600 h 21600"/>
              <a:gd name="T2" fmla="*/ 21536 w 21600"/>
              <a:gd name="T3" fmla="*/ 0 h 21600"/>
              <a:gd name="T4" fmla="*/ 2160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21600"/>
                </a:moveTo>
                <a:cubicBezTo>
                  <a:pt x="0" y="9695"/>
                  <a:pt x="9631" y="35"/>
                  <a:pt x="21536" y="0"/>
                </a:cubicBezTo>
              </a:path>
              <a:path w="21600" h="21600" stroke="0" extrusionOk="0">
                <a:moveTo>
                  <a:pt x="0" y="21600"/>
                </a:moveTo>
                <a:cubicBezTo>
                  <a:pt x="0" y="9695"/>
                  <a:pt x="9631" y="35"/>
                  <a:pt x="21536" y="0"/>
                </a:cubicBezTo>
                <a:lnTo>
                  <a:pt x="21600" y="21600"/>
                </a:lnTo>
                <a:close/>
              </a:path>
            </a:pathLst>
          </a:custGeom>
          <a:noFill/>
          <a:ln w="12700" cap="rnd">
            <a:solidFill>
              <a:srgbClr val="CC0000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4392" name="Arc 24"/>
          <p:cNvSpPr>
            <a:spLocks/>
          </p:cNvSpPr>
          <p:nvPr/>
        </p:nvSpPr>
        <p:spPr bwMode="auto">
          <a:xfrm>
            <a:off x="2940050" y="3005138"/>
            <a:ext cx="228600" cy="228600"/>
          </a:xfrm>
          <a:custGeom>
            <a:avLst/>
            <a:gdLst>
              <a:gd name="G0" fmla="+- 21600 0 0"/>
              <a:gd name="G1" fmla="+- 21567 0 0"/>
              <a:gd name="G2" fmla="+- 21600 0 0"/>
              <a:gd name="T0" fmla="*/ 21144 w 21600"/>
              <a:gd name="T1" fmla="*/ 43162 h 43162"/>
              <a:gd name="T2" fmla="*/ 20402 w 21600"/>
              <a:gd name="T3" fmla="*/ 0 h 43162"/>
              <a:gd name="T4" fmla="*/ 21600 w 21600"/>
              <a:gd name="T5" fmla="*/ 21567 h 43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43162" fill="none" extrusionOk="0">
                <a:moveTo>
                  <a:pt x="21143" y="43162"/>
                </a:moveTo>
                <a:cubicBezTo>
                  <a:pt x="9394" y="42914"/>
                  <a:pt x="0" y="33318"/>
                  <a:pt x="0" y="21567"/>
                </a:cubicBezTo>
                <a:cubicBezTo>
                  <a:pt x="0" y="10103"/>
                  <a:pt x="8955" y="636"/>
                  <a:pt x="20402" y="0"/>
                </a:cubicBezTo>
              </a:path>
              <a:path w="21600" h="43162" stroke="0" extrusionOk="0">
                <a:moveTo>
                  <a:pt x="21143" y="43162"/>
                </a:moveTo>
                <a:cubicBezTo>
                  <a:pt x="9394" y="42914"/>
                  <a:pt x="0" y="33318"/>
                  <a:pt x="0" y="21567"/>
                </a:cubicBezTo>
                <a:cubicBezTo>
                  <a:pt x="0" y="10103"/>
                  <a:pt x="8955" y="636"/>
                  <a:pt x="20402" y="0"/>
                </a:cubicBezTo>
                <a:lnTo>
                  <a:pt x="21600" y="21567"/>
                </a:lnTo>
                <a:close/>
              </a:path>
            </a:pathLst>
          </a:custGeom>
          <a:noFill/>
          <a:ln w="12700" cap="rnd">
            <a:solidFill>
              <a:srgbClr val="CC0000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1634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1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4E67E-74CE-40A9-B123-0F5607748F63}" type="slidenum">
              <a:rPr lang="en-US"/>
              <a:pPr/>
              <a:t>36</a:t>
            </a:fld>
            <a:endParaRPr lang="en-US"/>
          </a:p>
        </p:txBody>
      </p:sp>
      <p:sp>
        <p:nvSpPr>
          <p:cNvPr id="315394" name="Rectangle 2"/>
          <p:cNvSpPr>
            <a:spLocks noChangeArrowheads="1"/>
          </p:cNvSpPr>
          <p:nvPr/>
        </p:nvSpPr>
        <p:spPr bwMode="auto">
          <a:xfrm>
            <a:off x="4489893" y="0"/>
            <a:ext cx="2252220" cy="708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r" rtl="1"/>
            <a:r>
              <a:rPr lang="fa-IR" sz="4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  <a:cs typeface="Arial" panose="020B0604020202020204" pitchFamily="34" charset="0"/>
              </a:rPr>
              <a:t>تراکم دیکمن</a:t>
            </a:r>
            <a:endParaRPr lang="en-US" sz="4000" b="1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Rounded MT Bold" pitchFamily="34" charset="0"/>
              <a:cs typeface="Arial" panose="020B0604020202020204" pitchFamily="34" charset="0"/>
            </a:endParaRPr>
          </a:p>
        </p:txBody>
      </p:sp>
      <p:pic>
        <p:nvPicPr>
          <p:cNvPr id="315395" name="Object 3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957389"/>
            <a:ext cx="6686550" cy="328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15396" name="Line 4"/>
          <p:cNvSpPr>
            <a:spLocks noChangeShapeType="1"/>
          </p:cNvSpPr>
          <p:nvPr/>
        </p:nvSpPr>
        <p:spPr bwMode="auto">
          <a:xfrm>
            <a:off x="4114800" y="2438400"/>
            <a:ext cx="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5397" name="Line 5"/>
          <p:cNvSpPr>
            <a:spLocks noChangeShapeType="1"/>
          </p:cNvSpPr>
          <p:nvPr/>
        </p:nvSpPr>
        <p:spPr bwMode="auto">
          <a:xfrm>
            <a:off x="5638800" y="4267200"/>
            <a:ext cx="914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5398" name="Rectangle 6"/>
          <p:cNvSpPr>
            <a:spLocks noChangeArrowheads="1"/>
          </p:cNvSpPr>
          <p:nvPr/>
        </p:nvSpPr>
        <p:spPr bwMode="auto">
          <a:xfrm>
            <a:off x="4006851" y="4206875"/>
            <a:ext cx="355867" cy="36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b="1">
                <a:cs typeface="Arial" panose="020B0604020202020204" pitchFamily="34" charset="0"/>
              </a:rPr>
              <a:t>..</a:t>
            </a:r>
          </a:p>
        </p:txBody>
      </p:sp>
      <p:sp>
        <p:nvSpPr>
          <p:cNvPr id="315399" name="Arc 7"/>
          <p:cNvSpPr>
            <a:spLocks/>
          </p:cNvSpPr>
          <p:nvPr/>
        </p:nvSpPr>
        <p:spPr bwMode="auto">
          <a:xfrm>
            <a:off x="3810000" y="4038600"/>
            <a:ext cx="228600" cy="381000"/>
          </a:xfrm>
          <a:custGeom>
            <a:avLst/>
            <a:gdLst>
              <a:gd name="G0" fmla="+- 21600 0 0"/>
              <a:gd name="G1" fmla="+- 0 0 0"/>
              <a:gd name="G2" fmla="+- 21600 0 0"/>
              <a:gd name="T0" fmla="*/ 21600 w 21600"/>
              <a:gd name="T1" fmla="*/ 21600 h 21600"/>
              <a:gd name="T2" fmla="*/ 0 w 21600"/>
              <a:gd name="T3" fmla="*/ 0 h 21600"/>
              <a:gd name="T4" fmla="*/ 21600 w 21600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21600"/>
                </a:moveTo>
                <a:cubicBezTo>
                  <a:pt x="9670" y="21600"/>
                  <a:pt x="0" y="11929"/>
                  <a:pt x="0" y="0"/>
                </a:cubicBezTo>
              </a:path>
              <a:path w="21600" h="21600" stroke="0" extrusionOk="0">
                <a:moveTo>
                  <a:pt x="21600" y="21600"/>
                </a:moveTo>
                <a:cubicBezTo>
                  <a:pt x="9670" y="21600"/>
                  <a:pt x="0" y="11929"/>
                  <a:pt x="0" y="0"/>
                </a:cubicBez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rgbClr val="CC0000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5400" name="Arc 8"/>
          <p:cNvSpPr>
            <a:spLocks/>
          </p:cNvSpPr>
          <p:nvPr/>
        </p:nvSpPr>
        <p:spPr bwMode="auto">
          <a:xfrm>
            <a:off x="4040188" y="3657600"/>
            <a:ext cx="762000" cy="228600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0 w 21600"/>
              <a:gd name="T1" fmla="*/ 21600 h 21600"/>
              <a:gd name="T2" fmla="*/ 21555 w 21600"/>
              <a:gd name="T3" fmla="*/ 0 h 21600"/>
              <a:gd name="T4" fmla="*/ 2160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21600"/>
                </a:moveTo>
                <a:cubicBezTo>
                  <a:pt x="0" y="9688"/>
                  <a:pt x="9643" y="24"/>
                  <a:pt x="21555" y="0"/>
                </a:cubicBezTo>
              </a:path>
              <a:path w="21600" h="21600" stroke="0" extrusionOk="0">
                <a:moveTo>
                  <a:pt x="0" y="21600"/>
                </a:moveTo>
                <a:cubicBezTo>
                  <a:pt x="0" y="9688"/>
                  <a:pt x="9643" y="24"/>
                  <a:pt x="21555" y="0"/>
                </a:cubicBezTo>
                <a:lnTo>
                  <a:pt x="21600" y="21600"/>
                </a:lnTo>
                <a:close/>
              </a:path>
            </a:pathLst>
          </a:custGeom>
          <a:noFill/>
          <a:ln w="12700" cap="rnd">
            <a:solidFill>
              <a:srgbClr val="CC0000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5401" name="Rectangle 9"/>
          <p:cNvSpPr>
            <a:spLocks noChangeArrowheads="1"/>
          </p:cNvSpPr>
          <p:nvPr/>
        </p:nvSpPr>
        <p:spPr bwMode="auto">
          <a:xfrm>
            <a:off x="4709593" y="908050"/>
            <a:ext cx="1859483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r" rtl="1"/>
            <a:r>
              <a:rPr lang="fa-IR" sz="2000" b="1">
                <a:latin typeface="Arial Rounded MT Bold" pitchFamily="34" charset="0"/>
                <a:cs typeface="Arial" panose="020B0604020202020204" pitchFamily="34" charset="0"/>
              </a:rPr>
              <a:t>تراکم کلایزن حلقوی</a:t>
            </a:r>
            <a:endParaRPr lang="en-US" sz="2000" b="1">
              <a:latin typeface="Arial Rounded MT Bold" pitchFamily="34" charset="0"/>
              <a:cs typeface="Arial" panose="020B0604020202020204" pitchFamily="34" charset="0"/>
            </a:endParaRPr>
          </a:p>
        </p:txBody>
      </p:sp>
      <p:sp>
        <p:nvSpPr>
          <p:cNvPr id="315402" name="Rectangle 10"/>
          <p:cNvSpPr>
            <a:spLocks noChangeArrowheads="1"/>
          </p:cNvSpPr>
          <p:nvPr/>
        </p:nvSpPr>
        <p:spPr bwMode="auto">
          <a:xfrm>
            <a:off x="4251326" y="2468563"/>
            <a:ext cx="1069203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accent2"/>
                </a:solidFill>
                <a:latin typeface="Arial Rounded MT Bold" pitchFamily="34" charset="0"/>
                <a:cs typeface="Arial" panose="020B0604020202020204" pitchFamily="34" charset="0"/>
              </a:rPr>
              <a:t>NaOMe</a:t>
            </a:r>
          </a:p>
        </p:txBody>
      </p:sp>
      <p:sp>
        <p:nvSpPr>
          <p:cNvPr id="315403" name="Rectangle 11"/>
          <p:cNvSpPr>
            <a:spLocks noChangeArrowheads="1"/>
          </p:cNvSpPr>
          <p:nvPr/>
        </p:nvSpPr>
        <p:spPr bwMode="auto">
          <a:xfrm>
            <a:off x="4251325" y="2849563"/>
            <a:ext cx="926536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accent2"/>
                </a:solidFill>
                <a:latin typeface="Arial Rounded MT Bold" pitchFamily="34" charset="0"/>
                <a:cs typeface="Arial" panose="020B0604020202020204" pitchFamily="34" charset="0"/>
              </a:rPr>
              <a:t>MeOH</a:t>
            </a:r>
          </a:p>
        </p:txBody>
      </p:sp>
    </p:spTree>
    <p:extLst>
      <p:ext uri="{BB962C8B-B14F-4D97-AF65-F5344CB8AC3E}">
        <p14:creationId xmlns:p14="http://schemas.microsoft.com/office/powerpoint/2010/main" val="213233908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E3D47-53C5-4982-8F3A-5A52D90A518D}" type="slidenum">
              <a:rPr lang="en-US"/>
              <a:pPr/>
              <a:t>37</a:t>
            </a:fld>
            <a:endParaRPr lang="en-US"/>
          </a:p>
        </p:txBody>
      </p:sp>
      <p:sp>
        <p:nvSpPr>
          <p:cNvPr id="316418" name="Oval 2"/>
          <p:cNvSpPr>
            <a:spLocks noChangeArrowheads="1"/>
          </p:cNvSpPr>
          <p:nvPr/>
        </p:nvSpPr>
        <p:spPr bwMode="auto">
          <a:xfrm>
            <a:off x="7159625" y="5133975"/>
            <a:ext cx="457200" cy="457200"/>
          </a:xfrm>
          <a:prstGeom prst="ellipse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6419" name="Oval 3"/>
          <p:cNvSpPr>
            <a:spLocks noChangeArrowheads="1"/>
          </p:cNvSpPr>
          <p:nvPr/>
        </p:nvSpPr>
        <p:spPr bwMode="auto">
          <a:xfrm>
            <a:off x="4267200" y="4419600"/>
            <a:ext cx="457200" cy="457200"/>
          </a:xfrm>
          <a:prstGeom prst="ellipse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316420" name="Object 4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384300"/>
            <a:ext cx="7315200" cy="439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16421" name="Rectangle 5"/>
          <p:cNvSpPr>
            <a:spLocks noChangeArrowheads="1"/>
          </p:cNvSpPr>
          <p:nvPr/>
        </p:nvSpPr>
        <p:spPr bwMode="auto">
          <a:xfrm>
            <a:off x="4022725" y="2087563"/>
            <a:ext cx="852798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accent2"/>
                </a:solidFill>
                <a:latin typeface="Arial Rounded MT Bold" pitchFamily="34" charset="0"/>
                <a:cs typeface="Arial" panose="020B0604020202020204" pitchFamily="34" charset="0"/>
              </a:rPr>
              <a:t>CH</a:t>
            </a:r>
            <a:r>
              <a:rPr lang="en-US" sz="2000" baseline="-25000">
                <a:solidFill>
                  <a:schemeClr val="accent2"/>
                </a:solidFill>
                <a:latin typeface="Arial Rounded MT Bold" pitchFamily="34" charset="0"/>
                <a:cs typeface="Arial" panose="020B0604020202020204" pitchFamily="34" charset="0"/>
              </a:rPr>
              <a:t>3</a:t>
            </a:r>
            <a:r>
              <a:rPr lang="en-US" sz="2000">
                <a:solidFill>
                  <a:schemeClr val="accent2"/>
                </a:solidFill>
                <a:latin typeface="Arial Rounded MT Bold" pitchFamily="34" charset="0"/>
                <a:cs typeface="Arial" panose="020B0604020202020204" pitchFamily="34" charset="0"/>
              </a:rPr>
              <a:t>Li</a:t>
            </a:r>
          </a:p>
        </p:txBody>
      </p:sp>
      <p:sp>
        <p:nvSpPr>
          <p:cNvPr id="316422" name="Rectangle 6"/>
          <p:cNvSpPr>
            <a:spLocks noChangeArrowheads="1"/>
          </p:cNvSpPr>
          <p:nvPr/>
        </p:nvSpPr>
        <p:spPr bwMode="auto">
          <a:xfrm>
            <a:off x="6080126" y="2087563"/>
            <a:ext cx="1445909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accent2"/>
                </a:solidFill>
                <a:latin typeface="Arial Rounded MT Bold" pitchFamily="34" charset="0"/>
                <a:cs typeface="Arial" panose="020B0604020202020204" pitchFamily="34" charset="0"/>
              </a:rPr>
              <a:t>(CH</a:t>
            </a:r>
            <a:r>
              <a:rPr lang="en-US" sz="2000" baseline="-25000">
                <a:solidFill>
                  <a:schemeClr val="accent2"/>
                </a:solidFill>
                <a:latin typeface="Arial Rounded MT Bold" pitchFamily="34" charset="0"/>
                <a:cs typeface="Arial" panose="020B0604020202020204" pitchFamily="34" charset="0"/>
              </a:rPr>
              <a:t>3</a:t>
            </a:r>
            <a:r>
              <a:rPr lang="en-US" sz="2000">
                <a:solidFill>
                  <a:schemeClr val="accent2"/>
                </a:solidFill>
                <a:latin typeface="Arial Rounded MT Bold" pitchFamily="34" charset="0"/>
                <a:cs typeface="Arial" panose="020B0604020202020204" pitchFamily="34" charset="0"/>
              </a:rPr>
              <a:t>)</a:t>
            </a:r>
            <a:r>
              <a:rPr lang="en-US" sz="2000" baseline="-25000">
                <a:solidFill>
                  <a:schemeClr val="accent2"/>
                </a:solidFill>
                <a:latin typeface="Arial Rounded MT Bold" pitchFamily="34" charset="0"/>
                <a:cs typeface="Arial" panose="020B0604020202020204" pitchFamily="34" charset="0"/>
              </a:rPr>
              <a:t>2</a:t>
            </a:r>
            <a:r>
              <a:rPr lang="en-US" sz="2000">
                <a:solidFill>
                  <a:schemeClr val="accent2"/>
                </a:solidFill>
                <a:latin typeface="Arial Rounded MT Bold" pitchFamily="34" charset="0"/>
                <a:cs typeface="Arial" panose="020B0604020202020204" pitchFamily="34" charset="0"/>
              </a:rPr>
              <a:t>CuLi</a:t>
            </a:r>
          </a:p>
        </p:txBody>
      </p:sp>
      <p:sp>
        <p:nvSpPr>
          <p:cNvPr id="316423" name="Line 7"/>
          <p:cNvSpPr>
            <a:spLocks noChangeShapeType="1"/>
          </p:cNvSpPr>
          <p:nvPr/>
        </p:nvSpPr>
        <p:spPr bwMode="auto">
          <a:xfrm>
            <a:off x="6781800" y="1447800"/>
            <a:ext cx="0" cy="609600"/>
          </a:xfrm>
          <a:prstGeom prst="line">
            <a:avLst/>
          </a:prstGeom>
          <a:noFill/>
          <a:ln w="12700">
            <a:solidFill>
              <a:srgbClr val="777777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6424" name="Rectangle 8"/>
          <p:cNvSpPr>
            <a:spLocks noChangeArrowheads="1"/>
          </p:cNvSpPr>
          <p:nvPr/>
        </p:nvSpPr>
        <p:spPr bwMode="auto">
          <a:xfrm>
            <a:off x="6384926" y="1020763"/>
            <a:ext cx="1078821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rgbClr val="777777"/>
                </a:solidFill>
                <a:latin typeface="Arial Rounded MT Bold" pitchFamily="34" charset="0"/>
                <a:cs typeface="Arial" panose="020B0604020202020204" pitchFamily="34" charset="0"/>
              </a:rPr>
              <a:t>CH</a:t>
            </a:r>
            <a:r>
              <a:rPr lang="en-US" sz="2000" baseline="-25000">
                <a:solidFill>
                  <a:srgbClr val="777777"/>
                </a:solidFill>
                <a:latin typeface="Arial Rounded MT Bold" pitchFamily="34" charset="0"/>
                <a:cs typeface="Arial" panose="020B0604020202020204" pitchFamily="34" charset="0"/>
              </a:rPr>
              <a:t>3</a:t>
            </a:r>
            <a:r>
              <a:rPr lang="en-US" sz="2000">
                <a:solidFill>
                  <a:srgbClr val="777777"/>
                </a:solidFill>
                <a:latin typeface="Arial Rounded MT Bold" pitchFamily="34" charset="0"/>
                <a:cs typeface="Arial" panose="020B0604020202020204" pitchFamily="34" charset="0"/>
              </a:rPr>
              <a:t>MgI</a:t>
            </a:r>
          </a:p>
        </p:txBody>
      </p:sp>
      <p:sp>
        <p:nvSpPr>
          <p:cNvPr id="316425" name="Rectangle 9"/>
          <p:cNvSpPr>
            <a:spLocks noChangeArrowheads="1"/>
          </p:cNvSpPr>
          <p:nvPr/>
        </p:nvSpPr>
        <p:spPr bwMode="auto">
          <a:xfrm>
            <a:off x="6765926" y="1500188"/>
            <a:ext cx="7223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>
                <a:solidFill>
                  <a:srgbClr val="777777"/>
                </a:solidFill>
                <a:latin typeface="Arial Rounded MT Bold" pitchFamily="34" charset="0"/>
                <a:cs typeface="Arial" panose="020B0604020202020204" pitchFamily="34" charset="0"/>
              </a:rPr>
              <a:t>CuCl</a:t>
            </a:r>
          </a:p>
        </p:txBody>
      </p:sp>
      <p:sp>
        <p:nvSpPr>
          <p:cNvPr id="316426" name="Rectangle 10"/>
          <p:cNvSpPr>
            <a:spLocks noChangeArrowheads="1"/>
          </p:cNvSpPr>
          <p:nvPr/>
        </p:nvSpPr>
        <p:spPr bwMode="auto">
          <a:xfrm>
            <a:off x="3830582" y="260350"/>
            <a:ext cx="3452868" cy="708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r" rtl="1"/>
            <a:r>
              <a:rPr lang="fa-IR" sz="4000" b="1">
                <a:solidFill>
                  <a:srgbClr val="00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  <a:cs typeface="Arial" panose="020B0604020202020204" pitchFamily="34" charset="0"/>
              </a:rPr>
              <a:t>افزایش به کربونیل </a:t>
            </a:r>
            <a:endParaRPr lang="en-US" sz="4000" b="1">
              <a:solidFill>
                <a:srgbClr val="00CC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Rounded MT Bold" pitchFamily="34" charset="0"/>
              <a:cs typeface="Arial" panose="020B0604020202020204" pitchFamily="34" charset="0"/>
            </a:endParaRPr>
          </a:p>
        </p:txBody>
      </p:sp>
      <p:sp>
        <p:nvSpPr>
          <p:cNvPr id="316427" name="Rectangle 11"/>
          <p:cNvSpPr>
            <a:spLocks noChangeArrowheads="1"/>
          </p:cNvSpPr>
          <p:nvPr/>
        </p:nvSpPr>
        <p:spPr bwMode="auto">
          <a:xfrm>
            <a:off x="4251326" y="2544763"/>
            <a:ext cx="413575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accent2"/>
                </a:solidFill>
                <a:latin typeface="Arial Rounded MT Bold" pitchFamily="34" charset="0"/>
                <a:cs typeface="Arial" panose="020B0604020202020204" pitchFamily="34" charset="0"/>
              </a:rPr>
              <a:t>or</a:t>
            </a:r>
          </a:p>
        </p:txBody>
      </p:sp>
      <p:sp>
        <p:nvSpPr>
          <p:cNvPr id="316428" name="Rectangle 12"/>
          <p:cNvSpPr>
            <a:spLocks noChangeArrowheads="1"/>
          </p:cNvSpPr>
          <p:nvPr/>
        </p:nvSpPr>
        <p:spPr bwMode="auto">
          <a:xfrm>
            <a:off x="3946526" y="2849563"/>
            <a:ext cx="1078821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accent2"/>
                </a:solidFill>
                <a:latin typeface="Arial Rounded MT Bold" pitchFamily="34" charset="0"/>
                <a:cs typeface="Arial" panose="020B0604020202020204" pitchFamily="34" charset="0"/>
              </a:rPr>
              <a:t>CH</a:t>
            </a:r>
            <a:r>
              <a:rPr lang="en-US" sz="2000" baseline="-25000">
                <a:solidFill>
                  <a:schemeClr val="accent2"/>
                </a:solidFill>
                <a:latin typeface="Arial Rounded MT Bold" pitchFamily="34" charset="0"/>
                <a:cs typeface="Arial" panose="020B0604020202020204" pitchFamily="34" charset="0"/>
              </a:rPr>
              <a:t>3</a:t>
            </a:r>
            <a:r>
              <a:rPr lang="en-US" sz="2000">
                <a:solidFill>
                  <a:schemeClr val="accent2"/>
                </a:solidFill>
                <a:latin typeface="Arial Rounded MT Bold" pitchFamily="34" charset="0"/>
                <a:cs typeface="Arial" panose="020B0604020202020204" pitchFamily="34" charset="0"/>
              </a:rPr>
              <a:t>MgI</a:t>
            </a:r>
          </a:p>
        </p:txBody>
      </p:sp>
      <p:sp>
        <p:nvSpPr>
          <p:cNvPr id="316429" name="Rectangle 13"/>
          <p:cNvSpPr>
            <a:spLocks noChangeArrowheads="1"/>
          </p:cNvSpPr>
          <p:nvPr/>
        </p:nvSpPr>
        <p:spPr bwMode="auto">
          <a:xfrm>
            <a:off x="2606272" y="5897563"/>
            <a:ext cx="3324628" cy="708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r" rtl="1"/>
            <a:r>
              <a:rPr lang="fa-IR" sz="2000" b="1">
                <a:latin typeface="Arial Rounded MT Bold" pitchFamily="34" charset="0"/>
                <a:cs typeface="Arial" panose="020B0604020202020204" pitchFamily="34" charset="0"/>
              </a:rPr>
              <a:t>پیوند های </a:t>
            </a:r>
            <a:r>
              <a:rPr lang="en-US" sz="2000">
                <a:latin typeface="Arial Rounded MT Bold" pitchFamily="34" charset="0"/>
                <a:cs typeface="Arial" panose="020B0604020202020204" pitchFamily="34" charset="0"/>
              </a:rPr>
              <a:t>C-L</a:t>
            </a:r>
            <a:r>
              <a:rPr lang="en-US" sz="2000" b="1">
                <a:latin typeface="Arial Rounded MT Bold" pitchFamily="34" charset="0"/>
                <a:cs typeface="Arial" panose="020B0604020202020204" pitchFamily="34" charset="0"/>
              </a:rPr>
              <a:t>i</a:t>
            </a:r>
            <a:r>
              <a:rPr lang="fa-IR" sz="2000" b="1">
                <a:latin typeface="Arial Rounded MT Bold" pitchFamily="34" charset="0"/>
                <a:cs typeface="Arial" panose="020B0604020202020204" pitchFamily="34" charset="0"/>
              </a:rPr>
              <a:t> و </a:t>
            </a:r>
            <a:r>
              <a:rPr lang="en-US" sz="2000">
                <a:latin typeface="Arial Rounded MT Bold" pitchFamily="34" charset="0"/>
                <a:cs typeface="Arial" panose="020B0604020202020204" pitchFamily="34" charset="0"/>
              </a:rPr>
              <a:t>C-Mg</a:t>
            </a:r>
            <a:r>
              <a:rPr lang="fa-IR" sz="2000" b="1">
                <a:latin typeface="Arial Rounded MT Bold" pitchFamily="34" charset="0"/>
                <a:cs typeface="Arial" panose="020B0604020202020204" pitchFamily="34" charset="0"/>
              </a:rPr>
              <a:t> یونی ترند</a:t>
            </a:r>
          </a:p>
          <a:p>
            <a:pPr algn="r" rtl="1"/>
            <a:r>
              <a:rPr lang="fa-IR" sz="2000" b="1">
                <a:latin typeface="Arial Rounded MT Bold" pitchFamily="34" charset="0"/>
                <a:cs typeface="Arial" panose="020B0604020202020204" pitchFamily="34" charset="0"/>
              </a:rPr>
              <a:t>(باز قوی تر)</a:t>
            </a:r>
            <a:endParaRPr lang="en-US" sz="2000" b="1">
              <a:latin typeface="Arial Rounded MT Bold" pitchFamily="34" charset="0"/>
              <a:cs typeface="Arial" panose="020B0604020202020204" pitchFamily="34" charset="0"/>
            </a:endParaRPr>
          </a:p>
        </p:txBody>
      </p:sp>
      <p:sp>
        <p:nvSpPr>
          <p:cNvPr id="316430" name="Rectangle 14"/>
          <p:cNvSpPr>
            <a:spLocks noChangeArrowheads="1"/>
          </p:cNvSpPr>
          <p:nvPr/>
        </p:nvSpPr>
        <p:spPr bwMode="auto">
          <a:xfrm>
            <a:off x="7989485" y="3382963"/>
            <a:ext cx="2503891" cy="708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r" rtl="1"/>
            <a:r>
              <a:rPr lang="fa-IR" sz="2000" b="1">
                <a:solidFill>
                  <a:srgbClr val="009900"/>
                </a:solidFill>
                <a:latin typeface="Arial Rounded MT Bold" pitchFamily="34" charset="0"/>
                <a:cs typeface="Arial" panose="020B0604020202020204" pitchFamily="34" charset="0"/>
              </a:rPr>
              <a:t>باز ضعیف افزایش 1و4 را </a:t>
            </a:r>
          </a:p>
          <a:p>
            <a:pPr algn="r" rtl="1"/>
            <a:r>
              <a:rPr lang="fa-IR" sz="2000" b="1">
                <a:solidFill>
                  <a:srgbClr val="009900"/>
                </a:solidFill>
                <a:latin typeface="Arial Rounded MT Bold" pitchFamily="34" charset="0"/>
                <a:cs typeface="Arial" panose="020B0604020202020204" pitchFamily="34" charset="0"/>
              </a:rPr>
              <a:t>انجام میدهد</a:t>
            </a:r>
            <a:endParaRPr lang="en-US" sz="2000" b="1">
              <a:solidFill>
                <a:srgbClr val="009900"/>
              </a:solidFill>
              <a:latin typeface="Arial Rounded MT Bold" pitchFamily="34" charset="0"/>
              <a:cs typeface="Arial" panose="020B0604020202020204" pitchFamily="34" charset="0"/>
            </a:endParaRPr>
          </a:p>
        </p:txBody>
      </p:sp>
      <p:sp>
        <p:nvSpPr>
          <p:cNvPr id="316431" name="Rectangle 15"/>
          <p:cNvSpPr>
            <a:spLocks noChangeArrowheads="1"/>
          </p:cNvSpPr>
          <p:nvPr/>
        </p:nvSpPr>
        <p:spPr bwMode="auto">
          <a:xfrm>
            <a:off x="1819842" y="3382963"/>
            <a:ext cx="2239396" cy="708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r" rtl="1"/>
            <a:r>
              <a:rPr lang="fa-IR" sz="2000" b="1">
                <a:solidFill>
                  <a:srgbClr val="009900"/>
                </a:solidFill>
                <a:latin typeface="Arial Rounded MT Bold" pitchFamily="34" charset="0"/>
                <a:cs typeface="Arial" panose="020B0604020202020204" pitchFamily="34" charset="0"/>
              </a:rPr>
              <a:t>باز قوی افزایش 1و2 را</a:t>
            </a:r>
          </a:p>
          <a:p>
            <a:pPr algn="r" rtl="1"/>
            <a:r>
              <a:rPr lang="fa-IR" sz="2000" b="1">
                <a:solidFill>
                  <a:srgbClr val="009900"/>
                </a:solidFill>
                <a:latin typeface="Arial Rounded MT Bold" pitchFamily="34" charset="0"/>
                <a:cs typeface="Arial" panose="020B0604020202020204" pitchFamily="34" charset="0"/>
              </a:rPr>
              <a:t>انجام میدهد</a:t>
            </a:r>
            <a:endParaRPr lang="en-US" sz="2000" b="1">
              <a:solidFill>
                <a:srgbClr val="009900"/>
              </a:solidFill>
              <a:latin typeface="Arial Rounded MT Bold" pitchFamily="34" charset="0"/>
              <a:cs typeface="Arial" panose="020B0604020202020204" pitchFamily="34" charset="0"/>
            </a:endParaRPr>
          </a:p>
        </p:txBody>
      </p:sp>
      <p:sp>
        <p:nvSpPr>
          <p:cNvPr id="316432" name="Rectangle 16"/>
          <p:cNvSpPr>
            <a:spLocks noChangeArrowheads="1"/>
          </p:cNvSpPr>
          <p:nvPr/>
        </p:nvSpPr>
        <p:spPr bwMode="auto">
          <a:xfrm>
            <a:off x="6390799" y="5897563"/>
            <a:ext cx="3824765" cy="708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r" rtl="1"/>
            <a:r>
              <a:rPr lang="fa-IR" sz="2000" b="1">
                <a:latin typeface="Arial Rounded MT Bold" pitchFamily="34" charset="0"/>
                <a:cs typeface="Arial" panose="020B0604020202020204" pitchFamily="34" charset="0"/>
              </a:rPr>
              <a:t>پیوند های </a:t>
            </a:r>
            <a:r>
              <a:rPr lang="en-US" sz="2000">
                <a:latin typeface="Arial Rounded MT Bold" pitchFamily="34" charset="0"/>
                <a:cs typeface="Arial" panose="020B0604020202020204" pitchFamily="34" charset="0"/>
              </a:rPr>
              <a:t>R-Cu</a:t>
            </a:r>
            <a:r>
              <a:rPr lang="fa-IR" sz="2000">
                <a:latin typeface="Arial Rounded MT Bold" pitchFamily="34" charset="0"/>
                <a:cs typeface="Arial" panose="020B0604020202020204" pitchFamily="34" charset="0"/>
              </a:rPr>
              <a:t> و </a:t>
            </a:r>
            <a:r>
              <a:rPr lang="en-US" sz="2000">
                <a:latin typeface="Arial Rounded MT Bold" pitchFamily="34" charset="0"/>
                <a:cs typeface="Arial" panose="020B0604020202020204" pitchFamily="34" charset="0"/>
              </a:rPr>
              <a:t>  </a:t>
            </a:r>
            <a:r>
              <a:rPr lang="fa-IR" sz="2000">
                <a:latin typeface="Arial Rounded MT Bold" pitchFamily="34" charset="0"/>
                <a:cs typeface="Arial" panose="020B0604020202020204" pitchFamily="34" charset="0"/>
              </a:rPr>
              <a:t> </a:t>
            </a:r>
            <a:r>
              <a:rPr lang="en-US" sz="2000">
                <a:latin typeface="Arial Rounded MT Bold" pitchFamily="34" charset="0"/>
                <a:cs typeface="Arial" panose="020B0604020202020204" pitchFamily="34" charset="0"/>
              </a:rPr>
              <a:t>R-Cd</a:t>
            </a:r>
            <a:r>
              <a:rPr lang="fa-IR" sz="2000">
                <a:latin typeface="Arial Rounded MT Bold" pitchFamily="34" charset="0"/>
                <a:cs typeface="Arial" panose="020B0604020202020204" pitchFamily="34" charset="0"/>
              </a:rPr>
              <a:t> </a:t>
            </a:r>
            <a:r>
              <a:rPr lang="fa-IR" sz="2000" b="1">
                <a:latin typeface="Arial Rounded MT Bold" pitchFamily="34" charset="0"/>
                <a:cs typeface="Arial" panose="020B0604020202020204" pitchFamily="34" charset="0"/>
              </a:rPr>
              <a:t>کوالانی ترند</a:t>
            </a:r>
          </a:p>
          <a:p>
            <a:pPr algn="r" rtl="1"/>
            <a:r>
              <a:rPr lang="fa-IR" sz="2000" b="1">
                <a:latin typeface="Arial Rounded MT Bold" pitchFamily="34" charset="0"/>
                <a:cs typeface="Arial" panose="020B0604020202020204" pitchFamily="34" charset="0"/>
              </a:rPr>
              <a:t>(باز ضعیف تر)</a:t>
            </a:r>
            <a:endParaRPr lang="en-US" sz="2000" b="1">
              <a:latin typeface="Arial Rounded MT Bold" pitchFamily="34" charset="0"/>
              <a:cs typeface="Arial" panose="020B0604020202020204" pitchFamily="34" charset="0"/>
            </a:endParaRPr>
          </a:p>
        </p:txBody>
      </p:sp>
      <p:sp>
        <p:nvSpPr>
          <p:cNvPr id="316433" name="Rectangle 17"/>
          <p:cNvSpPr>
            <a:spLocks noChangeArrowheads="1"/>
          </p:cNvSpPr>
          <p:nvPr/>
        </p:nvSpPr>
        <p:spPr bwMode="auto">
          <a:xfrm>
            <a:off x="6232525" y="2849563"/>
            <a:ext cx="1245534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accent2"/>
                </a:solidFill>
                <a:latin typeface="Arial Rounded MT Bold" pitchFamily="34" charset="0"/>
                <a:cs typeface="Arial" panose="020B0604020202020204" pitchFamily="34" charset="0"/>
              </a:rPr>
              <a:t>(CH</a:t>
            </a:r>
            <a:r>
              <a:rPr lang="en-US" sz="2000" baseline="-25000">
                <a:solidFill>
                  <a:schemeClr val="accent2"/>
                </a:solidFill>
                <a:latin typeface="Arial Rounded MT Bold" pitchFamily="34" charset="0"/>
                <a:cs typeface="Arial" panose="020B0604020202020204" pitchFamily="34" charset="0"/>
              </a:rPr>
              <a:t>3</a:t>
            </a:r>
            <a:r>
              <a:rPr lang="en-US" sz="2000">
                <a:solidFill>
                  <a:schemeClr val="accent2"/>
                </a:solidFill>
                <a:latin typeface="Arial Rounded MT Bold" pitchFamily="34" charset="0"/>
                <a:cs typeface="Arial" panose="020B0604020202020204" pitchFamily="34" charset="0"/>
              </a:rPr>
              <a:t>)</a:t>
            </a:r>
            <a:r>
              <a:rPr lang="en-US" sz="2000" baseline="-25000">
                <a:solidFill>
                  <a:schemeClr val="accent2"/>
                </a:solidFill>
                <a:latin typeface="Arial Rounded MT Bold" pitchFamily="34" charset="0"/>
                <a:cs typeface="Arial" panose="020B0604020202020204" pitchFamily="34" charset="0"/>
              </a:rPr>
              <a:t>2</a:t>
            </a:r>
            <a:r>
              <a:rPr lang="en-US" sz="2000">
                <a:solidFill>
                  <a:schemeClr val="accent2"/>
                </a:solidFill>
                <a:latin typeface="Arial Rounded MT Bold" pitchFamily="34" charset="0"/>
                <a:cs typeface="Arial" panose="020B0604020202020204" pitchFamily="34" charset="0"/>
              </a:rPr>
              <a:t>Cd</a:t>
            </a:r>
          </a:p>
        </p:txBody>
      </p:sp>
      <p:sp>
        <p:nvSpPr>
          <p:cNvPr id="316434" name="Rectangle 18"/>
          <p:cNvSpPr>
            <a:spLocks noChangeArrowheads="1"/>
          </p:cNvSpPr>
          <p:nvPr/>
        </p:nvSpPr>
        <p:spPr bwMode="auto">
          <a:xfrm>
            <a:off x="6613526" y="2544763"/>
            <a:ext cx="413575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accent2"/>
                </a:solidFill>
                <a:latin typeface="Arial Rounded MT Bold" pitchFamily="34" charset="0"/>
                <a:cs typeface="Arial" panose="020B0604020202020204" pitchFamily="34" charset="0"/>
              </a:rPr>
              <a:t>or</a:t>
            </a:r>
          </a:p>
        </p:txBody>
      </p:sp>
    </p:spTree>
    <p:extLst>
      <p:ext uri="{BB962C8B-B14F-4D97-AF65-F5344CB8AC3E}">
        <p14:creationId xmlns:p14="http://schemas.microsoft.com/office/powerpoint/2010/main" val="49595260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130426"/>
            <a:ext cx="7772400" cy="1470025"/>
          </a:xfrm>
        </p:spPr>
        <p:txBody>
          <a:bodyPr anchor="ctr"/>
          <a:lstStyle/>
          <a:p>
            <a:r>
              <a:rPr lang="fa-IR" sz="4400">
                <a:effectLst>
                  <a:outerShdw blurRad="38100" dist="38100" dir="2700000" algn="tl">
                    <a:srgbClr val="C0C0C0"/>
                  </a:outerShdw>
                </a:effectLst>
              </a:rPr>
              <a:t>پایان  فصل </a:t>
            </a:r>
            <a:br>
              <a:rPr lang="fa-IR" sz="440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fa-IR" sz="4400">
                <a:effectLst>
                  <a:outerShdw blurRad="38100" dist="38100" dir="2700000" algn="tl">
                    <a:srgbClr val="C0C0C0"/>
                  </a:outerShdw>
                </a:effectLst>
              </a:rPr>
              <a:t>ششم</a:t>
            </a:r>
            <a:endParaRPr lang="en-US" sz="4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875175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E1ACD-D884-4117-8669-02F5992402F4}" type="slidenum">
              <a:rPr lang="en-US"/>
              <a:pPr/>
              <a:t>4</a:t>
            </a:fld>
            <a:endParaRPr lang="en-US"/>
          </a:p>
        </p:txBody>
      </p:sp>
      <p:sp>
        <p:nvSpPr>
          <p:cNvPr id="282626" name="Rectangle 2"/>
          <p:cNvSpPr>
            <a:spLocks noChangeArrowheads="1"/>
          </p:cNvSpPr>
          <p:nvPr/>
        </p:nvSpPr>
        <p:spPr bwMode="auto">
          <a:xfrm>
            <a:off x="3648075" y="5157788"/>
            <a:ext cx="6235700" cy="1358900"/>
          </a:xfrm>
          <a:prstGeom prst="rect">
            <a:avLst/>
          </a:prstGeom>
          <a:solidFill>
            <a:srgbClr val="DDDDDD">
              <a:alpha val="50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2627" name="Rectangle 3"/>
          <p:cNvSpPr>
            <a:spLocks noChangeArrowheads="1"/>
          </p:cNvSpPr>
          <p:nvPr/>
        </p:nvSpPr>
        <p:spPr bwMode="auto">
          <a:xfrm>
            <a:off x="5568951" y="2216150"/>
            <a:ext cx="4862513" cy="1206500"/>
          </a:xfrm>
          <a:prstGeom prst="rect">
            <a:avLst/>
          </a:prstGeom>
          <a:solidFill>
            <a:srgbClr val="FFFFCC">
              <a:alpha val="50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2628" name="Rectangle 4"/>
          <p:cNvSpPr>
            <a:spLocks noChangeArrowheads="1"/>
          </p:cNvSpPr>
          <p:nvPr/>
        </p:nvSpPr>
        <p:spPr bwMode="auto">
          <a:xfrm>
            <a:off x="3143250" y="260350"/>
            <a:ext cx="60134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fa-IR" sz="3600">
                <a:solidFill>
                  <a:srgbClr val="0099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  <a:cs typeface="Arial" panose="020B0604020202020204" pitchFamily="34" charset="0"/>
              </a:rPr>
              <a:t>به عنوان قانون عمومی :انولها ناپایدارند</a:t>
            </a:r>
            <a:endParaRPr lang="en-US" sz="3600">
              <a:solidFill>
                <a:srgbClr val="0099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Rounded MT Bold" pitchFamily="34" charset="0"/>
              <a:cs typeface="Arial" panose="020B0604020202020204" pitchFamily="34" charset="0"/>
            </a:endParaRPr>
          </a:p>
        </p:txBody>
      </p:sp>
      <p:sp>
        <p:nvSpPr>
          <p:cNvPr id="282629" name="Rectangle 5"/>
          <p:cNvSpPr>
            <a:spLocks noChangeArrowheads="1"/>
          </p:cNvSpPr>
          <p:nvPr/>
        </p:nvSpPr>
        <p:spPr bwMode="auto">
          <a:xfrm>
            <a:off x="2644776" y="3122613"/>
            <a:ext cx="556243" cy="708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4000">
                <a:solidFill>
                  <a:srgbClr val="000000"/>
                </a:solidFill>
                <a:latin typeface="Arial Rounded MT Bold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282630" name="Rectangle 6"/>
          <p:cNvSpPr>
            <a:spLocks noChangeArrowheads="1"/>
          </p:cNvSpPr>
          <p:nvPr/>
        </p:nvSpPr>
        <p:spPr bwMode="auto">
          <a:xfrm>
            <a:off x="3775076" y="3122613"/>
            <a:ext cx="556243" cy="708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4000">
                <a:solidFill>
                  <a:srgbClr val="000000"/>
                </a:solidFill>
                <a:latin typeface="Arial Rounded MT Bold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282631" name="Rectangle 7"/>
          <p:cNvSpPr>
            <a:spLocks noChangeArrowheads="1"/>
          </p:cNvSpPr>
          <p:nvPr/>
        </p:nvSpPr>
        <p:spPr bwMode="auto">
          <a:xfrm>
            <a:off x="2617789" y="2141538"/>
            <a:ext cx="585097" cy="708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4000">
                <a:solidFill>
                  <a:srgbClr val="000000"/>
                </a:solidFill>
                <a:latin typeface="Arial Rounded MT Bold" pitchFamily="34" charset="0"/>
                <a:cs typeface="Arial" panose="020B0604020202020204" pitchFamily="34" charset="0"/>
              </a:rPr>
              <a:t>O</a:t>
            </a:r>
          </a:p>
        </p:txBody>
      </p:sp>
      <p:sp>
        <p:nvSpPr>
          <p:cNvPr id="282632" name="Rectangle 8"/>
          <p:cNvSpPr>
            <a:spLocks noChangeArrowheads="1"/>
          </p:cNvSpPr>
          <p:nvPr/>
        </p:nvSpPr>
        <p:spPr bwMode="auto">
          <a:xfrm>
            <a:off x="3698876" y="2141538"/>
            <a:ext cx="556243" cy="708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4000">
                <a:latin typeface="Arial Rounded MT Bold" pitchFamily="34" charset="0"/>
                <a:cs typeface="Arial" panose="020B0604020202020204" pitchFamily="34" charset="0"/>
              </a:rPr>
              <a:t>H</a:t>
            </a:r>
          </a:p>
        </p:txBody>
      </p:sp>
      <p:sp>
        <p:nvSpPr>
          <p:cNvPr id="282633" name="Line 9"/>
          <p:cNvSpPr>
            <a:spLocks noChangeShapeType="1"/>
          </p:cNvSpPr>
          <p:nvPr/>
        </p:nvSpPr>
        <p:spPr bwMode="auto">
          <a:xfrm>
            <a:off x="3171825" y="3514725"/>
            <a:ext cx="611188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2634" name="Line 10"/>
          <p:cNvSpPr>
            <a:spLocks noChangeShapeType="1"/>
          </p:cNvSpPr>
          <p:nvPr/>
        </p:nvSpPr>
        <p:spPr bwMode="auto">
          <a:xfrm>
            <a:off x="3171825" y="3370263"/>
            <a:ext cx="611188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2635" name="Line 11"/>
          <p:cNvSpPr>
            <a:spLocks noChangeShapeType="1"/>
          </p:cNvSpPr>
          <p:nvPr/>
        </p:nvSpPr>
        <p:spPr bwMode="auto">
          <a:xfrm flipH="1">
            <a:off x="1960564" y="3441700"/>
            <a:ext cx="611187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2636" name="Line 12"/>
          <p:cNvSpPr>
            <a:spLocks noChangeShapeType="1"/>
          </p:cNvSpPr>
          <p:nvPr/>
        </p:nvSpPr>
        <p:spPr bwMode="auto">
          <a:xfrm flipV="1">
            <a:off x="2886075" y="2754313"/>
            <a:ext cx="0" cy="430212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2637" name="Line 13"/>
          <p:cNvSpPr>
            <a:spLocks noChangeShapeType="1"/>
          </p:cNvSpPr>
          <p:nvPr/>
        </p:nvSpPr>
        <p:spPr bwMode="auto">
          <a:xfrm>
            <a:off x="3121025" y="2460625"/>
            <a:ext cx="585788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2638" name="Freeform 14"/>
          <p:cNvSpPr>
            <a:spLocks/>
          </p:cNvSpPr>
          <p:nvPr/>
        </p:nvSpPr>
        <p:spPr bwMode="auto">
          <a:xfrm>
            <a:off x="2522538" y="2338388"/>
            <a:ext cx="69850" cy="68262"/>
          </a:xfrm>
          <a:custGeom>
            <a:avLst/>
            <a:gdLst>
              <a:gd name="T0" fmla="*/ 24 w 44"/>
              <a:gd name="T1" fmla="*/ 0 h 43"/>
              <a:gd name="T2" fmla="*/ 26 w 44"/>
              <a:gd name="T3" fmla="*/ 0 h 43"/>
              <a:gd name="T4" fmla="*/ 32 w 44"/>
              <a:gd name="T5" fmla="*/ 2 h 43"/>
              <a:gd name="T6" fmla="*/ 34 w 44"/>
              <a:gd name="T7" fmla="*/ 2 h 43"/>
              <a:gd name="T8" fmla="*/ 37 w 44"/>
              <a:gd name="T9" fmla="*/ 4 h 43"/>
              <a:gd name="T10" fmla="*/ 37 w 44"/>
              <a:gd name="T11" fmla="*/ 4 h 43"/>
              <a:gd name="T12" fmla="*/ 40 w 44"/>
              <a:gd name="T13" fmla="*/ 6 h 43"/>
              <a:gd name="T14" fmla="*/ 40 w 44"/>
              <a:gd name="T15" fmla="*/ 8 h 43"/>
              <a:gd name="T16" fmla="*/ 43 w 44"/>
              <a:gd name="T17" fmla="*/ 10 h 43"/>
              <a:gd name="T18" fmla="*/ 43 w 44"/>
              <a:gd name="T19" fmla="*/ 12 h 43"/>
              <a:gd name="T20" fmla="*/ 43 w 44"/>
              <a:gd name="T21" fmla="*/ 14 h 43"/>
              <a:gd name="T22" fmla="*/ 43 w 44"/>
              <a:gd name="T23" fmla="*/ 18 h 43"/>
              <a:gd name="T24" fmla="*/ 43 w 44"/>
              <a:gd name="T25" fmla="*/ 21 h 43"/>
              <a:gd name="T26" fmla="*/ 43 w 44"/>
              <a:gd name="T27" fmla="*/ 23 h 43"/>
              <a:gd name="T28" fmla="*/ 43 w 44"/>
              <a:gd name="T29" fmla="*/ 25 h 43"/>
              <a:gd name="T30" fmla="*/ 43 w 44"/>
              <a:gd name="T31" fmla="*/ 27 h 43"/>
              <a:gd name="T32" fmla="*/ 43 w 44"/>
              <a:gd name="T33" fmla="*/ 29 h 43"/>
              <a:gd name="T34" fmla="*/ 40 w 44"/>
              <a:gd name="T35" fmla="*/ 31 h 43"/>
              <a:gd name="T36" fmla="*/ 40 w 44"/>
              <a:gd name="T37" fmla="*/ 33 h 43"/>
              <a:gd name="T38" fmla="*/ 37 w 44"/>
              <a:gd name="T39" fmla="*/ 33 h 43"/>
              <a:gd name="T40" fmla="*/ 37 w 44"/>
              <a:gd name="T41" fmla="*/ 37 h 43"/>
              <a:gd name="T42" fmla="*/ 34 w 44"/>
              <a:gd name="T43" fmla="*/ 39 h 43"/>
              <a:gd name="T44" fmla="*/ 32 w 44"/>
              <a:gd name="T45" fmla="*/ 39 h 43"/>
              <a:gd name="T46" fmla="*/ 26 w 44"/>
              <a:gd name="T47" fmla="*/ 42 h 43"/>
              <a:gd name="T48" fmla="*/ 24 w 44"/>
              <a:gd name="T49" fmla="*/ 42 h 43"/>
              <a:gd name="T50" fmla="*/ 21 w 44"/>
              <a:gd name="T51" fmla="*/ 42 h 43"/>
              <a:gd name="T52" fmla="*/ 18 w 44"/>
              <a:gd name="T53" fmla="*/ 42 h 43"/>
              <a:gd name="T54" fmla="*/ 16 w 44"/>
              <a:gd name="T55" fmla="*/ 42 h 43"/>
              <a:gd name="T56" fmla="*/ 13 w 44"/>
              <a:gd name="T57" fmla="*/ 39 h 43"/>
              <a:gd name="T58" fmla="*/ 10 w 44"/>
              <a:gd name="T59" fmla="*/ 39 h 43"/>
              <a:gd name="T60" fmla="*/ 8 w 44"/>
              <a:gd name="T61" fmla="*/ 37 h 43"/>
              <a:gd name="T62" fmla="*/ 8 w 44"/>
              <a:gd name="T63" fmla="*/ 33 h 43"/>
              <a:gd name="T64" fmla="*/ 5 w 44"/>
              <a:gd name="T65" fmla="*/ 31 h 43"/>
              <a:gd name="T66" fmla="*/ 5 w 44"/>
              <a:gd name="T67" fmla="*/ 31 h 43"/>
              <a:gd name="T68" fmla="*/ 0 w 44"/>
              <a:gd name="T69" fmla="*/ 29 h 43"/>
              <a:gd name="T70" fmla="*/ 0 w 44"/>
              <a:gd name="T71" fmla="*/ 27 h 43"/>
              <a:gd name="T72" fmla="*/ 0 w 44"/>
              <a:gd name="T73" fmla="*/ 25 h 43"/>
              <a:gd name="T74" fmla="*/ 0 w 44"/>
              <a:gd name="T75" fmla="*/ 23 h 43"/>
              <a:gd name="T76" fmla="*/ 0 w 44"/>
              <a:gd name="T77" fmla="*/ 21 h 43"/>
              <a:gd name="T78" fmla="*/ 0 w 44"/>
              <a:gd name="T79" fmla="*/ 18 h 43"/>
              <a:gd name="T80" fmla="*/ 0 w 44"/>
              <a:gd name="T81" fmla="*/ 12 h 43"/>
              <a:gd name="T82" fmla="*/ 0 w 44"/>
              <a:gd name="T83" fmla="*/ 12 h 43"/>
              <a:gd name="T84" fmla="*/ 0 w 44"/>
              <a:gd name="T85" fmla="*/ 10 h 43"/>
              <a:gd name="T86" fmla="*/ 5 w 44"/>
              <a:gd name="T87" fmla="*/ 8 h 43"/>
              <a:gd name="T88" fmla="*/ 5 w 44"/>
              <a:gd name="T89" fmla="*/ 6 h 43"/>
              <a:gd name="T90" fmla="*/ 8 w 44"/>
              <a:gd name="T91" fmla="*/ 4 h 43"/>
              <a:gd name="T92" fmla="*/ 10 w 44"/>
              <a:gd name="T93" fmla="*/ 2 h 43"/>
              <a:gd name="T94" fmla="*/ 10 w 44"/>
              <a:gd name="T95" fmla="*/ 2 h 43"/>
              <a:gd name="T96" fmla="*/ 13 w 44"/>
              <a:gd name="T97" fmla="*/ 0 h 43"/>
              <a:gd name="T98" fmla="*/ 16 w 44"/>
              <a:gd name="T99" fmla="*/ 0 h 43"/>
              <a:gd name="T100" fmla="*/ 18 w 44"/>
              <a:gd name="T101" fmla="*/ 0 h 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44" h="43">
                <a:moveTo>
                  <a:pt x="21" y="0"/>
                </a:moveTo>
                <a:lnTo>
                  <a:pt x="21" y="0"/>
                </a:lnTo>
                <a:lnTo>
                  <a:pt x="21" y="0"/>
                </a:lnTo>
                <a:lnTo>
                  <a:pt x="24" y="0"/>
                </a:lnTo>
                <a:lnTo>
                  <a:pt x="24" y="0"/>
                </a:lnTo>
                <a:lnTo>
                  <a:pt x="24" y="0"/>
                </a:lnTo>
                <a:lnTo>
                  <a:pt x="24" y="0"/>
                </a:lnTo>
                <a:lnTo>
                  <a:pt x="24" y="0"/>
                </a:lnTo>
                <a:lnTo>
                  <a:pt x="26" y="0"/>
                </a:lnTo>
                <a:lnTo>
                  <a:pt x="26" y="0"/>
                </a:lnTo>
                <a:lnTo>
                  <a:pt x="26" y="0"/>
                </a:lnTo>
                <a:lnTo>
                  <a:pt x="26" y="0"/>
                </a:lnTo>
                <a:lnTo>
                  <a:pt x="32" y="0"/>
                </a:lnTo>
                <a:lnTo>
                  <a:pt x="32" y="0"/>
                </a:lnTo>
                <a:lnTo>
                  <a:pt x="32" y="2"/>
                </a:lnTo>
                <a:lnTo>
                  <a:pt x="32" y="2"/>
                </a:lnTo>
                <a:lnTo>
                  <a:pt x="32" y="2"/>
                </a:lnTo>
                <a:lnTo>
                  <a:pt x="32" y="2"/>
                </a:lnTo>
                <a:lnTo>
                  <a:pt x="34" y="2"/>
                </a:lnTo>
                <a:lnTo>
                  <a:pt x="34" y="2"/>
                </a:lnTo>
                <a:lnTo>
                  <a:pt x="34" y="2"/>
                </a:lnTo>
                <a:lnTo>
                  <a:pt x="34" y="2"/>
                </a:lnTo>
                <a:lnTo>
                  <a:pt x="34" y="2"/>
                </a:lnTo>
                <a:lnTo>
                  <a:pt x="34" y="2"/>
                </a:lnTo>
                <a:lnTo>
                  <a:pt x="37" y="4"/>
                </a:lnTo>
                <a:lnTo>
                  <a:pt x="37" y="4"/>
                </a:lnTo>
                <a:lnTo>
                  <a:pt x="37" y="4"/>
                </a:lnTo>
                <a:lnTo>
                  <a:pt x="37" y="4"/>
                </a:lnTo>
                <a:lnTo>
                  <a:pt x="37" y="4"/>
                </a:lnTo>
                <a:lnTo>
                  <a:pt x="37" y="4"/>
                </a:lnTo>
                <a:lnTo>
                  <a:pt x="37" y="4"/>
                </a:lnTo>
                <a:lnTo>
                  <a:pt x="37" y="6"/>
                </a:lnTo>
                <a:lnTo>
                  <a:pt x="40" y="6"/>
                </a:lnTo>
                <a:lnTo>
                  <a:pt x="40" y="6"/>
                </a:lnTo>
                <a:lnTo>
                  <a:pt x="40" y="6"/>
                </a:lnTo>
                <a:lnTo>
                  <a:pt x="40" y="6"/>
                </a:lnTo>
                <a:lnTo>
                  <a:pt x="40" y="6"/>
                </a:lnTo>
                <a:lnTo>
                  <a:pt x="40" y="6"/>
                </a:lnTo>
                <a:lnTo>
                  <a:pt x="40" y="8"/>
                </a:lnTo>
                <a:lnTo>
                  <a:pt x="40" y="8"/>
                </a:lnTo>
                <a:lnTo>
                  <a:pt x="40" y="8"/>
                </a:lnTo>
                <a:lnTo>
                  <a:pt x="40" y="8"/>
                </a:lnTo>
                <a:lnTo>
                  <a:pt x="43" y="8"/>
                </a:lnTo>
                <a:lnTo>
                  <a:pt x="43" y="10"/>
                </a:lnTo>
                <a:lnTo>
                  <a:pt x="43" y="10"/>
                </a:lnTo>
                <a:lnTo>
                  <a:pt x="43" y="10"/>
                </a:lnTo>
                <a:lnTo>
                  <a:pt x="43" y="10"/>
                </a:lnTo>
                <a:lnTo>
                  <a:pt x="43" y="10"/>
                </a:lnTo>
                <a:lnTo>
                  <a:pt x="43" y="12"/>
                </a:lnTo>
                <a:lnTo>
                  <a:pt x="43" y="12"/>
                </a:lnTo>
                <a:lnTo>
                  <a:pt x="43" y="12"/>
                </a:lnTo>
                <a:lnTo>
                  <a:pt x="43" y="12"/>
                </a:lnTo>
                <a:lnTo>
                  <a:pt x="43" y="12"/>
                </a:lnTo>
                <a:lnTo>
                  <a:pt x="43" y="12"/>
                </a:lnTo>
                <a:lnTo>
                  <a:pt x="43" y="14"/>
                </a:lnTo>
                <a:lnTo>
                  <a:pt x="43" y="14"/>
                </a:lnTo>
                <a:lnTo>
                  <a:pt x="43" y="14"/>
                </a:lnTo>
                <a:lnTo>
                  <a:pt x="43" y="14"/>
                </a:lnTo>
                <a:lnTo>
                  <a:pt x="43" y="18"/>
                </a:lnTo>
                <a:lnTo>
                  <a:pt x="43" y="18"/>
                </a:lnTo>
                <a:lnTo>
                  <a:pt x="43" y="18"/>
                </a:lnTo>
                <a:lnTo>
                  <a:pt x="43" y="18"/>
                </a:lnTo>
                <a:lnTo>
                  <a:pt x="43" y="18"/>
                </a:lnTo>
                <a:lnTo>
                  <a:pt x="43" y="21"/>
                </a:lnTo>
                <a:lnTo>
                  <a:pt x="43" y="21"/>
                </a:lnTo>
                <a:lnTo>
                  <a:pt x="43" y="21"/>
                </a:lnTo>
                <a:lnTo>
                  <a:pt x="43" y="21"/>
                </a:lnTo>
                <a:lnTo>
                  <a:pt x="43" y="21"/>
                </a:lnTo>
                <a:lnTo>
                  <a:pt x="43" y="23"/>
                </a:lnTo>
                <a:lnTo>
                  <a:pt x="43" y="23"/>
                </a:lnTo>
                <a:lnTo>
                  <a:pt x="43" y="23"/>
                </a:lnTo>
                <a:lnTo>
                  <a:pt x="43" y="23"/>
                </a:lnTo>
                <a:lnTo>
                  <a:pt x="43" y="25"/>
                </a:lnTo>
                <a:lnTo>
                  <a:pt x="43" y="25"/>
                </a:lnTo>
                <a:lnTo>
                  <a:pt x="43" y="25"/>
                </a:lnTo>
                <a:lnTo>
                  <a:pt x="43" y="25"/>
                </a:lnTo>
                <a:lnTo>
                  <a:pt x="43" y="25"/>
                </a:lnTo>
                <a:lnTo>
                  <a:pt x="43" y="25"/>
                </a:lnTo>
                <a:lnTo>
                  <a:pt x="43" y="27"/>
                </a:lnTo>
                <a:lnTo>
                  <a:pt x="43" y="27"/>
                </a:lnTo>
                <a:lnTo>
                  <a:pt x="43" y="27"/>
                </a:lnTo>
                <a:lnTo>
                  <a:pt x="43" y="27"/>
                </a:lnTo>
                <a:lnTo>
                  <a:pt x="43" y="29"/>
                </a:lnTo>
                <a:lnTo>
                  <a:pt x="43" y="29"/>
                </a:lnTo>
                <a:lnTo>
                  <a:pt x="43" y="29"/>
                </a:lnTo>
                <a:lnTo>
                  <a:pt x="43" y="29"/>
                </a:lnTo>
                <a:lnTo>
                  <a:pt x="43" y="29"/>
                </a:lnTo>
                <a:lnTo>
                  <a:pt x="43" y="29"/>
                </a:lnTo>
                <a:lnTo>
                  <a:pt x="40" y="31"/>
                </a:lnTo>
                <a:lnTo>
                  <a:pt x="40" y="31"/>
                </a:lnTo>
                <a:lnTo>
                  <a:pt x="40" y="31"/>
                </a:lnTo>
                <a:lnTo>
                  <a:pt x="40" y="31"/>
                </a:lnTo>
                <a:lnTo>
                  <a:pt x="40" y="31"/>
                </a:lnTo>
                <a:lnTo>
                  <a:pt x="40" y="31"/>
                </a:lnTo>
                <a:lnTo>
                  <a:pt x="40" y="33"/>
                </a:lnTo>
                <a:lnTo>
                  <a:pt x="40" y="33"/>
                </a:lnTo>
                <a:lnTo>
                  <a:pt x="40" y="33"/>
                </a:lnTo>
                <a:lnTo>
                  <a:pt x="40" y="33"/>
                </a:lnTo>
                <a:lnTo>
                  <a:pt x="37" y="33"/>
                </a:lnTo>
                <a:lnTo>
                  <a:pt x="37" y="33"/>
                </a:lnTo>
                <a:lnTo>
                  <a:pt x="37" y="37"/>
                </a:lnTo>
                <a:lnTo>
                  <a:pt x="37" y="37"/>
                </a:lnTo>
                <a:lnTo>
                  <a:pt x="37" y="37"/>
                </a:lnTo>
                <a:lnTo>
                  <a:pt x="37" y="37"/>
                </a:lnTo>
                <a:lnTo>
                  <a:pt x="37" y="37"/>
                </a:lnTo>
                <a:lnTo>
                  <a:pt x="37" y="37"/>
                </a:lnTo>
                <a:lnTo>
                  <a:pt x="34" y="37"/>
                </a:lnTo>
                <a:lnTo>
                  <a:pt x="34" y="37"/>
                </a:lnTo>
                <a:lnTo>
                  <a:pt x="34" y="39"/>
                </a:lnTo>
                <a:lnTo>
                  <a:pt x="34" y="39"/>
                </a:lnTo>
                <a:lnTo>
                  <a:pt x="34" y="39"/>
                </a:lnTo>
                <a:lnTo>
                  <a:pt x="34" y="39"/>
                </a:lnTo>
                <a:lnTo>
                  <a:pt x="32" y="39"/>
                </a:lnTo>
                <a:lnTo>
                  <a:pt x="32" y="39"/>
                </a:lnTo>
                <a:lnTo>
                  <a:pt x="32" y="39"/>
                </a:lnTo>
                <a:lnTo>
                  <a:pt x="32" y="39"/>
                </a:lnTo>
                <a:lnTo>
                  <a:pt x="32" y="39"/>
                </a:lnTo>
                <a:lnTo>
                  <a:pt x="32" y="39"/>
                </a:lnTo>
                <a:lnTo>
                  <a:pt x="26" y="42"/>
                </a:lnTo>
                <a:lnTo>
                  <a:pt x="26" y="42"/>
                </a:lnTo>
                <a:lnTo>
                  <a:pt x="26" y="42"/>
                </a:lnTo>
                <a:lnTo>
                  <a:pt x="26" y="42"/>
                </a:lnTo>
                <a:lnTo>
                  <a:pt x="24" y="42"/>
                </a:lnTo>
                <a:lnTo>
                  <a:pt x="24" y="42"/>
                </a:lnTo>
                <a:lnTo>
                  <a:pt x="24" y="42"/>
                </a:lnTo>
                <a:lnTo>
                  <a:pt x="24" y="42"/>
                </a:lnTo>
                <a:lnTo>
                  <a:pt x="24" y="42"/>
                </a:lnTo>
                <a:lnTo>
                  <a:pt x="21" y="42"/>
                </a:lnTo>
                <a:lnTo>
                  <a:pt x="21" y="42"/>
                </a:lnTo>
                <a:lnTo>
                  <a:pt x="21" y="42"/>
                </a:lnTo>
                <a:lnTo>
                  <a:pt x="21" y="42"/>
                </a:lnTo>
                <a:lnTo>
                  <a:pt x="18" y="42"/>
                </a:lnTo>
                <a:lnTo>
                  <a:pt x="18" y="42"/>
                </a:lnTo>
                <a:lnTo>
                  <a:pt x="18" y="42"/>
                </a:lnTo>
                <a:lnTo>
                  <a:pt x="18" y="42"/>
                </a:lnTo>
                <a:lnTo>
                  <a:pt x="18" y="42"/>
                </a:lnTo>
                <a:lnTo>
                  <a:pt x="16" y="42"/>
                </a:lnTo>
                <a:lnTo>
                  <a:pt x="16" y="42"/>
                </a:lnTo>
                <a:lnTo>
                  <a:pt x="16" y="42"/>
                </a:lnTo>
                <a:lnTo>
                  <a:pt x="16" y="42"/>
                </a:lnTo>
                <a:lnTo>
                  <a:pt x="13" y="39"/>
                </a:lnTo>
                <a:lnTo>
                  <a:pt x="13" y="39"/>
                </a:lnTo>
                <a:lnTo>
                  <a:pt x="13" y="39"/>
                </a:lnTo>
                <a:lnTo>
                  <a:pt x="13" y="39"/>
                </a:lnTo>
                <a:lnTo>
                  <a:pt x="13" y="39"/>
                </a:lnTo>
                <a:lnTo>
                  <a:pt x="13" y="39"/>
                </a:lnTo>
                <a:lnTo>
                  <a:pt x="10" y="39"/>
                </a:lnTo>
                <a:lnTo>
                  <a:pt x="10" y="39"/>
                </a:lnTo>
                <a:lnTo>
                  <a:pt x="10" y="39"/>
                </a:lnTo>
                <a:lnTo>
                  <a:pt x="10" y="39"/>
                </a:lnTo>
                <a:lnTo>
                  <a:pt x="10" y="37"/>
                </a:lnTo>
                <a:lnTo>
                  <a:pt x="10" y="37"/>
                </a:lnTo>
                <a:lnTo>
                  <a:pt x="8" y="37"/>
                </a:lnTo>
                <a:lnTo>
                  <a:pt x="8" y="37"/>
                </a:lnTo>
                <a:lnTo>
                  <a:pt x="8" y="37"/>
                </a:lnTo>
                <a:lnTo>
                  <a:pt x="8" y="37"/>
                </a:lnTo>
                <a:lnTo>
                  <a:pt x="8" y="37"/>
                </a:lnTo>
                <a:lnTo>
                  <a:pt x="8" y="37"/>
                </a:lnTo>
                <a:lnTo>
                  <a:pt x="8" y="33"/>
                </a:lnTo>
                <a:lnTo>
                  <a:pt x="8" y="33"/>
                </a:lnTo>
                <a:lnTo>
                  <a:pt x="5" y="33"/>
                </a:lnTo>
                <a:lnTo>
                  <a:pt x="5" y="33"/>
                </a:lnTo>
                <a:lnTo>
                  <a:pt x="5" y="33"/>
                </a:lnTo>
                <a:lnTo>
                  <a:pt x="5" y="33"/>
                </a:lnTo>
                <a:lnTo>
                  <a:pt x="5" y="31"/>
                </a:lnTo>
                <a:lnTo>
                  <a:pt x="5" y="31"/>
                </a:lnTo>
                <a:lnTo>
                  <a:pt x="5" y="31"/>
                </a:lnTo>
                <a:lnTo>
                  <a:pt x="5" y="31"/>
                </a:lnTo>
                <a:lnTo>
                  <a:pt x="5" y="31"/>
                </a:lnTo>
                <a:lnTo>
                  <a:pt x="5" y="31"/>
                </a:lnTo>
                <a:lnTo>
                  <a:pt x="0" y="29"/>
                </a:lnTo>
                <a:lnTo>
                  <a:pt x="0" y="29"/>
                </a:lnTo>
                <a:lnTo>
                  <a:pt x="0" y="29"/>
                </a:lnTo>
                <a:lnTo>
                  <a:pt x="0" y="29"/>
                </a:lnTo>
                <a:lnTo>
                  <a:pt x="0" y="29"/>
                </a:lnTo>
                <a:lnTo>
                  <a:pt x="0" y="29"/>
                </a:lnTo>
                <a:lnTo>
                  <a:pt x="0" y="27"/>
                </a:lnTo>
                <a:lnTo>
                  <a:pt x="0" y="27"/>
                </a:lnTo>
                <a:lnTo>
                  <a:pt x="0" y="27"/>
                </a:lnTo>
                <a:lnTo>
                  <a:pt x="0" y="27"/>
                </a:lnTo>
                <a:lnTo>
                  <a:pt x="0" y="25"/>
                </a:lnTo>
                <a:lnTo>
                  <a:pt x="0" y="25"/>
                </a:lnTo>
                <a:lnTo>
                  <a:pt x="0" y="25"/>
                </a:lnTo>
                <a:lnTo>
                  <a:pt x="0" y="25"/>
                </a:lnTo>
                <a:lnTo>
                  <a:pt x="0" y="25"/>
                </a:lnTo>
                <a:lnTo>
                  <a:pt x="0" y="25"/>
                </a:lnTo>
                <a:lnTo>
                  <a:pt x="0" y="23"/>
                </a:lnTo>
                <a:lnTo>
                  <a:pt x="0" y="23"/>
                </a:lnTo>
                <a:lnTo>
                  <a:pt x="0" y="23"/>
                </a:lnTo>
                <a:lnTo>
                  <a:pt x="0" y="23"/>
                </a:lnTo>
                <a:lnTo>
                  <a:pt x="0" y="21"/>
                </a:lnTo>
                <a:lnTo>
                  <a:pt x="0" y="21"/>
                </a:lnTo>
                <a:lnTo>
                  <a:pt x="0" y="21"/>
                </a:lnTo>
                <a:lnTo>
                  <a:pt x="0" y="21"/>
                </a:lnTo>
                <a:lnTo>
                  <a:pt x="0" y="21"/>
                </a:lnTo>
                <a:lnTo>
                  <a:pt x="0" y="18"/>
                </a:lnTo>
                <a:lnTo>
                  <a:pt x="0" y="18"/>
                </a:lnTo>
                <a:lnTo>
                  <a:pt x="0" y="18"/>
                </a:lnTo>
                <a:lnTo>
                  <a:pt x="0" y="18"/>
                </a:lnTo>
                <a:lnTo>
                  <a:pt x="0" y="18"/>
                </a:lnTo>
                <a:lnTo>
                  <a:pt x="0" y="14"/>
                </a:lnTo>
                <a:lnTo>
                  <a:pt x="0" y="14"/>
                </a:lnTo>
                <a:lnTo>
                  <a:pt x="0" y="14"/>
                </a:lnTo>
                <a:lnTo>
                  <a:pt x="0" y="14"/>
                </a:lnTo>
                <a:lnTo>
                  <a:pt x="0" y="12"/>
                </a:lnTo>
                <a:lnTo>
                  <a:pt x="0" y="12"/>
                </a:lnTo>
                <a:lnTo>
                  <a:pt x="0" y="12"/>
                </a:lnTo>
                <a:lnTo>
                  <a:pt x="0" y="12"/>
                </a:lnTo>
                <a:lnTo>
                  <a:pt x="0" y="12"/>
                </a:lnTo>
                <a:lnTo>
                  <a:pt x="0" y="12"/>
                </a:lnTo>
                <a:lnTo>
                  <a:pt x="0" y="10"/>
                </a:lnTo>
                <a:lnTo>
                  <a:pt x="0" y="10"/>
                </a:lnTo>
                <a:lnTo>
                  <a:pt x="0" y="10"/>
                </a:lnTo>
                <a:lnTo>
                  <a:pt x="0" y="10"/>
                </a:lnTo>
                <a:lnTo>
                  <a:pt x="0" y="10"/>
                </a:lnTo>
                <a:lnTo>
                  <a:pt x="0" y="8"/>
                </a:lnTo>
                <a:lnTo>
                  <a:pt x="5" y="8"/>
                </a:lnTo>
                <a:lnTo>
                  <a:pt x="5" y="8"/>
                </a:lnTo>
                <a:lnTo>
                  <a:pt x="5" y="8"/>
                </a:lnTo>
                <a:lnTo>
                  <a:pt x="5" y="8"/>
                </a:lnTo>
                <a:lnTo>
                  <a:pt x="5" y="6"/>
                </a:lnTo>
                <a:lnTo>
                  <a:pt x="5" y="6"/>
                </a:lnTo>
                <a:lnTo>
                  <a:pt x="5" y="6"/>
                </a:lnTo>
                <a:lnTo>
                  <a:pt x="5" y="6"/>
                </a:lnTo>
                <a:lnTo>
                  <a:pt x="5" y="6"/>
                </a:lnTo>
                <a:lnTo>
                  <a:pt x="5" y="6"/>
                </a:lnTo>
                <a:lnTo>
                  <a:pt x="8" y="6"/>
                </a:lnTo>
                <a:lnTo>
                  <a:pt x="8" y="4"/>
                </a:lnTo>
                <a:lnTo>
                  <a:pt x="8" y="4"/>
                </a:lnTo>
                <a:lnTo>
                  <a:pt x="8" y="4"/>
                </a:lnTo>
                <a:lnTo>
                  <a:pt x="8" y="4"/>
                </a:lnTo>
                <a:lnTo>
                  <a:pt x="8" y="4"/>
                </a:lnTo>
                <a:lnTo>
                  <a:pt x="8" y="4"/>
                </a:lnTo>
                <a:lnTo>
                  <a:pt x="8" y="4"/>
                </a:lnTo>
                <a:lnTo>
                  <a:pt x="10" y="2"/>
                </a:lnTo>
                <a:lnTo>
                  <a:pt x="10" y="2"/>
                </a:lnTo>
                <a:lnTo>
                  <a:pt x="10" y="2"/>
                </a:lnTo>
                <a:lnTo>
                  <a:pt x="10" y="2"/>
                </a:lnTo>
                <a:lnTo>
                  <a:pt x="10" y="2"/>
                </a:lnTo>
                <a:lnTo>
                  <a:pt x="10" y="2"/>
                </a:lnTo>
                <a:lnTo>
                  <a:pt x="13" y="2"/>
                </a:lnTo>
                <a:lnTo>
                  <a:pt x="13" y="2"/>
                </a:lnTo>
                <a:lnTo>
                  <a:pt x="13" y="2"/>
                </a:lnTo>
                <a:lnTo>
                  <a:pt x="13" y="2"/>
                </a:lnTo>
                <a:lnTo>
                  <a:pt x="13" y="0"/>
                </a:lnTo>
                <a:lnTo>
                  <a:pt x="13" y="0"/>
                </a:lnTo>
                <a:lnTo>
                  <a:pt x="16" y="0"/>
                </a:lnTo>
                <a:lnTo>
                  <a:pt x="16" y="0"/>
                </a:lnTo>
                <a:lnTo>
                  <a:pt x="16" y="0"/>
                </a:lnTo>
                <a:lnTo>
                  <a:pt x="16" y="0"/>
                </a:lnTo>
                <a:lnTo>
                  <a:pt x="18" y="0"/>
                </a:lnTo>
                <a:lnTo>
                  <a:pt x="18" y="0"/>
                </a:lnTo>
                <a:lnTo>
                  <a:pt x="18" y="0"/>
                </a:lnTo>
                <a:lnTo>
                  <a:pt x="18" y="0"/>
                </a:lnTo>
                <a:lnTo>
                  <a:pt x="18" y="0"/>
                </a:lnTo>
                <a:lnTo>
                  <a:pt x="21" y="0"/>
                </a:lnTo>
                <a:lnTo>
                  <a:pt x="21" y="0"/>
                </a:lnTo>
              </a:path>
            </a:pathLst>
          </a:custGeom>
          <a:solidFill>
            <a:srgbClr val="000000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2639" name="Freeform 15"/>
          <p:cNvSpPr>
            <a:spLocks/>
          </p:cNvSpPr>
          <p:nvPr/>
        </p:nvSpPr>
        <p:spPr bwMode="auto">
          <a:xfrm>
            <a:off x="2522538" y="2338388"/>
            <a:ext cx="69850" cy="68262"/>
          </a:xfrm>
          <a:custGeom>
            <a:avLst/>
            <a:gdLst>
              <a:gd name="T0" fmla="*/ 21 w 44"/>
              <a:gd name="T1" fmla="*/ 0 h 43"/>
              <a:gd name="T2" fmla="*/ 21 w 44"/>
              <a:gd name="T3" fmla="*/ 0 h 43"/>
              <a:gd name="T4" fmla="*/ 24 w 44"/>
              <a:gd name="T5" fmla="*/ 0 h 43"/>
              <a:gd name="T6" fmla="*/ 26 w 44"/>
              <a:gd name="T7" fmla="*/ 0 h 43"/>
              <a:gd name="T8" fmla="*/ 32 w 44"/>
              <a:gd name="T9" fmla="*/ 0 h 43"/>
              <a:gd name="T10" fmla="*/ 32 w 44"/>
              <a:gd name="T11" fmla="*/ 2 h 43"/>
              <a:gd name="T12" fmla="*/ 34 w 44"/>
              <a:gd name="T13" fmla="*/ 2 h 43"/>
              <a:gd name="T14" fmla="*/ 37 w 44"/>
              <a:gd name="T15" fmla="*/ 4 h 43"/>
              <a:gd name="T16" fmla="*/ 37 w 44"/>
              <a:gd name="T17" fmla="*/ 6 h 43"/>
              <a:gd name="T18" fmla="*/ 40 w 44"/>
              <a:gd name="T19" fmla="*/ 6 h 43"/>
              <a:gd name="T20" fmla="*/ 40 w 44"/>
              <a:gd name="T21" fmla="*/ 8 h 43"/>
              <a:gd name="T22" fmla="*/ 43 w 44"/>
              <a:gd name="T23" fmla="*/ 8 h 43"/>
              <a:gd name="T24" fmla="*/ 43 w 44"/>
              <a:gd name="T25" fmla="*/ 10 h 43"/>
              <a:gd name="T26" fmla="*/ 43 w 44"/>
              <a:gd name="T27" fmla="*/ 12 h 43"/>
              <a:gd name="T28" fmla="*/ 43 w 44"/>
              <a:gd name="T29" fmla="*/ 14 h 43"/>
              <a:gd name="T30" fmla="*/ 43 w 44"/>
              <a:gd name="T31" fmla="*/ 18 h 43"/>
              <a:gd name="T32" fmla="*/ 43 w 44"/>
              <a:gd name="T33" fmla="*/ 21 h 43"/>
              <a:gd name="T34" fmla="*/ 43 w 44"/>
              <a:gd name="T35" fmla="*/ 23 h 43"/>
              <a:gd name="T36" fmla="*/ 43 w 44"/>
              <a:gd name="T37" fmla="*/ 25 h 43"/>
              <a:gd name="T38" fmla="*/ 43 w 44"/>
              <a:gd name="T39" fmla="*/ 27 h 43"/>
              <a:gd name="T40" fmla="*/ 43 w 44"/>
              <a:gd name="T41" fmla="*/ 29 h 43"/>
              <a:gd name="T42" fmla="*/ 40 w 44"/>
              <a:gd name="T43" fmla="*/ 31 h 43"/>
              <a:gd name="T44" fmla="*/ 40 w 44"/>
              <a:gd name="T45" fmla="*/ 33 h 43"/>
              <a:gd name="T46" fmla="*/ 37 w 44"/>
              <a:gd name="T47" fmla="*/ 33 h 43"/>
              <a:gd name="T48" fmla="*/ 37 w 44"/>
              <a:gd name="T49" fmla="*/ 37 h 43"/>
              <a:gd name="T50" fmla="*/ 34 w 44"/>
              <a:gd name="T51" fmla="*/ 37 h 43"/>
              <a:gd name="T52" fmla="*/ 34 w 44"/>
              <a:gd name="T53" fmla="*/ 39 h 43"/>
              <a:gd name="T54" fmla="*/ 32 w 44"/>
              <a:gd name="T55" fmla="*/ 39 h 43"/>
              <a:gd name="T56" fmla="*/ 26 w 44"/>
              <a:gd name="T57" fmla="*/ 42 h 43"/>
              <a:gd name="T58" fmla="*/ 24 w 44"/>
              <a:gd name="T59" fmla="*/ 42 h 43"/>
              <a:gd name="T60" fmla="*/ 21 w 44"/>
              <a:gd name="T61" fmla="*/ 42 h 43"/>
              <a:gd name="T62" fmla="*/ 18 w 44"/>
              <a:gd name="T63" fmla="*/ 42 h 43"/>
              <a:gd name="T64" fmla="*/ 16 w 44"/>
              <a:gd name="T65" fmla="*/ 42 h 43"/>
              <a:gd name="T66" fmla="*/ 13 w 44"/>
              <a:gd name="T67" fmla="*/ 39 h 43"/>
              <a:gd name="T68" fmla="*/ 10 w 44"/>
              <a:gd name="T69" fmla="*/ 39 h 43"/>
              <a:gd name="T70" fmla="*/ 10 w 44"/>
              <a:gd name="T71" fmla="*/ 37 h 43"/>
              <a:gd name="T72" fmla="*/ 8 w 44"/>
              <a:gd name="T73" fmla="*/ 37 h 43"/>
              <a:gd name="T74" fmla="*/ 8 w 44"/>
              <a:gd name="T75" fmla="*/ 33 h 43"/>
              <a:gd name="T76" fmla="*/ 5 w 44"/>
              <a:gd name="T77" fmla="*/ 33 h 43"/>
              <a:gd name="T78" fmla="*/ 5 w 44"/>
              <a:gd name="T79" fmla="*/ 31 h 43"/>
              <a:gd name="T80" fmla="*/ 0 w 44"/>
              <a:gd name="T81" fmla="*/ 29 h 43"/>
              <a:gd name="T82" fmla="*/ 0 w 44"/>
              <a:gd name="T83" fmla="*/ 27 h 43"/>
              <a:gd name="T84" fmla="*/ 0 w 44"/>
              <a:gd name="T85" fmla="*/ 25 h 43"/>
              <a:gd name="T86" fmla="*/ 0 w 44"/>
              <a:gd name="T87" fmla="*/ 23 h 43"/>
              <a:gd name="T88" fmla="*/ 0 w 44"/>
              <a:gd name="T89" fmla="*/ 21 h 43"/>
              <a:gd name="T90" fmla="*/ 0 w 44"/>
              <a:gd name="T91" fmla="*/ 18 h 43"/>
              <a:gd name="T92" fmla="*/ 0 w 44"/>
              <a:gd name="T93" fmla="*/ 14 h 43"/>
              <a:gd name="T94" fmla="*/ 0 w 44"/>
              <a:gd name="T95" fmla="*/ 12 h 43"/>
              <a:gd name="T96" fmla="*/ 0 w 44"/>
              <a:gd name="T97" fmla="*/ 10 h 43"/>
              <a:gd name="T98" fmla="*/ 0 w 44"/>
              <a:gd name="T99" fmla="*/ 8 h 43"/>
              <a:gd name="T100" fmla="*/ 5 w 44"/>
              <a:gd name="T101" fmla="*/ 8 h 43"/>
              <a:gd name="T102" fmla="*/ 5 w 44"/>
              <a:gd name="T103" fmla="*/ 6 h 43"/>
              <a:gd name="T104" fmla="*/ 8 w 44"/>
              <a:gd name="T105" fmla="*/ 6 h 43"/>
              <a:gd name="T106" fmla="*/ 8 w 44"/>
              <a:gd name="T107" fmla="*/ 4 h 43"/>
              <a:gd name="T108" fmla="*/ 10 w 44"/>
              <a:gd name="T109" fmla="*/ 2 h 43"/>
              <a:gd name="T110" fmla="*/ 13 w 44"/>
              <a:gd name="T111" fmla="*/ 2 h 43"/>
              <a:gd name="T112" fmla="*/ 13 w 44"/>
              <a:gd name="T113" fmla="*/ 0 h 43"/>
              <a:gd name="T114" fmla="*/ 16 w 44"/>
              <a:gd name="T115" fmla="*/ 0 h 43"/>
              <a:gd name="T116" fmla="*/ 18 w 44"/>
              <a:gd name="T117" fmla="*/ 0 h 43"/>
              <a:gd name="T118" fmla="*/ 21 w 44"/>
              <a:gd name="T119" fmla="*/ 0 h 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44" h="43">
                <a:moveTo>
                  <a:pt x="21" y="0"/>
                </a:moveTo>
                <a:lnTo>
                  <a:pt x="21" y="0"/>
                </a:lnTo>
                <a:lnTo>
                  <a:pt x="24" y="0"/>
                </a:lnTo>
                <a:lnTo>
                  <a:pt x="26" y="0"/>
                </a:lnTo>
                <a:lnTo>
                  <a:pt x="32" y="0"/>
                </a:lnTo>
                <a:lnTo>
                  <a:pt x="32" y="2"/>
                </a:lnTo>
                <a:lnTo>
                  <a:pt x="34" y="2"/>
                </a:lnTo>
                <a:lnTo>
                  <a:pt x="37" y="4"/>
                </a:lnTo>
                <a:lnTo>
                  <a:pt x="37" y="6"/>
                </a:lnTo>
                <a:lnTo>
                  <a:pt x="40" y="6"/>
                </a:lnTo>
                <a:lnTo>
                  <a:pt x="40" y="8"/>
                </a:lnTo>
                <a:lnTo>
                  <a:pt x="43" y="8"/>
                </a:lnTo>
                <a:lnTo>
                  <a:pt x="43" y="10"/>
                </a:lnTo>
                <a:lnTo>
                  <a:pt x="43" y="12"/>
                </a:lnTo>
                <a:lnTo>
                  <a:pt x="43" y="14"/>
                </a:lnTo>
                <a:lnTo>
                  <a:pt x="43" y="18"/>
                </a:lnTo>
                <a:lnTo>
                  <a:pt x="43" y="21"/>
                </a:lnTo>
                <a:lnTo>
                  <a:pt x="43" y="23"/>
                </a:lnTo>
                <a:lnTo>
                  <a:pt x="43" y="25"/>
                </a:lnTo>
                <a:lnTo>
                  <a:pt x="43" y="27"/>
                </a:lnTo>
                <a:lnTo>
                  <a:pt x="43" y="29"/>
                </a:lnTo>
                <a:lnTo>
                  <a:pt x="40" y="31"/>
                </a:lnTo>
                <a:lnTo>
                  <a:pt x="40" y="33"/>
                </a:lnTo>
                <a:lnTo>
                  <a:pt x="37" y="33"/>
                </a:lnTo>
                <a:lnTo>
                  <a:pt x="37" y="37"/>
                </a:lnTo>
                <a:lnTo>
                  <a:pt x="34" y="37"/>
                </a:lnTo>
                <a:lnTo>
                  <a:pt x="34" y="39"/>
                </a:lnTo>
                <a:lnTo>
                  <a:pt x="32" y="39"/>
                </a:lnTo>
                <a:lnTo>
                  <a:pt x="26" y="42"/>
                </a:lnTo>
                <a:lnTo>
                  <a:pt x="24" y="42"/>
                </a:lnTo>
                <a:lnTo>
                  <a:pt x="21" y="42"/>
                </a:lnTo>
                <a:lnTo>
                  <a:pt x="18" y="42"/>
                </a:lnTo>
                <a:lnTo>
                  <a:pt x="16" y="42"/>
                </a:lnTo>
                <a:lnTo>
                  <a:pt x="13" y="39"/>
                </a:lnTo>
                <a:lnTo>
                  <a:pt x="10" y="39"/>
                </a:lnTo>
                <a:lnTo>
                  <a:pt x="10" y="37"/>
                </a:lnTo>
                <a:lnTo>
                  <a:pt x="8" y="37"/>
                </a:lnTo>
                <a:lnTo>
                  <a:pt x="8" y="33"/>
                </a:lnTo>
                <a:lnTo>
                  <a:pt x="5" y="33"/>
                </a:lnTo>
                <a:lnTo>
                  <a:pt x="5" y="31"/>
                </a:lnTo>
                <a:lnTo>
                  <a:pt x="0" y="29"/>
                </a:lnTo>
                <a:lnTo>
                  <a:pt x="0" y="27"/>
                </a:lnTo>
                <a:lnTo>
                  <a:pt x="0" y="25"/>
                </a:lnTo>
                <a:lnTo>
                  <a:pt x="0" y="23"/>
                </a:lnTo>
                <a:lnTo>
                  <a:pt x="0" y="21"/>
                </a:lnTo>
                <a:lnTo>
                  <a:pt x="0" y="18"/>
                </a:lnTo>
                <a:lnTo>
                  <a:pt x="0" y="14"/>
                </a:lnTo>
                <a:lnTo>
                  <a:pt x="0" y="12"/>
                </a:lnTo>
                <a:lnTo>
                  <a:pt x="0" y="10"/>
                </a:lnTo>
                <a:lnTo>
                  <a:pt x="0" y="8"/>
                </a:lnTo>
                <a:lnTo>
                  <a:pt x="5" y="8"/>
                </a:lnTo>
                <a:lnTo>
                  <a:pt x="5" y="6"/>
                </a:lnTo>
                <a:lnTo>
                  <a:pt x="8" y="6"/>
                </a:lnTo>
                <a:lnTo>
                  <a:pt x="8" y="4"/>
                </a:lnTo>
                <a:lnTo>
                  <a:pt x="10" y="2"/>
                </a:lnTo>
                <a:lnTo>
                  <a:pt x="13" y="2"/>
                </a:lnTo>
                <a:lnTo>
                  <a:pt x="13" y="0"/>
                </a:lnTo>
                <a:lnTo>
                  <a:pt x="16" y="0"/>
                </a:lnTo>
                <a:lnTo>
                  <a:pt x="18" y="0"/>
                </a:lnTo>
                <a:lnTo>
                  <a:pt x="2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2640" name="Freeform 16"/>
          <p:cNvSpPr>
            <a:spLocks/>
          </p:cNvSpPr>
          <p:nvPr/>
        </p:nvSpPr>
        <p:spPr bwMode="auto">
          <a:xfrm>
            <a:off x="2522538" y="2493964"/>
            <a:ext cx="69850" cy="66675"/>
          </a:xfrm>
          <a:custGeom>
            <a:avLst/>
            <a:gdLst>
              <a:gd name="T0" fmla="*/ 24 w 44"/>
              <a:gd name="T1" fmla="*/ 0 h 42"/>
              <a:gd name="T2" fmla="*/ 26 w 44"/>
              <a:gd name="T3" fmla="*/ 0 h 42"/>
              <a:gd name="T4" fmla="*/ 32 w 44"/>
              <a:gd name="T5" fmla="*/ 2 h 42"/>
              <a:gd name="T6" fmla="*/ 34 w 44"/>
              <a:gd name="T7" fmla="*/ 2 h 42"/>
              <a:gd name="T8" fmla="*/ 37 w 44"/>
              <a:gd name="T9" fmla="*/ 4 h 42"/>
              <a:gd name="T10" fmla="*/ 37 w 44"/>
              <a:gd name="T11" fmla="*/ 4 h 42"/>
              <a:gd name="T12" fmla="*/ 40 w 44"/>
              <a:gd name="T13" fmla="*/ 6 h 42"/>
              <a:gd name="T14" fmla="*/ 40 w 44"/>
              <a:gd name="T15" fmla="*/ 8 h 42"/>
              <a:gd name="T16" fmla="*/ 43 w 44"/>
              <a:gd name="T17" fmla="*/ 10 h 42"/>
              <a:gd name="T18" fmla="*/ 43 w 44"/>
              <a:gd name="T19" fmla="*/ 12 h 42"/>
              <a:gd name="T20" fmla="*/ 43 w 44"/>
              <a:gd name="T21" fmla="*/ 14 h 42"/>
              <a:gd name="T22" fmla="*/ 43 w 44"/>
              <a:gd name="T23" fmla="*/ 18 h 42"/>
              <a:gd name="T24" fmla="*/ 43 w 44"/>
              <a:gd name="T25" fmla="*/ 20 h 42"/>
              <a:gd name="T26" fmla="*/ 43 w 44"/>
              <a:gd name="T27" fmla="*/ 22 h 42"/>
              <a:gd name="T28" fmla="*/ 43 w 44"/>
              <a:gd name="T29" fmla="*/ 24 h 42"/>
              <a:gd name="T30" fmla="*/ 43 w 44"/>
              <a:gd name="T31" fmla="*/ 26 h 42"/>
              <a:gd name="T32" fmla="*/ 43 w 44"/>
              <a:gd name="T33" fmla="*/ 28 h 42"/>
              <a:gd name="T34" fmla="*/ 40 w 44"/>
              <a:gd name="T35" fmla="*/ 30 h 42"/>
              <a:gd name="T36" fmla="*/ 40 w 44"/>
              <a:gd name="T37" fmla="*/ 32 h 42"/>
              <a:gd name="T38" fmla="*/ 37 w 44"/>
              <a:gd name="T39" fmla="*/ 36 h 42"/>
              <a:gd name="T40" fmla="*/ 37 w 44"/>
              <a:gd name="T41" fmla="*/ 36 h 42"/>
              <a:gd name="T42" fmla="*/ 34 w 44"/>
              <a:gd name="T43" fmla="*/ 38 h 42"/>
              <a:gd name="T44" fmla="*/ 32 w 44"/>
              <a:gd name="T45" fmla="*/ 38 h 42"/>
              <a:gd name="T46" fmla="*/ 26 w 44"/>
              <a:gd name="T47" fmla="*/ 41 h 42"/>
              <a:gd name="T48" fmla="*/ 24 w 44"/>
              <a:gd name="T49" fmla="*/ 41 h 42"/>
              <a:gd name="T50" fmla="*/ 21 w 44"/>
              <a:gd name="T51" fmla="*/ 41 h 42"/>
              <a:gd name="T52" fmla="*/ 18 w 44"/>
              <a:gd name="T53" fmla="*/ 41 h 42"/>
              <a:gd name="T54" fmla="*/ 16 w 44"/>
              <a:gd name="T55" fmla="*/ 41 h 42"/>
              <a:gd name="T56" fmla="*/ 13 w 44"/>
              <a:gd name="T57" fmla="*/ 38 h 42"/>
              <a:gd name="T58" fmla="*/ 10 w 44"/>
              <a:gd name="T59" fmla="*/ 38 h 42"/>
              <a:gd name="T60" fmla="*/ 8 w 44"/>
              <a:gd name="T61" fmla="*/ 36 h 42"/>
              <a:gd name="T62" fmla="*/ 8 w 44"/>
              <a:gd name="T63" fmla="*/ 32 h 42"/>
              <a:gd name="T64" fmla="*/ 5 w 44"/>
              <a:gd name="T65" fmla="*/ 32 h 42"/>
              <a:gd name="T66" fmla="*/ 5 w 44"/>
              <a:gd name="T67" fmla="*/ 30 h 42"/>
              <a:gd name="T68" fmla="*/ 0 w 44"/>
              <a:gd name="T69" fmla="*/ 28 h 42"/>
              <a:gd name="T70" fmla="*/ 0 w 44"/>
              <a:gd name="T71" fmla="*/ 26 h 42"/>
              <a:gd name="T72" fmla="*/ 0 w 44"/>
              <a:gd name="T73" fmla="*/ 24 h 42"/>
              <a:gd name="T74" fmla="*/ 0 w 44"/>
              <a:gd name="T75" fmla="*/ 22 h 42"/>
              <a:gd name="T76" fmla="*/ 0 w 44"/>
              <a:gd name="T77" fmla="*/ 20 h 42"/>
              <a:gd name="T78" fmla="*/ 0 w 44"/>
              <a:gd name="T79" fmla="*/ 18 h 42"/>
              <a:gd name="T80" fmla="*/ 0 w 44"/>
              <a:gd name="T81" fmla="*/ 14 h 42"/>
              <a:gd name="T82" fmla="*/ 0 w 44"/>
              <a:gd name="T83" fmla="*/ 12 h 42"/>
              <a:gd name="T84" fmla="*/ 0 w 44"/>
              <a:gd name="T85" fmla="*/ 10 h 42"/>
              <a:gd name="T86" fmla="*/ 5 w 44"/>
              <a:gd name="T87" fmla="*/ 8 h 42"/>
              <a:gd name="T88" fmla="*/ 5 w 44"/>
              <a:gd name="T89" fmla="*/ 6 h 42"/>
              <a:gd name="T90" fmla="*/ 8 w 44"/>
              <a:gd name="T91" fmla="*/ 4 h 42"/>
              <a:gd name="T92" fmla="*/ 10 w 44"/>
              <a:gd name="T93" fmla="*/ 4 h 42"/>
              <a:gd name="T94" fmla="*/ 10 w 44"/>
              <a:gd name="T95" fmla="*/ 2 h 42"/>
              <a:gd name="T96" fmla="*/ 13 w 44"/>
              <a:gd name="T97" fmla="*/ 2 h 42"/>
              <a:gd name="T98" fmla="*/ 16 w 44"/>
              <a:gd name="T99" fmla="*/ 0 h 42"/>
              <a:gd name="T100" fmla="*/ 18 w 44"/>
              <a:gd name="T101" fmla="*/ 0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44" h="42">
                <a:moveTo>
                  <a:pt x="21" y="0"/>
                </a:moveTo>
                <a:lnTo>
                  <a:pt x="21" y="0"/>
                </a:lnTo>
                <a:lnTo>
                  <a:pt x="21" y="0"/>
                </a:lnTo>
                <a:lnTo>
                  <a:pt x="24" y="0"/>
                </a:lnTo>
                <a:lnTo>
                  <a:pt x="24" y="0"/>
                </a:lnTo>
                <a:lnTo>
                  <a:pt x="24" y="0"/>
                </a:lnTo>
                <a:lnTo>
                  <a:pt x="24" y="0"/>
                </a:lnTo>
                <a:lnTo>
                  <a:pt x="24" y="0"/>
                </a:lnTo>
                <a:lnTo>
                  <a:pt x="26" y="0"/>
                </a:lnTo>
                <a:lnTo>
                  <a:pt x="26" y="0"/>
                </a:lnTo>
                <a:lnTo>
                  <a:pt x="26" y="0"/>
                </a:lnTo>
                <a:lnTo>
                  <a:pt x="26" y="0"/>
                </a:lnTo>
                <a:lnTo>
                  <a:pt x="32" y="2"/>
                </a:lnTo>
                <a:lnTo>
                  <a:pt x="32" y="2"/>
                </a:lnTo>
                <a:lnTo>
                  <a:pt x="32" y="2"/>
                </a:lnTo>
                <a:lnTo>
                  <a:pt x="32" y="2"/>
                </a:lnTo>
                <a:lnTo>
                  <a:pt x="32" y="2"/>
                </a:lnTo>
                <a:lnTo>
                  <a:pt x="32" y="2"/>
                </a:lnTo>
                <a:lnTo>
                  <a:pt x="34" y="2"/>
                </a:lnTo>
                <a:lnTo>
                  <a:pt x="34" y="2"/>
                </a:lnTo>
                <a:lnTo>
                  <a:pt x="34" y="2"/>
                </a:lnTo>
                <a:lnTo>
                  <a:pt x="34" y="2"/>
                </a:lnTo>
                <a:lnTo>
                  <a:pt x="34" y="4"/>
                </a:lnTo>
                <a:lnTo>
                  <a:pt x="34" y="4"/>
                </a:lnTo>
                <a:lnTo>
                  <a:pt x="37" y="4"/>
                </a:lnTo>
                <a:lnTo>
                  <a:pt x="37" y="4"/>
                </a:lnTo>
                <a:lnTo>
                  <a:pt x="37" y="4"/>
                </a:lnTo>
                <a:lnTo>
                  <a:pt x="37" y="4"/>
                </a:lnTo>
                <a:lnTo>
                  <a:pt x="37" y="4"/>
                </a:lnTo>
                <a:lnTo>
                  <a:pt x="37" y="4"/>
                </a:lnTo>
                <a:lnTo>
                  <a:pt x="37" y="6"/>
                </a:lnTo>
                <a:lnTo>
                  <a:pt x="37" y="6"/>
                </a:lnTo>
                <a:lnTo>
                  <a:pt x="40" y="6"/>
                </a:lnTo>
                <a:lnTo>
                  <a:pt x="40" y="6"/>
                </a:lnTo>
                <a:lnTo>
                  <a:pt x="40" y="6"/>
                </a:lnTo>
                <a:lnTo>
                  <a:pt x="40" y="6"/>
                </a:lnTo>
                <a:lnTo>
                  <a:pt x="40" y="8"/>
                </a:lnTo>
                <a:lnTo>
                  <a:pt x="40" y="8"/>
                </a:lnTo>
                <a:lnTo>
                  <a:pt x="40" y="8"/>
                </a:lnTo>
                <a:lnTo>
                  <a:pt x="40" y="8"/>
                </a:lnTo>
                <a:lnTo>
                  <a:pt x="40" y="8"/>
                </a:lnTo>
                <a:lnTo>
                  <a:pt x="40" y="8"/>
                </a:lnTo>
                <a:lnTo>
                  <a:pt x="43" y="10"/>
                </a:lnTo>
                <a:lnTo>
                  <a:pt x="43" y="10"/>
                </a:lnTo>
                <a:lnTo>
                  <a:pt x="43" y="10"/>
                </a:lnTo>
                <a:lnTo>
                  <a:pt x="43" y="10"/>
                </a:lnTo>
                <a:lnTo>
                  <a:pt x="43" y="10"/>
                </a:lnTo>
                <a:lnTo>
                  <a:pt x="43" y="10"/>
                </a:lnTo>
                <a:lnTo>
                  <a:pt x="43" y="12"/>
                </a:lnTo>
                <a:lnTo>
                  <a:pt x="43" y="12"/>
                </a:lnTo>
                <a:lnTo>
                  <a:pt x="43" y="12"/>
                </a:lnTo>
                <a:lnTo>
                  <a:pt x="43" y="12"/>
                </a:lnTo>
                <a:lnTo>
                  <a:pt x="43" y="14"/>
                </a:lnTo>
                <a:lnTo>
                  <a:pt x="43" y="14"/>
                </a:lnTo>
                <a:lnTo>
                  <a:pt x="43" y="14"/>
                </a:lnTo>
                <a:lnTo>
                  <a:pt x="43" y="14"/>
                </a:lnTo>
                <a:lnTo>
                  <a:pt x="43" y="14"/>
                </a:lnTo>
                <a:lnTo>
                  <a:pt x="43" y="14"/>
                </a:lnTo>
                <a:lnTo>
                  <a:pt x="43" y="18"/>
                </a:lnTo>
                <a:lnTo>
                  <a:pt x="43" y="18"/>
                </a:lnTo>
                <a:lnTo>
                  <a:pt x="43" y="18"/>
                </a:lnTo>
                <a:lnTo>
                  <a:pt x="43" y="18"/>
                </a:lnTo>
                <a:lnTo>
                  <a:pt x="43" y="20"/>
                </a:lnTo>
                <a:lnTo>
                  <a:pt x="43" y="20"/>
                </a:lnTo>
                <a:lnTo>
                  <a:pt x="43" y="20"/>
                </a:lnTo>
                <a:lnTo>
                  <a:pt x="43" y="20"/>
                </a:lnTo>
                <a:lnTo>
                  <a:pt x="43" y="20"/>
                </a:lnTo>
                <a:lnTo>
                  <a:pt x="43" y="22"/>
                </a:lnTo>
                <a:lnTo>
                  <a:pt x="43" y="22"/>
                </a:lnTo>
                <a:lnTo>
                  <a:pt x="43" y="22"/>
                </a:lnTo>
                <a:lnTo>
                  <a:pt x="43" y="22"/>
                </a:lnTo>
                <a:lnTo>
                  <a:pt x="43" y="22"/>
                </a:lnTo>
                <a:lnTo>
                  <a:pt x="43" y="24"/>
                </a:lnTo>
                <a:lnTo>
                  <a:pt x="43" y="24"/>
                </a:lnTo>
                <a:lnTo>
                  <a:pt x="43" y="24"/>
                </a:lnTo>
                <a:lnTo>
                  <a:pt x="43" y="24"/>
                </a:lnTo>
                <a:lnTo>
                  <a:pt x="43" y="24"/>
                </a:lnTo>
                <a:lnTo>
                  <a:pt x="43" y="26"/>
                </a:lnTo>
                <a:lnTo>
                  <a:pt x="43" y="26"/>
                </a:lnTo>
                <a:lnTo>
                  <a:pt x="43" y="26"/>
                </a:lnTo>
                <a:lnTo>
                  <a:pt x="43" y="26"/>
                </a:lnTo>
                <a:lnTo>
                  <a:pt x="43" y="26"/>
                </a:lnTo>
                <a:lnTo>
                  <a:pt x="43" y="28"/>
                </a:lnTo>
                <a:lnTo>
                  <a:pt x="43" y="28"/>
                </a:lnTo>
                <a:lnTo>
                  <a:pt x="43" y="28"/>
                </a:lnTo>
                <a:lnTo>
                  <a:pt x="43" y="28"/>
                </a:lnTo>
                <a:lnTo>
                  <a:pt x="43" y="28"/>
                </a:lnTo>
                <a:lnTo>
                  <a:pt x="43" y="30"/>
                </a:lnTo>
                <a:lnTo>
                  <a:pt x="40" y="30"/>
                </a:lnTo>
                <a:lnTo>
                  <a:pt x="40" y="30"/>
                </a:lnTo>
                <a:lnTo>
                  <a:pt x="40" y="30"/>
                </a:lnTo>
                <a:lnTo>
                  <a:pt x="40" y="30"/>
                </a:lnTo>
                <a:lnTo>
                  <a:pt x="40" y="32"/>
                </a:lnTo>
                <a:lnTo>
                  <a:pt x="40" y="32"/>
                </a:lnTo>
                <a:lnTo>
                  <a:pt x="40" y="32"/>
                </a:lnTo>
                <a:lnTo>
                  <a:pt x="40" y="32"/>
                </a:lnTo>
                <a:lnTo>
                  <a:pt x="40" y="32"/>
                </a:lnTo>
                <a:lnTo>
                  <a:pt x="40" y="32"/>
                </a:lnTo>
                <a:lnTo>
                  <a:pt x="37" y="32"/>
                </a:lnTo>
                <a:lnTo>
                  <a:pt x="37" y="36"/>
                </a:lnTo>
                <a:lnTo>
                  <a:pt x="37" y="36"/>
                </a:lnTo>
                <a:lnTo>
                  <a:pt x="37" y="36"/>
                </a:lnTo>
                <a:lnTo>
                  <a:pt x="37" y="36"/>
                </a:lnTo>
                <a:lnTo>
                  <a:pt x="37" y="36"/>
                </a:lnTo>
                <a:lnTo>
                  <a:pt x="37" y="36"/>
                </a:lnTo>
                <a:lnTo>
                  <a:pt x="37" y="36"/>
                </a:lnTo>
                <a:lnTo>
                  <a:pt x="34" y="38"/>
                </a:lnTo>
                <a:lnTo>
                  <a:pt x="34" y="38"/>
                </a:lnTo>
                <a:lnTo>
                  <a:pt x="34" y="38"/>
                </a:lnTo>
                <a:lnTo>
                  <a:pt x="34" y="38"/>
                </a:lnTo>
                <a:lnTo>
                  <a:pt x="34" y="38"/>
                </a:lnTo>
                <a:lnTo>
                  <a:pt x="34" y="38"/>
                </a:lnTo>
                <a:lnTo>
                  <a:pt x="32" y="38"/>
                </a:lnTo>
                <a:lnTo>
                  <a:pt x="32" y="38"/>
                </a:lnTo>
                <a:lnTo>
                  <a:pt x="32" y="38"/>
                </a:lnTo>
                <a:lnTo>
                  <a:pt x="32" y="38"/>
                </a:lnTo>
                <a:lnTo>
                  <a:pt x="32" y="41"/>
                </a:lnTo>
                <a:lnTo>
                  <a:pt x="32" y="41"/>
                </a:lnTo>
                <a:lnTo>
                  <a:pt x="26" y="41"/>
                </a:lnTo>
                <a:lnTo>
                  <a:pt x="26" y="41"/>
                </a:lnTo>
                <a:lnTo>
                  <a:pt x="26" y="41"/>
                </a:lnTo>
                <a:lnTo>
                  <a:pt x="26" y="41"/>
                </a:lnTo>
                <a:lnTo>
                  <a:pt x="24" y="41"/>
                </a:lnTo>
                <a:lnTo>
                  <a:pt x="24" y="41"/>
                </a:lnTo>
                <a:lnTo>
                  <a:pt x="24" y="41"/>
                </a:lnTo>
                <a:lnTo>
                  <a:pt x="24" y="41"/>
                </a:lnTo>
                <a:lnTo>
                  <a:pt x="24" y="41"/>
                </a:lnTo>
                <a:lnTo>
                  <a:pt x="21" y="41"/>
                </a:lnTo>
                <a:lnTo>
                  <a:pt x="21" y="41"/>
                </a:lnTo>
                <a:lnTo>
                  <a:pt x="21" y="41"/>
                </a:lnTo>
                <a:lnTo>
                  <a:pt x="21" y="41"/>
                </a:lnTo>
                <a:lnTo>
                  <a:pt x="18" y="41"/>
                </a:lnTo>
                <a:lnTo>
                  <a:pt x="18" y="41"/>
                </a:lnTo>
                <a:lnTo>
                  <a:pt x="18" y="41"/>
                </a:lnTo>
                <a:lnTo>
                  <a:pt x="18" y="41"/>
                </a:lnTo>
                <a:lnTo>
                  <a:pt x="18" y="41"/>
                </a:lnTo>
                <a:lnTo>
                  <a:pt x="16" y="41"/>
                </a:lnTo>
                <a:lnTo>
                  <a:pt x="16" y="41"/>
                </a:lnTo>
                <a:lnTo>
                  <a:pt x="16" y="41"/>
                </a:lnTo>
                <a:lnTo>
                  <a:pt x="16" y="41"/>
                </a:lnTo>
                <a:lnTo>
                  <a:pt x="13" y="41"/>
                </a:lnTo>
                <a:lnTo>
                  <a:pt x="13" y="41"/>
                </a:lnTo>
                <a:lnTo>
                  <a:pt x="13" y="38"/>
                </a:lnTo>
                <a:lnTo>
                  <a:pt x="13" y="38"/>
                </a:lnTo>
                <a:lnTo>
                  <a:pt x="13" y="38"/>
                </a:lnTo>
                <a:lnTo>
                  <a:pt x="13" y="38"/>
                </a:lnTo>
                <a:lnTo>
                  <a:pt x="10" y="38"/>
                </a:lnTo>
                <a:lnTo>
                  <a:pt x="10" y="38"/>
                </a:lnTo>
                <a:lnTo>
                  <a:pt x="10" y="38"/>
                </a:lnTo>
                <a:lnTo>
                  <a:pt x="10" y="38"/>
                </a:lnTo>
                <a:lnTo>
                  <a:pt x="10" y="38"/>
                </a:lnTo>
                <a:lnTo>
                  <a:pt x="10" y="38"/>
                </a:lnTo>
                <a:lnTo>
                  <a:pt x="8" y="36"/>
                </a:lnTo>
                <a:lnTo>
                  <a:pt x="8" y="36"/>
                </a:lnTo>
                <a:lnTo>
                  <a:pt x="8" y="36"/>
                </a:lnTo>
                <a:lnTo>
                  <a:pt x="8" y="36"/>
                </a:lnTo>
                <a:lnTo>
                  <a:pt x="8" y="36"/>
                </a:lnTo>
                <a:lnTo>
                  <a:pt x="8" y="36"/>
                </a:lnTo>
                <a:lnTo>
                  <a:pt x="8" y="36"/>
                </a:lnTo>
                <a:lnTo>
                  <a:pt x="8" y="32"/>
                </a:lnTo>
                <a:lnTo>
                  <a:pt x="5" y="32"/>
                </a:lnTo>
                <a:lnTo>
                  <a:pt x="5" y="32"/>
                </a:lnTo>
                <a:lnTo>
                  <a:pt x="5" y="32"/>
                </a:lnTo>
                <a:lnTo>
                  <a:pt x="5" y="32"/>
                </a:lnTo>
                <a:lnTo>
                  <a:pt x="5" y="32"/>
                </a:lnTo>
                <a:lnTo>
                  <a:pt x="5" y="32"/>
                </a:lnTo>
                <a:lnTo>
                  <a:pt x="5" y="30"/>
                </a:lnTo>
                <a:lnTo>
                  <a:pt x="5" y="30"/>
                </a:lnTo>
                <a:lnTo>
                  <a:pt x="5" y="30"/>
                </a:lnTo>
                <a:lnTo>
                  <a:pt x="5" y="30"/>
                </a:lnTo>
                <a:lnTo>
                  <a:pt x="0" y="30"/>
                </a:lnTo>
                <a:lnTo>
                  <a:pt x="0" y="28"/>
                </a:lnTo>
                <a:lnTo>
                  <a:pt x="0" y="28"/>
                </a:lnTo>
                <a:lnTo>
                  <a:pt x="0" y="28"/>
                </a:lnTo>
                <a:lnTo>
                  <a:pt x="0" y="28"/>
                </a:lnTo>
                <a:lnTo>
                  <a:pt x="0" y="28"/>
                </a:lnTo>
                <a:lnTo>
                  <a:pt x="0" y="26"/>
                </a:lnTo>
                <a:lnTo>
                  <a:pt x="0" y="26"/>
                </a:lnTo>
                <a:lnTo>
                  <a:pt x="0" y="26"/>
                </a:lnTo>
                <a:lnTo>
                  <a:pt x="0" y="26"/>
                </a:lnTo>
                <a:lnTo>
                  <a:pt x="0" y="26"/>
                </a:lnTo>
                <a:lnTo>
                  <a:pt x="0" y="24"/>
                </a:lnTo>
                <a:lnTo>
                  <a:pt x="0" y="24"/>
                </a:lnTo>
                <a:lnTo>
                  <a:pt x="0" y="24"/>
                </a:lnTo>
                <a:lnTo>
                  <a:pt x="0" y="24"/>
                </a:lnTo>
                <a:lnTo>
                  <a:pt x="0" y="24"/>
                </a:lnTo>
                <a:lnTo>
                  <a:pt x="0" y="22"/>
                </a:lnTo>
                <a:lnTo>
                  <a:pt x="0" y="22"/>
                </a:lnTo>
                <a:lnTo>
                  <a:pt x="0" y="22"/>
                </a:lnTo>
                <a:lnTo>
                  <a:pt x="0" y="22"/>
                </a:lnTo>
                <a:lnTo>
                  <a:pt x="0" y="22"/>
                </a:lnTo>
                <a:lnTo>
                  <a:pt x="0" y="20"/>
                </a:lnTo>
                <a:lnTo>
                  <a:pt x="0" y="20"/>
                </a:lnTo>
                <a:lnTo>
                  <a:pt x="0" y="20"/>
                </a:lnTo>
                <a:lnTo>
                  <a:pt x="0" y="20"/>
                </a:lnTo>
                <a:lnTo>
                  <a:pt x="0" y="20"/>
                </a:lnTo>
                <a:lnTo>
                  <a:pt x="0" y="18"/>
                </a:lnTo>
                <a:lnTo>
                  <a:pt x="0" y="18"/>
                </a:lnTo>
                <a:lnTo>
                  <a:pt x="0" y="18"/>
                </a:lnTo>
                <a:lnTo>
                  <a:pt x="0" y="18"/>
                </a:lnTo>
                <a:lnTo>
                  <a:pt x="0" y="14"/>
                </a:lnTo>
                <a:lnTo>
                  <a:pt x="0" y="14"/>
                </a:lnTo>
                <a:lnTo>
                  <a:pt x="0" y="14"/>
                </a:lnTo>
                <a:lnTo>
                  <a:pt x="0" y="14"/>
                </a:lnTo>
                <a:lnTo>
                  <a:pt x="0" y="14"/>
                </a:lnTo>
                <a:lnTo>
                  <a:pt x="0" y="14"/>
                </a:lnTo>
                <a:lnTo>
                  <a:pt x="0" y="12"/>
                </a:lnTo>
                <a:lnTo>
                  <a:pt x="0" y="12"/>
                </a:lnTo>
                <a:lnTo>
                  <a:pt x="0" y="12"/>
                </a:lnTo>
                <a:lnTo>
                  <a:pt x="0" y="12"/>
                </a:lnTo>
                <a:lnTo>
                  <a:pt x="0" y="10"/>
                </a:lnTo>
                <a:lnTo>
                  <a:pt x="0" y="10"/>
                </a:lnTo>
                <a:lnTo>
                  <a:pt x="0" y="10"/>
                </a:lnTo>
                <a:lnTo>
                  <a:pt x="0" y="10"/>
                </a:lnTo>
                <a:lnTo>
                  <a:pt x="0" y="10"/>
                </a:lnTo>
                <a:lnTo>
                  <a:pt x="0" y="10"/>
                </a:lnTo>
                <a:lnTo>
                  <a:pt x="5" y="8"/>
                </a:lnTo>
                <a:lnTo>
                  <a:pt x="5" y="8"/>
                </a:lnTo>
                <a:lnTo>
                  <a:pt x="5" y="8"/>
                </a:lnTo>
                <a:lnTo>
                  <a:pt x="5" y="8"/>
                </a:lnTo>
                <a:lnTo>
                  <a:pt x="5" y="8"/>
                </a:lnTo>
                <a:lnTo>
                  <a:pt x="5" y="8"/>
                </a:lnTo>
                <a:lnTo>
                  <a:pt x="5" y="6"/>
                </a:lnTo>
                <a:lnTo>
                  <a:pt x="5" y="6"/>
                </a:lnTo>
                <a:lnTo>
                  <a:pt x="5" y="6"/>
                </a:lnTo>
                <a:lnTo>
                  <a:pt x="5" y="6"/>
                </a:lnTo>
                <a:lnTo>
                  <a:pt x="8" y="6"/>
                </a:lnTo>
                <a:lnTo>
                  <a:pt x="8" y="6"/>
                </a:lnTo>
                <a:lnTo>
                  <a:pt x="8" y="4"/>
                </a:lnTo>
                <a:lnTo>
                  <a:pt x="8" y="4"/>
                </a:lnTo>
                <a:lnTo>
                  <a:pt x="8" y="4"/>
                </a:lnTo>
                <a:lnTo>
                  <a:pt x="8" y="4"/>
                </a:lnTo>
                <a:lnTo>
                  <a:pt x="8" y="4"/>
                </a:lnTo>
                <a:lnTo>
                  <a:pt x="8" y="4"/>
                </a:lnTo>
                <a:lnTo>
                  <a:pt x="10" y="4"/>
                </a:lnTo>
                <a:lnTo>
                  <a:pt x="10" y="4"/>
                </a:lnTo>
                <a:lnTo>
                  <a:pt x="10" y="2"/>
                </a:lnTo>
                <a:lnTo>
                  <a:pt x="10" y="2"/>
                </a:lnTo>
                <a:lnTo>
                  <a:pt x="10" y="2"/>
                </a:lnTo>
                <a:lnTo>
                  <a:pt x="10" y="2"/>
                </a:lnTo>
                <a:lnTo>
                  <a:pt x="13" y="2"/>
                </a:lnTo>
                <a:lnTo>
                  <a:pt x="13" y="2"/>
                </a:lnTo>
                <a:lnTo>
                  <a:pt x="13" y="2"/>
                </a:lnTo>
                <a:lnTo>
                  <a:pt x="13" y="2"/>
                </a:lnTo>
                <a:lnTo>
                  <a:pt x="13" y="2"/>
                </a:lnTo>
                <a:lnTo>
                  <a:pt x="13" y="2"/>
                </a:lnTo>
                <a:lnTo>
                  <a:pt x="16" y="0"/>
                </a:lnTo>
                <a:lnTo>
                  <a:pt x="16" y="0"/>
                </a:lnTo>
                <a:lnTo>
                  <a:pt x="16" y="0"/>
                </a:lnTo>
                <a:lnTo>
                  <a:pt x="16" y="0"/>
                </a:lnTo>
                <a:lnTo>
                  <a:pt x="18" y="0"/>
                </a:lnTo>
                <a:lnTo>
                  <a:pt x="18" y="0"/>
                </a:lnTo>
                <a:lnTo>
                  <a:pt x="18" y="0"/>
                </a:lnTo>
                <a:lnTo>
                  <a:pt x="18" y="0"/>
                </a:lnTo>
                <a:lnTo>
                  <a:pt x="18" y="0"/>
                </a:lnTo>
                <a:lnTo>
                  <a:pt x="21" y="0"/>
                </a:lnTo>
                <a:lnTo>
                  <a:pt x="21" y="0"/>
                </a:lnTo>
              </a:path>
            </a:pathLst>
          </a:custGeom>
          <a:solidFill>
            <a:srgbClr val="000000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2641" name="Freeform 17"/>
          <p:cNvSpPr>
            <a:spLocks/>
          </p:cNvSpPr>
          <p:nvPr/>
        </p:nvSpPr>
        <p:spPr bwMode="auto">
          <a:xfrm>
            <a:off x="2522538" y="2493964"/>
            <a:ext cx="69850" cy="66675"/>
          </a:xfrm>
          <a:custGeom>
            <a:avLst/>
            <a:gdLst>
              <a:gd name="T0" fmla="*/ 21 w 44"/>
              <a:gd name="T1" fmla="*/ 0 h 42"/>
              <a:gd name="T2" fmla="*/ 21 w 44"/>
              <a:gd name="T3" fmla="*/ 0 h 42"/>
              <a:gd name="T4" fmla="*/ 24 w 44"/>
              <a:gd name="T5" fmla="*/ 0 h 42"/>
              <a:gd name="T6" fmla="*/ 26 w 44"/>
              <a:gd name="T7" fmla="*/ 0 h 42"/>
              <a:gd name="T8" fmla="*/ 32 w 44"/>
              <a:gd name="T9" fmla="*/ 2 h 42"/>
              <a:gd name="T10" fmla="*/ 34 w 44"/>
              <a:gd name="T11" fmla="*/ 2 h 42"/>
              <a:gd name="T12" fmla="*/ 34 w 44"/>
              <a:gd name="T13" fmla="*/ 4 h 42"/>
              <a:gd name="T14" fmla="*/ 37 w 44"/>
              <a:gd name="T15" fmla="*/ 4 h 42"/>
              <a:gd name="T16" fmla="*/ 37 w 44"/>
              <a:gd name="T17" fmla="*/ 6 h 42"/>
              <a:gd name="T18" fmla="*/ 40 w 44"/>
              <a:gd name="T19" fmla="*/ 6 h 42"/>
              <a:gd name="T20" fmla="*/ 40 w 44"/>
              <a:gd name="T21" fmla="*/ 8 h 42"/>
              <a:gd name="T22" fmla="*/ 43 w 44"/>
              <a:gd name="T23" fmla="*/ 10 h 42"/>
              <a:gd name="T24" fmla="*/ 43 w 44"/>
              <a:gd name="T25" fmla="*/ 12 h 42"/>
              <a:gd name="T26" fmla="*/ 43 w 44"/>
              <a:gd name="T27" fmla="*/ 14 h 42"/>
              <a:gd name="T28" fmla="*/ 43 w 44"/>
              <a:gd name="T29" fmla="*/ 18 h 42"/>
              <a:gd name="T30" fmla="*/ 43 w 44"/>
              <a:gd name="T31" fmla="*/ 20 h 42"/>
              <a:gd name="T32" fmla="*/ 43 w 44"/>
              <a:gd name="T33" fmla="*/ 22 h 42"/>
              <a:gd name="T34" fmla="*/ 43 w 44"/>
              <a:gd name="T35" fmla="*/ 24 h 42"/>
              <a:gd name="T36" fmla="*/ 43 w 44"/>
              <a:gd name="T37" fmla="*/ 26 h 42"/>
              <a:gd name="T38" fmla="*/ 43 w 44"/>
              <a:gd name="T39" fmla="*/ 28 h 42"/>
              <a:gd name="T40" fmla="*/ 43 w 44"/>
              <a:gd name="T41" fmla="*/ 30 h 42"/>
              <a:gd name="T42" fmla="*/ 40 w 44"/>
              <a:gd name="T43" fmla="*/ 30 h 42"/>
              <a:gd name="T44" fmla="*/ 40 w 44"/>
              <a:gd name="T45" fmla="*/ 32 h 42"/>
              <a:gd name="T46" fmla="*/ 37 w 44"/>
              <a:gd name="T47" fmla="*/ 32 h 42"/>
              <a:gd name="T48" fmla="*/ 37 w 44"/>
              <a:gd name="T49" fmla="*/ 36 h 42"/>
              <a:gd name="T50" fmla="*/ 34 w 44"/>
              <a:gd name="T51" fmla="*/ 38 h 42"/>
              <a:gd name="T52" fmla="*/ 32 w 44"/>
              <a:gd name="T53" fmla="*/ 38 h 42"/>
              <a:gd name="T54" fmla="*/ 32 w 44"/>
              <a:gd name="T55" fmla="*/ 41 h 42"/>
              <a:gd name="T56" fmla="*/ 26 w 44"/>
              <a:gd name="T57" fmla="*/ 41 h 42"/>
              <a:gd name="T58" fmla="*/ 24 w 44"/>
              <a:gd name="T59" fmla="*/ 41 h 42"/>
              <a:gd name="T60" fmla="*/ 21 w 44"/>
              <a:gd name="T61" fmla="*/ 41 h 42"/>
              <a:gd name="T62" fmla="*/ 18 w 44"/>
              <a:gd name="T63" fmla="*/ 41 h 42"/>
              <a:gd name="T64" fmla="*/ 16 w 44"/>
              <a:gd name="T65" fmla="*/ 41 h 42"/>
              <a:gd name="T66" fmla="*/ 13 w 44"/>
              <a:gd name="T67" fmla="*/ 41 h 42"/>
              <a:gd name="T68" fmla="*/ 13 w 44"/>
              <a:gd name="T69" fmla="*/ 38 h 42"/>
              <a:gd name="T70" fmla="*/ 10 w 44"/>
              <a:gd name="T71" fmla="*/ 38 h 42"/>
              <a:gd name="T72" fmla="*/ 8 w 44"/>
              <a:gd name="T73" fmla="*/ 36 h 42"/>
              <a:gd name="T74" fmla="*/ 8 w 44"/>
              <a:gd name="T75" fmla="*/ 32 h 42"/>
              <a:gd name="T76" fmla="*/ 5 w 44"/>
              <a:gd name="T77" fmla="*/ 32 h 42"/>
              <a:gd name="T78" fmla="*/ 5 w 44"/>
              <a:gd name="T79" fmla="*/ 30 h 42"/>
              <a:gd name="T80" fmla="*/ 0 w 44"/>
              <a:gd name="T81" fmla="*/ 30 h 42"/>
              <a:gd name="T82" fmla="*/ 0 w 44"/>
              <a:gd name="T83" fmla="*/ 28 h 42"/>
              <a:gd name="T84" fmla="*/ 0 w 44"/>
              <a:gd name="T85" fmla="*/ 26 h 42"/>
              <a:gd name="T86" fmla="*/ 0 w 44"/>
              <a:gd name="T87" fmla="*/ 24 h 42"/>
              <a:gd name="T88" fmla="*/ 0 w 44"/>
              <a:gd name="T89" fmla="*/ 22 h 42"/>
              <a:gd name="T90" fmla="*/ 0 w 44"/>
              <a:gd name="T91" fmla="*/ 20 h 42"/>
              <a:gd name="T92" fmla="*/ 0 w 44"/>
              <a:gd name="T93" fmla="*/ 18 h 42"/>
              <a:gd name="T94" fmla="*/ 0 w 44"/>
              <a:gd name="T95" fmla="*/ 14 h 42"/>
              <a:gd name="T96" fmla="*/ 0 w 44"/>
              <a:gd name="T97" fmla="*/ 12 h 42"/>
              <a:gd name="T98" fmla="*/ 0 w 44"/>
              <a:gd name="T99" fmla="*/ 10 h 42"/>
              <a:gd name="T100" fmla="*/ 5 w 44"/>
              <a:gd name="T101" fmla="*/ 8 h 42"/>
              <a:gd name="T102" fmla="*/ 5 w 44"/>
              <a:gd name="T103" fmla="*/ 6 h 42"/>
              <a:gd name="T104" fmla="*/ 8 w 44"/>
              <a:gd name="T105" fmla="*/ 6 h 42"/>
              <a:gd name="T106" fmla="*/ 8 w 44"/>
              <a:gd name="T107" fmla="*/ 4 h 42"/>
              <a:gd name="T108" fmla="*/ 10 w 44"/>
              <a:gd name="T109" fmla="*/ 4 h 42"/>
              <a:gd name="T110" fmla="*/ 10 w 44"/>
              <a:gd name="T111" fmla="*/ 2 h 42"/>
              <a:gd name="T112" fmla="*/ 13 w 44"/>
              <a:gd name="T113" fmla="*/ 2 h 42"/>
              <a:gd name="T114" fmla="*/ 16 w 44"/>
              <a:gd name="T115" fmla="*/ 0 h 42"/>
              <a:gd name="T116" fmla="*/ 18 w 44"/>
              <a:gd name="T117" fmla="*/ 0 h 42"/>
              <a:gd name="T118" fmla="*/ 21 w 44"/>
              <a:gd name="T119" fmla="*/ 0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44" h="42">
                <a:moveTo>
                  <a:pt x="21" y="0"/>
                </a:moveTo>
                <a:lnTo>
                  <a:pt x="21" y="0"/>
                </a:lnTo>
                <a:lnTo>
                  <a:pt x="24" y="0"/>
                </a:lnTo>
                <a:lnTo>
                  <a:pt x="26" y="0"/>
                </a:lnTo>
                <a:lnTo>
                  <a:pt x="32" y="2"/>
                </a:lnTo>
                <a:lnTo>
                  <a:pt x="34" y="2"/>
                </a:lnTo>
                <a:lnTo>
                  <a:pt x="34" y="4"/>
                </a:lnTo>
                <a:lnTo>
                  <a:pt x="37" y="4"/>
                </a:lnTo>
                <a:lnTo>
                  <a:pt x="37" y="6"/>
                </a:lnTo>
                <a:lnTo>
                  <a:pt x="40" y="6"/>
                </a:lnTo>
                <a:lnTo>
                  <a:pt x="40" y="8"/>
                </a:lnTo>
                <a:lnTo>
                  <a:pt x="43" y="10"/>
                </a:lnTo>
                <a:lnTo>
                  <a:pt x="43" y="12"/>
                </a:lnTo>
                <a:lnTo>
                  <a:pt x="43" y="14"/>
                </a:lnTo>
                <a:lnTo>
                  <a:pt x="43" y="18"/>
                </a:lnTo>
                <a:lnTo>
                  <a:pt x="43" y="20"/>
                </a:lnTo>
                <a:lnTo>
                  <a:pt x="43" y="22"/>
                </a:lnTo>
                <a:lnTo>
                  <a:pt x="43" y="24"/>
                </a:lnTo>
                <a:lnTo>
                  <a:pt x="43" y="26"/>
                </a:lnTo>
                <a:lnTo>
                  <a:pt x="43" y="28"/>
                </a:lnTo>
                <a:lnTo>
                  <a:pt x="43" y="30"/>
                </a:lnTo>
                <a:lnTo>
                  <a:pt x="40" y="30"/>
                </a:lnTo>
                <a:lnTo>
                  <a:pt x="40" y="32"/>
                </a:lnTo>
                <a:lnTo>
                  <a:pt x="37" y="32"/>
                </a:lnTo>
                <a:lnTo>
                  <a:pt x="37" y="36"/>
                </a:lnTo>
                <a:lnTo>
                  <a:pt x="34" y="38"/>
                </a:lnTo>
                <a:lnTo>
                  <a:pt x="32" y="38"/>
                </a:lnTo>
                <a:lnTo>
                  <a:pt x="32" y="41"/>
                </a:lnTo>
                <a:lnTo>
                  <a:pt x="26" y="41"/>
                </a:lnTo>
                <a:lnTo>
                  <a:pt x="24" y="41"/>
                </a:lnTo>
                <a:lnTo>
                  <a:pt x="21" y="41"/>
                </a:lnTo>
                <a:lnTo>
                  <a:pt x="18" y="41"/>
                </a:lnTo>
                <a:lnTo>
                  <a:pt x="16" y="41"/>
                </a:lnTo>
                <a:lnTo>
                  <a:pt x="13" y="41"/>
                </a:lnTo>
                <a:lnTo>
                  <a:pt x="13" y="38"/>
                </a:lnTo>
                <a:lnTo>
                  <a:pt x="10" y="38"/>
                </a:lnTo>
                <a:lnTo>
                  <a:pt x="8" y="36"/>
                </a:lnTo>
                <a:lnTo>
                  <a:pt x="8" y="32"/>
                </a:lnTo>
                <a:lnTo>
                  <a:pt x="5" y="32"/>
                </a:lnTo>
                <a:lnTo>
                  <a:pt x="5" y="30"/>
                </a:lnTo>
                <a:lnTo>
                  <a:pt x="0" y="30"/>
                </a:lnTo>
                <a:lnTo>
                  <a:pt x="0" y="28"/>
                </a:lnTo>
                <a:lnTo>
                  <a:pt x="0" y="26"/>
                </a:lnTo>
                <a:lnTo>
                  <a:pt x="0" y="24"/>
                </a:lnTo>
                <a:lnTo>
                  <a:pt x="0" y="22"/>
                </a:lnTo>
                <a:lnTo>
                  <a:pt x="0" y="20"/>
                </a:lnTo>
                <a:lnTo>
                  <a:pt x="0" y="18"/>
                </a:lnTo>
                <a:lnTo>
                  <a:pt x="0" y="14"/>
                </a:lnTo>
                <a:lnTo>
                  <a:pt x="0" y="12"/>
                </a:lnTo>
                <a:lnTo>
                  <a:pt x="0" y="10"/>
                </a:lnTo>
                <a:lnTo>
                  <a:pt x="5" y="8"/>
                </a:lnTo>
                <a:lnTo>
                  <a:pt x="5" y="6"/>
                </a:lnTo>
                <a:lnTo>
                  <a:pt x="8" y="6"/>
                </a:lnTo>
                <a:lnTo>
                  <a:pt x="8" y="4"/>
                </a:lnTo>
                <a:lnTo>
                  <a:pt x="10" y="4"/>
                </a:lnTo>
                <a:lnTo>
                  <a:pt x="10" y="2"/>
                </a:lnTo>
                <a:lnTo>
                  <a:pt x="13" y="2"/>
                </a:lnTo>
                <a:lnTo>
                  <a:pt x="16" y="0"/>
                </a:lnTo>
                <a:lnTo>
                  <a:pt x="18" y="0"/>
                </a:lnTo>
                <a:lnTo>
                  <a:pt x="2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2642" name="Freeform 18"/>
          <p:cNvSpPr>
            <a:spLocks/>
          </p:cNvSpPr>
          <p:nvPr/>
        </p:nvSpPr>
        <p:spPr bwMode="auto">
          <a:xfrm>
            <a:off x="2809876" y="2092326"/>
            <a:ext cx="74613" cy="53975"/>
          </a:xfrm>
          <a:custGeom>
            <a:avLst/>
            <a:gdLst>
              <a:gd name="T0" fmla="*/ 0 w 47"/>
              <a:gd name="T1" fmla="*/ 18 h 34"/>
              <a:gd name="T2" fmla="*/ 0 w 47"/>
              <a:gd name="T3" fmla="*/ 20 h 34"/>
              <a:gd name="T4" fmla="*/ 2 w 47"/>
              <a:gd name="T5" fmla="*/ 24 h 34"/>
              <a:gd name="T6" fmla="*/ 2 w 47"/>
              <a:gd name="T7" fmla="*/ 26 h 34"/>
              <a:gd name="T8" fmla="*/ 2 w 47"/>
              <a:gd name="T9" fmla="*/ 28 h 34"/>
              <a:gd name="T10" fmla="*/ 5 w 47"/>
              <a:gd name="T11" fmla="*/ 28 h 34"/>
              <a:gd name="T12" fmla="*/ 8 w 47"/>
              <a:gd name="T13" fmla="*/ 30 h 34"/>
              <a:gd name="T14" fmla="*/ 8 w 47"/>
              <a:gd name="T15" fmla="*/ 30 h 34"/>
              <a:gd name="T16" fmla="*/ 10 w 47"/>
              <a:gd name="T17" fmla="*/ 33 h 34"/>
              <a:gd name="T18" fmla="*/ 13 w 47"/>
              <a:gd name="T19" fmla="*/ 33 h 34"/>
              <a:gd name="T20" fmla="*/ 18 w 47"/>
              <a:gd name="T21" fmla="*/ 33 h 34"/>
              <a:gd name="T22" fmla="*/ 21 w 47"/>
              <a:gd name="T23" fmla="*/ 33 h 34"/>
              <a:gd name="T24" fmla="*/ 24 w 47"/>
              <a:gd name="T25" fmla="*/ 33 h 34"/>
              <a:gd name="T26" fmla="*/ 24 w 47"/>
              <a:gd name="T27" fmla="*/ 33 h 34"/>
              <a:gd name="T28" fmla="*/ 27 w 47"/>
              <a:gd name="T29" fmla="*/ 33 h 34"/>
              <a:gd name="T30" fmla="*/ 29 w 47"/>
              <a:gd name="T31" fmla="*/ 33 h 34"/>
              <a:gd name="T32" fmla="*/ 32 w 47"/>
              <a:gd name="T33" fmla="*/ 33 h 34"/>
              <a:gd name="T34" fmla="*/ 35 w 47"/>
              <a:gd name="T35" fmla="*/ 30 h 34"/>
              <a:gd name="T36" fmla="*/ 37 w 47"/>
              <a:gd name="T37" fmla="*/ 30 h 34"/>
              <a:gd name="T38" fmla="*/ 37 w 47"/>
              <a:gd name="T39" fmla="*/ 28 h 34"/>
              <a:gd name="T40" fmla="*/ 43 w 47"/>
              <a:gd name="T41" fmla="*/ 28 h 34"/>
              <a:gd name="T42" fmla="*/ 43 w 47"/>
              <a:gd name="T43" fmla="*/ 26 h 34"/>
              <a:gd name="T44" fmla="*/ 46 w 47"/>
              <a:gd name="T45" fmla="*/ 24 h 34"/>
              <a:gd name="T46" fmla="*/ 46 w 47"/>
              <a:gd name="T47" fmla="*/ 20 h 34"/>
              <a:gd name="T48" fmla="*/ 46 w 47"/>
              <a:gd name="T49" fmla="*/ 18 h 34"/>
              <a:gd name="T50" fmla="*/ 46 w 47"/>
              <a:gd name="T51" fmla="*/ 16 h 34"/>
              <a:gd name="T52" fmla="*/ 46 w 47"/>
              <a:gd name="T53" fmla="*/ 14 h 34"/>
              <a:gd name="T54" fmla="*/ 46 w 47"/>
              <a:gd name="T55" fmla="*/ 12 h 34"/>
              <a:gd name="T56" fmla="*/ 46 w 47"/>
              <a:gd name="T57" fmla="*/ 10 h 34"/>
              <a:gd name="T58" fmla="*/ 43 w 47"/>
              <a:gd name="T59" fmla="*/ 8 h 34"/>
              <a:gd name="T60" fmla="*/ 43 w 47"/>
              <a:gd name="T61" fmla="*/ 6 h 34"/>
              <a:gd name="T62" fmla="*/ 37 w 47"/>
              <a:gd name="T63" fmla="*/ 6 h 34"/>
              <a:gd name="T64" fmla="*/ 35 w 47"/>
              <a:gd name="T65" fmla="*/ 4 h 34"/>
              <a:gd name="T66" fmla="*/ 35 w 47"/>
              <a:gd name="T67" fmla="*/ 4 h 34"/>
              <a:gd name="T68" fmla="*/ 32 w 47"/>
              <a:gd name="T69" fmla="*/ 0 h 34"/>
              <a:gd name="T70" fmla="*/ 29 w 47"/>
              <a:gd name="T71" fmla="*/ 0 h 34"/>
              <a:gd name="T72" fmla="*/ 27 w 47"/>
              <a:gd name="T73" fmla="*/ 0 h 34"/>
              <a:gd name="T74" fmla="*/ 24 w 47"/>
              <a:gd name="T75" fmla="*/ 0 h 34"/>
              <a:gd name="T76" fmla="*/ 21 w 47"/>
              <a:gd name="T77" fmla="*/ 0 h 34"/>
              <a:gd name="T78" fmla="*/ 21 w 47"/>
              <a:gd name="T79" fmla="*/ 0 h 34"/>
              <a:gd name="T80" fmla="*/ 18 w 47"/>
              <a:gd name="T81" fmla="*/ 0 h 34"/>
              <a:gd name="T82" fmla="*/ 13 w 47"/>
              <a:gd name="T83" fmla="*/ 0 h 34"/>
              <a:gd name="T84" fmla="*/ 10 w 47"/>
              <a:gd name="T85" fmla="*/ 0 h 34"/>
              <a:gd name="T86" fmla="*/ 8 w 47"/>
              <a:gd name="T87" fmla="*/ 4 h 34"/>
              <a:gd name="T88" fmla="*/ 5 w 47"/>
              <a:gd name="T89" fmla="*/ 4 h 34"/>
              <a:gd name="T90" fmla="*/ 5 w 47"/>
              <a:gd name="T91" fmla="*/ 6 h 34"/>
              <a:gd name="T92" fmla="*/ 2 w 47"/>
              <a:gd name="T93" fmla="*/ 8 h 34"/>
              <a:gd name="T94" fmla="*/ 2 w 47"/>
              <a:gd name="T95" fmla="*/ 8 h 34"/>
              <a:gd name="T96" fmla="*/ 0 w 47"/>
              <a:gd name="T97" fmla="*/ 10 h 34"/>
              <a:gd name="T98" fmla="*/ 0 w 47"/>
              <a:gd name="T99" fmla="*/ 12 h 34"/>
              <a:gd name="T100" fmla="*/ 0 w 47"/>
              <a:gd name="T101" fmla="*/ 14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47" h="34">
                <a:moveTo>
                  <a:pt x="0" y="16"/>
                </a:moveTo>
                <a:lnTo>
                  <a:pt x="0" y="16"/>
                </a:lnTo>
                <a:lnTo>
                  <a:pt x="0" y="16"/>
                </a:lnTo>
                <a:lnTo>
                  <a:pt x="0" y="18"/>
                </a:lnTo>
                <a:lnTo>
                  <a:pt x="0" y="18"/>
                </a:lnTo>
                <a:lnTo>
                  <a:pt x="0" y="18"/>
                </a:lnTo>
                <a:lnTo>
                  <a:pt x="0" y="18"/>
                </a:lnTo>
                <a:lnTo>
                  <a:pt x="0" y="18"/>
                </a:lnTo>
                <a:lnTo>
                  <a:pt x="0" y="20"/>
                </a:lnTo>
                <a:lnTo>
                  <a:pt x="0" y="20"/>
                </a:lnTo>
                <a:lnTo>
                  <a:pt x="0" y="20"/>
                </a:lnTo>
                <a:lnTo>
                  <a:pt x="0" y="20"/>
                </a:lnTo>
                <a:lnTo>
                  <a:pt x="0" y="24"/>
                </a:lnTo>
                <a:lnTo>
                  <a:pt x="0" y="24"/>
                </a:lnTo>
                <a:lnTo>
                  <a:pt x="2" y="24"/>
                </a:lnTo>
                <a:lnTo>
                  <a:pt x="2" y="24"/>
                </a:lnTo>
                <a:lnTo>
                  <a:pt x="2" y="24"/>
                </a:lnTo>
                <a:lnTo>
                  <a:pt x="2" y="24"/>
                </a:lnTo>
                <a:lnTo>
                  <a:pt x="2" y="26"/>
                </a:lnTo>
                <a:lnTo>
                  <a:pt x="2" y="26"/>
                </a:lnTo>
                <a:lnTo>
                  <a:pt x="2" y="26"/>
                </a:lnTo>
                <a:lnTo>
                  <a:pt x="2" y="26"/>
                </a:lnTo>
                <a:lnTo>
                  <a:pt x="2" y="26"/>
                </a:lnTo>
                <a:lnTo>
                  <a:pt x="2" y="26"/>
                </a:lnTo>
                <a:lnTo>
                  <a:pt x="2" y="28"/>
                </a:lnTo>
                <a:lnTo>
                  <a:pt x="2" y="28"/>
                </a:lnTo>
                <a:lnTo>
                  <a:pt x="5" y="28"/>
                </a:lnTo>
                <a:lnTo>
                  <a:pt x="5" y="28"/>
                </a:lnTo>
                <a:lnTo>
                  <a:pt x="5" y="28"/>
                </a:lnTo>
                <a:lnTo>
                  <a:pt x="5" y="28"/>
                </a:lnTo>
                <a:lnTo>
                  <a:pt x="5" y="28"/>
                </a:lnTo>
                <a:lnTo>
                  <a:pt x="5" y="28"/>
                </a:lnTo>
                <a:lnTo>
                  <a:pt x="5" y="30"/>
                </a:lnTo>
                <a:lnTo>
                  <a:pt x="5" y="30"/>
                </a:lnTo>
                <a:lnTo>
                  <a:pt x="8" y="30"/>
                </a:lnTo>
                <a:lnTo>
                  <a:pt x="8" y="30"/>
                </a:lnTo>
                <a:lnTo>
                  <a:pt x="8" y="30"/>
                </a:lnTo>
                <a:lnTo>
                  <a:pt x="8" y="30"/>
                </a:lnTo>
                <a:lnTo>
                  <a:pt x="8" y="30"/>
                </a:lnTo>
                <a:lnTo>
                  <a:pt x="8" y="30"/>
                </a:lnTo>
                <a:lnTo>
                  <a:pt x="10" y="30"/>
                </a:lnTo>
                <a:lnTo>
                  <a:pt x="10" y="30"/>
                </a:lnTo>
                <a:lnTo>
                  <a:pt x="10" y="33"/>
                </a:lnTo>
                <a:lnTo>
                  <a:pt x="10" y="33"/>
                </a:lnTo>
                <a:lnTo>
                  <a:pt x="10" y="33"/>
                </a:lnTo>
                <a:lnTo>
                  <a:pt x="10" y="33"/>
                </a:lnTo>
                <a:lnTo>
                  <a:pt x="13" y="33"/>
                </a:lnTo>
                <a:lnTo>
                  <a:pt x="13" y="33"/>
                </a:lnTo>
                <a:lnTo>
                  <a:pt x="13" y="33"/>
                </a:lnTo>
                <a:lnTo>
                  <a:pt x="13" y="33"/>
                </a:lnTo>
                <a:lnTo>
                  <a:pt x="13" y="33"/>
                </a:lnTo>
                <a:lnTo>
                  <a:pt x="13" y="33"/>
                </a:lnTo>
                <a:lnTo>
                  <a:pt x="18" y="33"/>
                </a:lnTo>
                <a:lnTo>
                  <a:pt x="18" y="33"/>
                </a:lnTo>
                <a:lnTo>
                  <a:pt x="18" y="33"/>
                </a:lnTo>
                <a:lnTo>
                  <a:pt x="18" y="33"/>
                </a:lnTo>
                <a:lnTo>
                  <a:pt x="18" y="33"/>
                </a:lnTo>
                <a:lnTo>
                  <a:pt x="18" y="33"/>
                </a:lnTo>
                <a:lnTo>
                  <a:pt x="21" y="33"/>
                </a:lnTo>
                <a:lnTo>
                  <a:pt x="21" y="33"/>
                </a:lnTo>
                <a:lnTo>
                  <a:pt x="21" y="33"/>
                </a:lnTo>
                <a:lnTo>
                  <a:pt x="21" y="33"/>
                </a:lnTo>
                <a:lnTo>
                  <a:pt x="21" y="33"/>
                </a:lnTo>
                <a:lnTo>
                  <a:pt x="21" y="33"/>
                </a:lnTo>
                <a:lnTo>
                  <a:pt x="24" y="33"/>
                </a:lnTo>
                <a:lnTo>
                  <a:pt x="24" y="33"/>
                </a:lnTo>
                <a:lnTo>
                  <a:pt x="24" y="33"/>
                </a:lnTo>
                <a:lnTo>
                  <a:pt x="24" y="33"/>
                </a:lnTo>
                <a:lnTo>
                  <a:pt x="24" y="33"/>
                </a:lnTo>
                <a:lnTo>
                  <a:pt x="24" y="33"/>
                </a:lnTo>
                <a:lnTo>
                  <a:pt x="27" y="33"/>
                </a:lnTo>
                <a:lnTo>
                  <a:pt x="27" y="33"/>
                </a:lnTo>
                <a:lnTo>
                  <a:pt x="27" y="33"/>
                </a:lnTo>
                <a:lnTo>
                  <a:pt x="27" y="33"/>
                </a:lnTo>
                <a:lnTo>
                  <a:pt x="27" y="33"/>
                </a:lnTo>
                <a:lnTo>
                  <a:pt x="29" y="33"/>
                </a:lnTo>
                <a:lnTo>
                  <a:pt x="29" y="33"/>
                </a:lnTo>
                <a:lnTo>
                  <a:pt x="29" y="33"/>
                </a:lnTo>
                <a:lnTo>
                  <a:pt x="29" y="33"/>
                </a:lnTo>
                <a:lnTo>
                  <a:pt x="29" y="33"/>
                </a:lnTo>
                <a:lnTo>
                  <a:pt x="29" y="33"/>
                </a:lnTo>
                <a:lnTo>
                  <a:pt x="32" y="33"/>
                </a:lnTo>
                <a:lnTo>
                  <a:pt x="32" y="33"/>
                </a:lnTo>
                <a:lnTo>
                  <a:pt x="32" y="33"/>
                </a:lnTo>
                <a:lnTo>
                  <a:pt x="32" y="33"/>
                </a:lnTo>
                <a:lnTo>
                  <a:pt x="32" y="33"/>
                </a:lnTo>
                <a:lnTo>
                  <a:pt x="32" y="33"/>
                </a:lnTo>
                <a:lnTo>
                  <a:pt x="35" y="33"/>
                </a:lnTo>
                <a:lnTo>
                  <a:pt x="35" y="30"/>
                </a:lnTo>
                <a:lnTo>
                  <a:pt x="35" y="30"/>
                </a:lnTo>
                <a:lnTo>
                  <a:pt x="35" y="30"/>
                </a:lnTo>
                <a:lnTo>
                  <a:pt x="35" y="30"/>
                </a:lnTo>
                <a:lnTo>
                  <a:pt x="35" y="30"/>
                </a:lnTo>
                <a:lnTo>
                  <a:pt x="35" y="30"/>
                </a:lnTo>
                <a:lnTo>
                  <a:pt x="37" y="30"/>
                </a:lnTo>
                <a:lnTo>
                  <a:pt x="37" y="30"/>
                </a:lnTo>
                <a:lnTo>
                  <a:pt x="37" y="30"/>
                </a:lnTo>
                <a:lnTo>
                  <a:pt x="37" y="30"/>
                </a:lnTo>
                <a:lnTo>
                  <a:pt x="37" y="28"/>
                </a:lnTo>
                <a:lnTo>
                  <a:pt x="37" y="28"/>
                </a:lnTo>
                <a:lnTo>
                  <a:pt x="37" y="28"/>
                </a:lnTo>
                <a:lnTo>
                  <a:pt x="43" y="28"/>
                </a:lnTo>
                <a:lnTo>
                  <a:pt x="43" y="28"/>
                </a:lnTo>
                <a:lnTo>
                  <a:pt x="43" y="28"/>
                </a:lnTo>
                <a:lnTo>
                  <a:pt x="43" y="28"/>
                </a:lnTo>
                <a:lnTo>
                  <a:pt x="43" y="28"/>
                </a:lnTo>
                <a:lnTo>
                  <a:pt x="43" y="26"/>
                </a:lnTo>
                <a:lnTo>
                  <a:pt x="43" y="26"/>
                </a:lnTo>
                <a:lnTo>
                  <a:pt x="43" y="26"/>
                </a:lnTo>
                <a:lnTo>
                  <a:pt x="43" y="26"/>
                </a:lnTo>
                <a:lnTo>
                  <a:pt x="46" y="26"/>
                </a:lnTo>
                <a:lnTo>
                  <a:pt x="46" y="26"/>
                </a:lnTo>
                <a:lnTo>
                  <a:pt x="46" y="24"/>
                </a:lnTo>
                <a:lnTo>
                  <a:pt x="46" y="24"/>
                </a:lnTo>
                <a:lnTo>
                  <a:pt x="46" y="24"/>
                </a:lnTo>
                <a:lnTo>
                  <a:pt x="46" y="24"/>
                </a:lnTo>
                <a:lnTo>
                  <a:pt x="46" y="24"/>
                </a:lnTo>
                <a:lnTo>
                  <a:pt x="46" y="24"/>
                </a:lnTo>
                <a:lnTo>
                  <a:pt x="46" y="20"/>
                </a:lnTo>
                <a:lnTo>
                  <a:pt x="46" y="20"/>
                </a:lnTo>
                <a:lnTo>
                  <a:pt x="46" y="20"/>
                </a:lnTo>
                <a:lnTo>
                  <a:pt x="46" y="20"/>
                </a:lnTo>
                <a:lnTo>
                  <a:pt x="46" y="18"/>
                </a:lnTo>
                <a:lnTo>
                  <a:pt x="46" y="18"/>
                </a:lnTo>
                <a:lnTo>
                  <a:pt x="46" y="18"/>
                </a:lnTo>
                <a:lnTo>
                  <a:pt x="46" y="18"/>
                </a:lnTo>
                <a:lnTo>
                  <a:pt x="46" y="18"/>
                </a:lnTo>
                <a:lnTo>
                  <a:pt x="46" y="16"/>
                </a:lnTo>
                <a:lnTo>
                  <a:pt x="46" y="16"/>
                </a:lnTo>
                <a:lnTo>
                  <a:pt x="46" y="16"/>
                </a:lnTo>
                <a:lnTo>
                  <a:pt x="46" y="16"/>
                </a:lnTo>
                <a:lnTo>
                  <a:pt x="46" y="14"/>
                </a:lnTo>
                <a:lnTo>
                  <a:pt x="46" y="14"/>
                </a:lnTo>
                <a:lnTo>
                  <a:pt x="46" y="14"/>
                </a:lnTo>
                <a:lnTo>
                  <a:pt x="46" y="14"/>
                </a:lnTo>
                <a:lnTo>
                  <a:pt x="46" y="14"/>
                </a:lnTo>
                <a:lnTo>
                  <a:pt x="46" y="12"/>
                </a:lnTo>
                <a:lnTo>
                  <a:pt x="46" y="12"/>
                </a:lnTo>
                <a:lnTo>
                  <a:pt x="46" y="12"/>
                </a:lnTo>
                <a:lnTo>
                  <a:pt x="46" y="12"/>
                </a:lnTo>
                <a:lnTo>
                  <a:pt x="46" y="10"/>
                </a:lnTo>
                <a:lnTo>
                  <a:pt x="46" y="10"/>
                </a:lnTo>
                <a:lnTo>
                  <a:pt x="46" y="10"/>
                </a:lnTo>
                <a:lnTo>
                  <a:pt x="46" y="10"/>
                </a:lnTo>
                <a:lnTo>
                  <a:pt x="46" y="10"/>
                </a:lnTo>
                <a:lnTo>
                  <a:pt x="46" y="10"/>
                </a:lnTo>
                <a:lnTo>
                  <a:pt x="46" y="8"/>
                </a:lnTo>
                <a:lnTo>
                  <a:pt x="46" y="8"/>
                </a:lnTo>
                <a:lnTo>
                  <a:pt x="43" y="8"/>
                </a:lnTo>
                <a:lnTo>
                  <a:pt x="43" y="8"/>
                </a:lnTo>
                <a:lnTo>
                  <a:pt x="43" y="8"/>
                </a:lnTo>
                <a:lnTo>
                  <a:pt x="43" y="8"/>
                </a:lnTo>
                <a:lnTo>
                  <a:pt x="43" y="6"/>
                </a:lnTo>
                <a:lnTo>
                  <a:pt x="43" y="6"/>
                </a:lnTo>
                <a:lnTo>
                  <a:pt x="43" y="6"/>
                </a:lnTo>
                <a:lnTo>
                  <a:pt x="43" y="6"/>
                </a:lnTo>
                <a:lnTo>
                  <a:pt x="43" y="6"/>
                </a:lnTo>
                <a:lnTo>
                  <a:pt x="37" y="6"/>
                </a:lnTo>
                <a:lnTo>
                  <a:pt x="37" y="6"/>
                </a:lnTo>
                <a:lnTo>
                  <a:pt x="37" y="6"/>
                </a:lnTo>
                <a:lnTo>
                  <a:pt x="37" y="4"/>
                </a:lnTo>
                <a:lnTo>
                  <a:pt x="37" y="4"/>
                </a:lnTo>
                <a:lnTo>
                  <a:pt x="37" y="4"/>
                </a:lnTo>
                <a:lnTo>
                  <a:pt x="37" y="4"/>
                </a:lnTo>
                <a:lnTo>
                  <a:pt x="35" y="4"/>
                </a:lnTo>
                <a:lnTo>
                  <a:pt x="35" y="4"/>
                </a:lnTo>
                <a:lnTo>
                  <a:pt x="35" y="4"/>
                </a:lnTo>
                <a:lnTo>
                  <a:pt x="35" y="4"/>
                </a:lnTo>
                <a:lnTo>
                  <a:pt x="35" y="4"/>
                </a:lnTo>
                <a:lnTo>
                  <a:pt x="35" y="4"/>
                </a:lnTo>
                <a:lnTo>
                  <a:pt x="35" y="0"/>
                </a:lnTo>
                <a:lnTo>
                  <a:pt x="32" y="0"/>
                </a:lnTo>
                <a:lnTo>
                  <a:pt x="32" y="0"/>
                </a:lnTo>
                <a:lnTo>
                  <a:pt x="32" y="0"/>
                </a:lnTo>
                <a:lnTo>
                  <a:pt x="32" y="0"/>
                </a:lnTo>
                <a:lnTo>
                  <a:pt x="32" y="0"/>
                </a:lnTo>
                <a:lnTo>
                  <a:pt x="32" y="0"/>
                </a:lnTo>
                <a:lnTo>
                  <a:pt x="29" y="0"/>
                </a:lnTo>
                <a:lnTo>
                  <a:pt x="29" y="0"/>
                </a:lnTo>
                <a:lnTo>
                  <a:pt x="29" y="0"/>
                </a:lnTo>
                <a:lnTo>
                  <a:pt x="29" y="0"/>
                </a:lnTo>
                <a:lnTo>
                  <a:pt x="29" y="0"/>
                </a:lnTo>
                <a:lnTo>
                  <a:pt x="29" y="0"/>
                </a:lnTo>
                <a:lnTo>
                  <a:pt x="27" y="0"/>
                </a:lnTo>
                <a:lnTo>
                  <a:pt x="27" y="0"/>
                </a:lnTo>
                <a:lnTo>
                  <a:pt x="27" y="0"/>
                </a:lnTo>
                <a:lnTo>
                  <a:pt x="27" y="0"/>
                </a:lnTo>
                <a:lnTo>
                  <a:pt x="27" y="0"/>
                </a:lnTo>
                <a:lnTo>
                  <a:pt x="24" y="0"/>
                </a:lnTo>
                <a:lnTo>
                  <a:pt x="24" y="0"/>
                </a:lnTo>
                <a:lnTo>
                  <a:pt x="24" y="0"/>
                </a:lnTo>
                <a:lnTo>
                  <a:pt x="24" y="0"/>
                </a:lnTo>
                <a:lnTo>
                  <a:pt x="24" y="0"/>
                </a:lnTo>
                <a:lnTo>
                  <a:pt x="24" y="0"/>
                </a:lnTo>
                <a:lnTo>
                  <a:pt x="21" y="0"/>
                </a:lnTo>
                <a:lnTo>
                  <a:pt x="21" y="0"/>
                </a:lnTo>
                <a:lnTo>
                  <a:pt x="21" y="0"/>
                </a:lnTo>
                <a:lnTo>
                  <a:pt x="21" y="0"/>
                </a:lnTo>
                <a:lnTo>
                  <a:pt x="21" y="0"/>
                </a:lnTo>
                <a:lnTo>
                  <a:pt x="21" y="0"/>
                </a:lnTo>
                <a:lnTo>
                  <a:pt x="18" y="0"/>
                </a:lnTo>
                <a:lnTo>
                  <a:pt x="18" y="0"/>
                </a:lnTo>
                <a:lnTo>
                  <a:pt x="18" y="0"/>
                </a:lnTo>
                <a:lnTo>
                  <a:pt x="18" y="0"/>
                </a:lnTo>
                <a:lnTo>
                  <a:pt x="18" y="0"/>
                </a:lnTo>
                <a:lnTo>
                  <a:pt x="18" y="0"/>
                </a:lnTo>
                <a:lnTo>
                  <a:pt x="13" y="0"/>
                </a:lnTo>
                <a:lnTo>
                  <a:pt x="13" y="0"/>
                </a:lnTo>
                <a:lnTo>
                  <a:pt x="13" y="0"/>
                </a:lnTo>
                <a:lnTo>
                  <a:pt x="13" y="0"/>
                </a:lnTo>
                <a:lnTo>
                  <a:pt x="13" y="0"/>
                </a:lnTo>
                <a:lnTo>
                  <a:pt x="13" y="0"/>
                </a:lnTo>
                <a:lnTo>
                  <a:pt x="10" y="0"/>
                </a:lnTo>
                <a:lnTo>
                  <a:pt x="10" y="0"/>
                </a:lnTo>
                <a:lnTo>
                  <a:pt x="10" y="0"/>
                </a:lnTo>
                <a:lnTo>
                  <a:pt x="10" y="0"/>
                </a:lnTo>
                <a:lnTo>
                  <a:pt x="10" y="4"/>
                </a:lnTo>
                <a:lnTo>
                  <a:pt x="10" y="4"/>
                </a:lnTo>
                <a:lnTo>
                  <a:pt x="8" y="4"/>
                </a:lnTo>
                <a:lnTo>
                  <a:pt x="8" y="4"/>
                </a:lnTo>
                <a:lnTo>
                  <a:pt x="8" y="4"/>
                </a:lnTo>
                <a:lnTo>
                  <a:pt x="8" y="4"/>
                </a:lnTo>
                <a:lnTo>
                  <a:pt x="8" y="4"/>
                </a:lnTo>
                <a:lnTo>
                  <a:pt x="8" y="4"/>
                </a:lnTo>
                <a:lnTo>
                  <a:pt x="5" y="4"/>
                </a:lnTo>
                <a:lnTo>
                  <a:pt x="5" y="4"/>
                </a:lnTo>
                <a:lnTo>
                  <a:pt x="5" y="6"/>
                </a:lnTo>
                <a:lnTo>
                  <a:pt x="5" y="6"/>
                </a:lnTo>
                <a:lnTo>
                  <a:pt x="5" y="6"/>
                </a:lnTo>
                <a:lnTo>
                  <a:pt x="5" y="6"/>
                </a:lnTo>
                <a:lnTo>
                  <a:pt x="5" y="6"/>
                </a:lnTo>
                <a:lnTo>
                  <a:pt x="5" y="6"/>
                </a:lnTo>
                <a:lnTo>
                  <a:pt x="2" y="6"/>
                </a:lnTo>
                <a:lnTo>
                  <a:pt x="2" y="6"/>
                </a:lnTo>
                <a:lnTo>
                  <a:pt x="2" y="8"/>
                </a:lnTo>
                <a:lnTo>
                  <a:pt x="2" y="8"/>
                </a:lnTo>
                <a:lnTo>
                  <a:pt x="2" y="8"/>
                </a:lnTo>
                <a:lnTo>
                  <a:pt x="2" y="8"/>
                </a:lnTo>
                <a:lnTo>
                  <a:pt x="2" y="8"/>
                </a:lnTo>
                <a:lnTo>
                  <a:pt x="2" y="8"/>
                </a:lnTo>
                <a:lnTo>
                  <a:pt x="2" y="10"/>
                </a:lnTo>
                <a:lnTo>
                  <a:pt x="2" y="10"/>
                </a:lnTo>
                <a:lnTo>
                  <a:pt x="2" y="10"/>
                </a:lnTo>
                <a:lnTo>
                  <a:pt x="2" y="10"/>
                </a:lnTo>
                <a:lnTo>
                  <a:pt x="0" y="10"/>
                </a:lnTo>
                <a:lnTo>
                  <a:pt x="0" y="10"/>
                </a:lnTo>
                <a:lnTo>
                  <a:pt x="0" y="12"/>
                </a:lnTo>
                <a:lnTo>
                  <a:pt x="0" y="12"/>
                </a:lnTo>
                <a:lnTo>
                  <a:pt x="0" y="12"/>
                </a:lnTo>
                <a:lnTo>
                  <a:pt x="0" y="12"/>
                </a:lnTo>
                <a:lnTo>
                  <a:pt x="0" y="14"/>
                </a:lnTo>
                <a:lnTo>
                  <a:pt x="0" y="14"/>
                </a:lnTo>
                <a:lnTo>
                  <a:pt x="0" y="14"/>
                </a:lnTo>
                <a:lnTo>
                  <a:pt x="0" y="14"/>
                </a:lnTo>
                <a:lnTo>
                  <a:pt x="0" y="14"/>
                </a:lnTo>
                <a:lnTo>
                  <a:pt x="0" y="16"/>
                </a:lnTo>
                <a:lnTo>
                  <a:pt x="0" y="16"/>
                </a:lnTo>
              </a:path>
            </a:pathLst>
          </a:custGeom>
          <a:solidFill>
            <a:srgbClr val="000000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2643" name="Freeform 19"/>
          <p:cNvSpPr>
            <a:spLocks/>
          </p:cNvSpPr>
          <p:nvPr/>
        </p:nvSpPr>
        <p:spPr bwMode="auto">
          <a:xfrm>
            <a:off x="2809876" y="2092326"/>
            <a:ext cx="74613" cy="53975"/>
          </a:xfrm>
          <a:custGeom>
            <a:avLst/>
            <a:gdLst>
              <a:gd name="T0" fmla="*/ 0 w 47"/>
              <a:gd name="T1" fmla="*/ 16 h 34"/>
              <a:gd name="T2" fmla="*/ 0 w 47"/>
              <a:gd name="T3" fmla="*/ 16 h 34"/>
              <a:gd name="T4" fmla="*/ 0 w 47"/>
              <a:gd name="T5" fmla="*/ 18 h 34"/>
              <a:gd name="T6" fmla="*/ 0 w 47"/>
              <a:gd name="T7" fmla="*/ 20 h 34"/>
              <a:gd name="T8" fmla="*/ 0 w 47"/>
              <a:gd name="T9" fmla="*/ 24 h 34"/>
              <a:gd name="T10" fmla="*/ 2 w 47"/>
              <a:gd name="T11" fmla="*/ 24 h 34"/>
              <a:gd name="T12" fmla="*/ 2 w 47"/>
              <a:gd name="T13" fmla="*/ 26 h 34"/>
              <a:gd name="T14" fmla="*/ 2 w 47"/>
              <a:gd name="T15" fmla="*/ 28 h 34"/>
              <a:gd name="T16" fmla="*/ 5 w 47"/>
              <a:gd name="T17" fmla="*/ 28 h 34"/>
              <a:gd name="T18" fmla="*/ 5 w 47"/>
              <a:gd name="T19" fmla="*/ 30 h 34"/>
              <a:gd name="T20" fmla="*/ 8 w 47"/>
              <a:gd name="T21" fmla="*/ 30 h 34"/>
              <a:gd name="T22" fmla="*/ 10 w 47"/>
              <a:gd name="T23" fmla="*/ 30 h 34"/>
              <a:gd name="T24" fmla="*/ 10 w 47"/>
              <a:gd name="T25" fmla="*/ 33 h 34"/>
              <a:gd name="T26" fmla="*/ 13 w 47"/>
              <a:gd name="T27" fmla="*/ 33 h 34"/>
              <a:gd name="T28" fmla="*/ 18 w 47"/>
              <a:gd name="T29" fmla="*/ 33 h 34"/>
              <a:gd name="T30" fmla="*/ 21 w 47"/>
              <a:gd name="T31" fmla="*/ 33 h 34"/>
              <a:gd name="T32" fmla="*/ 24 w 47"/>
              <a:gd name="T33" fmla="*/ 33 h 34"/>
              <a:gd name="T34" fmla="*/ 27 w 47"/>
              <a:gd name="T35" fmla="*/ 33 h 34"/>
              <a:gd name="T36" fmla="*/ 29 w 47"/>
              <a:gd name="T37" fmla="*/ 33 h 34"/>
              <a:gd name="T38" fmla="*/ 32 w 47"/>
              <a:gd name="T39" fmla="*/ 33 h 34"/>
              <a:gd name="T40" fmla="*/ 35 w 47"/>
              <a:gd name="T41" fmla="*/ 33 h 34"/>
              <a:gd name="T42" fmla="*/ 35 w 47"/>
              <a:gd name="T43" fmla="*/ 30 h 34"/>
              <a:gd name="T44" fmla="*/ 37 w 47"/>
              <a:gd name="T45" fmla="*/ 30 h 34"/>
              <a:gd name="T46" fmla="*/ 37 w 47"/>
              <a:gd name="T47" fmla="*/ 28 h 34"/>
              <a:gd name="T48" fmla="*/ 43 w 47"/>
              <a:gd name="T49" fmla="*/ 28 h 34"/>
              <a:gd name="T50" fmla="*/ 43 w 47"/>
              <a:gd name="T51" fmla="*/ 26 h 34"/>
              <a:gd name="T52" fmla="*/ 46 w 47"/>
              <a:gd name="T53" fmla="*/ 26 h 34"/>
              <a:gd name="T54" fmla="*/ 46 w 47"/>
              <a:gd name="T55" fmla="*/ 24 h 34"/>
              <a:gd name="T56" fmla="*/ 46 w 47"/>
              <a:gd name="T57" fmla="*/ 20 h 34"/>
              <a:gd name="T58" fmla="*/ 46 w 47"/>
              <a:gd name="T59" fmla="*/ 18 h 34"/>
              <a:gd name="T60" fmla="*/ 46 w 47"/>
              <a:gd name="T61" fmla="*/ 16 h 34"/>
              <a:gd name="T62" fmla="*/ 46 w 47"/>
              <a:gd name="T63" fmla="*/ 14 h 34"/>
              <a:gd name="T64" fmla="*/ 46 w 47"/>
              <a:gd name="T65" fmla="*/ 12 h 34"/>
              <a:gd name="T66" fmla="*/ 46 w 47"/>
              <a:gd name="T67" fmla="*/ 10 h 34"/>
              <a:gd name="T68" fmla="*/ 46 w 47"/>
              <a:gd name="T69" fmla="*/ 8 h 34"/>
              <a:gd name="T70" fmla="*/ 43 w 47"/>
              <a:gd name="T71" fmla="*/ 8 h 34"/>
              <a:gd name="T72" fmla="*/ 43 w 47"/>
              <a:gd name="T73" fmla="*/ 6 h 34"/>
              <a:gd name="T74" fmla="*/ 37 w 47"/>
              <a:gd name="T75" fmla="*/ 6 h 34"/>
              <a:gd name="T76" fmla="*/ 37 w 47"/>
              <a:gd name="T77" fmla="*/ 4 h 34"/>
              <a:gd name="T78" fmla="*/ 35 w 47"/>
              <a:gd name="T79" fmla="*/ 4 h 34"/>
              <a:gd name="T80" fmla="*/ 35 w 47"/>
              <a:gd name="T81" fmla="*/ 0 h 34"/>
              <a:gd name="T82" fmla="*/ 32 w 47"/>
              <a:gd name="T83" fmla="*/ 0 h 34"/>
              <a:gd name="T84" fmla="*/ 29 w 47"/>
              <a:gd name="T85" fmla="*/ 0 h 34"/>
              <a:gd name="T86" fmla="*/ 27 w 47"/>
              <a:gd name="T87" fmla="*/ 0 h 34"/>
              <a:gd name="T88" fmla="*/ 24 w 47"/>
              <a:gd name="T89" fmla="*/ 0 h 34"/>
              <a:gd name="T90" fmla="*/ 21 w 47"/>
              <a:gd name="T91" fmla="*/ 0 h 34"/>
              <a:gd name="T92" fmla="*/ 18 w 47"/>
              <a:gd name="T93" fmla="*/ 0 h 34"/>
              <a:gd name="T94" fmla="*/ 13 w 47"/>
              <a:gd name="T95" fmla="*/ 0 h 34"/>
              <a:gd name="T96" fmla="*/ 10 w 47"/>
              <a:gd name="T97" fmla="*/ 0 h 34"/>
              <a:gd name="T98" fmla="*/ 10 w 47"/>
              <a:gd name="T99" fmla="*/ 4 h 34"/>
              <a:gd name="T100" fmla="*/ 8 w 47"/>
              <a:gd name="T101" fmla="*/ 4 h 34"/>
              <a:gd name="T102" fmla="*/ 5 w 47"/>
              <a:gd name="T103" fmla="*/ 4 h 34"/>
              <a:gd name="T104" fmla="*/ 5 w 47"/>
              <a:gd name="T105" fmla="*/ 6 h 34"/>
              <a:gd name="T106" fmla="*/ 2 w 47"/>
              <a:gd name="T107" fmla="*/ 6 h 34"/>
              <a:gd name="T108" fmla="*/ 2 w 47"/>
              <a:gd name="T109" fmla="*/ 8 h 34"/>
              <a:gd name="T110" fmla="*/ 2 w 47"/>
              <a:gd name="T111" fmla="*/ 10 h 34"/>
              <a:gd name="T112" fmla="*/ 0 w 47"/>
              <a:gd name="T113" fmla="*/ 10 h 34"/>
              <a:gd name="T114" fmla="*/ 0 w 47"/>
              <a:gd name="T115" fmla="*/ 12 h 34"/>
              <a:gd name="T116" fmla="*/ 0 w 47"/>
              <a:gd name="T117" fmla="*/ 14 h 34"/>
              <a:gd name="T118" fmla="*/ 0 w 47"/>
              <a:gd name="T119" fmla="*/ 16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47" h="34">
                <a:moveTo>
                  <a:pt x="0" y="16"/>
                </a:moveTo>
                <a:lnTo>
                  <a:pt x="0" y="16"/>
                </a:lnTo>
                <a:lnTo>
                  <a:pt x="0" y="18"/>
                </a:lnTo>
                <a:lnTo>
                  <a:pt x="0" y="20"/>
                </a:lnTo>
                <a:lnTo>
                  <a:pt x="0" y="24"/>
                </a:lnTo>
                <a:lnTo>
                  <a:pt x="2" y="24"/>
                </a:lnTo>
                <a:lnTo>
                  <a:pt x="2" y="26"/>
                </a:lnTo>
                <a:lnTo>
                  <a:pt x="2" y="28"/>
                </a:lnTo>
                <a:lnTo>
                  <a:pt x="5" y="28"/>
                </a:lnTo>
                <a:lnTo>
                  <a:pt x="5" y="30"/>
                </a:lnTo>
                <a:lnTo>
                  <a:pt x="8" y="30"/>
                </a:lnTo>
                <a:lnTo>
                  <a:pt x="10" y="30"/>
                </a:lnTo>
                <a:lnTo>
                  <a:pt x="10" y="33"/>
                </a:lnTo>
                <a:lnTo>
                  <a:pt x="13" y="33"/>
                </a:lnTo>
                <a:lnTo>
                  <a:pt x="18" y="33"/>
                </a:lnTo>
                <a:lnTo>
                  <a:pt x="21" y="33"/>
                </a:lnTo>
                <a:lnTo>
                  <a:pt x="24" y="33"/>
                </a:lnTo>
                <a:lnTo>
                  <a:pt x="27" y="33"/>
                </a:lnTo>
                <a:lnTo>
                  <a:pt x="29" y="33"/>
                </a:lnTo>
                <a:lnTo>
                  <a:pt x="32" y="33"/>
                </a:lnTo>
                <a:lnTo>
                  <a:pt x="35" y="33"/>
                </a:lnTo>
                <a:lnTo>
                  <a:pt x="35" y="30"/>
                </a:lnTo>
                <a:lnTo>
                  <a:pt x="37" y="30"/>
                </a:lnTo>
                <a:lnTo>
                  <a:pt x="37" y="28"/>
                </a:lnTo>
                <a:lnTo>
                  <a:pt x="43" y="28"/>
                </a:lnTo>
                <a:lnTo>
                  <a:pt x="43" y="26"/>
                </a:lnTo>
                <a:lnTo>
                  <a:pt x="46" y="26"/>
                </a:lnTo>
                <a:lnTo>
                  <a:pt x="46" y="24"/>
                </a:lnTo>
                <a:lnTo>
                  <a:pt x="46" y="20"/>
                </a:lnTo>
                <a:lnTo>
                  <a:pt x="46" y="18"/>
                </a:lnTo>
                <a:lnTo>
                  <a:pt x="46" y="16"/>
                </a:lnTo>
                <a:lnTo>
                  <a:pt x="46" y="14"/>
                </a:lnTo>
                <a:lnTo>
                  <a:pt x="46" y="12"/>
                </a:lnTo>
                <a:lnTo>
                  <a:pt x="46" y="10"/>
                </a:lnTo>
                <a:lnTo>
                  <a:pt x="46" y="8"/>
                </a:lnTo>
                <a:lnTo>
                  <a:pt x="43" y="8"/>
                </a:lnTo>
                <a:lnTo>
                  <a:pt x="43" y="6"/>
                </a:lnTo>
                <a:lnTo>
                  <a:pt x="37" y="6"/>
                </a:lnTo>
                <a:lnTo>
                  <a:pt x="37" y="4"/>
                </a:lnTo>
                <a:lnTo>
                  <a:pt x="35" y="4"/>
                </a:lnTo>
                <a:lnTo>
                  <a:pt x="35" y="0"/>
                </a:lnTo>
                <a:lnTo>
                  <a:pt x="32" y="0"/>
                </a:lnTo>
                <a:lnTo>
                  <a:pt x="29" y="0"/>
                </a:lnTo>
                <a:lnTo>
                  <a:pt x="27" y="0"/>
                </a:lnTo>
                <a:lnTo>
                  <a:pt x="24" y="0"/>
                </a:lnTo>
                <a:lnTo>
                  <a:pt x="21" y="0"/>
                </a:lnTo>
                <a:lnTo>
                  <a:pt x="18" y="0"/>
                </a:lnTo>
                <a:lnTo>
                  <a:pt x="13" y="0"/>
                </a:lnTo>
                <a:lnTo>
                  <a:pt x="10" y="0"/>
                </a:lnTo>
                <a:lnTo>
                  <a:pt x="10" y="4"/>
                </a:lnTo>
                <a:lnTo>
                  <a:pt x="8" y="4"/>
                </a:lnTo>
                <a:lnTo>
                  <a:pt x="5" y="4"/>
                </a:lnTo>
                <a:lnTo>
                  <a:pt x="5" y="6"/>
                </a:lnTo>
                <a:lnTo>
                  <a:pt x="2" y="6"/>
                </a:lnTo>
                <a:lnTo>
                  <a:pt x="2" y="8"/>
                </a:lnTo>
                <a:lnTo>
                  <a:pt x="2" y="10"/>
                </a:lnTo>
                <a:lnTo>
                  <a:pt x="0" y="10"/>
                </a:lnTo>
                <a:lnTo>
                  <a:pt x="0" y="12"/>
                </a:lnTo>
                <a:lnTo>
                  <a:pt x="0" y="14"/>
                </a:lnTo>
                <a:lnTo>
                  <a:pt x="0" y="1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2644" name="Freeform 20"/>
          <p:cNvSpPr>
            <a:spLocks/>
          </p:cNvSpPr>
          <p:nvPr/>
        </p:nvSpPr>
        <p:spPr bwMode="auto">
          <a:xfrm>
            <a:off x="2978151" y="2092326"/>
            <a:ext cx="74613" cy="53975"/>
          </a:xfrm>
          <a:custGeom>
            <a:avLst/>
            <a:gdLst>
              <a:gd name="T0" fmla="*/ 0 w 47"/>
              <a:gd name="T1" fmla="*/ 18 h 34"/>
              <a:gd name="T2" fmla="*/ 0 w 47"/>
              <a:gd name="T3" fmla="*/ 20 h 34"/>
              <a:gd name="T4" fmla="*/ 0 w 47"/>
              <a:gd name="T5" fmla="*/ 24 h 34"/>
              <a:gd name="T6" fmla="*/ 0 w 47"/>
              <a:gd name="T7" fmla="*/ 26 h 34"/>
              <a:gd name="T8" fmla="*/ 2 w 47"/>
              <a:gd name="T9" fmla="*/ 28 h 34"/>
              <a:gd name="T10" fmla="*/ 5 w 47"/>
              <a:gd name="T11" fmla="*/ 28 h 34"/>
              <a:gd name="T12" fmla="*/ 5 w 47"/>
              <a:gd name="T13" fmla="*/ 30 h 34"/>
              <a:gd name="T14" fmla="*/ 8 w 47"/>
              <a:gd name="T15" fmla="*/ 30 h 34"/>
              <a:gd name="T16" fmla="*/ 10 w 47"/>
              <a:gd name="T17" fmla="*/ 33 h 34"/>
              <a:gd name="T18" fmla="*/ 16 w 47"/>
              <a:gd name="T19" fmla="*/ 33 h 34"/>
              <a:gd name="T20" fmla="*/ 16 w 47"/>
              <a:gd name="T21" fmla="*/ 33 h 34"/>
              <a:gd name="T22" fmla="*/ 18 w 47"/>
              <a:gd name="T23" fmla="*/ 33 h 34"/>
              <a:gd name="T24" fmla="*/ 21 w 47"/>
              <a:gd name="T25" fmla="*/ 33 h 34"/>
              <a:gd name="T26" fmla="*/ 24 w 47"/>
              <a:gd name="T27" fmla="*/ 33 h 34"/>
              <a:gd name="T28" fmla="*/ 27 w 47"/>
              <a:gd name="T29" fmla="*/ 33 h 34"/>
              <a:gd name="T30" fmla="*/ 29 w 47"/>
              <a:gd name="T31" fmla="*/ 33 h 34"/>
              <a:gd name="T32" fmla="*/ 32 w 47"/>
              <a:gd name="T33" fmla="*/ 33 h 34"/>
              <a:gd name="T34" fmla="*/ 32 w 47"/>
              <a:gd name="T35" fmla="*/ 30 h 34"/>
              <a:gd name="T36" fmla="*/ 35 w 47"/>
              <a:gd name="T37" fmla="*/ 30 h 34"/>
              <a:gd name="T38" fmla="*/ 40 w 47"/>
              <a:gd name="T39" fmla="*/ 28 h 34"/>
              <a:gd name="T40" fmla="*/ 43 w 47"/>
              <a:gd name="T41" fmla="*/ 28 h 34"/>
              <a:gd name="T42" fmla="*/ 43 w 47"/>
              <a:gd name="T43" fmla="*/ 26 h 34"/>
              <a:gd name="T44" fmla="*/ 43 w 47"/>
              <a:gd name="T45" fmla="*/ 24 h 34"/>
              <a:gd name="T46" fmla="*/ 46 w 47"/>
              <a:gd name="T47" fmla="*/ 20 h 34"/>
              <a:gd name="T48" fmla="*/ 46 w 47"/>
              <a:gd name="T49" fmla="*/ 18 h 34"/>
              <a:gd name="T50" fmla="*/ 46 w 47"/>
              <a:gd name="T51" fmla="*/ 16 h 34"/>
              <a:gd name="T52" fmla="*/ 46 w 47"/>
              <a:gd name="T53" fmla="*/ 14 h 34"/>
              <a:gd name="T54" fmla="*/ 46 w 47"/>
              <a:gd name="T55" fmla="*/ 12 h 34"/>
              <a:gd name="T56" fmla="*/ 43 w 47"/>
              <a:gd name="T57" fmla="*/ 10 h 34"/>
              <a:gd name="T58" fmla="*/ 43 w 47"/>
              <a:gd name="T59" fmla="*/ 8 h 34"/>
              <a:gd name="T60" fmla="*/ 40 w 47"/>
              <a:gd name="T61" fmla="*/ 6 h 34"/>
              <a:gd name="T62" fmla="*/ 40 w 47"/>
              <a:gd name="T63" fmla="*/ 6 h 34"/>
              <a:gd name="T64" fmla="*/ 35 w 47"/>
              <a:gd name="T65" fmla="*/ 4 h 34"/>
              <a:gd name="T66" fmla="*/ 32 w 47"/>
              <a:gd name="T67" fmla="*/ 4 h 34"/>
              <a:gd name="T68" fmla="*/ 29 w 47"/>
              <a:gd name="T69" fmla="*/ 0 h 34"/>
              <a:gd name="T70" fmla="*/ 29 w 47"/>
              <a:gd name="T71" fmla="*/ 0 h 34"/>
              <a:gd name="T72" fmla="*/ 27 w 47"/>
              <a:gd name="T73" fmla="*/ 0 h 34"/>
              <a:gd name="T74" fmla="*/ 24 w 47"/>
              <a:gd name="T75" fmla="*/ 0 h 34"/>
              <a:gd name="T76" fmla="*/ 21 w 47"/>
              <a:gd name="T77" fmla="*/ 0 h 34"/>
              <a:gd name="T78" fmla="*/ 18 w 47"/>
              <a:gd name="T79" fmla="*/ 0 h 34"/>
              <a:gd name="T80" fmla="*/ 16 w 47"/>
              <a:gd name="T81" fmla="*/ 0 h 34"/>
              <a:gd name="T82" fmla="*/ 10 w 47"/>
              <a:gd name="T83" fmla="*/ 0 h 34"/>
              <a:gd name="T84" fmla="*/ 10 w 47"/>
              <a:gd name="T85" fmla="*/ 0 h 34"/>
              <a:gd name="T86" fmla="*/ 8 w 47"/>
              <a:gd name="T87" fmla="*/ 4 h 34"/>
              <a:gd name="T88" fmla="*/ 5 w 47"/>
              <a:gd name="T89" fmla="*/ 4 h 34"/>
              <a:gd name="T90" fmla="*/ 2 w 47"/>
              <a:gd name="T91" fmla="*/ 6 h 34"/>
              <a:gd name="T92" fmla="*/ 2 w 47"/>
              <a:gd name="T93" fmla="*/ 8 h 34"/>
              <a:gd name="T94" fmla="*/ 0 w 47"/>
              <a:gd name="T95" fmla="*/ 8 h 34"/>
              <a:gd name="T96" fmla="*/ 0 w 47"/>
              <a:gd name="T97" fmla="*/ 10 h 34"/>
              <a:gd name="T98" fmla="*/ 0 w 47"/>
              <a:gd name="T99" fmla="*/ 12 h 34"/>
              <a:gd name="T100" fmla="*/ 0 w 47"/>
              <a:gd name="T101" fmla="*/ 14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47" h="34">
                <a:moveTo>
                  <a:pt x="0" y="16"/>
                </a:moveTo>
                <a:lnTo>
                  <a:pt x="0" y="16"/>
                </a:lnTo>
                <a:lnTo>
                  <a:pt x="0" y="16"/>
                </a:lnTo>
                <a:lnTo>
                  <a:pt x="0" y="18"/>
                </a:lnTo>
                <a:lnTo>
                  <a:pt x="0" y="18"/>
                </a:lnTo>
                <a:lnTo>
                  <a:pt x="0" y="18"/>
                </a:lnTo>
                <a:lnTo>
                  <a:pt x="0" y="18"/>
                </a:lnTo>
                <a:lnTo>
                  <a:pt x="0" y="18"/>
                </a:lnTo>
                <a:lnTo>
                  <a:pt x="0" y="20"/>
                </a:lnTo>
                <a:lnTo>
                  <a:pt x="0" y="20"/>
                </a:lnTo>
                <a:lnTo>
                  <a:pt x="0" y="20"/>
                </a:lnTo>
                <a:lnTo>
                  <a:pt x="0" y="20"/>
                </a:lnTo>
                <a:lnTo>
                  <a:pt x="0" y="24"/>
                </a:lnTo>
                <a:lnTo>
                  <a:pt x="0" y="24"/>
                </a:lnTo>
                <a:lnTo>
                  <a:pt x="0" y="24"/>
                </a:lnTo>
                <a:lnTo>
                  <a:pt x="0" y="24"/>
                </a:lnTo>
                <a:lnTo>
                  <a:pt x="0" y="24"/>
                </a:lnTo>
                <a:lnTo>
                  <a:pt x="0" y="24"/>
                </a:lnTo>
                <a:lnTo>
                  <a:pt x="0" y="26"/>
                </a:lnTo>
                <a:lnTo>
                  <a:pt x="0" y="26"/>
                </a:lnTo>
                <a:lnTo>
                  <a:pt x="2" y="26"/>
                </a:lnTo>
                <a:lnTo>
                  <a:pt x="2" y="26"/>
                </a:lnTo>
                <a:lnTo>
                  <a:pt x="2" y="26"/>
                </a:lnTo>
                <a:lnTo>
                  <a:pt x="2" y="26"/>
                </a:lnTo>
                <a:lnTo>
                  <a:pt x="2" y="28"/>
                </a:lnTo>
                <a:lnTo>
                  <a:pt x="2" y="28"/>
                </a:lnTo>
                <a:lnTo>
                  <a:pt x="2" y="28"/>
                </a:lnTo>
                <a:lnTo>
                  <a:pt x="2" y="28"/>
                </a:lnTo>
                <a:lnTo>
                  <a:pt x="2" y="28"/>
                </a:lnTo>
                <a:lnTo>
                  <a:pt x="5" y="28"/>
                </a:lnTo>
                <a:lnTo>
                  <a:pt x="5" y="28"/>
                </a:lnTo>
                <a:lnTo>
                  <a:pt x="5" y="28"/>
                </a:lnTo>
                <a:lnTo>
                  <a:pt x="5" y="30"/>
                </a:lnTo>
                <a:lnTo>
                  <a:pt x="5" y="30"/>
                </a:lnTo>
                <a:lnTo>
                  <a:pt x="5" y="30"/>
                </a:lnTo>
                <a:lnTo>
                  <a:pt x="5" y="30"/>
                </a:lnTo>
                <a:lnTo>
                  <a:pt x="8" y="30"/>
                </a:lnTo>
                <a:lnTo>
                  <a:pt x="8" y="30"/>
                </a:lnTo>
                <a:lnTo>
                  <a:pt x="8" y="30"/>
                </a:lnTo>
                <a:lnTo>
                  <a:pt x="8" y="30"/>
                </a:lnTo>
                <a:lnTo>
                  <a:pt x="8" y="30"/>
                </a:lnTo>
                <a:lnTo>
                  <a:pt x="8" y="30"/>
                </a:lnTo>
                <a:lnTo>
                  <a:pt x="8" y="33"/>
                </a:lnTo>
                <a:lnTo>
                  <a:pt x="10" y="33"/>
                </a:lnTo>
                <a:lnTo>
                  <a:pt x="10" y="33"/>
                </a:lnTo>
                <a:lnTo>
                  <a:pt x="10" y="33"/>
                </a:lnTo>
                <a:lnTo>
                  <a:pt x="10" y="33"/>
                </a:lnTo>
                <a:lnTo>
                  <a:pt x="10" y="33"/>
                </a:lnTo>
                <a:lnTo>
                  <a:pt x="10" y="33"/>
                </a:lnTo>
                <a:lnTo>
                  <a:pt x="16" y="33"/>
                </a:lnTo>
                <a:lnTo>
                  <a:pt x="16" y="33"/>
                </a:lnTo>
                <a:lnTo>
                  <a:pt x="16" y="33"/>
                </a:lnTo>
                <a:lnTo>
                  <a:pt x="16" y="33"/>
                </a:lnTo>
                <a:lnTo>
                  <a:pt x="16" y="33"/>
                </a:lnTo>
                <a:lnTo>
                  <a:pt x="16" y="33"/>
                </a:lnTo>
                <a:lnTo>
                  <a:pt x="18" y="33"/>
                </a:lnTo>
                <a:lnTo>
                  <a:pt x="18" y="33"/>
                </a:lnTo>
                <a:lnTo>
                  <a:pt x="18" y="33"/>
                </a:lnTo>
                <a:lnTo>
                  <a:pt x="18" y="33"/>
                </a:lnTo>
                <a:lnTo>
                  <a:pt x="18" y="33"/>
                </a:lnTo>
                <a:lnTo>
                  <a:pt x="21" y="33"/>
                </a:lnTo>
                <a:lnTo>
                  <a:pt x="21" y="33"/>
                </a:lnTo>
                <a:lnTo>
                  <a:pt x="21" y="33"/>
                </a:lnTo>
                <a:lnTo>
                  <a:pt x="21" y="33"/>
                </a:lnTo>
                <a:lnTo>
                  <a:pt x="21" y="33"/>
                </a:lnTo>
                <a:lnTo>
                  <a:pt x="21" y="33"/>
                </a:lnTo>
                <a:lnTo>
                  <a:pt x="24" y="33"/>
                </a:lnTo>
                <a:lnTo>
                  <a:pt x="24" y="33"/>
                </a:lnTo>
                <a:lnTo>
                  <a:pt x="24" y="33"/>
                </a:lnTo>
                <a:lnTo>
                  <a:pt x="24" y="33"/>
                </a:lnTo>
                <a:lnTo>
                  <a:pt x="24" y="33"/>
                </a:lnTo>
                <a:lnTo>
                  <a:pt x="24" y="33"/>
                </a:lnTo>
                <a:lnTo>
                  <a:pt x="27" y="33"/>
                </a:lnTo>
                <a:lnTo>
                  <a:pt x="27" y="33"/>
                </a:lnTo>
                <a:lnTo>
                  <a:pt x="27" y="33"/>
                </a:lnTo>
                <a:lnTo>
                  <a:pt x="27" y="33"/>
                </a:lnTo>
                <a:lnTo>
                  <a:pt x="27" y="33"/>
                </a:lnTo>
                <a:lnTo>
                  <a:pt x="27" y="33"/>
                </a:lnTo>
                <a:lnTo>
                  <a:pt x="29" y="33"/>
                </a:lnTo>
                <a:lnTo>
                  <a:pt x="29" y="33"/>
                </a:lnTo>
                <a:lnTo>
                  <a:pt x="29" y="33"/>
                </a:lnTo>
                <a:lnTo>
                  <a:pt x="29" y="33"/>
                </a:lnTo>
                <a:lnTo>
                  <a:pt x="29" y="33"/>
                </a:lnTo>
                <a:lnTo>
                  <a:pt x="29" y="33"/>
                </a:lnTo>
                <a:lnTo>
                  <a:pt x="32" y="33"/>
                </a:lnTo>
                <a:lnTo>
                  <a:pt x="32" y="33"/>
                </a:lnTo>
                <a:lnTo>
                  <a:pt x="32" y="33"/>
                </a:lnTo>
                <a:lnTo>
                  <a:pt x="32" y="33"/>
                </a:lnTo>
                <a:lnTo>
                  <a:pt x="32" y="30"/>
                </a:lnTo>
                <a:lnTo>
                  <a:pt x="32" y="30"/>
                </a:lnTo>
                <a:lnTo>
                  <a:pt x="35" y="30"/>
                </a:lnTo>
                <a:lnTo>
                  <a:pt x="35" y="30"/>
                </a:lnTo>
                <a:lnTo>
                  <a:pt x="35" y="30"/>
                </a:lnTo>
                <a:lnTo>
                  <a:pt x="35" y="30"/>
                </a:lnTo>
                <a:lnTo>
                  <a:pt x="35" y="30"/>
                </a:lnTo>
                <a:lnTo>
                  <a:pt x="35" y="30"/>
                </a:lnTo>
                <a:lnTo>
                  <a:pt x="40" y="30"/>
                </a:lnTo>
                <a:lnTo>
                  <a:pt x="40" y="30"/>
                </a:lnTo>
                <a:lnTo>
                  <a:pt x="40" y="28"/>
                </a:lnTo>
                <a:lnTo>
                  <a:pt x="40" y="28"/>
                </a:lnTo>
                <a:lnTo>
                  <a:pt x="40" y="28"/>
                </a:lnTo>
                <a:lnTo>
                  <a:pt x="40" y="28"/>
                </a:lnTo>
                <a:lnTo>
                  <a:pt x="40" y="28"/>
                </a:lnTo>
                <a:lnTo>
                  <a:pt x="40" y="28"/>
                </a:lnTo>
                <a:lnTo>
                  <a:pt x="43" y="28"/>
                </a:lnTo>
                <a:lnTo>
                  <a:pt x="43" y="28"/>
                </a:lnTo>
                <a:lnTo>
                  <a:pt x="43" y="26"/>
                </a:lnTo>
                <a:lnTo>
                  <a:pt x="43" y="26"/>
                </a:lnTo>
                <a:lnTo>
                  <a:pt x="43" y="26"/>
                </a:lnTo>
                <a:lnTo>
                  <a:pt x="43" y="26"/>
                </a:lnTo>
                <a:lnTo>
                  <a:pt x="43" y="26"/>
                </a:lnTo>
                <a:lnTo>
                  <a:pt x="43" y="26"/>
                </a:lnTo>
                <a:lnTo>
                  <a:pt x="43" y="24"/>
                </a:lnTo>
                <a:lnTo>
                  <a:pt x="43" y="24"/>
                </a:lnTo>
                <a:lnTo>
                  <a:pt x="43" y="24"/>
                </a:lnTo>
                <a:lnTo>
                  <a:pt x="43" y="24"/>
                </a:lnTo>
                <a:lnTo>
                  <a:pt x="46" y="24"/>
                </a:lnTo>
                <a:lnTo>
                  <a:pt x="46" y="24"/>
                </a:lnTo>
                <a:lnTo>
                  <a:pt x="46" y="20"/>
                </a:lnTo>
                <a:lnTo>
                  <a:pt x="46" y="20"/>
                </a:lnTo>
                <a:lnTo>
                  <a:pt x="46" y="20"/>
                </a:lnTo>
                <a:lnTo>
                  <a:pt x="46" y="20"/>
                </a:lnTo>
                <a:lnTo>
                  <a:pt x="46" y="18"/>
                </a:lnTo>
                <a:lnTo>
                  <a:pt x="46" y="18"/>
                </a:lnTo>
                <a:lnTo>
                  <a:pt x="46" y="18"/>
                </a:lnTo>
                <a:lnTo>
                  <a:pt x="46" y="18"/>
                </a:lnTo>
                <a:lnTo>
                  <a:pt x="46" y="18"/>
                </a:lnTo>
                <a:lnTo>
                  <a:pt x="46" y="16"/>
                </a:lnTo>
                <a:lnTo>
                  <a:pt x="46" y="16"/>
                </a:lnTo>
                <a:lnTo>
                  <a:pt x="46" y="16"/>
                </a:lnTo>
                <a:lnTo>
                  <a:pt x="46" y="16"/>
                </a:lnTo>
                <a:lnTo>
                  <a:pt x="46" y="14"/>
                </a:lnTo>
                <a:lnTo>
                  <a:pt x="46" y="14"/>
                </a:lnTo>
                <a:lnTo>
                  <a:pt x="46" y="14"/>
                </a:lnTo>
                <a:lnTo>
                  <a:pt x="46" y="14"/>
                </a:lnTo>
                <a:lnTo>
                  <a:pt x="46" y="14"/>
                </a:lnTo>
                <a:lnTo>
                  <a:pt x="46" y="12"/>
                </a:lnTo>
                <a:lnTo>
                  <a:pt x="46" y="12"/>
                </a:lnTo>
                <a:lnTo>
                  <a:pt x="46" y="12"/>
                </a:lnTo>
                <a:lnTo>
                  <a:pt x="46" y="12"/>
                </a:lnTo>
                <a:lnTo>
                  <a:pt x="46" y="10"/>
                </a:lnTo>
                <a:lnTo>
                  <a:pt x="46" y="10"/>
                </a:lnTo>
                <a:lnTo>
                  <a:pt x="43" y="10"/>
                </a:lnTo>
                <a:lnTo>
                  <a:pt x="43" y="10"/>
                </a:lnTo>
                <a:lnTo>
                  <a:pt x="43" y="10"/>
                </a:lnTo>
                <a:lnTo>
                  <a:pt x="43" y="10"/>
                </a:lnTo>
                <a:lnTo>
                  <a:pt x="43" y="8"/>
                </a:lnTo>
                <a:lnTo>
                  <a:pt x="43" y="8"/>
                </a:lnTo>
                <a:lnTo>
                  <a:pt x="43" y="8"/>
                </a:lnTo>
                <a:lnTo>
                  <a:pt x="43" y="8"/>
                </a:lnTo>
                <a:lnTo>
                  <a:pt x="43" y="8"/>
                </a:lnTo>
                <a:lnTo>
                  <a:pt x="43" y="8"/>
                </a:lnTo>
                <a:lnTo>
                  <a:pt x="43" y="6"/>
                </a:lnTo>
                <a:lnTo>
                  <a:pt x="43" y="6"/>
                </a:lnTo>
                <a:lnTo>
                  <a:pt x="40" y="6"/>
                </a:lnTo>
                <a:lnTo>
                  <a:pt x="40" y="6"/>
                </a:lnTo>
                <a:lnTo>
                  <a:pt x="40" y="6"/>
                </a:lnTo>
                <a:lnTo>
                  <a:pt x="40" y="6"/>
                </a:lnTo>
                <a:lnTo>
                  <a:pt x="40" y="6"/>
                </a:lnTo>
                <a:lnTo>
                  <a:pt x="40" y="6"/>
                </a:lnTo>
                <a:lnTo>
                  <a:pt x="40" y="4"/>
                </a:lnTo>
                <a:lnTo>
                  <a:pt x="40" y="4"/>
                </a:lnTo>
                <a:lnTo>
                  <a:pt x="35" y="4"/>
                </a:lnTo>
                <a:lnTo>
                  <a:pt x="35" y="4"/>
                </a:lnTo>
                <a:lnTo>
                  <a:pt x="35" y="4"/>
                </a:lnTo>
                <a:lnTo>
                  <a:pt x="35" y="4"/>
                </a:lnTo>
                <a:lnTo>
                  <a:pt x="35" y="4"/>
                </a:lnTo>
                <a:lnTo>
                  <a:pt x="35" y="4"/>
                </a:lnTo>
                <a:lnTo>
                  <a:pt x="32" y="4"/>
                </a:lnTo>
                <a:lnTo>
                  <a:pt x="32" y="4"/>
                </a:lnTo>
                <a:lnTo>
                  <a:pt x="32" y="0"/>
                </a:lnTo>
                <a:lnTo>
                  <a:pt x="32" y="0"/>
                </a:lnTo>
                <a:lnTo>
                  <a:pt x="32" y="0"/>
                </a:lnTo>
                <a:lnTo>
                  <a:pt x="32" y="0"/>
                </a:lnTo>
                <a:lnTo>
                  <a:pt x="29" y="0"/>
                </a:lnTo>
                <a:lnTo>
                  <a:pt x="29" y="0"/>
                </a:lnTo>
                <a:lnTo>
                  <a:pt x="29" y="0"/>
                </a:lnTo>
                <a:lnTo>
                  <a:pt x="29" y="0"/>
                </a:lnTo>
                <a:lnTo>
                  <a:pt x="29" y="0"/>
                </a:lnTo>
                <a:lnTo>
                  <a:pt x="29" y="0"/>
                </a:lnTo>
                <a:lnTo>
                  <a:pt x="27" y="0"/>
                </a:lnTo>
                <a:lnTo>
                  <a:pt x="27" y="0"/>
                </a:lnTo>
                <a:lnTo>
                  <a:pt x="27" y="0"/>
                </a:lnTo>
                <a:lnTo>
                  <a:pt x="27" y="0"/>
                </a:lnTo>
                <a:lnTo>
                  <a:pt x="27" y="0"/>
                </a:lnTo>
                <a:lnTo>
                  <a:pt x="27" y="0"/>
                </a:lnTo>
                <a:lnTo>
                  <a:pt x="24" y="0"/>
                </a:lnTo>
                <a:lnTo>
                  <a:pt x="24" y="0"/>
                </a:lnTo>
                <a:lnTo>
                  <a:pt x="24" y="0"/>
                </a:lnTo>
                <a:lnTo>
                  <a:pt x="24" y="0"/>
                </a:lnTo>
                <a:lnTo>
                  <a:pt x="24" y="0"/>
                </a:lnTo>
                <a:lnTo>
                  <a:pt x="24" y="0"/>
                </a:lnTo>
                <a:lnTo>
                  <a:pt x="21" y="0"/>
                </a:lnTo>
                <a:lnTo>
                  <a:pt x="21" y="0"/>
                </a:lnTo>
                <a:lnTo>
                  <a:pt x="21" y="0"/>
                </a:lnTo>
                <a:lnTo>
                  <a:pt x="21" y="0"/>
                </a:lnTo>
                <a:lnTo>
                  <a:pt x="21" y="0"/>
                </a:lnTo>
                <a:lnTo>
                  <a:pt x="21" y="0"/>
                </a:lnTo>
                <a:lnTo>
                  <a:pt x="18" y="0"/>
                </a:lnTo>
                <a:lnTo>
                  <a:pt x="18" y="0"/>
                </a:lnTo>
                <a:lnTo>
                  <a:pt x="18" y="0"/>
                </a:lnTo>
                <a:lnTo>
                  <a:pt x="18" y="0"/>
                </a:lnTo>
                <a:lnTo>
                  <a:pt x="18" y="0"/>
                </a:lnTo>
                <a:lnTo>
                  <a:pt x="16" y="0"/>
                </a:lnTo>
                <a:lnTo>
                  <a:pt x="16" y="0"/>
                </a:lnTo>
                <a:lnTo>
                  <a:pt x="16" y="0"/>
                </a:lnTo>
                <a:lnTo>
                  <a:pt x="16" y="0"/>
                </a:lnTo>
                <a:lnTo>
                  <a:pt x="16" y="0"/>
                </a:lnTo>
                <a:lnTo>
                  <a:pt x="16" y="0"/>
                </a:lnTo>
                <a:lnTo>
                  <a:pt x="10" y="0"/>
                </a:lnTo>
                <a:lnTo>
                  <a:pt x="10" y="0"/>
                </a:lnTo>
                <a:lnTo>
                  <a:pt x="10" y="0"/>
                </a:lnTo>
                <a:lnTo>
                  <a:pt x="10" y="0"/>
                </a:lnTo>
                <a:lnTo>
                  <a:pt x="10" y="0"/>
                </a:lnTo>
                <a:lnTo>
                  <a:pt x="10" y="0"/>
                </a:lnTo>
                <a:lnTo>
                  <a:pt x="8" y="0"/>
                </a:lnTo>
                <a:lnTo>
                  <a:pt x="8" y="4"/>
                </a:lnTo>
                <a:lnTo>
                  <a:pt x="8" y="4"/>
                </a:lnTo>
                <a:lnTo>
                  <a:pt x="8" y="4"/>
                </a:lnTo>
                <a:lnTo>
                  <a:pt x="8" y="4"/>
                </a:lnTo>
                <a:lnTo>
                  <a:pt x="8" y="4"/>
                </a:lnTo>
                <a:lnTo>
                  <a:pt x="8" y="4"/>
                </a:lnTo>
                <a:lnTo>
                  <a:pt x="5" y="4"/>
                </a:lnTo>
                <a:lnTo>
                  <a:pt x="5" y="4"/>
                </a:lnTo>
                <a:lnTo>
                  <a:pt x="5" y="4"/>
                </a:lnTo>
                <a:lnTo>
                  <a:pt x="5" y="4"/>
                </a:lnTo>
                <a:lnTo>
                  <a:pt x="5" y="6"/>
                </a:lnTo>
                <a:lnTo>
                  <a:pt x="5" y="6"/>
                </a:lnTo>
                <a:lnTo>
                  <a:pt x="5" y="6"/>
                </a:lnTo>
                <a:lnTo>
                  <a:pt x="2" y="6"/>
                </a:lnTo>
                <a:lnTo>
                  <a:pt x="2" y="6"/>
                </a:lnTo>
                <a:lnTo>
                  <a:pt x="2" y="6"/>
                </a:lnTo>
                <a:lnTo>
                  <a:pt x="2" y="6"/>
                </a:lnTo>
                <a:lnTo>
                  <a:pt x="2" y="6"/>
                </a:lnTo>
                <a:lnTo>
                  <a:pt x="2" y="8"/>
                </a:lnTo>
                <a:lnTo>
                  <a:pt x="2" y="8"/>
                </a:lnTo>
                <a:lnTo>
                  <a:pt x="2" y="8"/>
                </a:lnTo>
                <a:lnTo>
                  <a:pt x="2" y="8"/>
                </a:lnTo>
                <a:lnTo>
                  <a:pt x="0" y="8"/>
                </a:lnTo>
                <a:lnTo>
                  <a:pt x="0" y="8"/>
                </a:lnTo>
                <a:lnTo>
                  <a:pt x="0" y="10"/>
                </a:lnTo>
                <a:lnTo>
                  <a:pt x="0" y="10"/>
                </a:lnTo>
                <a:lnTo>
                  <a:pt x="0" y="10"/>
                </a:lnTo>
                <a:lnTo>
                  <a:pt x="0" y="10"/>
                </a:lnTo>
                <a:lnTo>
                  <a:pt x="0" y="10"/>
                </a:lnTo>
                <a:lnTo>
                  <a:pt x="0" y="10"/>
                </a:lnTo>
                <a:lnTo>
                  <a:pt x="0" y="12"/>
                </a:lnTo>
                <a:lnTo>
                  <a:pt x="0" y="12"/>
                </a:lnTo>
                <a:lnTo>
                  <a:pt x="0" y="12"/>
                </a:lnTo>
                <a:lnTo>
                  <a:pt x="0" y="12"/>
                </a:lnTo>
                <a:lnTo>
                  <a:pt x="0" y="14"/>
                </a:lnTo>
                <a:lnTo>
                  <a:pt x="0" y="14"/>
                </a:lnTo>
                <a:lnTo>
                  <a:pt x="0" y="14"/>
                </a:lnTo>
                <a:lnTo>
                  <a:pt x="0" y="14"/>
                </a:lnTo>
                <a:lnTo>
                  <a:pt x="0" y="14"/>
                </a:lnTo>
                <a:lnTo>
                  <a:pt x="0" y="16"/>
                </a:lnTo>
                <a:lnTo>
                  <a:pt x="0" y="16"/>
                </a:lnTo>
              </a:path>
            </a:pathLst>
          </a:custGeom>
          <a:solidFill>
            <a:srgbClr val="000000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2645" name="Freeform 21"/>
          <p:cNvSpPr>
            <a:spLocks/>
          </p:cNvSpPr>
          <p:nvPr/>
        </p:nvSpPr>
        <p:spPr bwMode="auto">
          <a:xfrm>
            <a:off x="2978151" y="2092326"/>
            <a:ext cx="74613" cy="53975"/>
          </a:xfrm>
          <a:custGeom>
            <a:avLst/>
            <a:gdLst>
              <a:gd name="T0" fmla="*/ 0 w 47"/>
              <a:gd name="T1" fmla="*/ 16 h 34"/>
              <a:gd name="T2" fmla="*/ 0 w 47"/>
              <a:gd name="T3" fmla="*/ 16 h 34"/>
              <a:gd name="T4" fmla="*/ 0 w 47"/>
              <a:gd name="T5" fmla="*/ 18 h 34"/>
              <a:gd name="T6" fmla="*/ 0 w 47"/>
              <a:gd name="T7" fmla="*/ 20 h 34"/>
              <a:gd name="T8" fmla="*/ 0 w 47"/>
              <a:gd name="T9" fmla="*/ 24 h 34"/>
              <a:gd name="T10" fmla="*/ 0 w 47"/>
              <a:gd name="T11" fmla="*/ 26 h 34"/>
              <a:gd name="T12" fmla="*/ 2 w 47"/>
              <a:gd name="T13" fmla="*/ 26 h 34"/>
              <a:gd name="T14" fmla="*/ 2 w 47"/>
              <a:gd name="T15" fmla="*/ 28 h 34"/>
              <a:gd name="T16" fmla="*/ 5 w 47"/>
              <a:gd name="T17" fmla="*/ 28 h 34"/>
              <a:gd name="T18" fmla="*/ 5 w 47"/>
              <a:gd name="T19" fmla="*/ 30 h 34"/>
              <a:gd name="T20" fmla="*/ 8 w 47"/>
              <a:gd name="T21" fmla="*/ 30 h 34"/>
              <a:gd name="T22" fmla="*/ 8 w 47"/>
              <a:gd name="T23" fmla="*/ 33 h 34"/>
              <a:gd name="T24" fmla="*/ 10 w 47"/>
              <a:gd name="T25" fmla="*/ 33 h 34"/>
              <a:gd name="T26" fmla="*/ 16 w 47"/>
              <a:gd name="T27" fmla="*/ 33 h 34"/>
              <a:gd name="T28" fmla="*/ 18 w 47"/>
              <a:gd name="T29" fmla="*/ 33 h 34"/>
              <a:gd name="T30" fmla="*/ 21 w 47"/>
              <a:gd name="T31" fmla="*/ 33 h 34"/>
              <a:gd name="T32" fmla="*/ 24 w 47"/>
              <a:gd name="T33" fmla="*/ 33 h 34"/>
              <a:gd name="T34" fmla="*/ 27 w 47"/>
              <a:gd name="T35" fmla="*/ 33 h 34"/>
              <a:gd name="T36" fmla="*/ 29 w 47"/>
              <a:gd name="T37" fmla="*/ 33 h 34"/>
              <a:gd name="T38" fmla="*/ 32 w 47"/>
              <a:gd name="T39" fmla="*/ 33 h 34"/>
              <a:gd name="T40" fmla="*/ 32 w 47"/>
              <a:gd name="T41" fmla="*/ 30 h 34"/>
              <a:gd name="T42" fmla="*/ 35 w 47"/>
              <a:gd name="T43" fmla="*/ 30 h 34"/>
              <a:gd name="T44" fmla="*/ 40 w 47"/>
              <a:gd name="T45" fmla="*/ 30 h 34"/>
              <a:gd name="T46" fmla="*/ 40 w 47"/>
              <a:gd name="T47" fmla="*/ 28 h 34"/>
              <a:gd name="T48" fmla="*/ 43 w 47"/>
              <a:gd name="T49" fmla="*/ 28 h 34"/>
              <a:gd name="T50" fmla="*/ 43 w 47"/>
              <a:gd name="T51" fmla="*/ 26 h 34"/>
              <a:gd name="T52" fmla="*/ 43 w 47"/>
              <a:gd name="T53" fmla="*/ 24 h 34"/>
              <a:gd name="T54" fmla="*/ 46 w 47"/>
              <a:gd name="T55" fmla="*/ 24 h 34"/>
              <a:gd name="T56" fmla="*/ 46 w 47"/>
              <a:gd name="T57" fmla="*/ 20 h 34"/>
              <a:gd name="T58" fmla="*/ 46 w 47"/>
              <a:gd name="T59" fmla="*/ 18 h 34"/>
              <a:gd name="T60" fmla="*/ 46 w 47"/>
              <a:gd name="T61" fmla="*/ 16 h 34"/>
              <a:gd name="T62" fmla="*/ 46 w 47"/>
              <a:gd name="T63" fmla="*/ 14 h 34"/>
              <a:gd name="T64" fmla="*/ 46 w 47"/>
              <a:gd name="T65" fmla="*/ 12 h 34"/>
              <a:gd name="T66" fmla="*/ 46 w 47"/>
              <a:gd name="T67" fmla="*/ 10 h 34"/>
              <a:gd name="T68" fmla="*/ 43 w 47"/>
              <a:gd name="T69" fmla="*/ 10 h 34"/>
              <a:gd name="T70" fmla="*/ 43 w 47"/>
              <a:gd name="T71" fmla="*/ 8 h 34"/>
              <a:gd name="T72" fmla="*/ 43 w 47"/>
              <a:gd name="T73" fmla="*/ 6 h 34"/>
              <a:gd name="T74" fmla="*/ 40 w 47"/>
              <a:gd name="T75" fmla="*/ 6 h 34"/>
              <a:gd name="T76" fmla="*/ 40 w 47"/>
              <a:gd name="T77" fmla="*/ 4 h 34"/>
              <a:gd name="T78" fmla="*/ 35 w 47"/>
              <a:gd name="T79" fmla="*/ 4 h 34"/>
              <a:gd name="T80" fmla="*/ 32 w 47"/>
              <a:gd name="T81" fmla="*/ 4 h 34"/>
              <a:gd name="T82" fmla="*/ 32 w 47"/>
              <a:gd name="T83" fmla="*/ 0 h 34"/>
              <a:gd name="T84" fmla="*/ 29 w 47"/>
              <a:gd name="T85" fmla="*/ 0 h 34"/>
              <a:gd name="T86" fmla="*/ 27 w 47"/>
              <a:gd name="T87" fmla="*/ 0 h 34"/>
              <a:gd name="T88" fmla="*/ 24 w 47"/>
              <a:gd name="T89" fmla="*/ 0 h 34"/>
              <a:gd name="T90" fmla="*/ 21 w 47"/>
              <a:gd name="T91" fmla="*/ 0 h 34"/>
              <a:gd name="T92" fmla="*/ 18 w 47"/>
              <a:gd name="T93" fmla="*/ 0 h 34"/>
              <a:gd name="T94" fmla="*/ 16 w 47"/>
              <a:gd name="T95" fmla="*/ 0 h 34"/>
              <a:gd name="T96" fmla="*/ 10 w 47"/>
              <a:gd name="T97" fmla="*/ 0 h 34"/>
              <a:gd name="T98" fmla="*/ 8 w 47"/>
              <a:gd name="T99" fmla="*/ 0 h 34"/>
              <a:gd name="T100" fmla="*/ 8 w 47"/>
              <a:gd name="T101" fmla="*/ 4 h 34"/>
              <a:gd name="T102" fmla="*/ 5 w 47"/>
              <a:gd name="T103" fmla="*/ 4 h 34"/>
              <a:gd name="T104" fmla="*/ 5 w 47"/>
              <a:gd name="T105" fmla="*/ 6 h 34"/>
              <a:gd name="T106" fmla="*/ 2 w 47"/>
              <a:gd name="T107" fmla="*/ 6 h 34"/>
              <a:gd name="T108" fmla="*/ 2 w 47"/>
              <a:gd name="T109" fmla="*/ 8 h 34"/>
              <a:gd name="T110" fmla="*/ 0 w 47"/>
              <a:gd name="T111" fmla="*/ 8 h 34"/>
              <a:gd name="T112" fmla="*/ 0 w 47"/>
              <a:gd name="T113" fmla="*/ 10 h 34"/>
              <a:gd name="T114" fmla="*/ 0 w 47"/>
              <a:gd name="T115" fmla="*/ 12 h 34"/>
              <a:gd name="T116" fmla="*/ 0 w 47"/>
              <a:gd name="T117" fmla="*/ 14 h 34"/>
              <a:gd name="T118" fmla="*/ 0 w 47"/>
              <a:gd name="T119" fmla="*/ 16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47" h="34">
                <a:moveTo>
                  <a:pt x="0" y="16"/>
                </a:moveTo>
                <a:lnTo>
                  <a:pt x="0" y="16"/>
                </a:lnTo>
                <a:lnTo>
                  <a:pt x="0" y="18"/>
                </a:lnTo>
                <a:lnTo>
                  <a:pt x="0" y="20"/>
                </a:lnTo>
                <a:lnTo>
                  <a:pt x="0" y="24"/>
                </a:lnTo>
                <a:lnTo>
                  <a:pt x="0" y="26"/>
                </a:lnTo>
                <a:lnTo>
                  <a:pt x="2" y="26"/>
                </a:lnTo>
                <a:lnTo>
                  <a:pt x="2" y="28"/>
                </a:lnTo>
                <a:lnTo>
                  <a:pt x="5" y="28"/>
                </a:lnTo>
                <a:lnTo>
                  <a:pt x="5" y="30"/>
                </a:lnTo>
                <a:lnTo>
                  <a:pt x="8" y="30"/>
                </a:lnTo>
                <a:lnTo>
                  <a:pt x="8" y="33"/>
                </a:lnTo>
                <a:lnTo>
                  <a:pt x="10" y="33"/>
                </a:lnTo>
                <a:lnTo>
                  <a:pt x="16" y="33"/>
                </a:lnTo>
                <a:lnTo>
                  <a:pt x="18" y="33"/>
                </a:lnTo>
                <a:lnTo>
                  <a:pt x="21" y="33"/>
                </a:lnTo>
                <a:lnTo>
                  <a:pt x="24" y="33"/>
                </a:lnTo>
                <a:lnTo>
                  <a:pt x="27" y="33"/>
                </a:lnTo>
                <a:lnTo>
                  <a:pt x="29" y="33"/>
                </a:lnTo>
                <a:lnTo>
                  <a:pt x="32" y="33"/>
                </a:lnTo>
                <a:lnTo>
                  <a:pt x="32" y="30"/>
                </a:lnTo>
                <a:lnTo>
                  <a:pt x="35" y="30"/>
                </a:lnTo>
                <a:lnTo>
                  <a:pt x="40" y="30"/>
                </a:lnTo>
                <a:lnTo>
                  <a:pt x="40" y="28"/>
                </a:lnTo>
                <a:lnTo>
                  <a:pt x="43" y="28"/>
                </a:lnTo>
                <a:lnTo>
                  <a:pt x="43" y="26"/>
                </a:lnTo>
                <a:lnTo>
                  <a:pt x="43" y="24"/>
                </a:lnTo>
                <a:lnTo>
                  <a:pt x="46" y="24"/>
                </a:lnTo>
                <a:lnTo>
                  <a:pt x="46" y="20"/>
                </a:lnTo>
                <a:lnTo>
                  <a:pt x="46" y="18"/>
                </a:lnTo>
                <a:lnTo>
                  <a:pt x="46" y="16"/>
                </a:lnTo>
                <a:lnTo>
                  <a:pt x="46" y="14"/>
                </a:lnTo>
                <a:lnTo>
                  <a:pt x="46" y="12"/>
                </a:lnTo>
                <a:lnTo>
                  <a:pt x="46" y="10"/>
                </a:lnTo>
                <a:lnTo>
                  <a:pt x="43" y="10"/>
                </a:lnTo>
                <a:lnTo>
                  <a:pt x="43" y="8"/>
                </a:lnTo>
                <a:lnTo>
                  <a:pt x="43" y="6"/>
                </a:lnTo>
                <a:lnTo>
                  <a:pt x="40" y="6"/>
                </a:lnTo>
                <a:lnTo>
                  <a:pt x="40" y="4"/>
                </a:lnTo>
                <a:lnTo>
                  <a:pt x="35" y="4"/>
                </a:lnTo>
                <a:lnTo>
                  <a:pt x="32" y="4"/>
                </a:lnTo>
                <a:lnTo>
                  <a:pt x="32" y="0"/>
                </a:lnTo>
                <a:lnTo>
                  <a:pt x="29" y="0"/>
                </a:lnTo>
                <a:lnTo>
                  <a:pt x="27" y="0"/>
                </a:lnTo>
                <a:lnTo>
                  <a:pt x="24" y="0"/>
                </a:lnTo>
                <a:lnTo>
                  <a:pt x="21" y="0"/>
                </a:lnTo>
                <a:lnTo>
                  <a:pt x="18" y="0"/>
                </a:lnTo>
                <a:lnTo>
                  <a:pt x="16" y="0"/>
                </a:lnTo>
                <a:lnTo>
                  <a:pt x="10" y="0"/>
                </a:lnTo>
                <a:lnTo>
                  <a:pt x="8" y="0"/>
                </a:lnTo>
                <a:lnTo>
                  <a:pt x="8" y="4"/>
                </a:lnTo>
                <a:lnTo>
                  <a:pt x="5" y="4"/>
                </a:lnTo>
                <a:lnTo>
                  <a:pt x="5" y="6"/>
                </a:lnTo>
                <a:lnTo>
                  <a:pt x="2" y="6"/>
                </a:lnTo>
                <a:lnTo>
                  <a:pt x="2" y="8"/>
                </a:lnTo>
                <a:lnTo>
                  <a:pt x="0" y="8"/>
                </a:lnTo>
                <a:lnTo>
                  <a:pt x="0" y="10"/>
                </a:lnTo>
                <a:lnTo>
                  <a:pt x="0" y="12"/>
                </a:lnTo>
                <a:lnTo>
                  <a:pt x="0" y="14"/>
                </a:lnTo>
                <a:lnTo>
                  <a:pt x="0" y="1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2646" name="Line 22"/>
          <p:cNvSpPr>
            <a:spLocks noChangeShapeType="1"/>
          </p:cNvSpPr>
          <p:nvPr/>
        </p:nvSpPr>
        <p:spPr bwMode="auto">
          <a:xfrm flipH="1">
            <a:off x="4341814" y="3441700"/>
            <a:ext cx="611187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2647" name="Oval 23"/>
          <p:cNvSpPr>
            <a:spLocks noChangeArrowheads="1"/>
          </p:cNvSpPr>
          <p:nvPr/>
        </p:nvSpPr>
        <p:spPr bwMode="auto">
          <a:xfrm>
            <a:off x="2292350" y="1835150"/>
            <a:ext cx="2120900" cy="1130300"/>
          </a:xfrm>
          <a:prstGeom prst="ellipse">
            <a:avLst/>
          </a:prstGeom>
          <a:noFill/>
          <a:ln w="12700">
            <a:solidFill>
              <a:srgbClr val="5F5F5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2648" name="Oval 24"/>
          <p:cNvSpPr>
            <a:spLocks noChangeArrowheads="1"/>
          </p:cNvSpPr>
          <p:nvPr/>
        </p:nvSpPr>
        <p:spPr bwMode="auto">
          <a:xfrm>
            <a:off x="2368550" y="3054350"/>
            <a:ext cx="2120900" cy="825500"/>
          </a:xfrm>
          <a:prstGeom prst="ellipse">
            <a:avLst/>
          </a:prstGeom>
          <a:noFill/>
          <a:ln w="12700">
            <a:solidFill>
              <a:srgbClr val="5F5F5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2649" name="Line 25"/>
          <p:cNvSpPr>
            <a:spLocks noChangeShapeType="1"/>
          </p:cNvSpPr>
          <p:nvPr/>
        </p:nvSpPr>
        <p:spPr bwMode="auto">
          <a:xfrm flipV="1">
            <a:off x="4343400" y="1752600"/>
            <a:ext cx="685800" cy="381000"/>
          </a:xfrm>
          <a:prstGeom prst="line">
            <a:avLst/>
          </a:prstGeom>
          <a:noFill/>
          <a:ln w="12700">
            <a:solidFill>
              <a:srgbClr val="5F5F5F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2650" name="Rectangle 26"/>
          <p:cNvSpPr>
            <a:spLocks noChangeArrowheads="1"/>
          </p:cNvSpPr>
          <p:nvPr/>
        </p:nvSpPr>
        <p:spPr bwMode="auto">
          <a:xfrm>
            <a:off x="4937126" y="1370014"/>
            <a:ext cx="545021" cy="6469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3600">
                <a:solidFill>
                  <a:srgbClr val="CC0000"/>
                </a:solidFill>
                <a:latin typeface="Arial Rounded MT Bold" pitchFamily="34" charset="0"/>
                <a:cs typeface="Arial" panose="020B0604020202020204" pitchFamily="34" charset="0"/>
              </a:rPr>
              <a:t>ol</a:t>
            </a:r>
          </a:p>
        </p:txBody>
      </p:sp>
      <p:sp>
        <p:nvSpPr>
          <p:cNvPr id="282651" name="Line 27"/>
          <p:cNvSpPr>
            <a:spLocks noChangeShapeType="1"/>
          </p:cNvSpPr>
          <p:nvPr/>
        </p:nvSpPr>
        <p:spPr bwMode="auto">
          <a:xfrm>
            <a:off x="4038600" y="3810000"/>
            <a:ext cx="685800" cy="609600"/>
          </a:xfrm>
          <a:prstGeom prst="line">
            <a:avLst/>
          </a:prstGeom>
          <a:noFill/>
          <a:ln w="12700">
            <a:solidFill>
              <a:srgbClr val="5F5F5F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2652" name="Rectangle 28"/>
          <p:cNvSpPr>
            <a:spLocks noChangeArrowheads="1"/>
          </p:cNvSpPr>
          <p:nvPr/>
        </p:nvSpPr>
        <p:spPr bwMode="auto">
          <a:xfrm>
            <a:off x="4708525" y="4113214"/>
            <a:ext cx="955390" cy="6469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3600">
                <a:solidFill>
                  <a:schemeClr val="accent2"/>
                </a:solidFill>
                <a:latin typeface="Arial Rounded MT Bold" pitchFamily="34" charset="0"/>
                <a:cs typeface="Arial" panose="020B0604020202020204" pitchFamily="34" charset="0"/>
              </a:rPr>
              <a:t>ene</a:t>
            </a:r>
          </a:p>
        </p:txBody>
      </p:sp>
      <p:sp>
        <p:nvSpPr>
          <p:cNvPr id="282653" name="Rectangle 29"/>
          <p:cNvSpPr>
            <a:spLocks noChangeArrowheads="1"/>
          </p:cNvSpPr>
          <p:nvPr/>
        </p:nvSpPr>
        <p:spPr bwMode="auto">
          <a:xfrm>
            <a:off x="6133032" y="2316164"/>
            <a:ext cx="4358757" cy="10163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r" rtl="1"/>
            <a:r>
              <a:rPr lang="fa-IR" sz="2000" b="1">
                <a:solidFill>
                  <a:schemeClr val="accent2"/>
                </a:solidFill>
                <a:latin typeface="Arial Rounded MT Bold" pitchFamily="34" charset="0"/>
                <a:cs typeface="Arial" panose="020B0604020202020204" pitchFamily="34" charset="0"/>
              </a:rPr>
              <a:t>  انولها:</a:t>
            </a:r>
            <a:endParaRPr lang="en-US" sz="2000" b="1">
              <a:solidFill>
                <a:schemeClr val="accent2"/>
              </a:solidFill>
              <a:latin typeface="Arial Rounded MT Bold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2000" b="1">
                <a:latin typeface="Arial Rounded MT Bold" pitchFamily="34" charset="0"/>
                <a:cs typeface="Arial" panose="020B0604020202020204" pitchFamily="34" charset="0"/>
              </a:rPr>
              <a:t>     (دارای </a:t>
            </a:r>
            <a:r>
              <a:rPr lang="en-US" sz="2000" b="1">
                <a:latin typeface="Arial Rounded MT Bold" pitchFamily="34" charset="0"/>
                <a:cs typeface="Arial" panose="020B0604020202020204" pitchFamily="34" charset="0"/>
              </a:rPr>
              <a:t>–OH</a:t>
            </a:r>
            <a:r>
              <a:rPr lang="fa-IR" sz="2000" b="1">
                <a:latin typeface="Arial Rounded MT Bold" pitchFamily="34" charset="0"/>
                <a:cs typeface="Arial" panose="020B0604020202020204" pitchFamily="34" charset="0"/>
              </a:rPr>
              <a:t> متصل به پیوند دوگانه میباشد)</a:t>
            </a:r>
          </a:p>
          <a:p>
            <a:pPr algn="r"/>
            <a:endParaRPr lang="en-US" sz="2000">
              <a:latin typeface="Arial Rounded MT Bold" pitchFamily="34" charset="0"/>
              <a:cs typeface="Arial" panose="020B0604020202020204" pitchFamily="34" charset="0"/>
            </a:endParaRPr>
          </a:p>
        </p:txBody>
      </p:sp>
      <p:pic>
        <p:nvPicPr>
          <p:cNvPr id="282654" name="Object 30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8075" y="5238751"/>
            <a:ext cx="871538" cy="1185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2655" name="Rectangle 31"/>
          <p:cNvSpPr>
            <a:spLocks noChangeArrowheads="1"/>
          </p:cNvSpPr>
          <p:nvPr/>
        </p:nvSpPr>
        <p:spPr bwMode="auto">
          <a:xfrm>
            <a:off x="4784725" y="5668963"/>
            <a:ext cx="4440318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fa-IR" sz="2000" b="1">
                <a:latin typeface="Arial Rounded MT Bold" pitchFamily="34" charset="0"/>
                <a:cs typeface="Arial" panose="020B0604020202020204" pitchFamily="34" charset="0"/>
              </a:rPr>
              <a:t>فنل ها انولهای بسیار پایدار هستند(رزونانس بنزن)</a:t>
            </a:r>
            <a:endParaRPr lang="en-US" sz="2000" b="1">
              <a:latin typeface="Arial Rounded MT Bold" pitchFamily="34" charset="0"/>
              <a:cs typeface="Arial" panose="020B0604020202020204" pitchFamily="34" charset="0"/>
            </a:endParaRPr>
          </a:p>
        </p:txBody>
      </p:sp>
      <p:sp>
        <p:nvSpPr>
          <p:cNvPr id="282656" name="Rectangle 32"/>
          <p:cNvSpPr>
            <a:spLocks noChangeArrowheads="1"/>
          </p:cNvSpPr>
          <p:nvPr/>
        </p:nvSpPr>
        <p:spPr bwMode="auto">
          <a:xfrm>
            <a:off x="8434011" y="5157788"/>
            <a:ext cx="695703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r" rtl="1"/>
            <a:r>
              <a:rPr lang="fa-IR" sz="2000" b="1">
                <a:solidFill>
                  <a:srgbClr val="CC0000"/>
                </a:solidFill>
                <a:latin typeface="Arial Rounded MT Bold" pitchFamily="34" charset="0"/>
                <a:cs typeface="Arial" panose="020B0604020202020204" pitchFamily="34" charset="0"/>
              </a:rPr>
              <a:t>توجه:</a:t>
            </a:r>
            <a:endParaRPr lang="en-US" sz="2000" b="1">
              <a:solidFill>
                <a:srgbClr val="CC0000"/>
              </a:solidFill>
              <a:latin typeface="Arial Rounded MT Bold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33879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2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EEDA7-847F-4F7B-B97E-8D0597F472FB}" type="slidenum">
              <a:rPr lang="en-US"/>
              <a:pPr/>
              <a:t>5</a:t>
            </a:fld>
            <a:endParaRPr lang="en-US"/>
          </a:p>
        </p:txBody>
      </p:sp>
      <p:sp>
        <p:nvSpPr>
          <p:cNvPr id="283650" name="Rectangle 2"/>
          <p:cNvSpPr>
            <a:spLocks noChangeArrowheads="1"/>
          </p:cNvSpPr>
          <p:nvPr/>
        </p:nvSpPr>
        <p:spPr bwMode="auto">
          <a:xfrm>
            <a:off x="5451475" y="615950"/>
            <a:ext cx="901700" cy="444500"/>
          </a:xfrm>
          <a:prstGeom prst="rect">
            <a:avLst/>
          </a:prstGeom>
          <a:solidFill>
            <a:srgbClr val="FFFFCC">
              <a:alpha val="50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3651" name="Rectangle 3"/>
          <p:cNvSpPr>
            <a:spLocks noChangeArrowheads="1"/>
          </p:cNvSpPr>
          <p:nvPr/>
        </p:nvSpPr>
        <p:spPr bwMode="auto">
          <a:xfrm>
            <a:off x="1682750" y="615950"/>
            <a:ext cx="901700" cy="444500"/>
          </a:xfrm>
          <a:prstGeom prst="rect">
            <a:avLst/>
          </a:prstGeom>
          <a:solidFill>
            <a:srgbClr val="FFFFCC">
              <a:alpha val="50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3652" name="Rectangle 4"/>
          <p:cNvSpPr>
            <a:spLocks noChangeArrowheads="1"/>
          </p:cNvSpPr>
          <p:nvPr/>
        </p:nvSpPr>
        <p:spPr bwMode="auto">
          <a:xfrm>
            <a:off x="8318500" y="620713"/>
            <a:ext cx="2349500" cy="2425700"/>
          </a:xfrm>
          <a:prstGeom prst="rect">
            <a:avLst/>
          </a:prstGeom>
          <a:solidFill>
            <a:schemeClr val="folHlink">
              <a:alpha val="5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3653" name="Rectangle 5"/>
          <p:cNvSpPr>
            <a:spLocks noChangeArrowheads="1"/>
          </p:cNvSpPr>
          <p:nvPr/>
        </p:nvSpPr>
        <p:spPr bwMode="auto">
          <a:xfrm>
            <a:off x="1835150" y="3054350"/>
            <a:ext cx="4483100" cy="3568700"/>
          </a:xfrm>
          <a:prstGeom prst="rect">
            <a:avLst/>
          </a:prstGeom>
          <a:solidFill>
            <a:srgbClr val="FFFFCC">
              <a:alpha val="50000"/>
            </a:srgbClr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283654" name="Picture 6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3661"/>
          <a:stretch>
            <a:fillRect/>
          </a:stretch>
        </p:blipFill>
        <p:spPr bwMode="auto">
          <a:xfrm>
            <a:off x="1922464" y="685801"/>
            <a:ext cx="5876925" cy="188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3655" name="Rectangle 7"/>
          <p:cNvSpPr>
            <a:spLocks noChangeArrowheads="1"/>
          </p:cNvSpPr>
          <p:nvPr/>
        </p:nvSpPr>
        <p:spPr bwMode="auto">
          <a:xfrm>
            <a:off x="4440238" y="0"/>
            <a:ext cx="2324100" cy="585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r>
              <a:rPr lang="fa-IR" sz="3200" b="1">
                <a:solidFill>
                  <a:srgbClr val="33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  <a:cs typeface="Arial" panose="020B0604020202020204" pitchFamily="34" charset="0"/>
              </a:rPr>
              <a:t>توتومریزم</a:t>
            </a:r>
            <a:endParaRPr lang="en-US" sz="3200" b="1">
              <a:solidFill>
                <a:srgbClr val="33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Rounded MT Bold" pitchFamily="34" charset="0"/>
              <a:cs typeface="Arial" panose="020B0604020202020204" pitchFamily="34" charset="0"/>
            </a:endParaRPr>
          </a:p>
        </p:txBody>
      </p:sp>
      <p:sp>
        <p:nvSpPr>
          <p:cNvPr id="283656" name="Rectangle 8"/>
          <p:cNvSpPr>
            <a:spLocks noChangeArrowheads="1"/>
          </p:cNvSpPr>
          <p:nvPr/>
        </p:nvSpPr>
        <p:spPr bwMode="auto">
          <a:xfrm>
            <a:off x="8137526" y="669925"/>
            <a:ext cx="2530475" cy="1231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r"/>
            <a:r>
              <a:rPr lang="fa-IR" b="1">
                <a:solidFill>
                  <a:srgbClr val="330099"/>
                </a:solidFill>
                <a:latin typeface="Arial Rounded MT Bold" pitchFamily="34" charset="0"/>
                <a:cs typeface="Arial" panose="020B0604020202020204" pitchFamily="34" charset="0"/>
              </a:rPr>
              <a:t>توتومریزم</a:t>
            </a:r>
            <a:r>
              <a:rPr lang="fa-IR" sz="2000">
                <a:solidFill>
                  <a:srgbClr val="330099"/>
                </a:solidFill>
                <a:latin typeface="Arial Rounded MT Bold" pitchFamily="34" charset="0"/>
                <a:cs typeface="Arial" panose="020B0604020202020204" pitchFamily="34" charset="0"/>
              </a:rPr>
              <a:t>:</a:t>
            </a:r>
          </a:p>
          <a:p>
            <a:pPr algn="r"/>
            <a:r>
              <a:rPr lang="fa-IR">
                <a:solidFill>
                  <a:srgbClr val="330099"/>
                </a:solidFill>
                <a:latin typeface="Arial Rounded MT Bold" pitchFamily="34" charset="0"/>
                <a:cs typeface="Arial" panose="020B0604020202020204" pitchFamily="34" charset="0"/>
              </a:rPr>
              <a:t>اجزایی در حال تعادل که اختلافشلن در موقعیت پروتونها ویا گروهها باشد</a:t>
            </a:r>
            <a:endParaRPr lang="en-US">
              <a:solidFill>
                <a:srgbClr val="330099"/>
              </a:solidFill>
              <a:latin typeface="Arial Rounded MT Bold" pitchFamily="34" charset="0"/>
              <a:cs typeface="Arial" panose="020B0604020202020204" pitchFamily="34" charset="0"/>
            </a:endParaRPr>
          </a:p>
        </p:txBody>
      </p:sp>
      <p:sp>
        <p:nvSpPr>
          <p:cNvPr id="283657" name="Line 9"/>
          <p:cNvSpPr>
            <a:spLocks noChangeShapeType="1"/>
          </p:cNvSpPr>
          <p:nvPr/>
        </p:nvSpPr>
        <p:spPr bwMode="auto">
          <a:xfrm>
            <a:off x="2819400" y="5486400"/>
            <a:ext cx="533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3658" name="Line 10"/>
          <p:cNvSpPr>
            <a:spLocks noChangeShapeType="1"/>
          </p:cNvSpPr>
          <p:nvPr/>
        </p:nvSpPr>
        <p:spPr bwMode="auto">
          <a:xfrm>
            <a:off x="3962400" y="3810000"/>
            <a:ext cx="533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3659" name="Rectangle 11"/>
          <p:cNvSpPr>
            <a:spLocks noChangeArrowheads="1"/>
          </p:cNvSpPr>
          <p:nvPr/>
        </p:nvSpPr>
        <p:spPr bwMode="auto">
          <a:xfrm>
            <a:off x="3870326" y="3870325"/>
            <a:ext cx="506549" cy="36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fa-IR" b="1">
                <a:latin typeface="Arial Rounded MT Bold" pitchFamily="34" charset="0"/>
                <a:cs typeface="Arial" panose="020B0604020202020204" pitchFamily="34" charset="0"/>
              </a:rPr>
              <a:t>انول</a:t>
            </a:r>
            <a:endParaRPr lang="en-US" b="1">
              <a:latin typeface="Arial Rounded MT Bold" pitchFamily="34" charset="0"/>
              <a:cs typeface="Arial" panose="020B0604020202020204" pitchFamily="34" charset="0"/>
            </a:endParaRPr>
          </a:p>
        </p:txBody>
      </p:sp>
      <p:sp>
        <p:nvSpPr>
          <p:cNvPr id="283660" name="Rectangle 12"/>
          <p:cNvSpPr>
            <a:spLocks noChangeArrowheads="1"/>
          </p:cNvSpPr>
          <p:nvPr/>
        </p:nvSpPr>
        <p:spPr bwMode="auto">
          <a:xfrm>
            <a:off x="2782889" y="5589588"/>
            <a:ext cx="436017" cy="36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fa-IR" b="1">
                <a:latin typeface="Arial Rounded MT Bold" pitchFamily="34" charset="0"/>
                <a:cs typeface="Arial" panose="020B0604020202020204" pitchFamily="34" charset="0"/>
              </a:rPr>
              <a:t>کتو</a:t>
            </a:r>
            <a:endParaRPr lang="en-US" b="1">
              <a:latin typeface="Arial Rounded MT Bold" pitchFamily="34" charset="0"/>
              <a:cs typeface="Arial" panose="020B0604020202020204" pitchFamily="34" charset="0"/>
            </a:endParaRPr>
          </a:p>
        </p:txBody>
      </p:sp>
      <p:sp>
        <p:nvSpPr>
          <p:cNvPr id="283661" name="Line 13"/>
          <p:cNvSpPr>
            <a:spLocks noChangeShapeType="1"/>
          </p:cNvSpPr>
          <p:nvPr/>
        </p:nvSpPr>
        <p:spPr bwMode="auto">
          <a:xfrm flipV="1">
            <a:off x="5486400" y="3581400"/>
            <a:ext cx="0" cy="2362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3662" name="Rectangle 14"/>
          <p:cNvSpPr>
            <a:spLocks noChangeArrowheads="1"/>
          </p:cNvSpPr>
          <p:nvPr/>
        </p:nvSpPr>
        <p:spPr bwMode="auto">
          <a:xfrm>
            <a:off x="5546726" y="3717926"/>
            <a:ext cx="404813" cy="12009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r>
              <a:rPr lang="fa-IR" b="1">
                <a:latin typeface="Arial Rounded MT Bold" pitchFamily="34" charset="0"/>
                <a:cs typeface="Arial" panose="020B0604020202020204" pitchFamily="34" charset="0"/>
              </a:rPr>
              <a:t>ا</a:t>
            </a:r>
          </a:p>
          <a:p>
            <a:r>
              <a:rPr lang="fa-IR" b="1">
                <a:latin typeface="Arial Rounded MT Bold" pitchFamily="34" charset="0"/>
                <a:cs typeface="Arial" panose="020B0604020202020204" pitchFamily="34" charset="0"/>
              </a:rPr>
              <a:t>نر</a:t>
            </a:r>
          </a:p>
          <a:p>
            <a:r>
              <a:rPr lang="fa-IR" b="1">
                <a:latin typeface="Arial Rounded MT Bold" pitchFamily="34" charset="0"/>
                <a:cs typeface="Arial" panose="020B0604020202020204" pitchFamily="34" charset="0"/>
              </a:rPr>
              <a:t>ژ</a:t>
            </a:r>
          </a:p>
          <a:p>
            <a:r>
              <a:rPr lang="fa-IR" b="1">
                <a:latin typeface="Arial Rounded MT Bold" pitchFamily="34" charset="0"/>
                <a:cs typeface="Arial" panose="020B0604020202020204" pitchFamily="34" charset="0"/>
              </a:rPr>
              <a:t>ی</a:t>
            </a:r>
            <a:endParaRPr lang="en-US" b="1">
              <a:latin typeface="Arial Rounded MT Bold" pitchFamily="34" charset="0"/>
              <a:cs typeface="Arial" panose="020B0604020202020204" pitchFamily="34" charset="0"/>
            </a:endParaRPr>
          </a:p>
        </p:txBody>
      </p:sp>
      <p:sp>
        <p:nvSpPr>
          <p:cNvPr id="283663" name="Line 15"/>
          <p:cNvSpPr>
            <a:spLocks noChangeShapeType="1"/>
          </p:cNvSpPr>
          <p:nvPr/>
        </p:nvSpPr>
        <p:spPr bwMode="auto">
          <a:xfrm flipH="1">
            <a:off x="3352800" y="4419600"/>
            <a:ext cx="457200" cy="762000"/>
          </a:xfrm>
          <a:prstGeom prst="line">
            <a:avLst/>
          </a:prstGeom>
          <a:noFill/>
          <a:ln w="50800">
            <a:solidFill>
              <a:srgbClr val="CC0000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3664" name="Line 16"/>
          <p:cNvSpPr>
            <a:spLocks noChangeShapeType="1"/>
          </p:cNvSpPr>
          <p:nvPr/>
        </p:nvSpPr>
        <p:spPr bwMode="auto">
          <a:xfrm flipH="1">
            <a:off x="4953000" y="1676400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3665" name="Rectangle 17"/>
          <p:cNvSpPr>
            <a:spLocks noChangeArrowheads="1"/>
          </p:cNvSpPr>
          <p:nvPr/>
        </p:nvSpPr>
        <p:spPr bwMode="auto">
          <a:xfrm>
            <a:off x="3143251" y="3141663"/>
            <a:ext cx="1803379" cy="36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fa-IR" b="1">
                <a:solidFill>
                  <a:srgbClr val="330099"/>
                </a:solidFill>
                <a:latin typeface="Arial Rounded MT Bold" pitchFamily="34" charset="0"/>
                <a:cs typeface="Arial" panose="020B0604020202020204" pitchFamily="34" charset="0"/>
              </a:rPr>
              <a:t>اکثر انولها ناپایداررند</a:t>
            </a:r>
            <a:endParaRPr lang="en-US" b="1">
              <a:solidFill>
                <a:srgbClr val="330099"/>
              </a:solidFill>
              <a:latin typeface="Arial Rounded MT Bold" pitchFamily="34" charset="0"/>
              <a:cs typeface="Arial" panose="020B0604020202020204" pitchFamily="34" charset="0"/>
            </a:endParaRPr>
          </a:p>
        </p:txBody>
      </p:sp>
      <p:sp>
        <p:nvSpPr>
          <p:cNvPr id="283666" name="Rectangle 18"/>
          <p:cNvSpPr>
            <a:spLocks noChangeArrowheads="1"/>
          </p:cNvSpPr>
          <p:nvPr/>
        </p:nvSpPr>
        <p:spPr bwMode="auto">
          <a:xfrm>
            <a:off x="1965325" y="1935163"/>
            <a:ext cx="1195840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fa-IR" sz="2000" b="1">
                <a:solidFill>
                  <a:srgbClr val="CC0000"/>
                </a:solidFill>
                <a:latin typeface="Arial Rounded MT Bold" pitchFamily="34" charset="0"/>
                <a:cs typeface="Arial" panose="020B0604020202020204" pitchFamily="34" charset="0"/>
              </a:rPr>
              <a:t>انول ناپایدار</a:t>
            </a:r>
            <a:endParaRPr lang="en-US" sz="2000" b="1">
              <a:solidFill>
                <a:srgbClr val="CC0000"/>
              </a:solidFill>
              <a:latin typeface="Arial Rounded MT Bold" pitchFamily="34" charset="0"/>
              <a:cs typeface="Arial" panose="020B0604020202020204" pitchFamily="34" charset="0"/>
            </a:endParaRPr>
          </a:p>
        </p:txBody>
      </p:sp>
      <p:sp>
        <p:nvSpPr>
          <p:cNvPr id="283667" name="Rectangle 19"/>
          <p:cNvSpPr>
            <a:spLocks noChangeArrowheads="1"/>
          </p:cNvSpPr>
          <p:nvPr/>
        </p:nvSpPr>
        <p:spPr bwMode="auto">
          <a:xfrm>
            <a:off x="6679987" y="3230564"/>
            <a:ext cx="2976777" cy="10163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r"/>
            <a:r>
              <a:rPr lang="fa-IR" sz="2000" b="1">
                <a:latin typeface="Arial Rounded MT Bold" pitchFamily="34" charset="0"/>
                <a:cs typeface="Arial" panose="020B0604020202020204" pitchFamily="34" charset="0"/>
              </a:rPr>
              <a:t>تبدیل داخلی توتومر ها</a:t>
            </a:r>
            <a:endParaRPr lang="en-US" sz="2000" b="1">
              <a:latin typeface="Arial Rounded MT Bold" pitchFamily="34" charset="0"/>
              <a:cs typeface="Arial" panose="020B0604020202020204" pitchFamily="34" charset="0"/>
            </a:endParaRPr>
          </a:p>
          <a:p>
            <a:pPr algn="r"/>
            <a:r>
              <a:rPr lang="fa-IR" sz="2000" b="1">
                <a:latin typeface="Arial Rounded MT Bold" pitchFamily="34" charset="0"/>
                <a:cs typeface="Arial" panose="020B0604020202020204" pitchFamily="34" charset="0"/>
              </a:rPr>
              <a:t>پروتون ار اکسیژن به کربن منتقل</a:t>
            </a:r>
          </a:p>
          <a:p>
            <a:pPr algn="r"/>
            <a:r>
              <a:rPr lang="fa-IR" sz="2000" b="1">
                <a:latin typeface="Arial Rounded MT Bold" pitchFamily="34" charset="0"/>
                <a:cs typeface="Arial" panose="020B0604020202020204" pitchFamily="34" charset="0"/>
              </a:rPr>
              <a:t> شده است.</a:t>
            </a:r>
            <a:endParaRPr lang="en-US" sz="2000" b="1">
              <a:latin typeface="Arial Rounded MT Bold" pitchFamily="34" charset="0"/>
              <a:cs typeface="Arial" panose="020B0604020202020204" pitchFamily="34" charset="0"/>
            </a:endParaRPr>
          </a:p>
        </p:txBody>
      </p:sp>
      <p:sp>
        <p:nvSpPr>
          <p:cNvPr id="283668" name="Rectangle 20"/>
          <p:cNvSpPr>
            <a:spLocks noChangeArrowheads="1"/>
          </p:cNvSpPr>
          <p:nvPr/>
        </p:nvSpPr>
        <p:spPr bwMode="auto">
          <a:xfrm>
            <a:off x="1704976" y="674688"/>
            <a:ext cx="541815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fa-IR" sz="2000" b="1">
                <a:latin typeface="Arial Rounded MT Bold" pitchFamily="34" charset="0"/>
                <a:cs typeface="Arial" panose="020B0604020202020204" pitchFamily="34" charset="0"/>
              </a:rPr>
              <a:t>انول</a:t>
            </a:r>
            <a:endParaRPr lang="en-US" sz="2000" b="1">
              <a:latin typeface="Arial Rounded MT Bold" pitchFamily="34" charset="0"/>
              <a:cs typeface="Arial" panose="020B0604020202020204" pitchFamily="34" charset="0"/>
            </a:endParaRPr>
          </a:p>
        </p:txBody>
      </p:sp>
      <p:sp>
        <p:nvSpPr>
          <p:cNvPr id="283669" name="Rectangle 21"/>
          <p:cNvSpPr>
            <a:spLocks noChangeArrowheads="1"/>
          </p:cNvSpPr>
          <p:nvPr/>
        </p:nvSpPr>
        <p:spPr bwMode="auto">
          <a:xfrm>
            <a:off x="5470525" y="681038"/>
            <a:ext cx="463268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fa-IR" sz="2000" b="1">
                <a:latin typeface="Arial Rounded MT Bold" pitchFamily="34" charset="0"/>
                <a:cs typeface="Arial" panose="020B0604020202020204" pitchFamily="34" charset="0"/>
              </a:rPr>
              <a:t>کتو</a:t>
            </a:r>
            <a:endParaRPr lang="en-US" sz="2000" b="1">
              <a:latin typeface="Arial Rounded MT Bold" pitchFamily="34" charset="0"/>
              <a:cs typeface="Arial" panose="020B0604020202020204" pitchFamily="34" charset="0"/>
            </a:endParaRPr>
          </a:p>
        </p:txBody>
      </p:sp>
      <p:sp>
        <p:nvSpPr>
          <p:cNvPr id="283670" name="Rectangle 22"/>
          <p:cNvSpPr>
            <a:spLocks noChangeArrowheads="1"/>
          </p:cNvSpPr>
          <p:nvPr/>
        </p:nvSpPr>
        <p:spPr bwMode="auto">
          <a:xfrm>
            <a:off x="2782888" y="6092825"/>
            <a:ext cx="2207336" cy="36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fa-IR" b="1">
                <a:solidFill>
                  <a:srgbClr val="330099"/>
                </a:solidFill>
                <a:latin typeface="Arial Rounded MT Bold" pitchFamily="34" charset="0"/>
                <a:cs typeface="Arial" panose="020B0604020202020204" pitchFamily="34" charset="0"/>
              </a:rPr>
              <a:t>سریعا به کتو تبدیل میشوند</a:t>
            </a:r>
            <a:endParaRPr lang="en-US" b="1">
              <a:solidFill>
                <a:srgbClr val="330099"/>
              </a:solidFill>
              <a:latin typeface="Arial Rounded MT Bold" pitchFamily="34" charset="0"/>
              <a:cs typeface="Arial" panose="020B0604020202020204" pitchFamily="34" charset="0"/>
            </a:endParaRPr>
          </a:p>
        </p:txBody>
      </p:sp>
      <p:sp>
        <p:nvSpPr>
          <p:cNvPr id="283671" name="Line 23"/>
          <p:cNvSpPr>
            <a:spLocks noChangeShapeType="1"/>
          </p:cNvSpPr>
          <p:nvPr/>
        </p:nvSpPr>
        <p:spPr bwMode="auto">
          <a:xfrm>
            <a:off x="3810000" y="1066800"/>
            <a:ext cx="2971800" cy="2133600"/>
          </a:xfrm>
          <a:prstGeom prst="line">
            <a:avLst/>
          </a:prstGeom>
          <a:noFill/>
          <a:ln w="12700">
            <a:solidFill>
              <a:srgbClr val="006600"/>
            </a:solidFill>
            <a:prstDash val="sysDot"/>
            <a:round/>
            <a:headEnd type="stealth" w="med" len="lg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3672" name="Line 24"/>
          <p:cNvSpPr>
            <a:spLocks noChangeShapeType="1"/>
          </p:cNvSpPr>
          <p:nvPr/>
        </p:nvSpPr>
        <p:spPr bwMode="auto">
          <a:xfrm flipV="1">
            <a:off x="6781800" y="2209800"/>
            <a:ext cx="457200" cy="990600"/>
          </a:xfrm>
          <a:prstGeom prst="line">
            <a:avLst/>
          </a:prstGeom>
          <a:noFill/>
          <a:ln w="12700">
            <a:solidFill>
              <a:srgbClr val="006600"/>
            </a:solidFill>
            <a:prstDash val="sysDot"/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3673" name="Rectangle 25"/>
          <p:cNvSpPr>
            <a:spLocks noChangeArrowheads="1"/>
          </p:cNvSpPr>
          <p:nvPr/>
        </p:nvSpPr>
        <p:spPr bwMode="auto">
          <a:xfrm>
            <a:off x="7375525" y="4449763"/>
            <a:ext cx="2449388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fa-IR" sz="2000" b="1">
                <a:latin typeface="Arial Rounded MT Bold" pitchFamily="34" charset="0"/>
                <a:cs typeface="Arial" panose="020B0604020202020204" pitchFamily="34" charset="0"/>
              </a:rPr>
              <a:t>مکانیزم در اسلاید بعدی....</a:t>
            </a:r>
            <a:endParaRPr lang="en-US" sz="2000" b="1">
              <a:latin typeface="Arial Rounded MT Bold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41335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5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1BA14-8931-456C-B1FC-34BC6DA0FEAB}" type="slidenum">
              <a:rPr lang="en-US"/>
              <a:pPr/>
              <a:t>6</a:t>
            </a:fld>
            <a:endParaRPr lang="en-US"/>
          </a:p>
        </p:txBody>
      </p:sp>
      <p:sp>
        <p:nvSpPr>
          <p:cNvPr id="284674" name="Rectangle 2"/>
          <p:cNvSpPr>
            <a:spLocks noChangeArrowheads="1"/>
          </p:cNvSpPr>
          <p:nvPr/>
        </p:nvSpPr>
        <p:spPr bwMode="auto">
          <a:xfrm>
            <a:off x="1758950" y="1301750"/>
            <a:ext cx="2044700" cy="977900"/>
          </a:xfrm>
          <a:prstGeom prst="rect">
            <a:avLst/>
          </a:prstGeom>
          <a:solidFill>
            <a:srgbClr val="FFFFCC">
              <a:alpha val="50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675" name="Rectangle 3"/>
          <p:cNvSpPr>
            <a:spLocks noChangeArrowheads="1"/>
          </p:cNvSpPr>
          <p:nvPr/>
        </p:nvSpPr>
        <p:spPr bwMode="auto">
          <a:xfrm>
            <a:off x="3332501" y="0"/>
            <a:ext cx="5511124" cy="10778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fa-IR" sz="3200" b="1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  <a:cs typeface="Arial" panose="020B0604020202020204" pitchFamily="34" charset="0"/>
              </a:rPr>
              <a:t>توتومریزم توسط مقار جزیی اسید یا باز</a:t>
            </a:r>
          </a:p>
          <a:p>
            <a:pPr algn="ctr" rtl="1"/>
            <a:r>
              <a:rPr lang="fa-IR" sz="3200" b="1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  <a:cs typeface="Arial" panose="020B0604020202020204" pitchFamily="34" charset="0"/>
              </a:rPr>
              <a:t>کاتالیز میشود</a:t>
            </a:r>
            <a:endParaRPr lang="en-US" sz="3200" b="1">
              <a:solidFill>
                <a:srgbClr val="0099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Rounded MT Bold" pitchFamily="34" charset="0"/>
              <a:cs typeface="Arial" panose="020B0604020202020204" pitchFamily="34" charset="0"/>
            </a:endParaRPr>
          </a:p>
        </p:txBody>
      </p:sp>
      <p:pic>
        <p:nvPicPr>
          <p:cNvPr id="284676" name="Object 4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1" y="2046288"/>
            <a:ext cx="4797425" cy="3897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4677" name="Line 5"/>
          <p:cNvSpPr>
            <a:spLocks noChangeShapeType="1"/>
          </p:cNvSpPr>
          <p:nvPr/>
        </p:nvSpPr>
        <p:spPr bwMode="auto">
          <a:xfrm>
            <a:off x="7696200" y="3581400"/>
            <a:ext cx="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84678" name="Group 6"/>
          <p:cNvGrpSpPr>
            <a:grpSpLocks/>
          </p:cNvGrpSpPr>
          <p:nvPr/>
        </p:nvGrpSpPr>
        <p:grpSpPr bwMode="auto">
          <a:xfrm>
            <a:off x="6629400" y="1676400"/>
            <a:ext cx="228600" cy="4495800"/>
            <a:chOff x="3216" y="1056"/>
            <a:chExt cx="144" cy="2832"/>
          </a:xfrm>
        </p:grpSpPr>
        <p:sp>
          <p:nvSpPr>
            <p:cNvPr id="284679" name="Line 7"/>
            <p:cNvSpPr>
              <a:spLocks noChangeShapeType="1"/>
            </p:cNvSpPr>
            <p:nvPr/>
          </p:nvSpPr>
          <p:spPr bwMode="auto">
            <a:xfrm>
              <a:off x="3216" y="1056"/>
              <a:ext cx="0" cy="28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4680" name="Line 8"/>
            <p:cNvSpPr>
              <a:spLocks noChangeShapeType="1"/>
            </p:cNvSpPr>
            <p:nvPr/>
          </p:nvSpPr>
          <p:spPr bwMode="auto">
            <a:xfrm>
              <a:off x="3216" y="1056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4681" name="Line 9"/>
            <p:cNvSpPr>
              <a:spLocks noChangeShapeType="1"/>
            </p:cNvSpPr>
            <p:nvPr/>
          </p:nvSpPr>
          <p:spPr bwMode="auto">
            <a:xfrm>
              <a:off x="3216" y="3888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84682" name="Group 10"/>
          <p:cNvGrpSpPr>
            <a:grpSpLocks/>
          </p:cNvGrpSpPr>
          <p:nvPr/>
        </p:nvGrpSpPr>
        <p:grpSpPr bwMode="auto">
          <a:xfrm>
            <a:off x="8686800" y="1676400"/>
            <a:ext cx="228600" cy="4495800"/>
            <a:chOff x="4512" y="1056"/>
            <a:chExt cx="144" cy="2832"/>
          </a:xfrm>
        </p:grpSpPr>
        <p:sp>
          <p:nvSpPr>
            <p:cNvPr id="284683" name="Line 11"/>
            <p:cNvSpPr>
              <a:spLocks noChangeShapeType="1"/>
            </p:cNvSpPr>
            <p:nvPr/>
          </p:nvSpPr>
          <p:spPr bwMode="auto">
            <a:xfrm>
              <a:off x="4656" y="1056"/>
              <a:ext cx="0" cy="28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4684" name="Line 12"/>
            <p:cNvSpPr>
              <a:spLocks noChangeShapeType="1"/>
            </p:cNvSpPr>
            <p:nvPr/>
          </p:nvSpPr>
          <p:spPr bwMode="auto">
            <a:xfrm flipH="1">
              <a:off x="4512" y="1056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4685" name="Line 13"/>
            <p:cNvSpPr>
              <a:spLocks noChangeShapeType="1"/>
            </p:cNvSpPr>
            <p:nvPr/>
          </p:nvSpPr>
          <p:spPr bwMode="auto">
            <a:xfrm flipH="1">
              <a:off x="4512" y="3888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84686" name="Line 14"/>
          <p:cNvSpPr>
            <a:spLocks noChangeShapeType="1"/>
          </p:cNvSpPr>
          <p:nvPr/>
        </p:nvSpPr>
        <p:spPr bwMode="auto">
          <a:xfrm>
            <a:off x="5562600" y="266700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4687" name="Line 15"/>
          <p:cNvSpPr>
            <a:spLocks noChangeShapeType="1"/>
          </p:cNvSpPr>
          <p:nvPr/>
        </p:nvSpPr>
        <p:spPr bwMode="auto">
          <a:xfrm flipH="1">
            <a:off x="5486400" y="548640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4688" name="Rectangle 16"/>
          <p:cNvSpPr>
            <a:spLocks noChangeArrowheads="1"/>
          </p:cNvSpPr>
          <p:nvPr/>
        </p:nvSpPr>
        <p:spPr bwMode="auto">
          <a:xfrm>
            <a:off x="2879726" y="3459163"/>
            <a:ext cx="636393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 b="1">
                <a:cs typeface="Arial" panose="020B0604020202020204" pitchFamily="34" charset="0"/>
              </a:rPr>
              <a:t>H-O</a:t>
            </a:r>
          </a:p>
        </p:txBody>
      </p:sp>
      <p:sp>
        <p:nvSpPr>
          <p:cNvPr id="284689" name="Arc 17"/>
          <p:cNvSpPr>
            <a:spLocks/>
          </p:cNvSpPr>
          <p:nvPr/>
        </p:nvSpPr>
        <p:spPr bwMode="auto">
          <a:xfrm>
            <a:off x="3581400" y="3276600"/>
            <a:ext cx="685800" cy="381000"/>
          </a:xfrm>
          <a:custGeom>
            <a:avLst/>
            <a:gdLst>
              <a:gd name="G0" fmla="+- 0 0 0"/>
              <a:gd name="G1" fmla="+- 0 0 0"/>
              <a:gd name="G2" fmla="+- 21600 0 0"/>
              <a:gd name="T0" fmla="*/ 21600 w 21600"/>
              <a:gd name="T1" fmla="*/ 0 h 21600"/>
              <a:gd name="T2" fmla="*/ 0 w 21600"/>
              <a:gd name="T3" fmla="*/ 21600 h 21600"/>
              <a:gd name="T4" fmla="*/ 0 w 21600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600"/>
                  <a:pt x="0" y="21600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600"/>
                  <a:pt x="0" y="21600"/>
                </a:cubicBezTo>
                <a:lnTo>
                  <a:pt x="0" y="0"/>
                </a:lnTo>
                <a:close/>
              </a:path>
            </a:pathLst>
          </a:custGeom>
          <a:noFill/>
          <a:ln w="12700" cap="rnd">
            <a:solidFill>
              <a:srgbClr val="CC0000"/>
            </a:solidFill>
            <a:round/>
            <a:headEnd type="stealth" w="med" len="lg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84690" name="Group 18"/>
          <p:cNvGrpSpPr>
            <a:grpSpLocks/>
          </p:cNvGrpSpPr>
          <p:nvPr/>
        </p:nvGrpSpPr>
        <p:grpSpPr bwMode="auto">
          <a:xfrm>
            <a:off x="9280525" y="4373563"/>
            <a:ext cx="636588" cy="781050"/>
            <a:chOff x="4886" y="2755"/>
            <a:chExt cx="401" cy="492"/>
          </a:xfrm>
        </p:grpSpPr>
        <p:sp>
          <p:nvSpPr>
            <p:cNvPr id="284691" name="Rectangle 19"/>
            <p:cNvSpPr>
              <a:spLocks noChangeArrowheads="1"/>
            </p:cNvSpPr>
            <p:nvPr/>
          </p:nvSpPr>
          <p:spPr bwMode="auto">
            <a:xfrm>
              <a:off x="4886" y="2755"/>
              <a:ext cx="401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2000" b="1">
                  <a:cs typeface="Arial" panose="020B0604020202020204" pitchFamily="34" charset="0"/>
                </a:rPr>
                <a:t>H-O</a:t>
              </a:r>
            </a:p>
          </p:txBody>
        </p:sp>
        <p:sp>
          <p:nvSpPr>
            <p:cNvPr id="284692" name="Line 20"/>
            <p:cNvSpPr>
              <a:spLocks noChangeShapeType="1"/>
            </p:cNvSpPr>
            <p:nvPr/>
          </p:nvSpPr>
          <p:spPr bwMode="auto">
            <a:xfrm>
              <a:off x="5166" y="2938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4693" name="Rectangle 21"/>
            <p:cNvSpPr>
              <a:spLocks noChangeArrowheads="1"/>
            </p:cNvSpPr>
            <p:nvPr/>
          </p:nvSpPr>
          <p:spPr bwMode="auto">
            <a:xfrm>
              <a:off x="5060" y="2995"/>
              <a:ext cx="227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2000" b="1">
                  <a:cs typeface="Arial" panose="020B0604020202020204" pitchFamily="34" charset="0"/>
                </a:rPr>
                <a:t>H</a:t>
              </a:r>
            </a:p>
          </p:txBody>
        </p:sp>
      </p:grpSp>
      <p:sp>
        <p:nvSpPr>
          <p:cNvPr id="284694" name="Arc 22"/>
          <p:cNvSpPr>
            <a:spLocks/>
          </p:cNvSpPr>
          <p:nvPr/>
        </p:nvSpPr>
        <p:spPr bwMode="auto">
          <a:xfrm>
            <a:off x="8229600" y="4497388"/>
            <a:ext cx="990600" cy="381000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0 w 21600"/>
              <a:gd name="T1" fmla="*/ 21600 h 21600"/>
              <a:gd name="T2" fmla="*/ 21565 w 21600"/>
              <a:gd name="T3" fmla="*/ 0 h 21600"/>
              <a:gd name="T4" fmla="*/ 2160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21600"/>
                </a:moveTo>
                <a:cubicBezTo>
                  <a:pt x="0" y="9684"/>
                  <a:pt x="9649" y="19"/>
                  <a:pt x="21565" y="0"/>
                </a:cubicBezTo>
              </a:path>
              <a:path w="21600" h="21600" stroke="0" extrusionOk="0">
                <a:moveTo>
                  <a:pt x="0" y="21600"/>
                </a:moveTo>
                <a:cubicBezTo>
                  <a:pt x="0" y="9684"/>
                  <a:pt x="9649" y="19"/>
                  <a:pt x="21565" y="0"/>
                </a:cubicBezTo>
                <a:lnTo>
                  <a:pt x="21600" y="21600"/>
                </a:lnTo>
                <a:close/>
              </a:path>
            </a:pathLst>
          </a:custGeom>
          <a:noFill/>
          <a:ln w="12700" cap="rnd">
            <a:solidFill>
              <a:srgbClr val="CC0000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4695" name="Rectangle 23"/>
          <p:cNvSpPr>
            <a:spLocks noChangeArrowheads="1"/>
          </p:cNvSpPr>
          <p:nvPr/>
        </p:nvSpPr>
        <p:spPr bwMode="auto">
          <a:xfrm>
            <a:off x="7375526" y="2498725"/>
            <a:ext cx="355867" cy="36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b="1">
                <a:cs typeface="Arial" panose="020B0604020202020204" pitchFamily="34" charset="0"/>
              </a:rPr>
              <a:t>..</a:t>
            </a:r>
          </a:p>
        </p:txBody>
      </p:sp>
      <p:sp>
        <p:nvSpPr>
          <p:cNvPr id="284696" name="Rectangle 24"/>
          <p:cNvSpPr>
            <a:spLocks noChangeArrowheads="1"/>
          </p:cNvSpPr>
          <p:nvPr/>
        </p:nvSpPr>
        <p:spPr bwMode="auto">
          <a:xfrm>
            <a:off x="8061326" y="4556125"/>
            <a:ext cx="355867" cy="36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b="1">
                <a:cs typeface="Arial" panose="020B0604020202020204" pitchFamily="34" charset="0"/>
              </a:rPr>
              <a:t>..</a:t>
            </a:r>
          </a:p>
        </p:txBody>
      </p:sp>
      <p:sp>
        <p:nvSpPr>
          <p:cNvPr id="284697" name="Rectangle 25"/>
          <p:cNvSpPr>
            <a:spLocks noChangeArrowheads="1"/>
          </p:cNvSpPr>
          <p:nvPr/>
        </p:nvSpPr>
        <p:spPr bwMode="auto">
          <a:xfrm>
            <a:off x="7864475" y="4813300"/>
            <a:ext cx="270908" cy="36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b="1">
                <a:cs typeface="Arial" panose="020B0604020202020204" pitchFamily="34" charset="0"/>
              </a:rPr>
              <a:t>:</a:t>
            </a:r>
          </a:p>
        </p:txBody>
      </p:sp>
      <p:sp>
        <p:nvSpPr>
          <p:cNvPr id="284698" name="Rectangle 26"/>
          <p:cNvSpPr>
            <a:spLocks noChangeArrowheads="1"/>
          </p:cNvSpPr>
          <p:nvPr/>
        </p:nvSpPr>
        <p:spPr bwMode="auto">
          <a:xfrm>
            <a:off x="8213725" y="4813300"/>
            <a:ext cx="270908" cy="36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b="1">
                <a:cs typeface="Arial" panose="020B0604020202020204" pitchFamily="34" charset="0"/>
              </a:rPr>
              <a:t>:</a:t>
            </a:r>
          </a:p>
        </p:txBody>
      </p:sp>
      <p:sp>
        <p:nvSpPr>
          <p:cNvPr id="284699" name="Arc 27"/>
          <p:cNvSpPr>
            <a:spLocks/>
          </p:cNvSpPr>
          <p:nvPr/>
        </p:nvSpPr>
        <p:spPr bwMode="auto">
          <a:xfrm>
            <a:off x="7543800" y="2779714"/>
            <a:ext cx="228600" cy="422275"/>
          </a:xfrm>
          <a:custGeom>
            <a:avLst/>
            <a:gdLst>
              <a:gd name="G0" fmla="+- 21600 0 0"/>
              <a:gd name="G1" fmla="+- 10800 0 0"/>
              <a:gd name="G2" fmla="+- 21600 0 0"/>
              <a:gd name="T0" fmla="*/ 40306 w 43200"/>
              <a:gd name="T1" fmla="*/ 0 h 32400"/>
              <a:gd name="T2" fmla="*/ 0 w 43200"/>
              <a:gd name="T3" fmla="*/ 10800 h 32400"/>
              <a:gd name="T4" fmla="*/ 21600 w 43200"/>
              <a:gd name="T5" fmla="*/ 10800 h 32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32400" fill="none" extrusionOk="0">
                <a:moveTo>
                  <a:pt x="40306" y="-1"/>
                </a:moveTo>
                <a:cubicBezTo>
                  <a:pt x="42201" y="3283"/>
                  <a:pt x="43200" y="7008"/>
                  <a:pt x="43200" y="10800"/>
                </a:cubicBezTo>
                <a:cubicBezTo>
                  <a:pt x="43200" y="22729"/>
                  <a:pt x="33529" y="32400"/>
                  <a:pt x="21600" y="32400"/>
                </a:cubicBezTo>
                <a:cubicBezTo>
                  <a:pt x="9670" y="32400"/>
                  <a:pt x="0" y="22729"/>
                  <a:pt x="0" y="10800"/>
                </a:cubicBezTo>
              </a:path>
              <a:path w="43200" h="32400" stroke="0" extrusionOk="0">
                <a:moveTo>
                  <a:pt x="40306" y="-1"/>
                </a:moveTo>
                <a:cubicBezTo>
                  <a:pt x="42201" y="3283"/>
                  <a:pt x="43200" y="7008"/>
                  <a:pt x="43200" y="10800"/>
                </a:cubicBezTo>
                <a:cubicBezTo>
                  <a:pt x="43200" y="22729"/>
                  <a:pt x="33529" y="32400"/>
                  <a:pt x="21600" y="32400"/>
                </a:cubicBezTo>
                <a:cubicBezTo>
                  <a:pt x="9670" y="32400"/>
                  <a:pt x="0" y="22729"/>
                  <a:pt x="0" y="10800"/>
                </a:cubicBezTo>
                <a:lnTo>
                  <a:pt x="21600" y="10800"/>
                </a:lnTo>
                <a:close/>
              </a:path>
            </a:pathLst>
          </a:custGeom>
          <a:noFill/>
          <a:ln w="12700" cap="rnd">
            <a:solidFill>
              <a:srgbClr val="CC0000"/>
            </a:solidFill>
            <a:round/>
            <a:headEnd type="stealth" w="med" len="lg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4700" name="Arc 28"/>
          <p:cNvSpPr>
            <a:spLocks/>
          </p:cNvSpPr>
          <p:nvPr/>
        </p:nvSpPr>
        <p:spPr bwMode="auto">
          <a:xfrm>
            <a:off x="7620000" y="2146300"/>
            <a:ext cx="228600" cy="304800"/>
          </a:xfrm>
          <a:custGeom>
            <a:avLst/>
            <a:gdLst>
              <a:gd name="G0" fmla="+- 21600 0 0"/>
              <a:gd name="G1" fmla="+- 21599 0 0"/>
              <a:gd name="G2" fmla="+- 21600 0 0"/>
              <a:gd name="T0" fmla="*/ 19638 w 21600"/>
              <a:gd name="T1" fmla="*/ 43110 h 43110"/>
              <a:gd name="T2" fmla="*/ 21450 w 21600"/>
              <a:gd name="T3" fmla="*/ 0 h 43110"/>
              <a:gd name="T4" fmla="*/ 21600 w 21600"/>
              <a:gd name="T5" fmla="*/ 21599 h 431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43110" fill="none" extrusionOk="0">
                <a:moveTo>
                  <a:pt x="19638" y="43109"/>
                </a:moveTo>
                <a:cubicBezTo>
                  <a:pt x="8515" y="42095"/>
                  <a:pt x="0" y="32768"/>
                  <a:pt x="0" y="21599"/>
                </a:cubicBezTo>
                <a:cubicBezTo>
                  <a:pt x="0" y="9728"/>
                  <a:pt x="9579" y="81"/>
                  <a:pt x="21449" y="-1"/>
                </a:cubicBezTo>
              </a:path>
              <a:path w="21600" h="43110" stroke="0" extrusionOk="0">
                <a:moveTo>
                  <a:pt x="19638" y="43109"/>
                </a:moveTo>
                <a:cubicBezTo>
                  <a:pt x="8515" y="42095"/>
                  <a:pt x="0" y="32768"/>
                  <a:pt x="0" y="21599"/>
                </a:cubicBezTo>
                <a:cubicBezTo>
                  <a:pt x="0" y="9728"/>
                  <a:pt x="9579" y="81"/>
                  <a:pt x="21449" y="-1"/>
                </a:cubicBezTo>
                <a:lnTo>
                  <a:pt x="21600" y="21599"/>
                </a:lnTo>
                <a:close/>
              </a:path>
            </a:pathLst>
          </a:custGeom>
          <a:noFill/>
          <a:ln w="12700" cap="rnd">
            <a:solidFill>
              <a:srgbClr val="CC0000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4701" name="Rectangle 29"/>
          <p:cNvSpPr>
            <a:spLocks noChangeArrowheads="1"/>
          </p:cNvSpPr>
          <p:nvPr/>
        </p:nvSpPr>
        <p:spPr bwMode="auto">
          <a:xfrm>
            <a:off x="7772401" y="1676400"/>
            <a:ext cx="355867" cy="36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b="1">
                <a:cs typeface="Arial" panose="020B0604020202020204" pitchFamily="34" charset="0"/>
              </a:rPr>
              <a:t>..</a:t>
            </a:r>
          </a:p>
        </p:txBody>
      </p:sp>
      <p:sp>
        <p:nvSpPr>
          <p:cNvPr id="284702" name="Rectangle 30"/>
          <p:cNvSpPr>
            <a:spLocks noChangeArrowheads="1"/>
          </p:cNvSpPr>
          <p:nvPr/>
        </p:nvSpPr>
        <p:spPr bwMode="auto">
          <a:xfrm>
            <a:off x="8001000" y="1933575"/>
            <a:ext cx="270908" cy="36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b="1">
                <a:cs typeface="Arial" panose="020B0604020202020204" pitchFamily="34" charset="0"/>
              </a:rPr>
              <a:t>:</a:t>
            </a:r>
          </a:p>
        </p:txBody>
      </p:sp>
      <p:sp>
        <p:nvSpPr>
          <p:cNvPr id="284703" name="Rectangle 31"/>
          <p:cNvSpPr>
            <a:spLocks noChangeArrowheads="1"/>
          </p:cNvSpPr>
          <p:nvPr/>
        </p:nvSpPr>
        <p:spPr bwMode="auto">
          <a:xfrm>
            <a:off x="4540251" y="1676400"/>
            <a:ext cx="355867" cy="36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b="1">
                <a:cs typeface="Arial" panose="020B0604020202020204" pitchFamily="34" charset="0"/>
              </a:rPr>
              <a:t>..</a:t>
            </a:r>
          </a:p>
        </p:txBody>
      </p:sp>
      <p:sp>
        <p:nvSpPr>
          <p:cNvPr id="284704" name="Rectangle 32"/>
          <p:cNvSpPr>
            <a:spLocks noChangeArrowheads="1"/>
          </p:cNvSpPr>
          <p:nvPr/>
        </p:nvSpPr>
        <p:spPr bwMode="auto">
          <a:xfrm>
            <a:off x="4768850" y="1933575"/>
            <a:ext cx="270908" cy="36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b="1">
                <a:cs typeface="Arial" panose="020B0604020202020204" pitchFamily="34" charset="0"/>
              </a:rPr>
              <a:t>:</a:t>
            </a:r>
          </a:p>
        </p:txBody>
      </p:sp>
      <p:sp>
        <p:nvSpPr>
          <p:cNvPr id="284705" name="Rectangle 33"/>
          <p:cNvSpPr>
            <a:spLocks noChangeArrowheads="1"/>
          </p:cNvSpPr>
          <p:nvPr/>
        </p:nvSpPr>
        <p:spPr bwMode="auto">
          <a:xfrm>
            <a:off x="4664075" y="4813300"/>
            <a:ext cx="270908" cy="36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b="1">
                <a:cs typeface="Arial" panose="020B0604020202020204" pitchFamily="34" charset="0"/>
              </a:rPr>
              <a:t>:</a:t>
            </a:r>
          </a:p>
        </p:txBody>
      </p:sp>
      <p:sp>
        <p:nvSpPr>
          <p:cNvPr id="284706" name="Rectangle 34"/>
          <p:cNvSpPr>
            <a:spLocks noChangeArrowheads="1"/>
          </p:cNvSpPr>
          <p:nvPr/>
        </p:nvSpPr>
        <p:spPr bwMode="auto">
          <a:xfrm>
            <a:off x="5013325" y="4813300"/>
            <a:ext cx="270908" cy="36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b="1">
                <a:cs typeface="Arial" panose="020B0604020202020204" pitchFamily="34" charset="0"/>
              </a:rPr>
              <a:t>:</a:t>
            </a:r>
          </a:p>
        </p:txBody>
      </p:sp>
      <p:sp>
        <p:nvSpPr>
          <p:cNvPr id="284707" name="Rectangle 35"/>
          <p:cNvSpPr>
            <a:spLocks noChangeArrowheads="1"/>
          </p:cNvSpPr>
          <p:nvPr/>
        </p:nvSpPr>
        <p:spPr bwMode="auto">
          <a:xfrm>
            <a:off x="4784725" y="3001963"/>
            <a:ext cx="463268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fa-IR" sz="2000" b="1">
                <a:solidFill>
                  <a:schemeClr val="accent2"/>
                </a:solidFill>
                <a:latin typeface="Arial Rounded MT Bold" pitchFamily="34" charset="0"/>
                <a:cs typeface="Arial" panose="020B0604020202020204" pitchFamily="34" charset="0"/>
              </a:rPr>
              <a:t>کتو</a:t>
            </a:r>
            <a:endParaRPr lang="en-US" sz="2000" b="1">
              <a:solidFill>
                <a:schemeClr val="accent2"/>
              </a:solidFill>
              <a:latin typeface="Arial Rounded MT Bold" pitchFamily="34" charset="0"/>
              <a:cs typeface="Arial" panose="020B0604020202020204" pitchFamily="34" charset="0"/>
            </a:endParaRPr>
          </a:p>
        </p:txBody>
      </p:sp>
      <p:sp>
        <p:nvSpPr>
          <p:cNvPr id="284708" name="Rectangle 36"/>
          <p:cNvSpPr>
            <a:spLocks noChangeArrowheads="1"/>
          </p:cNvSpPr>
          <p:nvPr/>
        </p:nvSpPr>
        <p:spPr bwMode="auto">
          <a:xfrm>
            <a:off x="4784726" y="5897563"/>
            <a:ext cx="538609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fa-IR" sz="2000">
                <a:solidFill>
                  <a:schemeClr val="accent2"/>
                </a:solidFill>
                <a:latin typeface="Arial Rounded MT Bold" pitchFamily="34" charset="0"/>
                <a:cs typeface="Arial" panose="020B0604020202020204" pitchFamily="34" charset="0"/>
              </a:rPr>
              <a:t>ا</a:t>
            </a:r>
            <a:r>
              <a:rPr lang="fa-IR" sz="2000" b="1">
                <a:solidFill>
                  <a:schemeClr val="accent2"/>
                </a:solidFill>
                <a:latin typeface="Arial Rounded MT Bold" pitchFamily="34" charset="0"/>
                <a:cs typeface="Arial" panose="020B0604020202020204" pitchFamily="34" charset="0"/>
              </a:rPr>
              <a:t>نول</a:t>
            </a:r>
            <a:endParaRPr lang="en-US" sz="2000" b="1">
              <a:solidFill>
                <a:schemeClr val="accent2"/>
              </a:solidFill>
              <a:latin typeface="Arial Rounded MT Bold" pitchFamily="34" charset="0"/>
              <a:cs typeface="Arial" panose="020B0604020202020204" pitchFamily="34" charset="0"/>
            </a:endParaRPr>
          </a:p>
        </p:txBody>
      </p:sp>
      <p:sp>
        <p:nvSpPr>
          <p:cNvPr id="284709" name="Rectangle 37"/>
          <p:cNvSpPr>
            <a:spLocks noChangeArrowheads="1"/>
          </p:cNvSpPr>
          <p:nvPr/>
        </p:nvSpPr>
        <p:spPr bwMode="auto">
          <a:xfrm>
            <a:off x="2077703" y="1355726"/>
            <a:ext cx="1019510" cy="6469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r"/>
            <a:r>
              <a:rPr lang="fa-IR" b="1">
                <a:solidFill>
                  <a:srgbClr val="FF0033"/>
                </a:solidFill>
                <a:latin typeface="Arial Rounded MT Bold" pitchFamily="34" charset="0"/>
                <a:cs typeface="Arial" panose="020B0604020202020204" pitchFamily="34" charset="0"/>
              </a:rPr>
              <a:t>کاتالیز شده</a:t>
            </a:r>
          </a:p>
          <a:p>
            <a:pPr algn="r"/>
            <a:r>
              <a:rPr lang="fa-IR" b="1">
                <a:solidFill>
                  <a:srgbClr val="FF0033"/>
                </a:solidFill>
                <a:latin typeface="Arial Rounded MT Bold" pitchFamily="34" charset="0"/>
                <a:cs typeface="Arial" panose="020B0604020202020204" pitchFamily="34" charset="0"/>
              </a:rPr>
              <a:t>توسط باز</a:t>
            </a:r>
            <a:endParaRPr lang="en-US" b="1">
              <a:solidFill>
                <a:srgbClr val="FF0033"/>
              </a:solidFill>
              <a:latin typeface="Arial Rounded MT Bold" pitchFamily="34" charset="0"/>
              <a:cs typeface="Arial" panose="020B0604020202020204" pitchFamily="34" charset="0"/>
            </a:endParaRPr>
          </a:p>
        </p:txBody>
      </p:sp>
      <p:sp>
        <p:nvSpPr>
          <p:cNvPr id="284710" name="Rectangle 38"/>
          <p:cNvSpPr>
            <a:spLocks noChangeArrowheads="1"/>
          </p:cNvSpPr>
          <p:nvPr/>
        </p:nvSpPr>
        <p:spPr bwMode="auto">
          <a:xfrm>
            <a:off x="7223126" y="2605088"/>
            <a:ext cx="30321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800">
                <a:latin typeface="Times New Roman" panose="02020603050405020304" pitchFamily="18" charset="0"/>
                <a:cs typeface="Arial" panose="020B0604020202020204" pitchFamily="34" charset="0"/>
              </a:rPr>
              <a:t>-</a:t>
            </a:r>
          </a:p>
        </p:txBody>
      </p:sp>
      <p:sp>
        <p:nvSpPr>
          <p:cNvPr id="284711" name="Rectangle 39"/>
          <p:cNvSpPr>
            <a:spLocks noChangeArrowheads="1"/>
          </p:cNvSpPr>
          <p:nvPr/>
        </p:nvSpPr>
        <p:spPr bwMode="auto">
          <a:xfrm>
            <a:off x="7816851" y="4538663"/>
            <a:ext cx="30321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800">
                <a:latin typeface="Times New Roman" panose="02020603050405020304" pitchFamily="18" charset="0"/>
                <a:cs typeface="Arial" panose="020B0604020202020204" pitchFamily="34" charset="0"/>
              </a:rPr>
              <a:t>-</a:t>
            </a:r>
          </a:p>
        </p:txBody>
      </p:sp>
      <p:sp>
        <p:nvSpPr>
          <p:cNvPr id="284712" name="Line 40"/>
          <p:cNvSpPr>
            <a:spLocks noChangeShapeType="1"/>
          </p:cNvSpPr>
          <p:nvPr/>
        </p:nvSpPr>
        <p:spPr bwMode="auto">
          <a:xfrm flipH="1">
            <a:off x="5486400" y="251460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4713" name="Line 41"/>
          <p:cNvSpPr>
            <a:spLocks noChangeShapeType="1"/>
          </p:cNvSpPr>
          <p:nvPr/>
        </p:nvSpPr>
        <p:spPr bwMode="auto">
          <a:xfrm>
            <a:off x="5562600" y="563880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4714" name="Rectangle 42"/>
          <p:cNvSpPr>
            <a:spLocks noChangeArrowheads="1"/>
          </p:cNvSpPr>
          <p:nvPr/>
        </p:nvSpPr>
        <p:spPr bwMode="auto">
          <a:xfrm>
            <a:off x="9051926" y="1935163"/>
            <a:ext cx="718145" cy="708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fa-IR" sz="2000" b="1">
                <a:solidFill>
                  <a:schemeClr val="accent2"/>
                </a:solidFill>
                <a:latin typeface="Arial Rounded MT Bold" pitchFamily="34" charset="0"/>
                <a:cs typeface="Arial" panose="020B0604020202020204" pitchFamily="34" charset="0"/>
              </a:rPr>
              <a:t>یون </a:t>
            </a:r>
          </a:p>
          <a:p>
            <a:r>
              <a:rPr lang="fa-IR" sz="2000" b="1">
                <a:solidFill>
                  <a:schemeClr val="accent2"/>
                </a:solidFill>
                <a:latin typeface="Arial Rounded MT Bold" pitchFamily="34" charset="0"/>
                <a:cs typeface="Arial" panose="020B0604020202020204" pitchFamily="34" charset="0"/>
              </a:rPr>
              <a:t>انولات</a:t>
            </a:r>
            <a:endParaRPr lang="en-US" sz="2000" b="1">
              <a:solidFill>
                <a:schemeClr val="accent2"/>
              </a:solidFill>
              <a:latin typeface="Arial Rounded MT Bold" pitchFamily="34" charset="0"/>
              <a:cs typeface="Arial" panose="020B0604020202020204" pitchFamily="34" charset="0"/>
            </a:endParaRPr>
          </a:p>
        </p:txBody>
      </p:sp>
      <p:sp>
        <p:nvSpPr>
          <p:cNvPr id="284715" name="Rectangle 43"/>
          <p:cNvSpPr>
            <a:spLocks noChangeArrowheads="1"/>
          </p:cNvSpPr>
          <p:nvPr/>
        </p:nvSpPr>
        <p:spPr bwMode="auto">
          <a:xfrm>
            <a:off x="3413126" y="3214688"/>
            <a:ext cx="30321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800">
                <a:latin typeface="Times New Roman" panose="02020603050405020304" pitchFamily="18" charset="0"/>
                <a:cs typeface="Arial" panose="020B0604020202020204" pitchFamily="34" charset="0"/>
              </a:rPr>
              <a:t>-</a:t>
            </a:r>
          </a:p>
        </p:txBody>
      </p:sp>
      <p:sp>
        <p:nvSpPr>
          <p:cNvPr id="284716" name="Rectangle 44"/>
          <p:cNvSpPr>
            <a:spLocks noChangeArrowheads="1"/>
          </p:cNvSpPr>
          <p:nvPr/>
        </p:nvSpPr>
        <p:spPr bwMode="auto">
          <a:xfrm>
            <a:off x="3336925" y="3413125"/>
            <a:ext cx="270908" cy="36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b="1">
                <a:cs typeface="Arial" panose="020B0604020202020204" pitchFamily="34" charset="0"/>
              </a:rPr>
              <a:t>:</a:t>
            </a:r>
          </a:p>
        </p:txBody>
      </p:sp>
      <p:sp>
        <p:nvSpPr>
          <p:cNvPr id="284717" name="Rectangle 45"/>
          <p:cNvSpPr>
            <a:spLocks noChangeArrowheads="1"/>
          </p:cNvSpPr>
          <p:nvPr/>
        </p:nvSpPr>
        <p:spPr bwMode="auto">
          <a:xfrm>
            <a:off x="3168651" y="3152775"/>
            <a:ext cx="355867" cy="36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b="1">
                <a:cs typeface="Arial" panose="020B0604020202020204" pitchFamily="34" charset="0"/>
              </a:rPr>
              <a:t>..</a:t>
            </a:r>
          </a:p>
        </p:txBody>
      </p:sp>
      <p:sp>
        <p:nvSpPr>
          <p:cNvPr id="284718" name="Rectangle 46"/>
          <p:cNvSpPr>
            <a:spLocks noChangeArrowheads="1"/>
          </p:cNvSpPr>
          <p:nvPr/>
        </p:nvSpPr>
        <p:spPr bwMode="auto">
          <a:xfrm>
            <a:off x="3168651" y="3565525"/>
            <a:ext cx="355867" cy="36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b="1">
                <a:cs typeface="Arial" panose="020B0604020202020204" pitchFamily="34" charset="0"/>
              </a:rPr>
              <a:t>..</a:t>
            </a:r>
          </a:p>
        </p:txBody>
      </p:sp>
      <p:sp>
        <p:nvSpPr>
          <p:cNvPr id="284719" name="Rectangle 47"/>
          <p:cNvSpPr>
            <a:spLocks noChangeArrowheads="1"/>
          </p:cNvSpPr>
          <p:nvPr/>
        </p:nvSpPr>
        <p:spPr bwMode="auto">
          <a:xfrm>
            <a:off x="6384925" y="6278563"/>
            <a:ext cx="2087110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fa-IR" sz="2000" b="1">
                <a:solidFill>
                  <a:srgbClr val="009900"/>
                </a:solidFill>
                <a:latin typeface="Arial Rounded MT Bold" pitchFamily="34" charset="0"/>
                <a:cs typeface="Arial" panose="020B0604020202020204" pitchFamily="34" charset="0"/>
              </a:rPr>
              <a:t>ساختمانهای رزونانسی</a:t>
            </a:r>
            <a:endParaRPr lang="en-US" sz="2000" b="1">
              <a:solidFill>
                <a:srgbClr val="009900"/>
              </a:solidFill>
              <a:latin typeface="Arial Rounded MT Bold" pitchFamily="34" charset="0"/>
              <a:cs typeface="Arial" panose="020B0604020202020204" pitchFamily="34" charset="0"/>
            </a:endParaRPr>
          </a:p>
        </p:txBody>
      </p:sp>
      <p:sp>
        <p:nvSpPr>
          <p:cNvPr id="284720" name="Rectangle 48"/>
          <p:cNvSpPr>
            <a:spLocks noChangeArrowheads="1"/>
          </p:cNvSpPr>
          <p:nvPr/>
        </p:nvSpPr>
        <p:spPr bwMode="auto">
          <a:xfrm>
            <a:off x="2803526" y="5259388"/>
            <a:ext cx="636393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 b="1">
                <a:cs typeface="Arial" panose="020B0604020202020204" pitchFamily="34" charset="0"/>
              </a:rPr>
              <a:t>H-O</a:t>
            </a:r>
          </a:p>
        </p:txBody>
      </p:sp>
      <p:sp>
        <p:nvSpPr>
          <p:cNvPr id="284721" name="Rectangle 49"/>
          <p:cNvSpPr>
            <a:spLocks noChangeArrowheads="1"/>
          </p:cNvSpPr>
          <p:nvPr/>
        </p:nvSpPr>
        <p:spPr bwMode="auto">
          <a:xfrm>
            <a:off x="3336926" y="5014913"/>
            <a:ext cx="30321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800">
                <a:latin typeface="Times New Roman" panose="02020603050405020304" pitchFamily="18" charset="0"/>
                <a:cs typeface="Arial" panose="020B0604020202020204" pitchFamily="34" charset="0"/>
              </a:rPr>
              <a:t>-</a:t>
            </a:r>
          </a:p>
        </p:txBody>
      </p:sp>
      <p:sp>
        <p:nvSpPr>
          <p:cNvPr id="284722" name="Rectangle 50"/>
          <p:cNvSpPr>
            <a:spLocks noChangeArrowheads="1"/>
          </p:cNvSpPr>
          <p:nvPr/>
        </p:nvSpPr>
        <p:spPr bwMode="auto">
          <a:xfrm>
            <a:off x="3260725" y="5213350"/>
            <a:ext cx="270908" cy="36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b="1">
                <a:cs typeface="Arial" panose="020B0604020202020204" pitchFamily="34" charset="0"/>
              </a:rPr>
              <a:t>:</a:t>
            </a:r>
          </a:p>
        </p:txBody>
      </p:sp>
      <p:sp>
        <p:nvSpPr>
          <p:cNvPr id="284723" name="Rectangle 51"/>
          <p:cNvSpPr>
            <a:spLocks noChangeArrowheads="1"/>
          </p:cNvSpPr>
          <p:nvPr/>
        </p:nvSpPr>
        <p:spPr bwMode="auto">
          <a:xfrm>
            <a:off x="3092451" y="4953000"/>
            <a:ext cx="355867" cy="36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b="1">
                <a:cs typeface="Arial" panose="020B0604020202020204" pitchFamily="34" charset="0"/>
              </a:rPr>
              <a:t>..</a:t>
            </a:r>
          </a:p>
        </p:txBody>
      </p:sp>
      <p:sp>
        <p:nvSpPr>
          <p:cNvPr id="284724" name="Rectangle 52"/>
          <p:cNvSpPr>
            <a:spLocks noChangeArrowheads="1"/>
          </p:cNvSpPr>
          <p:nvPr/>
        </p:nvSpPr>
        <p:spPr bwMode="auto">
          <a:xfrm>
            <a:off x="3092451" y="5365750"/>
            <a:ext cx="355867" cy="36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b="1">
                <a:cs typeface="Arial" panose="020B0604020202020204" pitchFamily="34" charset="0"/>
              </a:rPr>
              <a:t>..</a:t>
            </a:r>
          </a:p>
        </p:txBody>
      </p:sp>
      <p:sp>
        <p:nvSpPr>
          <p:cNvPr id="284725" name="Rectangle 53"/>
          <p:cNvSpPr>
            <a:spLocks noChangeArrowheads="1"/>
          </p:cNvSpPr>
          <p:nvPr/>
        </p:nvSpPr>
        <p:spPr bwMode="auto">
          <a:xfrm>
            <a:off x="3644901" y="5275263"/>
            <a:ext cx="336631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 b="1">
                <a:cs typeface="Arial" panose="020B0604020202020204" pitchFamily="34" charset="0"/>
              </a:rPr>
              <a:t>+</a:t>
            </a:r>
          </a:p>
        </p:txBody>
      </p:sp>
      <p:sp>
        <p:nvSpPr>
          <p:cNvPr id="284726" name="Rectangle 54"/>
          <p:cNvSpPr>
            <a:spLocks noChangeArrowheads="1"/>
          </p:cNvSpPr>
          <p:nvPr/>
        </p:nvSpPr>
        <p:spPr bwMode="auto">
          <a:xfrm>
            <a:off x="9569451" y="4083050"/>
            <a:ext cx="355867" cy="36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b="1">
                <a:cs typeface="Arial" panose="020B0604020202020204" pitchFamily="34" charset="0"/>
              </a:rPr>
              <a:t>..</a:t>
            </a:r>
          </a:p>
        </p:txBody>
      </p:sp>
      <p:sp>
        <p:nvSpPr>
          <p:cNvPr id="284727" name="Rectangle 55"/>
          <p:cNvSpPr>
            <a:spLocks noChangeArrowheads="1"/>
          </p:cNvSpPr>
          <p:nvPr/>
        </p:nvSpPr>
        <p:spPr bwMode="auto">
          <a:xfrm>
            <a:off x="9721850" y="4340225"/>
            <a:ext cx="270908" cy="36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b="1">
                <a:cs typeface="Arial" panose="020B0604020202020204" pitchFamily="34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8520309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4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34D9B-7C2E-4F55-BF57-6C4F7CBEEA7B}" type="slidenum">
              <a:rPr lang="en-US"/>
              <a:pPr/>
              <a:t>7</a:t>
            </a:fld>
            <a:endParaRPr lang="en-US"/>
          </a:p>
        </p:txBody>
      </p:sp>
      <p:sp>
        <p:nvSpPr>
          <p:cNvPr id="285698" name="Rectangle 2"/>
          <p:cNvSpPr>
            <a:spLocks noChangeArrowheads="1"/>
          </p:cNvSpPr>
          <p:nvPr/>
        </p:nvSpPr>
        <p:spPr bwMode="auto">
          <a:xfrm>
            <a:off x="1758950" y="1301750"/>
            <a:ext cx="2044700" cy="977900"/>
          </a:xfrm>
          <a:prstGeom prst="rect">
            <a:avLst/>
          </a:prstGeom>
          <a:solidFill>
            <a:srgbClr val="FFFFCC">
              <a:alpha val="50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5699" name="Rectangle 3"/>
          <p:cNvSpPr>
            <a:spLocks noChangeArrowheads="1"/>
          </p:cNvSpPr>
          <p:nvPr/>
        </p:nvSpPr>
        <p:spPr bwMode="auto">
          <a:xfrm>
            <a:off x="2135188" y="260350"/>
            <a:ext cx="7632700" cy="585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endParaRPr lang="en-US" sz="3200">
              <a:solidFill>
                <a:srgbClr val="0099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Rounded MT Bold" pitchFamily="34" charset="0"/>
              <a:cs typeface="Arial" panose="020B0604020202020204" pitchFamily="34" charset="0"/>
            </a:endParaRPr>
          </a:p>
        </p:txBody>
      </p:sp>
      <p:pic>
        <p:nvPicPr>
          <p:cNvPr id="285700" name="Object 4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3313" y="1938339"/>
            <a:ext cx="4970462" cy="4103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5701" name="Line 5"/>
          <p:cNvSpPr>
            <a:spLocks noChangeShapeType="1"/>
          </p:cNvSpPr>
          <p:nvPr/>
        </p:nvSpPr>
        <p:spPr bwMode="auto">
          <a:xfrm>
            <a:off x="5562600" y="266700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85702" name="Group 6"/>
          <p:cNvGrpSpPr>
            <a:grpSpLocks/>
          </p:cNvGrpSpPr>
          <p:nvPr/>
        </p:nvGrpSpPr>
        <p:grpSpPr bwMode="auto">
          <a:xfrm>
            <a:off x="7983539" y="3230563"/>
            <a:ext cx="636587" cy="781050"/>
            <a:chOff x="4069" y="2035"/>
            <a:chExt cx="401" cy="492"/>
          </a:xfrm>
        </p:grpSpPr>
        <p:sp>
          <p:nvSpPr>
            <p:cNvPr id="285703" name="Rectangle 7"/>
            <p:cNvSpPr>
              <a:spLocks noChangeArrowheads="1"/>
            </p:cNvSpPr>
            <p:nvPr/>
          </p:nvSpPr>
          <p:spPr bwMode="auto">
            <a:xfrm flipH="1">
              <a:off x="4069" y="2035"/>
              <a:ext cx="401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2000" b="1">
                  <a:cs typeface="Arial" panose="020B0604020202020204" pitchFamily="34" charset="0"/>
                </a:rPr>
                <a:t>O-H</a:t>
              </a:r>
            </a:p>
          </p:txBody>
        </p:sp>
        <p:sp>
          <p:nvSpPr>
            <p:cNvPr id="285704" name="Line 8"/>
            <p:cNvSpPr>
              <a:spLocks noChangeShapeType="1"/>
            </p:cNvSpPr>
            <p:nvPr/>
          </p:nvSpPr>
          <p:spPr bwMode="auto">
            <a:xfrm>
              <a:off x="4198" y="2218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5705" name="Rectangle 9"/>
            <p:cNvSpPr>
              <a:spLocks noChangeArrowheads="1"/>
            </p:cNvSpPr>
            <p:nvPr/>
          </p:nvSpPr>
          <p:spPr bwMode="auto">
            <a:xfrm flipH="1">
              <a:off x="4072" y="2275"/>
              <a:ext cx="227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2000" b="1">
                  <a:cs typeface="Arial" panose="020B0604020202020204" pitchFamily="34" charset="0"/>
                </a:rPr>
                <a:t>H</a:t>
              </a:r>
            </a:p>
          </p:txBody>
        </p:sp>
      </p:grpSp>
      <p:sp>
        <p:nvSpPr>
          <p:cNvPr id="285706" name="Rectangle 10"/>
          <p:cNvSpPr>
            <a:spLocks noChangeArrowheads="1"/>
          </p:cNvSpPr>
          <p:nvPr/>
        </p:nvSpPr>
        <p:spPr bwMode="auto">
          <a:xfrm>
            <a:off x="7759700" y="4921250"/>
            <a:ext cx="270908" cy="36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b="1">
                <a:cs typeface="Arial" panose="020B0604020202020204" pitchFamily="34" charset="0"/>
              </a:rPr>
              <a:t>:</a:t>
            </a:r>
          </a:p>
        </p:txBody>
      </p:sp>
      <p:sp>
        <p:nvSpPr>
          <p:cNvPr id="285707" name="Rectangle 11"/>
          <p:cNvSpPr>
            <a:spLocks noChangeArrowheads="1"/>
          </p:cNvSpPr>
          <p:nvPr/>
        </p:nvSpPr>
        <p:spPr bwMode="auto">
          <a:xfrm>
            <a:off x="7696201" y="1781175"/>
            <a:ext cx="355867" cy="36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b="1">
                <a:cs typeface="Arial" panose="020B0604020202020204" pitchFamily="34" charset="0"/>
              </a:rPr>
              <a:t>..</a:t>
            </a:r>
          </a:p>
        </p:txBody>
      </p:sp>
      <p:sp>
        <p:nvSpPr>
          <p:cNvPr id="285708" name="Rectangle 12"/>
          <p:cNvSpPr>
            <a:spLocks noChangeArrowheads="1"/>
          </p:cNvSpPr>
          <p:nvPr/>
        </p:nvSpPr>
        <p:spPr bwMode="auto">
          <a:xfrm>
            <a:off x="4464051" y="1797050"/>
            <a:ext cx="355867" cy="36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b="1">
                <a:cs typeface="Arial" panose="020B0604020202020204" pitchFamily="34" charset="0"/>
              </a:rPr>
              <a:t>..</a:t>
            </a:r>
          </a:p>
        </p:txBody>
      </p:sp>
      <p:sp>
        <p:nvSpPr>
          <p:cNvPr id="285709" name="Rectangle 13"/>
          <p:cNvSpPr>
            <a:spLocks noChangeArrowheads="1"/>
          </p:cNvSpPr>
          <p:nvPr/>
        </p:nvSpPr>
        <p:spPr bwMode="auto">
          <a:xfrm>
            <a:off x="4692650" y="2054225"/>
            <a:ext cx="270908" cy="36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b="1">
                <a:cs typeface="Arial" panose="020B0604020202020204" pitchFamily="34" charset="0"/>
              </a:rPr>
              <a:t>:</a:t>
            </a:r>
          </a:p>
        </p:txBody>
      </p:sp>
      <p:sp>
        <p:nvSpPr>
          <p:cNvPr id="285710" name="Rectangle 14"/>
          <p:cNvSpPr>
            <a:spLocks noChangeArrowheads="1"/>
          </p:cNvSpPr>
          <p:nvPr/>
        </p:nvSpPr>
        <p:spPr bwMode="auto">
          <a:xfrm>
            <a:off x="4784726" y="3001963"/>
            <a:ext cx="670055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accent2"/>
                </a:solidFill>
                <a:latin typeface="Arial Rounded MT Bold" pitchFamily="34" charset="0"/>
                <a:cs typeface="Arial" panose="020B0604020202020204" pitchFamily="34" charset="0"/>
              </a:rPr>
              <a:t>keto</a:t>
            </a:r>
          </a:p>
        </p:txBody>
      </p:sp>
      <p:sp>
        <p:nvSpPr>
          <p:cNvPr id="285711" name="Rectangle 15"/>
          <p:cNvSpPr>
            <a:spLocks noChangeArrowheads="1"/>
          </p:cNvSpPr>
          <p:nvPr/>
        </p:nvSpPr>
        <p:spPr bwMode="auto">
          <a:xfrm>
            <a:off x="8366126" y="5897563"/>
            <a:ext cx="671659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accent2"/>
                </a:solidFill>
                <a:latin typeface="Arial Rounded MT Bold" pitchFamily="34" charset="0"/>
                <a:cs typeface="Arial" panose="020B0604020202020204" pitchFamily="34" charset="0"/>
              </a:rPr>
              <a:t>enol</a:t>
            </a:r>
          </a:p>
        </p:txBody>
      </p:sp>
      <p:sp>
        <p:nvSpPr>
          <p:cNvPr id="285712" name="Rectangle 16"/>
          <p:cNvSpPr>
            <a:spLocks noChangeArrowheads="1"/>
          </p:cNvSpPr>
          <p:nvPr/>
        </p:nvSpPr>
        <p:spPr bwMode="auto">
          <a:xfrm>
            <a:off x="2236456" y="1355726"/>
            <a:ext cx="1511632" cy="6469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r"/>
            <a:r>
              <a:rPr lang="fa-IR" b="1">
                <a:solidFill>
                  <a:srgbClr val="FF0033"/>
                </a:solidFill>
                <a:latin typeface="Arial Rounded MT Bold" pitchFamily="34" charset="0"/>
                <a:cs typeface="Arial" panose="020B0604020202020204" pitchFamily="34" charset="0"/>
              </a:rPr>
              <a:t>کاتالیز شده توسط</a:t>
            </a:r>
          </a:p>
          <a:p>
            <a:pPr algn="r"/>
            <a:r>
              <a:rPr lang="fa-IR" b="1">
                <a:solidFill>
                  <a:srgbClr val="FF0033"/>
                </a:solidFill>
                <a:latin typeface="Arial Rounded MT Bold" pitchFamily="34" charset="0"/>
                <a:cs typeface="Arial" panose="020B0604020202020204" pitchFamily="34" charset="0"/>
              </a:rPr>
              <a:t> اسید</a:t>
            </a:r>
            <a:endParaRPr lang="en-US" b="1">
              <a:solidFill>
                <a:srgbClr val="FF0033"/>
              </a:solidFill>
              <a:latin typeface="Arial Rounded MT Bold" pitchFamily="34" charset="0"/>
              <a:cs typeface="Arial" panose="020B0604020202020204" pitchFamily="34" charset="0"/>
            </a:endParaRPr>
          </a:p>
        </p:txBody>
      </p:sp>
      <p:sp>
        <p:nvSpPr>
          <p:cNvPr id="285713" name="Line 17"/>
          <p:cNvSpPr>
            <a:spLocks noChangeShapeType="1"/>
          </p:cNvSpPr>
          <p:nvPr/>
        </p:nvSpPr>
        <p:spPr bwMode="auto">
          <a:xfrm flipH="1">
            <a:off x="5486400" y="251460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5714" name="Rectangle 18"/>
          <p:cNvSpPr>
            <a:spLocks noChangeArrowheads="1"/>
          </p:cNvSpPr>
          <p:nvPr/>
        </p:nvSpPr>
        <p:spPr bwMode="auto">
          <a:xfrm flipH="1">
            <a:off x="5164139" y="1477963"/>
            <a:ext cx="905697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 b="1">
                <a:cs typeface="Arial" panose="020B0604020202020204" pitchFamily="34" charset="0"/>
              </a:rPr>
              <a:t>H-O-H</a:t>
            </a:r>
          </a:p>
        </p:txBody>
      </p:sp>
      <p:sp>
        <p:nvSpPr>
          <p:cNvPr id="285715" name="Line 19"/>
          <p:cNvSpPr>
            <a:spLocks noChangeShapeType="1"/>
          </p:cNvSpPr>
          <p:nvPr/>
        </p:nvSpPr>
        <p:spPr bwMode="auto">
          <a:xfrm>
            <a:off x="5597525" y="1768475"/>
            <a:ext cx="0" cy="152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5716" name="Rectangle 20"/>
          <p:cNvSpPr>
            <a:spLocks noChangeArrowheads="1"/>
          </p:cNvSpPr>
          <p:nvPr/>
        </p:nvSpPr>
        <p:spPr bwMode="auto">
          <a:xfrm flipH="1">
            <a:off x="5397500" y="1858963"/>
            <a:ext cx="360676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 b="1">
                <a:cs typeface="Arial" panose="020B0604020202020204" pitchFamily="34" charset="0"/>
              </a:rPr>
              <a:t>H</a:t>
            </a:r>
          </a:p>
        </p:txBody>
      </p:sp>
      <p:sp>
        <p:nvSpPr>
          <p:cNvPr id="285717" name="Line 21"/>
          <p:cNvSpPr>
            <a:spLocks noChangeShapeType="1"/>
          </p:cNvSpPr>
          <p:nvPr/>
        </p:nvSpPr>
        <p:spPr bwMode="auto">
          <a:xfrm>
            <a:off x="7467600" y="3657600"/>
            <a:ext cx="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5718" name="Line 22"/>
          <p:cNvSpPr>
            <a:spLocks noChangeShapeType="1"/>
          </p:cNvSpPr>
          <p:nvPr/>
        </p:nvSpPr>
        <p:spPr bwMode="auto">
          <a:xfrm flipV="1">
            <a:off x="7572375" y="3609975"/>
            <a:ext cx="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5719" name="Arc 23"/>
          <p:cNvSpPr>
            <a:spLocks/>
          </p:cNvSpPr>
          <p:nvPr/>
        </p:nvSpPr>
        <p:spPr bwMode="auto">
          <a:xfrm>
            <a:off x="4876800" y="1677988"/>
            <a:ext cx="304800" cy="381000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0 w 21600"/>
              <a:gd name="T1" fmla="*/ 21600 h 21600"/>
              <a:gd name="T2" fmla="*/ 21488 w 21600"/>
              <a:gd name="T3" fmla="*/ 0 h 21600"/>
              <a:gd name="T4" fmla="*/ 2160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21600"/>
                </a:moveTo>
                <a:cubicBezTo>
                  <a:pt x="0" y="9714"/>
                  <a:pt x="9602" y="61"/>
                  <a:pt x="21488" y="0"/>
                </a:cubicBezTo>
              </a:path>
              <a:path w="21600" h="21600" stroke="0" extrusionOk="0">
                <a:moveTo>
                  <a:pt x="0" y="21600"/>
                </a:moveTo>
                <a:cubicBezTo>
                  <a:pt x="0" y="9714"/>
                  <a:pt x="9602" y="61"/>
                  <a:pt x="21488" y="0"/>
                </a:cubicBezTo>
                <a:lnTo>
                  <a:pt x="21600" y="21600"/>
                </a:lnTo>
                <a:close/>
              </a:path>
            </a:pathLst>
          </a:custGeom>
          <a:noFill/>
          <a:ln w="12700" cap="rnd">
            <a:solidFill>
              <a:srgbClr val="CC0000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5720" name="Arc 24"/>
          <p:cNvSpPr>
            <a:spLocks/>
          </p:cNvSpPr>
          <p:nvPr/>
        </p:nvSpPr>
        <p:spPr bwMode="auto">
          <a:xfrm>
            <a:off x="7618414" y="3124200"/>
            <a:ext cx="382587" cy="228600"/>
          </a:xfrm>
          <a:custGeom>
            <a:avLst/>
            <a:gdLst>
              <a:gd name="G0" fmla="+- 90 0 0"/>
              <a:gd name="G1" fmla="+- 21600 0 0"/>
              <a:gd name="G2" fmla="+- 21600 0 0"/>
              <a:gd name="T0" fmla="*/ 0 w 21690"/>
              <a:gd name="T1" fmla="*/ 0 h 21600"/>
              <a:gd name="T2" fmla="*/ 21690 w 21690"/>
              <a:gd name="T3" fmla="*/ 21600 h 21600"/>
              <a:gd name="T4" fmla="*/ 90 w 2169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90" h="21600" fill="none" extrusionOk="0">
                <a:moveTo>
                  <a:pt x="0" y="0"/>
                </a:moveTo>
                <a:cubicBezTo>
                  <a:pt x="30" y="0"/>
                  <a:pt x="60" y="0"/>
                  <a:pt x="90" y="0"/>
                </a:cubicBezTo>
                <a:cubicBezTo>
                  <a:pt x="12019" y="0"/>
                  <a:pt x="21690" y="9670"/>
                  <a:pt x="21690" y="21600"/>
                </a:cubicBezTo>
              </a:path>
              <a:path w="21690" h="21600" stroke="0" extrusionOk="0">
                <a:moveTo>
                  <a:pt x="0" y="0"/>
                </a:moveTo>
                <a:cubicBezTo>
                  <a:pt x="30" y="0"/>
                  <a:pt x="60" y="0"/>
                  <a:pt x="90" y="0"/>
                </a:cubicBezTo>
                <a:cubicBezTo>
                  <a:pt x="12019" y="0"/>
                  <a:pt x="21690" y="9670"/>
                  <a:pt x="21690" y="21600"/>
                </a:cubicBezTo>
                <a:lnTo>
                  <a:pt x="90" y="21600"/>
                </a:lnTo>
                <a:close/>
              </a:path>
            </a:pathLst>
          </a:custGeom>
          <a:noFill/>
          <a:ln w="12700" cap="rnd">
            <a:solidFill>
              <a:srgbClr val="CC0000"/>
            </a:solidFill>
            <a:round/>
            <a:headEnd type="stealth" w="med" len="lg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5721" name="Rectangle 25"/>
          <p:cNvSpPr>
            <a:spLocks noChangeArrowheads="1"/>
          </p:cNvSpPr>
          <p:nvPr/>
        </p:nvSpPr>
        <p:spPr bwMode="auto">
          <a:xfrm>
            <a:off x="5438776" y="1187450"/>
            <a:ext cx="355867" cy="36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b="1">
                <a:cs typeface="Arial" panose="020B0604020202020204" pitchFamily="34" charset="0"/>
              </a:rPr>
              <a:t>..</a:t>
            </a:r>
          </a:p>
        </p:txBody>
      </p:sp>
      <p:sp>
        <p:nvSpPr>
          <p:cNvPr id="285722" name="Rectangle 26"/>
          <p:cNvSpPr>
            <a:spLocks noChangeArrowheads="1"/>
          </p:cNvSpPr>
          <p:nvPr/>
        </p:nvSpPr>
        <p:spPr bwMode="auto">
          <a:xfrm>
            <a:off x="7997826" y="2924175"/>
            <a:ext cx="355867" cy="36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b="1">
                <a:cs typeface="Arial" panose="020B0604020202020204" pitchFamily="34" charset="0"/>
              </a:rPr>
              <a:t>..</a:t>
            </a:r>
          </a:p>
        </p:txBody>
      </p:sp>
      <p:sp>
        <p:nvSpPr>
          <p:cNvPr id="285723" name="Rectangle 27"/>
          <p:cNvSpPr>
            <a:spLocks noChangeArrowheads="1"/>
          </p:cNvSpPr>
          <p:nvPr/>
        </p:nvSpPr>
        <p:spPr bwMode="auto">
          <a:xfrm>
            <a:off x="7883525" y="3184525"/>
            <a:ext cx="270908" cy="36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b="1">
                <a:cs typeface="Arial" panose="020B0604020202020204" pitchFamily="34" charset="0"/>
              </a:rPr>
              <a:t>:</a:t>
            </a:r>
          </a:p>
        </p:txBody>
      </p:sp>
      <p:sp>
        <p:nvSpPr>
          <p:cNvPr id="285724" name="Rectangle 28"/>
          <p:cNvSpPr>
            <a:spLocks noChangeArrowheads="1"/>
          </p:cNvSpPr>
          <p:nvPr/>
        </p:nvSpPr>
        <p:spPr bwMode="auto">
          <a:xfrm>
            <a:off x="5699126" y="1706563"/>
            <a:ext cx="336631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 b="1">
                <a:cs typeface="Arial" panose="020B0604020202020204" pitchFamily="34" charset="0"/>
              </a:rPr>
              <a:t>+</a:t>
            </a:r>
          </a:p>
        </p:txBody>
      </p:sp>
      <p:sp>
        <p:nvSpPr>
          <p:cNvPr id="285725" name="Rectangle 29"/>
          <p:cNvSpPr>
            <a:spLocks noChangeArrowheads="1"/>
          </p:cNvSpPr>
          <p:nvPr/>
        </p:nvSpPr>
        <p:spPr bwMode="auto">
          <a:xfrm>
            <a:off x="7499351" y="2163763"/>
            <a:ext cx="336631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 b="1">
                <a:cs typeface="Arial" panose="020B0604020202020204" pitchFamily="34" charset="0"/>
              </a:rPr>
              <a:t>+</a:t>
            </a:r>
          </a:p>
        </p:txBody>
      </p:sp>
      <p:sp>
        <p:nvSpPr>
          <p:cNvPr id="285726" name="Rectangle 30"/>
          <p:cNvSpPr>
            <a:spLocks noChangeArrowheads="1"/>
          </p:cNvSpPr>
          <p:nvPr/>
        </p:nvSpPr>
        <p:spPr bwMode="auto">
          <a:xfrm flipH="1">
            <a:off x="9050339" y="5059363"/>
            <a:ext cx="905697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 b="1">
                <a:cs typeface="Arial" panose="020B0604020202020204" pitchFamily="34" charset="0"/>
              </a:rPr>
              <a:t>H-O-H</a:t>
            </a:r>
          </a:p>
        </p:txBody>
      </p:sp>
      <p:sp>
        <p:nvSpPr>
          <p:cNvPr id="285727" name="Line 31"/>
          <p:cNvSpPr>
            <a:spLocks noChangeShapeType="1"/>
          </p:cNvSpPr>
          <p:nvPr/>
        </p:nvSpPr>
        <p:spPr bwMode="auto">
          <a:xfrm>
            <a:off x="9483725" y="5349875"/>
            <a:ext cx="0" cy="152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5728" name="Rectangle 32"/>
          <p:cNvSpPr>
            <a:spLocks noChangeArrowheads="1"/>
          </p:cNvSpPr>
          <p:nvPr/>
        </p:nvSpPr>
        <p:spPr bwMode="auto">
          <a:xfrm flipH="1">
            <a:off x="9283700" y="5440363"/>
            <a:ext cx="360676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 b="1">
                <a:cs typeface="Arial" panose="020B0604020202020204" pitchFamily="34" charset="0"/>
              </a:rPr>
              <a:t>H</a:t>
            </a:r>
          </a:p>
        </p:txBody>
      </p:sp>
      <p:sp>
        <p:nvSpPr>
          <p:cNvPr id="285729" name="Rectangle 33"/>
          <p:cNvSpPr>
            <a:spLocks noChangeArrowheads="1"/>
          </p:cNvSpPr>
          <p:nvPr/>
        </p:nvSpPr>
        <p:spPr bwMode="auto">
          <a:xfrm>
            <a:off x="9585326" y="5287963"/>
            <a:ext cx="336631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 b="1">
                <a:cs typeface="Arial" panose="020B0604020202020204" pitchFamily="34" charset="0"/>
              </a:rPr>
              <a:t>+</a:t>
            </a:r>
          </a:p>
        </p:txBody>
      </p:sp>
      <p:sp>
        <p:nvSpPr>
          <p:cNvPr id="285730" name="Rectangle 34"/>
          <p:cNvSpPr>
            <a:spLocks noChangeArrowheads="1"/>
          </p:cNvSpPr>
          <p:nvPr/>
        </p:nvSpPr>
        <p:spPr bwMode="auto">
          <a:xfrm>
            <a:off x="8594726" y="5211763"/>
            <a:ext cx="336631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 b="1">
                <a:cs typeface="Arial" panose="020B0604020202020204" pitchFamily="34" charset="0"/>
              </a:rPr>
              <a:t>+</a:t>
            </a:r>
          </a:p>
        </p:txBody>
      </p:sp>
      <p:sp>
        <p:nvSpPr>
          <p:cNvPr id="285731" name="Rectangle 35"/>
          <p:cNvSpPr>
            <a:spLocks noChangeArrowheads="1"/>
          </p:cNvSpPr>
          <p:nvPr/>
        </p:nvSpPr>
        <p:spPr bwMode="auto">
          <a:xfrm>
            <a:off x="9324976" y="4752975"/>
            <a:ext cx="355867" cy="36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b="1">
                <a:cs typeface="Arial" panose="020B0604020202020204" pitchFamily="34" charset="0"/>
              </a:rPr>
              <a:t>..</a:t>
            </a:r>
          </a:p>
        </p:txBody>
      </p:sp>
      <p:sp>
        <p:nvSpPr>
          <p:cNvPr id="285732" name="Arc 36"/>
          <p:cNvSpPr>
            <a:spLocks/>
          </p:cNvSpPr>
          <p:nvPr/>
        </p:nvSpPr>
        <p:spPr bwMode="auto">
          <a:xfrm>
            <a:off x="7331075" y="2725739"/>
            <a:ext cx="304800" cy="244475"/>
          </a:xfrm>
          <a:custGeom>
            <a:avLst/>
            <a:gdLst>
              <a:gd name="G0" fmla="+- 0 0 0"/>
              <a:gd name="G1" fmla="+- 7201 0 0"/>
              <a:gd name="G2" fmla="+- 21600 0 0"/>
              <a:gd name="T0" fmla="*/ 20364 w 21600"/>
              <a:gd name="T1" fmla="*/ 0 h 27119"/>
              <a:gd name="T2" fmla="*/ 8356 w 21600"/>
              <a:gd name="T3" fmla="*/ 27119 h 27119"/>
              <a:gd name="T4" fmla="*/ 0 w 21600"/>
              <a:gd name="T5" fmla="*/ 7201 h 271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7119" fill="none" extrusionOk="0">
                <a:moveTo>
                  <a:pt x="20364" y="-1"/>
                </a:moveTo>
                <a:cubicBezTo>
                  <a:pt x="21182" y="2312"/>
                  <a:pt x="21600" y="4747"/>
                  <a:pt x="21600" y="7201"/>
                </a:cubicBezTo>
                <a:cubicBezTo>
                  <a:pt x="21600" y="15901"/>
                  <a:pt x="16379" y="23753"/>
                  <a:pt x="8356" y="27119"/>
                </a:cubicBezTo>
              </a:path>
              <a:path w="21600" h="27119" stroke="0" extrusionOk="0">
                <a:moveTo>
                  <a:pt x="20364" y="-1"/>
                </a:moveTo>
                <a:cubicBezTo>
                  <a:pt x="21182" y="2312"/>
                  <a:pt x="21600" y="4747"/>
                  <a:pt x="21600" y="7201"/>
                </a:cubicBezTo>
                <a:cubicBezTo>
                  <a:pt x="21600" y="15901"/>
                  <a:pt x="16379" y="23753"/>
                  <a:pt x="8356" y="27119"/>
                </a:cubicBezTo>
                <a:lnTo>
                  <a:pt x="0" y="7201"/>
                </a:lnTo>
                <a:close/>
              </a:path>
            </a:pathLst>
          </a:custGeom>
          <a:noFill/>
          <a:ln w="12700" cap="rnd">
            <a:solidFill>
              <a:srgbClr val="CC0000"/>
            </a:solidFill>
            <a:round/>
            <a:headEnd type="stealth" w="med" len="lg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5733" name="Arc 37"/>
          <p:cNvSpPr>
            <a:spLocks/>
          </p:cNvSpPr>
          <p:nvPr/>
        </p:nvSpPr>
        <p:spPr bwMode="auto">
          <a:xfrm>
            <a:off x="7924800" y="2286000"/>
            <a:ext cx="306388" cy="228600"/>
          </a:xfrm>
          <a:custGeom>
            <a:avLst/>
            <a:gdLst>
              <a:gd name="G0" fmla="+- 112 0 0"/>
              <a:gd name="G1" fmla="+- 21600 0 0"/>
              <a:gd name="G2" fmla="+- 21600 0 0"/>
              <a:gd name="T0" fmla="*/ 0 w 21712"/>
              <a:gd name="T1" fmla="*/ 0 h 43181"/>
              <a:gd name="T2" fmla="*/ 1024 w 21712"/>
              <a:gd name="T3" fmla="*/ 43181 h 43181"/>
              <a:gd name="T4" fmla="*/ 112 w 21712"/>
              <a:gd name="T5" fmla="*/ 21600 h 43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712" h="43181" fill="none" extrusionOk="0">
                <a:moveTo>
                  <a:pt x="0" y="0"/>
                </a:moveTo>
                <a:cubicBezTo>
                  <a:pt x="37" y="0"/>
                  <a:pt x="74" y="0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  <a:cubicBezTo>
                  <a:pt x="21712" y="33174"/>
                  <a:pt x="12588" y="42692"/>
                  <a:pt x="1023" y="43180"/>
                </a:cubicBezTo>
              </a:path>
              <a:path w="21712" h="43181" stroke="0" extrusionOk="0">
                <a:moveTo>
                  <a:pt x="0" y="0"/>
                </a:moveTo>
                <a:cubicBezTo>
                  <a:pt x="37" y="0"/>
                  <a:pt x="74" y="0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  <a:cubicBezTo>
                  <a:pt x="21712" y="33174"/>
                  <a:pt x="12588" y="42692"/>
                  <a:pt x="1023" y="43180"/>
                </a:cubicBezTo>
                <a:lnTo>
                  <a:pt x="112" y="21600"/>
                </a:lnTo>
                <a:close/>
              </a:path>
            </a:pathLst>
          </a:custGeom>
          <a:noFill/>
          <a:ln w="12700" cap="rnd">
            <a:solidFill>
              <a:srgbClr val="CC0000"/>
            </a:solidFill>
            <a:round/>
            <a:headEnd type="stealth" w="med" len="lg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5734" name="Rectangle 38"/>
          <p:cNvSpPr>
            <a:spLocks noChangeArrowheads="1"/>
          </p:cNvSpPr>
          <p:nvPr/>
        </p:nvSpPr>
        <p:spPr bwMode="auto">
          <a:xfrm>
            <a:off x="8108950" y="4997450"/>
            <a:ext cx="270908" cy="36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b="1">
                <a:cs typeface="Arial" panose="020B0604020202020204" pitchFamily="34" charset="0"/>
              </a:rPr>
              <a:t>:</a:t>
            </a:r>
          </a:p>
        </p:txBody>
      </p:sp>
      <p:sp>
        <p:nvSpPr>
          <p:cNvPr id="285735" name="Rectangle 39"/>
          <p:cNvSpPr>
            <a:spLocks noChangeArrowheads="1"/>
          </p:cNvSpPr>
          <p:nvPr/>
        </p:nvSpPr>
        <p:spPr bwMode="auto">
          <a:xfrm>
            <a:off x="2855913" y="404813"/>
            <a:ext cx="5580062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/>
            <a:r>
              <a:rPr lang="fa-IR" sz="2800" b="1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  <a:cs typeface="Arial" panose="020B0604020202020204" pitchFamily="34" charset="0"/>
              </a:rPr>
              <a:t>توتومریزم توسط مقار جزیی اسید یا باز</a:t>
            </a:r>
          </a:p>
          <a:p>
            <a:pPr algn="r"/>
            <a:r>
              <a:rPr lang="fa-IR" sz="2800" b="1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  <a:cs typeface="Arial" panose="020B0604020202020204" pitchFamily="34" charset="0"/>
              </a:rPr>
              <a:t>کاتالیز میشود</a:t>
            </a:r>
            <a:endParaRPr lang="en-US" sz="2800" b="1">
              <a:solidFill>
                <a:srgbClr val="0099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Rounded MT Bold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68975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808B1-E18E-4646-B4F2-3B883B71AB26}" type="slidenum">
              <a:rPr lang="en-US"/>
              <a:pPr/>
              <a:t>8</a:t>
            </a:fld>
            <a:endParaRPr lang="en-US"/>
          </a:p>
        </p:txBody>
      </p:sp>
      <p:sp>
        <p:nvSpPr>
          <p:cNvPr id="286722" name="Rectangle 2"/>
          <p:cNvSpPr>
            <a:spLocks noChangeArrowheads="1"/>
          </p:cNvSpPr>
          <p:nvPr/>
        </p:nvSpPr>
        <p:spPr bwMode="auto">
          <a:xfrm>
            <a:off x="7092950" y="6061075"/>
            <a:ext cx="1358900" cy="520700"/>
          </a:xfrm>
          <a:prstGeom prst="rect">
            <a:avLst/>
          </a:prstGeom>
          <a:solidFill>
            <a:srgbClr val="FFFFCC">
              <a:alpha val="50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23" name="Rectangle 3"/>
          <p:cNvSpPr>
            <a:spLocks noChangeArrowheads="1"/>
          </p:cNvSpPr>
          <p:nvPr/>
        </p:nvSpPr>
        <p:spPr bwMode="auto">
          <a:xfrm>
            <a:off x="1835150" y="1073150"/>
            <a:ext cx="977900" cy="520700"/>
          </a:xfrm>
          <a:prstGeom prst="rect">
            <a:avLst/>
          </a:prstGeom>
          <a:solidFill>
            <a:srgbClr val="FFFFCC">
              <a:alpha val="50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286724" name="Picture 4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1" y="1295400"/>
            <a:ext cx="8208963" cy="4935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6725" name="Rectangle 5"/>
          <p:cNvSpPr>
            <a:spLocks noChangeArrowheads="1"/>
          </p:cNvSpPr>
          <p:nvPr/>
        </p:nvSpPr>
        <p:spPr bwMode="auto">
          <a:xfrm>
            <a:off x="4943475" y="0"/>
            <a:ext cx="2492670" cy="585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fa-IR" sz="3200" b="1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  <a:cs typeface="Arial" panose="020B0604020202020204" pitchFamily="34" charset="0"/>
              </a:rPr>
              <a:t>تبدیل انول به کتو</a:t>
            </a:r>
            <a:endParaRPr lang="en-US" sz="3200" b="1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Rounded MT Bold" pitchFamily="34" charset="0"/>
              <a:cs typeface="Arial" panose="020B0604020202020204" pitchFamily="34" charset="0"/>
            </a:endParaRPr>
          </a:p>
        </p:txBody>
      </p:sp>
      <p:grpSp>
        <p:nvGrpSpPr>
          <p:cNvPr id="286726" name="Group 6"/>
          <p:cNvGrpSpPr>
            <a:grpSpLocks/>
          </p:cNvGrpSpPr>
          <p:nvPr/>
        </p:nvGrpSpPr>
        <p:grpSpPr bwMode="auto">
          <a:xfrm>
            <a:off x="5105400" y="1752600"/>
            <a:ext cx="228600" cy="1219200"/>
            <a:chOff x="2256" y="1104"/>
            <a:chExt cx="144" cy="768"/>
          </a:xfrm>
        </p:grpSpPr>
        <p:sp>
          <p:nvSpPr>
            <p:cNvPr id="286727" name="Line 7"/>
            <p:cNvSpPr>
              <a:spLocks noChangeShapeType="1"/>
            </p:cNvSpPr>
            <p:nvPr/>
          </p:nvSpPr>
          <p:spPr bwMode="auto">
            <a:xfrm>
              <a:off x="2256" y="1104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728" name="Line 8"/>
            <p:cNvSpPr>
              <a:spLocks noChangeShapeType="1"/>
            </p:cNvSpPr>
            <p:nvPr/>
          </p:nvSpPr>
          <p:spPr bwMode="auto">
            <a:xfrm>
              <a:off x="2256" y="1104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729" name="Line 9"/>
            <p:cNvSpPr>
              <a:spLocks noChangeShapeType="1"/>
            </p:cNvSpPr>
            <p:nvPr/>
          </p:nvSpPr>
          <p:spPr bwMode="auto">
            <a:xfrm>
              <a:off x="2256" y="1872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86730" name="Group 10"/>
          <p:cNvGrpSpPr>
            <a:grpSpLocks/>
          </p:cNvGrpSpPr>
          <p:nvPr/>
        </p:nvGrpSpPr>
        <p:grpSpPr bwMode="auto">
          <a:xfrm>
            <a:off x="9906000" y="1752600"/>
            <a:ext cx="228600" cy="1219200"/>
            <a:chOff x="5280" y="1104"/>
            <a:chExt cx="144" cy="768"/>
          </a:xfrm>
        </p:grpSpPr>
        <p:sp>
          <p:nvSpPr>
            <p:cNvPr id="286731" name="Line 11"/>
            <p:cNvSpPr>
              <a:spLocks noChangeShapeType="1"/>
            </p:cNvSpPr>
            <p:nvPr/>
          </p:nvSpPr>
          <p:spPr bwMode="auto">
            <a:xfrm>
              <a:off x="5424" y="1104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732" name="Line 12"/>
            <p:cNvSpPr>
              <a:spLocks noChangeShapeType="1"/>
            </p:cNvSpPr>
            <p:nvPr/>
          </p:nvSpPr>
          <p:spPr bwMode="auto">
            <a:xfrm flipH="1">
              <a:off x="5280" y="1104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733" name="Line 13"/>
            <p:cNvSpPr>
              <a:spLocks noChangeShapeType="1"/>
            </p:cNvSpPr>
            <p:nvPr/>
          </p:nvSpPr>
          <p:spPr bwMode="auto">
            <a:xfrm flipH="1">
              <a:off x="5280" y="1872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86734" name="Rectangle 14"/>
          <p:cNvSpPr>
            <a:spLocks noChangeArrowheads="1"/>
          </p:cNvSpPr>
          <p:nvPr/>
        </p:nvSpPr>
        <p:spPr bwMode="auto">
          <a:xfrm>
            <a:off x="1889126" y="1173163"/>
            <a:ext cx="541815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fa-IR" sz="2000" b="1">
                <a:latin typeface="Arial Rounded MT Bold" pitchFamily="34" charset="0"/>
                <a:cs typeface="Arial" panose="020B0604020202020204" pitchFamily="34" charset="0"/>
              </a:rPr>
              <a:t>انول</a:t>
            </a:r>
            <a:endParaRPr lang="en-US" sz="2000" b="1">
              <a:latin typeface="Arial Rounded MT Bold" pitchFamily="34" charset="0"/>
              <a:cs typeface="Arial" panose="020B0604020202020204" pitchFamily="34" charset="0"/>
            </a:endParaRPr>
          </a:p>
        </p:txBody>
      </p:sp>
      <p:sp>
        <p:nvSpPr>
          <p:cNvPr id="286735" name="Rectangle 15"/>
          <p:cNvSpPr>
            <a:spLocks noChangeArrowheads="1"/>
          </p:cNvSpPr>
          <p:nvPr/>
        </p:nvSpPr>
        <p:spPr bwMode="auto">
          <a:xfrm>
            <a:off x="7146926" y="6126163"/>
            <a:ext cx="602729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fa-IR" sz="2000" b="1">
                <a:latin typeface="Arial Rounded MT Bold" pitchFamily="34" charset="0"/>
                <a:cs typeface="Arial" panose="020B0604020202020204" pitchFamily="34" charset="0"/>
              </a:rPr>
              <a:t>کتون</a:t>
            </a:r>
            <a:endParaRPr lang="en-US" sz="2000" b="1">
              <a:latin typeface="Arial Rounded MT Bold" pitchFamily="34" charset="0"/>
              <a:cs typeface="Arial" panose="020B0604020202020204" pitchFamily="34" charset="0"/>
            </a:endParaRPr>
          </a:p>
        </p:txBody>
      </p:sp>
      <p:sp>
        <p:nvSpPr>
          <p:cNvPr id="286736" name="Rectangle 16"/>
          <p:cNvSpPr>
            <a:spLocks noChangeArrowheads="1"/>
          </p:cNvSpPr>
          <p:nvPr/>
        </p:nvSpPr>
        <p:spPr bwMode="auto">
          <a:xfrm>
            <a:off x="3184526" y="593725"/>
            <a:ext cx="2883803" cy="36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>
                <a:solidFill>
                  <a:srgbClr val="009966"/>
                </a:solidFill>
                <a:latin typeface="Arial Rounded MT Bold" pitchFamily="34" charset="0"/>
                <a:cs typeface="Arial" panose="020B0604020202020204" pitchFamily="34" charset="0"/>
              </a:rPr>
              <a:t>( </a:t>
            </a:r>
            <a:r>
              <a:rPr lang="fa-IR" b="1">
                <a:solidFill>
                  <a:srgbClr val="009966"/>
                </a:solidFill>
                <a:latin typeface="Arial Rounded MT Bold" pitchFamily="34" charset="0"/>
                <a:cs typeface="Arial" panose="020B0604020202020204" pitchFamily="34" charset="0"/>
              </a:rPr>
              <a:t>کاتالیز شده توسط مقدار کم اسید</a:t>
            </a:r>
            <a:r>
              <a:rPr lang="en-US">
                <a:solidFill>
                  <a:srgbClr val="009966"/>
                </a:solidFill>
                <a:latin typeface="Arial Rounded MT Bold" pitchFamily="34" charset="0"/>
                <a:cs typeface="Arial" panose="020B0604020202020204" pitchFamily="34" charset="0"/>
              </a:rPr>
              <a:t> )</a:t>
            </a:r>
          </a:p>
        </p:txBody>
      </p:sp>
      <p:sp>
        <p:nvSpPr>
          <p:cNvPr id="286737" name="Line 17"/>
          <p:cNvSpPr>
            <a:spLocks noChangeShapeType="1"/>
          </p:cNvSpPr>
          <p:nvPr/>
        </p:nvSpPr>
        <p:spPr bwMode="auto">
          <a:xfrm>
            <a:off x="4314825" y="2373313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38" name="Line 18"/>
          <p:cNvSpPr>
            <a:spLocks noChangeShapeType="1"/>
          </p:cNvSpPr>
          <p:nvPr/>
        </p:nvSpPr>
        <p:spPr bwMode="auto">
          <a:xfrm>
            <a:off x="6067425" y="52451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5951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1824D-D3DA-4BE6-A629-1256C5CFD304}" type="slidenum">
              <a:rPr lang="en-US"/>
              <a:pPr/>
              <a:t>9</a:t>
            </a:fld>
            <a:endParaRPr lang="en-US"/>
          </a:p>
        </p:txBody>
      </p:sp>
      <p:sp>
        <p:nvSpPr>
          <p:cNvPr id="287746" name="Rectangle 2"/>
          <p:cNvSpPr>
            <a:spLocks noChangeArrowheads="1"/>
          </p:cNvSpPr>
          <p:nvPr/>
        </p:nvSpPr>
        <p:spPr bwMode="auto">
          <a:xfrm>
            <a:off x="2433638" y="2565401"/>
            <a:ext cx="7046912" cy="149542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r" rtl="1"/>
            <a:r>
              <a:rPr lang="en-US" sz="3600">
                <a:solidFill>
                  <a:srgbClr val="FF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  <a:cs typeface="Arial" panose="020B0604020202020204" pitchFamily="34" charset="0"/>
              </a:rPr>
              <a:t>  </a:t>
            </a:r>
            <a:r>
              <a:rPr lang="fa-IR" sz="3600" b="1">
                <a:solidFill>
                  <a:srgbClr val="FF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  <a:cs typeface="Arial" panose="020B0604020202020204" pitchFamily="34" charset="0"/>
              </a:rPr>
              <a:t>واکنش هیدروژنهای آلفا:</a:t>
            </a:r>
          </a:p>
          <a:p>
            <a:pPr algn="r" rtl="1"/>
            <a:r>
              <a:rPr lang="fa-IR" sz="3600" b="1">
                <a:solidFill>
                  <a:srgbClr val="FF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  <a:cs typeface="Arial" panose="020B0604020202020204" pitchFamily="34" charset="0"/>
              </a:rPr>
              <a:t>واکنش های آلکیلاسیون و هالوژناسیون</a:t>
            </a:r>
          </a:p>
          <a:p>
            <a:pPr algn="r"/>
            <a:endParaRPr lang="en-US" sz="2000" b="1">
              <a:solidFill>
                <a:srgbClr val="FFFFC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Rounded MT Bold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51550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1179</Words>
  <Application>Microsoft Office PowerPoint</Application>
  <PresentationFormat>Widescreen</PresentationFormat>
  <Paragraphs>385</Paragraphs>
  <Slides>38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7" baseType="lpstr">
      <vt:lpstr>Arial</vt:lpstr>
      <vt:lpstr>Arial Rounded MT Bold</vt:lpstr>
      <vt:lpstr>Calibri</vt:lpstr>
      <vt:lpstr>Symbol</vt:lpstr>
      <vt:lpstr>Tahoma</vt:lpstr>
      <vt:lpstr>Times New Roman</vt:lpstr>
      <vt:lpstr>Trebuchet MS</vt:lpstr>
      <vt:lpstr>Wingdings 3</vt:lpstr>
      <vt:lpstr>Facet</vt:lpstr>
      <vt:lpstr>شیمی آلی 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پایان  فصل  ششم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شیمی آلی 2</dc:title>
  <dc:creator>omid arzi</dc:creator>
  <cp:lastModifiedBy>omid arzi</cp:lastModifiedBy>
  <cp:revision>1</cp:revision>
  <dcterms:created xsi:type="dcterms:W3CDTF">2022-02-10T22:21:24Z</dcterms:created>
  <dcterms:modified xsi:type="dcterms:W3CDTF">2022-02-10T22:21:47Z</dcterms:modified>
</cp:coreProperties>
</file>