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24" autoAdjust="0"/>
    <p:restoredTop sz="94660"/>
  </p:normalViewPr>
  <p:slideViewPr>
    <p:cSldViewPr snapToGrid="0">
      <p:cViewPr>
        <p:scale>
          <a:sx n="54" d="100"/>
          <a:sy n="54" d="100"/>
        </p:scale>
        <p:origin x="3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583AD5F-D535-47DB-A0FB-4C5E1123463E}" type="datetimeFigureOut">
              <a:rPr lang="fa-IR" smtClean="0"/>
              <a:t>04/22/1441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101946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583AD5F-D535-47DB-A0FB-4C5E1123463E}" type="datetimeFigureOut">
              <a:rPr lang="fa-IR" smtClean="0"/>
              <a:t>04/22/1441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410817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583AD5F-D535-47DB-A0FB-4C5E1123463E}" type="datetimeFigureOut">
              <a:rPr lang="fa-IR" smtClean="0"/>
              <a:t>04/22/1441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134041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583AD5F-D535-47DB-A0FB-4C5E1123463E}" type="datetimeFigureOut">
              <a:rPr lang="fa-IR" smtClean="0"/>
              <a:t>04/22/1441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308161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83AD5F-D535-47DB-A0FB-4C5E1123463E}" type="datetimeFigureOut">
              <a:rPr lang="fa-IR" smtClean="0"/>
              <a:t>04/22/1441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87746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583AD5F-D535-47DB-A0FB-4C5E1123463E}" type="datetimeFigureOut">
              <a:rPr lang="fa-IR" smtClean="0"/>
              <a:t>04/22/1441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128693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583AD5F-D535-47DB-A0FB-4C5E1123463E}" type="datetimeFigureOut">
              <a:rPr lang="fa-IR" smtClean="0"/>
              <a:t>04/22/1441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32987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583AD5F-D535-47DB-A0FB-4C5E1123463E}" type="datetimeFigureOut">
              <a:rPr lang="fa-IR" smtClean="0"/>
              <a:t>04/22/1441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75811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3AD5F-D535-47DB-A0FB-4C5E1123463E}" type="datetimeFigureOut">
              <a:rPr lang="fa-IR" smtClean="0"/>
              <a:t>04/22/1441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411227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83AD5F-D535-47DB-A0FB-4C5E1123463E}" type="datetimeFigureOut">
              <a:rPr lang="fa-IR" smtClean="0"/>
              <a:t>04/22/1441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338012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83AD5F-D535-47DB-A0FB-4C5E1123463E}" type="datetimeFigureOut">
              <a:rPr lang="fa-IR" smtClean="0"/>
              <a:t>04/22/1441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C49321-60F3-451E-BC22-9924FE2CA096}" type="slidenum">
              <a:rPr lang="fa-IR" smtClean="0"/>
              <a:t>‹#›</a:t>
            </a:fld>
            <a:endParaRPr lang="fa-IR"/>
          </a:p>
        </p:txBody>
      </p:sp>
    </p:spTree>
    <p:extLst>
      <p:ext uri="{BB962C8B-B14F-4D97-AF65-F5344CB8AC3E}">
        <p14:creationId xmlns:p14="http://schemas.microsoft.com/office/powerpoint/2010/main" val="125028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83AD5F-D535-47DB-A0FB-4C5E1123463E}" type="datetimeFigureOut">
              <a:rPr lang="fa-IR" smtClean="0"/>
              <a:t>04/22/1441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8C49321-60F3-451E-BC22-9924FE2CA096}" type="slidenum">
              <a:rPr lang="fa-IR" smtClean="0"/>
              <a:t>‹#›</a:t>
            </a:fld>
            <a:endParaRPr lang="fa-IR"/>
          </a:p>
        </p:txBody>
      </p:sp>
    </p:spTree>
    <p:extLst>
      <p:ext uri="{BB962C8B-B14F-4D97-AF65-F5344CB8AC3E}">
        <p14:creationId xmlns:p14="http://schemas.microsoft.com/office/powerpoint/2010/main" val="330249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019138"/>
            <a:ext cx="4448014" cy="2227397"/>
          </a:xfrm>
          <a:prstGeom prst="rect">
            <a:avLst/>
          </a:prstGeom>
        </p:spPr>
      </p:pic>
    </p:spTree>
    <p:extLst>
      <p:ext uri="{BB962C8B-B14F-4D97-AF65-F5344CB8AC3E}">
        <p14:creationId xmlns:p14="http://schemas.microsoft.com/office/powerpoint/2010/main" val="1669496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ular Callout 2"/>
          <p:cNvSpPr/>
          <p:nvPr/>
        </p:nvSpPr>
        <p:spPr>
          <a:xfrm>
            <a:off x="5137688"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موقعیت 4</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384875" y="1859340"/>
            <a:ext cx="11422250" cy="1569660"/>
          </a:xfrm>
          <a:prstGeom prst="rect">
            <a:avLst/>
          </a:prstGeom>
          <a:noFill/>
        </p:spPr>
        <p:txBody>
          <a:bodyPr wrap="square" lIns="91440" tIns="45720" rIns="91440" bIns="45720">
            <a:spAutoFit/>
          </a:bodyPr>
          <a:lstStyle/>
          <a:p>
            <a:pPr algn="just">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صبح پس از خوردن صبحانه وقتی می خواهند به گردش دسته جمعی بروند بعضی بچه ها خیلی دیر آماده می شوند.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04" y="4096384"/>
            <a:ext cx="1495990" cy="20942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8598" y="3038004"/>
            <a:ext cx="1879090" cy="2105496"/>
          </a:xfrm>
          <a:prstGeom prst="rect">
            <a:avLst/>
          </a:prstGeom>
        </p:spPr>
      </p:pic>
    </p:spTree>
    <p:extLst>
      <p:ext uri="{BB962C8B-B14F-4D97-AF65-F5344CB8AC3E}">
        <p14:creationId xmlns:p14="http://schemas.microsoft.com/office/powerpoint/2010/main" val="397328663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ounded Rectangular Callout 3"/>
          <p:cNvSpPr/>
          <p:nvPr/>
        </p:nvSpPr>
        <p:spPr>
          <a:xfrm>
            <a:off x="5137688"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موقعیت 5</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84875" y="1461751"/>
            <a:ext cx="11422250" cy="1508105"/>
          </a:xfrm>
          <a:prstGeom prst="rect">
            <a:avLst/>
          </a:prstGeom>
          <a:noFill/>
        </p:spPr>
        <p:txBody>
          <a:bodyPr wrap="square" lIns="91440" tIns="45720" rIns="91440" bIns="45720">
            <a:spAutoFit/>
          </a:bodyPr>
          <a:lstStyle/>
          <a:p>
            <a:pPr algn="just">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دو نفر که مسئول پختن بلال روی آتش بودند، آتشی را که برای این کار در نزدیکی چادر بر افروخته بودند خاموش نکرده </a:t>
            </a:r>
            <a:r>
              <a:rPr lang="fa-IR" sz="3200" dirty="0" err="1" smtClean="0">
                <a:ln w="0"/>
                <a:effectLst>
                  <a:outerShdw blurRad="38100" dist="19050" dir="2700000" algn="tl" rotWithShape="0">
                    <a:schemeClr val="dk1">
                      <a:alpha val="40000"/>
                    </a:schemeClr>
                  </a:outerShdw>
                </a:effectLst>
                <a:cs typeface="B Koodak" panose="00000700000000000000" pitchFamily="2" charset="-78"/>
              </a:rPr>
              <a:t>اند</a:t>
            </a:r>
            <a:r>
              <a:rPr lang="fa-IR" sz="3200" dirty="0" smtClean="0">
                <a:ln w="0"/>
                <a:effectLst>
                  <a:outerShdw blurRad="38100" dist="19050" dir="2700000" algn="tl" rotWithShape="0">
                    <a:schemeClr val="dk1">
                      <a:alpha val="40000"/>
                    </a:schemeClr>
                  </a:outerShdw>
                </a:effectLst>
                <a:cs typeface="B Koodak" panose="00000700000000000000" pitchFamily="2" charset="-78"/>
              </a:rPr>
              <a:t> و به همراه بقیه برای بازی رفته </a:t>
            </a:r>
            <a:r>
              <a:rPr lang="fa-IR" sz="3200" dirty="0" err="1" smtClean="0">
                <a:ln w="0"/>
                <a:effectLst>
                  <a:outerShdw blurRad="38100" dist="19050" dir="2700000" algn="tl" rotWithShape="0">
                    <a:schemeClr val="dk1">
                      <a:alpha val="40000"/>
                    </a:schemeClr>
                  </a:outerShdw>
                </a:effectLst>
                <a:cs typeface="B Koodak" panose="00000700000000000000" pitchFamily="2" charset="-78"/>
              </a:rPr>
              <a:t>اند</a:t>
            </a:r>
            <a:r>
              <a:rPr lang="fa-IR" sz="3200" dirty="0" smtClean="0">
                <a:ln w="0"/>
                <a:effectLst>
                  <a:outerShdw blurRad="38100" dist="19050" dir="2700000" algn="tl" rotWithShape="0">
                    <a:schemeClr val="dk1">
                      <a:alpha val="40000"/>
                    </a:schemeClr>
                  </a:outerShdw>
                </a:effectLst>
                <a:cs typeface="B Koodak" panose="00000700000000000000" pitchFamily="2" charset="-78"/>
              </a:rPr>
              <a:t>.</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092" y="3151629"/>
            <a:ext cx="4687469" cy="3524598"/>
          </a:xfrm>
          <a:prstGeom prst="rect">
            <a:avLst/>
          </a:prstGeom>
        </p:spPr>
      </p:pic>
    </p:spTree>
    <p:extLst>
      <p:ext uri="{BB962C8B-B14F-4D97-AF65-F5344CB8AC3E}">
        <p14:creationId xmlns:p14="http://schemas.microsoft.com/office/powerpoint/2010/main" val="22759511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02775" y="255494"/>
            <a:ext cx="10386447" cy="830997"/>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با هم همفکری کنید و برای رفع این مشکلات مقرراتی در اردو مشخص کنید.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9" name="Flowchart: Document 8"/>
          <p:cNvSpPr/>
          <p:nvPr/>
        </p:nvSpPr>
        <p:spPr>
          <a:xfrm>
            <a:off x="399736" y="1232645"/>
            <a:ext cx="11392523" cy="5479201"/>
          </a:xfrm>
          <a:prstGeom prst="flowChartDocumen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مقررات اردو:</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هر کس مسئول جمع آوری و حفظ وسایل خود است.</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همه افراد موظفند سکوت چادر را در هنگام خواب رعایت کنند.</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گذاشتن وسایل خطرناک مانند کتری آب جوش در چادر ممنوع است.</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کسانی که می خواهند با گروه به گردش </a:t>
            </a:r>
            <a:r>
              <a:rPr lang="fa-IR" sz="3200" dirty="0" smtClean="0">
                <a:ln w="0"/>
                <a:solidFill>
                  <a:prstClr val="black"/>
                </a:solidFill>
                <a:effectLst>
                  <a:outerShdw blurRad="38100" dist="19050" dir="2700000" algn="tl" rotWithShape="0">
                    <a:prstClr val="black">
                      <a:alpha val="40000"/>
                    </a:prstClr>
                  </a:outerShdw>
                </a:effectLst>
                <a:cs typeface="B Koodak" panose="00000700000000000000" pitchFamily="2" charset="-78"/>
              </a:rPr>
              <a:t>بروند </a:t>
            </a: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باید در ساعت مشخص حاضر باشند.</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برپا کردن آتش نزدیک چادر ممنوع است.</a:t>
            </a:r>
          </a:p>
          <a:p>
            <a:pPr marL="514350" lvl="0" indent="-514350">
              <a:buFontTx/>
              <a:buAutoNum type="arabicPeriod"/>
            </a:pPr>
            <a:r>
              <a:rPr lang="fa-IR" sz="3200" dirty="0">
                <a:ln w="0"/>
                <a:solidFill>
                  <a:prstClr val="black"/>
                </a:solidFill>
                <a:effectLst>
                  <a:outerShdw blurRad="38100" dist="19050" dir="2700000" algn="tl" rotWithShape="0">
                    <a:prstClr val="black">
                      <a:alpha val="40000"/>
                    </a:prstClr>
                  </a:outerShdw>
                </a:effectLst>
                <a:cs typeface="B Koodak" panose="00000700000000000000" pitchFamily="2" charset="-78"/>
              </a:rPr>
              <a:t>هر کس برای پخت و پز آتش برپا می کند مسئول خاموش کردن آن است.</a:t>
            </a:r>
          </a:p>
        </p:txBody>
      </p:sp>
    </p:spTree>
    <p:extLst>
      <p:ext uri="{BB962C8B-B14F-4D97-AF65-F5344CB8AC3E}">
        <p14:creationId xmlns:p14="http://schemas.microsoft.com/office/powerpoint/2010/main" val="5891985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up)">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up)">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up)">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up)">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up)">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up)">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02775" y="255494"/>
            <a:ext cx="10386447" cy="769441"/>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همه مکان های عمومی مقررات مخصوص به خود را دارند.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429"/>
            <a:ext cx="5715000" cy="47126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6996" y="1280429"/>
            <a:ext cx="5703279" cy="4712677"/>
          </a:xfrm>
          <a:prstGeom prst="rect">
            <a:avLst/>
          </a:prstGeom>
        </p:spPr>
      </p:pic>
    </p:spTree>
    <p:extLst>
      <p:ext uri="{BB962C8B-B14F-4D97-AF65-F5344CB8AC3E}">
        <p14:creationId xmlns:p14="http://schemas.microsoft.com/office/powerpoint/2010/main" val="1809240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02775" y="255494"/>
            <a:ext cx="10386447" cy="769441"/>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همه مکان های عمومی مقررات مخصوص به خود را دارند.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3067"/>
            <a:ext cx="5820508" cy="4876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462" y="1503067"/>
            <a:ext cx="5861538" cy="4876800"/>
          </a:xfrm>
          <a:prstGeom prst="rect">
            <a:avLst/>
          </a:prstGeom>
        </p:spPr>
      </p:pic>
    </p:spTree>
    <p:extLst>
      <p:ext uri="{BB962C8B-B14F-4D97-AF65-F5344CB8AC3E}">
        <p14:creationId xmlns:p14="http://schemas.microsoft.com/office/powerpoint/2010/main" val="186974871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3933143" y="290663"/>
            <a:ext cx="4325714" cy="830997"/>
          </a:xfrm>
          <a:prstGeom prst="rect">
            <a:avLst/>
          </a:prstGeom>
          <a:noFill/>
        </p:spPr>
        <p:txBody>
          <a:bodyPr wrap="square" lIns="91440" tIns="45720" rIns="91440" bIns="45720">
            <a:spAutoFit/>
          </a:bodyPr>
          <a:lstStyle/>
          <a:p>
            <a:pPr algn="ctr">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مهمترین دلایل ایجاد مقررات:</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9" name="Rectangle 8"/>
          <p:cNvSpPr/>
          <p:nvPr/>
        </p:nvSpPr>
        <p:spPr>
          <a:xfrm>
            <a:off x="3933143" y="1955340"/>
            <a:ext cx="4325714" cy="1938992"/>
          </a:xfrm>
          <a:prstGeom prst="rect">
            <a:avLst/>
          </a:prstGeom>
          <a:noFill/>
        </p:spPr>
        <p:txBody>
          <a:bodyPr wrap="square" lIns="91440" tIns="45720" rIns="91440" bIns="45720">
            <a:spAutoFit/>
          </a:bodyPr>
          <a:lstStyle/>
          <a:p>
            <a:pPr marL="514350" indent="-514350" algn="ctr">
              <a:lnSpc>
                <a:spcPct val="200000"/>
              </a:lnSpc>
              <a:buAutoNum type="arabicPeriod"/>
            </a:pPr>
            <a:r>
              <a:rPr lang="fa-IR" sz="3200" dirty="0" smtClean="0">
                <a:ln w="0"/>
                <a:effectLst>
                  <a:outerShdw blurRad="38100" dist="19050" dir="2700000" algn="tl" rotWithShape="0">
                    <a:schemeClr val="dk1">
                      <a:alpha val="40000"/>
                    </a:schemeClr>
                  </a:outerShdw>
                </a:effectLst>
                <a:cs typeface="B Koodak" panose="00000700000000000000" pitchFamily="2" charset="-78"/>
              </a:rPr>
              <a:t>حفظ حقوق افراد</a:t>
            </a:r>
          </a:p>
          <a:p>
            <a:pPr marL="514350" indent="-514350" algn="ctr">
              <a:lnSpc>
                <a:spcPct val="200000"/>
              </a:lnSpc>
              <a:buAutoNum type="arabicPeriod"/>
            </a:pPr>
            <a:r>
              <a:rPr lang="fa-IR" sz="3200" b="0" cap="none" spc="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برقراری نظم و امنیت</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2" name="Rounded Rectangle 1"/>
          <p:cNvSpPr/>
          <p:nvPr/>
        </p:nvSpPr>
        <p:spPr>
          <a:xfrm>
            <a:off x="3030583" y="5876144"/>
            <a:ext cx="5228274" cy="7495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solidFill>
                  <a:schemeClr val="tx1"/>
                </a:solidFill>
                <a:latin typeface="Amazone BT" panose="03020702040507090A04" pitchFamily="66" charset="0"/>
              </a:rPr>
              <a:t>@motaleatsp95-96</a:t>
            </a:r>
            <a:r>
              <a:rPr lang="fa-IR" sz="3600" dirty="0" smtClean="0">
                <a:solidFill>
                  <a:schemeClr val="tx1"/>
                </a:solidFill>
                <a:latin typeface="Amazone BT" panose="03020702040507090A04" pitchFamily="66" charset="0"/>
              </a:rPr>
              <a:t> </a:t>
            </a:r>
            <a:r>
              <a:rPr lang="fa-IR" sz="3600" dirty="0" smtClean="0">
                <a:solidFill>
                  <a:schemeClr val="tx1"/>
                </a:solidFill>
                <a:latin typeface="IranNastaliq" panose="02020505000000020003" pitchFamily="18" charset="0"/>
                <a:cs typeface="IranNastaliq" panose="02020505000000020003" pitchFamily="18" charset="0"/>
              </a:rPr>
              <a:t>کانال مطالعات</a:t>
            </a:r>
            <a:endParaRPr lang="en-US" sz="3600" dirty="0">
              <a:solidFill>
                <a:schemeClr val="tx1"/>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14227036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p:cNvSpPr/>
          <p:nvPr/>
        </p:nvSpPr>
        <p:spPr>
          <a:xfrm>
            <a:off x="2740588" y="1381391"/>
            <a:ext cx="2173993" cy="1323439"/>
          </a:xfrm>
          <a:prstGeom prst="rect">
            <a:avLst/>
          </a:prstGeom>
          <a:noFill/>
        </p:spPr>
        <p:txBody>
          <a:bodyPr wrap="none" lIns="91440" tIns="45720" rIns="91440" bIns="45720">
            <a:spAutoFit/>
          </a:bodyPr>
          <a:lstStyle/>
          <a:p>
            <a:pPr algn="ctr"/>
            <a:r>
              <a:rPr lang="fa-IR" sz="8000" dirty="0" smtClean="0">
                <a:ln w="0"/>
                <a:effectLst>
                  <a:outerShdw blurRad="38100" dist="19050" dir="2700000" algn="tl" rotWithShape="0">
                    <a:schemeClr val="dk1">
                      <a:alpha val="40000"/>
                    </a:schemeClr>
                  </a:outerShdw>
                </a:effectLst>
                <a:cs typeface="B Morvarid" panose="00000400000000000000" pitchFamily="2" charset="-78"/>
              </a:rPr>
              <a:t>پایان</a:t>
            </a:r>
            <a:endParaRPr lang="en-US" sz="8000" dirty="0">
              <a:ln w="0"/>
              <a:effectLst>
                <a:outerShdw blurRad="38100" dist="19050" dir="2700000" algn="tl" rotWithShape="0">
                  <a:schemeClr val="dk1">
                    <a:alpha val="40000"/>
                  </a:schemeClr>
                </a:outerShdw>
              </a:effectLst>
              <a:cs typeface="B Morvarid" panose="000004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63" y="1884850"/>
            <a:ext cx="2524125" cy="2771775"/>
          </a:xfrm>
          <a:prstGeom prst="rect">
            <a:avLst/>
          </a:prstGeom>
        </p:spPr>
      </p:pic>
    </p:spTree>
    <p:extLst>
      <p:ext uri="{BB962C8B-B14F-4D97-AF65-F5344CB8AC3E}">
        <p14:creationId xmlns:p14="http://schemas.microsoft.com/office/powerpoint/2010/main" val="2220288358"/>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582" y="1463350"/>
            <a:ext cx="6096000" cy="4876800"/>
          </a:xfrm>
          <a:prstGeom prst="rect">
            <a:avLst/>
          </a:prstGeom>
        </p:spPr>
      </p:pic>
      <p:sp>
        <p:nvSpPr>
          <p:cNvPr id="17" name="Rectangle 16"/>
          <p:cNvSpPr/>
          <p:nvPr/>
        </p:nvSpPr>
        <p:spPr>
          <a:xfrm>
            <a:off x="2592011" y="540020"/>
            <a:ext cx="7911141" cy="923330"/>
          </a:xfrm>
          <a:prstGeom prst="rect">
            <a:avLst/>
          </a:prstGeom>
          <a:noFill/>
        </p:spPr>
        <p:txBody>
          <a:bodyPr wrap="none" lIns="91440" tIns="45720" rIns="91440" bIns="45720">
            <a:spAutoFit/>
          </a:bodyPr>
          <a:lstStyle/>
          <a:p>
            <a:pPr algn="ctr"/>
            <a:r>
              <a:rPr lang="fa-IR" sz="5400" dirty="0" smtClean="0">
                <a:ln w="0"/>
                <a:effectLst>
                  <a:outerShdw blurRad="38100" dist="19050" dir="2700000" algn="tl" rotWithShape="0">
                    <a:schemeClr val="dk1">
                      <a:alpha val="40000"/>
                    </a:schemeClr>
                  </a:outerShdw>
                </a:effectLst>
                <a:cs typeface="B Koodak" panose="00000700000000000000" pitchFamily="2" charset="-78"/>
              </a:rPr>
              <a:t>چرا به مقررات و قوانین نیاز داریم</a:t>
            </a:r>
            <a:endParaRPr lang="en-US" sz="54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736" y="787075"/>
            <a:ext cx="676275" cy="676275"/>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32" y="1021444"/>
            <a:ext cx="3637499" cy="4617862"/>
          </a:xfrm>
          <a:prstGeom prst="rect">
            <a:avLst/>
          </a:prstGeom>
        </p:spPr>
      </p:pic>
    </p:spTree>
    <p:extLst>
      <p:ext uri="{BB962C8B-B14F-4D97-AF65-F5344CB8AC3E}">
        <p14:creationId xmlns:p14="http://schemas.microsoft.com/office/powerpoint/2010/main" val="1478897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0180" y="584228"/>
            <a:ext cx="9031640"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cs typeface="B Koodak" panose="00000700000000000000" pitchFamily="2" charset="-78"/>
              </a:rPr>
              <a:t>همه انسانها در روابط خود با انسان های دیگر دارای حقوقی هستند.</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4" name="Rectangle 3"/>
          <p:cNvSpPr/>
          <p:nvPr/>
        </p:nvSpPr>
        <p:spPr>
          <a:xfrm>
            <a:off x="2867695" y="1505122"/>
            <a:ext cx="5883342"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cs typeface="B Koodak" panose="00000700000000000000" pitchFamily="2" charset="-78"/>
              </a:rPr>
              <a:t>ما در استفاده از حقوق خود چقدر آزادیم؟ </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6" name="Round Diagonal Corner Rectangle 5"/>
          <p:cNvSpPr/>
          <p:nvPr/>
        </p:nvSpPr>
        <p:spPr>
          <a:xfrm>
            <a:off x="3407130" y="5299838"/>
            <a:ext cx="4804474" cy="1069383"/>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تا جایی که مغایر قانون نباشد.</a:t>
            </a:r>
            <a:endParaRPr lang="fa-IR" sz="3200" dirty="0">
              <a:ln w="0"/>
              <a:solidFill>
                <a:schemeClr val="tx1"/>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491" y="2177361"/>
            <a:ext cx="3333750" cy="3333750"/>
          </a:xfrm>
          <a:prstGeom prst="rect">
            <a:avLst/>
          </a:prstGeom>
        </p:spPr>
      </p:pic>
      <p:sp>
        <p:nvSpPr>
          <p:cNvPr id="7" name="Rounded Rectangle 6"/>
          <p:cNvSpPr/>
          <p:nvPr/>
        </p:nvSpPr>
        <p:spPr>
          <a:xfrm>
            <a:off x="104503" y="4378944"/>
            <a:ext cx="4496754" cy="7495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solidFill>
                  <a:schemeClr val="tx1"/>
                </a:solidFill>
                <a:latin typeface="Amazone BT" panose="03020702040507090A04" pitchFamily="66" charset="0"/>
              </a:rPr>
              <a:t>@motaleatsp95-96</a:t>
            </a:r>
            <a:r>
              <a:rPr lang="fa-IR" sz="3600" dirty="0" smtClean="0">
                <a:solidFill>
                  <a:schemeClr val="tx1"/>
                </a:solidFill>
                <a:latin typeface="Amazone BT" panose="03020702040507090A04" pitchFamily="66" charset="0"/>
              </a:rPr>
              <a:t> </a:t>
            </a:r>
            <a:r>
              <a:rPr lang="fa-IR" sz="2400" dirty="0" smtClean="0">
                <a:solidFill>
                  <a:schemeClr val="tx1"/>
                </a:solidFill>
                <a:latin typeface="IranNastaliq" panose="02020505000000020003" pitchFamily="18" charset="0"/>
                <a:cs typeface="IranNastaliq" panose="02020505000000020003" pitchFamily="18" charset="0"/>
              </a:rPr>
              <a:t>کانال مطالعات</a:t>
            </a:r>
            <a:endParaRPr lang="en-US" sz="2400" dirty="0">
              <a:solidFill>
                <a:schemeClr val="tx1"/>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991934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199323"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323" y="0"/>
            <a:ext cx="5992678"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7334" y="449451"/>
            <a:ext cx="1379351" cy="13948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9451"/>
            <a:ext cx="1379351" cy="1394848"/>
          </a:xfrm>
          <a:prstGeom prst="rect">
            <a:avLst/>
          </a:prstGeom>
        </p:spPr>
      </p:pic>
    </p:spTree>
    <p:extLst>
      <p:ext uri="{BB962C8B-B14F-4D97-AF65-F5344CB8AC3E}">
        <p14:creationId xmlns:p14="http://schemas.microsoft.com/office/powerpoint/2010/main" val="139053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4163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299" y="0"/>
            <a:ext cx="5775702"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73" y="260888"/>
            <a:ext cx="1379351" cy="13948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2649" y="260888"/>
            <a:ext cx="1379351" cy="1394848"/>
          </a:xfrm>
          <a:prstGeom prst="rect">
            <a:avLst/>
          </a:prstGeom>
        </p:spPr>
      </p:pic>
    </p:spTree>
    <p:extLst>
      <p:ext uri="{BB962C8B-B14F-4D97-AF65-F5344CB8AC3E}">
        <p14:creationId xmlns:p14="http://schemas.microsoft.com/office/powerpoint/2010/main" val="194104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3187" y="3886200"/>
            <a:ext cx="2476500" cy="2971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897" y="4977033"/>
            <a:ext cx="1104900" cy="17827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7547" y="3886200"/>
            <a:ext cx="2476500" cy="2971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58" y="3886200"/>
            <a:ext cx="2476500" cy="2971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692" y="3886200"/>
            <a:ext cx="2476500" cy="2971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3642" y="5092867"/>
            <a:ext cx="1104900" cy="16668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5635" y="2727158"/>
            <a:ext cx="5501912" cy="4134853"/>
          </a:xfrm>
          <a:prstGeom prst="rect">
            <a:avLst/>
          </a:prstGeom>
        </p:spPr>
      </p:pic>
      <p:sp>
        <p:nvSpPr>
          <p:cNvPr id="16" name="Rectangle 15"/>
          <p:cNvSpPr/>
          <p:nvPr/>
        </p:nvSpPr>
        <p:spPr>
          <a:xfrm>
            <a:off x="144379" y="476135"/>
            <a:ext cx="11855116" cy="2246769"/>
          </a:xfrm>
          <a:prstGeom prst="rect">
            <a:avLst/>
          </a:prstGeom>
          <a:noFill/>
        </p:spPr>
        <p:txBody>
          <a:bodyPr wrap="square" lIns="91440" tIns="45720" rIns="91440" bIns="45720">
            <a:spAutoFit/>
          </a:bodyPr>
          <a:lstStyle/>
          <a:p>
            <a:pPr algn="just"/>
            <a:r>
              <a:rPr lang="fa-IR" sz="2800" dirty="0" smtClean="0">
                <a:ln w="0"/>
                <a:effectLst>
                  <a:outerShdw blurRad="38100" dist="19050" dir="2700000" algn="tl" rotWithShape="0">
                    <a:schemeClr val="dk1">
                      <a:alpha val="40000"/>
                    </a:schemeClr>
                  </a:outerShdw>
                </a:effectLst>
                <a:cs typeface="B Koodak" panose="00000700000000000000" pitchFamily="2" charset="-78"/>
              </a:rPr>
              <a:t>شما با گروهی از </a:t>
            </a:r>
            <a:r>
              <a:rPr lang="fa-IR" sz="2800" dirty="0" err="1" smtClean="0">
                <a:ln w="0"/>
                <a:effectLst>
                  <a:outerShdw blurRad="38100" dist="19050" dir="2700000" algn="tl" rotWithShape="0">
                    <a:schemeClr val="dk1">
                      <a:alpha val="40000"/>
                    </a:schemeClr>
                  </a:outerShdw>
                </a:effectLst>
                <a:cs typeface="B Koodak" panose="00000700000000000000" pitchFamily="2" charset="-78"/>
              </a:rPr>
              <a:t>دوستانتان</a:t>
            </a:r>
            <a:r>
              <a:rPr lang="fa-IR" sz="2800" dirty="0" smtClean="0">
                <a:ln w="0"/>
                <a:effectLst>
                  <a:outerShdw blurRad="38100" dist="19050" dir="2700000" algn="tl" rotWithShape="0">
                    <a:schemeClr val="dk1">
                      <a:alpha val="40000"/>
                    </a:schemeClr>
                  </a:outerShdw>
                </a:effectLst>
                <a:cs typeface="B Koodak" panose="00000700000000000000" pitchFamily="2" charset="-78"/>
              </a:rPr>
              <a:t> به یک اردوی تفریحی در یک منطقه جنگلی زیبا رفته </a:t>
            </a:r>
            <a:r>
              <a:rPr lang="fa-IR" sz="2800" dirty="0" err="1" smtClean="0">
                <a:ln w="0"/>
                <a:effectLst>
                  <a:outerShdw blurRad="38100" dist="19050" dir="2700000" algn="tl" rotWithShape="0">
                    <a:schemeClr val="dk1">
                      <a:alpha val="40000"/>
                    </a:schemeClr>
                  </a:outerShdw>
                </a:effectLst>
                <a:cs typeface="B Koodak" panose="00000700000000000000" pitchFamily="2" charset="-78"/>
              </a:rPr>
              <a:t>اید</a:t>
            </a:r>
            <a:r>
              <a:rPr lang="fa-IR" sz="2800" dirty="0" smtClean="0">
                <a:ln w="0"/>
                <a:effectLst>
                  <a:outerShdw blurRad="38100" dist="19050" dir="2700000" algn="tl" rotWithShape="0">
                    <a:schemeClr val="dk1">
                      <a:alpha val="40000"/>
                    </a:schemeClr>
                  </a:outerShdw>
                </a:effectLst>
                <a:cs typeface="B Koodak" panose="00000700000000000000" pitchFamily="2" charset="-78"/>
              </a:rPr>
              <a:t>. شما چادری بزرگ برای استراحت آورده </a:t>
            </a:r>
            <a:r>
              <a:rPr lang="fa-IR" sz="2800" dirty="0" err="1" smtClean="0">
                <a:ln w="0"/>
                <a:effectLst>
                  <a:outerShdw blurRad="38100" dist="19050" dir="2700000" algn="tl" rotWithShape="0">
                    <a:schemeClr val="dk1">
                      <a:alpha val="40000"/>
                    </a:schemeClr>
                  </a:outerShdw>
                </a:effectLst>
                <a:cs typeface="B Koodak" panose="00000700000000000000" pitchFamily="2" charset="-78"/>
              </a:rPr>
              <a:t>اید</a:t>
            </a:r>
            <a:r>
              <a:rPr lang="fa-IR" sz="2800" dirty="0" smtClean="0">
                <a:ln w="0"/>
                <a:effectLst>
                  <a:outerShdw blurRad="38100" dist="19050" dir="2700000" algn="tl" rotWithShape="0">
                    <a:schemeClr val="dk1">
                      <a:alpha val="40000"/>
                    </a:schemeClr>
                  </a:outerShdw>
                </a:effectLst>
                <a:cs typeface="B Koodak" panose="00000700000000000000" pitchFamily="2" charset="-78"/>
              </a:rPr>
              <a:t>. چادر را برپا می کنید و لوازم خود را در آن قرار می دهید. با 20 دقیقه پیاده روی شما به یک چشمه می رسید که می توانید از آب آن استفاده کنید. در یک کیلومتری شما هم روستایی وجود دارد که می توانید مواد مورد نیازتان را از آنجا تهیه کنید. قرار است یک هفته در این منطقه بمانید. ولی کم </a:t>
            </a:r>
            <a:r>
              <a:rPr lang="fa-IR" sz="2800" dirty="0" err="1" smtClean="0">
                <a:ln w="0"/>
                <a:effectLst>
                  <a:outerShdw blurRad="38100" dist="19050" dir="2700000" algn="tl" rotWithShape="0">
                    <a:schemeClr val="dk1">
                      <a:alpha val="40000"/>
                    </a:schemeClr>
                  </a:outerShdw>
                </a:effectLst>
                <a:cs typeface="B Koodak" panose="00000700000000000000" pitchFamily="2" charset="-78"/>
              </a:rPr>
              <a:t>کم</a:t>
            </a:r>
            <a:r>
              <a:rPr lang="fa-IR" sz="2800" dirty="0" smtClean="0">
                <a:ln w="0"/>
                <a:effectLst>
                  <a:outerShdw blurRad="38100" dist="19050" dir="2700000" algn="tl" rotWithShape="0">
                    <a:schemeClr val="dk1">
                      <a:alpha val="40000"/>
                    </a:schemeClr>
                  </a:outerShdw>
                </a:effectLst>
                <a:cs typeface="B Koodak" panose="00000700000000000000" pitchFamily="2" charset="-78"/>
              </a:rPr>
              <a:t> با مشکلاتی مواجه می شوید. که برای حل آن با هم گفتگو می کنید... </a:t>
            </a:r>
            <a:endParaRPr lang="en-US" sz="28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0548" y="3526256"/>
            <a:ext cx="2085975" cy="3333750"/>
          </a:xfrm>
          <a:prstGeom prst="rect">
            <a:avLst/>
          </a:prstGeom>
        </p:spPr>
      </p:pic>
    </p:spTree>
    <p:extLst>
      <p:ext uri="{BB962C8B-B14F-4D97-AF65-F5344CB8AC3E}">
        <p14:creationId xmlns:p14="http://schemas.microsoft.com/office/powerpoint/2010/main" val="664440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18454" y="1661592"/>
            <a:ext cx="11546238" cy="2308324"/>
          </a:xfrm>
          <a:prstGeom prst="rect">
            <a:avLst/>
          </a:prstGeom>
          <a:noFill/>
        </p:spPr>
        <p:txBody>
          <a:bodyPr wrap="square" lIns="91440" tIns="45720" rIns="91440" bIns="45720">
            <a:spAutoFit/>
          </a:bodyPr>
          <a:lstStyle/>
          <a:p>
            <a:pPr algn="just">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بعضی ها دوست دارند که داخل چادر همیشه مرتب و تمیز باشد. بعضی دیگر به این موضوع بی اعتنا هستند و بگو مگو بین افراد پیش آمده است. همچنین بعضی کوله پشتی شان را روی وسایل دیگران گذاشته </a:t>
            </a:r>
            <a:r>
              <a:rPr lang="fa-IR" sz="3200" dirty="0" err="1" smtClean="0">
                <a:ln w="0"/>
                <a:effectLst>
                  <a:outerShdw blurRad="38100" dist="19050" dir="2700000" algn="tl" rotWithShape="0">
                    <a:schemeClr val="dk1">
                      <a:alpha val="40000"/>
                    </a:schemeClr>
                  </a:outerShdw>
                </a:effectLst>
                <a:cs typeface="B Koodak" panose="00000700000000000000" pitchFamily="2" charset="-78"/>
              </a:rPr>
              <a:t>اند</a:t>
            </a:r>
            <a:r>
              <a:rPr lang="fa-IR" sz="3200" dirty="0" smtClean="0">
                <a:ln w="0"/>
                <a:effectLst>
                  <a:outerShdw blurRad="38100" dist="19050" dir="2700000" algn="tl" rotWithShape="0">
                    <a:schemeClr val="dk1">
                      <a:alpha val="40000"/>
                    </a:schemeClr>
                  </a:outerShdw>
                </a:effectLst>
                <a:cs typeface="B Koodak" panose="00000700000000000000" pitchFamily="2" charset="-78"/>
              </a:rPr>
              <a:t> و دوربین یک نفر شکسته است.</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sp>
        <p:nvSpPr>
          <p:cNvPr id="11" name="Rounded Rectangular Callout 10"/>
          <p:cNvSpPr/>
          <p:nvPr/>
        </p:nvSpPr>
        <p:spPr>
          <a:xfrm>
            <a:off x="5137688"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موقعیت 1</a:t>
            </a:r>
            <a:endParaRPr lang="fa-IR" sz="3200" dirty="0">
              <a:ln w="0"/>
              <a:solidFill>
                <a:schemeClr val="tx1"/>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35" y="3925058"/>
            <a:ext cx="1906291" cy="1772377"/>
          </a:xfrm>
          <a:prstGeom prst="rect">
            <a:avLst/>
          </a:prstGeom>
        </p:spPr>
      </p:pic>
    </p:spTree>
    <p:extLst>
      <p:ext uri="{BB962C8B-B14F-4D97-AF65-F5344CB8AC3E}">
        <p14:creationId xmlns:p14="http://schemas.microsoft.com/office/powerpoint/2010/main" val="34151252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ular Callout 7"/>
          <p:cNvSpPr/>
          <p:nvPr/>
        </p:nvSpPr>
        <p:spPr>
          <a:xfrm>
            <a:off x="5137688"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موقعیت 2</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322881" y="2081565"/>
            <a:ext cx="11546238" cy="1508105"/>
          </a:xfrm>
          <a:prstGeom prst="rect">
            <a:avLst/>
          </a:prstGeom>
          <a:noFill/>
        </p:spPr>
        <p:txBody>
          <a:bodyPr wrap="square" lIns="91440" tIns="45720" rIns="91440" bIns="45720">
            <a:spAutoFit/>
          </a:bodyPr>
          <a:lstStyle/>
          <a:p>
            <a:pPr algn="just">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دو نفر از بچه ها با خود رادیویی آورده </a:t>
            </a:r>
            <a:r>
              <a:rPr lang="fa-IR" sz="3200" dirty="0" err="1" smtClean="0">
                <a:ln w="0"/>
                <a:effectLst>
                  <a:outerShdw blurRad="38100" dist="19050" dir="2700000" algn="tl" rotWithShape="0">
                    <a:schemeClr val="dk1">
                      <a:alpha val="40000"/>
                    </a:schemeClr>
                  </a:outerShdw>
                </a:effectLst>
                <a:cs typeface="B Koodak" panose="00000700000000000000" pitchFamily="2" charset="-78"/>
              </a:rPr>
              <a:t>اند</a:t>
            </a:r>
            <a:r>
              <a:rPr lang="fa-IR" sz="3200" dirty="0" smtClean="0">
                <a:ln w="0"/>
                <a:effectLst>
                  <a:outerShdw blurRad="38100" dist="19050" dir="2700000" algn="tl" rotWithShape="0">
                    <a:schemeClr val="dk1">
                      <a:alpha val="40000"/>
                    </a:schemeClr>
                  </a:outerShdw>
                </a:effectLst>
                <a:cs typeface="B Koodak" panose="00000700000000000000" pitchFamily="2" charset="-78"/>
              </a:rPr>
              <a:t> و شب موقع خواب با صدای بلند رادیو گوش می کنند و این کار همه را عصبانی کرده است.</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688" y="2835617"/>
            <a:ext cx="2526224" cy="378367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566" y="143686"/>
            <a:ext cx="1492278" cy="1794193"/>
          </a:xfrm>
          <a:prstGeom prst="rect">
            <a:avLst/>
          </a:prstGeom>
        </p:spPr>
      </p:pic>
    </p:spTree>
    <p:extLst>
      <p:ext uri="{BB962C8B-B14F-4D97-AF65-F5344CB8AC3E}">
        <p14:creationId xmlns:p14="http://schemas.microsoft.com/office/powerpoint/2010/main" val="38954602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ounded Rectangular Callout 3"/>
          <p:cNvSpPr/>
          <p:nvPr/>
        </p:nvSpPr>
        <p:spPr>
          <a:xfrm>
            <a:off x="5137688" y="420091"/>
            <a:ext cx="2030278" cy="1007390"/>
          </a:xfrm>
          <a:prstGeom prst="wedgeRoundRectCallout">
            <a:avLst>
              <a:gd name="adj1" fmla="val -29230"/>
              <a:gd name="adj2" fmla="val 65577"/>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w="0"/>
                <a:solidFill>
                  <a:schemeClr val="tx1"/>
                </a:solidFill>
                <a:effectLst>
                  <a:outerShdw blurRad="38100" dist="19050" dir="2700000" algn="tl" rotWithShape="0">
                    <a:schemeClr val="dk1">
                      <a:alpha val="40000"/>
                    </a:schemeClr>
                  </a:outerShdw>
                </a:effectLst>
                <a:cs typeface="B Koodak" panose="00000700000000000000" pitchFamily="2" charset="-78"/>
              </a:rPr>
              <a:t>موقعیت 3</a:t>
            </a:r>
            <a:endParaRPr lang="fa-IR" sz="32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22880" y="2081565"/>
            <a:ext cx="11641811" cy="830997"/>
          </a:xfrm>
          <a:prstGeom prst="rect">
            <a:avLst/>
          </a:prstGeom>
          <a:noFill/>
        </p:spPr>
        <p:txBody>
          <a:bodyPr wrap="square" lIns="91440" tIns="45720" rIns="91440" bIns="45720">
            <a:spAutoFit/>
          </a:bodyPr>
          <a:lstStyle/>
          <a:p>
            <a:pPr algn="just">
              <a:lnSpc>
                <a:spcPct val="150000"/>
              </a:lnSpc>
            </a:pPr>
            <a:r>
              <a:rPr lang="fa-IR" sz="3200" dirty="0" smtClean="0">
                <a:ln w="0"/>
                <a:effectLst>
                  <a:outerShdw blurRad="38100" dist="19050" dir="2700000" algn="tl" rotWithShape="0">
                    <a:schemeClr val="dk1">
                      <a:alpha val="40000"/>
                    </a:schemeClr>
                  </a:outerShdw>
                </a:effectLst>
                <a:cs typeface="B Koodak" panose="00000700000000000000" pitchFamily="2" charset="-78"/>
              </a:rPr>
              <a:t>یکی از بچه ها پس از خوردن چای کتری آب جوش را وسط چادر گذاشته و رفته است.</a:t>
            </a:r>
            <a:endParaRPr lang="en-US" sz="3200" b="0" cap="none" spc="0" dirty="0">
              <a:ln w="0"/>
              <a:solidFill>
                <a:schemeClr val="tx1"/>
              </a:solidFill>
              <a:effectLst>
                <a:outerShdw blurRad="38100" dist="19050" dir="2700000" algn="tl" rotWithShape="0">
                  <a:schemeClr val="dk1">
                    <a:alpha val="40000"/>
                  </a:schemeClr>
                </a:outerShdw>
              </a:effectLst>
              <a:cs typeface="B Koodak" panose="000007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306" y="2711084"/>
            <a:ext cx="3680848" cy="3193770"/>
          </a:xfrm>
          <a:prstGeom prst="rect">
            <a:avLst/>
          </a:prstGeom>
        </p:spPr>
      </p:pic>
    </p:spTree>
    <p:extLst>
      <p:ext uri="{BB962C8B-B14F-4D97-AF65-F5344CB8AC3E}">
        <p14:creationId xmlns:p14="http://schemas.microsoft.com/office/powerpoint/2010/main" val="2251196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پاورپوینت درس سوم مطالعات اجتماعی هفتم چرا به مقررات و قوانین نیاز داریم</Template>
  <TotalTime>0</TotalTime>
  <Words>443</Words>
  <Application>Microsoft Office PowerPoint</Application>
  <PresentationFormat>Widescreen</PresentationFormat>
  <Paragraphs>31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Amazone BT</vt:lpstr>
      <vt:lpstr>Arial</vt:lpstr>
      <vt:lpstr>B Koodak</vt:lpstr>
      <vt:lpstr>B Morvarid</vt:lpstr>
      <vt:lpstr>Calibri</vt:lpstr>
      <vt:lpstr>Calibri Light</vt:lpstr>
      <vt:lpstr>IranNastaliq</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dc:creator>
  <cp:lastModifiedBy>omid</cp:lastModifiedBy>
  <cp:revision>1</cp:revision>
  <dcterms:created xsi:type="dcterms:W3CDTF">2019-12-19T21:06:27Z</dcterms:created>
  <dcterms:modified xsi:type="dcterms:W3CDTF">2019-12-19T21:06:38Z</dcterms:modified>
</cp:coreProperties>
</file>