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9966"/>
    <a:srgbClr val="0066FF"/>
    <a:srgbClr val="FFFF00"/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86" autoAdjust="0"/>
    <p:restoredTop sz="94660"/>
  </p:normalViewPr>
  <p:slideViewPr>
    <p:cSldViewPr snapToGrid="0">
      <p:cViewPr>
        <p:scale>
          <a:sx n="54" d="100"/>
          <a:sy n="54" d="100"/>
        </p:scale>
        <p:origin x="498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86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786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280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789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003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435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634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890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000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359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C4B98-7BEF-4B03-A724-CECB1C70894D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429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10" Type="http://schemas.openxmlformats.org/officeDocument/2006/relationships/image" Target="../media/image41.gif"/><Relationship Id="rId4" Type="http://schemas.openxmlformats.org/officeDocument/2006/relationships/image" Target="../media/image35.jpeg"/><Relationship Id="rId9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4.gif"/><Relationship Id="rId7" Type="http://schemas.openxmlformats.org/officeDocument/2006/relationships/image" Target="../media/image45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23.jpg"/><Relationship Id="rId10" Type="http://schemas.openxmlformats.org/officeDocument/2006/relationships/image" Target="../media/image48.gif"/><Relationship Id="rId4" Type="http://schemas.openxmlformats.org/officeDocument/2006/relationships/image" Target="../media/image43.jpg"/><Relationship Id="rId9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57.gif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83" y="1273202"/>
            <a:ext cx="6090834" cy="181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2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93" y="1515260"/>
            <a:ext cx="3283058" cy="2605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76656" y="320215"/>
            <a:ext cx="25282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مراقبت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از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خودم؟</a:t>
            </a: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546" y="1515261"/>
            <a:ext cx="2774196" cy="2605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71" y="1053014"/>
            <a:ext cx="2724150" cy="3333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93" y="4386764"/>
            <a:ext cx="33337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1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88538" y="445721"/>
            <a:ext cx="49215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 نسبت به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دیگران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مسئول هستم.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47371" y="1034513"/>
            <a:ext cx="1108270" cy="883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08338" y="1999429"/>
            <a:ext cx="1175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خانواده</a:t>
            </a:r>
            <a:endParaRPr lang="fa-IR" sz="3200" dirty="0"/>
          </a:p>
        </p:txBody>
      </p:sp>
      <p:sp>
        <p:nvSpPr>
          <p:cNvPr id="7" name="Oval 6"/>
          <p:cNvSpPr/>
          <p:nvPr/>
        </p:nvSpPr>
        <p:spPr>
          <a:xfrm>
            <a:off x="9141449" y="2719952"/>
            <a:ext cx="2371241" cy="172031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اطاعت از پدر و مادر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6232934" y="2719952"/>
            <a:ext cx="2371241" cy="172031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همکاری در کارها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3324419" y="2730106"/>
            <a:ext cx="2371241" cy="172031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انجام وظایف شخصی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415904" y="2719952"/>
            <a:ext cx="2371241" cy="172031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احترام به خانواده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23317" y="4944963"/>
            <a:ext cx="2371241" cy="1720312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مراقبت از خواهر و برادر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95436" y="4944963"/>
            <a:ext cx="2371241" cy="1720312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پرهیز از ناراحتی خانواده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" y="-314645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59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8538" y="445721"/>
            <a:ext cx="49215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 نسبت به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دیگران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مسئول هستم.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47371" y="1034513"/>
            <a:ext cx="1108270" cy="8834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36117" y="1921937"/>
            <a:ext cx="3119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معلمان و همکلاسی ها</a:t>
            </a:r>
            <a:endParaRPr lang="fa-IR" sz="3200" dirty="0"/>
          </a:p>
        </p:txBody>
      </p:sp>
      <p:sp>
        <p:nvSpPr>
          <p:cNvPr id="9" name="Flowchart: Punched Tape 8"/>
          <p:cNvSpPr/>
          <p:nvPr/>
        </p:nvSpPr>
        <p:spPr>
          <a:xfrm>
            <a:off x="5901506" y="3771637"/>
            <a:ext cx="4451594" cy="1239864"/>
          </a:xfrm>
          <a:prstGeom prst="flowChartPunchedTap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رعایت مقررات و نظم مدرسه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466811" y="2568010"/>
            <a:ext cx="4876800" cy="1239864"/>
          </a:xfrm>
          <a:prstGeom prst="flowChartPunchedTap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احترام به معلمان و مسئولان مدرسه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466811" y="3869172"/>
            <a:ext cx="4876800" cy="1239864"/>
          </a:xfrm>
          <a:prstGeom prst="flowChartPunchedTap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گوش کردن به توصیه های معلم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5880380" y="2443894"/>
            <a:ext cx="4472720" cy="1239864"/>
          </a:xfrm>
          <a:prstGeom prst="flowChartPunchedTap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انجام تکالیف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5880380" y="5118902"/>
            <a:ext cx="4451594" cy="1239864"/>
          </a:xfrm>
          <a:prstGeom prst="flowChartPunchedTap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مهربانی و کمک به همکلاسی ها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Flowchart: Punched Tape 13"/>
          <p:cNvSpPr/>
          <p:nvPr/>
        </p:nvSpPr>
        <p:spPr>
          <a:xfrm>
            <a:off x="466811" y="5199803"/>
            <a:ext cx="4876800" cy="1239864"/>
          </a:xfrm>
          <a:prstGeom prst="flowChartPunchedTap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مراقبت از اموال عمومی مدرسه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53" y="922228"/>
            <a:ext cx="20478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6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  <p:bldP spid="11" grpId="0" animBg="1"/>
      <p:bldP spid="12" grpId="1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0736" y="269429"/>
            <a:ext cx="49215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 نسبت به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دیگران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مسئول هستم.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47371" y="881179"/>
            <a:ext cx="1108270" cy="883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1975" y="1777786"/>
            <a:ext cx="1988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اعضای جامعه</a:t>
            </a:r>
            <a:endParaRPr lang="fa-IR" sz="3200" dirty="0"/>
          </a:p>
        </p:txBody>
      </p:sp>
      <p:sp>
        <p:nvSpPr>
          <p:cNvPr id="7" name="Double Wave 6"/>
          <p:cNvSpPr/>
          <p:nvPr/>
        </p:nvSpPr>
        <p:spPr>
          <a:xfrm>
            <a:off x="2668671" y="2376336"/>
            <a:ext cx="6854651" cy="4301710"/>
          </a:xfrm>
          <a:prstGeom prst="doubleWave">
            <a:avLst>
              <a:gd name="adj1" fmla="val 6250"/>
              <a:gd name="adj2" fmla="val 196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احترام به همسایگان</a:t>
            </a:r>
          </a:p>
          <a:p>
            <a:pPr marL="514350" indent="-514350"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حفظ امنیت محل با همکاری اهالی و مسئولان</a:t>
            </a:r>
          </a:p>
          <a:p>
            <a:pPr marL="514350" indent="-514350"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حفظ خون شهیدان </a:t>
            </a:r>
          </a:p>
          <a:p>
            <a:pPr marL="514350" indent="-514350"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تلاش برای پیشرفت و آبادانی کشور</a:t>
            </a:r>
          </a:p>
          <a:p>
            <a:pPr marL="514350" indent="-514350"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دفاع از وحدت و استقلال میهن</a:t>
            </a:r>
          </a:p>
          <a:p>
            <a:pPr marL="514350" indent="-514350"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مسئولیت در برابر مسلمانان جهان 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43" y="892093"/>
            <a:ext cx="3333750" cy="3333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9" y="701593"/>
            <a:ext cx="1238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8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6217" y="269429"/>
            <a:ext cx="8470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 نسبت به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محیط زندگی خود و عالم آفرینش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مسئول هستم.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454111" y="1261629"/>
            <a:ext cx="6615193" cy="3668326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تلاش برای آباد کردن محیط زندگی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رعایت بهداشت و </a:t>
            </a:r>
            <a:r>
              <a:rPr lang="fa-IR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پاکیزگی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محیط زندگی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آسیب </a:t>
            </a:r>
            <a:r>
              <a:rPr lang="fa-IR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نرساندن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به محیط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بر هم نزدن نظم طبیعت 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67" y="1261629"/>
            <a:ext cx="3625312" cy="3930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448" y="5353383"/>
            <a:ext cx="1807086" cy="1295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5" y="4210388"/>
            <a:ext cx="2062324" cy="2285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11" y="5191938"/>
            <a:ext cx="2124560" cy="14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9003" y="2471389"/>
            <a:ext cx="21739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orvarid" panose="00000400000000000000" pitchFamily="2" charset="-78"/>
              </a:rPr>
              <a:t>پایان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orvarid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70" y="1323975"/>
            <a:ext cx="23526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78506" y="739452"/>
            <a:ext cx="4203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 مسئول هستم.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07" y="1999281"/>
            <a:ext cx="4086294" cy="39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8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6687" y="1072507"/>
            <a:ext cx="101986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انسانها در روابطی که با دیگران برقرار می کنند دارای </a:t>
            </a:r>
            <a:r>
              <a:rPr lang="fa-IR" sz="3200" u="sng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حقوق متقابل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هستند.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2910640" y="1962030"/>
            <a:ext cx="2513675" cy="1851457"/>
          </a:xfrm>
          <a:prstGeom prst="star32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 فرزند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8671946" y="3813485"/>
            <a:ext cx="2159801" cy="1851457"/>
          </a:xfrm>
          <a:prstGeom prst="star32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 معلم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1142352" y="3813486"/>
            <a:ext cx="2331205" cy="1851457"/>
          </a:xfrm>
          <a:prstGeom prst="star32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 همسایه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4880305" y="3813488"/>
            <a:ext cx="2431389" cy="1851457"/>
          </a:xfrm>
          <a:prstGeom prst="star32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 دوست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6831063" y="1962031"/>
            <a:ext cx="2513675" cy="1851457"/>
          </a:xfrm>
          <a:prstGeom prst="star32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 پدر و مادر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4011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3855" y="521281"/>
            <a:ext cx="65501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همراه با هر حق مسئولیت و </a:t>
            </a:r>
            <a:r>
              <a:rPr lang="fa-IR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تکالیفی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وجود دارد.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23268" y="1106056"/>
            <a:ext cx="8353586" cy="5573713"/>
            <a:chOff x="2123268" y="1106056"/>
            <a:chExt cx="8353586" cy="55737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268" y="1106056"/>
              <a:ext cx="8353586" cy="557371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002471" y="3986658"/>
              <a:ext cx="6591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حق</a:t>
              </a:r>
              <a:endParaRPr lang="fa-IR" sz="3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26049" y="3892912"/>
              <a:ext cx="14205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مسئولیت</a:t>
              </a:r>
              <a:endParaRPr lang="fa-IR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25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7213" y="422256"/>
            <a:ext cx="16834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مسئولیت؟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3340" y="1334949"/>
            <a:ext cx="53912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وظایفی که هر یک از ما به عهده داریم.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Left Arrow Callout 6"/>
          <p:cNvSpPr/>
          <p:nvPr/>
        </p:nvSpPr>
        <p:spPr>
          <a:xfrm>
            <a:off x="9775556" y="2510726"/>
            <a:ext cx="2138766" cy="1503335"/>
          </a:xfrm>
          <a:prstGeom prst="leftArrow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فرد مسئول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Wave 7"/>
          <p:cNvSpPr/>
          <p:nvPr/>
        </p:nvSpPr>
        <p:spPr>
          <a:xfrm>
            <a:off x="2694122" y="2510726"/>
            <a:ext cx="6803756" cy="1208868"/>
          </a:xfrm>
          <a:prstGeom prst="wav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کسی که وظایف خود را به خوبی انجام می دهد.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8248" y="4850203"/>
            <a:ext cx="4421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فرد بدون مسئولیت وجود </a:t>
            </a:r>
            <a:r>
              <a:rPr lang="fa-IR" sz="3200" u="sng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ندارد</a:t>
            </a:r>
            <a:endParaRPr lang="en-US" sz="3200" b="0" u="sng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49" y="4145353"/>
            <a:ext cx="3810000" cy="704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49" y="5672357"/>
            <a:ext cx="381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927" y="260832"/>
            <a:ext cx="1634344" cy="26942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7053" y="368123"/>
            <a:ext cx="88118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آقای مسعودی 40 سال دارد و یک پزشک است. او دارای همسر و سه فرزند است. و در یک آپارتمان زندگی می کند. به نظر شما او در هر یک از نقش های زیر چه مسئولیت </a:t>
            </a:r>
            <a:r>
              <a:rPr lang="fa-IR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هایی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به عهده دارد؟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Wave 4"/>
          <p:cNvSpPr/>
          <p:nvPr/>
        </p:nvSpPr>
        <p:spPr>
          <a:xfrm>
            <a:off x="108488" y="2034509"/>
            <a:ext cx="7994537" cy="1087135"/>
          </a:xfrm>
          <a:prstGeom prst="wav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تربیت و مراقبت فرزندان و </a:t>
            </a:r>
            <a:r>
              <a:rPr lang="fa-IR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محبت،فراهم</a:t>
            </a: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کردن وسایل زندگی و ...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Wave 5"/>
          <p:cNvSpPr/>
          <p:nvPr/>
        </p:nvSpPr>
        <p:spPr>
          <a:xfrm>
            <a:off x="108487" y="2955037"/>
            <a:ext cx="7994537" cy="1087135"/>
          </a:xfrm>
          <a:prstGeom prst="wav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محبت و توجه به همسر، فراهم کردن نیازهای او، همکاری و ...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Wave 6"/>
          <p:cNvSpPr/>
          <p:nvPr/>
        </p:nvSpPr>
        <p:spPr>
          <a:xfrm>
            <a:off x="108484" y="3838866"/>
            <a:ext cx="7994541" cy="1087135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دقت در معالجه بیماران، دلسوزی و توجه به بیماران و ...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Wave 7"/>
          <p:cNvSpPr/>
          <p:nvPr/>
        </p:nvSpPr>
        <p:spPr>
          <a:xfrm>
            <a:off x="108485" y="4781886"/>
            <a:ext cx="7994543" cy="1087135"/>
          </a:xfrm>
          <a:prstGeom prst="wav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احترام و توجه به پدر و مادر، مراقبت از آنها، رفع </a:t>
            </a:r>
            <a:r>
              <a:rPr lang="fa-IR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نیازهایشان</a:t>
            </a: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و ...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Wave 8"/>
          <p:cNvSpPr/>
          <p:nvPr/>
        </p:nvSpPr>
        <p:spPr>
          <a:xfrm>
            <a:off x="108484" y="5716621"/>
            <a:ext cx="7994545" cy="1087135"/>
          </a:xfrm>
          <a:prstGeom prst="wav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احترام به همسایه، کمک به آنها در مواقع لزوم و ...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8260595" y="2178624"/>
            <a:ext cx="1859797" cy="7989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پدر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endParaRPr lang="fa-IR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8260595" y="3099152"/>
            <a:ext cx="1859797" cy="7989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همسر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endParaRPr lang="fa-IR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8260597" y="3995388"/>
            <a:ext cx="1859796" cy="7989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پزشک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endParaRPr lang="fa-IR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8260597" y="4926001"/>
            <a:ext cx="1859796" cy="7989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فرزند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endParaRPr lang="fa-IR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8260597" y="5869021"/>
            <a:ext cx="1859796" cy="7989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همسایه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81529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7032" y="2844225"/>
            <a:ext cx="68707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هر کدام از ما نزد چه کسانی مسئول هستیم؟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08" y="1503335"/>
            <a:ext cx="1069383" cy="926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6" y="3843705"/>
            <a:ext cx="46196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9637" y="445721"/>
            <a:ext cx="45993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 در نزد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خداوند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مسئول هستم.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10084230" y="1518833"/>
            <a:ext cx="1720312" cy="1627322"/>
          </a:xfrm>
          <a:prstGeom prst="leftArrow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وظیفه من؟ 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496733" y="1782304"/>
            <a:ext cx="4200039" cy="1100380"/>
          </a:xfrm>
          <a:prstGeom prst="horizontalScroll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شکرگزاری از نعمتهای خدا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73066" y="1158428"/>
            <a:ext cx="5150602" cy="2785820"/>
          </a:xfrm>
          <a:prstGeom prst="cloudCallout">
            <a:avLst>
              <a:gd name="adj1" fmla="val -32513"/>
              <a:gd name="adj2" fmla="val 73291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استفاده صحیح از نعمتها</a:t>
            </a:r>
          </a:p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قدر نعمت ها را دانستن</a:t>
            </a:r>
          </a:p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هدر ندادن آنها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56" y="3262823"/>
            <a:ext cx="3810000" cy="359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3991" y="445721"/>
            <a:ext cx="46506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 نسبت به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خودم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مسئول هستم.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9446218" y="2615337"/>
            <a:ext cx="1720312" cy="1627322"/>
          </a:xfrm>
          <a:prstGeom prst="leftArrow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وظیفه من؟ 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710161" y="1555639"/>
            <a:ext cx="6478291" cy="3746717"/>
          </a:xfrm>
          <a:prstGeom prst="horizontalScroll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مراقبت از خودم.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شناخت </a:t>
            </a:r>
            <a:r>
              <a:rPr lang="fa-IR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استعدادهایم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و شکوفایی آنها.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مراقب اعمال و رفتارم باشم.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6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درس دوم مطالعات اجتماعی هفتم بحث من مسئول هستم</Template>
  <TotalTime>0</TotalTime>
  <Words>398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 Koodak</vt:lpstr>
      <vt:lpstr>B Morvarid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</dc:creator>
  <cp:lastModifiedBy>omid</cp:lastModifiedBy>
  <cp:revision>1</cp:revision>
  <dcterms:created xsi:type="dcterms:W3CDTF">2019-12-19T21:04:09Z</dcterms:created>
  <dcterms:modified xsi:type="dcterms:W3CDTF">2019-12-19T21:04:39Z</dcterms:modified>
</cp:coreProperties>
</file>