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Mitra" pitchFamily="2" charset="-78"/>
              </a:rPr>
              <a:t>فصل 7:</a:t>
            </a:r>
            <a:r>
              <a:rPr lang="en-US" sz="3200" dirty="0" smtClean="0">
                <a:cs typeface="B Mitra" pitchFamily="2" charset="-78"/>
              </a:rPr>
              <a:t> </a:t>
            </a:r>
            <a:r>
              <a:rPr lang="fa-IR" sz="3200" smtClean="0">
                <a:cs typeface="B Mitra" pitchFamily="2" charset="-78"/>
              </a:rPr>
              <a:t>از </a:t>
            </a:r>
            <a:r>
              <a:rPr lang="fa-IR" sz="3200" dirty="0" smtClean="0">
                <a:cs typeface="B Mitra" pitchFamily="2" charset="-78"/>
              </a:rPr>
              <a:t>غزنويان تا هجوم چنگيزخان</a:t>
            </a:r>
            <a:endParaRPr lang="en-US" sz="3200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 smtClean="0">
                <a:cs typeface="B Mitra" pitchFamily="2" charset="-78"/>
              </a:rPr>
              <a:t>شرح اجمالي فصل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fa-IR" sz="2000" dirty="0" smtClean="0">
                <a:cs typeface="B Mitra" pitchFamily="2" charset="-78"/>
              </a:rPr>
              <a:t>درس 13: مهم ترين رويدادهاي سياسي دوران حكومت غزنويان، سلجوقيان و خوارزمشاهيان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fa-IR" sz="2000" dirty="0" smtClean="0">
                <a:cs typeface="B Mitra" pitchFamily="2" charset="-78"/>
              </a:rPr>
              <a:t>درس 14: ميراث فرهنگي و تمدني ايران در عصر سلجوقيان</a:t>
            </a:r>
            <a:endParaRPr lang="en-US" sz="2000" dirty="0" smtClean="0">
              <a:cs typeface="B Mitra" pitchFamily="2" charset="-78"/>
            </a:endParaRPr>
          </a:p>
          <a:p>
            <a:endParaRPr lang="en-US" sz="2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fa-IR" sz="3200" dirty="0" smtClean="0">
                <a:cs typeface="B Mitra" pitchFamily="2" charset="-78"/>
              </a:rPr>
              <a:t>فعاليت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dirty="0" smtClean="0">
                <a:cs typeface="B Mitra" pitchFamily="2" charset="-78"/>
              </a:rPr>
              <a:t>2 زيرا سلجوقيان موفق شدند بر سرزمين‌هاي وسيعي كه شامل بخش عمدة فلات ايران و مناطق همجوار آن از مرزهاي چين تا درياي مديترانه مي‌شد، مسلط شوند و حكومتي نيرومند را به وجود آورند. در دوران سلجوقيان تشكيلات و نظام ديواني منظم و گسترده‌اي در ايران شكل گرفت. در نتيجة قدرت و ثبات سياسي، كشاورزي و بازرگاني رونق خوبي گرفت؛ شهرنشيني گسترش يافت و شهرهاي بزرگ و آبادي پا به عرصه نهادند؛ معماري، صنايع دستي و بسياري از رشته‌هاي هنر شكوفا شدند.</a:t>
            </a:r>
          </a:p>
          <a:p>
            <a:pPr algn="r" rtl="1">
              <a:lnSpc>
                <a:spcPct val="150000"/>
              </a:lnSpc>
            </a:pPr>
            <a:endParaRPr lang="en-US" sz="2000" dirty="0" smtClean="0">
              <a:cs typeface="B Mitra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000" dirty="0" smtClean="0">
                <a:cs typeface="B Mitra" pitchFamily="2" charset="-78"/>
              </a:rPr>
              <a:t>3 </a:t>
            </a:r>
            <a:r>
              <a:rPr lang="ar-SA" sz="2000" dirty="0" smtClean="0">
                <a:cs typeface="B Mitra" pitchFamily="2" charset="-78"/>
              </a:rPr>
              <a:t>سلجوقيان با شكست امپراتوري روم شرقي در جنگ ملازگرد، بر بخش وسيعي از آسياي صغير (تركية امروزي و سوريه) مسلط شدند؛ حتي پس از آنكه حكومت سلجوقي رو به ضعف و انحطاط رفت، شاخه‌اي از خاندان سلجوقي در آسياي صغير حكومتي را موسوم به سلاجقه روم تشكيل دادند و مدتها در آن منطقه حكومت مي‌كردند. بنابراين، به دليل تسلط سياسي طولاني سلجوقيان بر منطقة آسياي صغير، آثار و بناهاي زيادي از آن دوره بر جا مانده است.</a:t>
            </a:r>
            <a:endParaRPr lang="en-US" sz="2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rtl="1"/>
            <a:r>
              <a:rPr lang="fa-IR" sz="3200" dirty="0" smtClean="0">
                <a:cs typeface="B Mitra" pitchFamily="2" charset="-78"/>
              </a:rPr>
              <a:t/>
            </a:r>
            <a:br>
              <a:rPr lang="fa-IR" sz="3200" dirty="0" smtClean="0">
                <a:cs typeface="B Mitra" pitchFamily="2" charset="-78"/>
              </a:rPr>
            </a:br>
            <a:r>
              <a:rPr lang="fa-IR" sz="3200" dirty="0" smtClean="0">
                <a:cs typeface="B Mitra" pitchFamily="2" charset="-78"/>
              </a:rPr>
              <a:t>محورهاي عمدة ارزشيابي</a:t>
            </a:r>
            <a:r>
              <a:rPr lang="en-US" sz="3200" dirty="0" smtClean="0">
                <a:cs typeface="B Mitra" pitchFamily="2" charset="-78"/>
              </a:rPr>
              <a:t/>
            </a:r>
            <a:br>
              <a:rPr lang="en-US" sz="3200" dirty="0" smtClean="0">
                <a:cs typeface="B Mitra" pitchFamily="2" charset="-78"/>
              </a:rPr>
            </a:br>
            <a:endParaRPr lang="en-US" sz="3200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ar-SA" sz="2000" dirty="0" smtClean="0">
                <a:cs typeface="B Mitra" pitchFamily="2" charset="-78"/>
              </a:rPr>
              <a:t>انجام فعاليت‌ها از طريق مطالعة متن و خواندن نمودار خط زمان و نقشه‌هاي تاريخي؛ </a:t>
            </a:r>
            <a:endParaRPr lang="fa-IR" sz="2000" dirty="0" smtClean="0">
              <a:cs typeface="B Mitra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SA" sz="2000" dirty="0" smtClean="0">
                <a:cs typeface="B Mitra" pitchFamily="2" charset="-78"/>
              </a:rPr>
              <a:t>توانايي مقايسة وضعيت سياسي ايران در دوران غزنويان، سلجوقيان و خوارزمشاهيان با دوران پيش از آن؛ </a:t>
            </a:r>
            <a:endParaRPr lang="fa-IR" sz="2000" dirty="0" smtClean="0">
              <a:cs typeface="B Mitra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SA" sz="2000" dirty="0" smtClean="0">
                <a:cs typeface="B Mitra" pitchFamily="2" charset="-78"/>
              </a:rPr>
              <a:t>درك عوامل و دلايل ظهور و سقوط سه سلسلة غزنوي، سلجوقي و خوارزمشاهي؛ </a:t>
            </a:r>
            <a:endParaRPr lang="fa-IR" sz="2000" dirty="0" smtClean="0">
              <a:cs typeface="B Mitra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SA" sz="2000" dirty="0" smtClean="0">
                <a:cs typeface="B Mitra" pitchFamily="2" charset="-78"/>
              </a:rPr>
              <a:t>شناخت اوضاع سياسي، اجتماعي و فرهنگي اروپا در قرون وسطي و ارزيابي عوامل و دلايل بروز جنگ‌هاي صليبي</a:t>
            </a:r>
            <a:endParaRPr lang="en-US" sz="2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fa-IR" sz="3200" dirty="0" smtClean="0">
                <a:cs typeface="B Mitra" pitchFamily="2" charset="-78"/>
              </a:rPr>
              <a:t>انتظارات يادگيري درس 14: ميراث فرهنگي ايران در عصر سلجوقي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dirty="0" smtClean="0">
                <a:cs typeface="B Mitra" pitchFamily="2" charset="-78"/>
              </a:rPr>
              <a:t>انتظار مي‌رود دانش‌آموزان با فراگيري درس و انجام فعاليت‌هاي آن بتوانند: </a:t>
            </a:r>
            <a:endParaRPr lang="en-US" sz="2000" dirty="0" smtClean="0">
              <a:cs typeface="B Mitra" pitchFamily="2" charset="-78"/>
            </a:endParaRPr>
          </a:p>
          <a:p>
            <a:pPr lvl="0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fa-IR" sz="2000" dirty="0" smtClean="0">
                <a:cs typeface="B Mitra" pitchFamily="2" charset="-78"/>
              </a:rPr>
              <a:t>مقام و جايگاه سلطان را در دورة سلجوقي توضيح دهند.</a:t>
            </a:r>
            <a:endParaRPr lang="en-US" sz="2000" dirty="0" smtClean="0">
              <a:cs typeface="B Mitra" pitchFamily="2" charset="-78"/>
            </a:endParaRPr>
          </a:p>
          <a:p>
            <a:pPr lvl="0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fa-IR" sz="2000" dirty="0" smtClean="0">
                <a:cs typeface="B Mitra" pitchFamily="2" charset="-78"/>
              </a:rPr>
              <a:t>اهميت و نقش وزيران را در ادارة حكومت سلجوقيان بيان كنند.</a:t>
            </a:r>
            <a:endParaRPr lang="en-US" sz="2000" dirty="0" smtClean="0">
              <a:cs typeface="B Mitra" pitchFamily="2" charset="-78"/>
            </a:endParaRPr>
          </a:p>
          <a:p>
            <a:pPr lvl="0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fa-IR" sz="2000" dirty="0" smtClean="0">
                <a:cs typeface="B Mitra" pitchFamily="2" charset="-78"/>
              </a:rPr>
              <a:t>وظايف و كاركرد ديوان‌هاي مهم عصر سلجوقي را شرح دهند.</a:t>
            </a:r>
            <a:endParaRPr lang="en-US" sz="2000" dirty="0" smtClean="0">
              <a:cs typeface="B Mitra" pitchFamily="2" charset="-78"/>
            </a:endParaRPr>
          </a:p>
          <a:p>
            <a:pPr lvl="0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fa-IR" sz="2000" dirty="0" smtClean="0">
                <a:cs typeface="B Mitra" pitchFamily="2" charset="-78"/>
              </a:rPr>
              <a:t>اوضاع علمي و مراكز آموزشي دوران حكومت سلجوقيان را توضيح دهند.</a:t>
            </a:r>
            <a:endParaRPr lang="en-US" sz="2000" dirty="0" smtClean="0">
              <a:cs typeface="B Mitra" pitchFamily="2" charset="-78"/>
            </a:endParaRPr>
          </a:p>
          <a:p>
            <a:pPr lvl="0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fa-IR" sz="2000" dirty="0" smtClean="0">
                <a:cs typeface="B Mitra" pitchFamily="2" charset="-78"/>
              </a:rPr>
              <a:t>وضعيت شهرسازي و معماري ايران در دورة سلجوقي را با ذكر نمونه‌هاي مهم توضيح دهند.</a:t>
            </a:r>
            <a:endParaRPr lang="en-US" sz="2000" dirty="0" smtClean="0">
              <a:cs typeface="B Mitra" pitchFamily="2" charset="-78"/>
            </a:endParaRPr>
          </a:p>
          <a:p>
            <a:pPr lvl="0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fa-IR" sz="2000" dirty="0" smtClean="0">
                <a:cs typeface="B Mitra" pitchFamily="2" charset="-78"/>
              </a:rPr>
              <a:t>هنرهاي رايج و شكوفاي عصر سلجوقي را بشناسند.</a:t>
            </a:r>
            <a:endParaRPr lang="en-US" sz="2000" dirty="0" smtClean="0">
              <a:cs typeface="B Mitra" pitchFamily="2" charset="-78"/>
            </a:endParaRPr>
          </a:p>
          <a:p>
            <a:pPr algn="r">
              <a:lnSpc>
                <a:spcPct val="200000"/>
              </a:lnSpc>
            </a:pPr>
            <a:endParaRPr lang="en-US" sz="2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latin typeface="F_Mitra" pitchFamily="2" charset="2"/>
                <a:cs typeface="B Mitra" pitchFamily="2" charset="-78"/>
              </a:rPr>
              <a:t>مواد و وسايل مورد نياز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SA" sz="2000" dirty="0" smtClean="0">
                <a:cs typeface="B Mitra" pitchFamily="2" charset="-78"/>
              </a:rPr>
              <a:t>كتاب درسي</a:t>
            </a:r>
            <a:endParaRPr lang="fa-IR" sz="2000" dirty="0" smtClean="0">
              <a:cs typeface="B Mitra" pitchFamily="2" charset="-78"/>
            </a:endParaRPr>
          </a:p>
          <a:p>
            <a:pPr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SA" sz="2000" dirty="0" smtClean="0">
                <a:cs typeface="B Mitra" pitchFamily="2" charset="-78"/>
              </a:rPr>
              <a:t> كتاب‌هاي تاريخ بيهقي و سياستنامه</a:t>
            </a:r>
            <a:endParaRPr lang="fa-IR" sz="2000" dirty="0" smtClean="0">
              <a:cs typeface="B Mitra" pitchFamily="2" charset="-78"/>
            </a:endParaRPr>
          </a:p>
          <a:p>
            <a:pPr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SA" sz="2000" dirty="0" smtClean="0">
                <a:cs typeface="B Mitra" pitchFamily="2" charset="-78"/>
              </a:rPr>
              <a:t> تصاوير و اسلايدهايي از اماكن، ظروف و اشياء تاريخي متعلق به عصر سلجوقي</a:t>
            </a:r>
            <a:endParaRPr lang="fa-IR" sz="2000" dirty="0" smtClean="0">
              <a:cs typeface="B Mitra" pitchFamily="2" charset="-78"/>
            </a:endParaRPr>
          </a:p>
          <a:p>
            <a:pPr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SA" sz="2000" dirty="0" smtClean="0">
                <a:cs typeface="B Mitra" pitchFamily="2" charset="-78"/>
              </a:rPr>
              <a:t> نمودار تشكيلات ديواني عصر سلجوقي</a:t>
            </a:r>
            <a:endParaRPr lang="en-US" sz="2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fa-IR" sz="3200" dirty="0" smtClean="0">
                <a:cs typeface="B Mitra" pitchFamily="2" charset="-78"/>
              </a:rPr>
              <a:t>آماده سازي</a:t>
            </a:r>
            <a:endParaRPr lang="en-US" sz="3200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dirty="0" smtClean="0">
                <a:cs typeface="B Mitra" pitchFamily="2" charset="-78"/>
              </a:rPr>
              <a:t>نمايش نقشة قلمرو سلجوقيان و پرسش از سلاطين مشهور آن سلسله</a:t>
            </a:r>
          </a:p>
          <a:p>
            <a:pPr algn="r" rtl="1">
              <a:lnSpc>
                <a:spcPct val="200000"/>
              </a:lnSpc>
            </a:pPr>
            <a:r>
              <a:rPr lang="fa-IR" sz="2000" dirty="0" smtClean="0">
                <a:cs typeface="B Mitra" pitchFamily="2" charset="-78"/>
              </a:rPr>
              <a:t>طرح سؤال از چگونگي ادارة قلمرو و تشكيلات حكومتي عصر سلجوقي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fa-IR" sz="3200" dirty="0" smtClean="0">
                <a:cs typeface="B Mitra" pitchFamily="2" charset="-78"/>
              </a:rPr>
              <a:t>ارائة درس 14</a:t>
            </a:r>
            <a:endParaRPr lang="en-US" sz="3200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 smtClean="0">
                <a:cs typeface="B Mitra" pitchFamily="2" charset="-78"/>
              </a:rPr>
              <a:t>نمايش نمودار تشكيلات حكومتي دورة سلجوقي</a:t>
            </a:r>
            <a:endParaRPr lang="en-US" sz="2000" dirty="0" smtClean="0">
              <a:cs typeface="B Mitra" pitchFamily="2" charset="-78"/>
            </a:endParaRPr>
          </a:p>
          <a:p>
            <a:endParaRPr lang="en-US" sz="2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fa-IR" sz="2800" dirty="0" smtClean="0">
                <a:cs typeface="B Mitra" pitchFamily="2" charset="-78"/>
              </a:rPr>
              <a:t>نمودار تشكيلات حكومت عهد سلجوقي</a:t>
            </a:r>
            <a:endParaRPr lang="en-US" sz="2800" dirty="0">
              <a:cs typeface="B Mitra" pitchFamily="2" charset="-78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4267200" y="914400"/>
            <a:ext cx="990600" cy="914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سلطان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610100" y="20955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38400" y="2286000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4077494" y="3009106"/>
            <a:ext cx="14470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209800" y="25146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7086600" y="25146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4191000" y="2590800"/>
            <a:ext cx="1143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cs typeface="B Mitra" pitchFamily="2" charset="-78"/>
              </a:rPr>
              <a:t>وزير</a:t>
            </a:r>
          </a:p>
          <a:p>
            <a:pPr algn="ctr" rtl="1"/>
            <a:r>
              <a:rPr lang="fa-IR" dirty="0" smtClean="0">
                <a:cs typeface="B Mitra" pitchFamily="2" charset="-78"/>
              </a:rPr>
              <a:t>(نخست وزير)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676400" y="2667000"/>
            <a:ext cx="1600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Mitra" pitchFamily="2" charset="-78"/>
              </a:rPr>
              <a:t>حاجب (رئيس دربار)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553200" y="2743200"/>
            <a:ext cx="1447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Mitra" pitchFamily="2" charset="-78"/>
              </a:rPr>
              <a:t>فرماندهان نظامي</a:t>
            </a:r>
            <a:endParaRPr lang="en-US" dirty="0">
              <a:cs typeface="B Mitra" pitchFamily="2" charset="-78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990600" y="3733800"/>
            <a:ext cx="7162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800894" y="3923506"/>
            <a:ext cx="380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2020094" y="3923506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990600" y="37338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3696494" y="3924300"/>
            <a:ext cx="380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5372100" y="40005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6592094" y="4000500"/>
            <a:ext cx="380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7962900" y="40005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7696200" y="4267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Mitra" pitchFamily="2" charset="-78"/>
              </a:rPr>
              <a:t>ديوان بريد (چاپارخانه يا پست)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324600" y="4267200"/>
            <a:ext cx="99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Mitra" pitchFamily="2" charset="-78"/>
              </a:rPr>
              <a:t>ديوان اِشراف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029200" y="4267200"/>
            <a:ext cx="1066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Mitra" pitchFamily="2" charset="-78"/>
              </a:rPr>
              <a:t>ديوان اِستيفا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429000" y="4191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Mitra" pitchFamily="2" charset="-78"/>
              </a:rPr>
              <a:t>ديوان انشاء (رسايل)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752600" y="4191000"/>
            <a:ext cx="99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Mitra" pitchFamily="2" charset="-78"/>
              </a:rPr>
              <a:t>ديوان عَرْض (سپاه)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1000" y="4191000"/>
            <a:ext cx="1066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Mitra" pitchFamily="2" charset="-78"/>
              </a:rPr>
              <a:t>ديوان فاوقا</a:t>
            </a:r>
            <a:endParaRPr lang="en-US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21" grpId="0" animBg="1"/>
      <p:bldP spid="22" grpId="0" animBg="1"/>
      <p:bldP spid="23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fa-IR" sz="3200" dirty="0" smtClean="0">
                <a:cs typeface="B Mitra" pitchFamily="2" charset="-78"/>
              </a:rPr>
              <a:t>ارائة درس 14</a:t>
            </a:r>
            <a:endParaRPr lang="en-US" sz="3200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200000"/>
              </a:lnSpc>
              <a:buFont typeface="Wingdings" pitchFamily="2" charset="2"/>
              <a:buChar char="v"/>
            </a:pPr>
            <a:r>
              <a:rPr lang="fa-IR" sz="2000" dirty="0" smtClean="0">
                <a:cs typeface="B Mitra" pitchFamily="2" charset="-78"/>
              </a:rPr>
              <a:t>انجام فعاليت رديف ا (كاربرگة شمارة 9) و فعاليت رديف2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v"/>
            </a:pPr>
            <a:r>
              <a:rPr lang="fa-IR" sz="2000" dirty="0" smtClean="0">
                <a:cs typeface="B Mitra" pitchFamily="2" charset="-78"/>
              </a:rPr>
              <a:t>پيشنهاد مي شود مبحث زبان و ادب فارسي را با توجه به كتابخانة مندرج در انتهاي درس و از طريق مقايسه با معدود آثار نوشته شده به زبان فارسي در دوران پيش از آن تدريس نماييد.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v"/>
            </a:pPr>
            <a:r>
              <a:rPr lang="ar-SA" sz="2000" dirty="0" smtClean="0">
                <a:cs typeface="B Mitra" pitchFamily="2" charset="-78"/>
              </a:rPr>
              <a:t>مباحث معماري و هنر ايران در عصر سلجوقي را از طريق نمايش تصاوير مكان‌ها، ظرف‌ها و اشياء تاريخي متعلق به آن دوره آموزش دهيد. </a:t>
            </a:r>
            <a:endParaRPr lang="fa-IR" sz="2000" dirty="0" smtClean="0">
              <a:cs typeface="B Mitra" pitchFamily="2" charset="-78"/>
            </a:endParaRPr>
          </a:p>
          <a:p>
            <a:pPr algn="r" rtl="1">
              <a:lnSpc>
                <a:spcPct val="200000"/>
              </a:lnSpc>
              <a:buFont typeface="Wingdings" pitchFamily="2" charset="2"/>
              <a:buChar char="v"/>
            </a:pPr>
            <a:r>
              <a:rPr lang="fa-IR" sz="2000" dirty="0" smtClean="0">
                <a:cs typeface="B Mitra" pitchFamily="2" charset="-78"/>
              </a:rPr>
              <a:t>در پايان دانش‌آموزان را راهنمايي و تشويق نماييد كه فعاليت به كارببنديم را در منزل انجام دهند و از آنان بخواهيد چنانچه يكي از كتاب‌هاي  كتابخانة پايان اين فصل را در كتابخانة منزل خود دارند به كلاس بياورند و آن را به ديگر دانش‌آموزان نشان دهند و چند سطري از آن را بخوانند. </a:t>
            </a:r>
            <a:endParaRPr lang="en-US" sz="2000" dirty="0" smtClean="0">
              <a:cs typeface="B Mitra" pitchFamily="2" charset="-78"/>
            </a:endParaRPr>
          </a:p>
          <a:p>
            <a:pPr algn="r" rtl="1">
              <a:lnSpc>
                <a:spcPct val="200000"/>
              </a:lnSpc>
              <a:buFont typeface="Wingdings" pitchFamily="2" charset="2"/>
              <a:buChar char="v"/>
            </a:pPr>
            <a:endParaRPr lang="en-US" sz="2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rtl="1"/>
            <a:r>
              <a:rPr lang="fa-IR" sz="3200" dirty="0" smtClean="0">
                <a:cs typeface="B Mitra" pitchFamily="2" charset="-78"/>
              </a:rPr>
              <a:t/>
            </a:r>
            <a:br>
              <a:rPr lang="fa-IR" sz="3200" dirty="0" smtClean="0">
                <a:cs typeface="B Mitra" pitchFamily="2" charset="-78"/>
              </a:rPr>
            </a:br>
            <a:r>
              <a:rPr lang="fa-IR" sz="3200" dirty="0" smtClean="0">
                <a:cs typeface="B Mitra" pitchFamily="2" charset="-78"/>
              </a:rPr>
              <a:t>محورهاي عمدة ارزشيابي</a:t>
            </a:r>
            <a:r>
              <a:rPr lang="en-US" sz="3200" dirty="0" smtClean="0">
                <a:cs typeface="B Mitra" pitchFamily="2" charset="-78"/>
              </a:rPr>
              <a:t/>
            </a:r>
            <a:br>
              <a:rPr lang="en-US" sz="3200" dirty="0" smtClean="0">
                <a:cs typeface="B Mitra" pitchFamily="2" charset="-78"/>
              </a:rPr>
            </a:br>
            <a:endParaRPr lang="en-US" sz="3200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ar-SA" sz="2000" dirty="0" smtClean="0">
                <a:cs typeface="B Mitra" pitchFamily="2" charset="-78"/>
              </a:rPr>
              <a:t>درك و فهم متن درس مطابق با انتظارات يادگيري</a:t>
            </a:r>
            <a:endParaRPr lang="fa-IR" sz="2000" dirty="0" smtClean="0">
              <a:cs typeface="B Mitra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SA" sz="2000" dirty="0" smtClean="0">
                <a:cs typeface="B Mitra" pitchFamily="2" charset="-78"/>
              </a:rPr>
              <a:t> انجام فعاليت</a:t>
            </a:r>
            <a:r>
              <a:rPr lang="fa-IR" sz="2000" dirty="0" smtClean="0">
                <a:cs typeface="B Mitra" pitchFamily="2" charset="-78"/>
              </a:rPr>
              <a:t> ها</a:t>
            </a:r>
            <a:r>
              <a:rPr lang="ar-SA" sz="2000" dirty="0" smtClean="0">
                <a:cs typeface="B Mitra" pitchFamily="2" charset="-78"/>
              </a:rPr>
              <a:t> و كاربرگة درس</a:t>
            </a:r>
            <a:endParaRPr lang="fa-IR" sz="2000" dirty="0" smtClean="0">
              <a:cs typeface="B Mitra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SA" sz="2000" dirty="0" smtClean="0">
                <a:cs typeface="B Mitra" pitchFamily="2" charset="-78"/>
              </a:rPr>
              <a:t> انجام فعاليتي در بارة آثار هنري عهد سلجوقي در منزل</a:t>
            </a:r>
            <a:endParaRPr lang="en-US" sz="2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fa-IR" sz="3200" dirty="0" smtClean="0">
                <a:cs typeface="B Mitra" pitchFamily="2" charset="-78"/>
              </a:rPr>
              <a:t>حوزه هاي موضوعي فصل 7</a:t>
            </a:r>
            <a:endParaRPr lang="en-US" sz="3200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  <a:buFont typeface="Wingdings" pitchFamily="2" charset="2"/>
              <a:buChar char="v"/>
            </a:pPr>
            <a:r>
              <a:rPr lang="fa-IR" sz="2000" dirty="0" smtClean="0">
                <a:cs typeface="B Mitra" pitchFamily="2" charset="-78"/>
              </a:rPr>
              <a:t>زمان، تغيير و تداوم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v"/>
            </a:pPr>
            <a:r>
              <a:rPr lang="fa-IR" sz="2000" dirty="0" smtClean="0">
                <a:cs typeface="B Mitra" pitchFamily="2" charset="-78"/>
              </a:rPr>
              <a:t>فرهنگ و هويت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v"/>
            </a:pPr>
            <a:r>
              <a:rPr lang="fa-IR" sz="2000" dirty="0" smtClean="0">
                <a:cs typeface="B Mitra" pitchFamily="2" charset="-78"/>
              </a:rPr>
              <a:t>فضا و مكان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v"/>
            </a:pPr>
            <a:r>
              <a:rPr lang="fa-IR" sz="2000" dirty="0" smtClean="0">
                <a:cs typeface="B Mitra" pitchFamily="2" charset="-78"/>
              </a:rPr>
              <a:t>نظام اجتماعي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fa-IR" sz="3200" dirty="0" smtClean="0">
                <a:cs typeface="B Mitra" pitchFamily="2" charset="-78"/>
              </a:rPr>
              <a:t>موضوع هاي كليدي فصل 7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dirty="0" smtClean="0">
                <a:cs typeface="B Mitra" pitchFamily="2" charset="-78"/>
              </a:rPr>
              <a:t>فراز و فرود سياسي حكومت هاي غزنوي، سلجوقي و خوارزمشاهي</a:t>
            </a:r>
          </a:p>
          <a:p>
            <a:pPr algn="r" rtl="1">
              <a:lnSpc>
                <a:spcPct val="200000"/>
              </a:lnSpc>
            </a:pPr>
            <a:r>
              <a:rPr lang="fa-IR" sz="2000" dirty="0" smtClean="0">
                <a:cs typeface="B Mitra" pitchFamily="2" charset="-78"/>
              </a:rPr>
              <a:t>جايگاه و اختيارات سلطان</a:t>
            </a:r>
          </a:p>
          <a:p>
            <a:pPr algn="r" rtl="1">
              <a:lnSpc>
                <a:spcPct val="200000"/>
              </a:lnSpc>
            </a:pPr>
            <a:r>
              <a:rPr lang="fa-IR" sz="2000" dirty="0" smtClean="0">
                <a:cs typeface="B Mitra" pitchFamily="2" charset="-78"/>
              </a:rPr>
              <a:t>نقش و اهميت وزيران و ديوانسالاران</a:t>
            </a:r>
          </a:p>
          <a:p>
            <a:pPr algn="r" rtl="1">
              <a:lnSpc>
                <a:spcPct val="200000"/>
              </a:lnSpc>
            </a:pPr>
            <a:r>
              <a:rPr lang="fa-IR" sz="2000" dirty="0" smtClean="0">
                <a:cs typeface="B Mitra" pitchFamily="2" charset="-78"/>
              </a:rPr>
              <a:t>مدارس و مراكز علمي ايران در عصر سلجوقي</a:t>
            </a:r>
          </a:p>
          <a:p>
            <a:pPr algn="r" rtl="1">
              <a:lnSpc>
                <a:spcPct val="200000"/>
              </a:lnSpc>
            </a:pPr>
            <a:r>
              <a:rPr lang="fa-IR" sz="2000" dirty="0" smtClean="0">
                <a:cs typeface="B Mitra" pitchFamily="2" charset="-78"/>
              </a:rPr>
              <a:t>زبان و ادب فارسي در عصر سلجوقي</a:t>
            </a:r>
          </a:p>
          <a:p>
            <a:pPr algn="r" rtl="1">
              <a:lnSpc>
                <a:spcPct val="200000"/>
              </a:lnSpc>
            </a:pPr>
            <a:r>
              <a:rPr lang="fa-IR" sz="2000" dirty="0" smtClean="0">
                <a:cs typeface="B Mitra" pitchFamily="2" charset="-78"/>
              </a:rPr>
              <a:t>هنر و معماري ايران در دورة سلجوقي</a:t>
            </a:r>
            <a:endParaRPr lang="en-US" sz="2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rtl="1"/>
            <a:r>
              <a:rPr lang="fa-IR" sz="3200" dirty="0" smtClean="0">
                <a:cs typeface="B Mitra" pitchFamily="2" charset="-78"/>
              </a:rPr>
              <a:t> </a:t>
            </a:r>
            <a:r>
              <a:rPr lang="fa-IR" sz="3600" dirty="0" smtClean="0">
                <a:cs typeface="B Mitra" pitchFamily="2" charset="-78"/>
              </a:rPr>
              <a:t>انتظارات يادگيري درس 13: غزنويان، سلجوقيان و خوارزمشاهيان</a:t>
            </a:r>
            <a:endParaRPr lang="en-US" sz="3600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dirty="0" smtClean="0">
                <a:cs typeface="B Mitra" pitchFamily="2" charset="-78"/>
              </a:rPr>
              <a:t>انتظار مي‌رود دانش‌آموزان با فراگيري درس و انجام فعاليت‌هاي آن بتوانند:</a:t>
            </a:r>
            <a:endParaRPr lang="en-US" sz="2000" dirty="0" smtClean="0">
              <a:cs typeface="B Mitra" pitchFamily="2" charset="-78"/>
            </a:endParaRPr>
          </a:p>
          <a:p>
            <a:pPr lvl="0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fa-IR" sz="2000" dirty="0" smtClean="0">
                <a:cs typeface="B Mitra" pitchFamily="2" charset="-78"/>
              </a:rPr>
              <a:t>عوامل و دلايل ظهور و سقوط سلسله‌هاي غزنويان، سلجوقيان و خوارزمشاهيان را بيان كنند.</a:t>
            </a:r>
            <a:endParaRPr lang="en-US" sz="2000" dirty="0" smtClean="0">
              <a:cs typeface="B Mitra" pitchFamily="2" charset="-78"/>
            </a:endParaRPr>
          </a:p>
          <a:p>
            <a:pPr lvl="0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fa-IR" sz="2000" dirty="0" smtClean="0">
                <a:cs typeface="B Mitra" pitchFamily="2" charset="-78"/>
              </a:rPr>
              <a:t>محدودة قلمرو سلسله‌هاي فوق را بر روي نقشه تشخيص دهند.</a:t>
            </a:r>
            <a:endParaRPr lang="en-US" sz="2000" dirty="0" smtClean="0">
              <a:cs typeface="B Mitra" pitchFamily="2" charset="-78"/>
            </a:endParaRPr>
          </a:p>
          <a:p>
            <a:pPr lvl="0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fa-IR" sz="2000" dirty="0" smtClean="0">
                <a:cs typeface="B Mitra" pitchFamily="2" charset="-78"/>
              </a:rPr>
              <a:t>نمودار خط زمان سلسله‌هاي مذكور را بازخواني كنند.</a:t>
            </a:r>
            <a:endParaRPr lang="en-US" sz="2000" dirty="0" smtClean="0">
              <a:cs typeface="B Mitra" pitchFamily="2" charset="-78"/>
            </a:endParaRPr>
          </a:p>
          <a:p>
            <a:pPr lvl="0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fa-IR" sz="2000" dirty="0" smtClean="0">
                <a:cs typeface="B Mitra" pitchFamily="2" charset="-78"/>
              </a:rPr>
              <a:t>اوضاع سياسي و اجتماعي و فرهنگي اروپا در دوران قرون وسطي را توضيح دهند.</a:t>
            </a:r>
            <a:endParaRPr lang="en-US" sz="2000" dirty="0" smtClean="0">
              <a:cs typeface="B Mitra" pitchFamily="2" charset="-78"/>
            </a:endParaRPr>
          </a:p>
          <a:p>
            <a:pPr algn="r" rtl="1">
              <a:lnSpc>
                <a:spcPct val="200000"/>
              </a:lnSpc>
              <a:buFont typeface="Wingdings" pitchFamily="2" charset="2"/>
              <a:buChar char="§"/>
            </a:pPr>
            <a:endParaRPr lang="en-US" sz="2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fa-IR" sz="3200" dirty="0" smtClean="0">
                <a:latin typeface="F_Mitra" pitchFamily="2" charset="2"/>
                <a:cs typeface="B Mitra" pitchFamily="2" charset="-78"/>
              </a:rPr>
              <a:t>مواد و وسايل مورد نياز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ar-SA" sz="2000" dirty="0" smtClean="0">
                <a:cs typeface="B Mitra" pitchFamily="2" charset="-78"/>
              </a:rPr>
              <a:t>كتاب درسي </a:t>
            </a:r>
            <a:endParaRPr lang="fa-IR" sz="2000" dirty="0" smtClean="0">
              <a:cs typeface="B Mitra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SA" sz="2000" dirty="0" smtClean="0">
                <a:cs typeface="B Mitra" pitchFamily="2" charset="-78"/>
              </a:rPr>
              <a:t>نقشه‌هاي قلمرو سلسله‌هاي غزنويان، سلجوقيان و خوارزمشاهيان</a:t>
            </a:r>
            <a:endParaRPr lang="fa-IR" sz="2000" dirty="0" smtClean="0">
              <a:cs typeface="B Mitra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SA" sz="2000" dirty="0" smtClean="0">
                <a:cs typeface="B Mitra" pitchFamily="2" charset="-78"/>
              </a:rPr>
              <a:t> نمودار خط زمان سلسله‌هاي مذكور</a:t>
            </a:r>
            <a:endParaRPr lang="en-US" sz="2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fa-IR" sz="3200" dirty="0" smtClean="0">
                <a:cs typeface="B Mitra" pitchFamily="2" charset="-78"/>
              </a:rPr>
              <a:t>آماده سازي</a:t>
            </a:r>
            <a:endParaRPr lang="en-US" sz="3200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dirty="0" smtClean="0">
                <a:cs typeface="B Mitra" pitchFamily="2" charset="-78"/>
              </a:rPr>
              <a:t>نمايش هم زمان نمودارهاي خط زمان درس 12 و 13</a:t>
            </a:r>
          </a:p>
          <a:p>
            <a:pPr algn="r" rtl="1">
              <a:lnSpc>
                <a:spcPct val="200000"/>
              </a:lnSpc>
            </a:pPr>
            <a:endParaRPr lang="en-US" sz="2000" dirty="0">
              <a:cs typeface="B Mitra" pitchFamily="2" charset="-78"/>
            </a:endParaRPr>
          </a:p>
        </p:txBody>
      </p:sp>
      <p:pic>
        <p:nvPicPr>
          <p:cNvPr id="1026" name="Picture 2" descr="C:\Users\Public\Pictures\Sample Pictures\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2313708"/>
            <a:ext cx="4267200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ublic\Pictures\Sample Pictures\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127" y="2313708"/>
            <a:ext cx="4869873" cy="340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fa-IR" sz="3200" dirty="0" smtClean="0">
                <a:cs typeface="B Mitra" pitchFamily="2" charset="-78"/>
              </a:rPr>
              <a:t>آماده سازي</a:t>
            </a:r>
            <a:endParaRPr lang="en-US" sz="3200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dirty="0" smtClean="0">
                <a:cs typeface="B Mitra" pitchFamily="2" charset="-78"/>
              </a:rPr>
              <a:t>مرور وضعيت كلي ايران در قرن هاي سوم و چهارم هجري (ظهور سلسله هاي محلي در گوشه و كنار ايران)</a:t>
            </a:r>
          </a:p>
          <a:p>
            <a:pPr algn="r" rtl="1">
              <a:lnSpc>
                <a:spcPct val="200000"/>
              </a:lnSpc>
            </a:pPr>
            <a:r>
              <a:rPr lang="fa-IR" sz="2000" dirty="0" smtClean="0">
                <a:cs typeface="B Mitra" pitchFamily="2" charset="-78"/>
              </a:rPr>
              <a:t>شرح مختصر اوضاع سياسي ايران در سده هاي پنجم تا هفتم هجري (سلسله هاي ترك تبار نيرومند با قلمرو پهناور )</a:t>
            </a:r>
          </a:p>
          <a:p>
            <a:endParaRPr lang="en-US" sz="20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fa-IR" sz="2800" dirty="0" smtClean="0">
                <a:cs typeface="B Mitra" pitchFamily="2" charset="-78"/>
              </a:rPr>
              <a:t>ارائۀ درس با نمایش نقشۀ قلمرو حکومت های غزنوی، سلجوقی و خوارزمشاهی</a:t>
            </a:r>
            <a:endParaRPr lang="en-US" sz="2800" dirty="0">
              <a:cs typeface="B Mitra" pitchFamily="2" charset="-78"/>
            </a:endParaRPr>
          </a:p>
        </p:txBody>
      </p:sp>
      <p:pic>
        <p:nvPicPr>
          <p:cNvPr id="2050" name="Picture 2" descr="C:\Users\Public\Pictures\Sample Pictures\1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" y="985837"/>
            <a:ext cx="8410575" cy="579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77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fa-IR" sz="3200" dirty="0" smtClean="0">
                <a:cs typeface="B Mitra" pitchFamily="2" charset="-78"/>
              </a:rPr>
              <a:t>ارائة درس 13</a:t>
            </a:r>
            <a:endParaRPr lang="en-US" sz="3200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 smtClean="0">
                <a:cs typeface="B Mitra" pitchFamily="2" charset="-78"/>
              </a:rPr>
              <a:t>اجراي فعاليت 1 ، كاربرگة شمارة 8</a:t>
            </a:r>
          </a:p>
          <a:p>
            <a:pPr algn="r" rtl="1"/>
            <a:endParaRPr lang="en-US" sz="2000" dirty="0">
              <a:cs typeface="B Mitra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397000"/>
          <a:ext cx="80010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  <a:gridCol w="1295400"/>
              </a:tblGrid>
              <a:tr h="37084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Times New Roman"/>
                          <a:cs typeface="B Mitra"/>
                        </a:rPr>
                        <a:t>سلجوقيان</a:t>
                      </a:r>
                      <a:endParaRPr lang="en-U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Times New Roman"/>
                          <a:cs typeface="B Mitra"/>
                        </a:rPr>
                        <a:t>غزنويان</a:t>
                      </a:r>
                      <a:endParaRPr lang="en-U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Times New Roman"/>
                          <a:cs typeface="B Mitra"/>
                        </a:rPr>
                        <a:t>سلسله‌ها</a:t>
                      </a:r>
                      <a:endParaRPr lang="en-U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طُغرل سلجوقي</a:t>
                      </a: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سلطان محمود غزنوي</a:t>
                      </a: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Times New Roman"/>
                          <a:cs typeface="B Mitra"/>
                        </a:rPr>
                        <a:t>بنيانگذاران</a:t>
                      </a: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آلب ارسلان</a:t>
                      </a:r>
                      <a:endParaRPr lang="en-US" sz="1100">
                        <a:latin typeface="Calibri"/>
                        <a:ea typeface="Times New Roman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ملكشاه سلجوقي</a:t>
                      </a: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سلطان مسعود غزنوي</a:t>
                      </a: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Times New Roman"/>
                          <a:cs typeface="B Mitra"/>
                        </a:rPr>
                        <a:t>سلاطين مشهور</a:t>
                      </a: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Times New Roman"/>
                          <a:cs typeface="B Mitra"/>
                        </a:rPr>
                        <a:t>از </a:t>
                      </a:r>
                      <a:r>
                        <a:rPr lang="fa-IR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431</a:t>
                      </a:r>
                      <a:r>
                        <a:rPr lang="fa-IR" sz="1100" dirty="0">
                          <a:latin typeface="Calibri"/>
                          <a:ea typeface="Times New Roman"/>
                          <a:cs typeface="B Mitra"/>
                        </a:rPr>
                        <a:t>      تا </a:t>
                      </a:r>
                      <a:r>
                        <a:rPr lang="fa-IR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590 ه.ق</a:t>
                      </a:r>
                      <a:endParaRPr lang="en-U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Times New Roman"/>
                          <a:cs typeface="B Mitra"/>
                        </a:rPr>
                        <a:t>از </a:t>
                      </a:r>
                      <a:r>
                        <a:rPr lang="fa-IR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350</a:t>
                      </a:r>
                      <a:r>
                        <a:rPr lang="fa-IR" sz="1100">
                          <a:latin typeface="Calibri"/>
                          <a:ea typeface="Times New Roman"/>
                          <a:cs typeface="B Mitra"/>
                        </a:rPr>
                        <a:t>  تا </a:t>
                      </a:r>
                      <a:r>
                        <a:rPr lang="fa-IR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582ه.ق</a:t>
                      </a: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Times New Roman"/>
                          <a:cs typeface="B Mitra"/>
                        </a:rPr>
                        <a:t>زمان و دورة حكومت</a:t>
                      </a: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Times New Roman"/>
                          <a:cs typeface="B Mitra"/>
                        </a:rPr>
                        <a:t>از شمال تا </a:t>
                      </a:r>
                      <a:r>
                        <a:rPr lang="fa-IR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درياي خزر و درياي سياه</a:t>
                      </a:r>
                      <a:endParaRPr lang="en-US" sz="1100" dirty="0">
                        <a:latin typeface="Calibri"/>
                        <a:ea typeface="Times New Roman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Times New Roman"/>
                          <a:cs typeface="B Mitra"/>
                        </a:rPr>
                        <a:t>از غرب تا </a:t>
                      </a:r>
                      <a:r>
                        <a:rPr lang="fa-IR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درياي مديترانه</a:t>
                      </a:r>
                      <a:endParaRPr lang="en-US" sz="1100" dirty="0">
                        <a:latin typeface="Calibri"/>
                        <a:ea typeface="Times New Roman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Times New Roman"/>
                          <a:cs typeface="B Mitra"/>
                        </a:rPr>
                        <a:t>از شرق تا </a:t>
                      </a:r>
                      <a:r>
                        <a:rPr lang="fa-IR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ماوراءالنهر</a:t>
                      </a:r>
                      <a:endParaRPr lang="en-US" sz="1100" dirty="0">
                        <a:latin typeface="Calibri"/>
                        <a:ea typeface="Times New Roman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Times New Roman"/>
                          <a:cs typeface="B Mitra"/>
                        </a:rPr>
                        <a:t>از جنوب تا </a:t>
                      </a:r>
                      <a:r>
                        <a:rPr lang="fa-IR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خليج فارس و درياي عمان</a:t>
                      </a:r>
                      <a:endParaRPr lang="en-U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Times New Roman"/>
                          <a:cs typeface="B Mitra"/>
                        </a:rPr>
                        <a:t>از شمال تا </a:t>
                      </a:r>
                      <a:r>
                        <a:rPr lang="fa-IR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ماوراءالنهر و خوارزم</a:t>
                      </a:r>
                      <a:endParaRPr lang="en-US" sz="1100">
                        <a:latin typeface="Calibri"/>
                        <a:ea typeface="Times New Roman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Times New Roman"/>
                          <a:cs typeface="B Mitra"/>
                        </a:rPr>
                        <a:t>از غرب تا </a:t>
                      </a:r>
                      <a:r>
                        <a:rPr lang="fa-IR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ري و اصفهان</a:t>
                      </a:r>
                      <a:endParaRPr lang="en-US" sz="1100">
                        <a:latin typeface="Calibri"/>
                        <a:ea typeface="Times New Roman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Times New Roman"/>
                          <a:cs typeface="B Mitra"/>
                        </a:rPr>
                        <a:t>از شرق تا </a:t>
                      </a:r>
                      <a:r>
                        <a:rPr lang="fa-IR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دهلي مركز هندوستان</a:t>
                      </a:r>
                      <a:endParaRPr lang="en-US" sz="1100">
                        <a:latin typeface="Calibri"/>
                        <a:ea typeface="Times New Roman"/>
                      </a:endParaRPr>
                    </a:p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Times New Roman"/>
                          <a:cs typeface="B Mitra"/>
                        </a:rPr>
                        <a:t>از جنوب تا </a:t>
                      </a:r>
                      <a:r>
                        <a:rPr lang="fa-IR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درياي عمان و اقيانوس هند</a:t>
                      </a: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Times New Roman"/>
                          <a:cs typeface="B Mitra"/>
                        </a:rPr>
                        <a:t>محدوده و قلمرو حكومت</a:t>
                      </a: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/>
                        <a:buChar char=""/>
                      </a:pPr>
                      <a:r>
                        <a:rPr lang="fa-IR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شكست غزنويان در جنگ داندانقان و به تخت نشستن طغرل در نيشابور</a:t>
                      </a:r>
                      <a:endParaRPr lang="en-US" sz="1100" dirty="0">
                        <a:latin typeface="Calibri"/>
                        <a:ea typeface="Times New Roman"/>
                      </a:endParaRPr>
                    </a:p>
                    <a:p>
                      <a:pPr marL="342900" marR="0" lvl="0" indent="-34290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/>
                        <a:buChar char=""/>
                      </a:pPr>
                      <a:r>
                        <a:rPr lang="fa-IR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ورود طغرل به بغداد و برانداختن حكومت آل بويه</a:t>
                      </a:r>
                      <a:endParaRPr lang="en-US" sz="1100" dirty="0">
                        <a:latin typeface="Calibri"/>
                        <a:ea typeface="Times New Roman"/>
                      </a:endParaRPr>
                    </a:p>
                    <a:p>
                      <a:pPr marL="342900" marR="0" lvl="0" indent="-34290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/>
                        <a:buChar char=""/>
                      </a:pPr>
                      <a:r>
                        <a:rPr lang="fa-IR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پيروزي آلب‌ارسلان بر امپراتور روم در جنگ ملازگرد و تصرف بخش‌هاي وسيعي از آسياي صغير</a:t>
                      </a:r>
                      <a:endParaRPr lang="en-US" sz="1100" dirty="0">
                        <a:latin typeface="Calibri"/>
                        <a:ea typeface="Times New Roman"/>
                      </a:endParaRPr>
                    </a:p>
                    <a:p>
                      <a:pPr marL="342900" marR="0" lvl="0" indent="-34290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/>
                        <a:buChar char=""/>
                      </a:pPr>
                      <a:r>
                        <a:rPr lang="fa-IR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گسترش قلمرو سلجوقيان و افزايش قدرت آنها در دوران سلطنت ملكشاه و وزارت خواجه نظام الملك</a:t>
                      </a:r>
                      <a:endParaRPr lang="en-US" sz="1100" dirty="0">
                        <a:latin typeface="Calibri"/>
                        <a:ea typeface="Times New Roman"/>
                      </a:endParaRPr>
                    </a:p>
                    <a:p>
                      <a:pPr marL="342900" marR="0" lvl="0" indent="-34290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/>
                        <a:buChar char=""/>
                      </a:pPr>
                      <a:r>
                        <a:rPr lang="fa-IR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ضعف و انحطاط قدرت سلجوقيان پس از مرگ ملكشاه و خواجه نظام‌المك</a:t>
                      </a:r>
                      <a:endParaRPr lang="en-US" sz="1100" dirty="0">
                        <a:latin typeface="Calibri"/>
                        <a:ea typeface="Times New Roman"/>
                      </a:endParaRPr>
                    </a:p>
                    <a:p>
                      <a:pPr marL="342900" marR="0" lvl="0" indent="-34290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/>
                        <a:buChar char=""/>
                      </a:pPr>
                      <a:r>
                        <a:rPr lang="fa-IR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نابودي كامل سلجوقيان توسط خوارزمشاهيان</a:t>
                      </a:r>
                      <a:endParaRPr lang="en-U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/>
                        <a:buChar char=""/>
                      </a:pPr>
                      <a:r>
                        <a:rPr lang="fa-IR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تسلط محمود غزنوي بر خراسان </a:t>
                      </a:r>
                      <a:endParaRPr lang="en-US" sz="1100" dirty="0">
                        <a:latin typeface="Calibri"/>
                        <a:ea typeface="Times New Roman"/>
                      </a:endParaRPr>
                    </a:p>
                    <a:p>
                      <a:pPr marL="342900" marR="0" lvl="0" indent="-34290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/>
                        <a:buChar char=""/>
                      </a:pPr>
                      <a:r>
                        <a:rPr lang="fa-IR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خارج كردن ري و اصفهان از تسلط آل‌بويه توسط سلطان محمود</a:t>
                      </a:r>
                      <a:endParaRPr lang="en-US" sz="1100" dirty="0">
                        <a:latin typeface="Calibri"/>
                        <a:ea typeface="Times New Roman"/>
                      </a:endParaRPr>
                    </a:p>
                    <a:p>
                      <a:pPr marL="342900" marR="0" lvl="0" indent="-34290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/>
                        <a:buChar char=""/>
                      </a:pPr>
                      <a:r>
                        <a:rPr lang="fa-IR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لشكركشي‌هاي پياپي سلطان محمود به هندوستان به عنوان جهاد در راه اسلام</a:t>
                      </a:r>
                      <a:endParaRPr lang="en-US" sz="1100" dirty="0">
                        <a:latin typeface="Calibri"/>
                        <a:ea typeface="Times New Roman"/>
                      </a:endParaRPr>
                    </a:p>
                    <a:p>
                      <a:pPr marL="342900" marR="0" lvl="0" indent="-34290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Wingdings"/>
                        <a:buChar char=""/>
                      </a:pPr>
                      <a:r>
                        <a:rPr lang="fa-IR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Mitra"/>
                        </a:rPr>
                        <a:t>شكست سلطان مسعود غزنوي از طغرل سلجوقي در جنگ دندانقان و محدود شدن قلمرو غزنويان به مناطقي از شرق ايران و بخش‌هايي از هندوستان</a:t>
                      </a:r>
                      <a:endParaRPr lang="en-U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Times New Roman"/>
                          <a:cs typeface="B Mitra"/>
                        </a:rPr>
                        <a:t>رويدادهاي مهم</a:t>
                      </a:r>
                      <a:endParaRPr lang="en-U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1093</Words>
  <Application>Microsoft Office PowerPoint</Application>
  <PresentationFormat>On-screen Show (4:3)</PresentationFormat>
  <Paragraphs>115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فصل 7: از غزنويان تا هجوم چنگيزخان</vt:lpstr>
      <vt:lpstr>حوزه هاي موضوعي فصل 7</vt:lpstr>
      <vt:lpstr>موضوع هاي كليدي فصل 7</vt:lpstr>
      <vt:lpstr> انتظارات يادگيري درس 13: غزنويان، سلجوقيان و خوارزمشاهيان</vt:lpstr>
      <vt:lpstr>مواد و وسايل مورد نياز</vt:lpstr>
      <vt:lpstr>آماده سازي</vt:lpstr>
      <vt:lpstr>آماده سازي</vt:lpstr>
      <vt:lpstr>ارائۀ درس با نمایش نقشۀ قلمرو حکومت های غزنوی، سلجوقی و خوارزمشاهی</vt:lpstr>
      <vt:lpstr>ارائة درس 13</vt:lpstr>
      <vt:lpstr>فعاليت</vt:lpstr>
      <vt:lpstr> محورهاي عمدة ارزشيابي </vt:lpstr>
      <vt:lpstr>انتظارات يادگيري درس 14: ميراث فرهنگي ايران در عصر سلجوقي</vt:lpstr>
      <vt:lpstr>مواد و وسايل مورد نياز</vt:lpstr>
      <vt:lpstr>آماده سازي</vt:lpstr>
      <vt:lpstr>ارائة درس 14</vt:lpstr>
      <vt:lpstr>نمودار تشكيلات حكومت عهد سلجوقي</vt:lpstr>
      <vt:lpstr>ارائة درس 14</vt:lpstr>
      <vt:lpstr> محورهاي عمدة ارزشيابي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7:از غزنويان تا هجوم چنگيزخان</dc:title>
  <dc:creator/>
  <cp:lastModifiedBy>vg</cp:lastModifiedBy>
  <cp:revision>40</cp:revision>
  <dcterms:created xsi:type="dcterms:W3CDTF">2006-08-16T00:00:00Z</dcterms:created>
  <dcterms:modified xsi:type="dcterms:W3CDTF">2014-09-26T09:58:10Z</dcterms:modified>
</cp:coreProperties>
</file>