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73" r:id="rId2"/>
    <p:sldId id="281" r:id="rId3"/>
    <p:sldId id="282" r:id="rId4"/>
    <p:sldId id="283" r:id="rId5"/>
    <p:sldId id="284" r:id="rId6"/>
    <p:sldId id="285" r:id="rId7"/>
    <p:sldId id="286" r:id="rId8"/>
    <p:sldId id="28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265" autoAdjust="0"/>
    <p:restoredTop sz="94660"/>
  </p:normalViewPr>
  <p:slideViewPr>
    <p:cSldViewPr snapToGrid="0">
      <p:cViewPr varScale="1">
        <p:scale>
          <a:sx n="85" d="100"/>
          <a:sy n="85" d="100"/>
        </p:scale>
        <p:origin x="-547"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pPr/>
              <a:t>10/19/2015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56329" y="485105"/>
            <a:ext cx="7763435" cy="6001643"/>
          </a:xfrm>
          <a:prstGeom prst="rect">
            <a:avLst/>
          </a:prstGeom>
          <a:noFill/>
        </p:spPr>
        <p:txBody>
          <a:bodyPr wrap="square" rtlCol="0">
            <a:spAutoFit/>
          </a:bodyPr>
          <a:lstStyle/>
          <a:p>
            <a:pPr algn="ctr" rtl="1">
              <a:lnSpc>
                <a:spcPct val="200000"/>
              </a:lnSpc>
            </a:pPr>
            <a:r>
              <a:rPr lang="fa-IR" sz="4800" b="1" dirty="0" smtClean="0">
                <a:solidFill>
                  <a:srgbClr val="FF0000"/>
                </a:solidFill>
                <a:cs typeface="B Nazanin" pitchFamily="2" charset="-78"/>
              </a:rPr>
              <a:t>درس </a:t>
            </a:r>
            <a:r>
              <a:rPr lang="fa-IR" sz="4800" b="1" dirty="0" smtClean="0">
                <a:solidFill>
                  <a:srgbClr val="FF0000"/>
                </a:solidFill>
                <a:cs typeface="B Nazanin" pitchFamily="2" charset="-78"/>
              </a:rPr>
              <a:t>ششم </a:t>
            </a:r>
            <a:endParaRPr lang="fa-IR" sz="4800" b="1" dirty="0" smtClean="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علم زندگانی </a:t>
            </a:r>
            <a:endParaRPr lang="fa-IR" sz="4800" b="1" dirty="0" smtClean="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فارسی هفتم </a:t>
            </a:r>
          </a:p>
          <a:p>
            <a:pPr algn="ctr" rtl="1">
              <a:lnSpc>
                <a:spcPct val="200000"/>
              </a:lnSpc>
            </a:pPr>
            <a:r>
              <a:rPr lang="fa-IR" sz="4800" b="1" dirty="0" smtClean="0">
                <a:solidFill>
                  <a:srgbClr val="FF0000"/>
                </a:solidFill>
                <a:cs typeface="B Nazanin" pitchFamily="2" charset="-78"/>
              </a:rPr>
              <a:t>مدرس</a:t>
            </a:r>
            <a:r>
              <a:rPr lang="fa-IR" sz="4800" b="1" dirty="0" smtClean="0">
                <a:solidFill>
                  <a:srgbClr val="FF0000"/>
                </a:solidFill>
                <a:cs typeface="B Nazanin" pitchFamily="2" charset="-78"/>
              </a:rPr>
              <a:t>: محمد امین زمان وزیری </a:t>
            </a:r>
            <a:endParaRPr lang="en-US" sz="4800" b="1" dirty="0">
              <a:solidFill>
                <a:srgbClr val="FF0000"/>
              </a:solidFill>
              <a:cs typeface="B Nazanin" pitchFamily="2" charset="-78"/>
            </a:endParaRPr>
          </a:p>
        </p:txBody>
      </p:sp>
    </p:spTree>
    <p:extLst>
      <p:ext uri="{BB962C8B-B14F-4D97-AF65-F5344CB8AC3E}">
        <p14:creationId xmlns:p14="http://schemas.microsoft.com/office/powerpoint/2010/main" xmlns="" val="2455395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963" y="948627"/>
            <a:ext cx="10990729" cy="6555641"/>
          </a:xfrm>
          <a:prstGeom prst="rect">
            <a:avLst/>
          </a:prstGeom>
        </p:spPr>
        <p:txBody>
          <a:bodyPr wrap="square">
            <a:spAutoFit/>
          </a:bodyPr>
          <a:lstStyle/>
          <a:p>
            <a:pPr algn="ctr" rtl="1">
              <a:lnSpc>
                <a:spcPct val="150000"/>
              </a:lnSpc>
              <a:spcAft>
                <a:spcPts val="800"/>
              </a:spcAft>
            </a:pPr>
            <a:r>
              <a:rPr lang="fa-IR" sz="2400" b="1" dirty="0">
                <a:solidFill>
                  <a:srgbClr val="FF0000"/>
                </a:solidFill>
                <a:latin typeface="Calibri" panose="020F0502020204030204" pitchFamily="34" charset="0"/>
                <a:ea typeface="Calibri" panose="020F0502020204030204" pitchFamily="34" charset="0"/>
                <a:cs typeface="B Nazanin" pitchFamily="2" charset="-78"/>
              </a:rPr>
              <a:t>نکات کلیدی متن:</a:t>
            </a:r>
            <a:endParaRPr lang="en-US" sz="2400" b="1" dirty="0">
              <a:solidFill>
                <a:srgbClr val="FF0000"/>
              </a:solidFill>
              <a:latin typeface="Calibri" panose="020F0502020204030204" pitchFamily="34" charset="0"/>
              <a:ea typeface="Calibri" panose="020F0502020204030204" pitchFamily="34" charset="0"/>
              <a:cs typeface="B Nazanin" pitchFamily="2" charset="-78"/>
            </a:endParaRPr>
          </a:p>
          <a:p>
            <a:pPr marL="0" marR="0" algn="r" rtl="1">
              <a:lnSpc>
                <a:spcPct val="150000"/>
              </a:lnSpc>
              <a:spcBef>
                <a:spcPts val="0"/>
              </a:spcBef>
              <a:spcAft>
                <a:spcPts val="800"/>
              </a:spcAft>
            </a:pPr>
            <a:r>
              <a:rPr lang="fa-IR" sz="2400" b="1" dirty="0" smtClean="0">
                <a:cs typeface="B Nazanin" pitchFamily="2" charset="-78"/>
              </a:rPr>
              <a:t>-پرید از شاخکی بر شاخساری: از شاخة کوچکی بر شاخه ای پرید. </a:t>
            </a:r>
            <a:endParaRPr lang="en-US" sz="2400" b="1" dirty="0" smtClean="0">
              <a:cs typeface="B Nazanin" pitchFamily="2" charset="-78"/>
            </a:endParaRPr>
          </a:p>
          <a:p>
            <a:pPr marL="0" marR="0" algn="r" rtl="1">
              <a:lnSpc>
                <a:spcPct val="150000"/>
              </a:lnSpc>
              <a:spcBef>
                <a:spcPts val="0"/>
              </a:spcBef>
              <a:spcAft>
                <a:spcPts val="800"/>
              </a:spcAft>
            </a:pPr>
            <a:r>
              <a:rPr lang="fa-IR" sz="2400" b="1" dirty="0" smtClean="0">
                <a:cs typeface="B Nazanin" pitchFamily="2" charset="-78"/>
              </a:rPr>
              <a:t>- نمودش بس که دور آن راه نزدیک: آن راه نزدیک به چشمم بسیار دور آمد. </a:t>
            </a:r>
            <a:endParaRPr lang="en-US" sz="2400" b="1" dirty="0" smtClean="0">
              <a:cs typeface="B Nazanin" pitchFamily="2" charset="-78"/>
            </a:endParaRPr>
          </a:p>
          <a:p>
            <a:pPr marL="0" marR="0" algn="r" rtl="1">
              <a:lnSpc>
                <a:spcPct val="150000"/>
              </a:lnSpc>
              <a:spcBef>
                <a:spcPts val="0"/>
              </a:spcBef>
              <a:spcAft>
                <a:spcPts val="800"/>
              </a:spcAft>
            </a:pPr>
            <a:r>
              <a:rPr lang="fa-IR" sz="2400" b="1" dirty="0" smtClean="0">
                <a:cs typeface="B Nazanin" pitchFamily="2" charset="-78"/>
              </a:rPr>
              <a:t>- شدش گیتی به چشم چشم تاریک: دنیا</a:t>
            </a:r>
            <a:endParaRPr lang="en-US" sz="2400" b="1" dirty="0" smtClean="0">
              <a:cs typeface="B Nazanin" pitchFamily="2" charset="-78"/>
            </a:endParaRPr>
          </a:p>
          <a:p>
            <a:pPr marL="0" marR="0" algn="r" rtl="1">
              <a:lnSpc>
                <a:spcPct val="150000"/>
              </a:lnSpc>
              <a:spcBef>
                <a:spcPts val="0"/>
              </a:spcBef>
              <a:spcAft>
                <a:spcPts val="800"/>
              </a:spcAft>
            </a:pPr>
            <a:r>
              <a:rPr lang="fa-IR" sz="2400" b="1" dirty="0" smtClean="0">
                <a:cs typeface="B Nazanin" pitchFamily="2" charset="-78"/>
              </a:rPr>
              <a:t>- ز رنج خستگی درماند در راه: از شدت خستگی در راه ماند و بیچاره شد. </a:t>
            </a:r>
            <a:endParaRPr lang="en-US" sz="2400" b="1" dirty="0" smtClean="0">
              <a:cs typeface="B Nazanin" pitchFamily="2" charset="-78"/>
            </a:endParaRPr>
          </a:p>
          <a:p>
            <a:pPr marL="0" marR="0" algn="r" rtl="1">
              <a:lnSpc>
                <a:spcPct val="150000"/>
              </a:lnSpc>
              <a:spcBef>
                <a:spcPts val="0"/>
              </a:spcBef>
              <a:spcAft>
                <a:spcPts val="800"/>
              </a:spcAft>
            </a:pPr>
            <a:r>
              <a:rPr lang="fa-IR" sz="2400" b="1" dirty="0" smtClean="0">
                <a:cs typeface="B Nazanin" pitchFamily="2" charset="-78"/>
              </a:rPr>
              <a:t>- فتاد از پای، کرد از عجز فریاد: از شدت ناتوانی فریاد زد. </a:t>
            </a:r>
            <a:endParaRPr lang="en-US" sz="2400" b="1" dirty="0" smtClean="0">
              <a:cs typeface="B Nazanin" pitchFamily="2" charset="-78"/>
            </a:endParaRPr>
          </a:p>
          <a:p>
            <a:pPr marL="0" marR="0" algn="r" rtl="1">
              <a:lnSpc>
                <a:spcPct val="150000"/>
              </a:lnSpc>
              <a:spcBef>
                <a:spcPts val="0"/>
              </a:spcBef>
              <a:spcAft>
                <a:spcPts val="800"/>
              </a:spcAft>
              <a:buFontTx/>
              <a:buChar char="-"/>
            </a:pPr>
            <a:r>
              <a:rPr lang="fa-IR" sz="2400" b="1" dirty="0" smtClean="0">
                <a:cs typeface="B Nazanin" pitchFamily="2" charset="-78"/>
              </a:rPr>
              <a:t>ز </a:t>
            </a:r>
            <a:r>
              <a:rPr lang="fa-IR" sz="2400" b="1" dirty="0" smtClean="0">
                <a:cs typeface="B Nazanin" pitchFamily="2" charset="-78"/>
              </a:rPr>
              <a:t>نوکاران که خواهد کار بسیار: تازه کاران، بی </a:t>
            </a:r>
            <a:r>
              <a:rPr lang="fa-IR" sz="2400" b="1" dirty="0" smtClean="0">
                <a:cs typeface="B Nazanin" pitchFamily="2" charset="-78"/>
              </a:rPr>
              <a:t>تجربگان</a:t>
            </a:r>
          </a:p>
          <a:p>
            <a:pPr algn="r" rtl="1">
              <a:lnSpc>
                <a:spcPct val="150000"/>
              </a:lnSpc>
              <a:spcAft>
                <a:spcPts val="800"/>
              </a:spcAft>
            </a:pPr>
            <a:r>
              <a:rPr lang="fa-IR" sz="2400" b="1" dirty="0" smtClean="0">
                <a:cs typeface="B Nazanin" pitchFamily="2" charset="-78"/>
              </a:rPr>
              <a:t>- هنوزت نیست پای برزن و بام: هنوز توانایی رفتن به این جا و آن جا را نداری.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تو را توش هنر می باید اندوخت: باید از فضیلت برای خودت توشه و آذوقه بسازی.</a:t>
            </a:r>
            <a:endParaRPr lang="en-US" sz="2400" b="1" dirty="0" smtClean="0">
              <a:cs typeface="B Nazanin" pitchFamily="2" charset="-78"/>
            </a:endParaRPr>
          </a:p>
          <a:p>
            <a:pPr marL="0" marR="0" algn="r" rtl="1">
              <a:lnSpc>
                <a:spcPct val="150000"/>
              </a:lnSpc>
              <a:spcBef>
                <a:spcPts val="0"/>
              </a:spcBef>
              <a:spcAft>
                <a:spcPts val="800"/>
              </a:spcAft>
              <a:buFontTx/>
              <a:buChar char="-"/>
            </a:pPr>
            <a:endParaRPr lang="en-US" sz="2400" b="1" dirty="0" smtClean="0">
              <a:cs typeface="B Nazanin" pitchFamily="2" charset="-78"/>
            </a:endParaRPr>
          </a:p>
        </p:txBody>
      </p:sp>
    </p:spTree>
    <p:extLst>
      <p:ext uri="{BB962C8B-B14F-4D97-AF65-F5344CB8AC3E}">
        <p14:creationId xmlns:p14="http://schemas.microsoft.com/office/powerpoint/2010/main" xmlns="" val="195870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211" y="1776080"/>
            <a:ext cx="11672047" cy="4585871"/>
          </a:xfrm>
          <a:prstGeom prst="rect">
            <a:avLst/>
          </a:prstGeom>
        </p:spPr>
        <p:txBody>
          <a:bodyPr wrap="square">
            <a:spAutoFit/>
          </a:bodyPr>
          <a:lstStyle/>
          <a:p>
            <a:pPr algn="r" rtl="1">
              <a:lnSpc>
                <a:spcPct val="150000"/>
              </a:lnSpc>
              <a:spcAft>
                <a:spcPts val="800"/>
              </a:spcAft>
            </a:pPr>
            <a:r>
              <a:rPr lang="fa-IR" sz="2400" b="1" dirty="0" smtClean="0">
                <a:cs typeface="B Nazanin" pitchFamily="2" charset="-78"/>
              </a:rPr>
              <a:t>- </a:t>
            </a:r>
            <a:r>
              <a:rPr lang="fa-IR" sz="2400" b="1" dirty="0" smtClean="0">
                <a:cs typeface="B Nazanin" pitchFamily="2" charset="-78"/>
              </a:rPr>
              <a:t>من این جا چون نگهبانم تو چون گنج</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در این مصرع دو تشبیه وجود دارد.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-گهم سرپنجه خونین شد گهی سر: گاهی سرپنجه هایم خونین شد و گاهی سرم.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نگشت آسایشم یک لحظه دمساز: آسایش و راحتی یک لحظه همراه و هم صحبت من نشد.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نگردد شاخک بی بن برومند: شاخة کوچک بی ریشه هرگز تنومند و قوی نمی شود.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-پرید از شاخکی بر شاخساری: از شاخة کوچکی بر شاخه ای پرید.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نمودش بس که دور آن راه نزدیک: آن راه نزدیک به چشمم بسیار دور آمد. </a:t>
            </a:r>
            <a:endParaRPr lang="en-US" sz="2400" b="1" dirty="0" smtClean="0">
              <a:cs typeface="B Nazanin" pitchFamily="2" charset="-78"/>
            </a:endParaRPr>
          </a:p>
        </p:txBody>
      </p:sp>
    </p:spTree>
    <p:extLst>
      <p:ext uri="{BB962C8B-B14F-4D97-AF65-F5344CB8AC3E}">
        <p14:creationId xmlns:p14="http://schemas.microsoft.com/office/powerpoint/2010/main" xmlns="" val="347636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7448" y="2084388"/>
            <a:ext cx="10439400" cy="4429418"/>
          </a:xfrm>
          <a:prstGeom prst="rect">
            <a:avLst/>
          </a:prstGeom>
        </p:spPr>
        <p:txBody>
          <a:bodyPr wrap="square">
            <a:spAutoFit/>
          </a:bodyPr>
          <a:lstStyle/>
          <a:p>
            <a:pPr algn="r" rtl="1">
              <a:lnSpc>
                <a:spcPct val="150000"/>
              </a:lnSpc>
              <a:spcAft>
                <a:spcPts val="800"/>
              </a:spcAft>
            </a:pPr>
            <a:r>
              <a:rPr lang="fa-IR" sz="2800" b="1" dirty="0" smtClean="0">
                <a:cs typeface="B Nazanin" pitchFamily="2" charset="-78"/>
              </a:rPr>
              <a:t>- شدش گیتی به چشم چشم تاریک: دنیا</a:t>
            </a:r>
            <a:endParaRPr lang="en-US" sz="2800" b="1" dirty="0" smtClean="0">
              <a:cs typeface="B Nazanin" pitchFamily="2" charset="-78"/>
            </a:endParaRPr>
          </a:p>
          <a:p>
            <a:pPr algn="r" rtl="1">
              <a:lnSpc>
                <a:spcPct val="150000"/>
              </a:lnSpc>
              <a:spcAft>
                <a:spcPts val="800"/>
              </a:spcAft>
            </a:pPr>
            <a:r>
              <a:rPr lang="fa-IR" sz="2800" b="1" dirty="0" smtClean="0">
                <a:cs typeface="B Nazanin" pitchFamily="2" charset="-78"/>
              </a:rPr>
              <a:t>- ز رنج خستگی درماند در راه: از شدت خستگی در راه ماند و بیچاره شد. </a:t>
            </a:r>
            <a:endParaRPr lang="en-US" sz="2800" b="1" dirty="0" smtClean="0">
              <a:cs typeface="B Nazanin" pitchFamily="2" charset="-78"/>
            </a:endParaRPr>
          </a:p>
          <a:p>
            <a:pPr algn="r" rtl="1">
              <a:lnSpc>
                <a:spcPct val="150000"/>
              </a:lnSpc>
              <a:spcAft>
                <a:spcPts val="800"/>
              </a:spcAft>
            </a:pPr>
            <a:r>
              <a:rPr lang="fa-IR" sz="2800" b="1" dirty="0" smtClean="0">
                <a:cs typeface="B Nazanin" pitchFamily="2" charset="-78"/>
              </a:rPr>
              <a:t>- فتاد از پای، کرد از عجز فریاد: از شدت ناتوانی فریاد زد. </a:t>
            </a:r>
            <a:endParaRPr lang="en-US" sz="2800" b="1" dirty="0" smtClean="0">
              <a:cs typeface="B Nazanin" pitchFamily="2" charset="-78"/>
            </a:endParaRPr>
          </a:p>
          <a:p>
            <a:pPr algn="r" rtl="1">
              <a:lnSpc>
                <a:spcPct val="150000"/>
              </a:lnSpc>
              <a:spcAft>
                <a:spcPts val="800"/>
              </a:spcAft>
            </a:pPr>
            <a:r>
              <a:rPr lang="fa-IR" sz="2800" b="1" dirty="0" smtClean="0">
                <a:cs typeface="B Nazanin" pitchFamily="2" charset="-78"/>
              </a:rPr>
              <a:t>- ز نوکاران که خواهد کار بسیار: تازه کاران، بی تجربگان</a:t>
            </a:r>
            <a:endParaRPr lang="en-US" sz="2800" b="1" dirty="0" smtClean="0">
              <a:cs typeface="B Nazanin" pitchFamily="2" charset="-78"/>
            </a:endParaRPr>
          </a:p>
          <a:p>
            <a:pPr algn="r" rtl="1">
              <a:lnSpc>
                <a:spcPct val="150000"/>
              </a:lnSpc>
              <a:spcAft>
                <a:spcPts val="800"/>
              </a:spcAft>
            </a:pPr>
            <a:r>
              <a:rPr lang="fa-IR" sz="2800" b="1" dirty="0" smtClean="0">
                <a:cs typeface="B Nazanin" pitchFamily="2" charset="-78"/>
              </a:rPr>
              <a:t>- هنوزت نیست پای برزن و بام: هنوز توانایی رفتن به این جا و آن جا را نداری. </a:t>
            </a:r>
            <a:endParaRPr lang="en-US" sz="2800" b="1" dirty="0" smtClean="0">
              <a:cs typeface="B Nazanin" pitchFamily="2" charset="-78"/>
            </a:endParaRPr>
          </a:p>
          <a:p>
            <a:pPr algn="r" rtl="1">
              <a:lnSpc>
                <a:spcPct val="150000"/>
              </a:lnSpc>
              <a:spcAft>
                <a:spcPts val="800"/>
              </a:spcAft>
            </a:pPr>
            <a:r>
              <a:rPr lang="fa-IR" sz="2800" b="1" dirty="0" smtClean="0">
                <a:cs typeface="B Nazanin" pitchFamily="2" charset="-78"/>
              </a:rPr>
              <a:t>- تو را توش هنر می باید اندوخت: باید از فضیلت برای خودت توشه و آذوقه بسازی</a:t>
            </a:r>
            <a:r>
              <a:rPr lang="fa-IR" sz="2800" b="1" dirty="0" smtClean="0">
                <a:cs typeface="B Nazanin" pitchFamily="2" charset="-78"/>
              </a:rPr>
              <a:t>.</a:t>
            </a:r>
            <a:endParaRPr lang="en-US" sz="2800" b="1" dirty="0" smtClean="0">
              <a:cs typeface="B Nazanin" pitchFamily="2" charset="-78"/>
            </a:endParaRPr>
          </a:p>
        </p:txBody>
      </p:sp>
    </p:spTree>
    <p:extLst>
      <p:ext uri="{BB962C8B-B14F-4D97-AF65-F5344CB8AC3E}">
        <p14:creationId xmlns:p14="http://schemas.microsoft.com/office/powerpoint/2010/main" xmlns="" val="362450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4389" y="2707434"/>
            <a:ext cx="10815918" cy="3226524"/>
          </a:xfrm>
          <a:prstGeom prst="rect">
            <a:avLst/>
          </a:prstGeom>
        </p:spPr>
        <p:txBody>
          <a:bodyPr wrap="square">
            <a:spAutoFit/>
          </a:bodyPr>
          <a:lstStyle/>
          <a:p>
            <a:pPr algn="r" rtl="1">
              <a:lnSpc>
                <a:spcPct val="150000"/>
              </a:lnSpc>
              <a:spcAft>
                <a:spcPts val="800"/>
              </a:spcAft>
            </a:pPr>
            <a:r>
              <a:rPr lang="fa-IR" sz="2400" b="1" dirty="0" smtClean="0">
                <a:cs typeface="B Nazanin" pitchFamily="2" charset="-78"/>
              </a:rPr>
              <a:t>- من این جا چون نگهبانم تو چون گنج</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در این مصرع دو تشبیه وجود دارد.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-گهم سرپنجه خونین شد گهی سر: گاهی سرپنجه هایم خونین شد و گاهی سرم.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نگشت آسایشم یک لحظه دمساز: آسایش و راحتی یک لحظه همراه و هم صحبت من نشد. </a:t>
            </a:r>
            <a:endParaRPr lang="en-US" sz="2400" b="1" dirty="0" smtClean="0">
              <a:cs typeface="B Nazanin" pitchFamily="2" charset="-78"/>
            </a:endParaRPr>
          </a:p>
          <a:p>
            <a:pPr algn="r" rtl="1">
              <a:lnSpc>
                <a:spcPct val="150000"/>
              </a:lnSpc>
              <a:spcAft>
                <a:spcPts val="800"/>
              </a:spcAft>
            </a:pPr>
            <a:r>
              <a:rPr lang="fa-IR" sz="2400" b="1" dirty="0" smtClean="0">
                <a:cs typeface="B Nazanin" pitchFamily="2" charset="-78"/>
              </a:rPr>
              <a:t>- نگردد شاخک بی بن برومند: شاخة کوچک بی ریشه هرگز تنومند و قوی نمی شود. </a:t>
            </a:r>
            <a:endParaRPr lang="en-US" sz="2400" b="1" dirty="0">
              <a:cs typeface="B Nazanin" pitchFamily="2" charset="-78"/>
            </a:endParaRPr>
          </a:p>
        </p:txBody>
      </p:sp>
    </p:spTree>
    <p:extLst>
      <p:ext uri="{BB962C8B-B14F-4D97-AF65-F5344CB8AC3E}">
        <p14:creationId xmlns:p14="http://schemas.microsoft.com/office/powerpoint/2010/main" xmlns="" val="84930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403412" y="1792942"/>
            <a:ext cx="1147482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Nazanin" pitchFamily="2" charset="-78"/>
              </a:rPr>
              <a:t>دانش های زبانی و ادبی</a:t>
            </a:r>
            <a:endParaRPr kumimoji="0" lang="en-US" sz="2400" b="1" i="0" u="none" strike="noStrike" cap="none" normalizeH="0" baseline="0" dirty="0" smtClean="0">
              <a:ln>
                <a:noFill/>
              </a:ln>
              <a:solidFill>
                <a:srgbClr val="FF0000"/>
              </a:solidFill>
              <a:effectLst/>
              <a:latin typeface="Arial" pitchFamily="34" charset="0"/>
              <a:cs typeface="B Nazanin" pitchFamily="2" charset="-78"/>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فعل اصلی ترین بخش جمله است. معنای بعضی از فعل ها تنها با نهاد کامل می شود.و معنای برخی دیگر با گرفتن مفعول. برخی از فعل ها هم هستند که معنای آن ها با اضافه شدن جزء دیگری به نام « متمم» کامل می شود. به نمونه های زیر دقت کنید:</a:t>
            </a: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نیروهای ارتش با دشمن جنگیدند.</a:t>
            </a: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من کلید را به دوستم دادم. </a:t>
            </a:r>
            <a:endParaRPr kumimoji="0" lang="en-US"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فعل های « جنگیدند» و « دادم» از جمله افعالی هستند که به متمم نیاز دارند</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a:t>
            </a: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842683" y="1443319"/>
            <a:ext cx="11014575"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200000"/>
              </a:lnSpc>
              <a:spcBef>
                <a:spcPct val="0"/>
              </a:spcBef>
              <a:spcAft>
                <a:spcPct val="0"/>
              </a:spcAft>
              <a:buClrTx/>
              <a:buSzTx/>
              <a:buFontTx/>
              <a:buNone/>
              <a:tabLst/>
            </a:pPr>
            <a:r>
              <a:rPr kumimoji="0" lang="fa-IR" sz="2800" b="1" i="0" u="none" strike="noStrike" cap="none" normalizeH="0" baseline="0" dirty="0" smtClean="0">
                <a:ln>
                  <a:noFill/>
                </a:ln>
                <a:solidFill>
                  <a:srgbClr val="FF0000"/>
                </a:solidFill>
                <a:effectLst/>
                <a:latin typeface="Calibri" pitchFamily="34" charset="0"/>
                <a:ea typeface="Calibri" pitchFamily="34" charset="0"/>
                <a:cs typeface="B Nazanin" pitchFamily="2" charset="-78"/>
              </a:rPr>
              <a:t>ت</a:t>
            </a:r>
            <a:r>
              <a:rPr kumimoji="0" lang="fa-IR" sz="2800" b="1" i="0" u="none" strike="noStrike" cap="none" normalizeH="0" baseline="0" dirty="0" smtClean="0" bmk="">
                <a:ln>
                  <a:noFill/>
                </a:ln>
                <a:solidFill>
                  <a:srgbClr val="FF0000"/>
                </a:solidFill>
                <a:effectLst/>
                <a:latin typeface="Calibri" pitchFamily="34" charset="0"/>
                <a:ea typeface="Calibri" pitchFamily="34" charset="0"/>
                <a:cs typeface="B Nazanin" pitchFamily="2" charset="-78"/>
              </a:rPr>
              <a:t>اریخ ادبیات </a:t>
            </a:r>
            <a:endParaRPr kumimoji="0" lang="en-US" sz="2800" b="1" i="0" u="none" strike="noStrike" cap="none" normalizeH="0" baseline="0" dirty="0" smtClean="0">
              <a:ln>
                <a:noFill/>
              </a:ln>
              <a:solidFill>
                <a:srgbClr val="FF0000"/>
              </a:solidFill>
              <a:effectLst/>
              <a:latin typeface="Arial" pitchFamily="34" charset="0"/>
              <a:cs typeface="B Nazanin" pitchFamily="2" charset="-78"/>
            </a:endParaRPr>
          </a:p>
          <a:p>
            <a:pPr marL="0" marR="0" lvl="0" indent="0" algn="r" defTabSz="914400" rtl="1" eaLnBrk="0" fontAlgn="base" latinLnBrk="0" hangingPunct="0">
              <a:lnSpc>
                <a:spcPct val="2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پروین اعتصامی: از شاعران معاصر است که از او مجموعه اشعاری تحت عنوان « دیوان» باقی مانده است که بیشتر شامل قطعات و قصاید اوست. قابل توجه است که بیشتر قطعات او به صورت گفت و گو میان اشیا و موجودات مختلف است. مثل مناظرة سیر و پیاز ، نخ و سوزن و ...</a:t>
            </a:r>
            <a:endParaRPr kumimoji="0" lang="fa-IR" sz="2800" b="1"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99082" y="2061490"/>
            <a:ext cx="2910626" cy="1785104"/>
          </a:xfrm>
          <a:prstGeom prst="rect">
            <a:avLst/>
          </a:prstGeom>
        </p:spPr>
        <p:txBody>
          <a:bodyPr wrap="square">
            <a:spAutoFit/>
          </a:bodyPr>
          <a:lstStyle/>
          <a:p>
            <a:pPr algn="r" rtl="1">
              <a:lnSpc>
                <a:spcPct val="150000"/>
              </a:lnSpc>
              <a:spcAft>
                <a:spcPts val="800"/>
              </a:spcAft>
            </a:pPr>
            <a:r>
              <a:rPr lang="fa-IR" sz="8000" b="1" dirty="0" smtClean="0">
                <a:solidFill>
                  <a:srgbClr val="FF0000"/>
                </a:solidFill>
                <a:latin typeface="Calibri" panose="020F0502020204030204" pitchFamily="34" charset="0"/>
                <a:ea typeface="Calibri" panose="020F0502020204030204" pitchFamily="34" charset="0"/>
                <a:cs typeface="B Titr" panose="00000700000000000000" pitchFamily="2" charset="-78"/>
              </a:rPr>
              <a:t>پایان</a:t>
            </a:r>
            <a:endParaRPr lang="en-US" sz="8000" b="1"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xmlns="" val="3683317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569</Words>
  <Application>Microsoft Office PowerPoint</Application>
  <PresentationFormat>Custom</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67</cp:revision>
  <dcterms:created xsi:type="dcterms:W3CDTF">2015-07-06T05:06:21Z</dcterms:created>
  <dcterms:modified xsi:type="dcterms:W3CDTF">2015-10-19T06:23:25Z</dcterms:modified>
</cp:coreProperties>
</file>