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256" r:id="rId2"/>
    <p:sldId id="257" r:id="rId3"/>
    <p:sldId id="259" r:id="rId4"/>
    <p:sldId id="258" r:id="rId5"/>
    <p:sldId id="296" r:id="rId6"/>
    <p:sldId id="301" r:id="rId7"/>
    <p:sldId id="302" r:id="rId8"/>
    <p:sldId id="303" r:id="rId9"/>
    <p:sldId id="300" r:id="rId10"/>
    <p:sldId id="297" r:id="rId11"/>
    <p:sldId id="298" r:id="rId12"/>
    <p:sldId id="299" r:id="rId13"/>
    <p:sldId id="292" r:id="rId14"/>
    <p:sldId id="294" r:id="rId15"/>
    <p:sldId id="295" r:id="rId16"/>
    <p:sldId id="288" r:id="rId17"/>
    <p:sldId id="289" r:id="rId18"/>
    <p:sldId id="290" r:id="rId19"/>
    <p:sldId id="291" r:id="rId20"/>
    <p:sldId id="284" r:id="rId21"/>
    <p:sldId id="304" r:id="rId22"/>
    <p:sldId id="285" r:id="rId23"/>
    <p:sldId id="286" r:id="rId24"/>
    <p:sldId id="287" r:id="rId25"/>
    <p:sldId id="280" r:id="rId26"/>
    <p:sldId id="281" r:id="rId27"/>
    <p:sldId id="282" r:id="rId28"/>
    <p:sldId id="305" r:id="rId29"/>
    <p:sldId id="30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34" autoAdjust="0"/>
    <p:restoredTop sz="94660"/>
  </p:normalViewPr>
  <p:slideViewPr>
    <p:cSldViewPr>
      <p:cViewPr varScale="1">
        <p:scale>
          <a:sx n="103" d="100"/>
          <a:sy n="103" d="100"/>
        </p:scale>
        <p:origin x="-47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393382-EFC0-4AEE-BDD0-F28D5AC0D4C7}" type="datetimeFigureOut">
              <a:rPr lang="en-US" smtClean="0"/>
              <a:t>1/1/2007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045C21-2F5C-4F9F-A12E-FD63263F2B4F}" type="slidenum">
              <a:rPr lang="en-US" smtClean="0"/>
              <a:t>‹#›</a:t>
            </a:fld>
            <a:endParaRPr lang="en-US"/>
          </a:p>
        </p:txBody>
      </p:sp>
    </p:spTree>
    <p:extLst>
      <p:ext uri="{BB962C8B-B14F-4D97-AF65-F5344CB8AC3E}">
        <p14:creationId xmlns:p14="http://schemas.microsoft.com/office/powerpoint/2010/main" val="107279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2B24DEA-19AE-42D9-B859-4E363ABFDB77}" type="datetimeFigureOut">
              <a:rPr lang="en-US" smtClean="0"/>
              <a:t>1/1/2007</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1C1B9E9B-AA49-4609-B61E-B3AEF1AC97A8}"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24DEA-19AE-42D9-B859-4E363ABFDB77}" type="datetimeFigureOut">
              <a:rPr lang="en-US" smtClean="0"/>
              <a:t>1/1/2007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B9E9B-AA49-4609-B61E-B3AEF1AC97A8}"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24DEA-19AE-42D9-B859-4E363ABFDB77}" type="datetimeFigureOut">
              <a:rPr lang="en-US" smtClean="0"/>
              <a:t>1/1/2007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B9E9B-AA49-4609-B61E-B3AEF1AC97A8}"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24DEA-19AE-42D9-B859-4E363ABFDB77}" type="datetimeFigureOut">
              <a:rPr lang="en-US" smtClean="0"/>
              <a:t>1/1/2007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B9E9B-AA49-4609-B61E-B3AEF1AC97A8}"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B24DEA-19AE-42D9-B859-4E363ABFDB77}" type="datetimeFigureOut">
              <a:rPr lang="en-US" smtClean="0"/>
              <a:t>1/1/2007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B9E9B-AA49-4609-B61E-B3AEF1AC97A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2B24DEA-19AE-42D9-B859-4E363ABFDB77}" type="datetimeFigureOut">
              <a:rPr lang="en-US" smtClean="0"/>
              <a:t>1/1/2007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B9E9B-AA49-4609-B61E-B3AEF1AC97A8}"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2B24DEA-19AE-42D9-B859-4E363ABFDB77}" type="datetimeFigureOut">
              <a:rPr lang="en-US" smtClean="0"/>
              <a:t>1/1/2007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1B9E9B-AA49-4609-B61E-B3AEF1AC97A8}"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2B24DEA-19AE-42D9-B859-4E363ABFDB77}" type="datetimeFigureOut">
              <a:rPr lang="en-US" smtClean="0"/>
              <a:t>1/1/2007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1B9E9B-AA49-4609-B61E-B3AEF1AC97A8}"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24DEA-19AE-42D9-B859-4E363ABFDB77}" type="datetimeFigureOut">
              <a:rPr lang="en-US" smtClean="0"/>
              <a:t>1/1/2007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1B9E9B-AA49-4609-B61E-B3AEF1AC97A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24DEA-19AE-42D9-B859-4E363ABFDB77}" type="datetimeFigureOut">
              <a:rPr lang="en-US" smtClean="0"/>
              <a:t>1/1/2007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B9E9B-AA49-4609-B61E-B3AEF1AC97A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24DEA-19AE-42D9-B859-4E363ABFDB77}" type="datetimeFigureOut">
              <a:rPr lang="en-US" smtClean="0"/>
              <a:t>1/1/2007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B9E9B-AA49-4609-B61E-B3AEF1AC97A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2B24DEA-19AE-42D9-B859-4E363ABFDB77}" type="datetimeFigureOut">
              <a:rPr lang="en-US" smtClean="0"/>
              <a:t>1/1/2007</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1C1B9E9B-AA49-4609-B61E-B3AEF1AC97A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z.javan@sazeh.co.ir"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31840" y="620688"/>
            <a:ext cx="3312368" cy="720080"/>
          </a:xfrm>
          <a:prstGeom prst="rect">
            <a:avLst/>
          </a:prstGeom>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cs typeface="2  Kaj" pitchFamily="2" charset="-78"/>
              </a:rPr>
              <a:t>به نام خدا</a:t>
            </a:r>
            <a:endParaRPr lang="en-US" sz="32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cs typeface="2  Kaj" pitchFamily="2" charset="-78"/>
            </a:endParaRPr>
          </a:p>
        </p:txBody>
      </p:sp>
      <p:sp>
        <p:nvSpPr>
          <p:cNvPr id="10" name="Rectangle 9"/>
          <p:cNvSpPr/>
          <p:nvPr/>
        </p:nvSpPr>
        <p:spPr>
          <a:xfrm>
            <a:off x="2555885" y="3684290"/>
            <a:ext cx="4507965" cy="646331"/>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a-IR" sz="36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2  Kaj" pitchFamily="2" charset="-78"/>
              </a:rPr>
              <a:t>موضوع : مراحل ثبت شرکت</a:t>
            </a:r>
            <a:endParaRPr lang="en-US" sz="36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2  Kaj" pitchFamily="2" charset="-78"/>
            </a:endParaRPr>
          </a:p>
        </p:txBody>
      </p:sp>
    </p:spTree>
    <p:extLst>
      <p:ext uri="{BB962C8B-B14F-4D97-AF65-F5344CB8AC3E}">
        <p14:creationId xmlns:p14="http://schemas.microsoft.com/office/powerpoint/2010/main" val="37648957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ame 2"/>
          <p:cNvSpPr/>
          <p:nvPr/>
        </p:nvSpPr>
        <p:spPr>
          <a:xfrm>
            <a:off x="539552" y="476672"/>
            <a:ext cx="3096344" cy="1296144"/>
          </a:xfrm>
          <a:prstGeom prst="frame">
            <a:avLst/>
          </a:prstGeom>
          <a:ln>
            <a:noFill/>
          </a:ln>
          <a:effectLst>
            <a:outerShdw blurRad="225425" dist="50800" dir="5220000" algn="ctr">
              <a:srgbClr val="000000">
                <a:alpha val="33000"/>
              </a:srgbClr>
            </a:outerShdw>
          </a:effectLst>
          <a:scene3d>
            <a:camera prst="perspectiveFront" fov="3300000">
              <a:rot lat="486000" lon="19530000" rev="174000"/>
            </a:camera>
            <a:lightRig rig="harsh" dir="tl">
              <a:rot lat="0" lon="0" rev="3000000"/>
            </a:lightRig>
          </a:scene3d>
          <a:sp3d extrusionH="254000" contourW="19050">
            <a:bevelT w="82550" h="44450" prst="angle"/>
            <a:bevelB w="82550" h="44450" prst="angle"/>
            <a:contourClr>
              <a:srgbClr val="FFFFFF"/>
            </a:contourClr>
          </a:sp3d>
        </p:spPr>
        <p:style>
          <a:lnRef idx="0">
            <a:schemeClr val="accent2"/>
          </a:lnRef>
          <a:fillRef idx="3">
            <a:schemeClr val="accent2"/>
          </a:fillRef>
          <a:effectRef idx="3">
            <a:schemeClr val="accent2"/>
          </a:effectRef>
          <a:fontRef idx="minor">
            <a:schemeClr val="lt1"/>
          </a:fontRef>
        </p:style>
        <p:txBody>
          <a:bodyPr rtlCol="0" anchor="ctr"/>
          <a:lstStyle/>
          <a:p>
            <a:pPr algn="ctr"/>
            <a:r>
              <a:rPr lang="fa-I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cs typeface="2  Kaj" pitchFamily="2" charset="-78"/>
              </a:rPr>
              <a:t>اطلاعات شرکت</a:t>
            </a:r>
            <a:endParaRPr lang="en-US" sz="36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cs typeface="2  Kaj" pitchFamily="2" charset="-78"/>
            </a:endParaRPr>
          </a:p>
        </p:txBody>
      </p:sp>
      <p:sp>
        <p:nvSpPr>
          <p:cNvPr id="5" name="Rectangle 4"/>
          <p:cNvSpPr/>
          <p:nvPr/>
        </p:nvSpPr>
        <p:spPr>
          <a:xfrm>
            <a:off x="1500904" y="3745655"/>
            <a:ext cx="7345357" cy="923330"/>
          </a:xfrm>
          <a:prstGeom prst="rect">
            <a:avLst/>
          </a:prstGeom>
        </p:spPr>
        <p:txBody>
          <a:bodyPr wrap="square">
            <a:spAutoFit/>
          </a:bodyPr>
          <a:lstStyle/>
          <a:p>
            <a:r>
              <a:rPr lang="fa-IR" dirty="0" smtClean="0"/>
              <a:t> </a:t>
            </a:r>
          </a:p>
          <a:p>
            <a:r>
              <a:rPr lang="en-US" dirty="0" smtClean="0"/>
              <a:t> </a:t>
            </a:r>
          </a:p>
          <a:p>
            <a:r>
              <a:rPr lang="fa-IR" dirty="0" smtClean="0"/>
              <a:t> </a:t>
            </a:r>
          </a:p>
        </p:txBody>
      </p:sp>
      <p:sp>
        <p:nvSpPr>
          <p:cNvPr id="6" name="Rectangle 5"/>
          <p:cNvSpPr/>
          <p:nvPr/>
        </p:nvSpPr>
        <p:spPr>
          <a:xfrm>
            <a:off x="4472822" y="1813117"/>
            <a:ext cx="3870176" cy="646331"/>
          </a:xfrm>
          <a:prstGeom prst="rect">
            <a:avLst/>
          </a:prstGeom>
        </p:spPr>
        <p:txBody>
          <a:bodyPr wrap="square">
            <a:prstTxWarp prst="textPlain">
              <a:avLst/>
            </a:prstTxWarp>
            <a:spAutoFit/>
          </a:bodyPr>
          <a:lstStyle/>
          <a:p>
            <a:r>
              <a:rPr lang="fa-IR"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Swis721 LtEx BT" pitchFamily="34" charset="0"/>
                <a:cs typeface="2  Mehr" pitchFamily="2" charset="-78"/>
              </a:rPr>
              <a:t>نام </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wis721 LtEx BT" pitchFamily="34" charset="0"/>
                <a:cs typeface="2  Mehr" pitchFamily="2" charset="-78"/>
              </a:rPr>
              <a:t>مدیرعامل : زهره جوان</a:t>
            </a:r>
            <a:endPar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wis721 LtEx BT" pitchFamily="34" charset="0"/>
              <a:cs typeface="2  Mehr" pitchFamily="2" charset="-78"/>
            </a:endParaRPr>
          </a:p>
          <a:p>
            <a:pPr lvl="0"/>
            <a:r>
              <a:rPr lang="fa-IR" dirty="0">
                <a:solidFill>
                  <a:prstClr val="white"/>
                </a:solidFill>
              </a:rPr>
              <a:t> </a:t>
            </a:r>
          </a:p>
        </p:txBody>
      </p:sp>
      <p:sp>
        <p:nvSpPr>
          <p:cNvPr id="8" name="Rectangle 7"/>
          <p:cNvSpPr/>
          <p:nvPr/>
        </p:nvSpPr>
        <p:spPr>
          <a:xfrm>
            <a:off x="6326452" y="2189700"/>
            <a:ext cx="1887055" cy="584775"/>
          </a:xfrm>
          <a:prstGeom prst="rect">
            <a:avLst/>
          </a:prstGeom>
          <a:noFill/>
        </p:spPr>
        <p:txBody>
          <a:bodyPr wrap="none" lIns="91440" tIns="45720" rIns="91440" bIns="45720">
            <a:spAutoFit/>
          </a:bodyPr>
          <a:lstStyle/>
          <a:p>
            <a:pPr algn="ctr"/>
            <a:r>
              <a:rPr lang="fa-IR"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شهر : مشهد</a:t>
            </a:r>
            <a:endParaRPr lang="en-US"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1" name="Rectangle 10"/>
          <p:cNvSpPr/>
          <p:nvPr/>
        </p:nvSpPr>
        <p:spPr>
          <a:xfrm>
            <a:off x="1500904" y="3733854"/>
            <a:ext cx="6944530" cy="461665"/>
          </a:xfrm>
          <a:prstGeom prst="rect">
            <a:avLst/>
          </a:prstGeom>
          <a:noFill/>
        </p:spPr>
        <p:txBody>
          <a:bodyPr wrap="none" lIns="91440" tIns="45720" rIns="91440" bIns="45720">
            <a:spAutoFit/>
          </a:bodyPr>
          <a:lstStyle/>
          <a:p>
            <a:pPr algn="ctr"/>
            <a:r>
              <a:rPr lang="fa-IR" sz="2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ادرس : بلوار وکیل اباد بلوار جلال احمد خیابان سروش شماره  30 </a:t>
            </a:r>
            <a:endParaRPr lang="en-US" sz="2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2" name="Rectangle 11"/>
          <p:cNvSpPr/>
          <p:nvPr/>
        </p:nvSpPr>
        <p:spPr>
          <a:xfrm>
            <a:off x="5672776" y="2759580"/>
            <a:ext cx="2497800" cy="461665"/>
          </a:xfrm>
          <a:prstGeom prst="rect">
            <a:avLst/>
          </a:prstGeom>
          <a:noFill/>
        </p:spPr>
        <p:txBody>
          <a:bodyPr wrap="none" lIns="91440" tIns="45720" rIns="91440" bIns="45720">
            <a:spAutoFit/>
          </a:bodyPr>
          <a:lstStyle/>
          <a:p>
            <a:pPr algn="ctr"/>
            <a:r>
              <a:rPr lang="fa-IR" sz="2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تلفن :12345_0513</a:t>
            </a:r>
            <a:endParaRPr lang="en-US" sz="2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3" name="Rectangle 12"/>
          <p:cNvSpPr/>
          <p:nvPr/>
        </p:nvSpPr>
        <p:spPr>
          <a:xfrm>
            <a:off x="5365948" y="6068683"/>
            <a:ext cx="4572000" cy="646331"/>
          </a:xfrm>
          <a:prstGeom prst="rect">
            <a:avLst/>
          </a:prstGeom>
        </p:spPr>
        <p:txBody>
          <a:bodyPr>
            <a:spAutoFit/>
          </a:bodyPr>
          <a:lstStyle/>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فکس : 88777608 -0513 </a:t>
            </a:r>
          </a:p>
          <a:p>
            <a:r>
              <a:rPr lang="fa-IR" dirty="0" smtClean="0"/>
              <a:t> </a:t>
            </a:r>
          </a:p>
        </p:txBody>
      </p:sp>
      <p:sp>
        <p:nvSpPr>
          <p:cNvPr id="14" name="Rectangle 13"/>
          <p:cNvSpPr/>
          <p:nvPr/>
        </p:nvSpPr>
        <p:spPr>
          <a:xfrm>
            <a:off x="4572000" y="4775550"/>
            <a:ext cx="3892153" cy="646331"/>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r>
              <a:rPr lang="en-US"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hlinkClick r:id="rId2"/>
              </a:rPr>
              <a:t>z.javan@sazeh.co.ir</a:t>
            </a:r>
            <a:r>
              <a:rPr lang="fa-IR" b="1" dirty="0">
                <a:ln w="18000">
                  <a:solidFill>
                    <a:schemeClr val="accent2">
                      <a:satMod val="140000"/>
                    </a:schemeClr>
                  </a:solidFill>
                  <a:prstDash val="solid"/>
                  <a:miter lim="800000"/>
                </a:ln>
                <a:noFill/>
                <a:effectLst>
                  <a:outerShdw blurRad="25500" dist="23000" dir="7020000" algn="tl">
                    <a:srgbClr val="000000">
                      <a:alpha val="50000"/>
                    </a:srgbClr>
                  </a:outerShdw>
                </a:effectLst>
              </a:rPr>
              <a:t>پ</a:t>
            </a:r>
            <a:r>
              <a:rPr lang="fa-IR" b="1" dirty="0">
                <a:ln w="18000">
                  <a:solidFill>
                    <a:schemeClr val="accent1">
                      <a:lumMod val="50000"/>
                    </a:schemeClr>
                  </a:solidFill>
                  <a:prstDash val="solid"/>
                  <a:miter lim="800000"/>
                </a:ln>
                <a:solidFill>
                  <a:schemeClr val="accent1">
                    <a:lumMod val="50000"/>
                  </a:schemeClr>
                </a:solidFill>
                <a:effectLst>
                  <a:outerShdw blurRad="25500" dist="23000" dir="7020000" algn="tl">
                    <a:srgbClr val="000000">
                      <a:alpha val="50000"/>
                    </a:srgbClr>
                  </a:outerShdw>
                </a:effectLst>
              </a:rPr>
              <a:t>ست الکترونیکی</a:t>
            </a:r>
            <a:r>
              <a:rPr lang="fa-IR"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t>
            </a:r>
            <a:endParaRPr lang="en-US"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lvl="0"/>
            <a:r>
              <a:rPr lang="fa-IR"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endParaRPr lang="fa-IR"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5" name="Rectangle 14"/>
          <p:cNvSpPr/>
          <p:nvPr/>
        </p:nvSpPr>
        <p:spPr>
          <a:xfrm>
            <a:off x="4788024" y="5418771"/>
            <a:ext cx="4058237" cy="646331"/>
          </a:xfrm>
          <a:prstGeom prst="rect">
            <a:avLst/>
          </a:prstGeom>
        </p:spPr>
        <p:txBody>
          <a:bodyPr wrap="square">
            <a:spAutoFit/>
          </a:bodyPr>
          <a:lstStyle/>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www.sazehfa.com</a:t>
            </a:r>
            <a:r>
              <a:rPr lang="fa-IR" b="1" dirty="0">
                <a:ln w="18000">
                  <a:solidFill>
                    <a:schemeClr val="accent2">
                      <a:satMod val="140000"/>
                    </a:schemeClr>
                  </a:solidFill>
                  <a:prstDash val="solid"/>
                  <a:miter lim="800000"/>
                </a:ln>
                <a:noFill/>
                <a:effectLst>
                  <a:outerShdw blurRad="25500" dist="23000" dir="7020000" algn="tl">
                    <a:srgbClr val="000000">
                      <a:alpha val="50000"/>
                    </a:srgbClr>
                  </a:outerShdw>
                </a:effectLst>
              </a:rPr>
              <a:t>آدرس وب سایت:</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lvl="0"/>
            <a:r>
              <a:rPr lang="fa-IR" dirty="0">
                <a:solidFill>
                  <a:prstClr val="white"/>
                </a:solidFill>
              </a:rPr>
              <a:t> </a:t>
            </a:r>
          </a:p>
        </p:txBody>
      </p:sp>
      <p:sp>
        <p:nvSpPr>
          <p:cNvPr id="16" name="Rectangle 15"/>
          <p:cNvSpPr/>
          <p:nvPr/>
        </p:nvSpPr>
        <p:spPr>
          <a:xfrm>
            <a:off x="5391178" y="1403484"/>
            <a:ext cx="2945037" cy="369332"/>
          </a:xfrm>
          <a:prstGeom prst="rect">
            <a:avLst/>
          </a:prstGeom>
        </p:spPr>
        <p:txBody>
          <a:bodyPr wrap="none">
            <a:spAutoFit/>
          </a:bodyPr>
          <a:lstStyle/>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2  Esfehan" pitchFamily="2" charset="-78"/>
              </a:rPr>
              <a:t>نام شرکت : مهندسین سازه فرافن</a:t>
            </a:r>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2  Esfehan" pitchFamily="2" charset="-78"/>
            </a:endParaRPr>
          </a:p>
        </p:txBody>
      </p:sp>
      <p:sp>
        <p:nvSpPr>
          <p:cNvPr id="2" name="Rectangle 1"/>
          <p:cNvSpPr/>
          <p:nvPr/>
        </p:nvSpPr>
        <p:spPr>
          <a:xfrm>
            <a:off x="719572" y="4236631"/>
            <a:ext cx="7704856" cy="646331"/>
          </a:xfrm>
          <a:prstGeom prst="rect">
            <a:avLst/>
          </a:prstGeom>
        </p:spPr>
        <p:txBody>
          <a:bodyPr wrap="square">
            <a:spAutoFit/>
          </a:bodyPr>
          <a:lstStyle/>
          <a:p>
            <a:pPr lvl="0" algn="r"/>
            <a:r>
              <a:rPr lang="fa-IR" b="1" dirty="0">
                <a:ln w="18000">
                  <a:solidFill>
                    <a:srgbClr val="B0CCB0">
                      <a:satMod val="140000"/>
                    </a:srgbClr>
                  </a:solidFill>
                  <a:prstDash val="solid"/>
                  <a:miter lim="800000"/>
                </a:ln>
                <a:noFill/>
                <a:effectLst>
                  <a:outerShdw blurRad="25500" dist="23000" dir="7020000" algn="tl">
                    <a:srgbClr val="000000">
                      <a:alpha val="50000"/>
                    </a:srgbClr>
                  </a:outerShdw>
                </a:effectLst>
              </a:rPr>
              <a:t>شرح فعالیت:خدمات فني و مهندسي، مديريت پروژه و نظارت بر ساخت </a:t>
            </a:r>
            <a:r>
              <a:rPr lang="fa-IR" b="1" dirty="0" smtClean="0">
                <a:ln w="18000">
                  <a:solidFill>
                    <a:srgbClr val="B0CCB0">
                      <a:satMod val="140000"/>
                    </a:srgbClr>
                  </a:solidFill>
                  <a:prstDash val="solid"/>
                  <a:miter lim="800000"/>
                </a:ln>
                <a:noFill/>
                <a:effectLst>
                  <a:outerShdw blurRad="25500" dist="23000" dir="7020000" algn="tl">
                    <a:srgbClr val="000000">
                      <a:alpha val="50000"/>
                    </a:srgbClr>
                  </a:outerShdw>
                </a:effectLst>
              </a:rPr>
              <a:t>– طراحی ساختمان  –  طراحی دکوراسیون داخلی </a:t>
            </a:r>
            <a:r>
              <a:rPr lang="fa-IR" b="1" dirty="0">
                <a:ln w="18000">
                  <a:solidFill>
                    <a:srgbClr val="B0CCB0">
                      <a:satMod val="140000"/>
                    </a:srgbClr>
                  </a:solidFill>
                  <a:prstDash val="solid"/>
                  <a:miter lim="800000"/>
                </a:ln>
                <a:noFill/>
                <a:effectLst>
                  <a:outerShdw blurRad="25500" dist="23000" dir="7020000" algn="tl">
                    <a:srgbClr val="000000">
                      <a:alpha val="50000"/>
                    </a:srgbClr>
                  </a:outerShdw>
                </a:effectLst>
              </a:rPr>
              <a:t>نقشه </a:t>
            </a:r>
            <a:r>
              <a:rPr lang="fa-IR" b="1" dirty="0" smtClean="0">
                <a:ln w="18000">
                  <a:solidFill>
                    <a:srgbClr val="B0CCB0">
                      <a:satMod val="140000"/>
                    </a:srgbClr>
                  </a:solidFill>
                  <a:prstDash val="solid"/>
                  <a:miter lim="800000"/>
                </a:ln>
                <a:noFill/>
                <a:effectLst>
                  <a:outerShdw blurRad="25500" dist="23000" dir="7020000" algn="tl">
                    <a:srgbClr val="000000">
                      <a:alpha val="50000"/>
                    </a:srgbClr>
                  </a:outerShdw>
                </a:effectLst>
              </a:rPr>
              <a:t>کشی</a:t>
            </a:r>
            <a:endParaRPr lang="fa-IR" b="1" dirty="0">
              <a:ln w="18000">
                <a:solidFill>
                  <a:srgbClr val="B0CCB0">
                    <a:satMod val="140000"/>
                  </a:srgb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28769094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ame 1"/>
          <p:cNvSpPr/>
          <p:nvPr/>
        </p:nvSpPr>
        <p:spPr>
          <a:xfrm>
            <a:off x="467543" y="188640"/>
            <a:ext cx="4104456" cy="1152128"/>
          </a:xfrm>
          <a:prstGeom prst="frame">
            <a:avLst/>
          </a:prstGeom>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cs typeface="2  Kaj" pitchFamily="2" charset="-78"/>
              </a:rPr>
              <a:t>اساسنامه شرکت</a:t>
            </a:r>
            <a:endParaRPr lang="en-US" sz="36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cs typeface="2  Kaj" pitchFamily="2" charset="-78"/>
            </a:endParaRPr>
          </a:p>
        </p:txBody>
      </p:sp>
      <p:sp>
        <p:nvSpPr>
          <p:cNvPr id="4" name="Rectangle 3"/>
          <p:cNvSpPr/>
          <p:nvPr/>
        </p:nvSpPr>
        <p:spPr>
          <a:xfrm>
            <a:off x="611560" y="2276872"/>
            <a:ext cx="8424936" cy="436772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dirty="0" smtClean="0">
                <a:cs typeface="2  Esfehan" pitchFamily="2" charset="-78"/>
              </a:rPr>
              <a:t>بسمه تعالی</a:t>
            </a:r>
          </a:p>
          <a:p>
            <a:pPr algn="ctr"/>
            <a:endParaRPr lang="fa-IR" dirty="0" smtClean="0"/>
          </a:p>
          <a:p>
            <a:pPr algn="ctr"/>
            <a:r>
              <a:rPr lang="fa-IR" dirty="0" smtClean="0">
                <a:cs typeface="2  Esfehan" pitchFamily="2" charset="-78"/>
              </a:rPr>
              <a:t>بخش اول</a:t>
            </a:r>
          </a:p>
          <a:p>
            <a:pPr algn="ctr"/>
            <a:r>
              <a:rPr lang="fa-IR" dirty="0" smtClean="0">
                <a:cs typeface="2  Esfehan" pitchFamily="2" charset="-78"/>
              </a:rPr>
              <a:t>نام ـ  موضوع ـ  مدت و مرکز اصلی شرکت</a:t>
            </a:r>
          </a:p>
          <a:p>
            <a:pPr algn="ctr"/>
            <a:endParaRPr lang="fa-IR" dirty="0" smtClean="0">
              <a:cs typeface="2  Esfehan" pitchFamily="2" charset="-78"/>
            </a:endParaRPr>
          </a:p>
          <a:p>
            <a:pPr algn="ctr"/>
            <a:r>
              <a:rPr lang="fa-IR" dirty="0" smtClean="0">
                <a:cs typeface="2  Esfehan" pitchFamily="2" charset="-78"/>
              </a:rPr>
              <a:t>ماده 1ـ نام شرکت عبارت است از:  شرکت مهندسین سازه فرافن (سهامی خاص)</a:t>
            </a:r>
          </a:p>
          <a:p>
            <a:pPr algn="ctr"/>
            <a:r>
              <a:rPr lang="fa-IR" dirty="0" smtClean="0">
                <a:cs typeface="2  Esfehan" pitchFamily="2" charset="-78"/>
              </a:rPr>
              <a:t>ماده 2ـ موضوع فعالیت شرکت عبارت است از : خدمات فني و مهندسي، مديريت پروژه و نظارت بر ساخت و  </a:t>
            </a:r>
            <a:endParaRPr lang="en-US" dirty="0" smtClean="0">
              <a:cs typeface="2  Esfehan" pitchFamily="2" charset="-78"/>
            </a:endParaRPr>
          </a:p>
          <a:p>
            <a:pPr algn="ctr"/>
            <a:r>
              <a:rPr lang="fa-IR" dirty="0" smtClean="0">
                <a:cs typeface="2  Esfehan" pitchFamily="2" charset="-78"/>
              </a:rPr>
              <a:t>ماده 3ـ مدت شرکت : از تاریخ ثبت به مدت نامحدود تعیین شده است </a:t>
            </a:r>
          </a:p>
          <a:p>
            <a:pPr algn="ctr"/>
            <a:r>
              <a:rPr lang="fa-IR" dirty="0" smtClean="0">
                <a:cs typeface="2  Esfehan" pitchFamily="2" charset="-78"/>
              </a:rPr>
              <a:t>ماده 4ـ مرکز اصلی شرکت و شعبه های آن :مرکز اصلی شرکت  مشهد خیابان وکیل اباد بلوار جلال احمد  </a:t>
            </a:r>
          </a:p>
          <a:p>
            <a:pPr algn="ctr"/>
            <a:r>
              <a:rPr lang="fa-IR" dirty="0" smtClean="0">
                <a:cs typeface="2  Esfehan" pitchFamily="2" charset="-78"/>
              </a:rPr>
              <a:t>کوچه سروش  شماره 30   کد پستی 0352125412</a:t>
            </a:r>
          </a:p>
          <a:p>
            <a:pPr algn="ctr"/>
            <a:r>
              <a:rPr lang="fa-IR" dirty="0" smtClean="0">
                <a:cs typeface="2  Esfehan" pitchFamily="2" charset="-78"/>
              </a:rPr>
              <a:t>تبصره 1ـ  هیأت مدیره می تواند مرکز شرکت را به هر کجا که صلاح و مصلحت بداند منتقل و یا شعبه هایی را تأسیس نماید</a:t>
            </a:r>
            <a:r>
              <a:rPr lang="fa-IR" dirty="0" smtClean="0"/>
              <a:t>.</a:t>
            </a:r>
            <a:endParaRPr lang="en-US" dirty="0" smtClean="0"/>
          </a:p>
          <a:p>
            <a:pPr algn="r"/>
            <a:endParaRPr lang="fa-IR" dirty="0" smtClean="0"/>
          </a:p>
        </p:txBody>
      </p:sp>
    </p:spTree>
    <p:extLst>
      <p:ext uri="{BB962C8B-B14F-4D97-AF65-F5344CB8AC3E}">
        <p14:creationId xmlns:p14="http://schemas.microsoft.com/office/powerpoint/2010/main" val="34923918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132856"/>
            <a:ext cx="8424936" cy="4536504"/>
          </a:xfrm>
          <a:prstGeom prst="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a-IR" dirty="0" smtClean="0"/>
          </a:p>
          <a:p>
            <a:pPr algn="ctr"/>
            <a:r>
              <a:rPr lang="fa-IR" dirty="0" smtClean="0">
                <a:cs typeface="2  Elham" pitchFamily="2" charset="-78"/>
              </a:rPr>
              <a:t>ماده5 ـ سرمایه</a:t>
            </a:r>
          </a:p>
          <a:p>
            <a:pPr lvl="0" algn="ctr"/>
            <a:r>
              <a:rPr lang="fa-IR" dirty="0" smtClean="0">
                <a:cs typeface="2  Elham" pitchFamily="2" charset="-78"/>
              </a:rPr>
              <a:t>سرمایه نقدی شرکت مبلغ2000000 ریال منقسم به …...…. سهم 50000 ریالی که 500000سهم با نام و 30000 سهم بی نام می باشد و مبلغ 100000ریال آن نقداً پرداخت و مبلغ 1000000 ریال بقیه از طرف صاحبان سهام تعهد شده است.</a:t>
            </a:r>
            <a:r>
              <a:rPr lang="fa-IR" dirty="0">
                <a:solidFill>
                  <a:prstClr val="white"/>
                </a:solidFill>
                <a:cs typeface="2  Elham" pitchFamily="2" charset="-78"/>
              </a:rPr>
              <a:t> </a:t>
            </a:r>
            <a:endParaRPr lang="en-US" dirty="0" smtClean="0">
              <a:cs typeface="2  Elham" pitchFamily="2" charset="-78"/>
            </a:endParaRPr>
          </a:p>
          <a:p>
            <a:pPr lvl="0" algn="ctr"/>
            <a:r>
              <a:rPr lang="fa-IR" dirty="0">
                <a:solidFill>
                  <a:prstClr val="white"/>
                </a:solidFill>
                <a:cs typeface="2  Elham" pitchFamily="2" charset="-78"/>
              </a:rPr>
              <a:t>ماده </a:t>
            </a:r>
            <a:r>
              <a:rPr lang="fa-IR" dirty="0" smtClean="0">
                <a:solidFill>
                  <a:prstClr val="white"/>
                </a:solidFill>
                <a:cs typeface="2  Elham" pitchFamily="2" charset="-78"/>
              </a:rPr>
              <a:t>6ـ </a:t>
            </a:r>
            <a:r>
              <a:rPr lang="fa-IR" dirty="0">
                <a:solidFill>
                  <a:prstClr val="white"/>
                </a:solidFill>
                <a:cs typeface="2  Elham" pitchFamily="2" charset="-78"/>
              </a:rPr>
              <a:t>غیر قابل تقسیم بودن </a:t>
            </a:r>
            <a:r>
              <a:rPr lang="fa-IR" dirty="0" smtClean="0">
                <a:solidFill>
                  <a:prstClr val="white"/>
                </a:solidFill>
                <a:cs typeface="2  Elham" pitchFamily="2" charset="-78"/>
              </a:rPr>
              <a:t>سهام  سهام </a:t>
            </a:r>
            <a:r>
              <a:rPr lang="fa-IR" dirty="0">
                <a:solidFill>
                  <a:prstClr val="white"/>
                </a:solidFill>
                <a:cs typeface="2  Elham" pitchFamily="2" charset="-78"/>
              </a:rPr>
              <a:t>شرکت غیر قابل تقسیم می باشد مالکین مشاع مکلفند که در برابر شرکت تنهابه یک نفر از خودشان نمایندگی بدهند</a:t>
            </a:r>
          </a:p>
          <a:p>
            <a:pPr algn="ctr"/>
            <a:r>
              <a:rPr lang="fa-IR" dirty="0" smtClean="0">
                <a:cs typeface="2  Elham" pitchFamily="2" charset="-78"/>
              </a:rPr>
              <a:t>ماده 7ـ مسئولیت صاحبان سهام مسئولیت صاحبان سهام محدود به مبلغ اسمی سهام آنها است</a:t>
            </a:r>
            <a:r>
              <a:rPr lang="fa-IR" dirty="0" smtClean="0"/>
              <a:t>.</a:t>
            </a:r>
          </a:p>
          <a:p>
            <a:pPr algn="ctr"/>
            <a:r>
              <a:rPr lang="fa-IR" dirty="0" smtClean="0">
                <a:cs typeface="2  Elham" pitchFamily="2" charset="-78"/>
              </a:rPr>
              <a:t>ماده8_ انتقال سهام بانام</a:t>
            </a:r>
          </a:p>
          <a:p>
            <a:pPr algn="ctr"/>
            <a:r>
              <a:rPr lang="fa-IR" dirty="0" smtClean="0">
                <a:cs typeface="2  Elham" pitchFamily="2" charset="-78"/>
              </a:rPr>
              <a:t>صاحبان سهام حق انتقال سهام خود را ندارند مگر باموافقت هیأت مدیره ، نقل و انتقال سهام با نام باید در دفتر ثبت سهام شرکت به ثبت برسد و انتقال دهنده و انتقال گیرنده یا نمایندگان قانونی آنها باید دردفتر شرکت حاضر شده نقل و انتقال را گواهی می نمایند . نقل و انتقال سهام بانام بدون رعایت تشریفات فوق از درجه اعتبار ساقط بوده و شرکت کسی را صاحب سهم خواهد شناخت که سهام با نام او در دفتر سهام شرکت به ثبت رسیده باشد و علی الاصول مواد 39 و 40  لایحه اصلاحی قانون تجارت مجری خواهد بود.</a:t>
            </a:r>
          </a:p>
          <a:p>
            <a:pPr algn="r"/>
            <a:endParaRPr lang="fa-IR" dirty="0" smtClean="0"/>
          </a:p>
          <a:p>
            <a:pPr algn="r"/>
            <a:endParaRPr lang="fa-IR" dirty="0"/>
          </a:p>
        </p:txBody>
      </p:sp>
      <p:sp>
        <p:nvSpPr>
          <p:cNvPr id="3" name="7-Point Star 2"/>
          <p:cNvSpPr/>
          <p:nvPr/>
        </p:nvSpPr>
        <p:spPr>
          <a:xfrm>
            <a:off x="251520" y="332656"/>
            <a:ext cx="4824536" cy="1512168"/>
          </a:xfrm>
          <a:prstGeom prst="star7">
            <a:avLst/>
          </a:prstGeom>
          <a:solidFill>
            <a:schemeClr val="tx1">
              <a:lumMod val="65000"/>
            </a:schemeClr>
          </a:solidFill>
          <a:ln>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glow" dir="tl">
                <a:rot lat="0" lon="0" rev="5400000"/>
              </a:lightRig>
            </a:scene3d>
            <a:sp3d contourW="12700">
              <a:bevelT w="25400" h="25400"/>
              <a:contourClr>
                <a:schemeClr val="accent6">
                  <a:shade val="73000"/>
                </a:schemeClr>
              </a:contourClr>
            </a:sp3d>
          </a:bodyPr>
          <a:lstStyle/>
          <a:p>
            <a:pPr lvl="0" algn="ctr"/>
            <a:r>
              <a:rPr lang="fa-IR"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cs typeface="2  Kaj" pitchFamily="2" charset="-78"/>
              </a:rPr>
              <a:t>بخش دوم </a:t>
            </a:r>
            <a:r>
              <a:rPr lang="fa-IR" sz="2000" dirty="0" smtClean="0">
                <a:solidFill>
                  <a:prstClr val="white"/>
                </a:solidFill>
                <a:cs typeface="2  Elham" pitchFamily="2" charset="-78"/>
              </a:rPr>
              <a:t>سـرمایه </a:t>
            </a:r>
            <a:r>
              <a:rPr lang="fa-IR" sz="2000" dirty="0">
                <a:solidFill>
                  <a:prstClr val="white"/>
                </a:solidFill>
                <a:cs typeface="2  Elham" pitchFamily="2" charset="-78"/>
              </a:rPr>
              <a:t>و سهـام</a:t>
            </a:r>
          </a:p>
          <a:p>
            <a:pPr algn="ctr"/>
            <a:r>
              <a:rPr lang="fa-IR"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cs typeface="2  Kaj" pitchFamily="2" charset="-78"/>
              </a:rPr>
              <a:t> </a:t>
            </a:r>
            <a:endParaRPr lang="en-US"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cs typeface="2  Kaj" pitchFamily="2" charset="-78"/>
            </a:endParaRPr>
          </a:p>
        </p:txBody>
      </p:sp>
    </p:spTree>
    <p:extLst>
      <p:ext uri="{BB962C8B-B14F-4D97-AF65-F5344CB8AC3E}">
        <p14:creationId xmlns:p14="http://schemas.microsoft.com/office/powerpoint/2010/main" val="32662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0-Point Star 1"/>
          <p:cNvSpPr/>
          <p:nvPr/>
        </p:nvSpPr>
        <p:spPr>
          <a:xfrm>
            <a:off x="518561" y="116632"/>
            <a:ext cx="4341472" cy="1512168"/>
          </a:xfrm>
          <a:prstGeom prst="star10">
            <a:avLst/>
          </a:prstGeom>
          <a:ln>
            <a:noFill/>
          </a:ln>
          <a:effectLst/>
          <a:scene3d>
            <a:camera prst="orthographicFront">
              <a:rot lat="0" lon="0" rev="0"/>
            </a:camera>
            <a:lightRig rig="glow" dir="t">
              <a:rot lat="0" lon="0" rev="14100000"/>
            </a:lightRig>
          </a:scene3d>
          <a:sp3d prstMaterial="softEdge">
            <a:bevelT w="127000" prst="artDeco"/>
          </a:sp3d>
        </p:spPr>
        <p:style>
          <a:lnRef idx="1">
            <a:schemeClr val="accent4"/>
          </a:lnRef>
          <a:fillRef idx="2">
            <a:schemeClr val="accent4"/>
          </a:fillRef>
          <a:effectRef idx="1">
            <a:schemeClr val="accent4"/>
          </a:effectRef>
          <a:fontRef idx="minor">
            <a:schemeClr val="dk1"/>
          </a:fontRef>
        </p:style>
        <p:txBody>
          <a:bodyPr rtlCol="0" anchor="ctr">
            <a:prstTxWarp prst="textPlain">
              <a:avLst/>
            </a:prstTxWarp>
          </a:bodyPr>
          <a:lstStyle/>
          <a:p>
            <a:pPr algn="ctr"/>
            <a:r>
              <a:rPr lang="fa-IR"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cs typeface="2  Kaj" pitchFamily="2" charset="-78"/>
              </a:rPr>
              <a:t>بخش سوم </a:t>
            </a:r>
            <a:r>
              <a:rPr lang="fa-IR" dirty="0" smtClean="0">
                <a:cs typeface="2  Bardiya" pitchFamily="2" charset="-78"/>
              </a:rPr>
              <a:t>تغییرات در سرمایه شرکت</a:t>
            </a:r>
            <a:endParaRPr lang="en-US" dirty="0" smtClean="0">
              <a:cs typeface="2  Bardiya" pitchFamily="2" charset="-78"/>
            </a:endParaRPr>
          </a:p>
          <a:p>
            <a:pPr algn="ctr"/>
            <a:endParaRPr lang="en-US"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cs typeface="2  Kaj" pitchFamily="2" charset="-78"/>
            </a:endParaRPr>
          </a:p>
        </p:txBody>
      </p:sp>
      <p:sp>
        <p:nvSpPr>
          <p:cNvPr id="5" name="Rectangle 4"/>
          <p:cNvSpPr/>
          <p:nvPr/>
        </p:nvSpPr>
        <p:spPr>
          <a:xfrm>
            <a:off x="323528" y="2132856"/>
            <a:ext cx="8568952" cy="4536504"/>
          </a:xfrm>
          <a:prstGeom prst="rect">
            <a:avLst/>
          </a:prstGeom>
          <a:ln>
            <a:noFill/>
          </a:ln>
          <a:effectLst/>
          <a:scene3d>
            <a:camera prst="orthographicFront">
              <a:rot lat="0" lon="0" rev="0"/>
            </a:camera>
            <a:lightRig rig="glow" dir="t">
              <a:rot lat="0" lon="0" rev="14100000"/>
            </a:lightRig>
          </a:scene3d>
          <a:sp3d prstMaterial="softEdge">
            <a:bevelT w="127000" prst="artDeco"/>
          </a:sp3d>
        </p:spPr>
        <p:style>
          <a:lnRef idx="1">
            <a:schemeClr val="accent4"/>
          </a:lnRef>
          <a:fillRef idx="3">
            <a:schemeClr val="accent4"/>
          </a:fillRef>
          <a:effectRef idx="2">
            <a:schemeClr val="accent4"/>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r>
              <a:rPr lang="fa-IR" b="1" dirty="0" smtClean="0">
                <a:ln w="50800"/>
                <a:solidFill>
                  <a:schemeClr val="bg1">
                    <a:shade val="50000"/>
                  </a:schemeClr>
                </a:solidFill>
                <a:cs typeface="2  Esfehan" pitchFamily="2" charset="-78"/>
              </a:rPr>
              <a:t>ماده 12ـ کاهش یا افزایش سرمایه شرکت</a:t>
            </a:r>
          </a:p>
          <a:p>
            <a:pPr algn="ctr"/>
            <a:r>
              <a:rPr lang="fa-IR" b="1" dirty="0" smtClean="0">
                <a:ln w="50800"/>
                <a:solidFill>
                  <a:schemeClr val="bg1">
                    <a:shade val="50000"/>
                  </a:schemeClr>
                </a:solidFill>
                <a:cs typeface="2  Esfehan" pitchFamily="2" charset="-78"/>
              </a:rPr>
              <a:t>هر گونه کاهش یا افزایش در سرمایه شرکت با رعایت مقررات لایحه قانونی اصلاح قسمتی از قانون تجارت مصوب اسفند ماه 1347 صورت خواهد گرفت.</a:t>
            </a:r>
          </a:p>
          <a:p>
            <a:pPr algn="r"/>
            <a:endParaRPr lang="fa-IR" b="1" dirty="0" smtClean="0">
              <a:ln w="50800"/>
              <a:solidFill>
                <a:schemeClr val="bg1">
                  <a:shade val="50000"/>
                </a:schemeClr>
              </a:solidFill>
              <a:cs typeface="2  Esfehan" pitchFamily="2" charset="-78"/>
            </a:endParaRPr>
          </a:p>
          <a:p>
            <a:pPr algn="ctr"/>
            <a:r>
              <a:rPr lang="fa-IR" b="1" dirty="0" smtClean="0">
                <a:ln w="50800"/>
                <a:solidFill>
                  <a:schemeClr val="bg1">
                    <a:shade val="50000"/>
                  </a:schemeClr>
                </a:solidFill>
                <a:cs typeface="2  Esfehan" pitchFamily="2" charset="-78"/>
              </a:rPr>
              <a:t>تبصره 1ـ اساسنامه شرکت نمی تواند متضمن اختیار افزایش سرمایه برای هیأت مدیره باشد.</a:t>
            </a:r>
          </a:p>
          <a:p>
            <a:pPr algn="r"/>
            <a:endParaRPr lang="fa-IR" b="1" dirty="0" smtClean="0">
              <a:ln w="50800"/>
              <a:solidFill>
                <a:schemeClr val="bg1">
                  <a:shade val="50000"/>
                </a:schemeClr>
              </a:solidFill>
              <a:cs typeface="2  Esfehan" pitchFamily="2" charset="-78"/>
            </a:endParaRPr>
          </a:p>
          <a:p>
            <a:pPr algn="ctr"/>
            <a:r>
              <a:rPr lang="fa-IR" b="1" dirty="0" smtClean="0">
                <a:ln w="50800"/>
                <a:solidFill>
                  <a:schemeClr val="bg1">
                    <a:shade val="50000"/>
                  </a:schemeClr>
                </a:solidFill>
                <a:cs typeface="2  Esfehan" pitchFamily="2" charset="-78"/>
              </a:rPr>
              <a:t>ماده 13ـ حق تقدم در خرید سهام جدید</a:t>
            </a:r>
          </a:p>
          <a:p>
            <a:pPr algn="ctr"/>
            <a:r>
              <a:rPr lang="fa-IR" b="1" dirty="0" smtClean="0">
                <a:ln w="50800"/>
                <a:solidFill>
                  <a:schemeClr val="bg1">
                    <a:shade val="50000"/>
                  </a:schemeClr>
                </a:solidFill>
                <a:cs typeface="2  Esfehan" pitchFamily="2" charset="-78"/>
              </a:rPr>
              <a:t>در صورت افزایش سرمایه ، صاحبان سهام شرکت در خرید سهام جدید به نسبت سهامی که مالکند حق تقدم خواهند داشت . ترتیب استفاده از این حق تقدم طبق مقررات لایحه قانونی اصلاح قسمتی از قانون تجارت مصوب اسفند ماه 1347 خواهد بود</a:t>
            </a:r>
            <a:r>
              <a:rPr lang="fa-IR" b="1" dirty="0" smtClean="0">
                <a:ln w="50800"/>
                <a:solidFill>
                  <a:schemeClr val="bg1">
                    <a:shade val="50000"/>
                  </a:schemeClr>
                </a:solidFill>
              </a:rPr>
              <a:t>.</a:t>
            </a:r>
          </a:p>
        </p:txBody>
      </p:sp>
    </p:spTree>
    <p:extLst>
      <p:ext uri="{BB962C8B-B14F-4D97-AF65-F5344CB8AC3E}">
        <p14:creationId xmlns:p14="http://schemas.microsoft.com/office/powerpoint/2010/main" val="15317557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Point Star 3"/>
          <p:cNvSpPr/>
          <p:nvPr/>
        </p:nvSpPr>
        <p:spPr>
          <a:xfrm>
            <a:off x="395536" y="188640"/>
            <a:ext cx="2448272" cy="1584176"/>
          </a:xfrm>
          <a:prstGeom prst="star7">
            <a:avLst/>
          </a:prstGeom>
          <a:ln>
            <a:noFill/>
          </a:ln>
          <a:effectLst/>
          <a:scene3d>
            <a:camera prst="orthographicFront">
              <a:rot lat="0" lon="0" rev="0"/>
            </a:camera>
            <a:lightRig rig="glow" dir="t">
              <a:rot lat="0" lon="0" rev="14100000"/>
            </a:lightRig>
          </a:scene3d>
          <a:sp3d prstMaterial="softEdge">
            <a:bevelT w="127000" prst="artDeco"/>
          </a:sp3d>
        </p:spPr>
        <p:style>
          <a:lnRef idx="1">
            <a:schemeClr val="accent5"/>
          </a:lnRef>
          <a:fillRef idx="2">
            <a:schemeClr val="accent5"/>
          </a:fillRef>
          <a:effectRef idx="1">
            <a:schemeClr val="accent5"/>
          </a:effectRef>
          <a:fontRef idx="minor">
            <a:schemeClr val="dk1"/>
          </a:fontRef>
        </p:style>
        <p:txBody>
          <a:bodyPr rtlCol="0" anchor="ctr"/>
          <a:lstStyle/>
          <a:p>
            <a:pPr algn="ctr"/>
            <a:r>
              <a:rPr lang="fa-IR" dirty="0" smtClean="0">
                <a:cs typeface="2  Bardiya" pitchFamily="2" charset="-78"/>
              </a:rPr>
              <a:t>بخش چهارم هیأت مدیره</a:t>
            </a:r>
            <a:endParaRPr lang="fa-IR" dirty="0">
              <a:cs typeface="2  Bardiya" pitchFamily="2" charset="-78"/>
            </a:endParaRPr>
          </a:p>
        </p:txBody>
      </p:sp>
      <p:sp>
        <p:nvSpPr>
          <p:cNvPr id="5" name="Rectangle 4"/>
          <p:cNvSpPr/>
          <p:nvPr/>
        </p:nvSpPr>
        <p:spPr>
          <a:xfrm>
            <a:off x="251520" y="2132856"/>
            <a:ext cx="8753756" cy="454712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dirty="0" smtClean="0">
                <a:cs typeface="2  Elham" pitchFamily="2" charset="-78"/>
              </a:rPr>
              <a:t>ماده14ـ مواقع تشکیل جلسات هیأت مدیره</a:t>
            </a:r>
          </a:p>
          <a:p>
            <a:pPr algn="ctr"/>
            <a:r>
              <a:rPr lang="fa-IR" dirty="0" smtClean="0">
                <a:cs typeface="2  Elham" pitchFamily="2" charset="-78"/>
              </a:rPr>
              <a:t>هیأت مدیره در مواقعی که خود به طور هفتگی یا ماهیانه معین می کند و یا به دعوت کتبی رئیس  و یا نایب رئیس و یا دیگر اعضاء هیأت مدیره یا به دعوت مدیرعامل  درهر موقع که ضرورت ایجاد کند تشکیل جلسه خواهد داد. چنانچه تاریخ تشکیل جلسه بعدی در صورت جلسه تعیین و ذکر گردد در این صورت ارسال دعوت نامه برای اعضایی که در جلسه مذکور حضور داشته اند ضروری نخواهد بود.</a:t>
            </a:r>
          </a:p>
          <a:p>
            <a:pPr algn="ctr"/>
            <a:r>
              <a:rPr lang="fa-IR" dirty="0" smtClean="0">
                <a:cs typeface="2  Elham" pitchFamily="2" charset="-78"/>
              </a:rPr>
              <a:t>ماده 15ـ محل تشکیل جلسات هیأت مدیره</a:t>
            </a:r>
          </a:p>
          <a:p>
            <a:pPr algn="ctr"/>
            <a:r>
              <a:rPr lang="fa-IR" dirty="0" smtClean="0">
                <a:cs typeface="2  Elham" pitchFamily="2" charset="-78"/>
              </a:rPr>
              <a:t>جلسات هیأت مدیره در مرکز اصلی شرکت یا در هر محل دیگری که در دعوت نامه تعیین شده باشد تشکیل خواهد شد.</a:t>
            </a:r>
          </a:p>
          <a:p>
            <a:pPr algn="ctr"/>
            <a:r>
              <a:rPr lang="fa-IR" dirty="0" smtClean="0">
                <a:cs typeface="2  Elham" pitchFamily="2" charset="-78"/>
              </a:rPr>
              <a:t>ماده 16ـ حد نصاب و اکثریت لازم برای رسمیت  جلسه</a:t>
            </a:r>
          </a:p>
          <a:p>
            <a:pPr algn="ctr"/>
            <a:endParaRPr lang="fa-IR" dirty="0" smtClean="0"/>
          </a:p>
          <a:p>
            <a:pPr algn="ctr"/>
            <a:r>
              <a:rPr lang="fa-IR" dirty="0" smtClean="0">
                <a:cs typeface="2  Elham" pitchFamily="2" charset="-78"/>
              </a:rPr>
              <a:t>جلسات هیأت مدیره در صورتی رسمیت دارد که اکثریت مدیران در جلسه حضور داشته باشند تصمیمات با اکثریت آراء حاضرین اتخاذ می گردد.                                                                                                                                                                                                          ماده 17ـ تصمیمات امضای شده</a:t>
            </a:r>
          </a:p>
          <a:p>
            <a:pPr algn="ctr"/>
            <a:r>
              <a:rPr lang="fa-IR" dirty="0" smtClean="0">
                <a:cs typeface="2  Elham" pitchFamily="2" charset="-78"/>
              </a:rPr>
              <a:t>تصمیماتی که به امضای  کلیه مدیران رسیده باشد دارای اعتبار تصمیماتی خواهد بود که در جلسه هیأت مدیره اتخاذ شده باشد.</a:t>
            </a:r>
          </a:p>
          <a:p>
            <a:pPr algn="ctr"/>
            <a:endParaRPr lang="fa-IR" dirty="0"/>
          </a:p>
        </p:txBody>
      </p:sp>
    </p:spTree>
    <p:extLst>
      <p:ext uri="{BB962C8B-B14F-4D97-AF65-F5344CB8AC3E}">
        <p14:creationId xmlns:p14="http://schemas.microsoft.com/office/powerpoint/2010/main" val="34923918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4-Point Star 1"/>
          <p:cNvSpPr/>
          <p:nvPr/>
        </p:nvSpPr>
        <p:spPr>
          <a:xfrm>
            <a:off x="683568" y="116632"/>
            <a:ext cx="3528392" cy="1080120"/>
          </a:xfrm>
          <a:prstGeom prst="star24">
            <a:avLst/>
          </a:prstGeom>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smtClean="0">
                <a:cs typeface="2  Hamid" pitchFamily="2" charset="-78"/>
              </a:rPr>
              <a:t>بخش پنجم</a:t>
            </a:r>
          </a:p>
          <a:p>
            <a:pPr algn="ctr"/>
            <a:r>
              <a:rPr lang="fa-IR" dirty="0" smtClean="0">
                <a:cs typeface="2  Hamid" pitchFamily="2" charset="-78"/>
              </a:rPr>
              <a:t>بازرس</a:t>
            </a:r>
            <a:endParaRPr lang="fa-IR" dirty="0">
              <a:cs typeface="2  Hamid" pitchFamily="2" charset="-78"/>
            </a:endParaRPr>
          </a:p>
        </p:txBody>
      </p:sp>
      <p:sp>
        <p:nvSpPr>
          <p:cNvPr id="3" name="Rectangle 2"/>
          <p:cNvSpPr/>
          <p:nvPr/>
        </p:nvSpPr>
        <p:spPr>
          <a:xfrm>
            <a:off x="179512" y="1412776"/>
            <a:ext cx="8712968" cy="532859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fa-IR" smtClean="0">
                <a:cs typeface="2  Elham" pitchFamily="2" charset="-78"/>
              </a:rPr>
              <a:t>ماده 18ـ ترتیب انتخاب و وظایف  بازرس</a:t>
            </a:r>
          </a:p>
          <a:p>
            <a:pPr algn="ctr"/>
            <a:r>
              <a:rPr lang="fa-IR" smtClean="0">
                <a:cs typeface="2  Elham" pitchFamily="2" charset="-78"/>
              </a:rPr>
              <a:t>مجمع عمومی یک بازرس اصلی و یک بازرس علی البدل برای مدت یک سال مالی شرکت معین می کند بازرس اصلی یا علی البدل باید درباره صحت صورت دارایی و صورت حساب دوره عملکرد و حساب سود وزیان وترازنامه ای که مدیران برای تسلیم به مجمع عمومی تهیه می کنند و همچنین درباره صحت مطالب و اطلاعاتی که مدیران دراختیار مجامع عمومی گذاشته اند اظهار نظر کنند و گزارش جامعی راجع به وضع شرکت به مجمع عمومی و عادی تسلیم کنند.</a:t>
            </a:r>
          </a:p>
          <a:p>
            <a:pPr algn="ctr"/>
            <a:r>
              <a:rPr lang="fa-IR" smtClean="0">
                <a:cs typeface="2  Elham" pitchFamily="2" charset="-78"/>
              </a:rPr>
              <a:t>گزارش بازرس باید لااقل ده روز قبل از تشکیل مجمع عمومی  عادی جهت مراجعه صاحبان سهام در مرکز شرکت آماده باشد تصمیماتی که بدون دریافت گزارش بازرس راجع  به تصویب  صورت دارایی  و ترازنامه و حساب و سود و زیان شرکت از طرف مجمع عمومی اتخاذ شود از درجه اعتبار ساقط خواهد بود.</a:t>
            </a:r>
          </a:p>
          <a:p>
            <a:pPr algn="ctr"/>
            <a:endParaRPr lang="fa-IR" smtClean="0"/>
          </a:p>
          <a:p>
            <a:pPr algn="ctr"/>
            <a:r>
              <a:rPr lang="fa-IR" smtClean="0">
                <a:cs typeface="2  Elham" pitchFamily="2" charset="-78"/>
              </a:rPr>
              <a:t>تبصره 1 ـ در صورت فوت یا استعفا یا سلب شرایط قانونی بازرس اصلی و یا خودداری از انجام وظایف قانونی وظیفه او را بازرس علی البدل انجام خواهد داد.</a:t>
            </a:r>
          </a:p>
          <a:p>
            <a:pPr algn="ctr"/>
            <a:endParaRPr lang="fa-IR" smtClean="0"/>
          </a:p>
          <a:p>
            <a:pPr algn="ctr"/>
            <a:r>
              <a:rPr lang="fa-IR" smtClean="0">
                <a:cs typeface="2  Elham" pitchFamily="2" charset="-78"/>
              </a:rPr>
              <a:t>ماده 19ـ اختیارات بازرس</a:t>
            </a:r>
          </a:p>
          <a:p>
            <a:pPr algn="ctr"/>
            <a:r>
              <a:rPr lang="fa-IR" smtClean="0">
                <a:cs typeface="2  Elham" pitchFamily="2" charset="-78"/>
              </a:rPr>
              <a:t>بازرس اصلی یا برحسب مورد بازرس علی البدل  می تواند درهر موقع هر گونه رسیدگی و بازرسی لازم را انجام داده و اسناد و مدارک و اطلاعات مربوط به شرکت را مطالبه کرده و مورد رسیدگی قرار دهد.</a:t>
            </a:r>
            <a:endParaRPr lang="fa-IR" dirty="0" smtClean="0">
              <a:cs typeface="2  Elham" pitchFamily="2" charset="-78"/>
            </a:endParaRPr>
          </a:p>
        </p:txBody>
      </p:sp>
    </p:spTree>
    <p:extLst>
      <p:ext uri="{BB962C8B-B14F-4D97-AF65-F5344CB8AC3E}">
        <p14:creationId xmlns:p14="http://schemas.microsoft.com/office/powerpoint/2010/main" val="32662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 Same Side Corner Rectangle 5"/>
          <p:cNvSpPr/>
          <p:nvPr/>
        </p:nvSpPr>
        <p:spPr>
          <a:xfrm>
            <a:off x="274928" y="2564904"/>
            <a:ext cx="8617551" cy="4204956"/>
          </a:xfrm>
          <a:prstGeom prst="round2Same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fa-IR" dirty="0" smtClean="0">
                <a:cs typeface="2  Elham" pitchFamily="2" charset="-78"/>
              </a:rPr>
              <a:t>ماده 20ـ  مسؤلیت بازرس</a:t>
            </a:r>
          </a:p>
          <a:p>
            <a:pPr algn="ctr"/>
            <a:r>
              <a:rPr lang="fa-IR" dirty="0" smtClean="0">
                <a:cs typeface="2  Elham" pitchFamily="2" charset="-78"/>
              </a:rPr>
              <a:t>مسؤلیت بازرس اصلی یا علی البدل در مقابل شرکت و اشخاص ثالث طبق مقررات ماده 154 لایحه قانونی اصلاح قسمتی از قانون تجارت می باشد.</a:t>
            </a:r>
          </a:p>
          <a:p>
            <a:pPr algn="ctr"/>
            <a:endParaRPr lang="fa-IR" dirty="0" smtClean="0"/>
          </a:p>
          <a:p>
            <a:pPr algn="ctr"/>
            <a:r>
              <a:rPr lang="fa-IR" dirty="0" smtClean="0">
                <a:cs typeface="2  Elham" pitchFamily="2" charset="-78"/>
              </a:rPr>
              <a:t>ماده 21ـ حق الزحمه بازرس</a:t>
            </a:r>
          </a:p>
          <a:p>
            <a:pPr algn="ctr"/>
            <a:r>
              <a:rPr lang="fa-IR" dirty="0" smtClean="0">
                <a:cs typeface="2  Elham" pitchFamily="2" charset="-78"/>
              </a:rPr>
              <a:t>حق الزحمه بازرس اصلی و بازرس علی البدل را مجمع عمومی عادی تعیین می نماید و تا اتخاذ  تصمیم مجدد به همان میزان باقی خواهد ماند.</a:t>
            </a:r>
          </a:p>
          <a:p>
            <a:pPr algn="ctr"/>
            <a:endParaRPr lang="fa-IR" dirty="0" smtClean="0"/>
          </a:p>
          <a:p>
            <a:pPr algn="ctr"/>
            <a:r>
              <a:rPr lang="fa-IR" dirty="0" smtClean="0">
                <a:cs typeface="2  Elham" pitchFamily="2" charset="-78"/>
              </a:rPr>
              <a:t>ماده 22ـ معاملات بازرس با شرکت</a:t>
            </a:r>
          </a:p>
          <a:p>
            <a:pPr algn="ctr"/>
            <a:r>
              <a:rPr lang="fa-IR" dirty="0" smtClean="0">
                <a:cs typeface="2  Elham" pitchFamily="2" charset="-78"/>
              </a:rPr>
              <a:t>بازرس اصلی و یاعلی البدل نمی توانند در معاملاتی که باشرکت یا به حساب شرکت انجام      می گیرد بطور مستقیم یا غیر مستقیم ذی نفع شوند.</a:t>
            </a:r>
          </a:p>
        </p:txBody>
      </p:sp>
    </p:spTree>
    <p:extLst>
      <p:ext uri="{BB962C8B-B14F-4D97-AF65-F5344CB8AC3E}">
        <p14:creationId xmlns:p14="http://schemas.microsoft.com/office/powerpoint/2010/main" val="15317557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orizontal Scroll 2"/>
          <p:cNvSpPr/>
          <p:nvPr/>
        </p:nvSpPr>
        <p:spPr>
          <a:xfrm>
            <a:off x="971600" y="332656"/>
            <a:ext cx="3600400" cy="1080120"/>
          </a:xfrm>
          <a:prstGeom prst="horizontalScroll">
            <a:avLst/>
          </a:prstGeom>
          <a:blipFill>
            <a:blip r:embed="rId2"/>
            <a:tile tx="0" ty="0" sx="100000" sy="100000" flip="none" algn="tl"/>
          </a:blipFill>
        </p:spPr>
        <p:style>
          <a:lnRef idx="0">
            <a:schemeClr val="accent2"/>
          </a:lnRef>
          <a:fillRef idx="3">
            <a:schemeClr val="accent2"/>
          </a:fillRef>
          <a:effectRef idx="3">
            <a:schemeClr val="accent2"/>
          </a:effectRef>
          <a:fontRef idx="minor">
            <a:schemeClr val="lt1"/>
          </a:fontRef>
        </p:style>
        <p:txBody>
          <a:bodyPr rtlCol="0" anchor="ctr"/>
          <a:lstStyle/>
          <a:p>
            <a:pPr algn="ctr"/>
            <a:r>
              <a:rPr lang="fa-IR" dirty="0" smtClean="0">
                <a:cs typeface="2  Elham" pitchFamily="2" charset="-78"/>
              </a:rPr>
              <a:t>بخش ششم</a:t>
            </a:r>
          </a:p>
          <a:p>
            <a:pPr algn="ctr"/>
            <a:r>
              <a:rPr lang="fa-IR" dirty="0" smtClean="0">
                <a:cs typeface="2  Elham" pitchFamily="2" charset="-78"/>
              </a:rPr>
              <a:t>سال مالی و حسابهای شرکت</a:t>
            </a:r>
            <a:endParaRPr lang="fa-IR" dirty="0">
              <a:cs typeface="2  Elham" pitchFamily="2" charset="-78"/>
            </a:endParaRPr>
          </a:p>
        </p:txBody>
      </p:sp>
      <p:sp>
        <p:nvSpPr>
          <p:cNvPr id="4" name="Rectangle 3"/>
          <p:cNvSpPr/>
          <p:nvPr/>
        </p:nvSpPr>
        <p:spPr>
          <a:xfrm>
            <a:off x="107504" y="2105472"/>
            <a:ext cx="8928992" cy="475252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fa-IR" dirty="0" smtClean="0">
                <a:cs typeface="2  Esfehan" pitchFamily="2" charset="-78"/>
              </a:rPr>
              <a:t>ماده 23 ـ سود خالص</a:t>
            </a:r>
          </a:p>
          <a:p>
            <a:pPr algn="ctr"/>
            <a:r>
              <a:rPr lang="fa-IR" dirty="0" smtClean="0">
                <a:cs typeface="2  Esfehan" pitchFamily="2" charset="-78"/>
              </a:rPr>
              <a:t>سود خالص شرکت در هر سال مالی عبارت است از درآمد حاصله در همان سال  مالی، منهای کلیه هزینه ها و استهلاکات و اندوخته ها.</a:t>
            </a:r>
          </a:p>
          <a:p>
            <a:pPr algn="ctr"/>
            <a:endParaRPr lang="fa-IR" dirty="0" smtClean="0"/>
          </a:p>
          <a:p>
            <a:pPr algn="ctr"/>
            <a:r>
              <a:rPr lang="fa-IR" dirty="0" smtClean="0">
                <a:cs typeface="2  Esfehan" pitchFamily="2" charset="-78"/>
              </a:rPr>
              <a:t>ماده 24 ـ اندوخته قانونی واختیاری</a:t>
            </a:r>
          </a:p>
          <a:p>
            <a:pPr algn="ctr"/>
            <a:r>
              <a:rPr lang="fa-IR" dirty="0" smtClean="0">
                <a:cs typeface="2  Esfehan" pitchFamily="2" charset="-78"/>
              </a:rPr>
              <a:t>از سود خالص شرکت پس از وضع زیانهای وارده در سالهای قبل باید معادل یک  بیستم آن بر طبق ماده 140 لایحه قانونی اصلاح قسمتی از قانون تجارت به عنوان اندوخته قانونی موضوع شود. هر تصمیمی بر خلاف  این امر  باطل است.</a:t>
            </a:r>
          </a:p>
          <a:p>
            <a:pPr algn="ctr"/>
            <a:endParaRPr lang="fa-IR" dirty="0" smtClean="0"/>
          </a:p>
          <a:p>
            <a:pPr algn="ctr"/>
            <a:r>
              <a:rPr lang="fa-IR" dirty="0" smtClean="0">
                <a:cs typeface="2  Esfehan" pitchFamily="2" charset="-78"/>
              </a:rPr>
              <a:t>ماده 25ـ سودقابل تقسیم</a:t>
            </a:r>
          </a:p>
          <a:p>
            <a:pPr algn="ctr"/>
            <a:r>
              <a:rPr lang="fa-IR" dirty="0" smtClean="0">
                <a:cs typeface="2  Esfehan" pitchFamily="2" charset="-78"/>
              </a:rPr>
              <a:t>سود قابل تقسیم عبارت است از سود خالص سال مالی شرکت منهای زیانهای سال مالی قبل و اندوخته قانونی مذکور درماده فوق وسایر اندوخته های اختیاری به علاوه سود قابل تقسیم  سالهای قبل که تقسیم نشده است. تقسیم سود و اندوخته بین صاحبان سهام فقط پس از تصویب  مجمع عادی جایز خواهد بود و در صورت وجود منافع تقسیم ده درصد از سود ویژه سالانه صاحبان سهام الزامی است.</a:t>
            </a:r>
            <a:endParaRPr lang="fa-IR" dirty="0">
              <a:cs typeface="2  Esfehan" pitchFamily="2" charset="-78"/>
            </a:endParaRPr>
          </a:p>
        </p:txBody>
      </p:sp>
    </p:spTree>
    <p:extLst>
      <p:ext uri="{BB962C8B-B14F-4D97-AF65-F5344CB8AC3E}">
        <p14:creationId xmlns:p14="http://schemas.microsoft.com/office/powerpoint/2010/main" val="28769094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allelogram 1"/>
          <p:cNvSpPr/>
          <p:nvPr/>
        </p:nvSpPr>
        <p:spPr>
          <a:xfrm>
            <a:off x="539552" y="260648"/>
            <a:ext cx="3672408" cy="720080"/>
          </a:xfrm>
          <a:prstGeom prst="parallelogram">
            <a:avLst/>
          </a:prstGeom>
          <a:solidFill>
            <a:schemeClr val="accent6">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Esfehan" pitchFamily="2" charset="-78"/>
              </a:rPr>
              <a:t>بخش هفتم</a:t>
            </a:r>
          </a:p>
          <a:p>
            <a:pPr algn="ctr"/>
            <a:r>
              <a:rPr lang="fa-I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Esfehan" pitchFamily="2" charset="-78"/>
              </a:rPr>
              <a:t>انحـلال و تصفیـه</a:t>
            </a:r>
            <a:endParaRPr lang="fa-IR"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Esfehan" pitchFamily="2" charset="-78"/>
            </a:endParaRPr>
          </a:p>
        </p:txBody>
      </p:sp>
      <p:sp>
        <p:nvSpPr>
          <p:cNvPr id="3" name="Rectangle 2"/>
          <p:cNvSpPr/>
          <p:nvPr/>
        </p:nvSpPr>
        <p:spPr>
          <a:xfrm>
            <a:off x="219689" y="2060848"/>
            <a:ext cx="8892480" cy="479715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fa-IR" dirty="0" smtClean="0">
                <a:cs typeface="2  Elham" pitchFamily="2" charset="-78"/>
              </a:rPr>
              <a:t>ماده 26 ـ انحلال </a:t>
            </a:r>
          </a:p>
          <a:p>
            <a:pPr algn="ctr"/>
            <a:r>
              <a:rPr lang="fa-IR" dirty="0" smtClean="0">
                <a:cs typeface="2  Elham" pitchFamily="2" charset="-78"/>
              </a:rPr>
              <a:t>شرکت در موارد زیر منحل می شود:</a:t>
            </a:r>
          </a:p>
          <a:p>
            <a:pPr algn="ctr"/>
            <a:r>
              <a:rPr lang="fa-IR" dirty="0" smtClean="0">
                <a:cs typeface="2  Elham" pitchFamily="2" charset="-78"/>
              </a:rPr>
              <a:t>1ـ در مواردی که بر اثر زیانهای وارده  حداقل  نصف سرمایه شرکت از میان برود هیأت مدیره  مکلف است طبق ماده 141 لایحه قانونی اصلاح قسمتی از قانون تجارت بلافاصله  مجمع عمومی فوق العاده صاحبان سهام را دعوت نماید تا موضوع انحلال یا بقای شرکت مورد شور ورای واقع شود هر گاه مجمع مزبور رای به انحلال شرکت ندهد باید در همان جلسه و با رعایت مقررات قانونی سرمایه شرکت را به مبلغ سرمایه موجود کاهش دهد.</a:t>
            </a:r>
          </a:p>
          <a:p>
            <a:pPr algn="ctr"/>
            <a:r>
              <a:rPr lang="fa-IR" dirty="0" smtClean="0">
                <a:cs typeface="2  Elham" pitchFamily="2" charset="-78"/>
              </a:rPr>
              <a:t>2ـ در صورتی که هیأت مدیره شرکت به دعوت مجمع عمومی فوق العاده مبادرت ننماید و یا مجمعی که دعوت می شود نتواند مطابق مقررات قانونی منعقد گردد هر ذی نفع می تواند انحلال شرکت را از دادگاه صلاحیتدار  درخواست کند.</a:t>
            </a:r>
          </a:p>
          <a:p>
            <a:pPr algn="ctr"/>
            <a:r>
              <a:rPr lang="fa-IR" dirty="0" smtClean="0">
                <a:cs typeface="2  Elham" pitchFamily="2" charset="-78"/>
              </a:rPr>
              <a:t>3ـ در موارد مذکور در ماده 199 لایحه قانوین اصلاح قسمتی از قانون تجارت</a:t>
            </a:r>
          </a:p>
          <a:p>
            <a:pPr algn="ctr"/>
            <a:endParaRPr lang="fa-IR" dirty="0" smtClean="0">
              <a:cs typeface="2  Elham" pitchFamily="2" charset="-78"/>
            </a:endParaRPr>
          </a:p>
          <a:p>
            <a:pPr algn="ctr"/>
            <a:r>
              <a:rPr lang="fa-IR" dirty="0" smtClean="0">
                <a:cs typeface="2  Elham" pitchFamily="2" charset="-78"/>
              </a:rPr>
              <a:t>تبصره 1 ـ در صورتی که مجمع عمومی فوق العاده شرکت را منحل  نماید ضمن تعیین روز تصفیه و آدرس محل تصفیه صورت جلسه  انحلال را ظرف مدت 5 روز ازتاریخ تشکیل مجمع عمومی به اداره ثبت شرکتها ارسال  تا پس از ثبت در روزنامه رسمی آگهی شود.</a:t>
            </a:r>
          </a:p>
          <a:p>
            <a:pPr algn="ctr"/>
            <a:endParaRPr lang="fa-IR" dirty="0" smtClean="0">
              <a:cs typeface="2  Elham" pitchFamily="2" charset="-78"/>
            </a:endParaRPr>
          </a:p>
          <a:p>
            <a:pPr algn="ctr"/>
            <a:r>
              <a:rPr lang="fa-IR" dirty="0" smtClean="0">
                <a:cs typeface="2  Elham" pitchFamily="2" charset="-78"/>
              </a:rPr>
              <a:t>ماده 27 ـ تصفیه</a:t>
            </a:r>
          </a:p>
          <a:p>
            <a:pPr algn="ctr"/>
            <a:r>
              <a:rPr lang="fa-IR" dirty="0" smtClean="0">
                <a:cs typeface="2  Elham" pitchFamily="2" charset="-78"/>
              </a:rPr>
              <a:t>هر گاه شرکت طبق مندرجات ماده فوق  منحل گردد تصفیه امور آن با متابعت از مقررات مواد مربوطه لایحه  قانونی اصلاح  قسمتی از قانون تجارت به عمل خواهد آمد.</a:t>
            </a:r>
            <a:endParaRPr lang="fa-IR" dirty="0">
              <a:cs typeface="2  Elham" pitchFamily="2" charset="-78"/>
            </a:endParaRPr>
          </a:p>
        </p:txBody>
      </p:sp>
    </p:spTree>
    <p:extLst>
      <p:ext uri="{BB962C8B-B14F-4D97-AF65-F5344CB8AC3E}">
        <p14:creationId xmlns:p14="http://schemas.microsoft.com/office/powerpoint/2010/main" val="3492391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4-Point Star 1"/>
          <p:cNvSpPr/>
          <p:nvPr/>
        </p:nvSpPr>
        <p:spPr>
          <a:xfrm>
            <a:off x="107504" y="260648"/>
            <a:ext cx="3096344" cy="1656184"/>
          </a:xfrm>
          <a:prstGeom prst="star24">
            <a:avLst/>
          </a:prstGeom>
          <a:ln>
            <a:noFill/>
          </a:ln>
          <a:effectLst/>
          <a:scene3d>
            <a:camera prst="orthographicFront">
              <a:rot lat="0" lon="0" rev="0"/>
            </a:camera>
            <a:lightRig rig="glow" dir="tl">
              <a:rot lat="0" lon="0" rev="14100000"/>
            </a:lightRig>
          </a:scene3d>
          <a:sp3d prstMaterial="softEdge">
            <a:bevelT w="127000" prst="artDeco"/>
          </a:sp3d>
        </p:spPr>
        <p:style>
          <a:lnRef idx="0">
            <a:schemeClr val="accent2"/>
          </a:lnRef>
          <a:fillRef idx="3">
            <a:schemeClr val="accent2"/>
          </a:fillRef>
          <a:effectRef idx="3">
            <a:schemeClr val="accent2"/>
          </a:effectRef>
          <a:fontRef idx="minor">
            <a:schemeClr val="lt1"/>
          </a:fontRef>
        </p:style>
        <p:txBody>
          <a:bodyPr rtlCol="0" anchor="ctr">
            <a:prstTxWarp prst="textPlain">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b="1" dirty="0" smtClean="0">
                <a:ln w="11430">
                  <a:solidFill>
                    <a:schemeClr val="accent1">
                      <a:lumMod val="75000"/>
                    </a:schemeClr>
                  </a:solidFill>
                </a:ln>
                <a:solidFill>
                  <a:schemeClr val="accent1">
                    <a:lumMod val="50000"/>
                  </a:schemeClr>
                </a:solidFill>
                <a:effectLst>
                  <a:outerShdw blurRad="50800" dist="39000" dir="5460000" algn="tl">
                    <a:srgbClr val="000000">
                      <a:alpha val="38000"/>
                    </a:srgbClr>
                  </a:outerShdw>
                </a:effectLst>
              </a:rPr>
              <a:t>بخش هشتم</a:t>
            </a:r>
          </a:p>
          <a:p>
            <a:pPr algn="ctr"/>
            <a:r>
              <a:rPr lang="fa-IR" b="1" dirty="0" smtClean="0">
                <a:ln w="11430">
                  <a:solidFill>
                    <a:schemeClr val="accent1">
                      <a:lumMod val="75000"/>
                    </a:schemeClr>
                  </a:solidFill>
                </a:ln>
                <a:solidFill>
                  <a:schemeClr val="accent1">
                    <a:lumMod val="50000"/>
                  </a:schemeClr>
                </a:solidFill>
                <a:effectLst>
                  <a:outerShdw blurRad="50800" dist="39000" dir="5460000" algn="tl">
                    <a:srgbClr val="000000">
                      <a:alpha val="38000"/>
                    </a:srgbClr>
                  </a:outerShdw>
                </a:effectLst>
              </a:rPr>
              <a:t>متفرقه</a:t>
            </a:r>
            <a:endParaRPr lang="fa-IR" b="1" dirty="0">
              <a:ln w="11430">
                <a:solidFill>
                  <a:schemeClr val="accent1">
                    <a:lumMod val="75000"/>
                  </a:schemeClr>
                </a:solidFill>
              </a:ln>
              <a:solidFill>
                <a:schemeClr val="accent1">
                  <a:lumMod val="50000"/>
                </a:schemeClr>
              </a:solidFill>
              <a:effectLst>
                <a:outerShdw blurRad="50800" dist="39000" dir="5460000" algn="tl">
                  <a:srgbClr val="000000">
                    <a:alpha val="38000"/>
                  </a:srgbClr>
                </a:outerShdw>
              </a:effectLst>
            </a:endParaRPr>
          </a:p>
        </p:txBody>
      </p:sp>
      <p:sp>
        <p:nvSpPr>
          <p:cNvPr id="3" name="Rectangle 2"/>
          <p:cNvSpPr/>
          <p:nvPr/>
        </p:nvSpPr>
        <p:spPr>
          <a:xfrm>
            <a:off x="323528" y="2348880"/>
            <a:ext cx="8568952" cy="24482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2  Esfehan" pitchFamily="2" charset="-78"/>
              </a:rPr>
              <a:t>ماده 28 ـ موارد پیش بینی نشده</a:t>
            </a:r>
          </a:p>
          <a:p>
            <a:pPr algn="ctr"/>
            <a:r>
              <a:rPr lang="fa-IR" dirty="0" smtClean="0">
                <a:cs typeface="2  Esfehan" pitchFamily="2" charset="-78"/>
              </a:rPr>
              <a:t>در مورد مسائلی که در این اساسنامه پیش بینی نشده است طبق  قانون تجارت و سایر قوانین مملکتی عمل خواهدشد.</a:t>
            </a:r>
          </a:p>
          <a:p>
            <a:pPr algn="ctr"/>
            <a:endParaRPr lang="fa-IR" dirty="0" smtClean="0">
              <a:cs typeface="2  Esfehan" pitchFamily="2" charset="-78"/>
            </a:endParaRPr>
          </a:p>
          <a:p>
            <a:pPr algn="ctr"/>
            <a:r>
              <a:rPr lang="fa-IR" dirty="0" smtClean="0">
                <a:cs typeface="2  Esfehan" pitchFamily="2" charset="-78"/>
              </a:rPr>
              <a:t>ماده 29ـ</a:t>
            </a:r>
          </a:p>
          <a:p>
            <a:pPr algn="ctr"/>
            <a:r>
              <a:rPr lang="fa-IR" dirty="0" smtClean="0">
                <a:cs typeface="2  Esfehan" pitchFamily="2" charset="-78"/>
              </a:rPr>
              <a:t> این اساسنامه در 64 ماده و 12 تبصره در جلسه  مورخ 1394/9/30 به تصویب مجمع عمومی موسس رسید و ذیل تمام صفحات آن امضا شد.</a:t>
            </a:r>
          </a:p>
          <a:p>
            <a:pPr algn="ctr"/>
            <a:endParaRPr lang="fa-IR" dirty="0">
              <a:cs typeface="2  Esfehan" pitchFamily="2" charset="-78"/>
            </a:endParaRPr>
          </a:p>
        </p:txBody>
      </p:sp>
    </p:spTree>
    <p:extLst>
      <p:ext uri="{BB962C8B-B14F-4D97-AF65-F5344CB8AC3E}">
        <p14:creationId xmlns:p14="http://schemas.microsoft.com/office/powerpoint/2010/main" val="3266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ross 2"/>
          <p:cNvSpPr/>
          <p:nvPr/>
        </p:nvSpPr>
        <p:spPr>
          <a:xfrm>
            <a:off x="2843808" y="398596"/>
            <a:ext cx="3240360" cy="720080"/>
          </a:xfrm>
          <a:prstGeom prst="plus">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6"/>
          </a:lnRef>
          <a:fillRef idx="3">
            <a:schemeClr val="accent6"/>
          </a:fillRef>
          <a:effectRef idx="2">
            <a:schemeClr val="accent6"/>
          </a:effectRef>
          <a:fontRef idx="minor">
            <a:schemeClr val="lt1"/>
          </a:fontRef>
        </p:style>
        <p:txBody>
          <a:bodyPr rtlCol="0" anchor="ctr"/>
          <a:lstStyle/>
          <a:p>
            <a:pPr algn="ctr"/>
            <a:r>
              <a:rPr lang="fa-IR" dirty="0" smtClean="0">
                <a:cs typeface="2  Bardiya" pitchFamily="2" charset="-78"/>
              </a:rPr>
              <a:t>چگونگی ثبت شرکت مهندسی</a:t>
            </a:r>
            <a:endParaRPr lang="fa-IR" dirty="0">
              <a:cs typeface="2  Bardiya" pitchFamily="2" charset="-78"/>
            </a:endParaRPr>
          </a:p>
        </p:txBody>
      </p:sp>
      <p:sp>
        <p:nvSpPr>
          <p:cNvPr id="5" name="Cross 4"/>
          <p:cNvSpPr/>
          <p:nvPr/>
        </p:nvSpPr>
        <p:spPr>
          <a:xfrm>
            <a:off x="395536" y="4221088"/>
            <a:ext cx="8280920" cy="1512168"/>
          </a:xfrm>
          <a:prstGeom prst="plus">
            <a:avLst>
              <a:gd name="adj" fmla="val 11705"/>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smtClean="0">
                <a:cs typeface="2  Helal" pitchFamily="2" charset="-78"/>
              </a:rPr>
              <a:t>ثبت شرکت مهندسی در ایران به دو نوع ثبت شرکت با مسئولیت محدود و ثبت شرکت سهامی خاص قابل ثبت است ، منظور از ثبت شرکت مهندسی این است که در بند 2 اساسنامه شرکت که موضوع فعالیت شرکت را نشان می دهد موارد مربوط به فعالیت های مهندسی گنجانده شود البته تصور همگانی بر این است که شرکت مهندسی باید حتما نام مهندسی در ابتدای شرکت آورده شود که این کار نیز امکان پذیر است.</a:t>
            </a:r>
            <a:endParaRPr lang="fa-IR" dirty="0">
              <a:cs typeface="2  Helal" pitchFamily="2" charset="-78"/>
            </a:endParaRPr>
          </a:p>
        </p:txBody>
      </p:sp>
    </p:spTree>
    <p:extLst>
      <p:ext uri="{BB962C8B-B14F-4D97-AF65-F5344CB8AC3E}">
        <p14:creationId xmlns:p14="http://schemas.microsoft.com/office/powerpoint/2010/main" val="38897329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ame 1"/>
          <p:cNvSpPr/>
          <p:nvPr/>
        </p:nvSpPr>
        <p:spPr>
          <a:xfrm>
            <a:off x="539552" y="418983"/>
            <a:ext cx="2808312" cy="1152128"/>
          </a:xfrm>
          <a:prstGeom prst="frame">
            <a:avLst/>
          </a:prstGeom>
          <a:ln>
            <a:noFill/>
          </a:ln>
          <a:effectLst/>
          <a:scene3d>
            <a:camera prst="orthographicFront">
              <a:rot lat="0" lon="0" rev="0"/>
            </a:camera>
            <a:lightRig rig="glow" dir="tl">
              <a:rot lat="0" lon="0" rev="14100000"/>
            </a:lightRig>
          </a:scene3d>
          <a:sp3d prstMaterial="softEdge">
            <a:bevelT w="127000" prst="artDeco"/>
          </a:sp3d>
        </p:spPr>
        <p:style>
          <a:lnRef idx="0">
            <a:schemeClr val="accent6"/>
          </a:lnRef>
          <a:fillRef idx="3">
            <a:schemeClr val="accent6"/>
          </a:fillRef>
          <a:effectRef idx="3">
            <a:schemeClr val="accent6"/>
          </a:effectRef>
          <a:fontRef idx="minor">
            <a:schemeClr val="lt1"/>
          </a:fontRef>
        </p:style>
        <p:txBody>
          <a:bodyPr rtlCol="0" anchor="ctr"/>
          <a:lstStyle/>
          <a:p>
            <a:pPr algn="ctr"/>
            <a:r>
              <a:rPr lang="fa-IR" dirty="0" smtClean="0">
                <a:solidFill>
                  <a:schemeClr val="tx1"/>
                </a:solidFill>
                <a:cs typeface="2  Elm" pitchFamily="2" charset="-78"/>
              </a:rPr>
              <a:t>محل امضای سهامداران </a:t>
            </a:r>
            <a:endParaRPr lang="en-US" dirty="0">
              <a:solidFill>
                <a:schemeClr val="tx1"/>
              </a:solidFill>
              <a:cs typeface="2  Elm" pitchFamily="2" charset="-78"/>
            </a:endParaRPr>
          </a:p>
        </p:txBody>
      </p:sp>
      <p:sp>
        <p:nvSpPr>
          <p:cNvPr id="7" name="Freeform 6"/>
          <p:cNvSpPr/>
          <p:nvPr/>
        </p:nvSpPr>
        <p:spPr>
          <a:xfrm>
            <a:off x="4661305" y="4322618"/>
            <a:ext cx="1166840" cy="1293091"/>
          </a:xfrm>
          <a:custGeom>
            <a:avLst/>
            <a:gdLst>
              <a:gd name="connsiteX0" fmla="*/ 695786 w 1166840"/>
              <a:gd name="connsiteY0" fmla="*/ 1173018 h 1293091"/>
              <a:gd name="connsiteX1" fmla="*/ 621895 w 1166840"/>
              <a:gd name="connsiteY1" fmla="*/ 1136073 h 1293091"/>
              <a:gd name="connsiteX2" fmla="*/ 584950 w 1166840"/>
              <a:gd name="connsiteY2" fmla="*/ 1117600 h 1293091"/>
              <a:gd name="connsiteX3" fmla="*/ 511059 w 1166840"/>
              <a:gd name="connsiteY3" fmla="*/ 1071418 h 1293091"/>
              <a:gd name="connsiteX4" fmla="*/ 483350 w 1166840"/>
              <a:gd name="connsiteY4" fmla="*/ 1043709 h 1293091"/>
              <a:gd name="connsiteX5" fmla="*/ 446404 w 1166840"/>
              <a:gd name="connsiteY5" fmla="*/ 1025237 h 1293091"/>
              <a:gd name="connsiteX6" fmla="*/ 344804 w 1166840"/>
              <a:gd name="connsiteY6" fmla="*/ 951346 h 1293091"/>
              <a:gd name="connsiteX7" fmla="*/ 317095 w 1166840"/>
              <a:gd name="connsiteY7" fmla="*/ 923637 h 1293091"/>
              <a:gd name="connsiteX8" fmla="*/ 289386 w 1166840"/>
              <a:gd name="connsiteY8" fmla="*/ 886691 h 1293091"/>
              <a:gd name="connsiteX9" fmla="*/ 233968 w 1166840"/>
              <a:gd name="connsiteY9" fmla="*/ 840509 h 1293091"/>
              <a:gd name="connsiteX10" fmla="*/ 215495 w 1166840"/>
              <a:gd name="connsiteY10" fmla="*/ 812800 h 1293091"/>
              <a:gd name="connsiteX11" fmla="*/ 187786 w 1166840"/>
              <a:gd name="connsiteY11" fmla="*/ 775855 h 1293091"/>
              <a:gd name="connsiteX12" fmla="*/ 169313 w 1166840"/>
              <a:gd name="connsiteY12" fmla="*/ 748146 h 1293091"/>
              <a:gd name="connsiteX13" fmla="*/ 132368 w 1166840"/>
              <a:gd name="connsiteY13" fmla="*/ 701964 h 1293091"/>
              <a:gd name="connsiteX14" fmla="*/ 123131 w 1166840"/>
              <a:gd name="connsiteY14" fmla="*/ 665018 h 1293091"/>
              <a:gd name="connsiteX15" fmla="*/ 104659 w 1166840"/>
              <a:gd name="connsiteY15" fmla="*/ 637309 h 1293091"/>
              <a:gd name="connsiteX16" fmla="*/ 76950 w 1166840"/>
              <a:gd name="connsiteY16" fmla="*/ 581891 h 1293091"/>
              <a:gd name="connsiteX17" fmla="*/ 58477 w 1166840"/>
              <a:gd name="connsiteY17" fmla="*/ 526473 h 1293091"/>
              <a:gd name="connsiteX18" fmla="*/ 40004 w 1166840"/>
              <a:gd name="connsiteY18" fmla="*/ 480291 h 1293091"/>
              <a:gd name="connsiteX19" fmla="*/ 30768 w 1166840"/>
              <a:gd name="connsiteY19" fmla="*/ 424873 h 1293091"/>
              <a:gd name="connsiteX20" fmla="*/ 12295 w 1166840"/>
              <a:gd name="connsiteY20" fmla="*/ 369455 h 1293091"/>
              <a:gd name="connsiteX21" fmla="*/ 12295 w 1166840"/>
              <a:gd name="connsiteY21" fmla="*/ 138546 h 1293091"/>
              <a:gd name="connsiteX22" fmla="*/ 49240 w 1166840"/>
              <a:gd name="connsiteY22" fmla="*/ 83127 h 1293091"/>
              <a:gd name="connsiteX23" fmla="*/ 169313 w 1166840"/>
              <a:gd name="connsiteY23" fmla="*/ 9237 h 1293091"/>
              <a:gd name="connsiteX24" fmla="*/ 206259 w 1166840"/>
              <a:gd name="connsiteY24" fmla="*/ 0 h 1293091"/>
              <a:gd name="connsiteX25" fmla="*/ 566477 w 1166840"/>
              <a:gd name="connsiteY25" fmla="*/ 9237 h 1293091"/>
              <a:gd name="connsiteX26" fmla="*/ 594186 w 1166840"/>
              <a:gd name="connsiteY26" fmla="*/ 27709 h 1293091"/>
              <a:gd name="connsiteX27" fmla="*/ 621895 w 1166840"/>
              <a:gd name="connsiteY27" fmla="*/ 36946 h 1293091"/>
              <a:gd name="connsiteX28" fmla="*/ 705022 w 1166840"/>
              <a:gd name="connsiteY28" fmla="*/ 101600 h 1293091"/>
              <a:gd name="connsiteX29" fmla="*/ 741968 w 1166840"/>
              <a:gd name="connsiteY29" fmla="*/ 129309 h 1293091"/>
              <a:gd name="connsiteX30" fmla="*/ 769677 w 1166840"/>
              <a:gd name="connsiteY30" fmla="*/ 147782 h 1293091"/>
              <a:gd name="connsiteX31" fmla="*/ 806622 w 1166840"/>
              <a:gd name="connsiteY31" fmla="*/ 193964 h 1293091"/>
              <a:gd name="connsiteX32" fmla="*/ 834331 w 1166840"/>
              <a:gd name="connsiteY32" fmla="*/ 212437 h 1293091"/>
              <a:gd name="connsiteX33" fmla="*/ 880513 w 1166840"/>
              <a:gd name="connsiteY33" fmla="*/ 267855 h 1293091"/>
              <a:gd name="connsiteX34" fmla="*/ 908222 w 1166840"/>
              <a:gd name="connsiteY34" fmla="*/ 314037 h 1293091"/>
              <a:gd name="connsiteX35" fmla="*/ 926695 w 1166840"/>
              <a:gd name="connsiteY35" fmla="*/ 341746 h 1293091"/>
              <a:gd name="connsiteX36" fmla="*/ 935931 w 1166840"/>
              <a:gd name="connsiteY36" fmla="*/ 397164 h 1293091"/>
              <a:gd name="connsiteX37" fmla="*/ 954404 w 1166840"/>
              <a:gd name="connsiteY37" fmla="*/ 434109 h 1293091"/>
              <a:gd name="connsiteX38" fmla="*/ 963640 w 1166840"/>
              <a:gd name="connsiteY38" fmla="*/ 461818 h 1293091"/>
              <a:gd name="connsiteX39" fmla="*/ 972877 w 1166840"/>
              <a:gd name="connsiteY39" fmla="*/ 526473 h 1293091"/>
              <a:gd name="connsiteX40" fmla="*/ 982113 w 1166840"/>
              <a:gd name="connsiteY40" fmla="*/ 572655 h 1293091"/>
              <a:gd name="connsiteX41" fmla="*/ 972877 w 1166840"/>
              <a:gd name="connsiteY41" fmla="*/ 812800 h 1293091"/>
              <a:gd name="connsiteX42" fmla="*/ 926695 w 1166840"/>
              <a:gd name="connsiteY42" fmla="*/ 895927 h 1293091"/>
              <a:gd name="connsiteX43" fmla="*/ 843568 w 1166840"/>
              <a:gd name="connsiteY43" fmla="*/ 988291 h 1293091"/>
              <a:gd name="connsiteX44" fmla="*/ 778913 w 1166840"/>
              <a:gd name="connsiteY44" fmla="*/ 1025237 h 1293091"/>
              <a:gd name="connsiteX45" fmla="*/ 751204 w 1166840"/>
              <a:gd name="connsiteY45" fmla="*/ 1052946 h 1293091"/>
              <a:gd name="connsiteX46" fmla="*/ 621895 w 1166840"/>
              <a:gd name="connsiteY46" fmla="*/ 1089891 h 1293091"/>
              <a:gd name="connsiteX47" fmla="*/ 594186 w 1166840"/>
              <a:gd name="connsiteY47" fmla="*/ 1108364 h 1293091"/>
              <a:gd name="connsiteX48" fmla="*/ 511059 w 1166840"/>
              <a:gd name="connsiteY48" fmla="*/ 1126837 h 1293091"/>
              <a:gd name="connsiteX49" fmla="*/ 612659 w 1166840"/>
              <a:gd name="connsiteY49" fmla="*/ 1145309 h 1293091"/>
              <a:gd name="connsiteX50" fmla="*/ 705022 w 1166840"/>
              <a:gd name="connsiteY50" fmla="*/ 1154546 h 1293091"/>
              <a:gd name="connsiteX51" fmla="*/ 834331 w 1166840"/>
              <a:gd name="connsiteY51" fmla="*/ 1182255 h 1293091"/>
              <a:gd name="connsiteX52" fmla="*/ 889750 w 1166840"/>
              <a:gd name="connsiteY52" fmla="*/ 1191491 h 1293091"/>
              <a:gd name="connsiteX53" fmla="*/ 972877 w 1166840"/>
              <a:gd name="connsiteY53" fmla="*/ 1209964 h 1293091"/>
              <a:gd name="connsiteX54" fmla="*/ 1056004 w 1166840"/>
              <a:gd name="connsiteY54" fmla="*/ 1219200 h 1293091"/>
              <a:gd name="connsiteX55" fmla="*/ 1092950 w 1166840"/>
              <a:gd name="connsiteY55" fmla="*/ 1228437 h 1293091"/>
              <a:gd name="connsiteX56" fmla="*/ 1120659 w 1166840"/>
              <a:gd name="connsiteY56" fmla="*/ 1237673 h 1293091"/>
              <a:gd name="connsiteX57" fmla="*/ 1166840 w 1166840"/>
              <a:gd name="connsiteY57" fmla="*/ 1246909 h 1293091"/>
              <a:gd name="connsiteX58" fmla="*/ 1139131 w 1166840"/>
              <a:gd name="connsiteY58" fmla="*/ 1265382 h 1293091"/>
              <a:gd name="connsiteX59" fmla="*/ 1046768 w 1166840"/>
              <a:gd name="connsiteY59" fmla="*/ 1293091 h 1293091"/>
              <a:gd name="connsiteX60" fmla="*/ 797386 w 1166840"/>
              <a:gd name="connsiteY60" fmla="*/ 1265382 h 1293091"/>
              <a:gd name="connsiteX61" fmla="*/ 705022 w 1166840"/>
              <a:gd name="connsiteY61" fmla="*/ 1256146 h 1293091"/>
              <a:gd name="connsiteX62" fmla="*/ 538768 w 1166840"/>
              <a:gd name="connsiteY62" fmla="*/ 1219200 h 1293091"/>
              <a:gd name="connsiteX63" fmla="*/ 446404 w 1166840"/>
              <a:gd name="connsiteY63" fmla="*/ 1200727 h 1293091"/>
              <a:gd name="connsiteX64" fmla="*/ 381750 w 1166840"/>
              <a:gd name="connsiteY64" fmla="*/ 1191491 h 1293091"/>
              <a:gd name="connsiteX65" fmla="*/ 298622 w 1166840"/>
              <a:gd name="connsiteY65" fmla="*/ 1173018 h 1293091"/>
              <a:gd name="connsiteX66" fmla="*/ 233968 w 1166840"/>
              <a:gd name="connsiteY66" fmla="*/ 1163782 h 1293091"/>
              <a:gd name="connsiteX67" fmla="*/ 141604 w 1166840"/>
              <a:gd name="connsiteY67" fmla="*/ 1145309 h 1293091"/>
              <a:gd name="connsiteX68" fmla="*/ 58477 w 1166840"/>
              <a:gd name="connsiteY68" fmla="*/ 1126837 h 1293091"/>
              <a:gd name="connsiteX69" fmla="*/ 224731 w 1166840"/>
              <a:gd name="connsiteY69" fmla="*/ 1126837 h 1293091"/>
              <a:gd name="connsiteX70" fmla="*/ 270913 w 1166840"/>
              <a:gd name="connsiteY70" fmla="*/ 1145309 h 1293091"/>
              <a:gd name="connsiteX71" fmla="*/ 326331 w 1166840"/>
              <a:gd name="connsiteY71" fmla="*/ 1154546 h 1293091"/>
              <a:gd name="connsiteX72" fmla="*/ 455640 w 1166840"/>
              <a:gd name="connsiteY72" fmla="*/ 1173018 h 1293091"/>
              <a:gd name="connsiteX73" fmla="*/ 511059 w 1166840"/>
              <a:gd name="connsiteY73" fmla="*/ 1191491 h 1293091"/>
              <a:gd name="connsiteX74" fmla="*/ 575713 w 1166840"/>
              <a:gd name="connsiteY74" fmla="*/ 1200727 h 1293091"/>
              <a:gd name="connsiteX75" fmla="*/ 631131 w 1166840"/>
              <a:gd name="connsiteY75" fmla="*/ 1209964 h 1293091"/>
              <a:gd name="connsiteX76" fmla="*/ 714259 w 1166840"/>
              <a:gd name="connsiteY76" fmla="*/ 1228437 h 1293091"/>
              <a:gd name="connsiteX77" fmla="*/ 788150 w 1166840"/>
              <a:gd name="connsiteY77" fmla="*/ 1237673 h 1293091"/>
              <a:gd name="connsiteX78" fmla="*/ 815859 w 1166840"/>
              <a:gd name="connsiteY78" fmla="*/ 1246909 h 1293091"/>
              <a:gd name="connsiteX79" fmla="*/ 797386 w 1166840"/>
              <a:gd name="connsiteY79" fmla="*/ 1274618 h 1293091"/>
              <a:gd name="connsiteX80" fmla="*/ 612659 w 1166840"/>
              <a:gd name="connsiteY80" fmla="*/ 1265382 h 1293091"/>
              <a:gd name="connsiteX81" fmla="*/ 492586 w 1166840"/>
              <a:gd name="connsiteY81" fmla="*/ 1246909 h 1293091"/>
              <a:gd name="connsiteX82" fmla="*/ 326331 w 1166840"/>
              <a:gd name="connsiteY82" fmla="*/ 1219200 h 1293091"/>
              <a:gd name="connsiteX83" fmla="*/ 280150 w 1166840"/>
              <a:gd name="connsiteY83" fmla="*/ 1200727 h 1293091"/>
              <a:gd name="connsiteX84" fmla="*/ 243204 w 1166840"/>
              <a:gd name="connsiteY84" fmla="*/ 1191491 h 1293091"/>
              <a:gd name="connsiteX85" fmla="*/ 215495 w 1166840"/>
              <a:gd name="connsiteY85" fmla="*/ 1182255 h 1293091"/>
              <a:gd name="connsiteX86" fmla="*/ 187786 w 1166840"/>
              <a:gd name="connsiteY86" fmla="*/ 1163782 h 1293091"/>
              <a:gd name="connsiteX87" fmla="*/ 215495 w 1166840"/>
              <a:gd name="connsiteY87" fmla="*/ 1154546 h 1293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1166840" h="1293091">
                <a:moveTo>
                  <a:pt x="695786" y="1173018"/>
                </a:moveTo>
                <a:cubicBezTo>
                  <a:pt x="604865" y="1136651"/>
                  <a:pt x="686453" y="1172964"/>
                  <a:pt x="621895" y="1136073"/>
                </a:cubicBezTo>
                <a:cubicBezTo>
                  <a:pt x="609941" y="1129242"/>
                  <a:pt x="596843" y="1124538"/>
                  <a:pt x="584950" y="1117600"/>
                </a:cubicBezTo>
                <a:cubicBezTo>
                  <a:pt x="559861" y="1102965"/>
                  <a:pt x="531597" y="1091956"/>
                  <a:pt x="511059" y="1071418"/>
                </a:cubicBezTo>
                <a:cubicBezTo>
                  <a:pt x="501823" y="1062182"/>
                  <a:pt x="493979" y="1051301"/>
                  <a:pt x="483350" y="1043709"/>
                </a:cubicBezTo>
                <a:cubicBezTo>
                  <a:pt x="472146" y="1035706"/>
                  <a:pt x="458359" y="1032068"/>
                  <a:pt x="446404" y="1025237"/>
                </a:cubicBezTo>
                <a:cubicBezTo>
                  <a:pt x="422340" y="1011486"/>
                  <a:pt x="346419" y="952961"/>
                  <a:pt x="344804" y="951346"/>
                </a:cubicBezTo>
                <a:cubicBezTo>
                  <a:pt x="335568" y="942110"/>
                  <a:pt x="325596" y="933555"/>
                  <a:pt x="317095" y="923637"/>
                </a:cubicBezTo>
                <a:cubicBezTo>
                  <a:pt x="307077" y="911949"/>
                  <a:pt x="300271" y="897576"/>
                  <a:pt x="289386" y="886691"/>
                </a:cubicBezTo>
                <a:cubicBezTo>
                  <a:pt x="216725" y="814029"/>
                  <a:pt x="309632" y="931305"/>
                  <a:pt x="233968" y="840509"/>
                </a:cubicBezTo>
                <a:cubicBezTo>
                  <a:pt x="226861" y="831981"/>
                  <a:pt x="221947" y="821833"/>
                  <a:pt x="215495" y="812800"/>
                </a:cubicBezTo>
                <a:cubicBezTo>
                  <a:pt x="206547" y="800274"/>
                  <a:pt x="196734" y="788381"/>
                  <a:pt x="187786" y="775855"/>
                </a:cubicBezTo>
                <a:cubicBezTo>
                  <a:pt x="181334" y="766822"/>
                  <a:pt x="175973" y="757027"/>
                  <a:pt x="169313" y="748146"/>
                </a:cubicBezTo>
                <a:cubicBezTo>
                  <a:pt x="157485" y="732375"/>
                  <a:pt x="144683" y="717358"/>
                  <a:pt x="132368" y="701964"/>
                </a:cubicBezTo>
                <a:cubicBezTo>
                  <a:pt x="129289" y="689649"/>
                  <a:pt x="128132" y="676686"/>
                  <a:pt x="123131" y="665018"/>
                </a:cubicBezTo>
                <a:cubicBezTo>
                  <a:pt x="118758" y="654815"/>
                  <a:pt x="110050" y="647013"/>
                  <a:pt x="104659" y="637309"/>
                </a:cubicBezTo>
                <a:cubicBezTo>
                  <a:pt x="94629" y="619255"/>
                  <a:pt x="84894" y="600955"/>
                  <a:pt x="76950" y="581891"/>
                </a:cubicBezTo>
                <a:cubicBezTo>
                  <a:pt x="69461" y="563917"/>
                  <a:pt x="65709" y="544552"/>
                  <a:pt x="58477" y="526473"/>
                </a:cubicBezTo>
                <a:lnTo>
                  <a:pt x="40004" y="480291"/>
                </a:lnTo>
                <a:cubicBezTo>
                  <a:pt x="36925" y="461818"/>
                  <a:pt x="35310" y="443041"/>
                  <a:pt x="30768" y="424873"/>
                </a:cubicBezTo>
                <a:cubicBezTo>
                  <a:pt x="26045" y="405982"/>
                  <a:pt x="12295" y="369455"/>
                  <a:pt x="12295" y="369455"/>
                </a:cubicBezTo>
                <a:cubicBezTo>
                  <a:pt x="1539" y="283400"/>
                  <a:pt x="-8922" y="236148"/>
                  <a:pt x="12295" y="138546"/>
                </a:cubicBezTo>
                <a:cubicBezTo>
                  <a:pt x="17011" y="116851"/>
                  <a:pt x="31479" y="96448"/>
                  <a:pt x="49240" y="83127"/>
                </a:cubicBezTo>
                <a:cubicBezTo>
                  <a:pt x="114185" y="34419"/>
                  <a:pt x="106505" y="30173"/>
                  <a:pt x="169313" y="9237"/>
                </a:cubicBezTo>
                <a:cubicBezTo>
                  <a:pt x="181356" y="5223"/>
                  <a:pt x="193944" y="3079"/>
                  <a:pt x="206259" y="0"/>
                </a:cubicBezTo>
                <a:cubicBezTo>
                  <a:pt x="326332" y="3079"/>
                  <a:pt x="446670" y="679"/>
                  <a:pt x="566477" y="9237"/>
                </a:cubicBezTo>
                <a:cubicBezTo>
                  <a:pt x="577549" y="10028"/>
                  <a:pt x="584257" y="22745"/>
                  <a:pt x="594186" y="27709"/>
                </a:cubicBezTo>
                <a:cubicBezTo>
                  <a:pt x="602894" y="32063"/>
                  <a:pt x="612659" y="33867"/>
                  <a:pt x="621895" y="36946"/>
                </a:cubicBezTo>
                <a:lnTo>
                  <a:pt x="705022" y="101600"/>
                </a:lnTo>
                <a:cubicBezTo>
                  <a:pt x="717224" y="110986"/>
                  <a:pt x="729159" y="120770"/>
                  <a:pt x="741968" y="129309"/>
                </a:cubicBezTo>
                <a:cubicBezTo>
                  <a:pt x="751204" y="135467"/>
                  <a:pt x="761828" y="139933"/>
                  <a:pt x="769677" y="147782"/>
                </a:cubicBezTo>
                <a:cubicBezTo>
                  <a:pt x="783617" y="161722"/>
                  <a:pt x="792682" y="180024"/>
                  <a:pt x="806622" y="193964"/>
                </a:cubicBezTo>
                <a:cubicBezTo>
                  <a:pt x="814471" y="201813"/>
                  <a:pt x="826482" y="204588"/>
                  <a:pt x="834331" y="212437"/>
                </a:cubicBezTo>
                <a:cubicBezTo>
                  <a:pt x="851334" y="229440"/>
                  <a:pt x="866370" y="248408"/>
                  <a:pt x="880513" y="267855"/>
                </a:cubicBezTo>
                <a:cubicBezTo>
                  <a:pt x="891072" y="282374"/>
                  <a:pt x="898707" y="298813"/>
                  <a:pt x="908222" y="314037"/>
                </a:cubicBezTo>
                <a:cubicBezTo>
                  <a:pt x="914105" y="323450"/>
                  <a:pt x="920537" y="332510"/>
                  <a:pt x="926695" y="341746"/>
                </a:cubicBezTo>
                <a:cubicBezTo>
                  <a:pt x="929774" y="360219"/>
                  <a:pt x="930550" y="379226"/>
                  <a:pt x="935931" y="397164"/>
                </a:cubicBezTo>
                <a:cubicBezTo>
                  <a:pt x="939887" y="410352"/>
                  <a:pt x="948980" y="421454"/>
                  <a:pt x="954404" y="434109"/>
                </a:cubicBezTo>
                <a:cubicBezTo>
                  <a:pt x="958239" y="443058"/>
                  <a:pt x="960561" y="452582"/>
                  <a:pt x="963640" y="461818"/>
                </a:cubicBezTo>
                <a:cubicBezTo>
                  <a:pt x="966719" y="483370"/>
                  <a:pt x="969298" y="504999"/>
                  <a:pt x="972877" y="526473"/>
                </a:cubicBezTo>
                <a:cubicBezTo>
                  <a:pt x="975458" y="541958"/>
                  <a:pt x="982113" y="556956"/>
                  <a:pt x="982113" y="572655"/>
                </a:cubicBezTo>
                <a:cubicBezTo>
                  <a:pt x="982113" y="652763"/>
                  <a:pt x="980593" y="733065"/>
                  <a:pt x="972877" y="812800"/>
                </a:cubicBezTo>
                <a:cubicBezTo>
                  <a:pt x="969596" y="846707"/>
                  <a:pt x="944939" y="870386"/>
                  <a:pt x="926695" y="895927"/>
                </a:cubicBezTo>
                <a:cubicBezTo>
                  <a:pt x="902055" y="930423"/>
                  <a:pt x="886587" y="966781"/>
                  <a:pt x="843568" y="988291"/>
                </a:cubicBezTo>
                <a:cubicBezTo>
                  <a:pt x="820982" y="999584"/>
                  <a:pt x="798497" y="1008917"/>
                  <a:pt x="778913" y="1025237"/>
                </a:cubicBezTo>
                <a:cubicBezTo>
                  <a:pt x="768878" y="1033599"/>
                  <a:pt x="762887" y="1047104"/>
                  <a:pt x="751204" y="1052946"/>
                </a:cubicBezTo>
                <a:cubicBezTo>
                  <a:pt x="707638" y="1074729"/>
                  <a:pt x="667449" y="1080781"/>
                  <a:pt x="621895" y="1089891"/>
                </a:cubicBezTo>
                <a:cubicBezTo>
                  <a:pt x="612659" y="1096049"/>
                  <a:pt x="605208" y="1107041"/>
                  <a:pt x="594186" y="1108364"/>
                </a:cubicBezTo>
                <a:cubicBezTo>
                  <a:pt x="442986" y="1126508"/>
                  <a:pt x="268854" y="1108205"/>
                  <a:pt x="511059" y="1126837"/>
                </a:cubicBezTo>
                <a:cubicBezTo>
                  <a:pt x="542591" y="1133143"/>
                  <a:pt x="581139" y="1141369"/>
                  <a:pt x="612659" y="1145309"/>
                </a:cubicBezTo>
                <a:cubicBezTo>
                  <a:pt x="643361" y="1149147"/>
                  <a:pt x="674423" y="1149956"/>
                  <a:pt x="705022" y="1154546"/>
                </a:cubicBezTo>
                <a:cubicBezTo>
                  <a:pt x="871818" y="1179565"/>
                  <a:pt x="741866" y="1163762"/>
                  <a:pt x="834331" y="1182255"/>
                </a:cubicBezTo>
                <a:cubicBezTo>
                  <a:pt x="852695" y="1185928"/>
                  <a:pt x="871386" y="1187818"/>
                  <a:pt x="889750" y="1191491"/>
                </a:cubicBezTo>
                <a:cubicBezTo>
                  <a:pt x="940164" y="1201573"/>
                  <a:pt x="916426" y="1201899"/>
                  <a:pt x="972877" y="1209964"/>
                </a:cubicBezTo>
                <a:cubicBezTo>
                  <a:pt x="1000476" y="1213907"/>
                  <a:pt x="1028295" y="1216121"/>
                  <a:pt x="1056004" y="1219200"/>
                </a:cubicBezTo>
                <a:cubicBezTo>
                  <a:pt x="1068319" y="1222279"/>
                  <a:pt x="1080744" y="1224950"/>
                  <a:pt x="1092950" y="1228437"/>
                </a:cubicBezTo>
                <a:cubicBezTo>
                  <a:pt x="1102311" y="1231112"/>
                  <a:pt x="1111214" y="1235312"/>
                  <a:pt x="1120659" y="1237673"/>
                </a:cubicBezTo>
                <a:cubicBezTo>
                  <a:pt x="1135889" y="1241480"/>
                  <a:pt x="1151446" y="1243830"/>
                  <a:pt x="1166840" y="1246909"/>
                </a:cubicBezTo>
                <a:cubicBezTo>
                  <a:pt x="1157604" y="1253067"/>
                  <a:pt x="1149275" y="1260873"/>
                  <a:pt x="1139131" y="1265382"/>
                </a:cubicBezTo>
                <a:cubicBezTo>
                  <a:pt x="1110217" y="1278233"/>
                  <a:pt x="1077475" y="1285415"/>
                  <a:pt x="1046768" y="1293091"/>
                </a:cubicBezTo>
                <a:lnTo>
                  <a:pt x="797386" y="1265382"/>
                </a:lnTo>
                <a:cubicBezTo>
                  <a:pt x="766624" y="1262056"/>
                  <a:pt x="735621" y="1260736"/>
                  <a:pt x="705022" y="1256146"/>
                </a:cubicBezTo>
                <a:cubicBezTo>
                  <a:pt x="619313" y="1243290"/>
                  <a:pt x="617608" y="1236720"/>
                  <a:pt x="538768" y="1219200"/>
                </a:cubicBezTo>
                <a:cubicBezTo>
                  <a:pt x="508118" y="1212389"/>
                  <a:pt x="477324" y="1206183"/>
                  <a:pt x="446404" y="1200727"/>
                </a:cubicBezTo>
                <a:cubicBezTo>
                  <a:pt x="424965" y="1196944"/>
                  <a:pt x="403147" y="1195503"/>
                  <a:pt x="381750" y="1191491"/>
                </a:cubicBezTo>
                <a:cubicBezTo>
                  <a:pt x="353851" y="1186260"/>
                  <a:pt x="326521" y="1178249"/>
                  <a:pt x="298622" y="1173018"/>
                </a:cubicBezTo>
                <a:cubicBezTo>
                  <a:pt x="277225" y="1169006"/>
                  <a:pt x="255407" y="1167565"/>
                  <a:pt x="233968" y="1163782"/>
                </a:cubicBezTo>
                <a:cubicBezTo>
                  <a:pt x="203048" y="1158326"/>
                  <a:pt x="172464" y="1151095"/>
                  <a:pt x="141604" y="1145309"/>
                </a:cubicBezTo>
                <a:cubicBezTo>
                  <a:pt x="67291" y="1131375"/>
                  <a:pt x="108783" y="1143605"/>
                  <a:pt x="58477" y="1126837"/>
                </a:cubicBezTo>
                <a:cubicBezTo>
                  <a:pt x="124718" y="1104755"/>
                  <a:pt x="102031" y="1108432"/>
                  <a:pt x="224731" y="1126837"/>
                </a:cubicBezTo>
                <a:cubicBezTo>
                  <a:pt x="241127" y="1129296"/>
                  <a:pt x="254917" y="1140947"/>
                  <a:pt x="270913" y="1145309"/>
                </a:cubicBezTo>
                <a:cubicBezTo>
                  <a:pt x="288981" y="1150237"/>
                  <a:pt x="307811" y="1151768"/>
                  <a:pt x="326331" y="1154546"/>
                </a:cubicBezTo>
                <a:lnTo>
                  <a:pt x="455640" y="1173018"/>
                </a:lnTo>
                <a:cubicBezTo>
                  <a:pt x="474113" y="1179176"/>
                  <a:pt x="492085" y="1187113"/>
                  <a:pt x="511059" y="1191491"/>
                </a:cubicBezTo>
                <a:cubicBezTo>
                  <a:pt x="532272" y="1196386"/>
                  <a:pt x="554196" y="1197417"/>
                  <a:pt x="575713" y="1200727"/>
                </a:cubicBezTo>
                <a:cubicBezTo>
                  <a:pt x="594223" y="1203575"/>
                  <a:pt x="612767" y="1206291"/>
                  <a:pt x="631131" y="1209964"/>
                </a:cubicBezTo>
                <a:cubicBezTo>
                  <a:pt x="692394" y="1222217"/>
                  <a:pt x="644392" y="1217688"/>
                  <a:pt x="714259" y="1228437"/>
                </a:cubicBezTo>
                <a:cubicBezTo>
                  <a:pt x="738792" y="1232211"/>
                  <a:pt x="763520" y="1234594"/>
                  <a:pt x="788150" y="1237673"/>
                </a:cubicBezTo>
                <a:cubicBezTo>
                  <a:pt x="797386" y="1240752"/>
                  <a:pt x="813498" y="1237464"/>
                  <a:pt x="815859" y="1246909"/>
                </a:cubicBezTo>
                <a:cubicBezTo>
                  <a:pt x="818551" y="1257678"/>
                  <a:pt x="808441" y="1273613"/>
                  <a:pt x="797386" y="1274618"/>
                </a:cubicBezTo>
                <a:cubicBezTo>
                  <a:pt x="735987" y="1280200"/>
                  <a:pt x="674235" y="1268461"/>
                  <a:pt x="612659" y="1265382"/>
                </a:cubicBezTo>
                <a:cubicBezTo>
                  <a:pt x="506771" y="1244205"/>
                  <a:pt x="637973" y="1269276"/>
                  <a:pt x="492586" y="1246909"/>
                </a:cubicBezTo>
                <a:cubicBezTo>
                  <a:pt x="437057" y="1238366"/>
                  <a:pt x="326331" y="1219200"/>
                  <a:pt x="326331" y="1219200"/>
                </a:cubicBezTo>
                <a:cubicBezTo>
                  <a:pt x="310937" y="1213042"/>
                  <a:pt x="295879" y="1205970"/>
                  <a:pt x="280150" y="1200727"/>
                </a:cubicBezTo>
                <a:cubicBezTo>
                  <a:pt x="268107" y="1196713"/>
                  <a:pt x="255410" y="1194978"/>
                  <a:pt x="243204" y="1191491"/>
                </a:cubicBezTo>
                <a:cubicBezTo>
                  <a:pt x="233843" y="1188816"/>
                  <a:pt x="224731" y="1185334"/>
                  <a:pt x="215495" y="1182255"/>
                </a:cubicBezTo>
                <a:cubicBezTo>
                  <a:pt x="206259" y="1176097"/>
                  <a:pt x="187786" y="1174883"/>
                  <a:pt x="187786" y="1163782"/>
                </a:cubicBezTo>
                <a:cubicBezTo>
                  <a:pt x="187786" y="1154046"/>
                  <a:pt x="215495" y="1154546"/>
                  <a:pt x="215495" y="1154546"/>
                </a:cubicBezTo>
              </a:path>
            </a:pathLst>
          </a:custGeom>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sp>
        <p:nvSpPr>
          <p:cNvPr id="9" name="Freeform 8"/>
          <p:cNvSpPr/>
          <p:nvPr/>
        </p:nvSpPr>
        <p:spPr>
          <a:xfrm>
            <a:off x="2844800" y="4147127"/>
            <a:ext cx="1055536" cy="1514764"/>
          </a:xfrm>
          <a:custGeom>
            <a:avLst/>
            <a:gdLst>
              <a:gd name="connsiteX0" fmla="*/ 378691 w 1055536"/>
              <a:gd name="connsiteY0" fmla="*/ 609600 h 1514764"/>
              <a:gd name="connsiteX1" fmla="*/ 350982 w 1055536"/>
              <a:gd name="connsiteY1" fmla="*/ 563418 h 1514764"/>
              <a:gd name="connsiteX2" fmla="*/ 323273 w 1055536"/>
              <a:gd name="connsiteY2" fmla="*/ 508000 h 1514764"/>
              <a:gd name="connsiteX3" fmla="*/ 267855 w 1055536"/>
              <a:gd name="connsiteY3" fmla="*/ 424873 h 1514764"/>
              <a:gd name="connsiteX4" fmla="*/ 240145 w 1055536"/>
              <a:gd name="connsiteY4" fmla="*/ 341746 h 1514764"/>
              <a:gd name="connsiteX5" fmla="*/ 230909 w 1055536"/>
              <a:gd name="connsiteY5" fmla="*/ 267855 h 1514764"/>
              <a:gd name="connsiteX6" fmla="*/ 221673 w 1055536"/>
              <a:gd name="connsiteY6" fmla="*/ 240146 h 1514764"/>
              <a:gd name="connsiteX7" fmla="*/ 230909 w 1055536"/>
              <a:gd name="connsiteY7" fmla="*/ 110837 h 1514764"/>
              <a:gd name="connsiteX8" fmla="*/ 258618 w 1055536"/>
              <a:gd name="connsiteY8" fmla="*/ 64655 h 1514764"/>
              <a:gd name="connsiteX9" fmla="*/ 277091 w 1055536"/>
              <a:gd name="connsiteY9" fmla="*/ 36946 h 1514764"/>
              <a:gd name="connsiteX10" fmla="*/ 314036 w 1055536"/>
              <a:gd name="connsiteY10" fmla="*/ 18473 h 1514764"/>
              <a:gd name="connsiteX11" fmla="*/ 341745 w 1055536"/>
              <a:gd name="connsiteY11" fmla="*/ 0 h 1514764"/>
              <a:gd name="connsiteX12" fmla="*/ 471055 w 1055536"/>
              <a:gd name="connsiteY12" fmla="*/ 9237 h 1514764"/>
              <a:gd name="connsiteX13" fmla="*/ 526473 w 1055536"/>
              <a:gd name="connsiteY13" fmla="*/ 64655 h 1514764"/>
              <a:gd name="connsiteX14" fmla="*/ 554182 w 1055536"/>
              <a:gd name="connsiteY14" fmla="*/ 101600 h 1514764"/>
              <a:gd name="connsiteX15" fmla="*/ 572655 w 1055536"/>
              <a:gd name="connsiteY15" fmla="*/ 138546 h 1514764"/>
              <a:gd name="connsiteX16" fmla="*/ 591127 w 1055536"/>
              <a:gd name="connsiteY16" fmla="*/ 166255 h 1514764"/>
              <a:gd name="connsiteX17" fmla="*/ 618836 w 1055536"/>
              <a:gd name="connsiteY17" fmla="*/ 240146 h 1514764"/>
              <a:gd name="connsiteX18" fmla="*/ 637309 w 1055536"/>
              <a:gd name="connsiteY18" fmla="*/ 295564 h 1514764"/>
              <a:gd name="connsiteX19" fmla="*/ 618836 w 1055536"/>
              <a:gd name="connsiteY19" fmla="*/ 517237 h 1514764"/>
              <a:gd name="connsiteX20" fmla="*/ 609600 w 1055536"/>
              <a:gd name="connsiteY20" fmla="*/ 544946 h 1514764"/>
              <a:gd name="connsiteX21" fmla="*/ 581891 w 1055536"/>
              <a:gd name="connsiteY21" fmla="*/ 572655 h 1514764"/>
              <a:gd name="connsiteX22" fmla="*/ 572655 w 1055536"/>
              <a:gd name="connsiteY22" fmla="*/ 600364 h 1514764"/>
              <a:gd name="connsiteX23" fmla="*/ 508000 w 1055536"/>
              <a:gd name="connsiteY23" fmla="*/ 655782 h 1514764"/>
              <a:gd name="connsiteX24" fmla="*/ 480291 w 1055536"/>
              <a:gd name="connsiteY24" fmla="*/ 674255 h 1514764"/>
              <a:gd name="connsiteX25" fmla="*/ 452582 w 1055536"/>
              <a:gd name="connsiteY25" fmla="*/ 701964 h 1514764"/>
              <a:gd name="connsiteX26" fmla="*/ 424873 w 1055536"/>
              <a:gd name="connsiteY26" fmla="*/ 720437 h 1514764"/>
              <a:gd name="connsiteX27" fmla="*/ 397164 w 1055536"/>
              <a:gd name="connsiteY27" fmla="*/ 748146 h 1514764"/>
              <a:gd name="connsiteX28" fmla="*/ 360218 w 1055536"/>
              <a:gd name="connsiteY28" fmla="*/ 775855 h 1514764"/>
              <a:gd name="connsiteX29" fmla="*/ 332509 w 1055536"/>
              <a:gd name="connsiteY29" fmla="*/ 831273 h 1514764"/>
              <a:gd name="connsiteX30" fmla="*/ 286327 w 1055536"/>
              <a:gd name="connsiteY30" fmla="*/ 905164 h 1514764"/>
              <a:gd name="connsiteX31" fmla="*/ 286327 w 1055536"/>
              <a:gd name="connsiteY31" fmla="*/ 1274618 h 1514764"/>
              <a:gd name="connsiteX32" fmla="*/ 332509 w 1055536"/>
              <a:gd name="connsiteY32" fmla="*/ 1357746 h 1514764"/>
              <a:gd name="connsiteX33" fmla="*/ 424873 w 1055536"/>
              <a:gd name="connsiteY33" fmla="*/ 1403928 h 1514764"/>
              <a:gd name="connsiteX34" fmla="*/ 508000 w 1055536"/>
              <a:gd name="connsiteY34" fmla="*/ 1440873 h 1514764"/>
              <a:gd name="connsiteX35" fmla="*/ 591127 w 1055536"/>
              <a:gd name="connsiteY35" fmla="*/ 1477818 h 1514764"/>
              <a:gd name="connsiteX36" fmla="*/ 655782 w 1055536"/>
              <a:gd name="connsiteY36" fmla="*/ 1496291 h 1514764"/>
              <a:gd name="connsiteX37" fmla="*/ 711200 w 1055536"/>
              <a:gd name="connsiteY37" fmla="*/ 1514764 h 1514764"/>
              <a:gd name="connsiteX38" fmla="*/ 766618 w 1055536"/>
              <a:gd name="connsiteY38" fmla="*/ 1505528 h 1514764"/>
              <a:gd name="connsiteX39" fmla="*/ 812800 w 1055536"/>
              <a:gd name="connsiteY39" fmla="*/ 1450109 h 1514764"/>
              <a:gd name="connsiteX40" fmla="*/ 831273 w 1055536"/>
              <a:gd name="connsiteY40" fmla="*/ 1394691 h 1514764"/>
              <a:gd name="connsiteX41" fmla="*/ 840509 w 1055536"/>
              <a:gd name="connsiteY41" fmla="*/ 1366982 h 1514764"/>
              <a:gd name="connsiteX42" fmla="*/ 849745 w 1055536"/>
              <a:gd name="connsiteY42" fmla="*/ 1330037 h 1514764"/>
              <a:gd name="connsiteX43" fmla="*/ 840509 w 1055536"/>
              <a:gd name="connsiteY43" fmla="*/ 1089891 h 1514764"/>
              <a:gd name="connsiteX44" fmla="*/ 812800 w 1055536"/>
              <a:gd name="connsiteY44" fmla="*/ 1052946 h 1514764"/>
              <a:gd name="connsiteX45" fmla="*/ 803564 w 1055536"/>
              <a:gd name="connsiteY45" fmla="*/ 1025237 h 1514764"/>
              <a:gd name="connsiteX46" fmla="*/ 785091 w 1055536"/>
              <a:gd name="connsiteY46" fmla="*/ 988291 h 1514764"/>
              <a:gd name="connsiteX47" fmla="*/ 720436 w 1055536"/>
              <a:gd name="connsiteY47" fmla="*/ 895928 h 1514764"/>
              <a:gd name="connsiteX48" fmla="*/ 683491 w 1055536"/>
              <a:gd name="connsiteY48" fmla="*/ 849746 h 1514764"/>
              <a:gd name="connsiteX49" fmla="*/ 655782 w 1055536"/>
              <a:gd name="connsiteY49" fmla="*/ 822037 h 1514764"/>
              <a:gd name="connsiteX50" fmla="*/ 600364 w 1055536"/>
              <a:gd name="connsiteY50" fmla="*/ 785091 h 1514764"/>
              <a:gd name="connsiteX51" fmla="*/ 572655 w 1055536"/>
              <a:gd name="connsiteY51" fmla="*/ 766618 h 1514764"/>
              <a:gd name="connsiteX52" fmla="*/ 544945 w 1055536"/>
              <a:gd name="connsiteY52" fmla="*/ 757382 h 1514764"/>
              <a:gd name="connsiteX53" fmla="*/ 471055 w 1055536"/>
              <a:gd name="connsiteY53" fmla="*/ 729673 h 1514764"/>
              <a:gd name="connsiteX54" fmla="*/ 369455 w 1055536"/>
              <a:gd name="connsiteY54" fmla="*/ 683491 h 1514764"/>
              <a:gd name="connsiteX55" fmla="*/ 286327 w 1055536"/>
              <a:gd name="connsiteY55" fmla="*/ 674255 h 1514764"/>
              <a:gd name="connsiteX56" fmla="*/ 249382 w 1055536"/>
              <a:gd name="connsiteY56" fmla="*/ 665018 h 1514764"/>
              <a:gd name="connsiteX57" fmla="*/ 277091 w 1055536"/>
              <a:gd name="connsiteY57" fmla="*/ 646546 h 1514764"/>
              <a:gd name="connsiteX58" fmla="*/ 628073 w 1055536"/>
              <a:gd name="connsiteY58" fmla="*/ 655782 h 1514764"/>
              <a:gd name="connsiteX59" fmla="*/ 803564 w 1055536"/>
              <a:gd name="connsiteY59" fmla="*/ 683491 h 1514764"/>
              <a:gd name="connsiteX60" fmla="*/ 840509 w 1055536"/>
              <a:gd name="connsiteY60" fmla="*/ 692728 h 1514764"/>
              <a:gd name="connsiteX61" fmla="*/ 923636 w 1055536"/>
              <a:gd name="connsiteY61" fmla="*/ 711200 h 1514764"/>
              <a:gd name="connsiteX62" fmla="*/ 988291 w 1055536"/>
              <a:gd name="connsiteY62" fmla="*/ 729673 h 1514764"/>
              <a:gd name="connsiteX63" fmla="*/ 1016000 w 1055536"/>
              <a:gd name="connsiteY63" fmla="*/ 738909 h 1514764"/>
              <a:gd name="connsiteX64" fmla="*/ 1052945 w 1055536"/>
              <a:gd name="connsiteY64" fmla="*/ 748146 h 1514764"/>
              <a:gd name="connsiteX65" fmla="*/ 748145 w 1055536"/>
              <a:gd name="connsiteY65" fmla="*/ 738909 h 1514764"/>
              <a:gd name="connsiteX66" fmla="*/ 591127 w 1055536"/>
              <a:gd name="connsiteY66" fmla="*/ 711200 h 1514764"/>
              <a:gd name="connsiteX67" fmla="*/ 471055 w 1055536"/>
              <a:gd name="connsiteY67" fmla="*/ 692728 h 1514764"/>
              <a:gd name="connsiteX68" fmla="*/ 369455 w 1055536"/>
              <a:gd name="connsiteY68" fmla="*/ 674255 h 1514764"/>
              <a:gd name="connsiteX69" fmla="*/ 314036 w 1055536"/>
              <a:gd name="connsiteY69" fmla="*/ 665018 h 1514764"/>
              <a:gd name="connsiteX70" fmla="*/ 267855 w 1055536"/>
              <a:gd name="connsiteY70" fmla="*/ 655782 h 1514764"/>
              <a:gd name="connsiteX71" fmla="*/ 212436 w 1055536"/>
              <a:gd name="connsiteY71" fmla="*/ 637309 h 1514764"/>
              <a:gd name="connsiteX72" fmla="*/ 0 w 1055536"/>
              <a:gd name="connsiteY72" fmla="*/ 628073 h 1514764"/>
              <a:gd name="connsiteX73" fmla="*/ 360218 w 1055536"/>
              <a:gd name="connsiteY73" fmla="*/ 628073 h 1514764"/>
              <a:gd name="connsiteX74" fmla="*/ 471055 w 1055536"/>
              <a:gd name="connsiteY74" fmla="*/ 637309 h 1514764"/>
              <a:gd name="connsiteX75" fmla="*/ 628073 w 1055536"/>
              <a:gd name="connsiteY75" fmla="*/ 646546 h 1514764"/>
              <a:gd name="connsiteX76" fmla="*/ 812800 w 1055536"/>
              <a:gd name="connsiteY76" fmla="*/ 665018 h 151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1055536" h="1514764">
                <a:moveTo>
                  <a:pt x="378691" y="609600"/>
                </a:moveTo>
                <a:cubicBezTo>
                  <a:pt x="369455" y="594206"/>
                  <a:pt x="359578" y="579178"/>
                  <a:pt x="350982" y="563418"/>
                </a:cubicBezTo>
                <a:cubicBezTo>
                  <a:pt x="341092" y="545287"/>
                  <a:pt x="333899" y="525710"/>
                  <a:pt x="323273" y="508000"/>
                </a:cubicBezTo>
                <a:cubicBezTo>
                  <a:pt x="276862" y="430648"/>
                  <a:pt x="312733" y="514629"/>
                  <a:pt x="267855" y="424873"/>
                </a:cubicBezTo>
                <a:cubicBezTo>
                  <a:pt x="250465" y="390093"/>
                  <a:pt x="248965" y="377022"/>
                  <a:pt x="240145" y="341746"/>
                </a:cubicBezTo>
                <a:cubicBezTo>
                  <a:pt x="237066" y="317116"/>
                  <a:pt x="235349" y="292277"/>
                  <a:pt x="230909" y="267855"/>
                </a:cubicBezTo>
                <a:cubicBezTo>
                  <a:pt x="229167" y="258276"/>
                  <a:pt x="221673" y="249882"/>
                  <a:pt x="221673" y="240146"/>
                </a:cubicBezTo>
                <a:cubicBezTo>
                  <a:pt x="221673" y="196933"/>
                  <a:pt x="222007" y="153123"/>
                  <a:pt x="230909" y="110837"/>
                </a:cubicBezTo>
                <a:cubicBezTo>
                  <a:pt x="234607" y="93270"/>
                  <a:pt x="249103" y="79879"/>
                  <a:pt x="258618" y="64655"/>
                </a:cubicBezTo>
                <a:cubicBezTo>
                  <a:pt x="264501" y="55242"/>
                  <a:pt x="268563" y="44053"/>
                  <a:pt x="277091" y="36946"/>
                </a:cubicBezTo>
                <a:cubicBezTo>
                  <a:pt x="287668" y="28131"/>
                  <a:pt x="302082" y="25304"/>
                  <a:pt x="314036" y="18473"/>
                </a:cubicBezTo>
                <a:cubicBezTo>
                  <a:pt x="323674" y="12965"/>
                  <a:pt x="332509" y="6158"/>
                  <a:pt x="341745" y="0"/>
                </a:cubicBezTo>
                <a:cubicBezTo>
                  <a:pt x="384848" y="3079"/>
                  <a:pt x="430268" y="-5039"/>
                  <a:pt x="471055" y="9237"/>
                </a:cubicBezTo>
                <a:cubicBezTo>
                  <a:pt x="495713" y="17867"/>
                  <a:pt x="510798" y="43756"/>
                  <a:pt x="526473" y="64655"/>
                </a:cubicBezTo>
                <a:cubicBezTo>
                  <a:pt x="535709" y="76970"/>
                  <a:pt x="546023" y="88546"/>
                  <a:pt x="554182" y="101600"/>
                </a:cubicBezTo>
                <a:cubicBezTo>
                  <a:pt x="561480" y="113276"/>
                  <a:pt x="565824" y="126591"/>
                  <a:pt x="572655" y="138546"/>
                </a:cubicBezTo>
                <a:cubicBezTo>
                  <a:pt x="578162" y="148184"/>
                  <a:pt x="584970" y="157019"/>
                  <a:pt x="591127" y="166255"/>
                </a:cubicBezTo>
                <a:cubicBezTo>
                  <a:pt x="611126" y="246243"/>
                  <a:pt x="586637" y="159647"/>
                  <a:pt x="618836" y="240146"/>
                </a:cubicBezTo>
                <a:cubicBezTo>
                  <a:pt x="626068" y="258225"/>
                  <a:pt x="637309" y="295564"/>
                  <a:pt x="637309" y="295564"/>
                </a:cubicBezTo>
                <a:cubicBezTo>
                  <a:pt x="630998" y="421793"/>
                  <a:pt x="642294" y="435135"/>
                  <a:pt x="618836" y="517237"/>
                </a:cubicBezTo>
                <a:cubicBezTo>
                  <a:pt x="616161" y="526598"/>
                  <a:pt x="615000" y="536845"/>
                  <a:pt x="609600" y="544946"/>
                </a:cubicBezTo>
                <a:cubicBezTo>
                  <a:pt x="602354" y="555814"/>
                  <a:pt x="591127" y="563419"/>
                  <a:pt x="581891" y="572655"/>
                </a:cubicBezTo>
                <a:cubicBezTo>
                  <a:pt x="578812" y="581891"/>
                  <a:pt x="578056" y="592263"/>
                  <a:pt x="572655" y="600364"/>
                </a:cubicBezTo>
                <a:cubicBezTo>
                  <a:pt x="560450" y="618671"/>
                  <a:pt x="524294" y="644143"/>
                  <a:pt x="508000" y="655782"/>
                </a:cubicBezTo>
                <a:cubicBezTo>
                  <a:pt x="498967" y="662234"/>
                  <a:pt x="488819" y="667148"/>
                  <a:pt x="480291" y="674255"/>
                </a:cubicBezTo>
                <a:cubicBezTo>
                  <a:pt x="470256" y="682617"/>
                  <a:pt x="462617" y="693602"/>
                  <a:pt x="452582" y="701964"/>
                </a:cubicBezTo>
                <a:cubicBezTo>
                  <a:pt x="444054" y="709071"/>
                  <a:pt x="433401" y="713330"/>
                  <a:pt x="424873" y="720437"/>
                </a:cubicBezTo>
                <a:cubicBezTo>
                  <a:pt x="414838" y="728799"/>
                  <a:pt x="407082" y="739645"/>
                  <a:pt x="397164" y="748146"/>
                </a:cubicBezTo>
                <a:cubicBezTo>
                  <a:pt x="385476" y="758164"/>
                  <a:pt x="372533" y="766619"/>
                  <a:pt x="360218" y="775855"/>
                </a:cubicBezTo>
                <a:cubicBezTo>
                  <a:pt x="337004" y="845500"/>
                  <a:pt x="368318" y="759656"/>
                  <a:pt x="332509" y="831273"/>
                </a:cubicBezTo>
                <a:cubicBezTo>
                  <a:pt x="297522" y="901245"/>
                  <a:pt x="334948" y="856543"/>
                  <a:pt x="286327" y="905164"/>
                </a:cubicBezTo>
                <a:cubicBezTo>
                  <a:pt x="279602" y="1046395"/>
                  <a:pt x="268895" y="1135164"/>
                  <a:pt x="286327" y="1274618"/>
                </a:cubicBezTo>
                <a:cubicBezTo>
                  <a:pt x="288753" y="1294026"/>
                  <a:pt x="315060" y="1345666"/>
                  <a:pt x="332509" y="1357746"/>
                </a:cubicBezTo>
                <a:cubicBezTo>
                  <a:pt x="360810" y="1377339"/>
                  <a:pt x="394085" y="1388534"/>
                  <a:pt x="424873" y="1403928"/>
                </a:cubicBezTo>
                <a:cubicBezTo>
                  <a:pt x="515824" y="1449403"/>
                  <a:pt x="401859" y="1393698"/>
                  <a:pt x="508000" y="1440873"/>
                </a:cubicBezTo>
                <a:cubicBezTo>
                  <a:pt x="556288" y="1462335"/>
                  <a:pt x="536359" y="1459562"/>
                  <a:pt x="591127" y="1477818"/>
                </a:cubicBezTo>
                <a:cubicBezTo>
                  <a:pt x="612391" y="1484906"/>
                  <a:pt x="634359" y="1489699"/>
                  <a:pt x="655782" y="1496291"/>
                </a:cubicBezTo>
                <a:cubicBezTo>
                  <a:pt x="674393" y="1502017"/>
                  <a:pt x="711200" y="1514764"/>
                  <a:pt x="711200" y="1514764"/>
                </a:cubicBezTo>
                <a:cubicBezTo>
                  <a:pt x="729673" y="1511685"/>
                  <a:pt x="749505" y="1513134"/>
                  <a:pt x="766618" y="1505528"/>
                </a:cubicBezTo>
                <a:cubicBezTo>
                  <a:pt x="783460" y="1498043"/>
                  <a:pt x="802987" y="1464828"/>
                  <a:pt x="812800" y="1450109"/>
                </a:cubicBezTo>
                <a:lnTo>
                  <a:pt x="831273" y="1394691"/>
                </a:lnTo>
                <a:cubicBezTo>
                  <a:pt x="834352" y="1385455"/>
                  <a:pt x="838148" y="1376427"/>
                  <a:pt x="840509" y="1366982"/>
                </a:cubicBezTo>
                <a:lnTo>
                  <a:pt x="849745" y="1330037"/>
                </a:lnTo>
                <a:cubicBezTo>
                  <a:pt x="846666" y="1249988"/>
                  <a:pt x="851096" y="1169296"/>
                  <a:pt x="840509" y="1089891"/>
                </a:cubicBezTo>
                <a:cubicBezTo>
                  <a:pt x="838475" y="1074632"/>
                  <a:pt x="820437" y="1066312"/>
                  <a:pt x="812800" y="1052946"/>
                </a:cubicBezTo>
                <a:cubicBezTo>
                  <a:pt x="807970" y="1044493"/>
                  <a:pt x="807399" y="1034186"/>
                  <a:pt x="803564" y="1025237"/>
                </a:cubicBezTo>
                <a:cubicBezTo>
                  <a:pt x="798140" y="1012581"/>
                  <a:pt x="792175" y="1000098"/>
                  <a:pt x="785091" y="988291"/>
                </a:cubicBezTo>
                <a:cubicBezTo>
                  <a:pt x="762350" y="950390"/>
                  <a:pt x="745696" y="929608"/>
                  <a:pt x="720436" y="895928"/>
                </a:cubicBezTo>
                <a:cubicBezTo>
                  <a:pt x="705274" y="850439"/>
                  <a:pt x="722056" y="881883"/>
                  <a:pt x="683491" y="849746"/>
                </a:cubicBezTo>
                <a:cubicBezTo>
                  <a:pt x="673456" y="841384"/>
                  <a:pt x="666093" y="830056"/>
                  <a:pt x="655782" y="822037"/>
                </a:cubicBezTo>
                <a:cubicBezTo>
                  <a:pt x="638257" y="808407"/>
                  <a:pt x="618837" y="797406"/>
                  <a:pt x="600364" y="785091"/>
                </a:cubicBezTo>
                <a:cubicBezTo>
                  <a:pt x="591128" y="778933"/>
                  <a:pt x="583186" y="770128"/>
                  <a:pt x="572655" y="766618"/>
                </a:cubicBezTo>
                <a:lnTo>
                  <a:pt x="544945" y="757382"/>
                </a:lnTo>
                <a:cubicBezTo>
                  <a:pt x="477763" y="712593"/>
                  <a:pt x="565471" y="765987"/>
                  <a:pt x="471055" y="729673"/>
                </a:cubicBezTo>
                <a:cubicBezTo>
                  <a:pt x="461181" y="725875"/>
                  <a:pt x="397576" y="688178"/>
                  <a:pt x="369455" y="683491"/>
                </a:cubicBezTo>
                <a:cubicBezTo>
                  <a:pt x="341955" y="678908"/>
                  <a:pt x="314036" y="677334"/>
                  <a:pt x="286327" y="674255"/>
                </a:cubicBezTo>
                <a:cubicBezTo>
                  <a:pt x="274012" y="671176"/>
                  <a:pt x="253396" y="677061"/>
                  <a:pt x="249382" y="665018"/>
                </a:cubicBezTo>
                <a:cubicBezTo>
                  <a:pt x="245872" y="654487"/>
                  <a:pt x="265994" y="646817"/>
                  <a:pt x="277091" y="646546"/>
                </a:cubicBezTo>
                <a:lnTo>
                  <a:pt x="628073" y="655782"/>
                </a:lnTo>
                <a:cubicBezTo>
                  <a:pt x="669993" y="661770"/>
                  <a:pt x="774161" y="676140"/>
                  <a:pt x="803564" y="683491"/>
                </a:cubicBezTo>
                <a:cubicBezTo>
                  <a:pt x="815879" y="686570"/>
                  <a:pt x="828117" y="689974"/>
                  <a:pt x="840509" y="692728"/>
                </a:cubicBezTo>
                <a:cubicBezTo>
                  <a:pt x="895906" y="705039"/>
                  <a:pt x="874075" y="697683"/>
                  <a:pt x="923636" y="711200"/>
                </a:cubicBezTo>
                <a:cubicBezTo>
                  <a:pt x="945260" y="717098"/>
                  <a:pt x="966822" y="723232"/>
                  <a:pt x="988291" y="729673"/>
                </a:cubicBezTo>
                <a:cubicBezTo>
                  <a:pt x="997616" y="732471"/>
                  <a:pt x="1006639" y="736234"/>
                  <a:pt x="1016000" y="738909"/>
                </a:cubicBezTo>
                <a:cubicBezTo>
                  <a:pt x="1028206" y="742396"/>
                  <a:pt x="1065639" y="748146"/>
                  <a:pt x="1052945" y="748146"/>
                </a:cubicBezTo>
                <a:cubicBezTo>
                  <a:pt x="951298" y="748146"/>
                  <a:pt x="849745" y="741988"/>
                  <a:pt x="748145" y="738909"/>
                </a:cubicBezTo>
                <a:cubicBezTo>
                  <a:pt x="546941" y="720618"/>
                  <a:pt x="724736" y="744602"/>
                  <a:pt x="591127" y="711200"/>
                </a:cubicBezTo>
                <a:cubicBezTo>
                  <a:pt x="572697" y="706593"/>
                  <a:pt x="486288" y="695072"/>
                  <a:pt x="471055" y="692728"/>
                </a:cubicBezTo>
                <a:cubicBezTo>
                  <a:pt x="382636" y="679125"/>
                  <a:pt x="448682" y="688660"/>
                  <a:pt x="369455" y="674255"/>
                </a:cubicBezTo>
                <a:cubicBezTo>
                  <a:pt x="351029" y="670905"/>
                  <a:pt x="332462" y="668368"/>
                  <a:pt x="314036" y="665018"/>
                </a:cubicBezTo>
                <a:cubicBezTo>
                  <a:pt x="298591" y="662210"/>
                  <a:pt x="283000" y="659913"/>
                  <a:pt x="267855" y="655782"/>
                </a:cubicBezTo>
                <a:cubicBezTo>
                  <a:pt x="249069" y="650659"/>
                  <a:pt x="231890" y="638155"/>
                  <a:pt x="212436" y="637309"/>
                </a:cubicBezTo>
                <a:lnTo>
                  <a:pt x="0" y="628073"/>
                </a:lnTo>
                <a:cubicBezTo>
                  <a:pt x="139637" y="593165"/>
                  <a:pt x="40312" y="614461"/>
                  <a:pt x="360218" y="628073"/>
                </a:cubicBezTo>
                <a:cubicBezTo>
                  <a:pt x="397258" y="629649"/>
                  <a:pt x="434069" y="634758"/>
                  <a:pt x="471055" y="637309"/>
                </a:cubicBezTo>
                <a:cubicBezTo>
                  <a:pt x="523361" y="640916"/>
                  <a:pt x="575734" y="643467"/>
                  <a:pt x="628073" y="646546"/>
                </a:cubicBezTo>
                <a:cubicBezTo>
                  <a:pt x="763204" y="669067"/>
                  <a:pt x="701454" y="665018"/>
                  <a:pt x="812800" y="665018"/>
                </a:cubicBezTo>
              </a:path>
            </a:pathLst>
          </a:cu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15" name="Freeform 14"/>
          <p:cNvSpPr/>
          <p:nvPr/>
        </p:nvSpPr>
        <p:spPr>
          <a:xfrm>
            <a:off x="6225309" y="3746785"/>
            <a:ext cx="2087418" cy="2247615"/>
          </a:xfrm>
          <a:custGeom>
            <a:avLst/>
            <a:gdLst>
              <a:gd name="connsiteX0" fmla="*/ 147782 w 2087418"/>
              <a:gd name="connsiteY0" fmla="*/ 954524 h 2247615"/>
              <a:gd name="connsiteX1" fmla="*/ 175491 w 2087418"/>
              <a:gd name="connsiteY1" fmla="*/ 880633 h 2247615"/>
              <a:gd name="connsiteX2" fmla="*/ 193964 w 2087418"/>
              <a:gd name="connsiteY2" fmla="*/ 806742 h 2247615"/>
              <a:gd name="connsiteX3" fmla="*/ 221673 w 2087418"/>
              <a:gd name="connsiteY3" fmla="*/ 788270 h 2247615"/>
              <a:gd name="connsiteX4" fmla="*/ 729673 w 2087418"/>
              <a:gd name="connsiteY4" fmla="*/ 779033 h 2247615"/>
              <a:gd name="connsiteX5" fmla="*/ 711200 w 2087418"/>
              <a:gd name="connsiteY5" fmla="*/ 806742 h 2247615"/>
              <a:gd name="connsiteX6" fmla="*/ 692727 w 2087418"/>
              <a:gd name="connsiteY6" fmla="*/ 889870 h 2247615"/>
              <a:gd name="connsiteX7" fmla="*/ 674255 w 2087418"/>
              <a:gd name="connsiteY7" fmla="*/ 963760 h 2247615"/>
              <a:gd name="connsiteX8" fmla="*/ 655782 w 2087418"/>
              <a:gd name="connsiteY8" fmla="*/ 1074597 h 2247615"/>
              <a:gd name="connsiteX9" fmla="*/ 628073 w 2087418"/>
              <a:gd name="connsiteY9" fmla="*/ 1176197 h 2247615"/>
              <a:gd name="connsiteX10" fmla="*/ 581891 w 2087418"/>
              <a:gd name="connsiteY10" fmla="*/ 1370160 h 2247615"/>
              <a:gd name="connsiteX11" fmla="*/ 563418 w 2087418"/>
              <a:gd name="connsiteY11" fmla="*/ 1397870 h 2247615"/>
              <a:gd name="connsiteX12" fmla="*/ 535709 w 2087418"/>
              <a:gd name="connsiteY12" fmla="*/ 1508706 h 2247615"/>
              <a:gd name="connsiteX13" fmla="*/ 517236 w 2087418"/>
              <a:gd name="connsiteY13" fmla="*/ 1554888 h 2247615"/>
              <a:gd name="connsiteX14" fmla="*/ 498764 w 2087418"/>
              <a:gd name="connsiteY14" fmla="*/ 1610306 h 2247615"/>
              <a:gd name="connsiteX15" fmla="*/ 480291 w 2087418"/>
              <a:gd name="connsiteY15" fmla="*/ 1647251 h 2247615"/>
              <a:gd name="connsiteX16" fmla="*/ 452582 w 2087418"/>
              <a:gd name="connsiteY16" fmla="*/ 1702670 h 2247615"/>
              <a:gd name="connsiteX17" fmla="*/ 406400 w 2087418"/>
              <a:gd name="connsiteY17" fmla="*/ 1795033 h 2247615"/>
              <a:gd name="connsiteX18" fmla="*/ 387927 w 2087418"/>
              <a:gd name="connsiteY18" fmla="*/ 1831979 h 2247615"/>
              <a:gd name="connsiteX19" fmla="*/ 350982 w 2087418"/>
              <a:gd name="connsiteY19" fmla="*/ 1887397 h 2247615"/>
              <a:gd name="connsiteX20" fmla="*/ 277091 w 2087418"/>
              <a:gd name="connsiteY20" fmla="*/ 1952051 h 2247615"/>
              <a:gd name="connsiteX21" fmla="*/ 212436 w 2087418"/>
              <a:gd name="connsiteY21" fmla="*/ 1979760 h 2247615"/>
              <a:gd name="connsiteX22" fmla="*/ 175491 w 2087418"/>
              <a:gd name="connsiteY22" fmla="*/ 1988997 h 2247615"/>
              <a:gd name="connsiteX23" fmla="*/ 129309 w 2087418"/>
              <a:gd name="connsiteY23" fmla="*/ 2007470 h 2247615"/>
              <a:gd name="connsiteX24" fmla="*/ 46182 w 2087418"/>
              <a:gd name="connsiteY24" fmla="*/ 1998233 h 2247615"/>
              <a:gd name="connsiteX25" fmla="*/ 27709 w 2087418"/>
              <a:gd name="connsiteY25" fmla="*/ 1970524 h 2247615"/>
              <a:gd name="connsiteX26" fmla="*/ 83127 w 2087418"/>
              <a:gd name="connsiteY26" fmla="*/ 1915106 h 2247615"/>
              <a:gd name="connsiteX27" fmla="*/ 175491 w 2087418"/>
              <a:gd name="connsiteY27" fmla="*/ 1896633 h 2247615"/>
              <a:gd name="connsiteX28" fmla="*/ 286327 w 2087418"/>
              <a:gd name="connsiteY28" fmla="*/ 1868924 h 2247615"/>
              <a:gd name="connsiteX29" fmla="*/ 646546 w 2087418"/>
              <a:gd name="connsiteY29" fmla="*/ 1878160 h 2247615"/>
              <a:gd name="connsiteX30" fmla="*/ 757382 w 2087418"/>
              <a:gd name="connsiteY30" fmla="*/ 1896633 h 2247615"/>
              <a:gd name="connsiteX31" fmla="*/ 831273 w 2087418"/>
              <a:gd name="connsiteY31" fmla="*/ 1905870 h 2247615"/>
              <a:gd name="connsiteX32" fmla="*/ 969818 w 2087418"/>
              <a:gd name="connsiteY32" fmla="*/ 1924342 h 2247615"/>
              <a:gd name="connsiteX33" fmla="*/ 997527 w 2087418"/>
              <a:gd name="connsiteY33" fmla="*/ 1933579 h 2247615"/>
              <a:gd name="connsiteX34" fmla="*/ 1108364 w 2087418"/>
              <a:gd name="connsiteY34" fmla="*/ 1952051 h 2247615"/>
              <a:gd name="connsiteX35" fmla="*/ 1588655 w 2087418"/>
              <a:gd name="connsiteY35" fmla="*/ 1942815 h 2247615"/>
              <a:gd name="connsiteX36" fmla="*/ 1727200 w 2087418"/>
              <a:gd name="connsiteY36" fmla="*/ 1905870 h 2247615"/>
              <a:gd name="connsiteX37" fmla="*/ 1791855 w 2087418"/>
              <a:gd name="connsiteY37" fmla="*/ 1896633 h 2247615"/>
              <a:gd name="connsiteX38" fmla="*/ 1838036 w 2087418"/>
              <a:gd name="connsiteY38" fmla="*/ 1887397 h 2247615"/>
              <a:gd name="connsiteX39" fmla="*/ 1911927 w 2087418"/>
              <a:gd name="connsiteY39" fmla="*/ 1813506 h 2247615"/>
              <a:gd name="connsiteX40" fmla="*/ 1911927 w 2087418"/>
              <a:gd name="connsiteY40" fmla="*/ 1674960 h 2247615"/>
              <a:gd name="connsiteX41" fmla="*/ 1893455 w 2087418"/>
              <a:gd name="connsiteY41" fmla="*/ 1619542 h 2247615"/>
              <a:gd name="connsiteX42" fmla="*/ 1884218 w 2087418"/>
              <a:gd name="connsiteY42" fmla="*/ 1582597 h 2247615"/>
              <a:gd name="connsiteX43" fmla="*/ 1847273 w 2087418"/>
              <a:gd name="connsiteY43" fmla="*/ 1527179 h 2247615"/>
              <a:gd name="connsiteX44" fmla="*/ 1838036 w 2087418"/>
              <a:gd name="connsiteY44" fmla="*/ 1490233 h 2247615"/>
              <a:gd name="connsiteX45" fmla="*/ 1764146 w 2087418"/>
              <a:gd name="connsiteY45" fmla="*/ 1397870 h 2247615"/>
              <a:gd name="connsiteX46" fmla="*/ 1727200 w 2087418"/>
              <a:gd name="connsiteY46" fmla="*/ 1379397 h 2247615"/>
              <a:gd name="connsiteX47" fmla="*/ 1690255 w 2087418"/>
              <a:gd name="connsiteY47" fmla="*/ 1351688 h 2247615"/>
              <a:gd name="connsiteX48" fmla="*/ 1597891 w 2087418"/>
              <a:gd name="connsiteY48" fmla="*/ 1333215 h 2247615"/>
              <a:gd name="connsiteX49" fmla="*/ 1524000 w 2087418"/>
              <a:gd name="connsiteY49" fmla="*/ 1360924 h 2247615"/>
              <a:gd name="connsiteX50" fmla="*/ 1496291 w 2087418"/>
              <a:gd name="connsiteY50" fmla="*/ 1388633 h 2247615"/>
              <a:gd name="connsiteX51" fmla="*/ 1431636 w 2087418"/>
              <a:gd name="connsiteY51" fmla="*/ 1471760 h 2247615"/>
              <a:gd name="connsiteX52" fmla="*/ 1403927 w 2087418"/>
              <a:gd name="connsiteY52" fmla="*/ 1508706 h 2247615"/>
              <a:gd name="connsiteX53" fmla="*/ 1366982 w 2087418"/>
              <a:gd name="connsiteY53" fmla="*/ 1554888 h 2247615"/>
              <a:gd name="connsiteX54" fmla="*/ 1339273 w 2087418"/>
              <a:gd name="connsiteY54" fmla="*/ 1591833 h 2247615"/>
              <a:gd name="connsiteX55" fmla="*/ 1302327 w 2087418"/>
              <a:gd name="connsiteY55" fmla="*/ 1665724 h 2247615"/>
              <a:gd name="connsiteX56" fmla="*/ 1311564 w 2087418"/>
              <a:gd name="connsiteY56" fmla="*/ 1979760 h 2247615"/>
              <a:gd name="connsiteX57" fmla="*/ 1339273 w 2087418"/>
              <a:gd name="connsiteY57" fmla="*/ 2072124 h 2247615"/>
              <a:gd name="connsiteX58" fmla="*/ 1357746 w 2087418"/>
              <a:gd name="connsiteY58" fmla="*/ 2099833 h 2247615"/>
              <a:gd name="connsiteX59" fmla="*/ 1385455 w 2087418"/>
              <a:gd name="connsiteY59" fmla="*/ 2164488 h 2247615"/>
              <a:gd name="connsiteX60" fmla="*/ 1403927 w 2087418"/>
              <a:gd name="connsiteY60" fmla="*/ 2210670 h 2247615"/>
              <a:gd name="connsiteX61" fmla="*/ 1459346 w 2087418"/>
              <a:gd name="connsiteY61" fmla="*/ 2247615 h 2247615"/>
              <a:gd name="connsiteX62" fmla="*/ 1440873 w 2087418"/>
              <a:gd name="connsiteY62" fmla="*/ 2099833 h 2247615"/>
              <a:gd name="connsiteX63" fmla="*/ 1394691 w 2087418"/>
              <a:gd name="connsiteY63" fmla="*/ 1896633 h 2247615"/>
              <a:gd name="connsiteX64" fmla="*/ 1376218 w 2087418"/>
              <a:gd name="connsiteY64" fmla="*/ 1767324 h 2247615"/>
              <a:gd name="connsiteX65" fmla="*/ 1339273 w 2087418"/>
              <a:gd name="connsiteY65" fmla="*/ 1619542 h 2247615"/>
              <a:gd name="connsiteX66" fmla="*/ 1302327 w 2087418"/>
              <a:gd name="connsiteY66" fmla="*/ 1444051 h 2247615"/>
              <a:gd name="connsiteX67" fmla="*/ 1265382 w 2087418"/>
              <a:gd name="connsiteY67" fmla="*/ 1222379 h 2247615"/>
              <a:gd name="connsiteX68" fmla="*/ 1191491 w 2087418"/>
              <a:gd name="connsiteY68" fmla="*/ 871397 h 2247615"/>
              <a:gd name="connsiteX69" fmla="*/ 1126836 w 2087418"/>
              <a:gd name="connsiteY69" fmla="*/ 548124 h 2247615"/>
              <a:gd name="connsiteX70" fmla="*/ 1108364 w 2087418"/>
              <a:gd name="connsiteY70" fmla="*/ 437288 h 2247615"/>
              <a:gd name="connsiteX71" fmla="*/ 1099127 w 2087418"/>
              <a:gd name="connsiteY71" fmla="*/ 335688 h 2247615"/>
              <a:gd name="connsiteX72" fmla="*/ 1089891 w 2087418"/>
              <a:gd name="connsiteY72" fmla="*/ 3179 h 2247615"/>
              <a:gd name="connsiteX73" fmla="*/ 1080655 w 2087418"/>
              <a:gd name="connsiteY73" fmla="*/ 49360 h 2247615"/>
              <a:gd name="connsiteX74" fmla="*/ 1071418 w 2087418"/>
              <a:gd name="connsiteY74" fmla="*/ 86306 h 2247615"/>
              <a:gd name="connsiteX75" fmla="*/ 1062182 w 2087418"/>
              <a:gd name="connsiteY75" fmla="*/ 114015 h 2247615"/>
              <a:gd name="connsiteX76" fmla="*/ 1034473 w 2087418"/>
              <a:gd name="connsiteY76" fmla="*/ 150960 h 2247615"/>
              <a:gd name="connsiteX77" fmla="*/ 1025236 w 2087418"/>
              <a:gd name="connsiteY77" fmla="*/ 187906 h 2247615"/>
              <a:gd name="connsiteX78" fmla="*/ 997527 w 2087418"/>
              <a:gd name="connsiteY78" fmla="*/ 206379 h 2247615"/>
              <a:gd name="connsiteX79" fmla="*/ 785091 w 2087418"/>
              <a:gd name="connsiteY79" fmla="*/ 271033 h 2247615"/>
              <a:gd name="connsiteX80" fmla="*/ 600364 w 2087418"/>
              <a:gd name="connsiteY80" fmla="*/ 307979 h 2247615"/>
              <a:gd name="connsiteX81" fmla="*/ 0 w 2087418"/>
              <a:gd name="connsiteY81" fmla="*/ 326451 h 2247615"/>
              <a:gd name="connsiteX82" fmla="*/ 110836 w 2087418"/>
              <a:gd name="connsiteY82" fmla="*/ 363397 h 2247615"/>
              <a:gd name="connsiteX83" fmla="*/ 369455 w 2087418"/>
              <a:gd name="connsiteY83" fmla="*/ 418815 h 2247615"/>
              <a:gd name="connsiteX84" fmla="*/ 572655 w 2087418"/>
              <a:gd name="connsiteY84" fmla="*/ 464997 h 2247615"/>
              <a:gd name="connsiteX85" fmla="*/ 1071418 w 2087418"/>
              <a:gd name="connsiteY85" fmla="*/ 501942 h 2247615"/>
              <a:gd name="connsiteX86" fmla="*/ 1496291 w 2087418"/>
              <a:gd name="connsiteY86" fmla="*/ 520415 h 2247615"/>
              <a:gd name="connsiteX87" fmla="*/ 2087418 w 2087418"/>
              <a:gd name="connsiteY87" fmla="*/ 529651 h 22476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2087418" h="2247615">
                <a:moveTo>
                  <a:pt x="147782" y="954524"/>
                </a:moveTo>
                <a:cubicBezTo>
                  <a:pt x="157018" y="929894"/>
                  <a:pt x="167755" y="905775"/>
                  <a:pt x="175491" y="880633"/>
                </a:cubicBezTo>
                <a:cubicBezTo>
                  <a:pt x="176355" y="877826"/>
                  <a:pt x="186139" y="816523"/>
                  <a:pt x="193964" y="806742"/>
                </a:cubicBezTo>
                <a:cubicBezTo>
                  <a:pt x="200899" y="798074"/>
                  <a:pt x="210587" y="788843"/>
                  <a:pt x="221673" y="788270"/>
                </a:cubicBezTo>
                <a:cubicBezTo>
                  <a:pt x="390808" y="779522"/>
                  <a:pt x="560340" y="782112"/>
                  <a:pt x="729673" y="779033"/>
                </a:cubicBezTo>
                <a:cubicBezTo>
                  <a:pt x="723515" y="788269"/>
                  <a:pt x="716164" y="796813"/>
                  <a:pt x="711200" y="806742"/>
                </a:cubicBezTo>
                <a:cubicBezTo>
                  <a:pt x="698726" y="831690"/>
                  <a:pt x="698402" y="864335"/>
                  <a:pt x="692727" y="889870"/>
                </a:cubicBezTo>
                <a:cubicBezTo>
                  <a:pt x="668935" y="996935"/>
                  <a:pt x="700867" y="804089"/>
                  <a:pt x="674255" y="963760"/>
                </a:cubicBezTo>
                <a:cubicBezTo>
                  <a:pt x="666436" y="1010671"/>
                  <a:pt x="666664" y="1031069"/>
                  <a:pt x="655782" y="1074597"/>
                </a:cubicBezTo>
                <a:cubicBezTo>
                  <a:pt x="637874" y="1146230"/>
                  <a:pt x="650585" y="1041127"/>
                  <a:pt x="628073" y="1176197"/>
                </a:cubicBezTo>
                <a:cubicBezTo>
                  <a:pt x="617223" y="1241298"/>
                  <a:pt x="611982" y="1309979"/>
                  <a:pt x="581891" y="1370160"/>
                </a:cubicBezTo>
                <a:cubicBezTo>
                  <a:pt x="576926" y="1380089"/>
                  <a:pt x="569576" y="1388633"/>
                  <a:pt x="563418" y="1397870"/>
                </a:cubicBezTo>
                <a:cubicBezTo>
                  <a:pt x="554182" y="1434815"/>
                  <a:pt x="549853" y="1473347"/>
                  <a:pt x="535709" y="1508706"/>
                </a:cubicBezTo>
                <a:cubicBezTo>
                  <a:pt x="529551" y="1524100"/>
                  <a:pt x="522902" y="1539306"/>
                  <a:pt x="517236" y="1554888"/>
                </a:cubicBezTo>
                <a:cubicBezTo>
                  <a:pt x="510582" y="1573188"/>
                  <a:pt x="507472" y="1592890"/>
                  <a:pt x="498764" y="1610306"/>
                </a:cubicBezTo>
                <a:cubicBezTo>
                  <a:pt x="492606" y="1622621"/>
                  <a:pt x="485715" y="1634596"/>
                  <a:pt x="480291" y="1647251"/>
                </a:cubicBezTo>
                <a:cubicBezTo>
                  <a:pt x="457345" y="1700791"/>
                  <a:pt x="488085" y="1649415"/>
                  <a:pt x="452582" y="1702670"/>
                </a:cubicBezTo>
                <a:cubicBezTo>
                  <a:pt x="431674" y="1786305"/>
                  <a:pt x="461384" y="1685064"/>
                  <a:pt x="406400" y="1795033"/>
                </a:cubicBezTo>
                <a:cubicBezTo>
                  <a:pt x="400242" y="1807348"/>
                  <a:pt x="395011" y="1820172"/>
                  <a:pt x="387927" y="1831979"/>
                </a:cubicBezTo>
                <a:cubicBezTo>
                  <a:pt x="376505" y="1851017"/>
                  <a:pt x="366681" y="1871699"/>
                  <a:pt x="350982" y="1887397"/>
                </a:cubicBezTo>
                <a:cubicBezTo>
                  <a:pt x="322340" y="1916039"/>
                  <a:pt x="311008" y="1930852"/>
                  <a:pt x="277091" y="1952051"/>
                </a:cubicBezTo>
                <a:cubicBezTo>
                  <a:pt x="256344" y="1965018"/>
                  <a:pt x="235596" y="1973143"/>
                  <a:pt x="212436" y="1979760"/>
                </a:cubicBezTo>
                <a:cubicBezTo>
                  <a:pt x="200230" y="1983247"/>
                  <a:pt x="187534" y="1984983"/>
                  <a:pt x="175491" y="1988997"/>
                </a:cubicBezTo>
                <a:cubicBezTo>
                  <a:pt x="159762" y="1994240"/>
                  <a:pt x="144703" y="2001312"/>
                  <a:pt x="129309" y="2007470"/>
                </a:cubicBezTo>
                <a:cubicBezTo>
                  <a:pt x="101600" y="2004391"/>
                  <a:pt x="72383" y="2007761"/>
                  <a:pt x="46182" y="1998233"/>
                </a:cubicBezTo>
                <a:cubicBezTo>
                  <a:pt x="35750" y="1994439"/>
                  <a:pt x="27709" y="1981625"/>
                  <a:pt x="27709" y="1970524"/>
                </a:cubicBezTo>
                <a:cubicBezTo>
                  <a:pt x="27709" y="1951774"/>
                  <a:pt x="74760" y="1919289"/>
                  <a:pt x="83127" y="1915106"/>
                </a:cubicBezTo>
                <a:cubicBezTo>
                  <a:pt x="98473" y="1907433"/>
                  <a:pt x="166220" y="1898951"/>
                  <a:pt x="175491" y="1896633"/>
                </a:cubicBezTo>
                <a:cubicBezTo>
                  <a:pt x="321844" y="1860043"/>
                  <a:pt x="141331" y="1893089"/>
                  <a:pt x="286327" y="1868924"/>
                </a:cubicBezTo>
                <a:lnTo>
                  <a:pt x="646546" y="1878160"/>
                </a:lnTo>
                <a:cubicBezTo>
                  <a:pt x="693676" y="1880209"/>
                  <a:pt x="713697" y="1889912"/>
                  <a:pt x="757382" y="1896633"/>
                </a:cubicBezTo>
                <a:cubicBezTo>
                  <a:pt x="781915" y="1900407"/>
                  <a:pt x="806700" y="1902360"/>
                  <a:pt x="831273" y="1905870"/>
                </a:cubicBezTo>
                <a:cubicBezTo>
                  <a:pt x="976346" y="1926595"/>
                  <a:pt x="775548" y="1902757"/>
                  <a:pt x="969818" y="1924342"/>
                </a:cubicBezTo>
                <a:cubicBezTo>
                  <a:pt x="979054" y="1927421"/>
                  <a:pt x="988082" y="1931218"/>
                  <a:pt x="997527" y="1933579"/>
                </a:cubicBezTo>
                <a:cubicBezTo>
                  <a:pt x="1033538" y="1942582"/>
                  <a:pt x="1071876" y="1946839"/>
                  <a:pt x="1108364" y="1952051"/>
                </a:cubicBezTo>
                <a:lnTo>
                  <a:pt x="1588655" y="1942815"/>
                </a:lnTo>
                <a:cubicBezTo>
                  <a:pt x="1702938" y="1939006"/>
                  <a:pt x="1623554" y="1935484"/>
                  <a:pt x="1727200" y="1905870"/>
                </a:cubicBezTo>
                <a:cubicBezTo>
                  <a:pt x="1748133" y="1899889"/>
                  <a:pt x="1770381" y="1900212"/>
                  <a:pt x="1791855" y="1896633"/>
                </a:cubicBezTo>
                <a:cubicBezTo>
                  <a:pt x="1807340" y="1894052"/>
                  <a:pt x="1822642" y="1890476"/>
                  <a:pt x="1838036" y="1887397"/>
                </a:cubicBezTo>
                <a:cubicBezTo>
                  <a:pt x="1904911" y="1842814"/>
                  <a:pt x="1883526" y="1870309"/>
                  <a:pt x="1911927" y="1813506"/>
                </a:cubicBezTo>
                <a:cubicBezTo>
                  <a:pt x="1924758" y="1749354"/>
                  <a:pt x="1927603" y="1758564"/>
                  <a:pt x="1911927" y="1674960"/>
                </a:cubicBezTo>
                <a:cubicBezTo>
                  <a:pt x="1908339" y="1655822"/>
                  <a:pt x="1898178" y="1638432"/>
                  <a:pt x="1893455" y="1619542"/>
                </a:cubicBezTo>
                <a:cubicBezTo>
                  <a:pt x="1890376" y="1607227"/>
                  <a:pt x="1889895" y="1593951"/>
                  <a:pt x="1884218" y="1582597"/>
                </a:cubicBezTo>
                <a:cubicBezTo>
                  <a:pt x="1874289" y="1562740"/>
                  <a:pt x="1847273" y="1527179"/>
                  <a:pt x="1847273" y="1527179"/>
                </a:cubicBezTo>
                <a:cubicBezTo>
                  <a:pt x="1844194" y="1514864"/>
                  <a:pt x="1843713" y="1501587"/>
                  <a:pt x="1838036" y="1490233"/>
                </a:cubicBezTo>
                <a:cubicBezTo>
                  <a:pt x="1823494" y="1461149"/>
                  <a:pt x="1791637" y="1418488"/>
                  <a:pt x="1764146" y="1397870"/>
                </a:cubicBezTo>
                <a:cubicBezTo>
                  <a:pt x="1753131" y="1389609"/>
                  <a:pt x="1738876" y="1386695"/>
                  <a:pt x="1727200" y="1379397"/>
                </a:cubicBezTo>
                <a:cubicBezTo>
                  <a:pt x="1714146" y="1371238"/>
                  <a:pt x="1704752" y="1356866"/>
                  <a:pt x="1690255" y="1351688"/>
                </a:cubicBezTo>
                <a:cubicBezTo>
                  <a:pt x="1660686" y="1341128"/>
                  <a:pt x="1597891" y="1333215"/>
                  <a:pt x="1597891" y="1333215"/>
                </a:cubicBezTo>
                <a:cubicBezTo>
                  <a:pt x="1573261" y="1342451"/>
                  <a:pt x="1547093" y="1348328"/>
                  <a:pt x="1524000" y="1360924"/>
                </a:cubicBezTo>
                <a:cubicBezTo>
                  <a:pt x="1512533" y="1367179"/>
                  <a:pt x="1504653" y="1378598"/>
                  <a:pt x="1496291" y="1388633"/>
                </a:cubicBezTo>
                <a:cubicBezTo>
                  <a:pt x="1473818" y="1415600"/>
                  <a:pt x="1453039" y="1443936"/>
                  <a:pt x="1431636" y="1471760"/>
                </a:cubicBezTo>
                <a:cubicBezTo>
                  <a:pt x="1422250" y="1483962"/>
                  <a:pt x="1413378" y="1496555"/>
                  <a:pt x="1403927" y="1508706"/>
                </a:cubicBezTo>
                <a:cubicBezTo>
                  <a:pt x="1391824" y="1524267"/>
                  <a:pt x="1379085" y="1539327"/>
                  <a:pt x="1366982" y="1554888"/>
                </a:cubicBezTo>
                <a:cubicBezTo>
                  <a:pt x="1357531" y="1567039"/>
                  <a:pt x="1344990" y="1577540"/>
                  <a:pt x="1339273" y="1591833"/>
                </a:cubicBezTo>
                <a:cubicBezTo>
                  <a:pt x="1316677" y="1648322"/>
                  <a:pt x="1329997" y="1624220"/>
                  <a:pt x="1302327" y="1665724"/>
                </a:cubicBezTo>
                <a:cubicBezTo>
                  <a:pt x="1305406" y="1770403"/>
                  <a:pt x="1306060" y="1875181"/>
                  <a:pt x="1311564" y="1979760"/>
                </a:cubicBezTo>
                <a:cubicBezTo>
                  <a:pt x="1312302" y="1993776"/>
                  <a:pt x="1337065" y="2068812"/>
                  <a:pt x="1339273" y="2072124"/>
                </a:cubicBezTo>
                <a:lnTo>
                  <a:pt x="1357746" y="2099833"/>
                </a:lnTo>
                <a:cubicBezTo>
                  <a:pt x="1376969" y="2176728"/>
                  <a:pt x="1353562" y="2100700"/>
                  <a:pt x="1385455" y="2164488"/>
                </a:cubicBezTo>
                <a:cubicBezTo>
                  <a:pt x="1392870" y="2179317"/>
                  <a:pt x="1392912" y="2198278"/>
                  <a:pt x="1403927" y="2210670"/>
                </a:cubicBezTo>
                <a:cubicBezTo>
                  <a:pt x="1418677" y="2227264"/>
                  <a:pt x="1459346" y="2247615"/>
                  <a:pt x="1459346" y="2247615"/>
                </a:cubicBezTo>
                <a:cubicBezTo>
                  <a:pt x="1453188" y="2198354"/>
                  <a:pt x="1448422" y="2148900"/>
                  <a:pt x="1440873" y="2099833"/>
                </a:cubicBezTo>
                <a:cubicBezTo>
                  <a:pt x="1417983" y="1951048"/>
                  <a:pt x="1426314" y="2061072"/>
                  <a:pt x="1394691" y="1896633"/>
                </a:cubicBezTo>
                <a:cubicBezTo>
                  <a:pt x="1386468" y="1853876"/>
                  <a:pt x="1384757" y="1810019"/>
                  <a:pt x="1376218" y="1767324"/>
                </a:cubicBezTo>
                <a:cubicBezTo>
                  <a:pt x="1366260" y="1717533"/>
                  <a:pt x="1350587" y="1669042"/>
                  <a:pt x="1339273" y="1619542"/>
                </a:cubicBezTo>
                <a:cubicBezTo>
                  <a:pt x="1325953" y="1561266"/>
                  <a:pt x="1313261" y="1502822"/>
                  <a:pt x="1302327" y="1444051"/>
                </a:cubicBezTo>
                <a:cubicBezTo>
                  <a:pt x="1288625" y="1370405"/>
                  <a:pt x="1279616" y="1295924"/>
                  <a:pt x="1265382" y="1222379"/>
                </a:cubicBezTo>
                <a:cubicBezTo>
                  <a:pt x="1242663" y="1104999"/>
                  <a:pt x="1216121" y="988391"/>
                  <a:pt x="1191491" y="871397"/>
                </a:cubicBezTo>
                <a:cubicBezTo>
                  <a:pt x="1158723" y="715750"/>
                  <a:pt x="1153404" y="696905"/>
                  <a:pt x="1126836" y="548124"/>
                </a:cubicBezTo>
                <a:cubicBezTo>
                  <a:pt x="1120252" y="511252"/>
                  <a:pt x="1113208" y="474428"/>
                  <a:pt x="1108364" y="437288"/>
                </a:cubicBezTo>
                <a:cubicBezTo>
                  <a:pt x="1103966" y="403567"/>
                  <a:pt x="1102206" y="369555"/>
                  <a:pt x="1099127" y="335688"/>
                </a:cubicBezTo>
                <a:cubicBezTo>
                  <a:pt x="1096048" y="224852"/>
                  <a:pt x="1097029" y="113828"/>
                  <a:pt x="1089891" y="3179"/>
                </a:cubicBezTo>
                <a:cubicBezTo>
                  <a:pt x="1088880" y="-12487"/>
                  <a:pt x="1084061" y="34035"/>
                  <a:pt x="1080655" y="49360"/>
                </a:cubicBezTo>
                <a:cubicBezTo>
                  <a:pt x="1077901" y="61752"/>
                  <a:pt x="1074905" y="74100"/>
                  <a:pt x="1071418" y="86306"/>
                </a:cubicBezTo>
                <a:cubicBezTo>
                  <a:pt x="1068743" y="95667"/>
                  <a:pt x="1067012" y="105562"/>
                  <a:pt x="1062182" y="114015"/>
                </a:cubicBezTo>
                <a:cubicBezTo>
                  <a:pt x="1054545" y="127381"/>
                  <a:pt x="1043709" y="138645"/>
                  <a:pt x="1034473" y="150960"/>
                </a:cubicBezTo>
                <a:cubicBezTo>
                  <a:pt x="1031394" y="163275"/>
                  <a:pt x="1032278" y="177344"/>
                  <a:pt x="1025236" y="187906"/>
                </a:cubicBezTo>
                <a:cubicBezTo>
                  <a:pt x="1019078" y="197142"/>
                  <a:pt x="1007116" y="200786"/>
                  <a:pt x="997527" y="206379"/>
                </a:cubicBezTo>
                <a:cubicBezTo>
                  <a:pt x="867683" y="282121"/>
                  <a:pt x="957668" y="236517"/>
                  <a:pt x="785091" y="271033"/>
                </a:cubicBezTo>
                <a:cubicBezTo>
                  <a:pt x="723515" y="283348"/>
                  <a:pt x="662901" y="302294"/>
                  <a:pt x="600364" y="307979"/>
                </a:cubicBezTo>
                <a:cubicBezTo>
                  <a:pt x="333164" y="332269"/>
                  <a:pt x="532764" y="316585"/>
                  <a:pt x="0" y="326451"/>
                </a:cubicBezTo>
                <a:cubicBezTo>
                  <a:pt x="52687" y="361576"/>
                  <a:pt x="13393" y="340196"/>
                  <a:pt x="110836" y="363397"/>
                </a:cubicBezTo>
                <a:cubicBezTo>
                  <a:pt x="456684" y="445742"/>
                  <a:pt x="-61055" y="328181"/>
                  <a:pt x="369455" y="418815"/>
                </a:cubicBezTo>
                <a:cubicBezTo>
                  <a:pt x="437426" y="433125"/>
                  <a:pt x="504139" y="453578"/>
                  <a:pt x="572655" y="464997"/>
                </a:cubicBezTo>
                <a:cubicBezTo>
                  <a:pt x="778134" y="499244"/>
                  <a:pt x="861117" y="493416"/>
                  <a:pt x="1071418" y="501942"/>
                </a:cubicBezTo>
                <a:lnTo>
                  <a:pt x="1496291" y="520415"/>
                </a:lnTo>
                <a:cubicBezTo>
                  <a:pt x="1693281" y="525887"/>
                  <a:pt x="1890352" y="529651"/>
                  <a:pt x="2087418" y="529651"/>
                </a:cubicBezTo>
              </a:path>
            </a:pathLst>
          </a:cu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5317557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xplosion 2 3"/>
          <p:cNvSpPr/>
          <p:nvPr/>
        </p:nvSpPr>
        <p:spPr>
          <a:xfrm>
            <a:off x="395536" y="332656"/>
            <a:ext cx="3441677" cy="1512168"/>
          </a:xfrm>
          <a:prstGeom prst="irregularSeal2">
            <a:avLst/>
          </a:prstGeom>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افراد در این شرکت </a:t>
            </a:r>
            <a:endParaRPr lang="en-US" dirty="0"/>
          </a:p>
        </p:txBody>
      </p:sp>
      <p:sp>
        <p:nvSpPr>
          <p:cNvPr id="5" name="Rectangle 4"/>
          <p:cNvSpPr/>
          <p:nvPr/>
        </p:nvSpPr>
        <p:spPr>
          <a:xfrm>
            <a:off x="4716016" y="2259449"/>
            <a:ext cx="3834861" cy="707886"/>
          </a:xfrm>
          <a:prstGeom prst="rect">
            <a:avLst/>
          </a:prstGeom>
          <a:noFill/>
        </p:spPr>
        <p:txBody>
          <a:bodyPr wrap="square" lIns="91440" tIns="45720" rIns="91440" bIns="45720">
            <a:spAutoFit/>
          </a:bodyPr>
          <a:lstStyle/>
          <a:p>
            <a:pPr algn="ctr"/>
            <a:r>
              <a:rPr lang="fa-IR" sz="4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دو مهندس عمران</a:t>
            </a:r>
            <a:endParaRPr lang="en-US" sz="40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6" name="Rectangle 5"/>
          <p:cNvSpPr/>
          <p:nvPr/>
        </p:nvSpPr>
        <p:spPr>
          <a:xfrm>
            <a:off x="5045511" y="2960561"/>
            <a:ext cx="3175869" cy="707886"/>
          </a:xfrm>
          <a:prstGeom prst="rect">
            <a:avLst/>
          </a:prstGeom>
          <a:noFill/>
        </p:spPr>
        <p:txBody>
          <a:bodyPr wrap="none" lIns="91440" tIns="45720" rIns="91440" bIns="45720">
            <a:spAutoFit/>
          </a:bodyPr>
          <a:lstStyle/>
          <a:p>
            <a:pPr algn="ctr"/>
            <a:r>
              <a:rPr lang="fa-IR"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دارای 2بازرس</a:t>
            </a:r>
            <a:endParaRPr lang="en-US" sz="4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7" name="Rectangle 6"/>
          <p:cNvSpPr/>
          <p:nvPr/>
        </p:nvSpPr>
        <p:spPr>
          <a:xfrm>
            <a:off x="4978987" y="3691844"/>
            <a:ext cx="3308919" cy="769441"/>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fa-IR" sz="4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دو مهندس معمار</a:t>
            </a:r>
            <a:endParaRPr lang="en-US" sz="4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8" name="Rectangle 7"/>
          <p:cNvSpPr/>
          <p:nvPr/>
        </p:nvSpPr>
        <p:spPr>
          <a:xfrm>
            <a:off x="4534152" y="4466210"/>
            <a:ext cx="3687227" cy="769441"/>
          </a:xfrm>
          <a:prstGeom prst="rect">
            <a:avLst/>
          </a:prstGeom>
          <a:noFill/>
        </p:spPr>
        <p:txBody>
          <a:bodyPr wrap="non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fa-IR" sz="4400" b="1" cap="none" spc="0" dirty="0" smtClean="0">
                <a:ln/>
                <a:solidFill>
                  <a:schemeClr val="accent5">
                    <a:tint val="50000"/>
                    <a:satMod val="180000"/>
                  </a:schemeClr>
                </a:solidFill>
                <a:effectLst/>
              </a:rPr>
              <a:t>مهندس الکترونیک</a:t>
            </a:r>
            <a:endParaRPr lang="en-US" sz="4400" b="1" cap="none" spc="0" dirty="0">
              <a:ln/>
              <a:solidFill>
                <a:schemeClr val="accent5">
                  <a:tint val="50000"/>
                  <a:satMod val="180000"/>
                </a:schemeClr>
              </a:solidFill>
              <a:effectLst/>
            </a:endParaRPr>
          </a:p>
        </p:txBody>
      </p:sp>
      <p:sp>
        <p:nvSpPr>
          <p:cNvPr id="9" name="Rectangle 8"/>
          <p:cNvSpPr/>
          <p:nvPr/>
        </p:nvSpPr>
        <p:spPr>
          <a:xfrm>
            <a:off x="5196192" y="5235651"/>
            <a:ext cx="2874505" cy="707886"/>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fa-IR" sz="40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مهندس مکانیک</a:t>
            </a:r>
            <a:endParaRPr lang="en-US" sz="40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10" name="Rectangle 9"/>
          <p:cNvSpPr/>
          <p:nvPr/>
        </p:nvSpPr>
        <p:spPr>
          <a:xfrm>
            <a:off x="5894847" y="5927896"/>
            <a:ext cx="1699504" cy="769441"/>
          </a:xfrm>
          <a:prstGeom prst="rect">
            <a:avLst/>
          </a:prstGeom>
          <a:noFill/>
        </p:spPr>
        <p:txBody>
          <a:bodyPr wrap="none" lIns="91440" tIns="45720" rIns="91440" bIns="45720">
            <a:spAutoFit/>
          </a:bodyPr>
          <a:lstStyle/>
          <a:p>
            <a:pPr algn="ctr"/>
            <a:r>
              <a:rPr lang="fa-IR" sz="4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نظافتچی</a:t>
            </a:r>
            <a:endParaRPr lang="en-US" sz="4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11" name="Rectangle 10"/>
          <p:cNvSpPr/>
          <p:nvPr/>
        </p:nvSpPr>
        <p:spPr>
          <a:xfrm>
            <a:off x="1259632" y="2314230"/>
            <a:ext cx="2634055" cy="646331"/>
          </a:xfrm>
          <a:prstGeom prst="rect">
            <a:avLst/>
          </a:prstGeom>
          <a:noFill/>
        </p:spPr>
        <p:txBody>
          <a:bodyPr wrap="none" lIns="91440" tIns="45720" rIns="91440" bIns="45720">
            <a:spAutoFit/>
          </a:bodyPr>
          <a:lstStyle/>
          <a:p>
            <a:pPr algn="ctr"/>
            <a:r>
              <a:rPr lang="fa-IR" sz="36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سرپرست شرکت</a:t>
            </a:r>
            <a:endParaRPr lang="en-US" sz="36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12" name="Rectangle 11"/>
          <p:cNvSpPr/>
          <p:nvPr/>
        </p:nvSpPr>
        <p:spPr>
          <a:xfrm>
            <a:off x="1209939" y="2960561"/>
            <a:ext cx="2683748" cy="646331"/>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fa-IR" sz="3600" b="1" cap="none" spc="0" dirty="0" smtClean="0">
                <a:ln/>
                <a:solidFill>
                  <a:schemeClr val="accent3"/>
                </a:solidFill>
                <a:effectLst/>
              </a:rPr>
              <a:t>مدیرعامل شرکت</a:t>
            </a:r>
            <a:endParaRPr lang="en-US" sz="3600" b="1" cap="none" spc="0" dirty="0">
              <a:ln/>
              <a:solidFill>
                <a:schemeClr val="accent3"/>
              </a:solidFill>
              <a:effectLst/>
            </a:endParaRPr>
          </a:p>
        </p:txBody>
      </p:sp>
    </p:spTree>
    <p:extLst>
      <p:ext uri="{BB962C8B-B14F-4D97-AF65-F5344CB8AC3E}">
        <p14:creationId xmlns:p14="http://schemas.microsoft.com/office/powerpoint/2010/main" val="22983374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xplosion 2 4"/>
          <p:cNvSpPr/>
          <p:nvPr/>
        </p:nvSpPr>
        <p:spPr>
          <a:xfrm>
            <a:off x="6084168" y="404664"/>
            <a:ext cx="1956761" cy="1008112"/>
          </a:xfrm>
          <a:prstGeom prst="irregularSeal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dirty="0" smtClean="0"/>
              <a:t>مهندس عمران</a:t>
            </a:r>
            <a:endParaRPr lang="en-US" dirty="0"/>
          </a:p>
        </p:txBody>
      </p:sp>
      <p:sp>
        <p:nvSpPr>
          <p:cNvPr id="7" name="Rectangle 6"/>
          <p:cNvSpPr/>
          <p:nvPr/>
        </p:nvSpPr>
        <p:spPr>
          <a:xfrm>
            <a:off x="2411760" y="2128723"/>
            <a:ext cx="3496470" cy="369332"/>
          </a:xfrm>
          <a:prstGeom prst="rect">
            <a:avLst/>
          </a:prstGeom>
        </p:spPr>
        <p:txBody>
          <a:bodyPr wrap="none">
            <a:spAutoFit/>
          </a:bodyPr>
          <a:lstStyle/>
          <a:p>
            <a:r>
              <a:rPr lang="fa-IR" dirty="0">
                <a:cs typeface="2  Bardiya" pitchFamily="2" charset="-78"/>
              </a:rPr>
              <a:t>مهارت و توانمندی های مورد نیاز مهندسی عمران</a:t>
            </a:r>
          </a:p>
        </p:txBody>
      </p:sp>
      <p:sp>
        <p:nvSpPr>
          <p:cNvPr id="9" name="Rectangle 8"/>
          <p:cNvSpPr/>
          <p:nvPr/>
        </p:nvSpPr>
        <p:spPr>
          <a:xfrm>
            <a:off x="251520" y="2852936"/>
            <a:ext cx="8581497" cy="646331"/>
          </a:xfrm>
          <a:prstGeom prst="rect">
            <a:avLst/>
          </a:prstGeom>
        </p:spPr>
        <p:txBody>
          <a:bodyPr wrap="square">
            <a:spAutoFit/>
          </a:bodyPr>
          <a:lstStyle/>
          <a:p>
            <a:pPr algn="r"/>
            <a:r>
              <a:rPr lang="fa-IR" dirty="0" smtClean="0">
                <a:cs typeface="2  Bardiya" pitchFamily="2" charset="-78"/>
              </a:rPr>
              <a:t>1. مهارت </a:t>
            </a:r>
            <a:r>
              <a:rPr lang="fa-IR" dirty="0">
                <a:cs typeface="2  Bardiya" pitchFamily="2" charset="-78"/>
              </a:rPr>
              <a:t>عالی در فناوری اطلاعات، ریاضیات و  علم مهندسی – زیرا در غیر این صورت کارفرما نمی تواند مسئولیت ساخت یک ساختمان چندین طبقه، یک پل که روزانه هزاران خودرو از روی آن تردد می کنند یا ساخت یک تونل را به او بسپارد</a:t>
            </a:r>
          </a:p>
        </p:txBody>
      </p:sp>
      <p:sp>
        <p:nvSpPr>
          <p:cNvPr id="10" name="Rectangle 9"/>
          <p:cNvSpPr/>
          <p:nvPr/>
        </p:nvSpPr>
        <p:spPr>
          <a:xfrm>
            <a:off x="467543" y="3499267"/>
            <a:ext cx="8365473" cy="646331"/>
          </a:xfrm>
          <a:prstGeom prst="rect">
            <a:avLst/>
          </a:prstGeom>
        </p:spPr>
        <p:txBody>
          <a:bodyPr wrap="square">
            <a:spAutoFit/>
          </a:bodyPr>
          <a:lstStyle/>
          <a:p>
            <a:pPr algn="r"/>
            <a:r>
              <a:rPr lang="fa-IR" dirty="0" smtClean="0">
                <a:cs typeface="2  Bardiya" pitchFamily="2" charset="-78"/>
              </a:rPr>
              <a:t>2.  توانایی </a:t>
            </a:r>
            <a:r>
              <a:rPr lang="fa-IR" dirty="0">
                <a:cs typeface="2  Bardiya" pitchFamily="2" charset="-78"/>
              </a:rPr>
              <a:t>شرح درست و واضح ایده ها و طرح ها – به منظور توان انتقال مفاهیم پیچیده مهندسی به کارگران برای انجام کار یا به کارفرما و یا سرمایه گذار برای حمایت مالی و لجستیکی از پروژه</a:t>
            </a:r>
          </a:p>
        </p:txBody>
      </p:sp>
      <p:sp>
        <p:nvSpPr>
          <p:cNvPr id="12" name="Rectangle 11"/>
          <p:cNvSpPr/>
          <p:nvPr/>
        </p:nvSpPr>
        <p:spPr>
          <a:xfrm>
            <a:off x="302030" y="4535940"/>
            <a:ext cx="8480475" cy="369332"/>
          </a:xfrm>
          <a:prstGeom prst="rect">
            <a:avLst/>
          </a:prstGeom>
        </p:spPr>
        <p:txBody>
          <a:bodyPr wrap="square">
            <a:spAutoFit/>
          </a:bodyPr>
          <a:lstStyle/>
          <a:p>
            <a:pPr algn="r"/>
            <a:r>
              <a:rPr lang="fa-IR" dirty="0" smtClean="0">
                <a:cs typeface="2  Bardiya" pitchFamily="2" charset="-78"/>
              </a:rPr>
              <a:t>4. مهارت </a:t>
            </a:r>
            <a:r>
              <a:rPr lang="fa-IR" dirty="0">
                <a:cs typeface="2  Bardiya" pitchFamily="2" charset="-78"/>
              </a:rPr>
              <a:t>مدیریت پروژه – زیرا در بسیاری از پروژه های عمرانی مدیران پروژه از بین مهندسین عمران انتخاب می شوند</a:t>
            </a:r>
          </a:p>
        </p:txBody>
      </p:sp>
      <p:sp>
        <p:nvSpPr>
          <p:cNvPr id="13" name="Rectangle 12"/>
          <p:cNvSpPr/>
          <p:nvPr/>
        </p:nvSpPr>
        <p:spPr>
          <a:xfrm>
            <a:off x="696113" y="4916664"/>
            <a:ext cx="8086392" cy="646331"/>
          </a:xfrm>
          <a:prstGeom prst="rect">
            <a:avLst/>
          </a:prstGeom>
        </p:spPr>
        <p:txBody>
          <a:bodyPr wrap="square">
            <a:spAutoFit/>
          </a:bodyPr>
          <a:lstStyle/>
          <a:p>
            <a:pPr algn="r"/>
            <a:r>
              <a:rPr lang="fa-IR" dirty="0" smtClean="0">
                <a:cs typeface="2  Bardiya" pitchFamily="2" charset="-78"/>
              </a:rPr>
              <a:t>5. مهارت </a:t>
            </a:r>
            <a:r>
              <a:rPr lang="fa-IR" dirty="0">
                <a:cs typeface="2  Bardiya" pitchFamily="2" charset="-78"/>
              </a:rPr>
              <a:t>کار تیمی و مخصوصا همکاری با اشخاصی که به عنوان کارگر شاید از نظر فرهنگی و اعتقادی با شما تفاوت داشته باشند</a:t>
            </a:r>
          </a:p>
        </p:txBody>
      </p:sp>
      <p:sp>
        <p:nvSpPr>
          <p:cNvPr id="14" name="Rectangle 13"/>
          <p:cNvSpPr/>
          <p:nvPr/>
        </p:nvSpPr>
        <p:spPr>
          <a:xfrm>
            <a:off x="749138" y="5562995"/>
            <a:ext cx="7980342" cy="369332"/>
          </a:xfrm>
          <a:prstGeom prst="rect">
            <a:avLst/>
          </a:prstGeom>
        </p:spPr>
        <p:txBody>
          <a:bodyPr wrap="square">
            <a:spAutoFit/>
          </a:bodyPr>
          <a:lstStyle/>
          <a:p>
            <a:pPr algn="r"/>
            <a:r>
              <a:rPr lang="fa-IR" dirty="0" smtClean="0">
                <a:cs typeface="2  Bardiya" pitchFamily="2" charset="-78"/>
              </a:rPr>
              <a:t>6. دانش </a:t>
            </a:r>
            <a:r>
              <a:rPr lang="fa-IR" dirty="0">
                <a:cs typeface="2  Bardiya" pitchFamily="2" charset="-78"/>
              </a:rPr>
              <a:t>کامل نسبت به قوانین و مقررات مرتبط – مخصوصا قوانین ایمنی و استاندارد به </a:t>
            </a:r>
            <a:r>
              <a:rPr lang="fa-IR" dirty="0" smtClean="0">
                <a:cs typeface="2  Bardiya" pitchFamily="2" charset="-78"/>
              </a:rPr>
              <a:t>منظور</a:t>
            </a:r>
            <a:endParaRPr lang="fa-IR" dirty="0">
              <a:cs typeface="2  Bardiya" pitchFamily="2" charset="-78"/>
            </a:endParaRPr>
          </a:p>
        </p:txBody>
      </p:sp>
      <p:sp>
        <p:nvSpPr>
          <p:cNvPr id="15" name="Rectangle 14"/>
          <p:cNvSpPr/>
          <p:nvPr/>
        </p:nvSpPr>
        <p:spPr>
          <a:xfrm>
            <a:off x="5627806" y="5971732"/>
            <a:ext cx="3101674" cy="369332"/>
          </a:xfrm>
          <a:prstGeom prst="rect">
            <a:avLst/>
          </a:prstGeom>
        </p:spPr>
        <p:txBody>
          <a:bodyPr wrap="square">
            <a:spAutoFit/>
          </a:bodyPr>
          <a:lstStyle/>
          <a:p>
            <a:pPr lvl="0" algn="r"/>
            <a:r>
              <a:rPr lang="fa-IR" dirty="0" smtClean="0">
                <a:solidFill>
                  <a:prstClr val="white"/>
                </a:solidFill>
                <a:cs typeface="2  Bardiya" pitchFamily="2" charset="-78"/>
              </a:rPr>
              <a:t>7. مهارت </a:t>
            </a:r>
            <a:r>
              <a:rPr lang="fa-IR" dirty="0">
                <a:solidFill>
                  <a:prstClr val="white"/>
                </a:solidFill>
                <a:cs typeface="2  Bardiya" pitchFamily="2" charset="-78"/>
              </a:rPr>
              <a:t>نوشتاری – برای تهیه گزارش</a:t>
            </a:r>
            <a:endParaRPr lang="en-US" dirty="0">
              <a:solidFill>
                <a:prstClr val="white"/>
              </a:solidFill>
              <a:cs typeface="2  Bardiya" pitchFamily="2" charset="-78"/>
            </a:endParaRPr>
          </a:p>
        </p:txBody>
      </p:sp>
      <p:sp>
        <p:nvSpPr>
          <p:cNvPr id="16" name="Rectangle 15"/>
          <p:cNvSpPr/>
          <p:nvPr/>
        </p:nvSpPr>
        <p:spPr>
          <a:xfrm>
            <a:off x="3214596" y="4145598"/>
            <a:ext cx="5514884" cy="369332"/>
          </a:xfrm>
          <a:prstGeom prst="rect">
            <a:avLst/>
          </a:prstGeom>
        </p:spPr>
        <p:txBody>
          <a:bodyPr wrap="square">
            <a:spAutoFit/>
          </a:bodyPr>
          <a:lstStyle/>
          <a:p>
            <a:pPr lvl="0" algn="r"/>
            <a:r>
              <a:rPr lang="fa-IR" dirty="0">
                <a:solidFill>
                  <a:prstClr val="white"/>
                </a:solidFill>
                <a:cs typeface="2  Bardiya" pitchFamily="2" charset="-78"/>
              </a:rPr>
              <a:t>3. توانایی  تحلیل داده های زیاد، ارزیابی راه حل ها و انجام تصمیم گیری درست</a:t>
            </a:r>
          </a:p>
        </p:txBody>
      </p:sp>
    </p:spTree>
    <p:extLst>
      <p:ext uri="{BB962C8B-B14F-4D97-AF65-F5344CB8AC3E}">
        <p14:creationId xmlns:p14="http://schemas.microsoft.com/office/powerpoint/2010/main" val="28769094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xplosion 2 2"/>
          <p:cNvSpPr/>
          <p:nvPr/>
        </p:nvSpPr>
        <p:spPr>
          <a:xfrm>
            <a:off x="395536" y="188640"/>
            <a:ext cx="2880320" cy="1296144"/>
          </a:xfrm>
          <a:prstGeom prst="irregularSeal2">
            <a:avLst/>
          </a:prstGeom>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ln>
                  <a:solidFill>
                    <a:schemeClr val="accent2">
                      <a:lumMod val="20000"/>
                      <a:lumOff val="80000"/>
                    </a:schemeClr>
                  </a:solidFill>
                </a:ln>
                <a:solidFill>
                  <a:schemeClr val="accent1">
                    <a:lumMod val="20000"/>
                    <a:lumOff val="80000"/>
                  </a:schemeClr>
                </a:solidFill>
                <a:cs typeface="2  Bardiya" pitchFamily="2" charset="-78"/>
              </a:rPr>
              <a:t>وظایف مهندس عمران</a:t>
            </a:r>
          </a:p>
        </p:txBody>
      </p:sp>
      <p:sp>
        <p:nvSpPr>
          <p:cNvPr id="5" name="Round Single Corner Rectangle 4"/>
          <p:cNvSpPr/>
          <p:nvPr/>
        </p:nvSpPr>
        <p:spPr>
          <a:xfrm>
            <a:off x="218085" y="1988840"/>
            <a:ext cx="8712968" cy="4740588"/>
          </a:xfrm>
          <a:prstGeom prst="round1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dirty="0">
                <a:cs typeface="2  Baran" pitchFamily="2" charset="-78"/>
              </a:rPr>
              <a:t>سازه- سدها، ساختمان ها، سکوهای دریایی و خطوط لوله</a:t>
            </a:r>
          </a:p>
          <a:p>
            <a:pPr algn="r"/>
            <a:r>
              <a:rPr lang="fa-IR" dirty="0">
                <a:cs typeface="2  Baran" pitchFamily="2" charset="-78"/>
              </a:rPr>
              <a:t>حمل و نقل- جاده ها، راه آهن، کانال ها و فرودگاه ها</a:t>
            </a:r>
          </a:p>
          <a:p>
            <a:pPr algn="r"/>
            <a:r>
              <a:rPr lang="fa-IR" dirty="0">
                <a:cs typeface="2  Baran" pitchFamily="2" charset="-78"/>
              </a:rPr>
              <a:t>محیط زیست- شبکه های تامین آب، سیستم های آبرسانی زیر زمینی و ساخت موانع سیل</a:t>
            </a:r>
          </a:p>
          <a:p>
            <a:pPr algn="r"/>
            <a:r>
              <a:rPr lang="fa-IR" dirty="0">
                <a:cs typeface="2  Baran" pitchFamily="2" charset="-78"/>
              </a:rPr>
              <a:t>دریایی- بنادر و سیستم های دفاعی دریایی</a:t>
            </a:r>
          </a:p>
          <a:p>
            <a:pPr algn="r"/>
            <a:r>
              <a:rPr lang="fa-IR" dirty="0">
                <a:cs typeface="2  Baran" pitchFamily="2" charset="-78"/>
              </a:rPr>
              <a:t>ژئوتکنیک- استخراج از معدن، عملیات خاکی و ساخت پایه</a:t>
            </a:r>
          </a:p>
          <a:p>
            <a:pPr algn="r"/>
            <a:r>
              <a:rPr lang="fa-IR" dirty="0" smtClean="0">
                <a:cs typeface="2  Baran" pitchFamily="2" charset="-78"/>
              </a:rPr>
              <a:t>بحث </a:t>
            </a:r>
            <a:r>
              <a:rPr lang="fa-IR" dirty="0">
                <a:cs typeface="2  Baran" pitchFamily="2" charset="-78"/>
              </a:rPr>
              <a:t>و گفتگو درباره تجهیزات لازم با مشتری، کارفرما یا همکاران</a:t>
            </a:r>
          </a:p>
          <a:p>
            <a:pPr algn="r"/>
            <a:r>
              <a:rPr lang="fa-IR" dirty="0">
                <a:cs typeface="2  Baran" pitchFamily="2" charset="-78"/>
              </a:rPr>
              <a:t>تحلیل داده های ارسالی توسط ناظران، نقشه کشی و آزمایش مواد و مصالح با استفاده از نرم افزار مدلسازی کامپیوتری</a:t>
            </a:r>
          </a:p>
          <a:p>
            <a:pPr algn="r"/>
            <a:r>
              <a:rPr lang="fa-IR" dirty="0">
                <a:cs typeface="2  Baran" pitchFamily="2" charset="-78"/>
              </a:rPr>
              <a:t>آزمایش خاک برای تعیین کیفیت و قدرت پایه سازه مهندس عمران</a:t>
            </a:r>
          </a:p>
          <a:p>
            <a:pPr algn="r"/>
            <a:r>
              <a:rPr lang="fa-IR" dirty="0">
                <a:cs typeface="2  Baran" pitchFamily="2" charset="-78"/>
              </a:rPr>
              <a:t>تهیه نقشه ها با کمک نرم افزار طراحی کامپیوتری</a:t>
            </a:r>
          </a:p>
          <a:p>
            <a:pPr algn="r"/>
            <a:r>
              <a:rPr lang="fa-IR" dirty="0">
                <a:cs typeface="2  Baran" pitchFamily="2" charset="-78"/>
              </a:rPr>
              <a:t>قضاوت در خصوص امکانپذیری پروژه ها با ارزیابی مواد، هزینه ها، زمان و نیروی کار موجود</a:t>
            </a:r>
          </a:p>
          <a:p>
            <a:pPr algn="r"/>
            <a:r>
              <a:rPr lang="fa-IR" dirty="0">
                <a:cs typeface="2  Baran" pitchFamily="2" charset="-78"/>
              </a:rPr>
              <a:t>ارزیابی ریسک ها و اثرات محیطی پروژه ها</a:t>
            </a:r>
          </a:p>
          <a:p>
            <a:pPr algn="r"/>
            <a:r>
              <a:rPr lang="fa-IR" dirty="0">
                <a:cs typeface="2  Baran" pitchFamily="2" charset="-78"/>
              </a:rPr>
              <a:t>تهیه پیشنهاد برای مناقصه ها، گزارش به مشتریان، مراکز دولتی و سازمانهای برنامه ریز</a:t>
            </a:r>
          </a:p>
          <a:p>
            <a:pPr algn="r"/>
            <a:r>
              <a:rPr lang="fa-IR" dirty="0">
                <a:cs typeface="2  Baran" pitchFamily="2" charset="-78"/>
              </a:rPr>
              <a:t>مدیریت، هدایت و نظارت بر پیشرفت هر مرحله از تولید</a:t>
            </a:r>
          </a:p>
          <a:p>
            <a:pPr algn="r"/>
            <a:r>
              <a:rPr lang="fa-IR" dirty="0">
                <a:cs typeface="2  Baran" pitchFamily="2" charset="-78"/>
              </a:rPr>
              <a:t>اطمینان از مجهز بودن بخش های مختلف به تجهیزات ایمنی و سلامت و رعایت شدن قوانین و زمانبندی ها</a:t>
            </a:r>
          </a:p>
          <a:p>
            <a:pPr algn="r"/>
            <a:r>
              <a:rPr lang="fa-IR" dirty="0">
                <a:cs typeface="2  Baran" pitchFamily="2" charset="-78"/>
              </a:rPr>
              <a:t>مهندس عمران معمولا در کنار متخصصانی مانند معماران، مهندسین نقشه کشی، ناظران و پیمانکاران ساختمان کار می کند</a:t>
            </a:r>
            <a:endParaRPr lang="en-US" dirty="0">
              <a:cs typeface="2  Baran" pitchFamily="2" charset="-78"/>
            </a:endParaRPr>
          </a:p>
          <a:p>
            <a:pPr algn="r"/>
            <a:endParaRPr lang="fa-IR" dirty="0"/>
          </a:p>
        </p:txBody>
      </p:sp>
    </p:spTree>
    <p:extLst>
      <p:ext uri="{BB962C8B-B14F-4D97-AF65-F5344CB8AC3E}">
        <p14:creationId xmlns:p14="http://schemas.microsoft.com/office/powerpoint/2010/main" val="3492391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xplosion 2 1"/>
          <p:cNvSpPr/>
          <p:nvPr/>
        </p:nvSpPr>
        <p:spPr>
          <a:xfrm>
            <a:off x="251520" y="116632"/>
            <a:ext cx="2520280" cy="1512168"/>
          </a:xfrm>
          <a:prstGeom prst="irregularSeal2">
            <a:avLst/>
          </a:prstGeom>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مهندس معماری</a:t>
            </a:r>
            <a:endParaRPr lang="en-US" dirty="0"/>
          </a:p>
        </p:txBody>
      </p:sp>
      <p:sp>
        <p:nvSpPr>
          <p:cNvPr id="3" name="Rectangle 2"/>
          <p:cNvSpPr/>
          <p:nvPr/>
        </p:nvSpPr>
        <p:spPr>
          <a:xfrm>
            <a:off x="4427984" y="1259468"/>
            <a:ext cx="4246675" cy="369332"/>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r>
              <a:rPr lang="fa-IR"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2  Bardiya" pitchFamily="2" charset="-78"/>
              </a:rPr>
              <a:t>مهندس معماری می‌تواند در زمینه‌های زیر فعالیت کند  :</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2  Bardiya" pitchFamily="2" charset="-78"/>
            </a:endParaRPr>
          </a:p>
        </p:txBody>
      </p:sp>
      <p:sp>
        <p:nvSpPr>
          <p:cNvPr id="5" name="Parallelogram 4"/>
          <p:cNvSpPr/>
          <p:nvPr/>
        </p:nvSpPr>
        <p:spPr>
          <a:xfrm>
            <a:off x="251520" y="2348880"/>
            <a:ext cx="8640960" cy="4320480"/>
          </a:xfrm>
          <a:prstGeom prst="parallelogram">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dirty="0">
                <a:cs typeface="2  Mehr" pitchFamily="2" charset="-78"/>
              </a:rPr>
              <a:t>•طراحی (تک بنا یا مجموعه زیستی کوچک)، از طراحهای اولیه تا مراحل اجرایی کار و طراحی اجزا و عناصر تشکیل دهنده بنا</a:t>
            </a:r>
          </a:p>
          <a:p>
            <a:pPr algn="r"/>
            <a:r>
              <a:rPr lang="fa-IR" dirty="0">
                <a:cs typeface="2  Mehr" pitchFamily="2" charset="-78"/>
              </a:rPr>
              <a:t>•رهبری و سرپرستی دفاتر مشاور معماری (مهندسی مشاور)</a:t>
            </a:r>
          </a:p>
          <a:p>
            <a:pPr algn="r"/>
            <a:r>
              <a:rPr lang="fa-IR" dirty="0">
                <a:cs typeface="2  Mehr" pitchFamily="2" charset="-78"/>
              </a:rPr>
              <a:t>•نظارت عمومی و عالی بر صحت انجام کار در عملیات اجرایی ساختمانی (مهندسی ناظر)</a:t>
            </a:r>
          </a:p>
          <a:p>
            <a:pPr algn="r"/>
            <a:r>
              <a:rPr lang="fa-IR" dirty="0">
                <a:cs typeface="2  Mehr" pitchFamily="2" charset="-78"/>
              </a:rPr>
              <a:t>•مدیریت و هماهنگی اجرایی پروژه‌های معماری (مدیریت پروژه)</a:t>
            </a:r>
          </a:p>
          <a:p>
            <a:pPr algn="r"/>
            <a:r>
              <a:rPr lang="fa-IR" dirty="0">
                <a:cs typeface="2  Mehr" pitchFamily="2" charset="-78"/>
              </a:rPr>
              <a:t>•تأسیس و سرپرستی مؤسسات پیمانکاری و احداث ساختمان</a:t>
            </a:r>
          </a:p>
          <a:p>
            <a:pPr algn="r"/>
            <a:r>
              <a:rPr lang="fa-IR" dirty="0">
                <a:cs typeface="2  Mehr" pitchFamily="2" charset="-78"/>
              </a:rPr>
              <a:t>•همکاری با کلیه متخصصینی که کار آنها به نحوی با ساماندهی محیط زیست مرتبط است. مانند اکولوژیست‌ها، جغرافی دانان، اقلیم شناسان، برنامه ریزان اقتصادی و اجتماعی و…</a:t>
            </a:r>
          </a:p>
          <a:p>
            <a:pPr algn="r"/>
            <a:r>
              <a:rPr lang="fa-IR" dirty="0">
                <a:cs typeface="2  Mehr" pitchFamily="2" charset="-78"/>
              </a:rPr>
              <a:t>•طراحی پارک‌ها و میادین شهری و محوطه سازی آنها</a:t>
            </a:r>
          </a:p>
          <a:p>
            <a:pPr algn="r"/>
            <a:r>
              <a:rPr lang="fa-IR" dirty="0">
                <a:cs typeface="2  Mehr" pitchFamily="2" charset="-78"/>
              </a:rPr>
              <a:t>•مشارکت در پروژه‌های برنامه ریزی و طراحی شهری و شهرسازی</a:t>
            </a:r>
          </a:p>
          <a:p>
            <a:pPr algn="r"/>
            <a:r>
              <a:rPr lang="fa-IR" dirty="0">
                <a:cs typeface="2  Mehr" pitchFamily="2" charset="-78"/>
              </a:rPr>
              <a:t>•طراحی تک بناها در مقیاس کوچک و انجام دکوراسیون داخلی</a:t>
            </a:r>
          </a:p>
          <a:p>
            <a:pPr algn="r"/>
            <a:r>
              <a:rPr lang="fa-IR" dirty="0">
                <a:cs typeface="2  Mehr" pitchFamily="2" charset="-78"/>
              </a:rPr>
              <a:t>•انجام کارهای پژوهشی و آموزشی در زمینه طراحی فضا</a:t>
            </a:r>
          </a:p>
        </p:txBody>
      </p:sp>
    </p:spTree>
    <p:extLst>
      <p:ext uri="{BB962C8B-B14F-4D97-AF65-F5344CB8AC3E}">
        <p14:creationId xmlns:p14="http://schemas.microsoft.com/office/powerpoint/2010/main" val="32662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87824" y="188640"/>
            <a:ext cx="2448271" cy="369332"/>
          </a:xfrm>
          <a:prstGeom prst="rect">
            <a:avLst/>
          </a:prstGeom>
          <a:ln>
            <a:noFill/>
          </a:ln>
          <a:effectLst/>
          <a:scene3d>
            <a:camera prst="orthographicFront">
              <a:rot lat="0" lon="0" rev="0"/>
            </a:camera>
            <a:lightRig rig="glow" dir="t">
              <a:rot lat="0" lon="0" rev="14100000"/>
            </a:lightRig>
          </a:scene3d>
          <a:sp3d prstMaterial="softEdge">
            <a:bevelT w="127000" prst="artDeco"/>
          </a:sp3d>
        </p:spPr>
        <p:style>
          <a:lnRef idx="3">
            <a:schemeClr val="lt1"/>
          </a:lnRef>
          <a:fillRef idx="1">
            <a:schemeClr val="accent5"/>
          </a:fillRef>
          <a:effectRef idx="1">
            <a:schemeClr val="accent5"/>
          </a:effectRef>
          <a:fontRef idx="minor">
            <a:schemeClr val="lt1"/>
          </a:fontRef>
        </p:style>
        <p:txBody>
          <a:bodyPr wrap="square">
            <a:spAutoFit/>
          </a:bodyPr>
          <a:lstStyle/>
          <a:p>
            <a:pPr algn="ctr"/>
            <a:r>
              <a:rPr lang="fa-IR" dirty="0">
                <a:cs typeface="2  Bardiya" pitchFamily="2" charset="-78"/>
              </a:rPr>
              <a:t>وظایف مهندس </a:t>
            </a:r>
            <a:r>
              <a:rPr lang="fa-IR" dirty="0" smtClean="0">
                <a:cs typeface="2  Bardiya" pitchFamily="2" charset="-78"/>
              </a:rPr>
              <a:t>معمار</a:t>
            </a:r>
            <a:endParaRPr lang="en-US" dirty="0">
              <a:cs typeface="2  Bardiya" pitchFamily="2" charset="-78"/>
            </a:endParaRPr>
          </a:p>
        </p:txBody>
      </p:sp>
      <p:sp>
        <p:nvSpPr>
          <p:cNvPr id="4" name="Rectangle 3"/>
          <p:cNvSpPr/>
          <p:nvPr/>
        </p:nvSpPr>
        <p:spPr>
          <a:xfrm>
            <a:off x="5900509" y="2139136"/>
            <a:ext cx="2916578" cy="369332"/>
          </a:xfrm>
          <a:prstGeom prst="rect">
            <a:avLst/>
          </a:prstGeom>
        </p:spPr>
        <p:txBody>
          <a:bodyPr wrap="square">
            <a:spAutoFit/>
          </a:bodyPr>
          <a:lstStyle/>
          <a:p>
            <a:pPr algn="r"/>
            <a:r>
              <a:rPr lang="fa-IR" dirty="0" smtClean="0">
                <a:cs typeface="2  Bardiya" pitchFamily="2" charset="-78"/>
              </a:rPr>
              <a:t>•</a:t>
            </a:r>
            <a:r>
              <a:rPr lang="fa-IR" dirty="0">
                <a:cs typeface="2  Bardiya" pitchFamily="2" charset="-78"/>
              </a:rPr>
              <a:t>نظارت بر کار تکنسین ها و کارگران</a:t>
            </a:r>
          </a:p>
        </p:txBody>
      </p:sp>
      <p:sp>
        <p:nvSpPr>
          <p:cNvPr id="5" name="Rectangle 4"/>
          <p:cNvSpPr/>
          <p:nvPr/>
        </p:nvSpPr>
        <p:spPr>
          <a:xfrm>
            <a:off x="1552445" y="4666551"/>
            <a:ext cx="7387512" cy="369332"/>
          </a:xfrm>
          <a:prstGeom prst="rect">
            <a:avLst/>
          </a:prstGeom>
        </p:spPr>
        <p:txBody>
          <a:bodyPr wrap="square">
            <a:spAutoFit/>
          </a:bodyPr>
          <a:lstStyle/>
          <a:p>
            <a:pPr lvl="0" algn="r"/>
            <a:r>
              <a:rPr lang="fa-IR" dirty="0">
                <a:solidFill>
                  <a:prstClr val="white"/>
                </a:solidFill>
                <a:cs typeface="2  Bardiya" pitchFamily="2" charset="-78"/>
              </a:rPr>
              <a:t>•یافتن پروژه جدید از طریق بازاریابی و دادن توضیحات لازم برای مشتری</a:t>
            </a:r>
          </a:p>
        </p:txBody>
      </p:sp>
      <p:sp>
        <p:nvSpPr>
          <p:cNvPr id="6" name="Rectangle 5"/>
          <p:cNvSpPr/>
          <p:nvPr/>
        </p:nvSpPr>
        <p:spPr>
          <a:xfrm>
            <a:off x="2189461" y="3730447"/>
            <a:ext cx="6750496" cy="369332"/>
          </a:xfrm>
          <a:prstGeom prst="rect">
            <a:avLst/>
          </a:prstGeom>
        </p:spPr>
        <p:txBody>
          <a:bodyPr wrap="square">
            <a:spAutoFit/>
          </a:bodyPr>
          <a:lstStyle/>
          <a:p>
            <a:pPr lvl="0" algn="r"/>
            <a:r>
              <a:rPr lang="fa-IR" dirty="0">
                <a:solidFill>
                  <a:prstClr val="white"/>
                </a:solidFill>
                <a:cs typeface="2  Bardiya" pitchFamily="2" charset="-78"/>
              </a:rPr>
              <a:t>•مشورت با مشتری برای تعیین نیاز مشتری و الزامات لازم برای ساختمان ها</a:t>
            </a:r>
          </a:p>
        </p:txBody>
      </p:sp>
      <p:sp>
        <p:nvSpPr>
          <p:cNvPr id="7" name="Rectangle 6"/>
          <p:cNvSpPr/>
          <p:nvPr/>
        </p:nvSpPr>
        <p:spPr>
          <a:xfrm>
            <a:off x="432506" y="6411391"/>
            <a:ext cx="8352928" cy="369332"/>
          </a:xfrm>
          <a:prstGeom prst="rect">
            <a:avLst/>
          </a:prstGeom>
        </p:spPr>
        <p:txBody>
          <a:bodyPr wrap="square">
            <a:spAutoFit/>
          </a:bodyPr>
          <a:lstStyle/>
          <a:p>
            <a:pPr lvl="0" algn="r"/>
            <a:r>
              <a:rPr lang="fa-IR" dirty="0">
                <a:solidFill>
                  <a:prstClr val="white"/>
                </a:solidFill>
                <a:cs typeface="2  Bardiya" pitchFamily="2" charset="-78"/>
              </a:rPr>
              <a:t>•تعیین خصوصیات فیزیکی و کمی طرح همراه با تخمین مواد و تجهیزات لازم و هزینه یابی و زمان بندی اولیه پروژه</a:t>
            </a:r>
          </a:p>
        </p:txBody>
      </p:sp>
      <p:sp>
        <p:nvSpPr>
          <p:cNvPr id="8" name="Rectangle 7"/>
          <p:cNvSpPr/>
          <p:nvPr/>
        </p:nvSpPr>
        <p:spPr>
          <a:xfrm>
            <a:off x="1724563" y="4244631"/>
            <a:ext cx="7200800" cy="369332"/>
          </a:xfrm>
          <a:prstGeom prst="rect">
            <a:avLst/>
          </a:prstGeom>
        </p:spPr>
        <p:txBody>
          <a:bodyPr wrap="square">
            <a:spAutoFit/>
          </a:bodyPr>
          <a:lstStyle/>
          <a:p>
            <a:pPr lvl="0" algn="r"/>
            <a:r>
              <a:rPr lang="fa-IR" dirty="0">
                <a:solidFill>
                  <a:prstClr val="white"/>
                </a:solidFill>
                <a:cs typeface="2  Bardiya" pitchFamily="2" charset="-78"/>
              </a:rPr>
              <a:t>•بررسی و تحلیل شرایط و خصوصیات زمین و محوطه ساخت و ساز</a:t>
            </a:r>
          </a:p>
        </p:txBody>
      </p:sp>
      <p:sp>
        <p:nvSpPr>
          <p:cNvPr id="9" name="Rectangle 8"/>
          <p:cNvSpPr/>
          <p:nvPr/>
        </p:nvSpPr>
        <p:spPr>
          <a:xfrm>
            <a:off x="970587" y="5403143"/>
            <a:ext cx="7918772" cy="369332"/>
          </a:xfrm>
          <a:prstGeom prst="rect">
            <a:avLst/>
          </a:prstGeom>
        </p:spPr>
        <p:txBody>
          <a:bodyPr wrap="square">
            <a:spAutoFit/>
          </a:bodyPr>
          <a:lstStyle/>
          <a:p>
            <a:pPr lvl="0" algn="r"/>
            <a:r>
              <a:rPr lang="fa-IR" dirty="0">
                <a:solidFill>
                  <a:prstClr val="white"/>
                </a:solidFill>
                <a:cs typeface="2  Bardiya" pitchFamily="2" charset="-78"/>
              </a:rPr>
              <a:t>•تهیه طرح ها و نقشه های پروژه با استفاده از نرم افزارهای طراحی و مدلسازی کامپیوتری</a:t>
            </a:r>
          </a:p>
        </p:txBody>
      </p:sp>
      <p:sp>
        <p:nvSpPr>
          <p:cNvPr id="10" name="Rectangle 9"/>
          <p:cNvSpPr/>
          <p:nvPr/>
        </p:nvSpPr>
        <p:spPr>
          <a:xfrm>
            <a:off x="131074" y="5777926"/>
            <a:ext cx="8784976" cy="646331"/>
          </a:xfrm>
          <a:prstGeom prst="rect">
            <a:avLst/>
          </a:prstGeom>
        </p:spPr>
        <p:txBody>
          <a:bodyPr wrap="square">
            <a:spAutoFit/>
          </a:bodyPr>
          <a:lstStyle/>
          <a:p>
            <a:pPr lvl="0" algn="r"/>
            <a:r>
              <a:rPr lang="fa-IR" dirty="0">
                <a:solidFill>
                  <a:prstClr val="white"/>
                </a:solidFill>
                <a:cs typeface="2  Bardiya" pitchFamily="2" charset="-78"/>
              </a:rPr>
              <a:t>•همکاری با سایر مهندسان از جمله مهندسان تاسیسات مکانیک، مهندسان برق و … در انجام محاسبات فنی و تاسیسات مکانیکی و برقی و …</a:t>
            </a:r>
          </a:p>
        </p:txBody>
      </p:sp>
      <p:sp>
        <p:nvSpPr>
          <p:cNvPr id="12" name="Rectangle 11"/>
          <p:cNvSpPr/>
          <p:nvPr/>
        </p:nvSpPr>
        <p:spPr>
          <a:xfrm>
            <a:off x="5090209" y="1484784"/>
            <a:ext cx="3695225" cy="369332"/>
          </a:xfrm>
          <a:prstGeom prst="rect">
            <a:avLst/>
          </a:prstGeom>
        </p:spPr>
        <p:txBody>
          <a:bodyPr wrap="square">
            <a:spAutoFit/>
          </a:bodyPr>
          <a:lstStyle/>
          <a:p>
            <a:pPr algn="r"/>
            <a:r>
              <a:rPr lang="fa-IR" dirty="0" smtClean="0">
                <a:cs typeface="2  Bardiya" pitchFamily="2" charset="-78"/>
              </a:rPr>
              <a:t>•</a:t>
            </a:r>
            <a:r>
              <a:rPr lang="fa-IR" dirty="0">
                <a:cs typeface="2  Bardiya" pitchFamily="2" charset="-78"/>
              </a:rPr>
              <a:t>داشتن ذوق و استعداد </a:t>
            </a:r>
            <a:r>
              <a:rPr lang="fa-IR" dirty="0" smtClean="0">
                <a:cs typeface="2  Bardiya" pitchFamily="2" charset="-78"/>
              </a:rPr>
              <a:t>هنری</a:t>
            </a:r>
            <a:endParaRPr lang="fa-IR" dirty="0">
              <a:cs typeface="2  Bardiya" pitchFamily="2" charset="-78"/>
            </a:endParaRPr>
          </a:p>
        </p:txBody>
      </p:sp>
      <p:sp>
        <p:nvSpPr>
          <p:cNvPr id="13" name="Rectangle 12"/>
          <p:cNvSpPr/>
          <p:nvPr/>
        </p:nvSpPr>
        <p:spPr>
          <a:xfrm>
            <a:off x="6720446" y="706545"/>
            <a:ext cx="2064988" cy="369332"/>
          </a:xfrm>
          <a:prstGeom prst="rect">
            <a:avLst/>
          </a:prstGeom>
        </p:spPr>
        <p:txBody>
          <a:bodyPr wrap="none">
            <a:spAutoFit/>
          </a:bodyPr>
          <a:lstStyle/>
          <a:p>
            <a:pPr lvl="0" algn="r"/>
            <a:r>
              <a:rPr lang="fa-IR" dirty="0">
                <a:solidFill>
                  <a:prstClr val="white"/>
                </a:solidFill>
                <a:cs typeface="2  Bardiya" pitchFamily="2" charset="-78"/>
              </a:rPr>
              <a:t>•بستن قرارداد با پیمانکاران</a:t>
            </a:r>
          </a:p>
        </p:txBody>
      </p:sp>
      <p:sp>
        <p:nvSpPr>
          <p:cNvPr id="14" name="Rectangle 13"/>
          <p:cNvSpPr/>
          <p:nvPr/>
        </p:nvSpPr>
        <p:spPr>
          <a:xfrm>
            <a:off x="5712309" y="1075877"/>
            <a:ext cx="3104778" cy="369332"/>
          </a:xfrm>
          <a:prstGeom prst="rect">
            <a:avLst/>
          </a:prstGeom>
        </p:spPr>
        <p:txBody>
          <a:bodyPr wrap="square">
            <a:spAutoFit/>
          </a:bodyPr>
          <a:lstStyle/>
          <a:p>
            <a:pPr lvl="0" algn="r"/>
            <a:r>
              <a:rPr lang="fa-IR" dirty="0">
                <a:solidFill>
                  <a:prstClr val="white"/>
                </a:solidFill>
                <a:cs typeface="2  Bardiya" pitchFamily="2" charset="-78"/>
              </a:rPr>
              <a:t>•مدیریت پروژه های ساخت و ساز</a:t>
            </a:r>
          </a:p>
        </p:txBody>
      </p:sp>
      <p:sp>
        <p:nvSpPr>
          <p:cNvPr id="15" name="Rectangle 14"/>
          <p:cNvSpPr/>
          <p:nvPr/>
        </p:nvSpPr>
        <p:spPr>
          <a:xfrm>
            <a:off x="2246875" y="3361115"/>
            <a:ext cx="6678488" cy="369332"/>
          </a:xfrm>
          <a:prstGeom prst="rect">
            <a:avLst/>
          </a:prstGeom>
        </p:spPr>
        <p:txBody>
          <a:bodyPr wrap="square">
            <a:spAutoFit/>
          </a:bodyPr>
          <a:lstStyle/>
          <a:p>
            <a:pPr lvl="0" algn="r"/>
            <a:r>
              <a:rPr lang="fa-IR" dirty="0">
                <a:solidFill>
                  <a:prstClr val="white"/>
                </a:solidFill>
                <a:cs typeface="2  Bardiya" pitchFamily="2" charset="-78"/>
              </a:rPr>
              <a:t>•بازدید از محل پروژه برای اطمینان یافتن از پیشرفت آن مطابق با برنامه</a:t>
            </a:r>
          </a:p>
        </p:txBody>
      </p:sp>
      <p:sp>
        <p:nvSpPr>
          <p:cNvPr id="16" name="Rectangle 15"/>
          <p:cNvSpPr/>
          <p:nvPr/>
        </p:nvSpPr>
        <p:spPr>
          <a:xfrm>
            <a:off x="2771860" y="2939834"/>
            <a:ext cx="6153503" cy="369332"/>
          </a:xfrm>
          <a:prstGeom prst="rect">
            <a:avLst/>
          </a:prstGeom>
        </p:spPr>
        <p:txBody>
          <a:bodyPr wrap="square">
            <a:spAutoFit/>
          </a:bodyPr>
          <a:lstStyle/>
          <a:p>
            <a:pPr algn="r"/>
            <a:r>
              <a:rPr lang="fa-IR" dirty="0">
                <a:solidFill>
                  <a:prstClr val="white"/>
                </a:solidFill>
                <a:cs typeface="2  Bardiya" pitchFamily="2" charset="-78"/>
              </a:rPr>
              <a:t>•مهارت و توانمندی های مورد نیاز مهندس </a:t>
            </a:r>
            <a:r>
              <a:rPr lang="fa-IR" dirty="0" smtClean="0">
                <a:solidFill>
                  <a:prstClr val="white"/>
                </a:solidFill>
                <a:cs typeface="2  Bardiya" pitchFamily="2" charset="-78"/>
              </a:rPr>
              <a:t>معمار</a:t>
            </a:r>
            <a:endParaRPr lang="fa-IR" dirty="0">
              <a:solidFill>
                <a:prstClr val="white"/>
              </a:solidFill>
              <a:cs typeface="2  Bardiya" pitchFamily="2" charset="-78"/>
            </a:endParaRPr>
          </a:p>
        </p:txBody>
      </p:sp>
      <p:sp>
        <p:nvSpPr>
          <p:cNvPr id="17" name="Rectangle 16"/>
          <p:cNvSpPr/>
          <p:nvPr/>
        </p:nvSpPr>
        <p:spPr>
          <a:xfrm>
            <a:off x="3166904" y="2515932"/>
            <a:ext cx="5758459" cy="369332"/>
          </a:xfrm>
          <a:prstGeom prst="rect">
            <a:avLst/>
          </a:prstGeom>
        </p:spPr>
        <p:txBody>
          <a:bodyPr wrap="square">
            <a:spAutoFit/>
          </a:bodyPr>
          <a:lstStyle/>
          <a:p>
            <a:pPr lvl="0" algn="r"/>
            <a:r>
              <a:rPr lang="fa-IR" dirty="0">
                <a:solidFill>
                  <a:prstClr val="white"/>
                </a:solidFill>
                <a:cs typeface="2  Bardiya" pitchFamily="2" charset="-78"/>
              </a:rPr>
              <a:t>•توانایی عالی در ریاضیات به خصوص هندسه</a:t>
            </a:r>
          </a:p>
        </p:txBody>
      </p:sp>
      <p:sp>
        <p:nvSpPr>
          <p:cNvPr id="18" name="Rectangle 17"/>
          <p:cNvSpPr/>
          <p:nvPr/>
        </p:nvSpPr>
        <p:spPr>
          <a:xfrm>
            <a:off x="1760567" y="5035883"/>
            <a:ext cx="7128792" cy="369332"/>
          </a:xfrm>
          <a:prstGeom prst="rect">
            <a:avLst/>
          </a:prstGeom>
        </p:spPr>
        <p:txBody>
          <a:bodyPr wrap="square">
            <a:spAutoFit/>
          </a:bodyPr>
          <a:lstStyle/>
          <a:p>
            <a:pPr lvl="0" algn="r"/>
            <a:r>
              <a:rPr lang="fa-IR" dirty="0">
                <a:solidFill>
                  <a:prstClr val="white"/>
                </a:solidFill>
                <a:cs typeface="2  Bardiya" pitchFamily="2" charset="-78"/>
              </a:rPr>
              <a:t>•رویکرد روش مند، تحلیلی و منطقی (همچون سایر مشاغل مهندسی و فنی)</a:t>
            </a:r>
          </a:p>
        </p:txBody>
      </p:sp>
    </p:spTree>
    <p:extLst>
      <p:ext uri="{BB962C8B-B14F-4D97-AF65-F5344CB8AC3E}">
        <p14:creationId xmlns:p14="http://schemas.microsoft.com/office/powerpoint/2010/main" val="15317557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39021" y="188640"/>
            <a:ext cx="2541686" cy="369332"/>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fa-IR" dirty="0"/>
              <a:t>مهندسی </a:t>
            </a:r>
            <a:r>
              <a:rPr lang="fa-IR" dirty="0" smtClean="0"/>
              <a:t>تأسیسات مکانیکی </a:t>
            </a:r>
            <a:endParaRPr lang="en-US" dirty="0"/>
          </a:p>
        </p:txBody>
      </p:sp>
      <p:sp>
        <p:nvSpPr>
          <p:cNvPr id="5" name="Rectangle 4"/>
          <p:cNvSpPr/>
          <p:nvPr/>
        </p:nvSpPr>
        <p:spPr>
          <a:xfrm>
            <a:off x="5220073" y="1268760"/>
            <a:ext cx="3600400" cy="369332"/>
          </a:xfrm>
          <a:prstGeom prst="rect">
            <a:avLst/>
          </a:prstGeom>
          <a:ln>
            <a:noFill/>
          </a:ln>
          <a:effectLst/>
          <a:scene3d>
            <a:camera prst="orthographicFront">
              <a:rot lat="0" lon="0" rev="0"/>
            </a:camera>
            <a:lightRig rig="glow" dir="tl">
              <a:rot lat="0" lon="0" rev="14100000"/>
            </a:lightRig>
          </a:scene3d>
          <a:sp3d prstMaterial="softEdge">
            <a:bevelT w="127000" prst="artDeco"/>
          </a:sp3d>
        </p:spPr>
        <p:style>
          <a:lnRef idx="0">
            <a:schemeClr val="accent5"/>
          </a:lnRef>
          <a:fillRef idx="3">
            <a:schemeClr val="accent5"/>
          </a:fillRef>
          <a:effectRef idx="3">
            <a:schemeClr val="accent5"/>
          </a:effectRef>
          <a:fontRef idx="minor">
            <a:schemeClr val="lt1"/>
          </a:fontRef>
        </p:style>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fa-IR" b="1" dirty="0">
                <a:ln w="50800"/>
                <a:solidFill>
                  <a:schemeClr val="bg1">
                    <a:shade val="50000"/>
                  </a:schemeClr>
                </a:solidFill>
              </a:rPr>
              <a:t>زمینه‌ها و عناوین شغلی رشته </a:t>
            </a:r>
            <a:r>
              <a:rPr lang="fa-IR" b="1" dirty="0" smtClean="0">
                <a:ln w="50800"/>
                <a:solidFill>
                  <a:schemeClr val="bg1">
                    <a:shade val="50000"/>
                  </a:schemeClr>
                </a:solidFill>
              </a:rPr>
              <a:t>تاسیسات</a:t>
            </a:r>
            <a:endParaRPr lang="en-US" b="1" dirty="0">
              <a:ln w="50800"/>
              <a:solidFill>
                <a:schemeClr val="bg1">
                  <a:shade val="50000"/>
                </a:schemeClr>
              </a:solidFill>
            </a:endParaRPr>
          </a:p>
        </p:txBody>
      </p:sp>
      <p:sp>
        <p:nvSpPr>
          <p:cNvPr id="6" name="Rectangle 5"/>
          <p:cNvSpPr/>
          <p:nvPr/>
        </p:nvSpPr>
        <p:spPr>
          <a:xfrm>
            <a:off x="4653558" y="3154376"/>
            <a:ext cx="3616002" cy="369332"/>
          </a:xfrm>
          <a:prstGeom prst="rect">
            <a:avLst/>
          </a:prstGeom>
        </p:spPr>
        <p:txBody>
          <a:bodyPr wrap="square">
            <a:spAutoFit/>
          </a:bodyPr>
          <a:lstStyle/>
          <a:p>
            <a:pPr lvl="0" algn="r"/>
            <a:r>
              <a:rPr lang="fa-IR" dirty="0" smtClean="0">
                <a:solidFill>
                  <a:prstClr val="white"/>
                </a:solidFill>
                <a:cs typeface="2  Bardiya" pitchFamily="2" charset="-78"/>
              </a:rPr>
              <a:t>لوله کشی فاضلاب </a:t>
            </a:r>
            <a:endParaRPr lang="fa-IR" dirty="0">
              <a:solidFill>
                <a:prstClr val="white"/>
              </a:solidFill>
              <a:cs typeface="2  Bardiya" pitchFamily="2" charset="-78"/>
            </a:endParaRPr>
          </a:p>
        </p:txBody>
      </p:sp>
      <p:sp>
        <p:nvSpPr>
          <p:cNvPr id="7" name="Rectangle 6"/>
          <p:cNvSpPr/>
          <p:nvPr/>
        </p:nvSpPr>
        <p:spPr>
          <a:xfrm>
            <a:off x="3937148" y="3523708"/>
            <a:ext cx="4332412" cy="369332"/>
          </a:xfrm>
          <a:prstGeom prst="rect">
            <a:avLst/>
          </a:prstGeom>
        </p:spPr>
        <p:txBody>
          <a:bodyPr wrap="square">
            <a:spAutoFit/>
          </a:bodyPr>
          <a:lstStyle/>
          <a:p>
            <a:pPr lvl="0" algn="r"/>
            <a:r>
              <a:rPr lang="fa-IR" dirty="0">
                <a:solidFill>
                  <a:prstClr val="white"/>
                </a:solidFill>
                <a:cs typeface="2  Bardiya" pitchFamily="2" charset="-78"/>
              </a:rPr>
              <a:t>راه‌اندازی و تعمیرکاری سیستم‌های حرارت مرکزی</a:t>
            </a:r>
          </a:p>
        </p:txBody>
      </p:sp>
      <p:sp>
        <p:nvSpPr>
          <p:cNvPr id="8" name="Rectangle 7"/>
          <p:cNvSpPr/>
          <p:nvPr/>
        </p:nvSpPr>
        <p:spPr>
          <a:xfrm>
            <a:off x="6721400" y="2780928"/>
            <a:ext cx="1483098" cy="369332"/>
          </a:xfrm>
          <a:prstGeom prst="rect">
            <a:avLst/>
          </a:prstGeom>
        </p:spPr>
        <p:txBody>
          <a:bodyPr wrap="none">
            <a:spAutoFit/>
          </a:bodyPr>
          <a:lstStyle/>
          <a:p>
            <a:pPr lvl="0" algn="r"/>
            <a:r>
              <a:rPr lang="fa-IR" dirty="0">
                <a:solidFill>
                  <a:prstClr val="white"/>
                </a:solidFill>
                <a:cs typeface="2  Bardiya" pitchFamily="2" charset="-78"/>
              </a:rPr>
              <a:t>جوشکاری برق و گاز</a:t>
            </a:r>
          </a:p>
        </p:txBody>
      </p:sp>
      <p:sp>
        <p:nvSpPr>
          <p:cNvPr id="9" name="Rectangle 8"/>
          <p:cNvSpPr/>
          <p:nvPr/>
        </p:nvSpPr>
        <p:spPr>
          <a:xfrm>
            <a:off x="6487361" y="2378486"/>
            <a:ext cx="1717137" cy="369332"/>
          </a:xfrm>
          <a:prstGeom prst="rect">
            <a:avLst/>
          </a:prstGeom>
        </p:spPr>
        <p:txBody>
          <a:bodyPr wrap="none">
            <a:spAutoFit/>
          </a:bodyPr>
          <a:lstStyle/>
          <a:p>
            <a:pPr lvl="0" algn="r"/>
            <a:r>
              <a:rPr lang="fa-IR" dirty="0">
                <a:solidFill>
                  <a:prstClr val="white"/>
                </a:solidFill>
                <a:cs typeface="2  Bardiya" pitchFamily="2" charset="-78"/>
              </a:rPr>
              <a:t>لوله کش آب ساختمان</a:t>
            </a:r>
          </a:p>
        </p:txBody>
      </p:sp>
      <p:sp>
        <p:nvSpPr>
          <p:cNvPr id="10" name="Rectangle 9"/>
          <p:cNvSpPr/>
          <p:nvPr/>
        </p:nvSpPr>
        <p:spPr>
          <a:xfrm>
            <a:off x="1751089" y="4990693"/>
            <a:ext cx="6453409" cy="369332"/>
          </a:xfrm>
          <a:prstGeom prst="rect">
            <a:avLst/>
          </a:prstGeom>
        </p:spPr>
        <p:txBody>
          <a:bodyPr wrap="square">
            <a:spAutoFit/>
          </a:bodyPr>
          <a:lstStyle/>
          <a:p>
            <a:pPr lvl="0" algn="r"/>
            <a:r>
              <a:rPr lang="fa-IR" dirty="0">
                <a:solidFill>
                  <a:prstClr val="white"/>
                </a:solidFill>
                <a:cs typeface="2  Bardiya" pitchFamily="2" charset="-78"/>
              </a:rPr>
              <a:t>برق کاری و راه‌اندازی دستگاه‌های تاسیساتی با استفاده از لوله‌های فلزی و پلیمری</a:t>
            </a:r>
          </a:p>
        </p:txBody>
      </p:sp>
      <p:sp>
        <p:nvSpPr>
          <p:cNvPr id="11" name="Rectangle 10"/>
          <p:cNvSpPr/>
          <p:nvPr/>
        </p:nvSpPr>
        <p:spPr>
          <a:xfrm>
            <a:off x="4303390" y="3866448"/>
            <a:ext cx="3901108" cy="369332"/>
          </a:xfrm>
          <a:prstGeom prst="rect">
            <a:avLst/>
          </a:prstGeom>
        </p:spPr>
        <p:txBody>
          <a:bodyPr wrap="square">
            <a:spAutoFit/>
          </a:bodyPr>
          <a:lstStyle/>
          <a:p>
            <a:pPr lvl="0" algn="r"/>
            <a:r>
              <a:rPr lang="fa-IR" dirty="0">
                <a:solidFill>
                  <a:prstClr val="white"/>
                </a:solidFill>
                <a:cs typeface="2  Bardiya" pitchFamily="2" charset="-78"/>
              </a:rPr>
              <a:t>نقشه کش تاسیسات مکانیکی ساختمان</a:t>
            </a:r>
          </a:p>
        </p:txBody>
      </p:sp>
      <p:sp>
        <p:nvSpPr>
          <p:cNvPr id="12" name="Rectangle 11"/>
          <p:cNvSpPr/>
          <p:nvPr/>
        </p:nvSpPr>
        <p:spPr>
          <a:xfrm>
            <a:off x="4481289" y="4235780"/>
            <a:ext cx="3723209" cy="369332"/>
          </a:xfrm>
          <a:prstGeom prst="rect">
            <a:avLst/>
          </a:prstGeom>
        </p:spPr>
        <p:txBody>
          <a:bodyPr wrap="square">
            <a:spAutoFit/>
          </a:bodyPr>
          <a:lstStyle/>
          <a:p>
            <a:pPr lvl="0" algn="r"/>
            <a:r>
              <a:rPr lang="fa-IR" dirty="0">
                <a:solidFill>
                  <a:prstClr val="white"/>
                </a:solidFill>
                <a:cs typeface="2  Bardiya" pitchFamily="2" charset="-78"/>
              </a:rPr>
              <a:t>طراح، مجری و ناظر لوله کشی گاز خانگی و تجاری</a:t>
            </a:r>
          </a:p>
        </p:txBody>
      </p:sp>
      <p:sp>
        <p:nvSpPr>
          <p:cNvPr id="13" name="Rectangle 12"/>
          <p:cNvSpPr/>
          <p:nvPr/>
        </p:nvSpPr>
        <p:spPr>
          <a:xfrm>
            <a:off x="4653558" y="4621361"/>
            <a:ext cx="3550940" cy="369332"/>
          </a:xfrm>
          <a:prstGeom prst="rect">
            <a:avLst/>
          </a:prstGeom>
        </p:spPr>
        <p:txBody>
          <a:bodyPr wrap="square">
            <a:spAutoFit/>
          </a:bodyPr>
          <a:lstStyle/>
          <a:p>
            <a:pPr lvl="0" algn="r"/>
            <a:r>
              <a:rPr lang="fa-IR" dirty="0">
                <a:solidFill>
                  <a:prstClr val="white"/>
                </a:solidFill>
                <a:cs typeface="2  Bardiya" pitchFamily="2" charset="-78"/>
              </a:rPr>
              <a:t>نصاب و لوله کش تاسیسات حرارت مرکزی</a:t>
            </a:r>
          </a:p>
        </p:txBody>
      </p:sp>
    </p:spTree>
    <p:extLst>
      <p:ext uri="{BB962C8B-B14F-4D97-AF65-F5344CB8AC3E}">
        <p14:creationId xmlns:p14="http://schemas.microsoft.com/office/powerpoint/2010/main" val="28769094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rallelogram 2"/>
          <p:cNvSpPr/>
          <p:nvPr/>
        </p:nvSpPr>
        <p:spPr>
          <a:xfrm>
            <a:off x="539552" y="260648"/>
            <a:ext cx="3312368" cy="648072"/>
          </a:xfrm>
          <a:prstGeom prst="parallelogram">
            <a:avLst/>
          </a:prstGeom>
          <a:ln>
            <a:noFill/>
          </a:ln>
          <a:effectLst/>
          <a:scene3d>
            <a:camera prst="orthographicFront">
              <a:rot lat="0" lon="0" rev="0"/>
            </a:camera>
            <a:lightRig rig="glow" dir="t">
              <a:rot lat="0" lon="0" rev="14100000"/>
            </a:lightRig>
          </a:scene3d>
          <a:sp3d prstMaterial="softEdge">
            <a:bevelT w="127000" prst="artDeco"/>
          </a:sp3d>
        </p:spPr>
        <p:style>
          <a:lnRef idx="1">
            <a:schemeClr val="accent5"/>
          </a:lnRef>
          <a:fillRef idx="2">
            <a:schemeClr val="accent5"/>
          </a:fillRef>
          <a:effectRef idx="1">
            <a:schemeClr val="accent5"/>
          </a:effectRef>
          <a:fontRef idx="minor">
            <a:schemeClr val="dk1"/>
          </a:fontRef>
        </p:style>
        <p:txBody>
          <a:bodyPr rtlCol="0" anchor="ctr"/>
          <a:lstStyle/>
          <a:p>
            <a:pPr algn="ctr"/>
            <a:r>
              <a:rPr lang="fa-IR" dirty="0" smtClean="0"/>
              <a:t>وظایف مهندس </a:t>
            </a:r>
            <a:r>
              <a:rPr lang="fa-IR" dirty="0"/>
              <a:t>تاسیسات الکتریکی </a:t>
            </a:r>
          </a:p>
        </p:txBody>
      </p:sp>
      <p:sp>
        <p:nvSpPr>
          <p:cNvPr id="7" name="Rectangle 6"/>
          <p:cNvSpPr/>
          <p:nvPr/>
        </p:nvSpPr>
        <p:spPr>
          <a:xfrm>
            <a:off x="1845172" y="4797779"/>
            <a:ext cx="7182544" cy="369332"/>
          </a:xfrm>
          <a:prstGeom prst="rect">
            <a:avLst/>
          </a:prstGeom>
        </p:spPr>
        <p:txBody>
          <a:bodyPr wrap="square">
            <a:spAutoFit/>
          </a:bodyPr>
          <a:lstStyle/>
          <a:p>
            <a:pPr lvl="0" algn="r"/>
            <a:r>
              <a:rPr lang="fa-IR" dirty="0">
                <a:solidFill>
                  <a:prstClr val="white"/>
                </a:solidFill>
                <a:cs typeface="2  Bardiya" pitchFamily="2" charset="-78"/>
              </a:rPr>
              <a:t>•کنترل نحوه اجرای سیستم صوتی، پخش صوت، پیام رسانی</a:t>
            </a:r>
          </a:p>
        </p:txBody>
      </p:sp>
      <p:sp>
        <p:nvSpPr>
          <p:cNvPr id="8" name="Rectangle 7"/>
          <p:cNvSpPr/>
          <p:nvPr/>
        </p:nvSpPr>
        <p:spPr>
          <a:xfrm>
            <a:off x="1942530" y="5525164"/>
            <a:ext cx="7085186" cy="369332"/>
          </a:xfrm>
          <a:prstGeom prst="rect">
            <a:avLst/>
          </a:prstGeom>
        </p:spPr>
        <p:txBody>
          <a:bodyPr wrap="square">
            <a:spAutoFit/>
          </a:bodyPr>
          <a:lstStyle/>
          <a:p>
            <a:pPr lvl="0" algn="r"/>
            <a:r>
              <a:rPr lang="fa-IR" dirty="0">
                <a:solidFill>
                  <a:prstClr val="white"/>
                </a:solidFill>
                <a:cs typeface="2  Bardiya" pitchFamily="2" charset="-78"/>
              </a:rPr>
              <a:t>•کنترل نحوه اجرای آنتن مرکزی، تلویزیون، رادیو، صاعقه گیر و موارد مشابه</a:t>
            </a:r>
          </a:p>
        </p:txBody>
      </p:sp>
      <p:sp>
        <p:nvSpPr>
          <p:cNvPr id="9" name="Rectangle 8"/>
          <p:cNvSpPr/>
          <p:nvPr/>
        </p:nvSpPr>
        <p:spPr>
          <a:xfrm>
            <a:off x="1972719" y="4430115"/>
            <a:ext cx="7054997" cy="369332"/>
          </a:xfrm>
          <a:prstGeom prst="rect">
            <a:avLst/>
          </a:prstGeom>
        </p:spPr>
        <p:txBody>
          <a:bodyPr wrap="square">
            <a:spAutoFit/>
          </a:bodyPr>
          <a:lstStyle/>
          <a:p>
            <a:pPr lvl="0" algn="r"/>
            <a:r>
              <a:rPr lang="fa-IR" dirty="0">
                <a:solidFill>
                  <a:prstClr val="white"/>
                </a:solidFill>
                <a:cs typeface="2  Bardiya" pitchFamily="2" charset="-78"/>
              </a:rPr>
              <a:t>•کنترل پیش بینی برق اضطراری و اتصال آن به سیستم برق ساختمان</a:t>
            </a:r>
          </a:p>
        </p:txBody>
      </p:sp>
      <p:sp>
        <p:nvSpPr>
          <p:cNvPr id="10" name="Rectangle 9"/>
          <p:cNvSpPr/>
          <p:nvPr/>
        </p:nvSpPr>
        <p:spPr>
          <a:xfrm>
            <a:off x="3027686" y="5912109"/>
            <a:ext cx="6000030" cy="369332"/>
          </a:xfrm>
          <a:prstGeom prst="rect">
            <a:avLst/>
          </a:prstGeom>
        </p:spPr>
        <p:txBody>
          <a:bodyPr wrap="square">
            <a:spAutoFit/>
          </a:bodyPr>
          <a:lstStyle/>
          <a:p>
            <a:pPr lvl="0" algn="r"/>
            <a:r>
              <a:rPr lang="fa-IR" dirty="0">
                <a:solidFill>
                  <a:prstClr val="white"/>
                </a:solidFill>
                <a:cs typeface="2  Bardiya" pitchFamily="2" charset="-78"/>
              </a:rPr>
              <a:t>•کنترل نحوه اجرای سیستم های هوشمند برقی و الکترونیکی ساختمان</a:t>
            </a:r>
          </a:p>
        </p:txBody>
      </p:sp>
      <p:sp>
        <p:nvSpPr>
          <p:cNvPr id="11" name="Rectangle 10"/>
          <p:cNvSpPr/>
          <p:nvPr/>
        </p:nvSpPr>
        <p:spPr>
          <a:xfrm>
            <a:off x="1612679" y="5167111"/>
            <a:ext cx="7415037" cy="369332"/>
          </a:xfrm>
          <a:prstGeom prst="rect">
            <a:avLst/>
          </a:prstGeom>
        </p:spPr>
        <p:txBody>
          <a:bodyPr wrap="square">
            <a:spAutoFit/>
          </a:bodyPr>
          <a:lstStyle/>
          <a:p>
            <a:pPr lvl="0" algn="r"/>
            <a:r>
              <a:rPr lang="fa-IR" dirty="0">
                <a:solidFill>
                  <a:prstClr val="white"/>
                </a:solidFill>
                <a:cs typeface="2  Bardiya" pitchFamily="2" charset="-78"/>
              </a:rPr>
              <a:t>•کنترل نحوه اجرای سیستم صوتی، پخش صوت، پیام رسانی</a:t>
            </a:r>
          </a:p>
        </p:txBody>
      </p:sp>
      <p:sp>
        <p:nvSpPr>
          <p:cNvPr id="12" name="Rectangle 11"/>
          <p:cNvSpPr/>
          <p:nvPr/>
        </p:nvSpPr>
        <p:spPr>
          <a:xfrm>
            <a:off x="2086546" y="3682345"/>
            <a:ext cx="6941170" cy="369332"/>
          </a:xfrm>
          <a:prstGeom prst="rect">
            <a:avLst/>
          </a:prstGeom>
        </p:spPr>
        <p:txBody>
          <a:bodyPr wrap="square">
            <a:spAutoFit/>
          </a:bodyPr>
          <a:lstStyle/>
          <a:p>
            <a:pPr lvl="0" algn="r"/>
            <a:r>
              <a:rPr lang="fa-IR" dirty="0">
                <a:solidFill>
                  <a:prstClr val="white"/>
                </a:solidFill>
                <a:cs typeface="2  Bardiya" pitchFamily="2" charset="-78"/>
              </a:rPr>
              <a:t>•کنترل نحوه اجرای سیستم های زنگ اخبار، احضار، ارتباط با ورودی (درب بازکن)</a:t>
            </a:r>
          </a:p>
        </p:txBody>
      </p:sp>
      <p:sp>
        <p:nvSpPr>
          <p:cNvPr id="15" name="Rectangle 14"/>
          <p:cNvSpPr/>
          <p:nvPr/>
        </p:nvSpPr>
        <p:spPr>
          <a:xfrm>
            <a:off x="1642907" y="4060783"/>
            <a:ext cx="7385319" cy="369332"/>
          </a:xfrm>
          <a:prstGeom prst="rect">
            <a:avLst/>
          </a:prstGeom>
        </p:spPr>
        <p:txBody>
          <a:bodyPr wrap="square">
            <a:spAutoFit/>
          </a:bodyPr>
          <a:lstStyle/>
          <a:p>
            <a:pPr lvl="0" algn="r"/>
            <a:r>
              <a:rPr lang="fa-IR" dirty="0">
                <a:solidFill>
                  <a:prstClr val="white"/>
                </a:solidFill>
                <a:cs typeface="2  Bardiya" pitchFamily="2" charset="-78"/>
              </a:rPr>
              <a:t>•کنترل نحوه اجرای سیستمهای تلفن، رایانه، نمابر، تلکس، موارد مشابه</a:t>
            </a:r>
          </a:p>
        </p:txBody>
      </p:sp>
      <p:sp>
        <p:nvSpPr>
          <p:cNvPr id="16" name="Rectangle 15"/>
          <p:cNvSpPr/>
          <p:nvPr/>
        </p:nvSpPr>
        <p:spPr>
          <a:xfrm>
            <a:off x="539551" y="6281441"/>
            <a:ext cx="8488165" cy="369332"/>
          </a:xfrm>
          <a:prstGeom prst="rect">
            <a:avLst/>
          </a:prstGeom>
        </p:spPr>
        <p:txBody>
          <a:bodyPr wrap="square">
            <a:spAutoFit/>
          </a:bodyPr>
          <a:lstStyle/>
          <a:p>
            <a:pPr lvl="0" algn="r"/>
            <a:r>
              <a:rPr lang="fa-IR" dirty="0">
                <a:solidFill>
                  <a:prstClr val="white"/>
                </a:solidFill>
                <a:cs typeface="2  Bardiya" pitchFamily="2" charset="-78"/>
              </a:rPr>
              <a:t>•کنترل نحوه اجرای تجهیزات حفاظت و کنترل برقی شامل فیوزها، کلیدهای خودکار، کنتاکتورها و موارد مشابه </a:t>
            </a:r>
          </a:p>
        </p:txBody>
      </p:sp>
      <p:sp>
        <p:nvSpPr>
          <p:cNvPr id="18" name="Rectangle 17"/>
          <p:cNvSpPr/>
          <p:nvPr/>
        </p:nvSpPr>
        <p:spPr>
          <a:xfrm>
            <a:off x="5058872" y="1988840"/>
            <a:ext cx="3984303" cy="369332"/>
          </a:xfrm>
          <a:prstGeom prst="rect">
            <a:avLst/>
          </a:prstGeom>
        </p:spPr>
        <p:txBody>
          <a:bodyPr wrap="square">
            <a:spAutoFit/>
          </a:bodyPr>
          <a:lstStyle/>
          <a:p>
            <a:pPr lvl="0" algn="r"/>
            <a:r>
              <a:rPr lang="fa-IR" dirty="0">
                <a:solidFill>
                  <a:prstClr val="white"/>
                </a:solidFill>
                <a:cs typeface="2  Bardiya" pitchFamily="2" charset="-78"/>
              </a:rPr>
              <a:t>•کنترل نحوه اجرای سیستم های اعلام حریق</a:t>
            </a:r>
          </a:p>
        </p:txBody>
      </p:sp>
      <p:sp>
        <p:nvSpPr>
          <p:cNvPr id="22" name="Rectangle 21"/>
          <p:cNvSpPr/>
          <p:nvPr/>
        </p:nvSpPr>
        <p:spPr>
          <a:xfrm>
            <a:off x="5500217" y="2989847"/>
            <a:ext cx="3542958" cy="646331"/>
          </a:xfrm>
          <a:prstGeom prst="rect">
            <a:avLst/>
          </a:prstGeom>
        </p:spPr>
        <p:txBody>
          <a:bodyPr wrap="none">
            <a:spAutoFit/>
          </a:bodyPr>
          <a:lstStyle/>
          <a:p>
            <a:r>
              <a:rPr lang="fa-IR" dirty="0" smtClean="0">
                <a:cs typeface="2  Bardiya" pitchFamily="2" charset="-78"/>
              </a:rPr>
              <a:t>ک</a:t>
            </a:r>
            <a:r>
              <a:rPr lang="fa-IR" dirty="0">
                <a:cs typeface="2  Bardiya" pitchFamily="2" charset="-78"/>
              </a:rPr>
              <a:t>نترل نحوه اجرای سیم کشی ها و کابل کشی ها</a:t>
            </a:r>
            <a:r>
              <a:rPr lang="en-US" dirty="0" smtClean="0"/>
              <a:t>•</a:t>
            </a:r>
            <a:endParaRPr lang="en-US" dirty="0">
              <a:cs typeface="2  Bardiya" pitchFamily="2" charset="-78"/>
            </a:endParaRPr>
          </a:p>
          <a:p>
            <a:endParaRPr lang="en-US" dirty="0"/>
          </a:p>
        </p:txBody>
      </p:sp>
      <p:sp>
        <p:nvSpPr>
          <p:cNvPr id="26" name="Rectangle 25"/>
          <p:cNvSpPr/>
          <p:nvPr/>
        </p:nvSpPr>
        <p:spPr>
          <a:xfrm>
            <a:off x="1827426" y="2620515"/>
            <a:ext cx="7200800" cy="369332"/>
          </a:xfrm>
          <a:prstGeom prst="rect">
            <a:avLst/>
          </a:prstGeom>
        </p:spPr>
        <p:txBody>
          <a:bodyPr wrap="square">
            <a:spAutoFit/>
          </a:bodyPr>
          <a:lstStyle/>
          <a:p>
            <a:pPr lvl="0" algn="r"/>
            <a:r>
              <a:rPr lang="fa-IR" dirty="0">
                <a:solidFill>
                  <a:prstClr val="white"/>
                </a:solidFill>
                <a:cs typeface="2  Bardiya" pitchFamily="2" charset="-78"/>
              </a:rPr>
              <a:t>•کنترل نصب و کارگذاری و اجرای سیستم توزیع برق و تجهیزات تابلوهای برق</a:t>
            </a:r>
          </a:p>
        </p:txBody>
      </p:sp>
      <p:sp>
        <p:nvSpPr>
          <p:cNvPr id="27" name="Rectangle 26"/>
          <p:cNvSpPr/>
          <p:nvPr/>
        </p:nvSpPr>
        <p:spPr>
          <a:xfrm>
            <a:off x="1983867" y="2269047"/>
            <a:ext cx="7045164" cy="369332"/>
          </a:xfrm>
          <a:prstGeom prst="rect">
            <a:avLst/>
          </a:prstGeom>
        </p:spPr>
        <p:txBody>
          <a:bodyPr wrap="square">
            <a:spAutoFit/>
          </a:bodyPr>
          <a:lstStyle/>
          <a:p>
            <a:pPr lvl="0" algn="r"/>
            <a:r>
              <a:rPr lang="fa-IR" dirty="0">
                <a:solidFill>
                  <a:prstClr val="white"/>
                </a:solidFill>
                <a:cs typeface="2  Bardiya" pitchFamily="2" charset="-78"/>
              </a:rPr>
              <a:t>•کنترل نحوه نصب و بهره برداری ایمن آسانسورها و پله های برقی از لحاظ سیستم برقی</a:t>
            </a:r>
          </a:p>
        </p:txBody>
      </p:sp>
      <p:sp>
        <p:nvSpPr>
          <p:cNvPr id="28" name="Rectangle 27"/>
          <p:cNvSpPr/>
          <p:nvPr/>
        </p:nvSpPr>
        <p:spPr>
          <a:xfrm>
            <a:off x="1827426" y="3321188"/>
            <a:ext cx="7156064" cy="369332"/>
          </a:xfrm>
          <a:prstGeom prst="rect">
            <a:avLst/>
          </a:prstGeom>
        </p:spPr>
        <p:txBody>
          <a:bodyPr wrap="square">
            <a:spAutoFit/>
          </a:bodyPr>
          <a:lstStyle/>
          <a:p>
            <a:pPr lvl="0" algn="r"/>
            <a:r>
              <a:rPr lang="fa-IR" dirty="0" smtClean="0">
                <a:solidFill>
                  <a:prstClr val="white"/>
                </a:solidFill>
                <a:cs typeface="2  Bardiya" pitchFamily="2" charset="-78"/>
              </a:rPr>
              <a:t>•کنترل نصب و کارگذاری و اجرای سیستم های تغذیه دستگاه های حرارتی و برودتی و موارد مشابه</a:t>
            </a:r>
            <a:endParaRPr lang="fa-IR" dirty="0">
              <a:solidFill>
                <a:prstClr val="white"/>
              </a:solidFill>
              <a:cs typeface="2  Bardiya" pitchFamily="2" charset="-78"/>
            </a:endParaRPr>
          </a:p>
        </p:txBody>
      </p:sp>
      <p:sp>
        <p:nvSpPr>
          <p:cNvPr id="29" name="Rectangle 28"/>
          <p:cNvSpPr/>
          <p:nvPr/>
        </p:nvSpPr>
        <p:spPr>
          <a:xfrm>
            <a:off x="42411" y="1422068"/>
            <a:ext cx="9000764" cy="369332"/>
          </a:xfrm>
          <a:prstGeom prst="rect">
            <a:avLst/>
          </a:prstGeom>
        </p:spPr>
        <p:txBody>
          <a:bodyPr wrap="square">
            <a:spAutoFit/>
          </a:bodyPr>
          <a:lstStyle/>
          <a:p>
            <a:pPr lvl="0" algn="r"/>
            <a:r>
              <a:rPr lang="fa-IR" dirty="0">
                <a:solidFill>
                  <a:prstClr val="white"/>
                </a:solidFill>
                <a:cs typeface="2  Bardiya" pitchFamily="2" charset="-78"/>
              </a:rPr>
              <a:t>•کنترل نصب و کارگذاری و اجرای عناصر تأسیسات برقی شامل مجموعه روشنائی ها ، پریزها، کلیدها و موارد مشابه</a:t>
            </a:r>
          </a:p>
        </p:txBody>
      </p:sp>
      <p:sp>
        <p:nvSpPr>
          <p:cNvPr id="30" name="Rectangle 29"/>
          <p:cNvSpPr/>
          <p:nvPr/>
        </p:nvSpPr>
        <p:spPr>
          <a:xfrm>
            <a:off x="1062610" y="982401"/>
            <a:ext cx="7920880" cy="369332"/>
          </a:xfrm>
          <a:prstGeom prst="rect">
            <a:avLst/>
          </a:prstGeom>
        </p:spPr>
        <p:txBody>
          <a:bodyPr wrap="square">
            <a:spAutoFit/>
          </a:bodyPr>
          <a:lstStyle/>
          <a:p>
            <a:pPr lvl="0" algn="r"/>
            <a:r>
              <a:rPr lang="fa-IR" dirty="0">
                <a:solidFill>
                  <a:prstClr val="white"/>
                </a:solidFill>
                <a:cs typeface="2  Bardiya" pitchFamily="2" charset="-78"/>
              </a:rPr>
              <a:t>•کنترل امکانات تأسیسات برقی محل و نحوه اتصال تأسیسات ساختمان به آن</a:t>
            </a:r>
          </a:p>
        </p:txBody>
      </p:sp>
    </p:spTree>
    <p:extLst>
      <p:ext uri="{BB962C8B-B14F-4D97-AF65-F5344CB8AC3E}">
        <p14:creationId xmlns:p14="http://schemas.microsoft.com/office/powerpoint/2010/main" val="34923918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86627" y="713663"/>
            <a:ext cx="8645046" cy="6122068"/>
          </a:xfrm>
          <a:prstGeom prst="rect">
            <a:avLst/>
          </a:prstGeom>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a-IR" dirty="0"/>
          </a:p>
        </p:txBody>
      </p:sp>
      <p:pic>
        <p:nvPicPr>
          <p:cNvPr id="9" name="Picture 8" descr="tractore-collection"/>
          <p:cNvPicPr>
            <a:picLocks noGrp="1" noChangeAspect="1"/>
          </p:cNvPicPr>
          <p:nvPr isPhoto="1"/>
        </p:nvPicPr>
        <p:blipFill>
          <a:blip r:embed="rId2">
            <a:lum bright="-3000" contrast="-10000"/>
            <a:extLst>
              <a:ext uri="{28A0092B-C50C-407E-A947-70E740481C1C}">
                <a14:useLocalDpi xmlns:a14="http://schemas.microsoft.com/office/drawing/2010/main" val="0"/>
              </a:ext>
            </a:extLst>
          </a:blip>
          <a:stretch>
            <a:fillRect/>
          </a:stretch>
        </p:blipFill>
        <p:spPr>
          <a:xfrm>
            <a:off x="209460" y="2060848"/>
            <a:ext cx="2928031" cy="4438278"/>
          </a:xfrm>
          <a:prstGeom prst="rect">
            <a:avLst/>
          </a:prstGeom>
          <a:ln>
            <a:noFill/>
          </a:ln>
          <a:effectLst>
            <a:softEdge rad="112500"/>
          </a:effectLst>
        </p:spPr>
      </p:pic>
      <p:pic>
        <p:nvPicPr>
          <p:cNvPr id="10" name="Picture 9" descr="12194194836"/>
          <p:cNvPicPr>
            <a:picLocks noGrp="1" noChangeAspect="1"/>
          </p:cNvPicPr>
          <p:nvPr isPhoto="1"/>
        </p:nvPicPr>
        <p:blipFill>
          <a:blip r:embed="rId3">
            <a:lum bright="-6000" contrast="-15000"/>
            <a:extLst>
              <a:ext uri="{28A0092B-C50C-407E-A947-70E740481C1C}">
                <a14:useLocalDpi xmlns:a14="http://schemas.microsoft.com/office/drawing/2010/main" val="0"/>
              </a:ext>
            </a:extLst>
          </a:blip>
          <a:stretch>
            <a:fillRect/>
          </a:stretch>
        </p:blipFill>
        <p:spPr>
          <a:xfrm>
            <a:off x="3080473" y="2184162"/>
            <a:ext cx="4114800" cy="4229100"/>
          </a:xfrm>
          <a:prstGeom prst="rect">
            <a:avLst/>
          </a:prstGeom>
          <a:ln>
            <a:noFill/>
          </a:ln>
          <a:effectLst>
            <a:softEdge rad="112500"/>
          </a:effectLst>
        </p:spPr>
      </p:pic>
      <p:sp>
        <p:nvSpPr>
          <p:cNvPr id="11" name="Rectangle 10"/>
          <p:cNvSpPr/>
          <p:nvPr/>
        </p:nvSpPr>
        <p:spPr>
          <a:xfrm>
            <a:off x="2908241" y="972047"/>
            <a:ext cx="2901756" cy="523220"/>
          </a:xfrm>
          <a:prstGeom prst="rect">
            <a:avLst/>
          </a:prstGeom>
          <a:noFill/>
        </p:spPr>
        <p:txBody>
          <a:bodyPr wrap="none" lIns="91440" tIns="45720" rIns="91440" bIns="45720">
            <a:spAutoFit/>
          </a:bodyPr>
          <a:lstStyle/>
          <a:p>
            <a:pPr algn="ctr"/>
            <a:r>
              <a:rPr lang="fa-IR" sz="2800" b="1" dirty="0" smtClean="0">
                <a:ln w="900" cmpd="sng">
                  <a:solidFill>
                    <a:schemeClr val="accent1">
                      <a:satMod val="190000"/>
                      <a:alpha val="55000"/>
                    </a:schemeClr>
                  </a:solidFill>
                  <a:prstDash val="solid"/>
                </a:ln>
                <a:solidFill>
                  <a:schemeClr val="accent6">
                    <a:lumMod val="25000"/>
                  </a:schemeClr>
                </a:solidFill>
                <a:effectLst>
                  <a:innerShdw blurRad="101600" dist="76200" dir="5400000">
                    <a:schemeClr val="accent1">
                      <a:satMod val="190000"/>
                      <a:tint val="100000"/>
                      <a:alpha val="74000"/>
                    </a:schemeClr>
                  </a:innerShdw>
                </a:effectLst>
                <a:cs typeface="2  Bardiya" pitchFamily="2" charset="-78"/>
              </a:rPr>
              <a:t>شرکت مهندسین فرافن</a:t>
            </a:r>
            <a:endParaRPr lang="en-US" sz="2800" b="1" dirty="0">
              <a:ln w="900" cmpd="sng">
                <a:solidFill>
                  <a:schemeClr val="accent1">
                    <a:satMod val="190000"/>
                    <a:alpha val="55000"/>
                  </a:schemeClr>
                </a:solidFill>
                <a:prstDash val="solid"/>
              </a:ln>
              <a:solidFill>
                <a:schemeClr val="accent6">
                  <a:lumMod val="25000"/>
                </a:schemeClr>
              </a:solidFill>
              <a:effectLst>
                <a:innerShdw blurRad="101600" dist="76200" dir="5400000">
                  <a:schemeClr val="accent1">
                    <a:satMod val="190000"/>
                    <a:tint val="100000"/>
                    <a:alpha val="74000"/>
                  </a:schemeClr>
                </a:innerShdw>
              </a:effectLst>
              <a:cs typeface="2  Bardiya" pitchFamily="2" charset="-78"/>
            </a:endParaRPr>
          </a:p>
        </p:txBody>
      </p:sp>
      <p:sp>
        <p:nvSpPr>
          <p:cNvPr id="12" name="Rectangle 11"/>
          <p:cNvSpPr/>
          <p:nvPr/>
        </p:nvSpPr>
        <p:spPr>
          <a:xfrm>
            <a:off x="3063753" y="1815207"/>
            <a:ext cx="5444119" cy="461665"/>
          </a:xfrm>
          <a:prstGeom prst="rect">
            <a:avLst/>
          </a:prstGeom>
          <a:noFill/>
        </p:spPr>
        <p:txBody>
          <a:bodyPr wrap="none" lIns="91440" tIns="45720" rIns="91440" bIns="45720">
            <a:spAutoFit/>
          </a:bodyPr>
          <a:lstStyle/>
          <a:p>
            <a:pPr algn="ctr"/>
            <a:r>
              <a:rPr lang="fa-IR" sz="2400" b="1" cap="none" spc="0" dirty="0" smtClean="0">
                <a:ln w="900" cmpd="sng">
                  <a:solidFill>
                    <a:schemeClr val="accent1">
                      <a:satMod val="190000"/>
                      <a:alpha val="55000"/>
                    </a:schemeClr>
                  </a:solidFill>
                  <a:prstDash val="solid"/>
                </a:ln>
                <a:solidFill>
                  <a:schemeClr val="accent6">
                    <a:lumMod val="25000"/>
                  </a:schemeClr>
                </a:solidFill>
                <a:effectLst>
                  <a:innerShdw blurRad="101600" dist="76200" dir="5400000">
                    <a:schemeClr val="accent1">
                      <a:satMod val="190000"/>
                      <a:tint val="100000"/>
                      <a:alpha val="74000"/>
                    </a:schemeClr>
                  </a:innerShdw>
                </a:effectLst>
                <a:cs typeface="2  Bardiya" pitchFamily="2" charset="-78"/>
              </a:rPr>
              <a:t>دقت سرعت ایمنی زیبایی در ساختمان را از ما بخواهید  </a:t>
            </a:r>
            <a:endParaRPr lang="en-US" sz="2400" b="1" cap="none" spc="0" dirty="0">
              <a:ln w="900" cmpd="sng">
                <a:solidFill>
                  <a:schemeClr val="accent1">
                    <a:satMod val="190000"/>
                    <a:alpha val="55000"/>
                  </a:schemeClr>
                </a:solidFill>
                <a:prstDash val="solid"/>
              </a:ln>
              <a:solidFill>
                <a:schemeClr val="accent6">
                  <a:lumMod val="25000"/>
                </a:schemeClr>
              </a:solidFill>
              <a:effectLst>
                <a:innerShdw blurRad="101600" dist="76200" dir="5400000">
                  <a:schemeClr val="accent1">
                    <a:satMod val="190000"/>
                    <a:tint val="100000"/>
                    <a:alpha val="74000"/>
                  </a:schemeClr>
                </a:innerShdw>
              </a:effectLst>
              <a:cs typeface="2  Bardiya" pitchFamily="2" charset="-78"/>
            </a:endParaRPr>
          </a:p>
        </p:txBody>
      </p:sp>
      <p:sp>
        <p:nvSpPr>
          <p:cNvPr id="13" name="Rectangle 12"/>
          <p:cNvSpPr/>
          <p:nvPr/>
        </p:nvSpPr>
        <p:spPr>
          <a:xfrm>
            <a:off x="4543012" y="1359932"/>
            <a:ext cx="3611886" cy="461665"/>
          </a:xfrm>
          <a:prstGeom prst="rect">
            <a:avLst/>
          </a:prstGeom>
          <a:noFill/>
        </p:spPr>
        <p:txBody>
          <a:bodyPr wrap="none" lIns="91440" tIns="45720" rIns="91440" bIns="45720">
            <a:spAutoFit/>
          </a:bodyPr>
          <a:lstStyle/>
          <a:p>
            <a:pPr algn="ctr"/>
            <a:r>
              <a:rPr lang="fa-IR" sz="2400" b="1" cap="none" spc="0" dirty="0" smtClean="0">
                <a:ln w="900" cmpd="sng">
                  <a:solidFill>
                    <a:schemeClr val="accent1">
                      <a:satMod val="190000"/>
                      <a:alpha val="55000"/>
                    </a:schemeClr>
                  </a:solidFill>
                  <a:prstDash val="solid"/>
                </a:ln>
                <a:solidFill>
                  <a:schemeClr val="accent6">
                    <a:lumMod val="25000"/>
                  </a:schemeClr>
                </a:solidFill>
                <a:effectLst>
                  <a:innerShdw blurRad="101600" dist="76200" dir="5400000">
                    <a:schemeClr val="accent1">
                      <a:satMod val="190000"/>
                      <a:tint val="100000"/>
                      <a:alpha val="74000"/>
                    </a:schemeClr>
                  </a:innerShdw>
                </a:effectLst>
                <a:cs typeface="2  Bardiya" pitchFamily="2" charset="-78"/>
              </a:rPr>
              <a:t>دارای مهندسین باتجربه و توانمند </a:t>
            </a:r>
            <a:endParaRPr lang="en-US" sz="2400" b="1" cap="none" spc="0" dirty="0">
              <a:ln w="900" cmpd="sng">
                <a:solidFill>
                  <a:schemeClr val="accent1">
                    <a:satMod val="190000"/>
                    <a:alpha val="55000"/>
                  </a:schemeClr>
                </a:solidFill>
                <a:prstDash val="solid"/>
              </a:ln>
              <a:solidFill>
                <a:schemeClr val="accent6">
                  <a:lumMod val="25000"/>
                </a:schemeClr>
              </a:solidFill>
              <a:effectLst>
                <a:innerShdw blurRad="101600" dist="76200" dir="5400000">
                  <a:schemeClr val="accent1">
                    <a:satMod val="190000"/>
                    <a:tint val="100000"/>
                    <a:alpha val="74000"/>
                  </a:schemeClr>
                </a:innerShdw>
              </a:effectLst>
              <a:cs typeface="2  Bardiya" pitchFamily="2" charset="-78"/>
            </a:endParaRPr>
          </a:p>
        </p:txBody>
      </p:sp>
      <p:sp>
        <p:nvSpPr>
          <p:cNvPr id="15" name="Rectangle 14"/>
          <p:cNvSpPr/>
          <p:nvPr/>
        </p:nvSpPr>
        <p:spPr>
          <a:xfrm>
            <a:off x="3080473" y="5469030"/>
            <a:ext cx="5751199" cy="1200329"/>
          </a:xfrm>
          <a:prstGeom prst="rect">
            <a:avLst/>
          </a:prstGeom>
        </p:spPr>
        <p:txBody>
          <a:bodyPr wrap="square">
            <a:spAutoFit/>
          </a:bodyPr>
          <a:lstStyle/>
          <a:p>
            <a:pPr algn="r"/>
            <a:r>
              <a:rPr lang="fa-IR" b="1" dirty="0">
                <a:ln w="900" cmpd="sng">
                  <a:solidFill>
                    <a:schemeClr val="accent1">
                      <a:satMod val="190000"/>
                      <a:alpha val="55000"/>
                    </a:schemeClr>
                  </a:solidFill>
                  <a:prstDash val="solid"/>
                </a:ln>
                <a:solidFill>
                  <a:schemeClr val="accent6">
                    <a:lumMod val="25000"/>
                  </a:schemeClr>
                </a:solidFill>
                <a:effectLst>
                  <a:glow rad="63500">
                    <a:schemeClr val="accent5">
                      <a:satMod val="175000"/>
                      <a:alpha val="40000"/>
                    </a:schemeClr>
                  </a:glow>
                  <a:innerShdw blurRad="101600" dist="76200" dir="5400000">
                    <a:schemeClr val="accent1">
                      <a:satMod val="190000"/>
                      <a:tint val="100000"/>
                      <a:alpha val="74000"/>
                    </a:schemeClr>
                  </a:innerShdw>
                </a:effectLst>
                <a:cs typeface="2  Bardiya" pitchFamily="2" charset="-78"/>
              </a:rPr>
              <a:t>ادرس : بلوار وکیل اباد بلوار جلال احمد خیابان سروش شماره  30 </a:t>
            </a:r>
          </a:p>
          <a:p>
            <a:pPr algn="r"/>
            <a:r>
              <a:rPr lang="en-US" b="1" dirty="0">
                <a:ln w="900" cmpd="sng">
                  <a:solidFill>
                    <a:schemeClr val="accent1">
                      <a:satMod val="190000"/>
                      <a:alpha val="55000"/>
                    </a:schemeClr>
                  </a:solidFill>
                  <a:prstDash val="solid"/>
                </a:ln>
                <a:solidFill>
                  <a:schemeClr val="accent6">
                    <a:lumMod val="25000"/>
                  </a:schemeClr>
                </a:solidFill>
                <a:effectLst>
                  <a:glow rad="63500">
                    <a:schemeClr val="accent5">
                      <a:satMod val="175000"/>
                      <a:alpha val="40000"/>
                    </a:schemeClr>
                  </a:glow>
                  <a:innerShdw blurRad="101600" dist="76200" dir="5400000">
                    <a:schemeClr val="accent1">
                      <a:satMod val="190000"/>
                      <a:tint val="100000"/>
                      <a:alpha val="74000"/>
                    </a:schemeClr>
                  </a:innerShdw>
                </a:effectLst>
                <a:cs typeface="2  Bardiya" pitchFamily="2" charset="-78"/>
              </a:rPr>
              <a:t>z.javan@sazeh.co.ir</a:t>
            </a:r>
            <a:r>
              <a:rPr lang="fa-IR" b="1" dirty="0">
                <a:ln w="900" cmpd="sng">
                  <a:solidFill>
                    <a:schemeClr val="accent1">
                      <a:satMod val="190000"/>
                      <a:alpha val="55000"/>
                    </a:schemeClr>
                  </a:solidFill>
                  <a:prstDash val="solid"/>
                </a:ln>
                <a:solidFill>
                  <a:schemeClr val="accent6">
                    <a:lumMod val="25000"/>
                  </a:schemeClr>
                </a:solidFill>
                <a:effectLst>
                  <a:glow rad="63500">
                    <a:schemeClr val="accent5">
                      <a:satMod val="175000"/>
                      <a:alpha val="40000"/>
                    </a:schemeClr>
                  </a:glow>
                  <a:innerShdw blurRad="101600" dist="76200" dir="5400000">
                    <a:schemeClr val="accent1">
                      <a:satMod val="190000"/>
                      <a:tint val="100000"/>
                      <a:alpha val="74000"/>
                    </a:schemeClr>
                  </a:innerShdw>
                </a:effectLst>
                <a:cs typeface="2  Bardiya" pitchFamily="2" charset="-78"/>
              </a:rPr>
              <a:t>پست الکترونیکی:</a:t>
            </a:r>
          </a:p>
          <a:p>
            <a:pPr algn="r"/>
            <a:r>
              <a:rPr lang="en-US" b="1" dirty="0">
                <a:ln w="900" cmpd="sng">
                  <a:solidFill>
                    <a:schemeClr val="accent1">
                      <a:satMod val="190000"/>
                      <a:alpha val="55000"/>
                    </a:schemeClr>
                  </a:solidFill>
                  <a:prstDash val="solid"/>
                </a:ln>
                <a:solidFill>
                  <a:schemeClr val="accent6">
                    <a:lumMod val="25000"/>
                  </a:schemeClr>
                </a:solidFill>
                <a:effectLst>
                  <a:glow rad="63500">
                    <a:schemeClr val="accent5">
                      <a:satMod val="175000"/>
                      <a:alpha val="40000"/>
                    </a:schemeClr>
                  </a:glow>
                  <a:innerShdw blurRad="101600" dist="76200" dir="5400000">
                    <a:schemeClr val="accent1">
                      <a:satMod val="190000"/>
                      <a:tint val="100000"/>
                      <a:alpha val="74000"/>
                    </a:schemeClr>
                  </a:innerShdw>
                </a:effectLst>
                <a:cs typeface="2  Bardiya" pitchFamily="2" charset="-78"/>
              </a:rPr>
              <a:t>www.sazehfa.com</a:t>
            </a:r>
            <a:r>
              <a:rPr lang="fa-IR" b="1" dirty="0">
                <a:ln w="900" cmpd="sng">
                  <a:solidFill>
                    <a:schemeClr val="accent1">
                      <a:satMod val="190000"/>
                      <a:alpha val="55000"/>
                    </a:schemeClr>
                  </a:solidFill>
                  <a:prstDash val="solid"/>
                </a:ln>
                <a:solidFill>
                  <a:schemeClr val="accent6">
                    <a:lumMod val="25000"/>
                  </a:schemeClr>
                </a:solidFill>
                <a:effectLst>
                  <a:glow rad="63500">
                    <a:schemeClr val="accent5">
                      <a:satMod val="175000"/>
                      <a:alpha val="40000"/>
                    </a:schemeClr>
                  </a:glow>
                  <a:innerShdw blurRad="101600" dist="76200" dir="5400000">
                    <a:schemeClr val="accent1">
                      <a:satMod val="190000"/>
                      <a:tint val="100000"/>
                      <a:alpha val="74000"/>
                    </a:schemeClr>
                  </a:innerShdw>
                </a:effectLst>
                <a:cs typeface="2  Bardiya" pitchFamily="2" charset="-78"/>
              </a:rPr>
              <a:t>آدرس وب سایت: </a:t>
            </a:r>
          </a:p>
          <a:p>
            <a:pPr algn="r"/>
            <a:r>
              <a:rPr lang="fa-IR" b="1" dirty="0">
                <a:ln w="900" cmpd="sng">
                  <a:solidFill>
                    <a:schemeClr val="accent1">
                      <a:satMod val="190000"/>
                      <a:alpha val="55000"/>
                    </a:schemeClr>
                  </a:solidFill>
                  <a:prstDash val="solid"/>
                </a:ln>
                <a:solidFill>
                  <a:schemeClr val="accent6">
                    <a:lumMod val="25000"/>
                  </a:schemeClr>
                </a:solidFill>
                <a:effectLst>
                  <a:glow rad="63500">
                    <a:schemeClr val="accent5">
                      <a:satMod val="175000"/>
                      <a:alpha val="40000"/>
                    </a:schemeClr>
                  </a:glow>
                  <a:innerShdw blurRad="101600" dist="76200" dir="5400000">
                    <a:schemeClr val="accent1">
                      <a:satMod val="190000"/>
                      <a:tint val="100000"/>
                      <a:alpha val="74000"/>
                    </a:schemeClr>
                  </a:innerShdw>
                </a:effectLst>
                <a:cs typeface="2  Bardiya" pitchFamily="2" charset="-78"/>
              </a:rPr>
              <a:t>فکس : 88777608 -0513 </a:t>
            </a:r>
          </a:p>
        </p:txBody>
      </p:sp>
      <p:sp>
        <p:nvSpPr>
          <p:cNvPr id="14" name="Rectangle 13"/>
          <p:cNvSpPr/>
          <p:nvPr/>
        </p:nvSpPr>
        <p:spPr>
          <a:xfrm>
            <a:off x="3288869" y="2420888"/>
            <a:ext cx="5386837" cy="707886"/>
          </a:xfrm>
          <a:prstGeom prst="rect">
            <a:avLst/>
          </a:prstGeom>
          <a:noFill/>
        </p:spPr>
        <p:txBody>
          <a:bodyPr wrap="square" lIns="91440" tIns="45720" rIns="91440" bIns="45720">
            <a:spAutoFit/>
          </a:bodyPr>
          <a:lstStyle/>
          <a:p>
            <a:pPr algn="ctr"/>
            <a:r>
              <a:rPr lang="fa-IR" sz="2000" b="1" cap="none" spc="0" dirty="0" smtClean="0">
                <a:ln w="900" cmpd="sng">
                  <a:solidFill>
                    <a:schemeClr val="accent1">
                      <a:satMod val="190000"/>
                      <a:alpha val="55000"/>
                    </a:schemeClr>
                  </a:solidFill>
                  <a:prstDash val="solid"/>
                </a:ln>
                <a:solidFill>
                  <a:schemeClr val="accent6">
                    <a:lumMod val="25000"/>
                  </a:schemeClr>
                </a:solidFill>
                <a:effectLst>
                  <a:innerShdw blurRad="101600" dist="76200" dir="5400000">
                    <a:schemeClr val="accent1">
                      <a:satMod val="190000"/>
                      <a:tint val="100000"/>
                      <a:alpha val="74000"/>
                    </a:schemeClr>
                  </a:innerShdw>
                </a:effectLst>
                <a:cs typeface="2  Bardiya" pitchFamily="2" charset="-78"/>
              </a:rPr>
              <a:t>معماری دکوراسیون داخلی پروژه های عمرانی پیمانکاری با ماشین های قدرتمند و راننده های باتجربه و ماهر</a:t>
            </a:r>
            <a:endParaRPr lang="en-US" sz="2000" b="1" cap="none" spc="0" dirty="0">
              <a:ln w="900" cmpd="sng">
                <a:solidFill>
                  <a:schemeClr val="accent1">
                    <a:satMod val="190000"/>
                    <a:alpha val="55000"/>
                  </a:schemeClr>
                </a:solidFill>
                <a:prstDash val="solid"/>
              </a:ln>
              <a:solidFill>
                <a:schemeClr val="accent6">
                  <a:lumMod val="25000"/>
                </a:schemeClr>
              </a:solidFill>
              <a:effectLst>
                <a:innerShdw blurRad="101600" dist="76200" dir="5400000">
                  <a:schemeClr val="accent1">
                    <a:satMod val="190000"/>
                    <a:tint val="100000"/>
                    <a:alpha val="74000"/>
                  </a:schemeClr>
                </a:innerShdw>
              </a:effectLst>
              <a:cs typeface="2  Bardiya" pitchFamily="2" charset="-78"/>
            </a:endParaRPr>
          </a:p>
        </p:txBody>
      </p:sp>
      <p:sp>
        <p:nvSpPr>
          <p:cNvPr id="18" name="Explosion 2 17"/>
          <p:cNvSpPr/>
          <p:nvPr/>
        </p:nvSpPr>
        <p:spPr>
          <a:xfrm>
            <a:off x="217093" y="713662"/>
            <a:ext cx="2770731" cy="1563210"/>
          </a:xfrm>
          <a:prstGeom prst="irregularSeal2">
            <a:avLst/>
          </a:prstGeom>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cs typeface="2  Bardiya" pitchFamily="2" charset="-78"/>
              </a:rPr>
              <a:t>به ما اعتماد کنید</a:t>
            </a:r>
            <a:endParaRPr lang="en-US"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cs typeface="2  Bardiya" pitchFamily="2" charset="-78"/>
            </a:endParaRPr>
          </a:p>
        </p:txBody>
      </p:sp>
      <p:sp>
        <p:nvSpPr>
          <p:cNvPr id="19" name="Rectangle 18"/>
          <p:cNvSpPr/>
          <p:nvPr/>
        </p:nvSpPr>
        <p:spPr>
          <a:xfrm>
            <a:off x="1043608" y="188640"/>
            <a:ext cx="4742205" cy="3600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اگهی تبلیغاتی شرکت</a:t>
            </a:r>
            <a:endParaRPr lang="en-US" dirty="0"/>
          </a:p>
        </p:txBody>
      </p:sp>
    </p:spTree>
    <p:extLst>
      <p:ext uri="{BB962C8B-B14F-4D97-AF65-F5344CB8AC3E}">
        <p14:creationId xmlns:p14="http://schemas.microsoft.com/office/powerpoint/2010/main" val="25017774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87824" y="2636912"/>
            <a:ext cx="2959465" cy="156966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fa-IR" sz="9600" b="1" cap="none" spc="0" dirty="0" smtClean="0">
                <a:ln/>
                <a:solidFill>
                  <a:schemeClr val="accent3">
                    <a:lumMod val="50000"/>
                  </a:schemeClr>
                </a:solidFill>
                <a:effectLst/>
                <a:cs typeface="2  Kaj" pitchFamily="2" charset="-78"/>
              </a:rPr>
              <a:t>پایان</a:t>
            </a:r>
            <a:endParaRPr lang="en-US" sz="9600" b="1" cap="none" spc="0" dirty="0">
              <a:ln/>
              <a:solidFill>
                <a:schemeClr val="accent3">
                  <a:lumMod val="50000"/>
                </a:schemeClr>
              </a:solidFill>
              <a:effectLst/>
              <a:cs typeface="2  Kaj" pitchFamily="2" charset="-78"/>
            </a:endParaRPr>
          </a:p>
        </p:txBody>
      </p:sp>
    </p:spTree>
    <p:extLst>
      <p:ext uri="{BB962C8B-B14F-4D97-AF65-F5344CB8AC3E}">
        <p14:creationId xmlns:p14="http://schemas.microsoft.com/office/powerpoint/2010/main" val="12819422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apezoid 4"/>
          <p:cNvSpPr/>
          <p:nvPr/>
        </p:nvSpPr>
        <p:spPr>
          <a:xfrm>
            <a:off x="1835696" y="188640"/>
            <a:ext cx="5472608" cy="576064"/>
          </a:xfrm>
          <a:prstGeom prst="trapezoid">
            <a:avLst/>
          </a:prstGeom>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2  Elm Border" pitchFamily="2" charset="-78"/>
              </a:rPr>
              <a:t>استفاده از واژه های شرکتهای مهندسی قبل از نام شرکت :</a:t>
            </a:r>
            <a:endParaRPr lang="fa-IR" dirty="0">
              <a:cs typeface="2  Elm Border" pitchFamily="2" charset="-78"/>
            </a:endParaRPr>
          </a:p>
        </p:txBody>
      </p:sp>
      <p:sp>
        <p:nvSpPr>
          <p:cNvPr id="6" name="Trapezoid 5"/>
          <p:cNvSpPr/>
          <p:nvPr/>
        </p:nvSpPr>
        <p:spPr>
          <a:xfrm>
            <a:off x="467544" y="908720"/>
            <a:ext cx="8424936" cy="864096"/>
          </a:xfrm>
          <a:prstGeom prst="trapezoid">
            <a:avLst>
              <a:gd name="adj" fmla="val 0"/>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2  Mehr" pitchFamily="2" charset="-78"/>
              </a:rPr>
              <a:t>همانطور که اشاره شد در شرکتهای مهندسی می توان قبل از نام شرکت از واژهایی مانند مهندسی، فنی مهندسی، مهندسین و گروه مهندسین افزود که هریک از این سیلاب ها نیازمند مدارک خاصی می باشد:</a:t>
            </a:r>
            <a:endParaRPr lang="fa-IR" dirty="0">
              <a:cs typeface="2  Mehr" pitchFamily="2" charset="-78"/>
            </a:endParaRPr>
          </a:p>
        </p:txBody>
      </p:sp>
      <p:sp>
        <p:nvSpPr>
          <p:cNvPr id="9" name="Rectangle 8"/>
          <p:cNvSpPr/>
          <p:nvPr/>
        </p:nvSpPr>
        <p:spPr>
          <a:xfrm>
            <a:off x="323528" y="2132856"/>
            <a:ext cx="8712968" cy="4536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Plain">
              <a:avLst/>
            </a:prstTxWarp>
          </a:bodyPr>
          <a:lstStyle/>
          <a:p>
            <a:pPr algn="ctr"/>
            <a:r>
              <a:rPr lang="fa-IR" dirty="0" smtClean="0">
                <a:effectLst>
                  <a:glow rad="63500">
                    <a:schemeClr val="accent6">
                      <a:satMod val="175000"/>
                      <a:alpha val="40000"/>
                    </a:schemeClr>
                  </a:glow>
                </a:effectLst>
                <a:cs typeface="2  Kamran Outline" pitchFamily="2" charset="-78"/>
              </a:rPr>
              <a:t>1-مهندسی و فنی مهندسی :</a:t>
            </a:r>
          </a:p>
          <a:p>
            <a:pPr algn="ctr"/>
            <a:endParaRPr lang="fa-IR" dirty="0" smtClean="0"/>
          </a:p>
          <a:p>
            <a:pPr algn="ctr"/>
            <a:r>
              <a:rPr lang="fa-IR" dirty="0" smtClean="0">
                <a:cs typeface="2  Mehr" pitchFamily="2" charset="-78"/>
              </a:rPr>
              <a:t>استفاده از واژه های مهندسی و یا فنی مهندسی در نام شرکت نیازمند یک مدرک مهندسی و یا فنی مهندسی در زمان ارائه مدارک برای ثبت شرکت می باشد.</a:t>
            </a:r>
          </a:p>
          <a:p>
            <a:pPr algn="ctr"/>
            <a:endParaRPr lang="fa-IR" dirty="0" smtClean="0"/>
          </a:p>
          <a:p>
            <a:pPr algn="ctr"/>
            <a:r>
              <a:rPr lang="fa-IR" dirty="0" smtClean="0">
                <a:effectLst>
                  <a:glow rad="63500">
                    <a:schemeClr val="accent6">
                      <a:satMod val="175000"/>
                      <a:alpha val="40000"/>
                    </a:schemeClr>
                  </a:glow>
                </a:effectLst>
                <a:cs typeface="2  Kamran Outline" pitchFamily="2" charset="-78"/>
              </a:rPr>
              <a:t>2-مهندسین :</a:t>
            </a:r>
          </a:p>
          <a:p>
            <a:pPr algn="ctr"/>
            <a:endParaRPr lang="fa-IR" dirty="0" smtClean="0"/>
          </a:p>
          <a:p>
            <a:pPr algn="ctr"/>
            <a:r>
              <a:rPr lang="fa-IR" dirty="0" smtClean="0">
                <a:cs typeface="2  Mehr" pitchFamily="2" charset="-78"/>
              </a:rPr>
              <a:t>استفاده از کلمه مهندسین بدین معنی است که شرکت دارای بیش از یک مهندس است پس در زمان ارائه مدارک برای ثبت شرکت می بایست بیش از یک مدرک مهندسی ارائه گردد.</a:t>
            </a:r>
          </a:p>
          <a:p>
            <a:pPr algn="ctr"/>
            <a:endParaRPr lang="fa-IR" dirty="0" smtClean="0"/>
          </a:p>
          <a:p>
            <a:pPr algn="ctr"/>
            <a:r>
              <a:rPr lang="fa-IR" dirty="0" smtClean="0">
                <a:effectLst>
                  <a:glow rad="63500">
                    <a:schemeClr val="accent6">
                      <a:satMod val="175000"/>
                      <a:alpha val="40000"/>
                    </a:schemeClr>
                  </a:glow>
                </a:effectLst>
                <a:cs typeface="2  Kamran Outline" pitchFamily="2" charset="-78"/>
              </a:rPr>
              <a:t>3- گروه مهندسین :</a:t>
            </a:r>
          </a:p>
          <a:p>
            <a:pPr algn="ctr"/>
            <a:endParaRPr lang="fa-IR" dirty="0" smtClean="0"/>
          </a:p>
          <a:p>
            <a:pPr algn="ctr"/>
            <a:r>
              <a:rPr lang="fa-IR" dirty="0" smtClean="0">
                <a:cs typeface="2  Mehr" pitchFamily="2" charset="-78"/>
              </a:rPr>
              <a:t>استفاده از کلمه گروه مهندسین به این معنی است که گروهی از مهندسین در شرکت فعالیت می نمایند که برای ثبت این نام در شرکت می بایست تمامی اعضای شرکت دارای مدرک مهندسی باشند و در هنگام ثبت شرکت و ارائه مدارک به انضمام مدارک دیگر، مدرک تحصیلی مهندسی همه اعضاء به اداره ثبت شرکتها ارائه گردد</a:t>
            </a:r>
            <a:endParaRPr lang="fa-IR" dirty="0">
              <a:cs typeface="2  Mehr" pitchFamily="2" charset="-78"/>
            </a:endParaRPr>
          </a:p>
        </p:txBody>
      </p:sp>
    </p:spTree>
    <p:extLst>
      <p:ext uri="{BB962C8B-B14F-4D97-AF65-F5344CB8AC3E}">
        <p14:creationId xmlns:p14="http://schemas.microsoft.com/office/powerpoint/2010/main" val="16061175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2492896"/>
            <a:ext cx="8712968" cy="286232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fa-IR" dirty="0" smtClean="0">
                <a:cs typeface="2  Bardiya" pitchFamily="2" charset="-78"/>
              </a:rPr>
              <a:t>ثبت شرکت سهامی خاص :</a:t>
            </a:r>
          </a:p>
          <a:p>
            <a:pPr algn="ctr"/>
            <a:endParaRPr lang="fa-IR" dirty="0" smtClean="0">
              <a:cs typeface="2  Bardiya" pitchFamily="2" charset="-78"/>
            </a:endParaRPr>
          </a:p>
          <a:p>
            <a:pPr algn="ctr"/>
            <a:r>
              <a:rPr lang="fa-IR" dirty="0" smtClean="0">
                <a:cs typeface="2  Bardiya" pitchFamily="2" charset="-78"/>
              </a:rPr>
              <a:t>1. برای ثبت شرکت مهندسی در قالب شرکت سهامی خاص به حداقل سه نفر سهامدار و دو نفر بازرس نیاز است (البته بازرسین نیز می توانند سهام داشته باشند) و مانند شرکتهای با مسئولیت محدود حداقل 1000000 ریال سرمایه اولیه مورد نیاز است، با این تفاوت ک در شرکتهای سهامی خاص سرمایه اولیه اعلامی به هرمیزان که باشد می بایست 35 درصد از آن در ابتدای ثبت شرکت به حساب شرکت در شرف تاسیس واریز گردد و تا به ثبت رسیدن شرکت در حساب مسدود گردد.</a:t>
            </a:r>
          </a:p>
          <a:p>
            <a:pPr algn="ctr"/>
            <a:r>
              <a:rPr lang="fa-IR" dirty="0" smtClean="0">
                <a:cs typeface="2  Bardiya" pitchFamily="2" charset="-78"/>
              </a:rPr>
              <a:t>تفاوت ثبت شرکتهای مهندسی با دیگر شرکتها در قالب سهامی خاص نیز مانند مسئولیت محدود در قسمت موضوع فعالیت شرکت می باشد که در توضیحات فوق به آن اشاره شد.</a:t>
            </a:r>
          </a:p>
          <a:p>
            <a:pPr algn="ctr"/>
            <a:r>
              <a:rPr lang="fa-IR" dirty="0" smtClean="0">
                <a:cs typeface="2  Bardiya" pitchFamily="2" charset="-78"/>
              </a:rPr>
              <a:t>مطلب مهم در مورد میزان سرمایه شرکتهای سهامی خاص این است که این نوع ثبت شرکتها با هرمیزان سرمایه دارای سقف تعهدات نامحدود هستند</a:t>
            </a:r>
            <a:endParaRPr lang="fa-IR" dirty="0">
              <a:cs typeface="2  Bardiya" pitchFamily="2" charset="-78"/>
            </a:endParaRPr>
          </a:p>
        </p:txBody>
      </p:sp>
      <p:sp>
        <p:nvSpPr>
          <p:cNvPr id="5" name="Frame 4"/>
          <p:cNvSpPr/>
          <p:nvPr/>
        </p:nvSpPr>
        <p:spPr>
          <a:xfrm>
            <a:off x="2051720" y="116632"/>
            <a:ext cx="3384376" cy="1512168"/>
          </a:xfrm>
          <a:prstGeom prst="frame">
            <a:avLst/>
          </a:prstGeom>
          <a:ln>
            <a:noFill/>
          </a:ln>
          <a:effectLst/>
          <a:scene3d>
            <a:camera prst="orthographicFront">
              <a:rot lat="0" lon="0" rev="0"/>
            </a:camera>
            <a:lightRig rig="chilly" dir="t">
              <a:rot lat="0" lon="0" rev="18480000"/>
            </a:lightRig>
          </a:scene3d>
          <a:sp3d prstMaterial="clear">
            <a:bevelT h="635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fa-IR" dirty="0" smtClean="0">
                <a:solidFill>
                  <a:schemeClr val="tx1"/>
                </a:solidFill>
              </a:rPr>
              <a:t>الزامات شرکت سهامی خاص</a:t>
            </a:r>
            <a:endParaRPr lang="en-US" dirty="0">
              <a:solidFill>
                <a:schemeClr val="tx1"/>
              </a:solidFill>
            </a:endParaRPr>
          </a:p>
        </p:txBody>
      </p:sp>
    </p:spTree>
    <p:extLst>
      <p:ext uri="{BB962C8B-B14F-4D97-AF65-F5344CB8AC3E}">
        <p14:creationId xmlns:p14="http://schemas.microsoft.com/office/powerpoint/2010/main" val="3138494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rallelogram 3"/>
          <p:cNvSpPr/>
          <p:nvPr/>
        </p:nvSpPr>
        <p:spPr>
          <a:xfrm>
            <a:off x="490837" y="1988840"/>
            <a:ext cx="7920880" cy="576064"/>
          </a:xfrm>
          <a:prstGeom prst="parallelogram">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a-IR" dirty="0" smtClean="0">
                <a:cs typeface="2  Helal" pitchFamily="2" charset="-78"/>
              </a:rPr>
              <a:t>4. در شرکت سهامی خاص باید سرمایه به بانک تودیع شده باشد و یا غیر نقدي تقویم شده توسط کارشناس رسمی باشد. ·</a:t>
            </a:r>
            <a:endParaRPr lang="en-US" dirty="0">
              <a:cs typeface="2  Helal" pitchFamily="2" charset="-78"/>
            </a:endParaRPr>
          </a:p>
        </p:txBody>
      </p:sp>
      <p:sp>
        <p:nvSpPr>
          <p:cNvPr id="5" name="Parallelogram 4"/>
          <p:cNvSpPr/>
          <p:nvPr/>
        </p:nvSpPr>
        <p:spPr>
          <a:xfrm>
            <a:off x="323528" y="2708920"/>
            <a:ext cx="7920880" cy="576064"/>
          </a:xfrm>
          <a:prstGeom prst="parallelogram">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a-IR" dirty="0" smtClean="0">
                <a:cs typeface="2  Esfehan" pitchFamily="2" charset="-78"/>
              </a:rPr>
              <a:t>4. تعیین روزنامه کثیر الانتشار جهت درج آگهی هاي شرکت. ·</a:t>
            </a:r>
            <a:endParaRPr lang="en-US" dirty="0">
              <a:cs typeface="2  Esfehan" pitchFamily="2" charset="-78"/>
            </a:endParaRPr>
          </a:p>
        </p:txBody>
      </p:sp>
      <p:sp>
        <p:nvSpPr>
          <p:cNvPr id="6" name="Parallelogram 5"/>
          <p:cNvSpPr/>
          <p:nvPr/>
        </p:nvSpPr>
        <p:spPr>
          <a:xfrm>
            <a:off x="571405" y="3429000"/>
            <a:ext cx="8216879" cy="463593"/>
          </a:xfrm>
          <a:prstGeom prst="parallelogram">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a-IR" dirty="0" smtClean="0">
                <a:cs typeface="2  Hamid" pitchFamily="2" charset="-78"/>
              </a:rPr>
              <a:t>5. در تنظیم اظهار نامه و اساسنامه و رعایت مواد یکالی 30 قانون تجارت ضروري است. ·</a:t>
            </a:r>
            <a:endParaRPr lang="en-US" dirty="0">
              <a:cs typeface="2  Hamid" pitchFamily="2" charset="-78"/>
            </a:endParaRPr>
          </a:p>
        </p:txBody>
      </p:sp>
      <p:sp>
        <p:nvSpPr>
          <p:cNvPr id="8" name="Parallelogram 7"/>
          <p:cNvSpPr/>
          <p:nvPr/>
        </p:nvSpPr>
        <p:spPr>
          <a:xfrm>
            <a:off x="489704" y="1196752"/>
            <a:ext cx="7921912" cy="576064"/>
          </a:xfrm>
          <a:prstGeom prst="parallelogram">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a-IR" dirty="0" smtClean="0">
                <a:cs typeface="2  Mehr" pitchFamily="2" charset="-78"/>
              </a:rPr>
              <a:t>3. براي ثبت شرکت سهامی خاصبا تابعیت ایرانی فقط تسلیم دو نسخه اظهارنامه به ضمیمه مدارك مندرج در ماده 20 ·قاتون تجارتکافی است.</a:t>
            </a:r>
            <a:endParaRPr lang="fa-IR" dirty="0">
              <a:cs typeface="2  Mehr" pitchFamily="2" charset="-78"/>
            </a:endParaRPr>
          </a:p>
        </p:txBody>
      </p:sp>
      <p:sp>
        <p:nvSpPr>
          <p:cNvPr id="10" name="Parallelogram 9"/>
          <p:cNvSpPr/>
          <p:nvPr/>
        </p:nvSpPr>
        <p:spPr>
          <a:xfrm>
            <a:off x="1090692" y="4005064"/>
            <a:ext cx="6984776" cy="432048"/>
          </a:xfrm>
          <a:prstGeom prst="parallelogram">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a-IR" dirty="0" smtClean="0">
                <a:cs typeface="2  Bardiya" pitchFamily="2" charset="-78"/>
              </a:rPr>
              <a:t>6. پذیره نویسی در شرکتهاي سهامی خاص ممنوع است ماده 21 قانون تجارت. ·</a:t>
            </a:r>
            <a:endParaRPr lang="en-US" dirty="0">
              <a:cs typeface="2  Bardiya" pitchFamily="2" charset="-78"/>
            </a:endParaRPr>
          </a:p>
        </p:txBody>
      </p:sp>
      <p:sp>
        <p:nvSpPr>
          <p:cNvPr id="11" name="Parallelogram 10"/>
          <p:cNvSpPr/>
          <p:nvPr/>
        </p:nvSpPr>
        <p:spPr>
          <a:xfrm>
            <a:off x="569801" y="6165304"/>
            <a:ext cx="7673003" cy="504056"/>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2  Davat" pitchFamily="2" charset="-78"/>
              </a:rPr>
              <a:t>8. سهام شرکت ممکن است تعداد یا کلاً بی نام و یا هر دو نوع باشد. ·</a:t>
            </a:r>
            <a:endParaRPr lang="en-US" dirty="0">
              <a:cs typeface="2  Davat" pitchFamily="2" charset="-78"/>
            </a:endParaRPr>
          </a:p>
        </p:txBody>
      </p:sp>
      <p:sp>
        <p:nvSpPr>
          <p:cNvPr id="3" name="Parallelogram 2"/>
          <p:cNvSpPr/>
          <p:nvPr/>
        </p:nvSpPr>
        <p:spPr>
          <a:xfrm>
            <a:off x="238642" y="260648"/>
            <a:ext cx="8425270" cy="864096"/>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cs typeface="2  Mehr" pitchFamily="2" charset="-78"/>
              </a:rPr>
              <a:t>در صورتیکه سرمایه نقدي است گواهی بانکی پرداخت سرمایه ضمیمه مدارك باشد که حداقل نبایستی از 35 % مبلغ ·کل سرمایه کمتر باشد. ماده 5 قانون تجارت و 6 قانون تجارت.</a:t>
            </a:r>
          </a:p>
        </p:txBody>
      </p:sp>
      <p:sp>
        <p:nvSpPr>
          <p:cNvPr id="9" name="Parallelogram 8"/>
          <p:cNvSpPr/>
          <p:nvPr/>
        </p:nvSpPr>
        <p:spPr>
          <a:xfrm>
            <a:off x="365048" y="4653136"/>
            <a:ext cx="8172458" cy="1183673"/>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cs typeface="2  Baran" pitchFamily="2" charset="-78"/>
              </a:rPr>
              <a:t>7. در مورد شرکتهاي سهامی علاوه بر رعایت مواد مذکور توسط کارشناس در موقع تاسیسکارشناسبدواً بایستی اجازه ·نامه صادره از اداره ثبت (ماده 10 قانون تجارت) از مؤسسین خواستار شود و نبودن صدور اجازه نامه پذیره نویسی ازطرفاداره ثبتو عدم ذکر شماره در ورقه تعهد سهم بلا اثر می باشد</a:t>
            </a:r>
          </a:p>
        </p:txBody>
      </p:sp>
    </p:spTree>
    <p:extLst>
      <p:ext uri="{BB962C8B-B14F-4D97-AF65-F5344CB8AC3E}">
        <p14:creationId xmlns:p14="http://schemas.microsoft.com/office/powerpoint/2010/main" val="15317557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xplosion 2 3"/>
          <p:cNvSpPr/>
          <p:nvPr/>
        </p:nvSpPr>
        <p:spPr>
          <a:xfrm>
            <a:off x="323528" y="116632"/>
            <a:ext cx="3744416" cy="1728192"/>
          </a:xfrm>
          <a:prstGeom prst="irregularSeal2">
            <a:avLst/>
          </a:prstGeom>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2  Elm" pitchFamily="2" charset="-78"/>
              </a:rPr>
              <a:t>اقدام های لازم برای ثبت شرکت </a:t>
            </a:r>
            <a:endParaRPr lang="en-US" dirty="0">
              <a:cs typeface="2  Elm" pitchFamily="2" charset="-78"/>
            </a:endParaRPr>
          </a:p>
        </p:txBody>
      </p:sp>
      <p:sp>
        <p:nvSpPr>
          <p:cNvPr id="5" name="Flowchart: Connector 4"/>
          <p:cNvSpPr/>
          <p:nvPr/>
        </p:nvSpPr>
        <p:spPr>
          <a:xfrm>
            <a:off x="5508104" y="2276872"/>
            <a:ext cx="2880320" cy="720080"/>
          </a:xfrm>
          <a:prstGeom prst="flowChartConnector">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fa-IR" dirty="0" smtClean="0"/>
              <a:t>اقدام اول : شریک خود را پیداکنید </a:t>
            </a:r>
            <a:endParaRPr lang="en-US" dirty="0"/>
          </a:p>
        </p:txBody>
      </p:sp>
      <p:sp>
        <p:nvSpPr>
          <p:cNvPr id="6" name="Round Single Corner Rectangle 5"/>
          <p:cNvSpPr/>
          <p:nvPr/>
        </p:nvSpPr>
        <p:spPr>
          <a:xfrm>
            <a:off x="303223" y="3501008"/>
            <a:ext cx="8640960" cy="1080120"/>
          </a:xfrm>
          <a:prstGeom prst="round1Rect">
            <a:avLst>
              <a:gd name="adj" fmla="val 3689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2  Elham" pitchFamily="2" charset="-78"/>
              </a:rPr>
              <a:t>باید شریکی برای شرکت انتخاب کنیم که قابل اعتماد باشد و تحصیلات و توانایی های لازم را برای فعالیت شرکت داشته باشد </a:t>
            </a:r>
            <a:endParaRPr lang="en-US" dirty="0">
              <a:cs typeface="2  Elham" pitchFamily="2" charset="-78"/>
            </a:endParaRPr>
          </a:p>
        </p:txBody>
      </p:sp>
      <p:sp>
        <p:nvSpPr>
          <p:cNvPr id="9" name="Flowchart: Connector 8"/>
          <p:cNvSpPr/>
          <p:nvPr/>
        </p:nvSpPr>
        <p:spPr>
          <a:xfrm>
            <a:off x="5925546" y="5013176"/>
            <a:ext cx="3024336" cy="792088"/>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dirty="0" smtClean="0"/>
              <a:t>اقدام دوم : انتخاب نام شرکت </a:t>
            </a:r>
            <a:endParaRPr lang="en-US" dirty="0"/>
          </a:p>
        </p:txBody>
      </p:sp>
      <p:sp>
        <p:nvSpPr>
          <p:cNvPr id="10" name="Parallelogram 9"/>
          <p:cNvSpPr/>
          <p:nvPr/>
        </p:nvSpPr>
        <p:spPr>
          <a:xfrm>
            <a:off x="391820" y="5949280"/>
            <a:ext cx="8504375" cy="720080"/>
          </a:xfrm>
          <a:prstGeom prst="parallelogram">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2  Esfehan" pitchFamily="2" charset="-78"/>
              </a:rPr>
              <a:t>باید نام شرکت را با مشورت با سهام داران دیگر و متناسب با فعالیت شرکت انتخاب کنیم </a:t>
            </a:r>
            <a:endParaRPr lang="fa-IR" dirty="0">
              <a:cs typeface="2  Esfehan" pitchFamily="2" charset="-78"/>
            </a:endParaRPr>
          </a:p>
        </p:txBody>
      </p:sp>
    </p:spTree>
    <p:extLst>
      <p:ext uri="{BB962C8B-B14F-4D97-AF65-F5344CB8AC3E}">
        <p14:creationId xmlns:p14="http://schemas.microsoft.com/office/powerpoint/2010/main" val="21395055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xplosion 2 4"/>
          <p:cNvSpPr/>
          <p:nvPr/>
        </p:nvSpPr>
        <p:spPr>
          <a:xfrm>
            <a:off x="467544" y="0"/>
            <a:ext cx="3456384" cy="1916832"/>
          </a:xfrm>
          <a:prstGeom prst="irregularSeal2">
            <a:avLst/>
          </a:prstGeom>
          <a:solidFill>
            <a:schemeClr val="accent1">
              <a:lumMod val="40000"/>
              <a:lumOff val="60000"/>
            </a:schemeClr>
          </a:solidFill>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2  Bardiya" pitchFamily="2" charset="-78"/>
              </a:rPr>
              <a:t>اقدام سوم : موضوع فعالیتان </a:t>
            </a:r>
          </a:p>
        </p:txBody>
      </p:sp>
      <p:sp>
        <p:nvSpPr>
          <p:cNvPr id="6" name="Rectangle 5"/>
          <p:cNvSpPr/>
          <p:nvPr/>
        </p:nvSpPr>
        <p:spPr>
          <a:xfrm>
            <a:off x="107504" y="2223975"/>
            <a:ext cx="8784976" cy="989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2  Bardiya" pitchFamily="2" charset="-78"/>
              </a:rPr>
              <a:t>ارایه کردن فعالیت هایی که در شرکت میخواهد صورت گیرد و توانایی انجام فعالیت ها و مشورت چگونگه انجام دادن این فعالیت ها برای موفقیت شرکت</a:t>
            </a:r>
            <a:endParaRPr lang="fa-IR" dirty="0">
              <a:cs typeface="2  Bardiya" pitchFamily="2" charset="-78"/>
            </a:endParaRPr>
          </a:p>
        </p:txBody>
      </p:sp>
      <p:sp>
        <p:nvSpPr>
          <p:cNvPr id="7" name="Explosion 2 6"/>
          <p:cNvSpPr/>
          <p:nvPr/>
        </p:nvSpPr>
        <p:spPr>
          <a:xfrm>
            <a:off x="6012160" y="3152402"/>
            <a:ext cx="2952328" cy="1340768"/>
          </a:xfrm>
          <a:prstGeom prst="irregularSeal2">
            <a:avLst/>
          </a:prstGeom>
          <a:solidFill>
            <a:schemeClr val="accent1">
              <a:lumMod val="40000"/>
              <a:lumOff val="60000"/>
            </a:schemeClr>
          </a:solidFill>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2  Bardiya" pitchFamily="2" charset="-78"/>
              </a:rPr>
              <a:t>اقدام چهارم : محل شرکت</a:t>
            </a:r>
          </a:p>
        </p:txBody>
      </p:sp>
      <p:sp>
        <p:nvSpPr>
          <p:cNvPr id="8" name="Rectangle 7"/>
          <p:cNvSpPr/>
          <p:nvPr/>
        </p:nvSpPr>
        <p:spPr>
          <a:xfrm>
            <a:off x="467544" y="3534754"/>
            <a:ext cx="554461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2  Elm" pitchFamily="2" charset="-78"/>
              </a:rPr>
              <a:t>پیدا کردن فضا و مکان مناسب برای احداث شرکت </a:t>
            </a:r>
            <a:endParaRPr lang="fa-IR" dirty="0">
              <a:cs typeface="2  Elm" pitchFamily="2" charset="-78"/>
            </a:endParaRPr>
          </a:p>
        </p:txBody>
      </p:sp>
      <p:sp>
        <p:nvSpPr>
          <p:cNvPr id="9" name="Explosion 2 8"/>
          <p:cNvSpPr/>
          <p:nvPr/>
        </p:nvSpPr>
        <p:spPr>
          <a:xfrm rot="20885889">
            <a:off x="-40364" y="4487988"/>
            <a:ext cx="3471148" cy="1770458"/>
          </a:xfrm>
          <a:prstGeom prst="irregularSeal2">
            <a:avLst/>
          </a:prstGeom>
          <a:solidFill>
            <a:schemeClr val="accent1">
              <a:lumMod val="40000"/>
              <a:lumOff val="60000"/>
            </a:schemeClr>
          </a:solidFill>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2  Bardiya" pitchFamily="2" charset="-78"/>
              </a:rPr>
              <a:t>اقدام پنج : سرمایه شرکت تایین کنیم</a:t>
            </a:r>
          </a:p>
        </p:txBody>
      </p:sp>
      <p:sp>
        <p:nvSpPr>
          <p:cNvPr id="10" name="Rectangle 9"/>
          <p:cNvSpPr/>
          <p:nvPr/>
        </p:nvSpPr>
        <p:spPr>
          <a:xfrm>
            <a:off x="2123728" y="5913276"/>
            <a:ext cx="6858903" cy="6840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2  Bardiya" pitchFamily="2" charset="-78"/>
              </a:rPr>
              <a:t>در این قسمت هریک از شرکا که سرمایه </a:t>
            </a:r>
            <a:r>
              <a:rPr lang="fa-IR" dirty="0">
                <a:cs typeface="2  Bardiya" pitchFamily="2" charset="-78"/>
              </a:rPr>
              <a:t>بیشتری در شرکت دارد حق رای بالاتری هم دارد و ب همین نسبت مسولیت بالاتری در پرداخت دیون و بدهی های  شرکت خواهد داشت</a:t>
            </a:r>
          </a:p>
        </p:txBody>
      </p:sp>
    </p:spTree>
    <p:extLst>
      <p:ext uri="{BB962C8B-B14F-4D97-AF65-F5344CB8AC3E}">
        <p14:creationId xmlns:p14="http://schemas.microsoft.com/office/powerpoint/2010/main" val="27344203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xplosion 2 4"/>
          <p:cNvSpPr/>
          <p:nvPr/>
        </p:nvSpPr>
        <p:spPr>
          <a:xfrm>
            <a:off x="395536" y="188640"/>
            <a:ext cx="2880320" cy="1152128"/>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2  Elm" pitchFamily="2" charset="-78"/>
              </a:rPr>
              <a:t>اقدام ششم : اساسنامه</a:t>
            </a:r>
            <a:endParaRPr lang="en-US" dirty="0">
              <a:cs typeface="2  Elm" pitchFamily="2" charset="-78"/>
            </a:endParaRPr>
          </a:p>
        </p:txBody>
      </p:sp>
      <p:sp>
        <p:nvSpPr>
          <p:cNvPr id="7" name="Rectangle 6"/>
          <p:cNvSpPr/>
          <p:nvPr/>
        </p:nvSpPr>
        <p:spPr>
          <a:xfrm>
            <a:off x="467544" y="1484784"/>
            <a:ext cx="8424936" cy="295232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dirty="0">
                <a:cs typeface="2  Baran" pitchFamily="2" charset="-78"/>
              </a:rPr>
              <a:t>اساسنامه مهمترین رکن شرکت سهامی است.کلیه ی شرکت های سهامی عام یا شرکت سهامی خاص باید دارای اساسنامه باشند.اساسنامه روابط شرکاء با یکدیگر و حدود اختیارات مجامع عمومی و هیئت مدیره را تعیین و تکلیف سود و زیان شرکت و مدت انحلال آن را معین می نماید.اساسنامه تابع نظر موسسین و اکثریت دارندگان سهام است و قانون از لحاظ اهمیت ،مواردی را در آن ذکر کرده که در هر حال لازم الرعایه است.اساسنامه ی شرکت در حقیقت سندی است که به آن اعتبار می دهد.و در آن خط مشی و سرمایه ی شرکت،هدف و نحوه ی فعالیت و وظایف هر یک از اعضای شرکت و هیئت مدیره و مجامع عمومی و بازرسان شرکت و تعداد مدیران و نحوه ی انتخاب و مدت ماموریت و چگونگی تعیین جانشین مدیرانی که فوت یا استعفاء نموده و یا محجور و معزول می شوند معین می گردد.و کلیه ی مواد آن برای اعضاء لازم الرعایه می باشد و همان طوری که در زندگی یک شخص حقیقی سجل یا شناسنامه ی او باعث هویت و اعتبارش می شود در شخص حقوقی نیز اساسنامه به او هویت و اعتبار  می دهد و حدود اختیارات و وظایف مدیران و میزان مسئولیت آن ها و چگونگی عملکرد آن ها در قید می گردد</a:t>
            </a:r>
          </a:p>
        </p:txBody>
      </p:sp>
      <p:sp>
        <p:nvSpPr>
          <p:cNvPr id="8" name="Explosion 2 7"/>
          <p:cNvSpPr/>
          <p:nvPr/>
        </p:nvSpPr>
        <p:spPr>
          <a:xfrm>
            <a:off x="-108520" y="4437112"/>
            <a:ext cx="2880320" cy="1296144"/>
          </a:xfrm>
          <a:prstGeom prst="irregularSeal2">
            <a:avLst/>
          </a:prstGeom>
          <a:ln>
            <a:noFill/>
          </a:ln>
          <a:effectLst/>
          <a:scene3d>
            <a:camera prst="orthographicFront">
              <a:rot lat="0" lon="0" rev="0"/>
            </a:camera>
            <a:lightRig rig="glow" dir="t">
              <a:rot lat="0" lon="0" rev="14100000"/>
            </a:lightRig>
          </a:scene3d>
          <a:sp3d prstMaterial="softEdge">
            <a:bevelT w="127000" prst="artDeco"/>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dirty="0" smtClean="0">
                <a:cs typeface="2  Aseman" pitchFamily="2" charset="-78"/>
              </a:rPr>
              <a:t>اقدام اخر : چاپ اگهی </a:t>
            </a:r>
            <a:endParaRPr lang="en-US" dirty="0">
              <a:cs typeface="2  Aseman" pitchFamily="2" charset="-78"/>
            </a:endParaRPr>
          </a:p>
        </p:txBody>
      </p:sp>
      <p:sp>
        <p:nvSpPr>
          <p:cNvPr id="9" name="Round Single Corner Rectangle 8"/>
          <p:cNvSpPr/>
          <p:nvPr/>
        </p:nvSpPr>
        <p:spPr>
          <a:xfrm>
            <a:off x="405764" y="5733256"/>
            <a:ext cx="8558724" cy="864096"/>
          </a:xfrm>
          <a:prstGeom prst="round1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2  Baran" pitchFamily="2" charset="-78"/>
              </a:rPr>
              <a:t>در اخر باید در روزنامه های رسمی کشور اگهی برای شرکت ثبت کنیم تا مردم از حضور شرکت ما اطلاع پیدا کنن </a:t>
            </a:r>
            <a:endParaRPr lang="en-US" dirty="0">
              <a:cs typeface="2  Baran" pitchFamily="2" charset="-78"/>
            </a:endParaRPr>
          </a:p>
        </p:txBody>
      </p:sp>
    </p:spTree>
    <p:extLst>
      <p:ext uri="{BB962C8B-B14F-4D97-AF65-F5344CB8AC3E}">
        <p14:creationId xmlns:p14="http://schemas.microsoft.com/office/powerpoint/2010/main" val="3156728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Point Star 4"/>
          <p:cNvSpPr/>
          <p:nvPr/>
        </p:nvSpPr>
        <p:spPr>
          <a:xfrm>
            <a:off x="323528" y="212374"/>
            <a:ext cx="3421500" cy="1296144"/>
          </a:xfrm>
          <a:prstGeom prst="star5">
            <a:avLst>
              <a:gd name="adj" fmla="val 24254"/>
              <a:gd name="hf" fmla="val 105146"/>
              <a:gd name="vf" fmla="val 110557"/>
            </a:avLst>
          </a:prstGeom>
          <a:ln>
            <a:noFill/>
          </a:ln>
          <a:effectLst/>
          <a:scene3d>
            <a:camera prst="orthographicFront">
              <a:rot lat="0" lon="0" rev="0"/>
            </a:camera>
            <a:lightRig rig="glow" dir="t">
              <a:rot lat="0" lon="0" rev="14100000"/>
            </a:lightRig>
          </a:scene3d>
          <a:sp3d prstMaterial="softEdge">
            <a:bevelT w="127000" prst="artDeco"/>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a-IR" dirty="0">
                <a:ln>
                  <a:solidFill>
                    <a:schemeClr val="accent6">
                      <a:lumMod val="25000"/>
                    </a:schemeClr>
                  </a:solidFill>
                </a:ln>
                <a:solidFill>
                  <a:schemeClr val="accent6">
                    <a:lumMod val="50000"/>
                  </a:schemeClr>
                </a:solidFill>
                <a:cs typeface="2  Helal" pitchFamily="2" charset="-78"/>
              </a:rPr>
              <a:t>اخذ جواز تاسیس</a:t>
            </a:r>
          </a:p>
        </p:txBody>
      </p:sp>
      <p:sp>
        <p:nvSpPr>
          <p:cNvPr id="2" name="Rectangle 1"/>
          <p:cNvSpPr/>
          <p:nvPr/>
        </p:nvSpPr>
        <p:spPr>
          <a:xfrm>
            <a:off x="395536" y="2762095"/>
            <a:ext cx="8424936" cy="2062103"/>
          </a:xfrm>
          <a:prstGeom prst="rect">
            <a:avLst/>
          </a:prstGeom>
          <a:noFill/>
        </p:spPr>
        <p:txBody>
          <a:bodyPr wrap="square" lIns="91440" tIns="45720" rIns="91440" bIns="45720">
            <a:spAutoFit/>
          </a:bodyPr>
          <a:lstStyle/>
          <a:p>
            <a:pPr algn="ctr"/>
            <a:r>
              <a:rPr lang="fa-IR"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Elham" pitchFamily="2" charset="-78"/>
              </a:rPr>
              <a:t>برای تاسیس هرشرکت اول باید از شهرداری مجوز و پروانه تاسیس بگیریم بدون اجازه کسب نمیتوان شرکت بسازیم و کار کنیم و اگر بدون مجوز کار شود شرکت را پلمپ و جریمه می شویم </a:t>
            </a:r>
            <a:endParaRPr lang="en-US" sz="32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Elham" pitchFamily="2" charset="-78"/>
            </a:endParaRPr>
          </a:p>
        </p:txBody>
      </p:sp>
    </p:spTree>
    <p:extLst>
      <p:ext uri="{BB962C8B-B14F-4D97-AF65-F5344CB8AC3E}">
        <p14:creationId xmlns:p14="http://schemas.microsoft.com/office/powerpoint/2010/main" val="27326345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430</TotalTime>
  <Words>3600</Words>
  <Application>Microsoft Office PowerPoint</Application>
  <PresentationFormat>On-screen Show (4:3)</PresentationFormat>
  <Paragraphs>249</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Hardcover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dc:creator>
  <cp:lastModifiedBy>s</cp:lastModifiedBy>
  <cp:revision>40</cp:revision>
  <dcterms:created xsi:type="dcterms:W3CDTF">2006-12-31T20:51:35Z</dcterms:created>
  <dcterms:modified xsi:type="dcterms:W3CDTF">2006-12-31T20:32:54Z</dcterms:modified>
</cp:coreProperties>
</file>