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6"/>
  </p:notesMasterIdLst>
  <p:sldIdLst>
    <p:sldId id="256" r:id="rId2"/>
    <p:sldId id="257" r:id="rId3"/>
    <p:sldId id="259" r:id="rId4"/>
    <p:sldId id="262" r:id="rId5"/>
    <p:sldId id="370" r:id="rId6"/>
    <p:sldId id="371" r:id="rId7"/>
    <p:sldId id="263" r:id="rId8"/>
    <p:sldId id="264" r:id="rId9"/>
    <p:sldId id="310" r:id="rId10"/>
    <p:sldId id="311" r:id="rId11"/>
    <p:sldId id="315" r:id="rId12"/>
    <p:sldId id="316" r:id="rId13"/>
    <p:sldId id="335" r:id="rId14"/>
    <p:sldId id="336" r:id="rId15"/>
    <p:sldId id="265" r:id="rId16"/>
    <p:sldId id="369" r:id="rId17"/>
    <p:sldId id="271" r:id="rId18"/>
    <p:sldId id="272" r:id="rId19"/>
    <p:sldId id="274" r:id="rId20"/>
    <p:sldId id="376" r:id="rId21"/>
    <p:sldId id="374" r:id="rId22"/>
    <p:sldId id="373" r:id="rId23"/>
    <p:sldId id="337" r:id="rId24"/>
    <p:sldId id="366" r:id="rId25"/>
    <p:sldId id="368" r:id="rId26"/>
    <p:sldId id="375" r:id="rId27"/>
    <p:sldId id="282" r:id="rId28"/>
    <p:sldId id="302" r:id="rId29"/>
    <p:sldId id="313" r:id="rId30"/>
    <p:sldId id="283" r:id="rId31"/>
    <p:sldId id="273" r:id="rId32"/>
    <p:sldId id="356" r:id="rId33"/>
    <p:sldId id="372" r:id="rId34"/>
    <p:sldId id="354" r:id="rId35"/>
    <p:sldId id="355" r:id="rId36"/>
    <p:sldId id="353" r:id="rId37"/>
    <p:sldId id="268" r:id="rId38"/>
    <p:sldId id="357" r:id="rId39"/>
    <p:sldId id="267" r:id="rId40"/>
    <p:sldId id="269" r:id="rId41"/>
    <p:sldId id="312" r:id="rId42"/>
    <p:sldId id="377" r:id="rId43"/>
    <p:sldId id="287" r:id="rId44"/>
    <p:sldId id="319" r:id="rId45"/>
    <p:sldId id="320" r:id="rId46"/>
    <p:sldId id="321" r:id="rId47"/>
    <p:sldId id="365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332" r:id="rId63"/>
    <p:sldId id="333" r:id="rId64"/>
    <p:sldId id="334" r:id="rId65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E00"/>
    <a:srgbClr val="000066"/>
    <a:srgbClr val="B9D0FF"/>
    <a:srgbClr val="918E00"/>
    <a:srgbClr val="0091FE"/>
    <a:srgbClr val="66CCFF"/>
    <a:srgbClr val="D00032"/>
    <a:srgbClr val="9200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1" autoAdjust="0"/>
    <p:restoredTop sz="94660"/>
  </p:normalViewPr>
  <p:slideViewPr>
    <p:cSldViewPr>
      <p:cViewPr>
        <p:scale>
          <a:sx n="100" d="100"/>
          <a:sy n="100" d="100"/>
        </p:scale>
        <p:origin x="-534" y="11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F7D16C-1DFD-4B03-9E80-918CBB53105D}" type="datetimeFigureOut">
              <a:rPr lang="fa-IR"/>
              <a:pPr>
                <a:defRPr/>
              </a:pPr>
              <a:t>05/12/1436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fa-I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41164B-ACFD-4FD2-9240-B8C193017761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2897C4-8896-4185-B7BE-B6721E6AFECE}" type="slidenum">
              <a:rPr lang="fa-IR" smtClean="0"/>
              <a:pPr>
                <a:defRPr/>
              </a:pPr>
              <a:t>1</a:t>
            </a:fld>
            <a:endParaRPr lang="fa-I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41164B-ACFD-4FD2-9240-B8C193017761}" type="slidenum">
              <a:rPr lang="fa-IR" smtClean="0"/>
              <a:pPr>
                <a:defRPr/>
              </a:pPr>
              <a:t>6</a:t>
            </a:fld>
            <a:endParaRPr lang="fa-I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09408-5A64-41F8-BE23-08FF945574EE}" type="slidenum">
              <a:rPr lang="fa-I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a-I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F84A0-F535-40D6-AA81-93C6764A74A3}" type="datetimeFigureOut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69F5A-D877-4031-B365-B632225F1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D4687-77BC-4F36-8C92-2684D4374BE5}" type="datetimeFigureOut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2FE74-7332-429D-877D-C56530EFF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7FC80-4345-4AC9-B95F-228C810F4D80}" type="datetimeFigureOut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84E1F-8F61-415A-BAE4-208755BDF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B707-BD3A-4C5F-BF97-BF28115C2EBF}" type="datetimeFigureOut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053CF-8613-490C-9DD9-41546FE25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42CC1-CE31-428F-A697-A116E383317E}" type="datetimeFigureOut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A38AF-275C-4B77-B1A5-435482607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086F3-F6B7-4D71-BE8F-47512B89E37A}" type="datetimeFigureOut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3F8E9-ACE2-4563-939A-B07AD2EEA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DEBC4-502F-4DD0-991B-63AB1B5687E1}" type="datetimeFigureOut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23ED1-26F8-4B6F-9C0E-9041B9CB4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F4871-B925-4478-9BE4-2F6344933931}" type="datetimeFigureOut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DEFBA-2EFB-4DE1-B0F0-BFAAF0EA4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9DAAC-6673-49A8-81D1-C756AA62F230}" type="datetimeFigureOut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ED855-216A-4817-A606-8A183B641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4B869-1D3A-41B5-8D19-6A79E6E7B1E7}" type="datetimeFigureOut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C02B1-6119-4A85-A289-F7A92C80D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36D17-810A-4305-AC2D-39B32A02E15E}" type="datetimeFigureOut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805D8-C143-43FB-AF74-441F2FFC3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C89A62-1430-45B0-A2E8-A74A7BEA4D85}" type="datetimeFigureOut">
              <a:rPr lang="en-US"/>
              <a:pPr>
                <a:defRPr/>
              </a:pPr>
              <a:t>3/2/2015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BD25CA-EC3D-4A82-ABBC-F5E71F51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1" r:id="rId2"/>
    <p:sldLayoutId id="2147483768" r:id="rId3"/>
    <p:sldLayoutId id="2147483762" r:id="rId4"/>
    <p:sldLayoutId id="2147483769" r:id="rId5"/>
    <p:sldLayoutId id="2147483763" r:id="rId6"/>
    <p:sldLayoutId id="2147483764" r:id="rId7"/>
    <p:sldLayoutId id="2147483770" r:id="rId8"/>
    <p:sldLayoutId id="2147483771" r:id="rId9"/>
    <p:sldLayoutId id="2147483765" r:id="rId10"/>
    <p:sldLayoutId id="2147483766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r" rtl="1" eaLnBrk="0" fontAlgn="base" hangingPunct="0">
        <a:spcBef>
          <a:spcPct val="20000"/>
        </a:spcBef>
        <a:spcAft>
          <a:spcPct val="0"/>
        </a:spcAft>
        <a:buClr>
          <a:srgbClr val="A28E6A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r" rtl="1" eaLnBrk="0" fontAlgn="base" hangingPunct="0">
        <a:spcBef>
          <a:spcPct val="20000"/>
        </a:spcBef>
        <a:spcAft>
          <a:spcPct val="0"/>
        </a:spcAft>
        <a:buClr>
          <a:srgbClr val="956251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9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2"/>
          <p:cNvSpPr>
            <a:spLocks noGrp="1"/>
          </p:cNvSpPr>
          <p:nvPr>
            <p:ph type="subTitle" idx="1"/>
          </p:nvPr>
        </p:nvSpPr>
        <p:spPr>
          <a:xfrm>
            <a:off x="838200" y="2286000"/>
            <a:ext cx="7415213" cy="1163638"/>
          </a:xfrm>
        </p:spPr>
        <p:txBody>
          <a:bodyPr/>
          <a:lstStyle/>
          <a:p>
            <a:pPr eaLnBrk="1" hangingPunct="1"/>
            <a:r>
              <a:rPr lang="fa-IR" sz="6000" b="1" dirty="0" smtClean="0">
                <a:cs typeface="B Bardiya" pitchFamily="2" charset="-78"/>
              </a:rPr>
              <a:t>فضاهای خدماتی پشتیبانی هتل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RPic4.jpg"/>
          <p:cNvPicPr>
            <a:picLocks noChangeAspect="1"/>
          </p:cNvPicPr>
          <p:nvPr/>
        </p:nvPicPr>
        <p:blipFill>
          <a:blip r:embed="rId2" cstate="print"/>
          <a:srcRect t="2313"/>
          <a:stretch>
            <a:fillRect/>
          </a:stretch>
        </p:blipFill>
        <p:spPr bwMode="auto">
          <a:xfrm>
            <a:off x="1143000" y="428625"/>
            <a:ext cx="701040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3357554" y="2928934"/>
            <a:ext cx="4357718" cy="292895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3" name="Rectangle 22"/>
          <p:cNvSpPr/>
          <p:nvPr/>
        </p:nvSpPr>
        <p:spPr>
          <a:xfrm>
            <a:off x="1500166" y="1857364"/>
            <a:ext cx="1857388" cy="4000528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4" name="Rectangle 23"/>
          <p:cNvSpPr/>
          <p:nvPr/>
        </p:nvSpPr>
        <p:spPr>
          <a:xfrm>
            <a:off x="1500166" y="500042"/>
            <a:ext cx="4000528" cy="135732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0" name="Rectangle 19"/>
          <p:cNvSpPr/>
          <p:nvPr/>
        </p:nvSpPr>
        <p:spPr>
          <a:xfrm>
            <a:off x="3357554" y="1857364"/>
            <a:ext cx="2143140" cy="1071570"/>
          </a:xfrm>
          <a:prstGeom prst="rect">
            <a:avLst/>
          </a:prstGeom>
          <a:solidFill>
            <a:srgbClr val="100B0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2" name="Rectangle 21"/>
          <p:cNvSpPr/>
          <p:nvPr/>
        </p:nvSpPr>
        <p:spPr>
          <a:xfrm>
            <a:off x="5500694" y="500042"/>
            <a:ext cx="2214578" cy="24288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15368" name="Content Placeholder 2"/>
          <p:cNvSpPr>
            <a:spLocks/>
          </p:cNvSpPr>
          <p:nvPr/>
        </p:nvSpPr>
        <p:spPr bwMode="auto">
          <a:xfrm>
            <a:off x="1671638" y="2459038"/>
            <a:ext cx="1512887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925" indent="-34925" algn="ctr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2000" b="1">
                <a:solidFill>
                  <a:schemeClr val="bg1"/>
                </a:solidFill>
                <a:cs typeface="B Titr" pitchFamily="2" charset="-78"/>
              </a:rPr>
              <a:t>شست و شوي ظروف</a:t>
            </a:r>
          </a:p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3200">
                <a:solidFill>
                  <a:srgbClr val="000066"/>
                </a:solidFill>
                <a:cs typeface="B Bardiya" pitchFamily="2" charset="-78"/>
              </a:rPr>
              <a:t>                </a:t>
            </a:r>
          </a:p>
        </p:txBody>
      </p:sp>
      <p:sp>
        <p:nvSpPr>
          <p:cNvPr id="15369" name="Content Placeholder 2"/>
          <p:cNvSpPr>
            <a:spLocks/>
          </p:cNvSpPr>
          <p:nvPr/>
        </p:nvSpPr>
        <p:spPr bwMode="auto">
          <a:xfrm>
            <a:off x="4643438" y="3141663"/>
            <a:ext cx="15128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925" indent="-34925" algn="ctr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2000" b="1">
                <a:solidFill>
                  <a:schemeClr val="bg1"/>
                </a:solidFill>
                <a:cs typeface="B Titr" pitchFamily="2" charset="-78"/>
              </a:rPr>
              <a:t>آماده سازي و تحويل</a:t>
            </a:r>
          </a:p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3200">
                <a:solidFill>
                  <a:srgbClr val="000066"/>
                </a:solidFill>
                <a:cs typeface="B Bardiya" pitchFamily="2" charset="-78"/>
              </a:rPr>
              <a:t>                </a:t>
            </a:r>
          </a:p>
        </p:txBody>
      </p:sp>
      <p:sp>
        <p:nvSpPr>
          <p:cNvPr id="15370" name="Content Placeholder 2"/>
          <p:cNvSpPr>
            <a:spLocks/>
          </p:cNvSpPr>
          <p:nvPr/>
        </p:nvSpPr>
        <p:spPr bwMode="auto">
          <a:xfrm>
            <a:off x="6156325" y="908050"/>
            <a:ext cx="1512888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925" indent="-34925" algn="ctr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1600" b="1" dirty="0">
                <a:solidFill>
                  <a:schemeClr val="bg1"/>
                </a:solidFill>
                <a:cs typeface="B Titr" pitchFamily="2" charset="-78"/>
              </a:rPr>
              <a:t>انبار </a:t>
            </a:r>
          </a:p>
          <a:p>
            <a:pPr marL="34925" indent="-34925" algn="ctr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1600" b="1" dirty="0">
                <a:solidFill>
                  <a:schemeClr val="bg1"/>
                </a:solidFill>
                <a:cs typeface="B Titr" pitchFamily="2" charset="-78"/>
              </a:rPr>
              <a:t>آذوقه</a:t>
            </a:r>
          </a:p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3200" dirty="0">
                <a:solidFill>
                  <a:srgbClr val="000066"/>
                </a:solidFill>
                <a:cs typeface="B Bardiya" pitchFamily="2" charset="-78"/>
              </a:rPr>
              <a:t>                </a:t>
            </a:r>
          </a:p>
        </p:txBody>
      </p:sp>
      <p:sp>
        <p:nvSpPr>
          <p:cNvPr id="15371" name="Content Placeholder 2"/>
          <p:cNvSpPr>
            <a:spLocks/>
          </p:cNvSpPr>
          <p:nvPr/>
        </p:nvSpPr>
        <p:spPr bwMode="auto">
          <a:xfrm>
            <a:off x="1747838" y="746125"/>
            <a:ext cx="375285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925" indent="-34925" algn="ctr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2000" b="1" dirty="0">
                <a:solidFill>
                  <a:schemeClr val="bg1"/>
                </a:solidFill>
                <a:cs typeface="B Titr" pitchFamily="2" charset="-78"/>
              </a:rPr>
              <a:t>فيلتر ورودي و خروجی به رستوران</a:t>
            </a:r>
          </a:p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3200" dirty="0">
                <a:solidFill>
                  <a:srgbClr val="000066"/>
                </a:solidFill>
                <a:cs typeface="B Bardiya" pitchFamily="2" charset="-78"/>
              </a:rPr>
              <a:t>                </a:t>
            </a:r>
          </a:p>
        </p:txBody>
      </p:sp>
      <p:sp>
        <p:nvSpPr>
          <p:cNvPr id="15372" name="Content Placeholder 2"/>
          <p:cNvSpPr>
            <a:spLocks/>
          </p:cNvSpPr>
          <p:nvPr/>
        </p:nvSpPr>
        <p:spPr bwMode="auto">
          <a:xfrm>
            <a:off x="4140200" y="2420938"/>
            <a:ext cx="1512888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925" indent="-34925" algn="ctr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2000" b="1" dirty="0">
                <a:solidFill>
                  <a:schemeClr val="bg1"/>
                </a:solidFill>
                <a:cs typeface="B Titr" pitchFamily="2" charset="-78"/>
              </a:rPr>
              <a:t>فيلتر كنترل</a:t>
            </a:r>
          </a:p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3200" dirty="0">
                <a:solidFill>
                  <a:srgbClr val="000066"/>
                </a:solidFill>
                <a:cs typeface="B Bardiya" pitchFamily="2" charset="-78"/>
              </a:rPr>
              <a:t>                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0" grpId="0" animBg="1"/>
      <p:bldP spid="22" grpId="0" animBg="1"/>
      <p:bldP spid="15368" grpId="0"/>
      <p:bldP spid="15369" grpId="0"/>
      <p:bldP spid="15370" grpId="0"/>
      <p:bldP spid="15371" grpId="0"/>
      <p:bldP spid="153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banquetkitch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250" y="692150"/>
            <a:ext cx="6332538" cy="4560888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6011863" y="3573463"/>
            <a:ext cx="928687" cy="64293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قسمت آماده سازی سالاد و دسر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08400" y="1916113"/>
            <a:ext cx="1584325" cy="4286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fa-IR" sz="1200">
                <a:solidFill>
                  <a:schemeClr val="bg1"/>
                </a:solidFill>
              </a:rPr>
              <a:t>قسمت پخت و پز  اصلی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79838" y="2781300"/>
            <a:ext cx="857250" cy="50006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قسمت آماده سازی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oking_l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75" y="1590675"/>
            <a:ext cx="6572250" cy="3676650"/>
          </a:xfrm>
          <a:prstGeom prst="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4143375" y="3214688"/>
            <a:ext cx="857250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قسمت تحویل غذا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00500" y="2714625"/>
            <a:ext cx="1214438" cy="4286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قسمت پخت و پز  سریع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43375" y="4643438"/>
            <a:ext cx="785813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تحویل غذا به مشتری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/>
          </p:cNvSpPr>
          <p:nvPr/>
        </p:nvSpPr>
        <p:spPr bwMode="auto">
          <a:xfrm>
            <a:off x="457200" y="361950"/>
            <a:ext cx="8077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fa-IR" sz="3200">
                <a:cs typeface="B Bardiya" pitchFamily="2" charset="-78"/>
              </a:rPr>
              <a:t>اهداف مهم طراحی آشپز خانه</a:t>
            </a:r>
          </a:p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2000">
                <a:solidFill>
                  <a:srgbClr val="000066"/>
                </a:solidFill>
                <a:cs typeface="B Bardiya" pitchFamily="2" charset="-78"/>
              </a:rPr>
              <a:t>                                          </a:t>
            </a:r>
          </a:p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2000">
                <a:solidFill>
                  <a:srgbClr val="004A82"/>
                </a:solidFill>
                <a:cs typeface="B Bardiya" pitchFamily="2" charset="-78"/>
              </a:rPr>
              <a:t>                      </a:t>
            </a:r>
            <a:r>
              <a:rPr lang="fa-IR" sz="3200">
                <a:solidFill>
                  <a:srgbClr val="004A82"/>
                </a:solidFill>
                <a:cs typeface="B Bardiya" pitchFamily="2" charset="-78"/>
              </a:rPr>
              <a:t>1. نورپردازی</a:t>
            </a:r>
          </a:p>
          <a:p>
            <a:pPr marL="34925" indent="-34925" algn="ctr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3200">
                <a:solidFill>
                  <a:srgbClr val="004A82"/>
                </a:solidFill>
                <a:cs typeface="B Bardiya" pitchFamily="2" charset="-78"/>
              </a:rPr>
              <a:t>2. تهویه ی مطبوع</a:t>
            </a:r>
            <a:r>
              <a:rPr lang="en-US" sz="3200">
                <a:solidFill>
                  <a:srgbClr val="000066"/>
                </a:solidFill>
                <a:cs typeface="B Bardiya" pitchFamily="2" charset="-78"/>
              </a:rPr>
              <a:t>                              </a:t>
            </a:r>
            <a:endParaRPr lang="fa-IR" sz="3200">
              <a:solidFill>
                <a:srgbClr val="000066"/>
              </a:solidFill>
              <a:cs typeface="B Bardiya" pitchFamily="2" charset="-78"/>
            </a:endParaRPr>
          </a:p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fa-IR" sz="3200">
              <a:solidFill>
                <a:srgbClr val="000066"/>
              </a:solidFill>
              <a:cs typeface="B Bardiya" pitchFamily="2" charset="-78"/>
            </a:endParaRPr>
          </a:p>
        </p:txBody>
      </p:sp>
      <p:pic>
        <p:nvPicPr>
          <p:cNvPr id="18435" name="Picture 30" descr="jktjw_phototour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708275"/>
            <a:ext cx="46085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/>
          </p:cNvSpPr>
          <p:nvPr/>
        </p:nvSpPr>
        <p:spPr bwMode="auto">
          <a:xfrm>
            <a:off x="457200" y="361950"/>
            <a:ext cx="8077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925" indent="-34925" algn="ctr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3200">
                <a:solidFill>
                  <a:srgbClr val="004A82"/>
                </a:solidFill>
                <a:cs typeface="B Bardiya" pitchFamily="2" charset="-78"/>
              </a:rPr>
              <a:t>3. مبلمان</a:t>
            </a:r>
            <a:r>
              <a:rPr lang="en-US" sz="3200">
                <a:solidFill>
                  <a:srgbClr val="004A82"/>
                </a:solidFill>
                <a:cs typeface="B Bardiya" pitchFamily="2" charset="-78"/>
              </a:rPr>
              <a:t>                           </a:t>
            </a:r>
            <a:r>
              <a:rPr lang="fa-IR" sz="3200">
                <a:solidFill>
                  <a:srgbClr val="004A82"/>
                </a:solidFill>
                <a:cs typeface="B Bardiya" pitchFamily="2" charset="-78"/>
              </a:rPr>
              <a:t>        </a:t>
            </a:r>
            <a:r>
              <a:rPr lang="en-US" sz="3200">
                <a:solidFill>
                  <a:srgbClr val="004A82"/>
                </a:solidFill>
                <a:cs typeface="B Bardiya" pitchFamily="2" charset="-78"/>
              </a:rPr>
              <a:t> </a:t>
            </a:r>
            <a:endParaRPr lang="fa-IR" sz="3200">
              <a:solidFill>
                <a:srgbClr val="004A82"/>
              </a:solidFill>
              <a:cs typeface="B Bardiya" pitchFamily="2" charset="-78"/>
            </a:endParaRPr>
          </a:p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3200">
                <a:solidFill>
                  <a:srgbClr val="004A82"/>
                </a:solidFill>
                <a:cs typeface="B Bardiya" pitchFamily="2" charset="-78"/>
              </a:rPr>
              <a:t>                 4. وسايل و تجهيزات</a:t>
            </a:r>
            <a:r>
              <a:rPr lang="fa-IR" sz="3200">
                <a:solidFill>
                  <a:srgbClr val="000066"/>
                </a:solidFill>
                <a:cs typeface="B Bardiya" pitchFamily="2" charset="-78"/>
              </a:rPr>
              <a:t>      </a:t>
            </a:r>
          </a:p>
        </p:txBody>
      </p:sp>
      <p:pic>
        <p:nvPicPr>
          <p:cNvPr id="19459" name="Picture 4" descr="thumb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276475"/>
            <a:ext cx="3455987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RollingHill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3100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 descr="DSCF26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371593" cy="322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 descr="DSCF262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928934"/>
            <a:ext cx="466728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643306" y="5357826"/>
            <a:ext cx="1000127" cy="64294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b="1" dirty="0">
                <a:solidFill>
                  <a:schemeClr val="bg1"/>
                </a:solidFill>
              </a:rPr>
              <a:t>قسمت</a:t>
            </a:r>
            <a:r>
              <a:rPr lang="fa-IR" sz="1200" b="1" dirty="0">
                <a:solidFill>
                  <a:schemeClr val="bg1"/>
                </a:solidFill>
              </a:rPr>
              <a:t> پخت و پز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2910" y="3214686"/>
            <a:ext cx="1143008" cy="64294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b="1" dirty="0">
                <a:solidFill>
                  <a:schemeClr val="bg1"/>
                </a:solidFill>
              </a:rPr>
              <a:t>قسمت آماده سازی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DSCF2619.JPG"/>
          <p:cNvPicPr>
            <a:picLocks noChangeAspect="1"/>
          </p:cNvPicPr>
          <p:nvPr/>
        </p:nvPicPr>
        <p:blipFill>
          <a:blip r:embed="rId2" cstate="print"/>
          <a:srcRect l="3571"/>
          <a:stretch>
            <a:fillRect/>
          </a:stretch>
        </p:blipFill>
        <p:spPr bwMode="auto">
          <a:xfrm>
            <a:off x="357158" y="428624"/>
            <a:ext cx="3857652" cy="300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000100" y="3071810"/>
            <a:ext cx="975731" cy="60159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b="1" dirty="0">
                <a:solidFill>
                  <a:schemeClr val="bg1"/>
                </a:solidFill>
              </a:rPr>
              <a:t>قسمت قصابی</a:t>
            </a:r>
            <a:r>
              <a:rPr lang="fa-IR" sz="105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490" name="Picture 17" descr="DSCF26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786058"/>
            <a:ext cx="4905064" cy="367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643306" y="5500702"/>
            <a:ext cx="1071546" cy="57150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b="1" dirty="0">
                <a:solidFill>
                  <a:schemeClr val="bg1"/>
                </a:solidFill>
              </a:rPr>
              <a:t>قسمت تحویل غذا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077200" cy="63246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4000" dirty="0" smtClean="0">
                <a:cs typeface="B Bardiya" pitchFamily="2" charset="-78"/>
              </a:rPr>
              <a:t>انبارهای آذوقه و نوشیدنی :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2400" dirty="0" smtClean="0">
                <a:solidFill>
                  <a:srgbClr val="004A82"/>
                </a:solidFill>
                <a:cs typeface="B Bardiya" pitchFamily="2" charset="-78"/>
              </a:rPr>
              <a:t>انبارهاي نگهداري آذوقه و نوشيدني در مجاورت بارانداز و يا در مجاورت آشپزخانه واقع گشته اند كه حالت دوم ارجحيت دارد .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400" dirty="0" smtClean="0">
              <a:solidFill>
                <a:srgbClr val="004A82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1200" dirty="0" smtClean="0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1200" dirty="0" smtClean="0">
                <a:solidFill>
                  <a:srgbClr val="002060"/>
                </a:solidFill>
                <a:cs typeface="B Bardiya" pitchFamily="2" charset="-78"/>
              </a:rPr>
              <a:t>                                                                                      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1200" dirty="0" smtClean="0">
                <a:solidFill>
                  <a:srgbClr val="002060"/>
                </a:solidFill>
                <a:cs typeface="B Bardiya" pitchFamily="2" charset="-78"/>
              </a:rPr>
              <a:t>                                             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1200" dirty="0" smtClean="0">
                <a:solidFill>
                  <a:srgbClr val="002060"/>
                </a:solidFill>
                <a:cs typeface="B Bardiya" pitchFamily="2" charset="-78"/>
              </a:rPr>
              <a:t>                                            </a:t>
            </a:r>
            <a:r>
              <a:rPr lang="fa-IR" sz="2600" dirty="0" smtClean="0">
                <a:solidFill>
                  <a:srgbClr val="002060"/>
                </a:solidFill>
                <a:cs typeface="B Bardiya" pitchFamily="2" charset="-78"/>
              </a:rPr>
              <a:t> </a:t>
            </a:r>
            <a:r>
              <a:rPr lang="fa-IR" sz="4400" dirty="0" smtClean="0">
                <a:solidFill>
                  <a:srgbClr val="002060"/>
                </a:solidFill>
                <a:cs typeface="B Bardiya" pitchFamily="2" charset="-78"/>
              </a:rPr>
              <a:t> </a:t>
            </a:r>
          </a:p>
        </p:txBody>
      </p:sp>
      <p:sp>
        <p:nvSpPr>
          <p:cNvPr id="25" name="Cube 24"/>
          <p:cNvSpPr/>
          <p:nvPr/>
        </p:nvSpPr>
        <p:spPr>
          <a:xfrm>
            <a:off x="4221163" y="3074988"/>
            <a:ext cx="1295400" cy="1143000"/>
          </a:xfrm>
          <a:prstGeom prst="cube">
            <a:avLst/>
          </a:prstGeom>
          <a:solidFill>
            <a:srgbClr val="FFFF0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آشپزخانه اصلی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5668963" y="3532188"/>
            <a:ext cx="9906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8" name="Flowchart: Magnetic Disk 37"/>
          <p:cNvSpPr/>
          <p:nvPr/>
        </p:nvSpPr>
        <p:spPr>
          <a:xfrm>
            <a:off x="6811963" y="3227388"/>
            <a:ext cx="914400" cy="9144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dirty="0">
                <a:solidFill>
                  <a:sysClr val="windowText" lastClr="000000"/>
                </a:solidFill>
              </a:rPr>
              <a:t>انبارها</a:t>
            </a:r>
          </a:p>
        </p:txBody>
      </p:sp>
      <p:sp>
        <p:nvSpPr>
          <p:cNvPr id="48" name="Right Arrow 47"/>
          <p:cNvSpPr>
            <a:spLocks noChangeArrowheads="1"/>
          </p:cNvSpPr>
          <p:nvPr/>
        </p:nvSpPr>
        <p:spPr bwMode="auto">
          <a:xfrm rot="16200000">
            <a:off x="6805613" y="4581525"/>
            <a:ext cx="990600" cy="3048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bg1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0" name="Cube 49"/>
          <p:cNvSpPr/>
          <p:nvPr/>
        </p:nvSpPr>
        <p:spPr>
          <a:xfrm>
            <a:off x="6516688" y="5373688"/>
            <a:ext cx="1295400" cy="1143000"/>
          </a:xfrm>
          <a:prstGeom prst="cub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بارانداز دریافت</a:t>
            </a:r>
          </a:p>
        </p:txBody>
      </p:sp>
      <p:pic>
        <p:nvPicPr>
          <p:cNvPr id="21512" name="Picture 8" descr="DSCF2715.JPG"/>
          <p:cNvPicPr>
            <a:picLocks noChangeAspect="1"/>
          </p:cNvPicPr>
          <p:nvPr/>
        </p:nvPicPr>
        <p:blipFill>
          <a:blip r:embed="rId2" cstate="print"/>
          <a:srcRect l="41466" t="7321" r="20215" b="19710"/>
          <a:stretch>
            <a:fillRect/>
          </a:stretch>
        </p:blipFill>
        <p:spPr bwMode="auto">
          <a:xfrm>
            <a:off x="539750" y="2852738"/>
            <a:ext cx="226853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  <p:bldP spid="29" grpId="0" animBg="1"/>
      <p:bldP spid="38" grpId="0" animBg="1"/>
      <p:bldP spid="48" grpId="0" animBg="1"/>
      <p:bldP spid="50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be 7"/>
          <p:cNvSpPr/>
          <p:nvPr/>
        </p:nvSpPr>
        <p:spPr>
          <a:xfrm>
            <a:off x="1066800" y="762000"/>
            <a:ext cx="1295400" cy="1143000"/>
          </a:xfrm>
          <a:prstGeom prst="cube">
            <a:avLst/>
          </a:prstGeom>
          <a:solidFill>
            <a:srgbClr val="00B0F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انبارهای یخچالی</a:t>
            </a:r>
          </a:p>
        </p:txBody>
      </p:sp>
      <p:sp>
        <p:nvSpPr>
          <p:cNvPr id="9" name="Cube 8"/>
          <p:cNvSpPr/>
          <p:nvPr/>
        </p:nvSpPr>
        <p:spPr>
          <a:xfrm>
            <a:off x="2438400" y="762000"/>
            <a:ext cx="1295400" cy="1143000"/>
          </a:xfrm>
          <a:prstGeom prst="cube">
            <a:avLst/>
          </a:prstGeom>
          <a:solidFill>
            <a:srgbClr val="00B0F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انبارهای یخچالی</a:t>
            </a:r>
          </a:p>
        </p:txBody>
      </p:sp>
      <p:sp>
        <p:nvSpPr>
          <p:cNvPr id="10" name="Cube 9"/>
          <p:cNvSpPr/>
          <p:nvPr/>
        </p:nvSpPr>
        <p:spPr>
          <a:xfrm>
            <a:off x="3810000" y="762000"/>
            <a:ext cx="1295400" cy="1143000"/>
          </a:xfrm>
          <a:prstGeom prst="cube">
            <a:avLst/>
          </a:prstGeom>
          <a:solidFill>
            <a:srgbClr val="00B0F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انبارهای یخچالی</a:t>
            </a:r>
          </a:p>
        </p:txBody>
      </p:sp>
      <p:sp>
        <p:nvSpPr>
          <p:cNvPr id="11" name="Cube 10"/>
          <p:cNvSpPr/>
          <p:nvPr/>
        </p:nvSpPr>
        <p:spPr>
          <a:xfrm>
            <a:off x="5181600" y="762000"/>
            <a:ext cx="1295400" cy="1143000"/>
          </a:xfrm>
          <a:prstGeom prst="cube">
            <a:avLst/>
          </a:prstGeom>
          <a:solidFill>
            <a:srgbClr val="00B0F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انبارهای یخچالی</a:t>
            </a:r>
          </a:p>
        </p:txBody>
      </p:sp>
      <p:sp>
        <p:nvSpPr>
          <p:cNvPr id="13" name="Minus 12"/>
          <p:cNvSpPr/>
          <p:nvPr/>
        </p:nvSpPr>
        <p:spPr>
          <a:xfrm>
            <a:off x="2057400" y="1143000"/>
            <a:ext cx="457200" cy="53340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14" name="Minus 13"/>
          <p:cNvSpPr/>
          <p:nvPr/>
        </p:nvSpPr>
        <p:spPr>
          <a:xfrm>
            <a:off x="3429000" y="1143000"/>
            <a:ext cx="457200" cy="53340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15" name="Minus 14"/>
          <p:cNvSpPr/>
          <p:nvPr/>
        </p:nvSpPr>
        <p:spPr>
          <a:xfrm>
            <a:off x="4800600" y="1143000"/>
            <a:ext cx="457200" cy="53340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pic>
        <p:nvPicPr>
          <p:cNvPr id="22537" name="Picture 15" descr="RPic4.jpg"/>
          <p:cNvPicPr>
            <a:picLocks noChangeAspect="1"/>
          </p:cNvPicPr>
          <p:nvPr/>
        </p:nvPicPr>
        <p:blipFill>
          <a:blip r:embed="rId2" cstate="print"/>
          <a:srcRect l="49991" t="18111" r="5411" b="51704"/>
          <a:stretch>
            <a:fillRect/>
          </a:stretch>
        </p:blipFill>
        <p:spPr bwMode="auto">
          <a:xfrm>
            <a:off x="3357563" y="2643188"/>
            <a:ext cx="5257800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Content Placeholder 2"/>
          <p:cNvSpPr>
            <a:spLocks noGrp="1"/>
          </p:cNvSpPr>
          <p:nvPr>
            <p:ph idx="1"/>
          </p:nvPr>
        </p:nvSpPr>
        <p:spPr>
          <a:xfrm>
            <a:off x="550863" y="3521075"/>
            <a:ext cx="2327275" cy="1379538"/>
          </a:xfrm>
        </p:spPr>
        <p:txBody>
          <a:bodyPr/>
          <a:lstStyle/>
          <a:p>
            <a:pPr marL="34925" indent="-34925" algn="ctr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3200" smtClean="0">
                <a:cs typeface="B Bardiya" pitchFamily="2" charset="-78"/>
              </a:rPr>
              <a:t>مجاورت انبارها با یکدیگر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1200" smtClean="0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1200" smtClean="0">
                <a:solidFill>
                  <a:srgbClr val="002060"/>
                </a:solidFill>
                <a:cs typeface="B Bardiya" pitchFamily="2" charset="-78"/>
              </a:rPr>
              <a:t>                                                                                      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1200" smtClean="0">
                <a:solidFill>
                  <a:srgbClr val="002060"/>
                </a:solidFill>
                <a:cs typeface="B Bardiya" pitchFamily="2" charset="-78"/>
              </a:rPr>
              <a:t>                                             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1200" smtClean="0">
                <a:solidFill>
                  <a:srgbClr val="002060"/>
                </a:solidFill>
                <a:cs typeface="B Bardiya" pitchFamily="2" charset="-78"/>
              </a:rPr>
              <a:t>                                            </a:t>
            </a:r>
            <a:r>
              <a:rPr lang="fa-IR" sz="2600" smtClean="0">
                <a:solidFill>
                  <a:srgbClr val="002060"/>
                </a:solidFill>
                <a:cs typeface="B Bardiya" pitchFamily="2" charset="-78"/>
              </a:rPr>
              <a:t> </a:t>
            </a:r>
            <a:r>
              <a:rPr lang="fa-IR" sz="4400" smtClean="0">
                <a:solidFill>
                  <a:srgbClr val="002060"/>
                </a:solidFill>
                <a:cs typeface="B Bardiya" pitchFamily="2" charset="-78"/>
              </a:rPr>
              <a:t> 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3600" dirty="0" smtClean="0">
                <a:cs typeface="B Bardiya" pitchFamily="2" charset="-78"/>
              </a:rPr>
              <a:t>فضای بار انداز دریافت مواد اولیه ، زباله و انبار عمومی :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1000" dirty="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2800" dirty="0" smtClean="0">
                <a:solidFill>
                  <a:srgbClr val="002060"/>
                </a:solidFill>
                <a:cs typeface="B Bardiya" pitchFamily="2" charset="-78"/>
              </a:rPr>
              <a:t>جداسازی فضای بارانداز دریافت مواد اولیه و محل قرارگیری زباله 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2800" dirty="0" smtClean="0">
                <a:solidFill>
                  <a:srgbClr val="002060"/>
                </a:solidFill>
                <a:cs typeface="B Bardiya" pitchFamily="2" charset="-78"/>
              </a:rPr>
              <a:t>فضای لازم برای گردش کامیون ها برای عدم ایجاد مزاحمت برای مهمانان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2800" dirty="0" smtClean="0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2800" dirty="0" smtClean="0">
              <a:solidFill>
                <a:srgbClr val="002060"/>
              </a:solidFill>
              <a:cs typeface="B Bardiya" pitchFamily="2" charset="-78"/>
            </a:endParaRPr>
          </a:p>
        </p:txBody>
      </p:sp>
      <p:pic>
        <p:nvPicPr>
          <p:cNvPr id="9" name="Picture 8" descr="dd.jpg"/>
          <p:cNvPicPr>
            <a:picLocks noChangeAspect="1"/>
          </p:cNvPicPr>
          <p:nvPr/>
        </p:nvPicPr>
        <p:blipFill>
          <a:blip r:embed="rId2" cstate="print"/>
          <a:srcRect l="13515" t="3810" r="9448" b="46906"/>
          <a:stretch>
            <a:fillRect/>
          </a:stretch>
        </p:blipFill>
        <p:spPr>
          <a:xfrm>
            <a:off x="1835696" y="3717032"/>
            <a:ext cx="5832648" cy="2646978"/>
          </a:xfrm>
          <a:prstGeom prst="rect">
            <a:avLst/>
          </a:prstGeom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077200" cy="5668963"/>
          </a:xfrm>
        </p:spPr>
        <p:txBody>
          <a:bodyPr>
            <a:normAutofit lnSpcReduction="10000"/>
          </a:bodyPr>
          <a:lstStyle/>
          <a:p>
            <a:pPr marL="36000" indent="-36000"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fa-IR" sz="3900" b="1" dirty="0" smtClean="0">
                <a:cs typeface="B Bardiya" pitchFamily="2" charset="-78"/>
              </a:rPr>
              <a:t>تعریف :</a:t>
            </a:r>
          </a:p>
          <a:p>
            <a:pPr marL="36000" indent="-36000"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fa-IR" sz="2800" dirty="0" smtClean="0">
                <a:cs typeface="B Bardiya" pitchFamily="2" charset="-78"/>
              </a:rPr>
              <a:t>فضاهای خدماتی پشتیبانی (دور از دید هتل) فضاهایی هستند که به ندرت در </a:t>
            </a:r>
            <a:r>
              <a:rPr lang="fa-IR" sz="2800" dirty="0" smtClean="0">
                <a:cs typeface="B Bardiya" pitchFamily="2" charset="-78"/>
              </a:rPr>
              <a:t>دید  مهمانهای </a:t>
            </a:r>
            <a:r>
              <a:rPr lang="fa-IR" sz="2800" dirty="0" smtClean="0">
                <a:cs typeface="B Bardiya" pitchFamily="2" charset="-78"/>
              </a:rPr>
              <a:t>هتل قرار دارد .</a:t>
            </a:r>
          </a:p>
          <a:p>
            <a:pPr marL="36000" indent="-36000"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None/>
              <a:defRPr/>
            </a:pPr>
            <a:endParaRPr lang="fa-IR" sz="2800" dirty="0" smtClean="0">
              <a:cs typeface="B Bardiya" pitchFamily="2" charset="-78"/>
            </a:endParaRPr>
          </a:p>
          <a:p>
            <a:pPr marL="36000" indent="-36000"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fa-IR" sz="5400" dirty="0" smtClean="0">
                <a:solidFill>
                  <a:srgbClr val="002060"/>
                </a:solidFill>
                <a:cs typeface="B Bardiya" pitchFamily="2" charset="-78"/>
              </a:rPr>
              <a:t>*</a:t>
            </a:r>
            <a:r>
              <a:rPr lang="fa-IR" sz="2800" dirty="0" smtClean="0">
                <a:solidFill>
                  <a:srgbClr val="002060"/>
                </a:solidFill>
                <a:cs typeface="B Bardiya" pitchFamily="2" charset="-78"/>
              </a:rPr>
              <a:t>  نحوه ی برنامه ریزی و طراحی فضاهای خدماتی برای موفقیت نهایی یک هتل اهمیت حیاتی دارد .</a:t>
            </a:r>
            <a:endParaRPr lang="fa-IR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63" descr="DSCF27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2304256" cy="307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4" descr="DSCF2715.JPG"/>
          <p:cNvPicPr>
            <a:picLocks noChangeAspect="1"/>
          </p:cNvPicPr>
          <p:nvPr/>
        </p:nvPicPr>
        <p:blipFill>
          <a:blip r:embed="rId3" cstate="print"/>
          <a:srcRect l="27274"/>
          <a:stretch>
            <a:fillRect/>
          </a:stretch>
        </p:blipFill>
        <p:spPr bwMode="auto">
          <a:xfrm>
            <a:off x="899592" y="188640"/>
            <a:ext cx="3163416" cy="326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/>
          <p:nvPr/>
        </p:nvGrpSpPr>
        <p:grpSpPr>
          <a:xfrm>
            <a:off x="4139952" y="1628800"/>
            <a:ext cx="4824536" cy="4968552"/>
            <a:chOff x="4499992" y="2204864"/>
            <a:chExt cx="4104456" cy="4529078"/>
          </a:xfrm>
        </p:grpSpPr>
        <p:pic>
          <p:nvPicPr>
            <p:cNvPr id="6" name="Picture 53"/>
            <p:cNvPicPr>
              <a:picLocks noChangeAspect="1"/>
            </p:cNvPicPr>
            <p:nvPr/>
          </p:nvPicPr>
          <p:blipFill>
            <a:blip r:embed="rId4" cstate="print"/>
            <a:srcRect l="74102" t="33093" r="11479" b="55712"/>
            <a:stretch>
              <a:fillRect/>
            </a:stretch>
          </p:blipFill>
          <p:spPr bwMode="auto">
            <a:xfrm>
              <a:off x="4499992" y="2204864"/>
              <a:ext cx="4104456" cy="4529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lowchart: Process 6"/>
            <p:cNvSpPr/>
            <p:nvPr/>
          </p:nvSpPr>
          <p:spPr>
            <a:xfrm rot="5400000">
              <a:off x="5940152" y="2564904"/>
              <a:ext cx="216024" cy="936104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68344" y="3717032"/>
              <a:ext cx="504056" cy="1944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0" name="Multiply 9"/>
          <p:cNvSpPr/>
          <p:nvPr/>
        </p:nvSpPr>
        <p:spPr>
          <a:xfrm>
            <a:off x="1547664" y="5849888"/>
            <a:ext cx="1008112" cy="100811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/>
          <p:cNvSpPr/>
          <p:nvPr/>
        </p:nvSpPr>
        <p:spPr>
          <a:xfrm>
            <a:off x="979984" y="2573288"/>
            <a:ext cx="1008112" cy="100811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>
            <a:off x="2483768" y="2780928"/>
            <a:ext cx="1712769" cy="1549233"/>
          </a:xfrm>
          <a:prstGeom prst="cube">
            <a:avLst/>
          </a:prstGeom>
          <a:solidFill>
            <a:srgbClr val="FFFF0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بارانداز دریافت</a:t>
            </a:r>
          </a:p>
        </p:txBody>
      </p:sp>
      <p:sp>
        <p:nvSpPr>
          <p:cNvPr id="8" name="Right Arrow 7"/>
          <p:cNvSpPr/>
          <p:nvPr/>
        </p:nvSpPr>
        <p:spPr>
          <a:xfrm rot="16200000">
            <a:off x="2837298" y="1923342"/>
            <a:ext cx="1136104" cy="40300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10" name="Right Arrow 9"/>
          <p:cNvSpPr/>
          <p:nvPr/>
        </p:nvSpPr>
        <p:spPr>
          <a:xfrm>
            <a:off x="4283968" y="3449959"/>
            <a:ext cx="1395093" cy="4110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18" name="Right Arrow 17"/>
          <p:cNvSpPr/>
          <p:nvPr/>
        </p:nvSpPr>
        <p:spPr>
          <a:xfrm rot="10800000">
            <a:off x="1115616" y="3428997"/>
            <a:ext cx="1296144" cy="4320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19" name="Flowchart: Magnetic Disk 18"/>
          <p:cNvSpPr/>
          <p:nvPr/>
        </p:nvSpPr>
        <p:spPr>
          <a:xfrm>
            <a:off x="323528" y="3068960"/>
            <a:ext cx="720080" cy="936104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ysClr val="windowText" lastClr="000000"/>
                </a:solidFill>
              </a:rPr>
              <a:t>دفتر خرید</a:t>
            </a:r>
          </a:p>
        </p:txBody>
      </p:sp>
      <p:sp>
        <p:nvSpPr>
          <p:cNvPr id="20" name="Right Arrow 19"/>
          <p:cNvSpPr/>
          <p:nvPr/>
        </p:nvSpPr>
        <p:spPr>
          <a:xfrm rot="5400000">
            <a:off x="2765290" y="4803662"/>
            <a:ext cx="1136104" cy="40300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2" name="Right Arrow 21"/>
          <p:cNvSpPr/>
          <p:nvPr/>
        </p:nvSpPr>
        <p:spPr>
          <a:xfrm>
            <a:off x="3995936" y="6021288"/>
            <a:ext cx="1728192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3" name="Flowchart: Magnetic Disk 22"/>
          <p:cNvSpPr/>
          <p:nvPr/>
        </p:nvSpPr>
        <p:spPr>
          <a:xfrm>
            <a:off x="7783017" y="3161928"/>
            <a:ext cx="850088" cy="916629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مواد </a:t>
            </a:r>
            <a:endParaRPr lang="fa-IR" dirty="0">
              <a:solidFill>
                <a:schemeClr val="bg1"/>
              </a:solidFill>
            </a:endParaRP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dirty="0">
                <a:solidFill>
                  <a:schemeClr val="bg1"/>
                </a:solidFill>
              </a:rPr>
              <a:t>تر</a:t>
            </a:r>
          </a:p>
        </p:txBody>
      </p:sp>
      <p:sp>
        <p:nvSpPr>
          <p:cNvPr id="24" name="Right Arrow 23"/>
          <p:cNvSpPr/>
          <p:nvPr/>
        </p:nvSpPr>
        <p:spPr>
          <a:xfrm rot="9000000">
            <a:off x="1128763" y="4540979"/>
            <a:ext cx="1393724" cy="42603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5" name="Flowchart: Magnetic Disk 24"/>
          <p:cNvSpPr/>
          <p:nvPr/>
        </p:nvSpPr>
        <p:spPr>
          <a:xfrm>
            <a:off x="5796136" y="2996952"/>
            <a:ext cx="1007511" cy="1239386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ysClr val="windowText" lastClr="000000"/>
                </a:solidFill>
              </a:rPr>
              <a:t>زباله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6918921" y="3521968"/>
            <a:ext cx="736743" cy="24099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2" name="Flowchart: Magnetic Disk 31"/>
          <p:cNvSpPr/>
          <p:nvPr/>
        </p:nvSpPr>
        <p:spPr>
          <a:xfrm>
            <a:off x="2915816" y="332656"/>
            <a:ext cx="1080119" cy="1124744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ysClr val="windowText" lastClr="000000"/>
                </a:solidFill>
              </a:rPr>
              <a:t>انبار عمومی</a:t>
            </a:r>
          </a:p>
        </p:txBody>
      </p:sp>
      <p:sp>
        <p:nvSpPr>
          <p:cNvPr id="33" name="Flowchart: Magnetic Disk 32"/>
          <p:cNvSpPr/>
          <p:nvPr/>
        </p:nvSpPr>
        <p:spPr>
          <a:xfrm>
            <a:off x="323528" y="4581128"/>
            <a:ext cx="792088" cy="1008112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ysClr val="windowText" lastClr="000000"/>
                </a:solidFill>
              </a:rPr>
              <a:t>دفتر تحویل</a:t>
            </a:r>
          </a:p>
        </p:txBody>
      </p:sp>
      <p:sp>
        <p:nvSpPr>
          <p:cNvPr id="34" name="Flowchart: Magnetic Disk 33"/>
          <p:cNvSpPr/>
          <p:nvPr/>
        </p:nvSpPr>
        <p:spPr>
          <a:xfrm>
            <a:off x="2771800" y="5661248"/>
            <a:ext cx="1152128" cy="936104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ysClr val="windowText" lastClr="000000"/>
                </a:solidFill>
              </a:rPr>
              <a:t>بارانداز تحویل زباله</a:t>
            </a:r>
          </a:p>
        </p:txBody>
      </p:sp>
      <p:sp>
        <p:nvSpPr>
          <p:cNvPr id="35" name="Right Arrow 34"/>
          <p:cNvSpPr/>
          <p:nvPr/>
        </p:nvSpPr>
        <p:spPr>
          <a:xfrm rot="2895205">
            <a:off x="6727914" y="4290265"/>
            <a:ext cx="815500" cy="23928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6" name="Flowchart: Magnetic Disk 35"/>
          <p:cNvSpPr/>
          <p:nvPr/>
        </p:nvSpPr>
        <p:spPr>
          <a:xfrm>
            <a:off x="7308304" y="4725144"/>
            <a:ext cx="906760" cy="1032822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مواد خشک</a:t>
            </a:r>
          </a:p>
        </p:txBody>
      </p:sp>
      <p:sp>
        <p:nvSpPr>
          <p:cNvPr id="38" name="Right Arrow 37"/>
          <p:cNvSpPr/>
          <p:nvPr/>
        </p:nvSpPr>
        <p:spPr>
          <a:xfrm rot="5400000">
            <a:off x="5688123" y="4761150"/>
            <a:ext cx="1152129" cy="2160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9" name="Flowchart: Magnetic Disk 38"/>
          <p:cNvSpPr/>
          <p:nvPr/>
        </p:nvSpPr>
        <p:spPr>
          <a:xfrm>
            <a:off x="5796136" y="5517232"/>
            <a:ext cx="906760" cy="1136104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chemeClr val="bg1"/>
                </a:solidFill>
              </a:rPr>
              <a:t>کمپکت کنند</a:t>
            </a:r>
            <a:r>
              <a:rPr lang="fa-IR" sz="1400" dirty="0">
                <a:solidFill>
                  <a:schemeClr val="bg1"/>
                </a:solidFill>
              </a:rPr>
              <a:t>ه</a:t>
            </a:r>
          </a:p>
        </p:txBody>
      </p:sp>
      <p:sp>
        <p:nvSpPr>
          <p:cNvPr id="40" name="Right Arrow 39"/>
          <p:cNvSpPr/>
          <p:nvPr/>
        </p:nvSpPr>
        <p:spPr>
          <a:xfrm rot="10800000">
            <a:off x="1907704" y="6021288"/>
            <a:ext cx="795513" cy="24529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1" name="Flowchart: Magnetic Disk 40"/>
          <p:cNvSpPr/>
          <p:nvPr/>
        </p:nvSpPr>
        <p:spPr>
          <a:xfrm>
            <a:off x="899592" y="5661248"/>
            <a:ext cx="936104" cy="864096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chemeClr val="bg1"/>
                </a:solidFill>
              </a:rPr>
              <a:t>سرویس بهداشتی</a:t>
            </a:r>
            <a:endParaRPr lang="fa-IR" sz="1400" dirty="0">
              <a:solidFill>
                <a:schemeClr val="bg1"/>
              </a:solidFill>
            </a:endParaRPr>
          </a:p>
        </p:txBody>
      </p:sp>
      <p:sp>
        <p:nvSpPr>
          <p:cNvPr id="24598" name="Content Placeholder 2"/>
          <p:cNvSpPr>
            <a:spLocks noGrp="1"/>
          </p:cNvSpPr>
          <p:nvPr>
            <p:ph idx="1"/>
          </p:nvPr>
        </p:nvSpPr>
        <p:spPr>
          <a:xfrm>
            <a:off x="3929063" y="381000"/>
            <a:ext cx="4757737" cy="1262063"/>
          </a:xfrm>
        </p:spPr>
        <p:txBody>
          <a:bodyPr/>
          <a:lstStyle/>
          <a:p>
            <a:pPr marL="34925" indent="-34925" eaLnBrk="1" hangingPunct="1">
              <a:buFont typeface="Wingdings 2" pitchFamily="18" charset="2"/>
              <a:buNone/>
            </a:pPr>
            <a:r>
              <a:rPr lang="fa-IR" sz="2400" b="1" smtClean="0">
                <a:solidFill>
                  <a:srgbClr val="002060"/>
                </a:solidFill>
                <a:cs typeface="B Bardiya" pitchFamily="2" charset="-78"/>
              </a:rPr>
              <a:t>سلسله مراتب در روابط </a:t>
            </a:r>
          </a:p>
          <a:p>
            <a:pPr marL="34925" indent="-34925" eaLnBrk="1" hangingPunct="1">
              <a:buFont typeface="Wingdings 2" pitchFamily="18" charset="2"/>
              <a:buNone/>
            </a:pPr>
            <a:r>
              <a:rPr lang="fa-IR" sz="2400" b="1" smtClean="0">
                <a:solidFill>
                  <a:srgbClr val="002060"/>
                </a:solidFill>
                <a:cs typeface="B Bardiya" pitchFamily="2" charset="-78"/>
              </a:rPr>
              <a:t>بارانداز و انبارها :  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3" grpId="0" animBg="1"/>
      <p:bldP spid="34" grpId="0" animBg="1"/>
      <p:bldP spid="36" grpId="0" animBg="1"/>
      <p:bldP spid="39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/>
          </p:cNvSpPr>
          <p:nvPr/>
        </p:nvSpPr>
        <p:spPr bwMode="auto">
          <a:xfrm>
            <a:off x="-2409825" y="3744913"/>
            <a:ext cx="8077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fa-IR" sz="2000">
              <a:cs typeface="B Bardiya" pitchFamily="2" charset="-78"/>
            </a:endParaRPr>
          </a:p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2000">
                <a:solidFill>
                  <a:srgbClr val="B9D0FF"/>
                </a:solidFill>
                <a:cs typeface="B Bardiya" pitchFamily="2" charset="-78"/>
              </a:rPr>
              <a:t>سرد خانه زیر صفر</a:t>
            </a:r>
          </a:p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2000">
                <a:solidFill>
                  <a:srgbClr val="B9D0FF"/>
                </a:solidFill>
                <a:cs typeface="B Bardiya" pitchFamily="2" charset="-78"/>
              </a:rPr>
              <a:t>سرد خانه میانی</a:t>
            </a:r>
          </a:p>
          <a:p>
            <a:pPr marL="34925" indent="-34925">
              <a:lnSpc>
                <a:spcPct val="17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sz="2000">
                <a:solidFill>
                  <a:srgbClr val="B9D0FF"/>
                </a:solidFill>
                <a:cs typeface="B Bardiya" pitchFamily="2" charset="-78"/>
              </a:rPr>
              <a:t>سرد خانه بالای صفر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5867400" y="115888"/>
            <a:ext cx="2852738" cy="344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-34925" rtl="0">
              <a:lnSpc>
                <a:spcPct val="170000"/>
              </a:lnSpc>
              <a:defRPr/>
            </a:pPr>
            <a:r>
              <a:rPr lang="fa-IR" sz="3200" dirty="0">
                <a:cs typeface="B Bardiya" pitchFamily="2" charset="-78"/>
              </a:rPr>
              <a:t>سرد خانه ها:</a:t>
            </a:r>
          </a:p>
          <a:p>
            <a:pPr marL="34925" indent="-34925" rtl="0">
              <a:lnSpc>
                <a:spcPct val="170000"/>
              </a:lnSpc>
              <a:defRPr/>
            </a:pPr>
            <a:r>
              <a:rPr lang="fa-IR" sz="2400" dirty="0">
                <a:solidFill>
                  <a:srgbClr val="002060"/>
                </a:solidFill>
                <a:cs typeface="B Bardiya" pitchFamily="2" charset="-78"/>
              </a:rPr>
              <a:t>عایق حرارتی جداره ها</a:t>
            </a:r>
          </a:p>
          <a:p>
            <a:pPr marL="34925" indent="-34925" rtl="0">
              <a:lnSpc>
                <a:spcPct val="170000"/>
              </a:lnSpc>
              <a:defRPr/>
            </a:pPr>
            <a:endParaRPr lang="fa-IR" sz="2400" dirty="0">
              <a:cs typeface="B Bardiya" pitchFamily="2" charset="-78"/>
            </a:endParaRPr>
          </a:p>
          <a:p>
            <a:pPr marL="34925" indent="-34925" rtl="0">
              <a:lnSpc>
                <a:spcPct val="170000"/>
              </a:lnSpc>
              <a:defRPr/>
            </a:pPr>
            <a:r>
              <a:rPr lang="fa-IR" sz="2400" dirty="0">
                <a:solidFill>
                  <a:srgbClr val="002060"/>
                </a:solidFill>
                <a:cs typeface="B Bardiya" pitchFamily="2" charset="-78"/>
              </a:rPr>
              <a:t>ایزوله</a:t>
            </a:r>
            <a:r>
              <a:rPr lang="fa-IR" sz="2400" dirty="0">
                <a:cs typeface="B Bardiya" pitchFamily="2" charset="-78"/>
              </a:rPr>
              <a:t>  </a:t>
            </a:r>
          </a:p>
          <a:p>
            <a:pPr marL="34925" indent="-34925" rtl="0">
              <a:lnSpc>
                <a:spcPct val="170000"/>
              </a:lnSpc>
              <a:defRPr/>
            </a:pPr>
            <a:endParaRPr lang="fa-IR" sz="2400" dirty="0">
              <a:cs typeface="B Bardiya" pitchFamily="2" charset="-78"/>
            </a:endParaRPr>
          </a:p>
        </p:txBody>
      </p:sp>
      <p:sp>
        <p:nvSpPr>
          <p:cNvPr id="25604" name="TextBox 8"/>
          <p:cNvSpPr txBox="1">
            <a:spLocks noChangeArrowheads="1"/>
          </p:cNvSpPr>
          <p:nvPr/>
        </p:nvSpPr>
        <p:spPr bwMode="auto">
          <a:xfrm flipH="1">
            <a:off x="3321050" y="42179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fa-IR">
                <a:cs typeface="Tahoma" pitchFamily="34" charset="0"/>
              </a:rPr>
              <a:t>نگهداری</a:t>
            </a:r>
          </a:p>
        </p:txBody>
      </p:sp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498475" y="4433888"/>
            <a:ext cx="259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/>
            <a:r>
              <a:rPr lang="fa-IR">
                <a:cs typeface="Tahoma" pitchFamily="34" charset="0"/>
              </a:rPr>
              <a:t>گوشت،مرغ ،ماهی</a:t>
            </a:r>
          </a:p>
        </p:txBody>
      </p:sp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1425575" y="5599113"/>
            <a:ext cx="1614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fa-IR">
                <a:cs typeface="Tahoma" pitchFamily="34" charset="0"/>
              </a:rPr>
              <a:t>میوه ،سبزیجات</a:t>
            </a:r>
          </a:p>
        </p:txBody>
      </p:sp>
      <p:pic>
        <p:nvPicPr>
          <p:cNvPr id="25607" name="Picture 16" descr="DSCF27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49263"/>
            <a:ext cx="43910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Rectangle 17"/>
          <p:cNvSpPr>
            <a:spLocks noChangeArrowheads="1"/>
          </p:cNvSpPr>
          <p:nvPr/>
        </p:nvSpPr>
        <p:spPr bwMode="auto">
          <a:xfrm>
            <a:off x="7546975" y="1700213"/>
            <a:ext cx="1201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/>
            <a:r>
              <a:rPr lang="fa-IR" sz="2000">
                <a:solidFill>
                  <a:srgbClr val="002060"/>
                </a:solidFill>
                <a:cs typeface="B Bardiya" pitchFamily="2" charset="-78"/>
              </a:rPr>
              <a:t>کنترل سرما</a:t>
            </a:r>
          </a:p>
        </p:txBody>
      </p:sp>
      <p:cxnSp>
        <p:nvCxnSpPr>
          <p:cNvPr id="45" name="Straight Connector 44"/>
          <p:cNvCxnSpPr/>
          <p:nvPr/>
        </p:nvCxnSpPr>
        <p:spPr>
          <a:xfrm rot="10800000">
            <a:off x="3287713" y="4703763"/>
            <a:ext cx="928687" cy="1587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44"/>
          <p:cNvCxnSpPr/>
          <p:nvPr/>
        </p:nvCxnSpPr>
        <p:spPr>
          <a:xfrm rot="10800000">
            <a:off x="3263900" y="5868988"/>
            <a:ext cx="928688" cy="1587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3263900" y="5297488"/>
            <a:ext cx="928688" cy="1587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2" name="TextBox 9"/>
          <p:cNvSpPr txBox="1">
            <a:spLocks noChangeArrowheads="1"/>
          </p:cNvSpPr>
          <p:nvPr/>
        </p:nvSpPr>
        <p:spPr bwMode="auto">
          <a:xfrm>
            <a:off x="217488" y="5064125"/>
            <a:ext cx="2967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/>
            <a:r>
              <a:rPr lang="fa-IR">
                <a:cs typeface="Tahoma" pitchFamily="34" charset="0"/>
              </a:rPr>
              <a:t>جمع آوری مواد مصرفی روزانه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68144" y="4077072"/>
            <a:ext cx="3024336" cy="2520280"/>
            <a:chOff x="2534174" y="908720"/>
            <a:chExt cx="4990154" cy="4380487"/>
          </a:xfrm>
        </p:grpSpPr>
        <p:grpSp>
          <p:nvGrpSpPr>
            <p:cNvPr id="15" name="Group 15"/>
            <p:cNvGrpSpPr/>
            <p:nvPr/>
          </p:nvGrpSpPr>
          <p:grpSpPr>
            <a:xfrm>
              <a:off x="2534174" y="908720"/>
              <a:ext cx="4990154" cy="4380487"/>
              <a:chOff x="2454965" y="908720"/>
              <a:chExt cx="4277275" cy="4380487"/>
            </a:xfrm>
          </p:grpSpPr>
          <p:pic>
            <p:nvPicPr>
              <p:cNvPr id="18" name="Picture 17" descr="SKMBT_C45012030215560.jpg"/>
              <p:cNvPicPr>
                <a:picLocks noChangeAspect="1"/>
              </p:cNvPicPr>
              <p:nvPr/>
            </p:nvPicPr>
            <p:blipFill>
              <a:blip r:embed="rId3" cstate="print"/>
              <a:srcRect l="57268" t="16212" r="24441" b="56758"/>
              <a:stretch>
                <a:fillRect/>
              </a:stretch>
            </p:blipFill>
            <p:spPr>
              <a:xfrm rot="10800000">
                <a:off x="2454965" y="908720"/>
                <a:ext cx="4205267" cy="4380487"/>
              </a:xfrm>
              <a:prstGeom prst="rect">
                <a:avLst/>
              </a:prstGeom>
            </p:spPr>
          </p:pic>
          <p:pic>
            <p:nvPicPr>
              <p:cNvPr id="19" name="Picture 18" descr="SKMBT_C45012030215560.jpg"/>
              <p:cNvPicPr>
                <a:picLocks noChangeAspect="1"/>
              </p:cNvPicPr>
              <p:nvPr/>
            </p:nvPicPr>
            <p:blipFill>
              <a:blip r:embed="rId3" cstate="print"/>
              <a:srcRect l="54763" t="16212" r="36154" b="56758"/>
              <a:stretch>
                <a:fillRect/>
              </a:stretch>
            </p:blipFill>
            <p:spPr>
              <a:xfrm rot="10800000">
                <a:off x="4644008" y="908720"/>
                <a:ext cx="2088232" cy="4380487"/>
              </a:xfrm>
              <a:prstGeom prst="rect">
                <a:avLst/>
              </a:prstGeom>
            </p:spPr>
          </p:pic>
        </p:grpSp>
        <p:pic>
          <p:nvPicPr>
            <p:cNvPr id="16" name="Picture 15" descr="SKMBT_C45012030215560.jpg"/>
            <p:cNvPicPr>
              <a:picLocks noChangeAspect="1"/>
            </p:cNvPicPr>
            <p:nvPr/>
          </p:nvPicPr>
          <p:blipFill>
            <a:blip r:embed="rId3" cstate="print"/>
            <a:srcRect l="56911" t="18265" r="42552" b="75959"/>
            <a:stretch>
              <a:fillRect/>
            </a:stretch>
          </p:blipFill>
          <p:spPr>
            <a:xfrm rot="10800000">
              <a:off x="6804248" y="4221088"/>
              <a:ext cx="144016" cy="936104"/>
            </a:xfrm>
            <a:prstGeom prst="rect">
              <a:avLst/>
            </a:prstGeom>
          </p:spPr>
        </p:pic>
        <p:pic>
          <p:nvPicPr>
            <p:cNvPr id="17" name="Picture 16" descr="SKMBT_C45012030215560.jpg"/>
            <p:cNvPicPr>
              <a:picLocks noChangeAspect="1"/>
            </p:cNvPicPr>
            <p:nvPr/>
          </p:nvPicPr>
          <p:blipFill>
            <a:blip r:embed="rId3" cstate="print"/>
            <a:srcRect l="74136" t="19693" r="25327" b="56758"/>
            <a:stretch>
              <a:fillRect/>
            </a:stretch>
          </p:blipFill>
          <p:spPr>
            <a:xfrm rot="10800000">
              <a:off x="2771800" y="1124743"/>
              <a:ext cx="144017" cy="381642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be 26"/>
          <p:cNvSpPr/>
          <p:nvPr/>
        </p:nvSpPr>
        <p:spPr>
          <a:xfrm>
            <a:off x="755650" y="836613"/>
            <a:ext cx="1295400" cy="1143000"/>
          </a:xfrm>
          <a:prstGeom prst="cube">
            <a:avLst/>
          </a:prstGeom>
          <a:solidFill>
            <a:srgbClr val="FFFF0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انبار عمومی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2195736" y="1124744"/>
            <a:ext cx="1752600" cy="1984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9" name="Cube 28"/>
          <p:cNvSpPr/>
          <p:nvPr/>
        </p:nvSpPr>
        <p:spPr>
          <a:xfrm>
            <a:off x="4067944" y="188640"/>
            <a:ext cx="1800200" cy="1584176"/>
          </a:xfrm>
          <a:prstGeom prst="cub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000" dirty="0">
                <a:solidFill>
                  <a:srgbClr val="002060"/>
                </a:solidFill>
              </a:rPr>
              <a:t>انبار مواد غذایی</a:t>
            </a:r>
          </a:p>
        </p:txBody>
      </p:sp>
      <p:sp>
        <p:nvSpPr>
          <p:cNvPr id="30" name="Cube 29"/>
          <p:cNvSpPr/>
          <p:nvPr/>
        </p:nvSpPr>
        <p:spPr>
          <a:xfrm>
            <a:off x="4355976" y="1916832"/>
            <a:ext cx="936104" cy="720080"/>
          </a:xfrm>
          <a:prstGeom prst="cub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 smtClean="0">
                <a:solidFill>
                  <a:srgbClr val="002060"/>
                </a:solidFill>
              </a:rPr>
              <a:t>انبار نوشیدنی</a:t>
            </a:r>
            <a:endParaRPr lang="fa-IR" sz="1100" dirty="0">
              <a:solidFill>
                <a:srgbClr val="002060"/>
              </a:solidFill>
            </a:endParaRPr>
          </a:p>
        </p:txBody>
      </p:sp>
      <p:sp>
        <p:nvSpPr>
          <p:cNvPr id="31" name="Cube 30"/>
          <p:cNvSpPr/>
          <p:nvPr/>
        </p:nvSpPr>
        <p:spPr>
          <a:xfrm>
            <a:off x="1835696" y="5517232"/>
            <a:ext cx="1008112" cy="792088"/>
          </a:xfrm>
          <a:prstGeom prst="cub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>
                <a:solidFill>
                  <a:srgbClr val="002060"/>
                </a:solidFill>
              </a:rPr>
              <a:t>انبار مهندسی</a:t>
            </a:r>
          </a:p>
        </p:txBody>
      </p:sp>
      <p:sp>
        <p:nvSpPr>
          <p:cNvPr id="37" name="Cube 36"/>
          <p:cNvSpPr/>
          <p:nvPr/>
        </p:nvSpPr>
        <p:spPr>
          <a:xfrm>
            <a:off x="4067944" y="4221088"/>
            <a:ext cx="1080889" cy="846881"/>
          </a:xfrm>
          <a:prstGeom prst="cub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>
                <a:solidFill>
                  <a:srgbClr val="002060"/>
                </a:solidFill>
              </a:rPr>
              <a:t>انبار خانه داری</a:t>
            </a:r>
          </a:p>
        </p:txBody>
      </p:sp>
      <p:sp>
        <p:nvSpPr>
          <p:cNvPr id="42" name="Cube 41"/>
          <p:cNvSpPr/>
          <p:nvPr/>
        </p:nvSpPr>
        <p:spPr>
          <a:xfrm>
            <a:off x="4067944" y="2780928"/>
            <a:ext cx="1244525" cy="1103436"/>
          </a:xfrm>
          <a:prstGeom prst="cub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>
                <a:solidFill>
                  <a:srgbClr val="002060"/>
                </a:solidFill>
              </a:rPr>
              <a:t>انبار میز و صندلی</a:t>
            </a:r>
          </a:p>
        </p:txBody>
      </p:sp>
      <p:sp>
        <p:nvSpPr>
          <p:cNvPr id="43" name="Cube 42"/>
          <p:cNvSpPr/>
          <p:nvPr/>
        </p:nvSpPr>
        <p:spPr>
          <a:xfrm>
            <a:off x="3419872" y="5301208"/>
            <a:ext cx="792088" cy="720079"/>
          </a:xfrm>
          <a:prstGeom prst="cub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800" dirty="0">
                <a:solidFill>
                  <a:srgbClr val="002060"/>
                </a:solidFill>
              </a:rPr>
              <a:t>انبار اوراق چاپی</a:t>
            </a:r>
          </a:p>
        </p:txBody>
      </p:sp>
      <p:sp>
        <p:nvSpPr>
          <p:cNvPr id="44" name="Cube 43"/>
          <p:cNvSpPr/>
          <p:nvPr/>
        </p:nvSpPr>
        <p:spPr>
          <a:xfrm>
            <a:off x="683568" y="4725144"/>
            <a:ext cx="1008112" cy="792088"/>
          </a:xfrm>
          <a:prstGeom prst="cub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00" dirty="0">
                <a:solidFill>
                  <a:srgbClr val="002060"/>
                </a:solidFill>
              </a:rPr>
              <a:t>انبار وسایل تنظیف</a:t>
            </a:r>
          </a:p>
        </p:txBody>
      </p:sp>
      <p:sp>
        <p:nvSpPr>
          <p:cNvPr id="45" name="Right Arrow 44"/>
          <p:cNvSpPr/>
          <p:nvPr/>
        </p:nvSpPr>
        <p:spPr>
          <a:xfrm rot="1975181">
            <a:off x="1844675" y="2387600"/>
            <a:ext cx="2317750" cy="2460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7" name="Right Arrow 46"/>
          <p:cNvSpPr/>
          <p:nvPr/>
        </p:nvSpPr>
        <p:spPr>
          <a:xfrm rot="900000" flipV="1">
            <a:off x="2190197" y="1813481"/>
            <a:ext cx="2010761" cy="206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8" name="Right Arrow 47"/>
          <p:cNvSpPr/>
          <p:nvPr/>
        </p:nvSpPr>
        <p:spPr>
          <a:xfrm rot="2841306">
            <a:off x="1306512" y="3084513"/>
            <a:ext cx="3192463" cy="2301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9" name="Right Arrow 48"/>
          <p:cNvSpPr/>
          <p:nvPr/>
        </p:nvSpPr>
        <p:spPr>
          <a:xfrm rot="3503945">
            <a:off x="646907" y="3542506"/>
            <a:ext cx="3683000" cy="28098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0" name="Right Arrow 49"/>
          <p:cNvSpPr/>
          <p:nvPr/>
        </p:nvSpPr>
        <p:spPr>
          <a:xfrm rot="4244726">
            <a:off x="19844" y="3621881"/>
            <a:ext cx="3500438" cy="3079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1" name="Right Arrow 50"/>
          <p:cNvSpPr/>
          <p:nvPr/>
        </p:nvSpPr>
        <p:spPr>
          <a:xfrm rot="4978354">
            <a:off x="-273049" y="3290887"/>
            <a:ext cx="2533650" cy="2381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6641" name="Content Placeholder 2"/>
          <p:cNvSpPr>
            <a:spLocks noGrp="1"/>
          </p:cNvSpPr>
          <p:nvPr>
            <p:ph idx="1"/>
          </p:nvPr>
        </p:nvSpPr>
        <p:spPr>
          <a:xfrm>
            <a:off x="5867400" y="381000"/>
            <a:ext cx="2819400" cy="1262063"/>
          </a:xfrm>
        </p:spPr>
        <p:txBody>
          <a:bodyPr/>
          <a:lstStyle/>
          <a:p>
            <a:pPr marL="34925" indent="-34925" eaLnBrk="1" hangingPunct="1">
              <a:buFont typeface="Wingdings 2" pitchFamily="18" charset="2"/>
              <a:buNone/>
            </a:pPr>
            <a:r>
              <a:rPr lang="fa-IR" sz="2800" b="1" smtClean="0">
                <a:solidFill>
                  <a:srgbClr val="002060"/>
                </a:solidFill>
                <a:cs typeface="B Bardiya" pitchFamily="2" charset="-78"/>
              </a:rPr>
              <a:t>سلسله مراتب در انبارهای عمومی :  </a:t>
            </a:r>
          </a:p>
        </p:txBody>
      </p:sp>
      <p:pic>
        <p:nvPicPr>
          <p:cNvPr id="26642" name="Picture 3" descr="DSCF27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3713" y="3878263"/>
            <a:ext cx="3363912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7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3"/>
          <p:cNvPicPr>
            <a:picLocks noChangeAspect="1"/>
          </p:cNvPicPr>
          <p:nvPr/>
        </p:nvPicPr>
        <p:blipFill>
          <a:blip r:embed="rId2" cstate="print"/>
          <a:srcRect l="28966" t="29810" r="11479" b="42598"/>
          <a:stretch>
            <a:fillRect/>
          </a:stretch>
        </p:blipFill>
        <p:spPr bwMode="auto">
          <a:xfrm>
            <a:off x="0" y="260648"/>
            <a:ext cx="914400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8361470" y="1382799"/>
            <a:ext cx="556892" cy="783057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2" name="Rectangle 21"/>
          <p:cNvSpPr/>
          <p:nvPr/>
        </p:nvSpPr>
        <p:spPr>
          <a:xfrm>
            <a:off x="7525248" y="2861906"/>
            <a:ext cx="752600" cy="52203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3" name="Rectangle 22"/>
          <p:cNvSpPr/>
          <p:nvPr/>
        </p:nvSpPr>
        <p:spPr>
          <a:xfrm>
            <a:off x="1755317" y="1382799"/>
            <a:ext cx="807759" cy="77157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5" name="Rectangle 24"/>
          <p:cNvSpPr/>
          <p:nvPr/>
        </p:nvSpPr>
        <p:spPr>
          <a:xfrm>
            <a:off x="1755317" y="4950058"/>
            <a:ext cx="975003" cy="52203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cxnSp>
        <p:nvCxnSpPr>
          <p:cNvPr id="8" name="Straight Connector 7"/>
          <p:cNvCxnSpPr/>
          <p:nvPr/>
        </p:nvCxnSpPr>
        <p:spPr>
          <a:xfrm>
            <a:off x="1588073" y="3122925"/>
            <a:ext cx="5372100" cy="0"/>
          </a:xfrm>
          <a:prstGeom prst="line">
            <a:avLst/>
          </a:prstGeom>
          <a:ln w="57150">
            <a:solidFill>
              <a:srgbClr val="0091FE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88073" y="364617"/>
            <a:ext cx="0" cy="2758308"/>
          </a:xfrm>
          <a:prstGeom prst="line">
            <a:avLst/>
          </a:prstGeom>
          <a:ln w="57150">
            <a:solidFill>
              <a:srgbClr val="0091FE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960173" y="1122288"/>
            <a:ext cx="0" cy="2063935"/>
          </a:xfrm>
          <a:prstGeom prst="line">
            <a:avLst/>
          </a:prstGeom>
          <a:ln w="57150">
            <a:solidFill>
              <a:srgbClr val="0091FE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60173" y="1179833"/>
            <a:ext cx="897807" cy="0"/>
          </a:xfrm>
          <a:prstGeom prst="line">
            <a:avLst/>
          </a:prstGeom>
          <a:ln w="57150">
            <a:solidFill>
              <a:srgbClr val="0091FE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1922561" y="2252862"/>
            <a:ext cx="6104420" cy="87006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776115" y="2426875"/>
            <a:ext cx="0" cy="870063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943359" y="2339868"/>
            <a:ext cx="742863" cy="10130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35473" y="5211077"/>
            <a:ext cx="1254333" cy="0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612337" y="1556811"/>
            <a:ext cx="0" cy="783057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006184" y="1556811"/>
            <a:ext cx="0" cy="696051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45872" y="860761"/>
            <a:ext cx="807759" cy="77157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4180361" y="1469805"/>
            <a:ext cx="0" cy="783057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lowchart: Process 42"/>
          <p:cNvSpPr/>
          <p:nvPr/>
        </p:nvSpPr>
        <p:spPr>
          <a:xfrm>
            <a:off x="467545" y="5948714"/>
            <a:ext cx="1445420" cy="144581"/>
          </a:xfrm>
          <a:prstGeom prst="flowChartProces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4" name="Flowchart: Process 43"/>
          <p:cNvSpPr/>
          <p:nvPr/>
        </p:nvSpPr>
        <p:spPr>
          <a:xfrm rot="5400000">
            <a:off x="116097" y="5642916"/>
            <a:ext cx="814216" cy="130801"/>
          </a:xfrm>
          <a:prstGeom prst="flowChartProces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5" name="Flowchart: Process 44"/>
          <p:cNvSpPr/>
          <p:nvPr/>
        </p:nvSpPr>
        <p:spPr>
          <a:xfrm>
            <a:off x="0" y="5301209"/>
            <a:ext cx="588605" cy="125264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6" name="Picture 55" descr="Drawing1-Model.jpg"/>
          <p:cNvPicPr>
            <a:picLocks noChangeAspect="1"/>
          </p:cNvPicPr>
          <p:nvPr/>
        </p:nvPicPr>
        <p:blipFill>
          <a:blip r:embed="rId2" cstate="print"/>
          <a:srcRect l="18803" t="47630" r="17009"/>
          <a:stretch>
            <a:fillRect/>
          </a:stretch>
        </p:blipFill>
        <p:spPr>
          <a:xfrm>
            <a:off x="1683601" y="1063421"/>
            <a:ext cx="6776831" cy="5362531"/>
          </a:xfrm>
          <a:prstGeom prst="rect">
            <a:avLst/>
          </a:prstGeom>
        </p:spPr>
      </p:pic>
      <p:sp>
        <p:nvSpPr>
          <p:cNvPr id="57" name="Flowchart: Process 56"/>
          <p:cNvSpPr/>
          <p:nvPr/>
        </p:nvSpPr>
        <p:spPr>
          <a:xfrm>
            <a:off x="3072121" y="5318289"/>
            <a:ext cx="989402" cy="638230"/>
          </a:xfrm>
          <a:prstGeom prst="flowChartProcess">
            <a:avLst/>
          </a:prstGeom>
          <a:solidFill>
            <a:srgbClr val="0091FE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200" dirty="0" smtClean="0"/>
              <a:t>رخشویخانه</a:t>
            </a:r>
            <a:endParaRPr lang="fa-IR" sz="1200" dirty="0"/>
          </a:p>
        </p:txBody>
      </p:sp>
      <p:sp>
        <p:nvSpPr>
          <p:cNvPr id="58" name="Flowchart: Process 57"/>
          <p:cNvSpPr/>
          <p:nvPr/>
        </p:nvSpPr>
        <p:spPr>
          <a:xfrm>
            <a:off x="4061524" y="5318289"/>
            <a:ext cx="461721" cy="638230"/>
          </a:xfrm>
          <a:prstGeom prst="flowChartProcess">
            <a:avLst/>
          </a:prstGeom>
          <a:solidFill>
            <a:srgbClr val="00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800" dirty="0" smtClean="0"/>
              <a:t>انبار ملحقه</a:t>
            </a:r>
            <a:endParaRPr lang="fa-IR" sz="800" dirty="0"/>
          </a:p>
        </p:txBody>
      </p:sp>
      <p:sp>
        <p:nvSpPr>
          <p:cNvPr id="59" name="Flowchart: Process 58"/>
          <p:cNvSpPr/>
          <p:nvPr/>
        </p:nvSpPr>
        <p:spPr>
          <a:xfrm>
            <a:off x="4523245" y="5318289"/>
            <a:ext cx="593641" cy="638230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100" dirty="0" smtClean="0"/>
              <a:t>انبار خانه داری</a:t>
            </a:r>
            <a:endParaRPr lang="fa-IR" sz="1100" dirty="0"/>
          </a:p>
        </p:txBody>
      </p:sp>
      <p:sp>
        <p:nvSpPr>
          <p:cNvPr id="60" name="Flowchart: Process 59"/>
          <p:cNvSpPr/>
          <p:nvPr/>
        </p:nvSpPr>
        <p:spPr>
          <a:xfrm>
            <a:off x="5116887" y="5318289"/>
            <a:ext cx="1187284" cy="638230"/>
          </a:xfrm>
          <a:prstGeom prst="flowChartProcess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انبار عمومی</a:t>
            </a:r>
            <a:endParaRPr lang="fa-IR" dirty="0"/>
          </a:p>
        </p:txBody>
      </p:sp>
      <p:sp>
        <p:nvSpPr>
          <p:cNvPr id="61" name="Flowchart: Process 60"/>
          <p:cNvSpPr/>
          <p:nvPr/>
        </p:nvSpPr>
        <p:spPr>
          <a:xfrm>
            <a:off x="6963772" y="5389203"/>
            <a:ext cx="1583044" cy="850974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solidFill>
                  <a:schemeClr val="bg1"/>
                </a:solidFill>
              </a:rPr>
              <a:t>بارانداز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62" name="Flowchart: Process 61"/>
          <p:cNvSpPr/>
          <p:nvPr/>
        </p:nvSpPr>
        <p:spPr>
          <a:xfrm>
            <a:off x="4692027" y="4696075"/>
            <a:ext cx="2354420" cy="567316"/>
          </a:xfrm>
          <a:prstGeom prst="flowChartProcess">
            <a:avLst/>
          </a:prstGeom>
          <a:solidFill>
            <a:srgbClr val="FFFE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solidFill>
                  <a:schemeClr val="bg1"/>
                </a:solidFill>
              </a:rPr>
              <a:t>آشپزخانه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63" name="Flowchart: Process 62"/>
          <p:cNvSpPr/>
          <p:nvPr/>
        </p:nvSpPr>
        <p:spPr>
          <a:xfrm>
            <a:off x="7046447" y="4696075"/>
            <a:ext cx="555662" cy="567316"/>
          </a:xfrm>
          <a:prstGeom prst="flowChartProcess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800" dirty="0" smtClean="0"/>
              <a:t>سردخانه</a:t>
            </a:r>
            <a:endParaRPr lang="fa-IR" sz="800" dirty="0"/>
          </a:p>
        </p:txBody>
      </p:sp>
      <p:sp>
        <p:nvSpPr>
          <p:cNvPr id="64" name="Sun 63"/>
          <p:cNvSpPr/>
          <p:nvPr/>
        </p:nvSpPr>
        <p:spPr>
          <a:xfrm>
            <a:off x="7242648" y="1627109"/>
            <a:ext cx="1242611" cy="1127375"/>
          </a:xfrm>
          <a:prstGeom prst="sun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5" name="Right Arrow 64"/>
          <p:cNvSpPr/>
          <p:nvPr/>
        </p:nvSpPr>
        <p:spPr>
          <a:xfrm rot="6300000">
            <a:off x="6347680" y="3432654"/>
            <a:ext cx="1816327" cy="196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0" name="Flowchart: Process 69"/>
          <p:cNvSpPr/>
          <p:nvPr/>
        </p:nvSpPr>
        <p:spPr>
          <a:xfrm>
            <a:off x="1683601" y="5310486"/>
            <a:ext cx="1373412" cy="650139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dirty="0" smtClean="0"/>
              <a:t>تاسیسات</a:t>
            </a:r>
            <a:endParaRPr lang="fa-IR" sz="1400" dirty="0"/>
          </a:p>
        </p:txBody>
      </p:sp>
      <p:sp>
        <p:nvSpPr>
          <p:cNvPr id="73" name="Flowchart: Process 72"/>
          <p:cNvSpPr/>
          <p:nvPr/>
        </p:nvSpPr>
        <p:spPr>
          <a:xfrm>
            <a:off x="3057013" y="4696075"/>
            <a:ext cx="1226955" cy="563687"/>
          </a:xfrm>
          <a:prstGeom prst="flowChartProcess">
            <a:avLst/>
          </a:prstGeom>
          <a:solidFill>
            <a:srgbClr val="FF66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dirty="0" smtClean="0"/>
              <a:t>کارکنان</a:t>
            </a:r>
            <a:endParaRPr lang="fa-IR" sz="1400" dirty="0"/>
          </a:p>
        </p:txBody>
      </p:sp>
      <p:sp>
        <p:nvSpPr>
          <p:cNvPr id="74" name="Flowchart: Process 73"/>
          <p:cNvSpPr/>
          <p:nvPr/>
        </p:nvSpPr>
        <p:spPr>
          <a:xfrm>
            <a:off x="3057013" y="3717032"/>
            <a:ext cx="1226955" cy="853779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dirty="0" smtClean="0"/>
              <a:t>اداری</a:t>
            </a:r>
            <a:endParaRPr lang="fa-IR" sz="1400" dirty="0"/>
          </a:p>
        </p:txBody>
      </p:sp>
      <p:sp>
        <p:nvSpPr>
          <p:cNvPr id="76" name="Rectangle 75"/>
          <p:cNvSpPr/>
          <p:nvPr/>
        </p:nvSpPr>
        <p:spPr>
          <a:xfrm>
            <a:off x="4430424" y="836712"/>
            <a:ext cx="261602" cy="51508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7" name="Rectangle 76"/>
          <p:cNvSpPr/>
          <p:nvPr/>
        </p:nvSpPr>
        <p:spPr>
          <a:xfrm>
            <a:off x="4283969" y="836712"/>
            <a:ext cx="146456" cy="5150816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2" name="Flowchart: Process 81"/>
          <p:cNvSpPr/>
          <p:nvPr/>
        </p:nvSpPr>
        <p:spPr>
          <a:xfrm>
            <a:off x="3059832" y="404664"/>
            <a:ext cx="1296144" cy="576064"/>
          </a:xfrm>
          <a:prstGeom prst="flowChartProcess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خانه داری</a:t>
            </a:r>
            <a:endParaRPr lang="fa-IR" dirty="0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162675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</p:txBody>
      </p:sp>
      <p:pic>
        <p:nvPicPr>
          <p:cNvPr id="28675" name="Picture 3" descr="DSCF27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14313"/>
            <a:ext cx="3643313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DSCF27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286125"/>
            <a:ext cx="24653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DSCF270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3286125"/>
            <a:ext cx="40005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500438" y="2571750"/>
            <a:ext cx="714375" cy="5715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انبار عمومی</a:t>
            </a:r>
          </a:p>
        </p:txBody>
      </p:sp>
      <p:sp>
        <p:nvSpPr>
          <p:cNvPr id="9" name="Rectangle 8"/>
          <p:cNvSpPr/>
          <p:nvPr/>
        </p:nvSpPr>
        <p:spPr>
          <a:xfrm>
            <a:off x="7715250" y="6143625"/>
            <a:ext cx="857250" cy="5715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جمع آوری  زباله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86188" y="5929313"/>
            <a:ext cx="857250" cy="642937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سرد خانه اصلی</a:t>
            </a:r>
          </a:p>
        </p:txBody>
      </p:sp>
      <p:pic>
        <p:nvPicPr>
          <p:cNvPr id="28681" name="Picture 10" descr="DSCF271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214313"/>
            <a:ext cx="35242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072063" y="2714625"/>
            <a:ext cx="642937" cy="428625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بارانداز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8004175" y="304800"/>
            <a:ext cx="530225" cy="701675"/>
          </a:xfrm>
        </p:spPr>
        <p:txBody>
          <a:bodyPr wrap="none">
            <a:spAutoFit/>
          </a:bodyPr>
          <a:lstStyle/>
          <a:p>
            <a:pPr marL="0" indent="-342900" rtl="0" eaLnBrk="1" hangingPunct="1"/>
            <a:endParaRPr lang="fa-IR" sz="1800" smtClean="0">
              <a:cs typeface="B Bardiya" pitchFamily="2" charset="-78"/>
            </a:endParaRPr>
          </a:p>
          <a:p>
            <a:pPr marL="0" indent="-342900" rtl="0" eaLnBrk="1" hangingPunct="1"/>
            <a:endParaRPr lang="fa-IR" sz="1800" smtClean="0">
              <a:cs typeface="B Bardiya" pitchFamily="2" charset="-78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5715000" y="250825"/>
            <a:ext cx="3033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/>
            <a:r>
              <a:rPr lang="fa-IR" sz="3600">
                <a:cs typeface="B Bardiya" pitchFamily="2" charset="-78"/>
              </a:rPr>
              <a:t>پارکینگ خدماتی</a:t>
            </a:r>
            <a:r>
              <a:rPr lang="fa-IR">
                <a:cs typeface="B Bardiya" pitchFamily="2" charset="-78"/>
              </a:rPr>
              <a:t>  </a:t>
            </a:r>
            <a:r>
              <a:rPr lang="fa-IR" sz="3600">
                <a:cs typeface="B Bardiya" pitchFamily="2" charset="-78"/>
              </a:rPr>
              <a:t>: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928938" y="2928938"/>
            <a:ext cx="5713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rtl="0"/>
            <a:r>
              <a:rPr lang="fa-IR" sz="2600">
                <a:solidFill>
                  <a:srgbClr val="002060"/>
                </a:solidFill>
                <a:cs typeface="B Bardiya" pitchFamily="2" charset="-78"/>
              </a:rPr>
              <a:t>پارکینگ کارکنان در نزدیکی ورودی  خدماتی طراحی شود .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28625" y="1071563"/>
            <a:ext cx="8229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342900" rtl="0">
              <a:lnSpc>
                <a:spcPct val="200000"/>
              </a:lnSpc>
            </a:pPr>
            <a:r>
              <a:rPr lang="en-US" sz="2600">
                <a:solidFill>
                  <a:srgbClr val="002060"/>
                </a:solidFill>
                <a:cs typeface="B Bardiya" pitchFamily="2" charset="-78"/>
              </a:rPr>
              <a:t> .</a:t>
            </a:r>
            <a:r>
              <a:rPr lang="fa-IR" sz="2600">
                <a:solidFill>
                  <a:srgbClr val="002060"/>
                </a:solidFill>
                <a:cs typeface="B Bardiya" pitchFamily="2" charset="-78"/>
              </a:rPr>
              <a:t> پارکینگ کارکنان (خدماتی) هتل باید جدا و مشخص باشد </a:t>
            </a:r>
          </a:p>
          <a:p>
            <a:pPr indent="-342900" rtl="0">
              <a:lnSpc>
                <a:spcPct val="200000"/>
              </a:lnSpc>
            </a:pPr>
            <a:r>
              <a:rPr lang="fa-IR" sz="2600">
                <a:solidFill>
                  <a:srgbClr val="002060"/>
                </a:solidFill>
                <a:cs typeface="B Bardiya" pitchFamily="2" charset="-78"/>
              </a:rPr>
              <a:t>محلی برای پارک دوچرخه و موتورسیکلت برای پرسنل در نظر گرفته شود .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8004175" y="304800"/>
            <a:ext cx="530225" cy="701675"/>
          </a:xfrm>
        </p:spPr>
        <p:txBody>
          <a:bodyPr wrap="none">
            <a:spAutoFit/>
          </a:bodyPr>
          <a:lstStyle/>
          <a:p>
            <a:pPr marL="0" indent="-342900" rtl="0" eaLnBrk="1" hangingPunct="1"/>
            <a:endParaRPr lang="fa-IR" sz="1800" smtClean="0">
              <a:cs typeface="B Bardiya" pitchFamily="2" charset="-78"/>
            </a:endParaRPr>
          </a:p>
          <a:p>
            <a:pPr marL="0" indent="-342900" rtl="0" eaLnBrk="1" hangingPunct="1"/>
            <a:endParaRPr lang="fa-IR" sz="1800" smtClean="0">
              <a:cs typeface="B Bardiya" pitchFamily="2" charset="-78"/>
            </a:endParaRPr>
          </a:p>
        </p:txBody>
      </p:sp>
      <p:pic>
        <p:nvPicPr>
          <p:cNvPr id="30723" name="Picture 1"/>
          <p:cNvPicPr>
            <a:picLocks noChangeAspect="1"/>
          </p:cNvPicPr>
          <p:nvPr/>
        </p:nvPicPr>
        <p:blipFill>
          <a:blip r:embed="rId2" cstate="print"/>
          <a:srcRect l="26524" t="24860" r="6129" b="23314"/>
          <a:stretch>
            <a:fillRect/>
          </a:stretch>
        </p:blipFill>
        <p:spPr bwMode="auto">
          <a:xfrm>
            <a:off x="395288" y="833438"/>
            <a:ext cx="8483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923928" y="2276872"/>
            <a:ext cx="3168352" cy="29523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3600" b="1" smtClean="0">
                <a:cs typeface="B Bardiya" pitchFamily="2" charset="-78"/>
              </a:rPr>
              <a:t>فضاهای کاری بخش خدماتی :</a:t>
            </a:r>
          </a:p>
          <a:p>
            <a:pPr marL="34925" indent="-34925" eaLnBrk="1" hangingPunct="1">
              <a:lnSpc>
                <a:spcPct val="170000"/>
              </a:lnSpc>
              <a:buClr>
                <a:srgbClr val="002060"/>
              </a:buClr>
              <a:buFont typeface="Wingdings" pitchFamily="2" charset="2"/>
              <a:buChar char="q"/>
            </a:pPr>
            <a:r>
              <a:rPr lang="fa-IR" sz="3600" b="1" smtClean="0">
                <a:solidFill>
                  <a:srgbClr val="002060"/>
                </a:solidFill>
                <a:cs typeface="B Bardiya" pitchFamily="2" charset="-78"/>
              </a:rPr>
              <a:t> </a:t>
            </a:r>
            <a:r>
              <a:rPr lang="fa-IR" smtClean="0">
                <a:solidFill>
                  <a:srgbClr val="002060"/>
                </a:solidFill>
                <a:cs typeface="B Bardiya" pitchFamily="2" charset="-78"/>
              </a:rPr>
              <a:t>آماده سازی غذا و نگهداری آن </a:t>
            </a:r>
          </a:p>
          <a:p>
            <a:pPr marL="34925" indent="-34925" eaLnBrk="1" hangingPunct="1">
              <a:lnSpc>
                <a:spcPct val="170000"/>
              </a:lnSpc>
              <a:buClr>
                <a:srgbClr val="002060"/>
              </a:buClr>
              <a:buFont typeface="Wingdings" pitchFamily="2" charset="2"/>
              <a:buChar char="q"/>
            </a:pPr>
            <a:r>
              <a:rPr lang="fa-IR" sz="3700" smtClean="0">
                <a:solidFill>
                  <a:srgbClr val="002060"/>
                </a:solidFill>
                <a:cs typeface="B Bardiya" pitchFamily="2" charset="-78"/>
              </a:rPr>
              <a:t> </a:t>
            </a:r>
            <a:r>
              <a:rPr lang="fa-IR" sz="3200" smtClean="0">
                <a:solidFill>
                  <a:srgbClr val="002060"/>
                </a:solidFill>
                <a:cs typeface="B Bardiya" pitchFamily="2" charset="-78"/>
              </a:rPr>
              <a:t>بار انداز،زباله و انبار عمومی</a:t>
            </a:r>
          </a:p>
          <a:p>
            <a:pPr marL="34925" indent="-34925" eaLnBrk="1" hangingPunct="1">
              <a:lnSpc>
                <a:spcPct val="170000"/>
              </a:lnSpc>
              <a:buClr>
                <a:srgbClr val="002060"/>
              </a:buClr>
              <a:buFont typeface="Wingdings" pitchFamily="2" charset="2"/>
              <a:buChar char="q"/>
            </a:pPr>
            <a:r>
              <a:rPr lang="fa-IR" sz="3200" smtClean="0">
                <a:solidFill>
                  <a:srgbClr val="002060"/>
                </a:solidFill>
                <a:cs typeface="B Bardiya" pitchFamily="2" charset="-78"/>
              </a:rPr>
              <a:t> اداری و فضاهای مربوط به کارکنان </a:t>
            </a:r>
          </a:p>
          <a:p>
            <a:pPr marL="34925" indent="-34925" eaLnBrk="1" hangingPunct="1">
              <a:lnSpc>
                <a:spcPct val="170000"/>
              </a:lnSpc>
              <a:buClr>
                <a:srgbClr val="002060"/>
              </a:buClr>
              <a:buFont typeface="Wingdings" pitchFamily="2" charset="2"/>
              <a:buChar char="q"/>
            </a:pPr>
            <a:r>
              <a:rPr lang="fa-IR" sz="3200" smtClean="0">
                <a:solidFill>
                  <a:srgbClr val="002060"/>
                </a:solidFill>
                <a:cs typeface="B Bardiya" pitchFamily="2" charset="-78"/>
              </a:rPr>
              <a:t> رخشویخانه و خانه داری</a:t>
            </a:r>
          </a:p>
          <a:p>
            <a:pPr marL="34925" indent="-34925" eaLnBrk="1" hangingPunct="1">
              <a:lnSpc>
                <a:spcPct val="170000"/>
              </a:lnSpc>
              <a:buClr>
                <a:srgbClr val="002060"/>
              </a:buClr>
              <a:buFont typeface="Wingdings" pitchFamily="2" charset="2"/>
              <a:buChar char="q"/>
            </a:pPr>
            <a:r>
              <a:rPr lang="fa-IR" sz="3200" smtClean="0">
                <a:solidFill>
                  <a:srgbClr val="002060"/>
                </a:solidFill>
                <a:cs typeface="B Bardiya" pitchFamily="2" charset="-78"/>
              </a:rPr>
              <a:t> فضاهای مهندسی و مکانیکی</a:t>
            </a:r>
          </a:p>
        </p:txBody>
      </p:sp>
      <p:pic>
        <p:nvPicPr>
          <p:cNvPr id="9219" name="Picture 3" descr="thumbnai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2446" y="1142984"/>
            <a:ext cx="2421723" cy="161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DSCF27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857364"/>
            <a:ext cx="2228867" cy="16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DSCF2709.JPG"/>
          <p:cNvPicPr>
            <a:picLocks noChangeAspect="1"/>
          </p:cNvPicPr>
          <p:nvPr/>
        </p:nvPicPr>
        <p:blipFill>
          <a:blip r:embed="rId4" cstate="print"/>
          <a:srcRect l="7142" t="20211" b="9524"/>
          <a:stretch>
            <a:fillRect/>
          </a:stretch>
        </p:blipFill>
        <p:spPr bwMode="auto">
          <a:xfrm>
            <a:off x="1571604" y="3214686"/>
            <a:ext cx="221462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DSCF266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286256"/>
            <a:ext cx="2095499" cy="15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DSCF268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000636"/>
            <a:ext cx="2214578" cy="166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38699" t="8398" r="2419" b="5508"/>
          <a:stretch>
            <a:fillRect/>
          </a:stretch>
        </p:blipFill>
        <p:spPr bwMode="auto">
          <a:xfrm>
            <a:off x="296863" y="292100"/>
            <a:ext cx="4430712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1"/>
          <p:cNvSpPr>
            <a:spLocks noChangeArrowheads="1"/>
          </p:cNvSpPr>
          <p:nvPr/>
        </p:nvSpPr>
        <p:spPr bwMode="auto">
          <a:xfrm>
            <a:off x="4714875" y="0"/>
            <a:ext cx="4572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-34925" algn="l" rtl="0"/>
            <a:endParaRPr lang="fa-IR" b="1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algn="l" rtl="0"/>
            <a:r>
              <a:rPr lang="fa-IR" sz="2800" b="1">
                <a:solidFill>
                  <a:srgbClr val="B9D0FF"/>
                </a:solidFill>
                <a:cs typeface="B Bardiya" pitchFamily="2" charset="-78"/>
              </a:rPr>
              <a:t>بارانداز تجهیزات در معابر  از بام  :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 cstate="print"/>
          <a:srcRect r="62898" b="3407"/>
          <a:stretch>
            <a:fillRect/>
          </a:stretch>
        </p:blipFill>
        <p:spPr bwMode="auto">
          <a:xfrm>
            <a:off x="5003800" y="1858963"/>
            <a:ext cx="366395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"/>
          <p:cNvPicPr>
            <a:picLocks noChangeAspect="1"/>
          </p:cNvPicPr>
          <p:nvPr/>
        </p:nvPicPr>
        <p:blipFill>
          <a:blip r:embed="rId3" cstate="print"/>
          <a:srcRect l="27779" t="15910" r="27222" b="23567"/>
          <a:stretch>
            <a:fillRect/>
          </a:stretch>
        </p:blipFill>
        <p:spPr bwMode="auto">
          <a:xfrm>
            <a:off x="296863" y="2879725"/>
            <a:ext cx="4418012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fa-IR" sz="3600" dirty="0" smtClean="0">
                <a:cs typeface="B Bardiya" pitchFamily="2" charset="-78"/>
              </a:rPr>
              <a:t>اداري :</a:t>
            </a:r>
          </a:p>
          <a:p>
            <a:pPr marL="34925" indent="-34925" eaLnBrk="1" hangingPunct="1">
              <a:lnSpc>
                <a:spcPct val="150000"/>
              </a:lnSpc>
              <a:buFont typeface="Wingdings 2" pitchFamily="18" charset="2"/>
              <a:buNone/>
              <a:defRPr/>
            </a:pPr>
            <a:endParaRPr lang="fa-IR" sz="1000" dirty="0" smtClean="0">
              <a:cs typeface="B Bardiya" pitchFamily="2" charset="-78"/>
            </a:endParaRPr>
          </a:p>
          <a:p>
            <a:pPr marL="36512" indent="0" rtl="0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fa-IR" sz="2400" dirty="0" smtClean="0">
                <a:solidFill>
                  <a:srgbClr val="002060"/>
                </a:solidFill>
                <a:latin typeface="2  Bardiya"/>
                <a:cs typeface="B Bardiya" pitchFamily="2" charset="-78"/>
              </a:rPr>
              <a:t>طرح </a:t>
            </a:r>
            <a:r>
              <a:rPr lang="fa-IR" sz="2400" dirty="0">
                <a:solidFill>
                  <a:srgbClr val="002060"/>
                </a:solidFill>
                <a:latin typeface="2  Bardiya"/>
                <a:cs typeface="B Bardiya" pitchFamily="2" charset="-78"/>
              </a:rPr>
              <a:t>پیشخوا ن لابی و دفاتر اداری ، برای ایجاد واکنش مثبت میهمانان  نسبت به هتل حائز اهمیت است . دفاتر ادار ی به چهار قسمت تقسیم می شود .</a:t>
            </a:r>
            <a:endParaRPr lang="en-US" sz="2400" dirty="0">
              <a:solidFill>
                <a:srgbClr val="002060"/>
              </a:solidFill>
              <a:latin typeface="2  Bardiya"/>
              <a:cs typeface="B Bardiya" pitchFamily="2" charset="-78"/>
            </a:endParaRPr>
          </a:p>
          <a:p>
            <a:pPr marL="36512" indent="0" rtl="0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fa-IR" sz="2400" dirty="0" smtClean="0">
                <a:solidFill>
                  <a:srgbClr val="002060"/>
                </a:solidFill>
                <a:latin typeface="2  Bardiya"/>
                <a:cs typeface="B Bardiya" pitchFamily="2" charset="-78"/>
              </a:rPr>
              <a:t>1.پیشخوان </a:t>
            </a:r>
            <a:r>
              <a:rPr lang="fa-IR" sz="2400" dirty="0">
                <a:solidFill>
                  <a:srgbClr val="002060"/>
                </a:solidFill>
                <a:latin typeface="2  Bardiya"/>
                <a:cs typeface="B Bardiya" pitchFamily="2" charset="-78"/>
              </a:rPr>
              <a:t>لابی و دفتر لابی </a:t>
            </a:r>
            <a:endParaRPr lang="en-US" sz="2400" dirty="0">
              <a:solidFill>
                <a:srgbClr val="002060"/>
              </a:solidFill>
              <a:latin typeface="2  Bardiya"/>
              <a:cs typeface="B Bardiya" pitchFamily="2" charset="-78"/>
            </a:endParaRPr>
          </a:p>
          <a:p>
            <a:pPr marL="36512" indent="0" rtl="0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fa-IR" sz="2400" dirty="0" smtClean="0">
                <a:solidFill>
                  <a:srgbClr val="002060"/>
                </a:solidFill>
                <a:latin typeface="2  Bardiya"/>
                <a:cs typeface="B Bardiya" pitchFamily="2" charset="-78"/>
              </a:rPr>
              <a:t>2.حسابداری </a:t>
            </a:r>
            <a:endParaRPr lang="en-US" sz="2400" dirty="0">
              <a:solidFill>
                <a:srgbClr val="002060"/>
              </a:solidFill>
              <a:latin typeface="2  Bardiya"/>
              <a:cs typeface="B Bardiya" pitchFamily="2" charset="-78"/>
            </a:endParaRPr>
          </a:p>
          <a:p>
            <a:pPr marL="36512" indent="0" rtl="0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fa-IR" sz="2400" dirty="0" smtClean="0">
                <a:solidFill>
                  <a:srgbClr val="002060"/>
                </a:solidFill>
                <a:latin typeface="2  Bardiya"/>
                <a:cs typeface="B Bardiya" pitchFamily="2" charset="-78"/>
              </a:rPr>
              <a:t>3.مدیریت </a:t>
            </a:r>
            <a:r>
              <a:rPr lang="fa-IR" sz="2400" dirty="0">
                <a:solidFill>
                  <a:srgbClr val="002060"/>
                </a:solidFill>
                <a:latin typeface="2  Bardiya"/>
                <a:cs typeface="B Bardiya" pitchFamily="2" charset="-78"/>
              </a:rPr>
              <a:t>ارشد </a:t>
            </a:r>
          </a:p>
          <a:p>
            <a:pPr marL="36512" indent="0" rtl="0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fa-IR" sz="2400" dirty="0" smtClean="0">
                <a:solidFill>
                  <a:srgbClr val="002060"/>
                </a:solidFill>
                <a:cs typeface="B Bardiya" pitchFamily="2" charset="-78"/>
              </a:rPr>
              <a:t>4.فروش </a:t>
            </a:r>
            <a:r>
              <a:rPr lang="fa-IR" sz="2400" dirty="0">
                <a:solidFill>
                  <a:srgbClr val="002060"/>
                </a:solidFill>
                <a:cs typeface="B Bardiya" pitchFamily="2" charset="-78"/>
              </a:rPr>
              <a:t>و تدارکات </a:t>
            </a:r>
            <a:endParaRPr lang="en-US" sz="2400" dirty="0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2800" dirty="0" smtClean="0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2800" dirty="0" smtClean="0">
              <a:solidFill>
                <a:srgbClr val="002060"/>
              </a:solidFill>
              <a:cs typeface="B Bardiya" pitchFamily="2" charset="-78"/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agnetic Disk 2"/>
          <p:cNvSpPr/>
          <p:nvPr/>
        </p:nvSpPr>
        <p:spPr>
          <a:xfrm>
            <a:off x="7308304" y="5040560"/>
            <a:ext cx="804862" cy="762000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>
                <a:solidFill>
                  <a:schemeClr val="bg1"/>
                </a:solidFill>
              </a:rPr>
              <a:t>مدیر رزرواسیون</a:t>
            </a:r>
          </a:p>
        </p:txBody>
      </p:sp>
      <p:sp>
        <p:nvSpPr>
          <p:cNvPr id="4" name="Right Arrow 3"/>
          <p:cNvSpPr/>
          <p:nvPr/>
        </p:nvSpPr>
        <p:spPr>
          <a:xfrm rot="2700000">
            <a:off x="5318624" y="4207051"/>
            <a:ext cx="594986" cy="3215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" name="Flowchart: Magnetic Disk 5"/>
          <p:cNvSpPr/>
          <p:nvPr/>
        </p:nvSpPr>
        <p:spPr>
          <a:xfrm>
            <a:off x="6372200" y="3168352"/>
            <a:ext cx="856679" cy="692473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حسابداری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24" name="Flowchart: Magnetic Disk 23"/>
          <p:cNvSpPr/>
          <p:nvPr/>
        </p:nvSpPr>
        <p:spPr>
          <a:xfrm>
            <a:off x="5868144" y="4392488"/>
            <a:ext cx="785813" cy="714375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>
                <a:solidFill>
                  <a:schemeClr val="bg1"/>
                </a:solidFill>
              </a:rPr>
              <a:t>رزرواسیون</a:t>
            </a:r>
          </a:p>
        </p:txBody>
      </p:sp>
      <p:sp>
        <p:nvSpPr>
          <p:cNvPr id="34827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2554288" cy="1524000"/>
          </a:xfrm>
        </p:spPr>
        <p:txBody>
          <a:bodyPr/>
          <a:lstStyle/>
          <a:p>
            <a:pPr marL="34925" indent="-34925" algn="ctr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rgbClr val="002060"/>
                </a:solidFill>
                <a:cs typeface="B Bardiya" pitchFamily="2" charset="-78"/>
              </a:rPr>
              <a:t>روابط فضاهای حسابداری و دفتر لابی با لابی</a:t>
            </a:r>
          </a:p>
        </p:txBody>
      </p:sp>
      <p:sp>
        <p:nvSpPr>
          <p:cNvPr id="30" name="Flowchart: Magnetic Disk 29"/>
          <p:cNvSpPr/>
          <p:nvPr/>
        </p:nvSpPr>
        <p:spPr>
          <a:xfrm>
            <a:off x="3995936" y="432048"/>
            <a:ext cx="785813" cy="8382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ysClr val="windowText" lastClr="000000"/>
                </a:solidFill>
              </a:rPr>
              <a:t>اپراتور تلفنها</a:t>
            </a:r>
          </a:p>
        </p:txBody>
      </p:sp>
      <p:sp>
        <p:nvSpPr>
          <p:cNvPr id="35" name="Cube 34"/>
          <p:cNvSpPr/>
          <p:nvPr/>
        </p:nvSpPr>
        <p:spPr>
          <a:xfrm>
            <a:off x="4139952" y="3024336"/>
            <a:ext cx="1431032" cy="1071563"/>
          </a:xfrm>
          <a:prstGeom prst="cub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fa-IR" dirty="0" smtClean="0">
                <a:solidFill>
                  <a:schemeClr val="bg1"/>
                </a:solidFill>
              </a:rPr>
              <a:t>پیشخوان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37" name="Flowchart: Magnetic Disk 36"/>
          <p:cNvSpPr/>
          <p:nvPr/>
        </p:nvSpPr>
        <p:spPr>
          <a:xfrm>
            <a:off x="5220072" y="1584176"/>
            <a:ext cx="868660" cy="72008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صندوقدار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42" name="Flowchart: Magnetic Disk 41"/>
          <p:cNvSpPr/>
          <p:nvPr/>
        </p:nvSpPr>
        <p:spPr>
          <a:xfrm>
            <a:off x="2843808" y="1800200"/>
            <a:ext cx="880070" cy="783531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آسانسور میهمان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27" name="Flowchart: Magnetic Disk 26"/>
          <p:cNvSpPr/>
          <p:nvPr/>
        </p:nvSpPr>
        <p:spPr>
          <a:xfrm>
            <a:off x="2699792" y="3168352"/>
            <a:ext cx="720080" cy="783531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dirty="0" smtClean="0">
                <a:solidFill>
                  <a:sysClr val="windowText" lastClr="000000"/>
                </a:solidFill>
              </a:rPr>
              <a:t>لابی</a:t>
            </a:r>
            <a:endParaRPr lang="fa-IR" dirty="0">
              <a:solidFill>
                <a:sysClr val="windowText" lastClr="000000"/>
              </a:solidFill>
            </a:endParaRPr>
          </a:p>
        </p:txBody>
      </p:sp>
      <p:sp>
        <p:nvSpPr>
          <p:cNvPr id="28" name="Flowchart: Magnetic Disk 27"/>
          <p:cNvSpPr/>
          <p:nvPr/>
        </p:nvSpPr>
        <p:spPr>
          <a:xfrm>
            <a:off x="1115616" y="3168352"/>
            <a:ext cx="720080" cy="783531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 smtClean="0">
                <a:solidFill>
                  <a:sysClr val="windowText" lastClr="000000"/>
                </a:solidFill>
              </a:rPr>
              <a:t>درب</a:t>
            </a:r>
            <a:r>
              <a:rPr lang="fa-IR" dirty="0" smtClean="0">
                <a:solidFill>
                  <a:sysClr val="windowText" lastClr="000000"/>
                </a:solidFill>
              </a:rPr>
              <a:t> </a:t>
            </a:r>
            <a:r>
              <a:rPr lang="fa-IR" sz="1600" dirty="0" smtClean="0">
                <a:solidFill>
                  <a:sysClr val="windowText" lastClr="000000"/>
                </a:solidFill>
              </a:rPr>
              <a:t>ورودی</a:t>
            </a:r>
            <a:endParaRPr lang="fa-IR" sz="1600" dirty="0">
              <a:solidFill>
                <a:sysClr val="windowText" lastClr="000000"/>
              </a:solidFill>
            </a:endParaRPr>
          </a:p>
        </p:txBody>
      </p:sp>
      <p:sp>
        <p:nvSpPr>
          <p:cNvPr id="34" name="Flowchart: Magnetic Disk 33"/>
          <p:cNvSpPr/>
          <p:nvPr/>
        </p:nvSpPr>
        <p:spPr>
          <a:xfrm>
            <a:off x="2843808" y="4392488"/>
            <a:ext cx="864096" cy="783531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باربر و انبار چمدان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36" name="Flowchart: Magnetic Disk 35"/>
          <p:cNvSpPr/>
          <p:nvPr/>
        </p:nvSpPr>
        <p:spPr>
          <a:xfrm>
            <a:off x="5868144" y="5805264"/>
            <a:ext cx="864096" cy="936104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 smtClean="0">
                <a:solidFill>
                  <a:sysClr val="windowText" lastClr="000000"/>
                </a:solidFill>
              </a:rPr>
              <a:t>مسئول اتاق </a:t>
            </a:r>
            <a:endParaRPr lang="fa-IR" sz="1600" dirty="0">
              <a:solidFill>
                <a:sysClr val="windowText" lastClr="000000"/>
              </a:solidFill>
            </a:endParaRPr>
          </a:p>
        </p:txBody>
      </p:sp>
      <p:sp>
        <p:nvSpPr>
          <p:cNvPr id="38" name="Flowchart: Magnetic Disk 37"/>
          <p:cNvSpPr/>
          <p:nvPr/>
        </p:nvSpPr>
        <p:spPr>
          <a:xfrm>
            <a:off x="6876256" y="1728192"/>
            <a:ext cx="936104" cy="8382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 smtClean="0">
                <a:solidFill>
                  <a:sysClr val="windowText" lastClr="000000"/>
                </a:solidFill>
              </a:rPr>
              <a:t>شمارش پول</a:t>
            </a:r>
            <a:endParaRPr lang="fa-IR" sz="1600" dirty="0">
              <a:solidFill>
                <a:sysClr val="windowText" lastClr="000000"/>
              </a:solidFill>
            </a:endParaRPr>
          </a:p>
        </p:txBody>
      </p:sp>
      <p:sp>
        <p:nvSpPr>
          <p:cNvPr id="47" name="Flowchart: Magnetic Disk 46"/>
          <p:cNvSpPr/>
          <p:nvPr/>
        </p:nvSpPr>
        <p:spPr>
          <a:xfrm>
            <a:off x="7812360" y="4032448"/>
            <a:ext cx="936104" cy="8382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مدیریت حسابداری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48" name="Flowchart: Magnetic Disk 47"/>
          <p:cNvSpPr/>
          <p:nvPr/>
        </p:nvSpPr>
        <p:spPr>
          <a:xfrm>
            <a:off x="5436096" y="0"/>
            <a:ext cx="792088" cy="8382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کنترل حریق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49" name="Flowchart: Magnetic Disk 48"/>
          <p:cNvSpPr/>
          <p:nvPr/>
        </p:nvSpPr>
        <p:spPr>
          <a:xfrm>
            <a:off x="6660232" y="504056"/>
            <a:ext cx="792088" cy="936104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 smtClean="0">
                <a:solidFill>
                  <a:sysClr val="windowText" lastClr="000000"/>
                </a:solidFill>
              </a:rPr>
              <a:t>صندوق امانات</a:t>
            </a:r>
            <a:endParaRPr lang="fa-IR" sz="1600" dirty="0">
              <a:solidFill>
                <a:sysClr val="windowText" lastClr="000000"/>
              </a:solidFill>
            </a:endParaRPr>
          </a:p>
        </p:txBody>
      </p:sp>
      <p:sp>
        <p:nvSpPr>
          <p:cNvPr id="51" name="Flowchart: Magnetic Disk 50"/>
          <p:cNvSpPr/>
          <p:nvPr/>
        </p:nvSpPr>
        <p:spPr>
          <a:xfrm>
            <a:off x="7956376" y="2808312"/>
            <a:ext cx="864096" cy="108012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مسئول پرداخت حقوق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 rot="10800000">
            <a:off x="3491880" y="3528392"/>
            <a:ext cx="576064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3" name="Right Arrow 52"/>
          <p:cNvSpPr/>
          <p:nvPr/>
        </p:nvSpPr>
        <p:spPr>
          <a:xfrm rot="10800000">
            <a:off x="1979712" y="3456384"/>
            <a:ext cx="576064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4" name="Right Arrow 53"/>
          <p:cNvSpPr/>
          <p:nvPr/>
        </p:nvSpPr>
        <p:spPr>
          <a:xfrm rot="13500000">
            <a:off x="3642823" y="2707227"/>
            <a:ext cx="648072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5" name="Right Arrow 54"/>
          <p:cNvSpPr/>
          <p:nvPr/>
        </p:nvSpPr>
        <p:spPr>
          <a:xfrm rot="17100000">
            <a:off x="5147409" y="2474677"/>
            <a:ext cx="577374" cy="2925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6" name="Right Arrow 55"/>
          <p:cNvSpPr/>
          <p:nvPr/>
        </p:nvSpPr>
        <p:spPr>
          <a:xfrm rot="13500000">
            <a:off x="4697276" y="1323094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7" name="Right Arrow 56"/>
          <p:cNvSpPr/>
          <p:nvPr/>
        </p:nvSpPr>
        <p:spPr>
          <a:xfrm rot="17100000">
            <a:off x="5459486" y="1139326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8" name="Right Arrow 57"/>
          <p:cNvSpPr/>
          <p:nvPr/>
        </p:nvSpPr>
        <p:spPr>
          <a:xfrm rot="19800000">
            <a:off x="6091292" y="1423536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9" name="Right Arrow 58"/>
          <p:cNvSpPr/>
          <p:nvPr/>
        </p:nvSpPr>
        <p:spPr>
          <a:xfrm>
            <a:off x="5652120" y="3456384"/>
            <a:ext cx="648072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0" name="Right Arrow 59"/>
          <p:cNvSpPr/>
          <p:nvPr/>
        </p:nvSpPr>
        <p:spPr>
          <a:xfrm rot="18000000">
            <a:off x="6741935" y="2789118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1" name="Right Arrow 60"/>
          <p:cNvSpPr/>
          <p:nvPr/>
        </p:nvSpPr>
        <p:spPr>
          <a:xfrm>
            <a:off x="7308304" y="3384376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2" name="Right Arrow 61"/>
          <p:cNvSpPr/>
          <p:nvPr/>
        </p:nvSpPr>
        <p:spPr>
          <a:xfrm rot="1800000">
            <a:off x="7171413" y="4015824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3" name="Right Arrow 62"/>
          <p:cNvSpPr/>
          <p:nvPr/>
        </p:nvSpPr>
        <p:spPr>
          <a:xfrm rot="1800000">
            <a:off x="6667356" y="5095946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4" name="Right Arrow 63"/>
          <p:cNvSpPr/>
          <p:nvPr/>
        </p:nvSpPr>
        <p:spPr>
          <a:xfrm rot="5400000">
            <a:off x="5966470" y="5374282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5" name="Right Arrow 64"/>
          <p:cNvSpPr/>
          <p:nvPr/>
        </p:nvSpPr>
        <p:spPr>
          <a:xfrm rot="8100000">
            <a:off x="3734447" y="4312353"/>
            <a:ext cx="594986" cy="3215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7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3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7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8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2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3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7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8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2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3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24" grpId="0" animBg="1"/>
      <p:bldP spid="30" grpId="0" animBg="1"/>
      <p:bldP spid="35" grpId="0" animBg="1"/>
      <p:bldP spid="37" grpId="0" animBg="1"/>
      <p:bldP spid="42" grpId="0" animBg="1"/>
      <p:bldP spid="27" grpId="0" animBg="1"/>
      <p:bldP spid="28" grpId="0" animBg="1"/>
      <p:bldP spid="34" grpId="0" animBg="1"/>
      <p:bldP spid="36" grpId="0" animBg="1"/>
      <p:bldP spid="38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gnetic Disk 5"/>
          <p:cNvSpPr/>
          <p:nvPr/>
        </p:nvSpPr>
        <p:spPr>
          <a:xfrm>
            <a:off x="6372200" y="4437112"/>
            <a:ext cx="720080" cy="692473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مدیر عمومی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34827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3384376" cy="1524000"/>
          </a:xfrm>
        </p:spPr>
        <p:txBody>
          <a:bodyPr/>
          <a:lstStyle/>
          <a:p>
            <a:pPr marL="34925" indent="-34925" algn="ctr" eaLnBrk="1" hangingPunct="1">
              <a:buNone/>
            </a:pPr>
            <a:r>
              <a:rPr lang="fa-IR" sz="2800" b="1" dirty="0" smtClean="0">
                <a:solidFill>
                  <a:srgbClr val="002060"/>
                </a:solidFill>
                <a:cs typeface="B Bardiya" pitchFamily="2" charset="-78"/>
              </a:rPr>
              <a:t>روابط فضای مدیریت و </a:t>
            </a:r>
            <a:r>
              <a:rPr lang="fa-IR" sz="2800" dirty="0" smtClean="0">
                <a:solidFill>
                  <a:srgbClr val="002060"/>
                </a:solidFill>
              </a:rPr>
              <a:t>فروش و تدارکات </a:t>
            </a:r>
            <a:r>
              <a:rPr lang="fa-IR" sz="2800" b="1" dirty="0" smtClean="0">
                <a:solidFill>
                  <a:srgbClr val="002060"/>
                </a:solidFill>
                <a:cs typeface="B Bardiya" pitchFamily="2" charset="-78"/>
              </a:rPr>
              <a:t>با لابی</a:t>
            </a:r>
          </a:p>
        </p:txBody>
      </p:sp>
      <p:sp>
        <p:nvSpPr>
          <p:cNvPr id="30" name="Flowchart: Magnetic Disk 29"/>
          <p:cNvSpPr/>
          <p:nvPr/>
        </p:nvSpPr>
        <p:spPr>
          <a:xfrm>
            <a:off x="3923928" y="1124744"/>
            <a:ext cx="785813" cy="8382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 smtClean="0">
                <a:solidFill>
                  <a:sysClr val="windowText" lastClr="000000"/>
                </a:solidFill>
              </a:rPr>
              <a:t>نماینده فروش </a:t>
            </a:r>
            <a:endParaRPr lang="fa-IR" sz="1600" dirty="0">
              <a:solidFill>
                <a:sysClr val="windowText" lastClr="000000"/>
              </a:solidFill>
            </a:endParaRPr>
          </a:p>
        </p:txBody>
      </p:sp>
      <p:sp>
        <p:nvSpPr>
          <p:cNvPr id="35" name="Cube 34"/>
          <p:cNvSpPr/>
          <p:nvPr/>
        </p:nvSpPr>
        <p:spPr>
          <a:xfrm>
            <a:off x="4211960" y="3789040"/>
            <a:ext cx="1431032" cy="1071563"/>
          </a:xfrm>
          <a:prstGeom prst="cub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fa-IR" dirty="0" smtClean="0">
                <a:solidFill>
                  <a:schemeClr val="bg1"/>
                </a:solidFill>
              </a:rPr>
              <a:t>پیشخوان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37" name="Flowchart: Magnetic Disk 36"/>
          <p:cNvSpPr/>
          <p:nvPr/>
        </p:nvSpPr>
        <p:spPr>
          <a:xfrm>
            <a:off x="5220072" y="2249488"/>
            <a:ext cx="792088" cy="836712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فروش و تدارکات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42" name="Flowchart: Magnetic Disk 41"/>
          <p:cNvSpPr/>
          <p:nvPr/>
        </p:nvSpPr>
        <p:spPr>
          <a:xfrm>
            <a:off x="2915816" y="2564904"/>
            <a:ext cx="880070" cy="783531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آسانسور میهمان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27" name="Flowchart: Magnetic Disk 26"/>
          <p:cNvSpPr/>
          <p:nvPr/>
        </p:nvSpPr>
        <p:spPr>
          <a:xfrm>
            <a:off x="2771800" y="3933056"/>
            <a:ext cx="720080" cy="783531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dirty="0" smtClean="0">
                <a:solidFill>
                  <a:sysClr val="windowText" lastClr="000000"/>
                </a:solidFill>
              </a:rPr>
              <a:t>لابی</a:t>
            </a:r>
            <a:endParaRPr lang="fa-IR" dirty="0">
              <a:solidFill>
                <a:sysClr val="windowText" lastClr="000000"/>
              </a:solidFill>
            </a:endParaRPr>
          </a:p>
        </p:txBody>
      </p:sp>
      <p:sp>
        <p:nvSpPr>
          <p:cNvPr id="28" name="Flowchart: Magnetic Disk 27"/>
          <p:cNvSpPr/>
          <p:nvPr/>
        </p:nvSpPr>
        <p:spPr>
          <a:xfrm>
            <a:off x="1187624" y="3933056"/>
            <a:ext cx="720080" cy="783531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 smtClean="0">
                <a:solidFill>
                  <a:sysClr val="windowText" lastClr="000000"/>
                </a:solidFill>
              </a:rPr>
              <a:t>درب</a:t>
            </a:r>
            <a:r>
              <a:rPr lang="fa-IR" dirty="0" smtClean="0">
                <a:solidFill>
                  <a:sysClr val="windowText" lastClr="000000"/>
                </a:solidFill>
              </a:rPr>
              <a:t> </a:t>
            </a:r>
            <a:r>
              <a:rPr lang="fa-IR" sz="1600" dirty="0" smtClean="0">
                <a:solidFill>
                  <a:sysClr val="windowText" lastClr="000000"/>
                </a:solidFill>
              </a:rPr>
              <a:t>ورودی</a:t>
            </a:r>
            <a:endParaRPr lang="fa-IR" sz="1600" dirty="0">
              <a:solidFill>
                <a:sysClr val="windowText" lastClr="000000"/>
              </a:solidFill>
            </a:endParaRPr>
          </a:p>
        </p:txBody>
      </p:sp>
      <p:sp>
        <p:nvSpPr>
          <p:cNvPr id="34" name="Flowchart: Magnetic Disk 33"/>
          <p:cNvSpPr/>
          <p:nvPr/>
        </p:nvSpPr>
        <p:spPr>
          <a:xfrm>
            <a:off x="2915816" y="5157192"/>
            <a:ext cx="864096" cy="783531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باربر و انبار چمدان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38" name="Flowchart: Magnetic Disk 37"/>
          <p:cNvSpPr/>
          <p:nvPr/>
        </p:nvSpPr>
        <p:spPr>
          <a:xfrm>
            <a:off x="7740352" y="3573016"/>
            <a:ext cx="864096" cy="8382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اتاق کنقرانس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47" name="Flowchart: Magnetic Disk 46"/>
          <p:cNvSpPr/>
          <p:nvPr/>
        </p:nvSpPr>
        <p:spPr>
          <a:xfrm>
            <a:off x="7236296" y="5733256"/>
            <a:ext cx="792088" cy="8382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مدیریت قروش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48" name="Flowchart: Magnetic Disk 47"/>
          <p:cNvSpPr/>
          <p:nvPr/>
        </p:nvSpPr>
        <p:spPr>
          <a:xfrm>
            <a:off x="5508104" y="764704"/>
            <a:ext cx="792088" cy="8382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مدیریت ضیافات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49" name="Flowchart: Magnetic Disk 48"/>
          <p:cNvSpPr/>
          <p:nvPr/>
        </p:nvSpPr>
        <p:spPr>
          <a:xfrm>
            <a:off x="6613624" y="2649612"/>
            <a:ext cx="936104" cy="864096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خدمات گرد همایی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51" name="Flowchart: Magnetic Disk 50"/>
          <p:cNvSpPr/>
          <p:nvPr/>
        </p:nvSpPr>
        <p:spPr>
          <a:xfrm>
            <a:off x="7812360" y="4581128"/>
            <a:ext cx="1008112" cy="936104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 smtClean="0">
                <a:solidFill>
                  <a:sysClr val="windowText" lastClr="000000"/>
                </a:solidFill>
              </a:rPr>
              <a:t>مدیریت بخش عرضق غذا و نوشیدنی</a:t>
            </a:r>
            <a:endParaRPr lang="fa-IR" sz="1100" dirty="0">
              <a:solidFill>
                <a:sysClr val="windowText" lastClr="000000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 rot="10800000">
            <a:off x="3563888" y="4293096"/>
            <a:ext cx="576064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3" name="Right Arrow 52"/>
          <p:cNvSpPr/>
          <p:nvPr/>
        </p:nvSpPr>
        <p:spPr>
          <a:xfrm rot="10800000">
            <a:off x="2051720" y="4221088"/>
            <a:ext cx="576064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4" name="Right Arrow 53"/>
          <p:cNvSpPr/>
          <p:nvPr/>
        </p:nvSpPr>
        <p:spPr>
          <a:xfrm rot="13500000">
            <a:off x="3714831" y="3471931"/>
            <a:ext cx="648072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5" name="Right Arrow 54"/>
          <p:cNvSpPr/>
          <p:nvPr/>
        </p:nvSpPr>
        <p:spPr>
          <a:xfrm rot="17100000">
            <a:off x="5219417" y="3239381"/>
            <a:ext cx="577374" cy="2925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6" name="Right Arrow 55"/>
          <p:cNvSpPr/>
          <p:nvPr/>
        </p:nvSpPr>
        <p:spPr>
          <a:xfrm rot="13500000">
            <a:off x="4697274" y="2015790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7" name="Right Arrow 56"/>
          <p:cNvSpPr/>
          <p:nvPr/>
        </p:nvSpPr>
        <p:spPr>
          <a:xfrm rot="17100000">
            <a:off x="5459485" y="1832022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8" name="Right Arrow 57"/>
          <p:cNvSpPr/>
          <p:nvPr/>
        </p:nvSpPr>
        <p:spPr>
          <a:xfrm rot="19800000">
            <a:off x="6019284" y="2116233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9" name="Right Arrow 58"/>
          <p:cNvSpPr/>
          <p:nvPr/>
        </p:nvSpPr>
        <p:spPr>
          <a:xfrm rot="1800000">
            <a:off x="5680714" y="4363811"/>
            <a:ext cx="648072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0" name="Right Arrow 59"/>
          <p:cNvSpPr/>
          <p:nvPr/>
        </p:nvSpPr>
        <p:spPr>
          <a:xfrm rot="19800000">
            <a:off x="7099404" y="4204465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1" name="Right Arrow 60"/>
          <p:cNvSpPr/>
          <p:nvPr/>
        </p:nvSpPr>
        <p:spPr>
          <a:xfrm rot="900000">
            <a:off x="7177804" y="4794224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2" name="Right Arrow 61"/>
          <p:cNvSpPr/>
          <p:nvPr/>
        </p:nvSpPr>
        <p:spPr>
          <a:xfrm rot="3600000">
            <a:off x="6813942" y="5354022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5" name="Right Arrow 64"/>
          <p:cNvSpPr/>
          <p:nvPr/>
        </p:nvSpPr>
        <p:spPr>
          <a:xfrm rot="8100000">
            <a:off x="3806455" y="5077057"/>
            <a:ext cx="594986" cy="3215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9" name="Flowchart: Magnetic Disk 38"/>
          <p:cNvSpPr/>
          <p:nvPr/>
        </p:nvSpPr>
        <p:spPr>
          <a:xfrm>
            <a:off x="6588224" y="1556792"/>
            <a:ext cx="792088" cy="83820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مدیریت تدارکات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rot="1800000">
            <a:off x="6044684" y="2849013"/>
            <a:ext cx="557212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7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770" decel="100000"/>
                                        <p:tgtEl>
                                          <p:spTgt spid="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7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7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7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decel="100000"/>
                                        <p:tgtEl>
                                          <p:spTgt spid="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7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7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770" decel="100000"/>
                                        <p:tgtEl>
                                          <p:spTgt spid="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77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7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770" decel="100000"/>
                                        <p:tgtEl>
                                          <p:spTgt spid="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4" dur="77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77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7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770" decel="100000"/>
                                        <p:tgtEl>
                                          <p:spTgt spid="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3" dur="77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5" dur="77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7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770" decel="100000"/>
                                        <p:tgtEl>
                                          <p:spTgt spid="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2" dur="77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4" dur="77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7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770" decel="100000"/>
                                        <p:tgtEl>
                                          <p:spTgt spid="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1" dur="7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3" dur="7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7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770" decel="100000"/>
                                        <p:tgtEl>
                                          <p:spTgt spid="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0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2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35" grpId="0" animBg="1"/>
      <p:bldP spid="37" grpId="0" animBg="1"/>
      <p:bldP spid="42" grpId="0" animBg="1"/>
      <p:bldP spid="27" grpId="0" animBg="1"/>
      <p:bldP spid="28" grpId="0" animBg="1"/>
      <p:bldP spid="34" grpId="0" animBg="1"/>
      <p:bldP spid="38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5" grpId="0" animBg="1"/>
      <p:bldP spid="39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32931" t="6753" r="13873" b="56729"/>
          <a:stretch/>
        </p:blipFill>
        <p:spPr>
          <a:xfrm>
            <a:off x="2124075" y="149225"/>
            <a:ext cx="6840538" cy="6673850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/>
          <a:srcRect l="24407" t="56367" r="13873" b="29952"/>
          <a:stretch/>
        </p:blipFill>
        <p:spPr>
          <a:xfrm>
            <a:off x="539750" y="4394200"/>
            <a:ext cx="4999038" cy="157480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324544" y="260648"/>
            <a:ext cx="2736304" cy="6019800"/>
          </a:xfrm>
        </p:spPr>
        <p:txBody>
          <a:bodyPr/>
          <a:lstStyle/>
          <a:p>
            <a:pPr marL="34925" indent="-34925" eaLnBrk="1" hangingPunct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fa-IR" sz="2800" dirty="0" smtClean="0">
                <a:solidFill>
                  <a:schemeClr val="bg1"/>
                </a:solidFill>
                <a:cs typeface="B Bardiya" pitchFamily="2" charset="-78"/>
              </a:rPr>
              <a:t>      </a:t>
            </a:r>
          </a:p>
          <a:p>
            <a:pPr marL="34925" indent="-34925" eaLnBrk="1" hangingPunct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fa-IR" sz="2400" dirty="0" smtClean="0">
                <a:cs typeface="B Bardiya" pitchFamily="2" charset="-78"/>
              </a:rPr>
              <a:t>     پلان دفاتر اداری هتل</a:t>
            </a:r>
          </a:p>
          <a:p>
            <a:pPr marL="34925" indent="-34925" eaLnBrk="1" hangingPunct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en-US" sz="2400" dirty="0" smtClean="0">
                <a:cs typeface="B Bardiya" pitchFamily="2" charset="-78"/>
              </a:rPr>
              <a:t>Double tree      </a:t>
            </a:r>
            <a:r>
              <a:rPr lang="fa-IR" sz="2400" dirty="0" smtClean="0">
                <a:cs typeface="B Bardiya" pitchFamily="2" charset="-78"/>
              </a:rPr>
              <a:t> </a:t>
            </a:r>
          </a:p>
          <a:p>
            <a:pPr marL="34925" indent="-34925" eaLnBrk="1" hangingPunct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fa-IR" sz="2400" dirty="0" smtClean="0">
                <a:cs typeface="B Bardiya" pitchFamily="2" charset="-78"/>
              </a:rPr>
              <a:t>              در اورلند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2800" dirty="0" smtClean="0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2800" dirty="0" smtClean="0">
              <a:solidFill>
                <a:srgbClr val="002060"/>
              </a:solidFill>
              <a:cs typeface="B Bardiya" pitchFamily="2" charset="-78"/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8" descr="thumbnai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908720"/>
            <a:ext cx="450501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6" descr="bg_offi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645024"/>
            <a:ext cx="4452938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164288" y="3933056"/>
            <a:ext cx="1080120" cy="72008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200" b="1" dirty="0">
                <a:solidFill>
                  <a:schemeClr val="bg1"/>
                </a:solidFill>
              </a:rPr>
              <a:t>لابی</a:t>
            </a:r>
          </a:p>
        </p:txBody>
      </p:sp>
      <p:sp>
        <p:nvSpPr>
          <p:cNvPr id="8" name="Rectangle 7"/>
          <p:cNvSpPr/>
          <p:nvPr/>
        </p:nvSpPr>
        <p:spPr>
          <a:xfrm>
            <a:off x="4932040" y="5589240"/>
            <a:ext cx="1080120" cy="79208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b="1" dirty="0">
                <a:solidFill>
                  <a:schemeClr val="bg1"/>
                </a:solidFill>
              </a:rPr>
              <a:t>اتاق</a:t>
            </a:r>
            <a:r>
              <a:rPr lang="fa-IR" sz="1200" dirty="0">
                <a:solidFill>
                  <a:schemeClr val="bg1"/>
                </a:solidFill>
              </a:rPr>
              <a:t> </a:t>
            </a:r>
            <a:r>
              <a:rPr lang="fa-IR" b="1" dirty="0">
                <a:solidFill>
                  <a:schemeClr val="bg1"/>
                </a:solidFill>
              </a:rPr>
              <a:t>مدیریت</a:t>
            </a:r>
          </a:p>
        </p:txBody>
      </p:sp>
      <p:pic>
        <p:nvPicPr>
          <p:cNvPr id="9" name="Picture 27" descr="BusinessOffice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4664"/>
            <a:ext cx="36433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83568" y="2564904"/>
            <a:ext cx="1124050" cy="729679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b="1" dirty="0">
                <a:solidFill>
                  <a:schemeClr val="bg1"/>
                </a:solidFill>
              </a:rPr>
              <a:t>اتاق کنفرانس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4" descr="DSCF2709.JPG"/>
          <p:cNvPicPr>
            <a:picLocks noChangeAspect="1"/>
          </p:cNvPicPr>
          <p:nvPr/>
        </p:nvPicPr>
        <p:blipFill>
          <a:blip r:embed="rId2" cstate="print"/>
          <a:srcRect l="2119"/>
          <a:stretch>
            <a:fillRect/>
          </a:stretch>
        </p:blipFill>
        <p:spPr bwMode="auto">
          <a:xfrm>
            <a:off x="611560" y="2564904"/>
            <a:ext cx="453707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468313" y="1268413"/>
            <a:ext cx="80994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rtl="0"/>
            <a:r>
              <a:rPr lang="fa-IR" sz="2400">
                <a:solidFill>
                  <a:srgbClr val="002060"/>
                </a:solidFill>
                <a:cs typeface="B Bardiya" pitchFamily="2" charset="-78"/>
              </a:rPr>
              <a:t>برای یک سرویس دهی کامل در هر نوع هتلی ، در نظر گرفتن فضای کافی برای کارکنان ضروری است 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14825" y="188913"/>
            <a:ext cx="4284663" cy="842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925" indent="-34925" rtl="0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3200" dirty="0">
                <a:cs typeface="B Bardiya" pitchFamily="2" charset="-78"/>
              </a:rPr>
              <a:t>فضاهای مربوط به کارکنان :</a:t>
            </a:r>
          </a:p>
        </p:txBody>
      </p:sp>
      <p:sp>
        <p:nvSpPr>
          <p:cNvPr id="5" name="Cube 4"/>
          <p:cNvSpPr/>
          <p:nvPr/>
        </p:nvSpPr>
        <p:spPr>
          <a:xfrm>
            <a:off x="6516216" y="2708920"/>
            <a:ext cx="1152128" cy="936104"/>
          </a:xfrm>
          <a:prstGeom prst="cub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fa-IR" dirty="0" smtClean="0">
                <a:solidFill>
                  <a:schemeClr val="bg1"/>
                </a:solidFill>
              </a:rPr>
              <a:t>آ</a:t>
            </a:r>
            <a:r>
              <a:rPr lang="fa-IR" sz="1400" dirty="0" smtClean="0">
                <a:solidFill>
                  <a:schemeClr val="bg1"/>
                </a:solidFill>
              </a:rPr>
              <a:t>شپزخانه</a:t>
            </a:r>
            <a:endParaRPr lang="fa-IR" sz="1400" dirty="0">
              <a:solidFill>
                <a:schemeClr val="bg1"/>
              </a:solidFill>
            </a:endParaRPr>
          </a:p>
        </p:txBody>
      </p:sp>
      <p:sp>
        <p:nvSpPr>
          <p:cNvPr id="7" name="Cube 6"/>
          <p:cNvSpPr/>
          <p:nvPr/>
        </p:nvSpPr>
        <p:spPr>
          <a:xfrm>
            <a:off x="6444208" y="4869160"/>
            <a:ext cx="1152128" cy="936104"/>
          </a:xfrm>
          <a:prstGeom prst="cube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fa-IR" sz="1400" dirty="0" smtClean="0">
                <a:solidFill>
                  <a:schemeClr val="bg1"/>
                </a:solidFill>
              </a:rPr>
              <a:t>غذا خوری</a:t>
            </a:r>
            <a:endParaRPr lang="fa-IR" sz="1400" dirty="0">
              <a:solidFill>
                <a:schemeClr val="bg1"/>
              </a:solidFill>
            </a:endParaRPr>
          </a:p>
        </p:txBody>
      </p:sp>
      <p:sp>
        <p:nvSpPr>
          <p:cNvPr id="9" name="Up-Down Arrow 8"/>
          <p:cNvSpPr/>
          <p:nvPr/>
        </p:nvSpPr>
        <p:spPr>
          <a:xfrm>
            <a:off x="6876256" y="3789040"/>
            <a:ext cx="228600" cy="91440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6" name="Content Placeholder 2"/>
          <p:cNvSpPr>
            <a:spLocks noGrp="1"/>
          </p:cNvSpPr>
          <p:nvPr>
            <p:ph idx="1"/>
          </p:nvPr>
        </p:nvSpPr>
        <p:spPr>
          <a:xfrm>
            <a:off x="468313" y="404813"/>
            <a:ext cx="8229600" cy="5638800"/>
          </a:xfrm>
        </p:spPr>
        <p:txBody>
          <a:bodyPr/>
          <a:lstStyle/>
          <a:p>
            <a:pPr marL="34925" indent="-34925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rgbClr val="002060"/>
                </a:solidFill>
                <a:cs typeface="B Bardiya" pitchFamily="2" charset="-78"/>
              </a:rPr>
              <a:t>سلسله مراتب در روابط </a:t>
            </a:r>
          </a:p>
          <a:p>
            <a:pPr marL="34925" indent="-34925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rgbClr val="002060"/>
                </a:solidFill>
                <a:cs typeface="B Bardiya" pitchFamily="2" charset="-78"/>
              </a:rPr>
              <a:t>فضاهای کارکنان :  </a:t>
            </a:r>
          </a:p>
        </p:txBody>
      </p:sp>
      <p:sp>
        <p:nvSpPr>
          <p:cNvPr id="30" name="Right Arrow 29"/>
          <p:cNvSpPr/>
          <p:nvPr/>
        </p:nvSpPr>
        <p:spPr>
          <a:xfrm rot="16200000">
            <a:off x="2065784" y="2687960"/>
            <a:ext cx="3276600" cy="228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1" name="Flowchart: Magnetic Disk 30"/>
          <p:cNvSpPr/>
          <p:nvPr/>
        </p:nvSpPr>
        <p:spPr>
          <a:xfrm>
            <a:off x="467544" y="2852936"/>
            <a:ext cx="1141040" cy="792088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chemeClr val="bg1"/>
                </a:solidFill>
              </a:rPr>
              <a:t>رخشویخانه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283968" y="4941168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3" name="Flowchart: Magnetic Disk 32"/>
          <p:cNvSpPr/>
          <p:nvPr/>
        </p:nvSpPr>
        <p:spPr>
          <a:xfrm>
            <a:off x="1547664" y="4509120"/>
            <a:ext cx="1087016" cy="928464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>
                <a:solidFill>
                  <a:sysClr val="windowText" lastClr="000000"/>
                </a:solidFill>
              </a:rPr>
              <a:t>ساعت</a:t>
            </a:r>
            <a:r>
              <a:rPr lang="fa-IR" sz="1100" dirty="0">
                <a:solidFill>
                  <a:sysClr val="windowText" lastClr="000000"/>
                </a:solidFill>
              </a:rPr>
              <a:t> </a:t>
            </a:r>
            <a:r>
              <a:rPr lang="fa-IR" sz="1400" dirty="0">
                <a:solidFill>
                  <a:sysClr val="windowText" lastClr="000000"/>
                </a:solidFill>
              </a:rPr>
              <a:t>زنی</a:t>
            </a:r>
            <a:r>
              <a:rPr lang="fa-IR" sz="1100" dirty="0">
                <a:solidFill>
                  <a:sysClr val="windowText" lastClr="000000"/>
                </a:solidFill>
              </a:rPr>
              <a:t> </a:t>
            </a:r>
            <a:r>
              <a:rPr lang="fa-IR" sz="1400" dirty="0">
                <a:solidFill>
                  <a:sysClr val="windowText" lastClr="000000"/>
                </a:solidFill>
              </a:rPr>
              <a:t>/</a:t>
            </a:r>
            <a:r>
              <a:rPr lang="fa-IR" sz="1100" dirty="0">
                <a:solidFill>
                  <a:sysClr val="windowText" lastClr="000000"/>
                </a:solidFill>
              </a:rPr>
              <a:t> </a:t>
            </a:r>
            <a:r>
              <a:rPr lang="fa-IR" sz="1400" dirty="0">
                <a:solidFill>
                  <a:sysClr val="windowText" lastClr="000000"/>
                </a:solidFill>
              </a:rPr>
              <a:t>امنیت</a:t>
            </a:r>
          </a:p>
        </p:txBody>
      </p:sp>
      <p:sp>
        <p:nvSpPr>
          <p:cNvPr id="34" name="Flowchart: Magnetic Disk 33"/>
          <p:cNvSpPr/>
          <p:nvPr/>
        </p:nvSpPr>
        <p:spPr>
          <a:xfrm>
            <a:off x="3275856" y="4509120"/>
            <a:ext cx="926976" cy="107248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000" dirty="0">
                <a:solidFill>
                  <a:sysClr val="windowText" lastClr="000000"/>
                </a:solidFill>
              </a:rPr>
              <a:t>ورودی کارکنان</a:t>
            </a:r>
          </a:p>
        </p:txBody>
      </p:sp>
      <p:sp>
        <p:nvSpPr>
          <p:cNvPr id="35" name="Right Arrow 34"/>
          <p:cNvSpPr/>
          <p:nvPr/>
        </p:nvSpPr>
        <p:spPr>
          <a:xfrm rot="2895205">
            <a:off x="5618515" y="5783717"/>
            <a:ext cx="601663" cy="1793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6" name="Flowchart: Magnetic Disk 35"/>
          <p:cNvSpPr/>
          <p:nvPr/>
        </p:nvSpPr>
        <p:spPr>
          <a:xfrm>
            <a:off x="6228184" y="5949280"/>
            <a:ext cx="859631" cy="729952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>
                <a:solidFill>
                  <a:schemeClr val="bg1"/>
                </a:solidFill>
              </a:rPr>
              <a:t>آموزشی</a:t>
            </a:r>
          </a:p>
        </p:txBody>
      </p:sp>
      <p:sp>
        <p:nvSpPr>
          <p:cNvPr id="37" name="Flowchart: Magnetic Disk 36"/>
          <p:cNvSpPr/>
          <p:nvPr/>
        </p:nvSpPr>
        <p:spPr>
          <a:xfrm>
            <a:off x="6444208" y="4653136"/>
            <a:ext cx="842863" cy="776064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>
                <a:solidFill>
                  <a:schemeClr val="bg1"/>
                </a:solidFill>
              </a:rPr>
              <a:t>مصاحبه</a:t>
            </a:r>
          </a:p>
        </p:txBody>
      </p:sp>
      <p:sp>
        <p:nvSpPr>
          <p:cNvPr id="38" name="Flowchart: Magnetic Disk 37"/>
          <p:cNvSpPr/>
          <p:nvPr/>
        </p:nvSpPr>
        <p:spPr>
          <a:xfrm>
            <a:off x="4932040" y="2564904"/>
            <a:ext cx="910952" cy="821432"/>
          </a:xfrm>
          <a:prstGeom prst="flowChartMagneticDisk">
            <a:avLst/>
          </a:prstGeom>
          <a:solidFill>
            <a:srgbClr val="FFC000"/>
          </a:solidFill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chemeClr val="bg1"/>
                </a:solidFill>
              </a:rPr>
              <a:t>سرویس بهداشتی</a:t>
            </a:r>
            <a:endParaRPr lang="fa-IR" sz="1400" dirty="0">
              <a:solidFill>
                <a:schemeClr val="bg1"/>
              </a:solidFill>
            </a:endParaRPr>
          </a:p>
        </p:txBody>
      </p:sp>
      <p:sp>
        <p:nvSpPr>
          <p:cNvPr id="39" name="Flowchart: Magnetic Disk 38"/>
          <p:cNvSpPr/>
          <p:nvPr/>
        </p:nvSpPr>
        <p:spPr>
          <a:xfrm>
            <a:off x="4877816" y="4592960"/>
            <a:ext cx="846311" cy="996280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dirty="0">
                <a:solidFill>
                  <a:sysClr val="windowText" lastClr="000000"/>
                </a:solidFill>
              </a:rPr>
              <a:t>پرسنل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5796136" y="5013176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1" name="Right Arrow 40"/>
          <p:cNvSpPr/>
          <p:nvPr/>
        </p:nvSpPr>
        <p:spPr>
          <a:xfrm rot="10800000">
            <a:off x="2675384" y="4897760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2" name="Flowchart: Magnetic Disk 41"/>
          <p:cNvSpPr/>
          <p:nvPr/>
        </p:nvSpPr>
        <p:spPr>
          <a:xfrm>
            <a:off x="5004048" y="1052736"/>
            <a:ext cx="694928" cy="655712"/>
          </a:xfrm>
          <a:prstGeom prst="flowChartMagneticDisk">
            <a:avLst/>
          </a:prstGeom>
          <a:solidFill>
            <a:srgbClr val="FFC000"/>
          </a:solidFill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000" dirty="0">
                <a:solidFill>
                  <a:schemeClr val="bg1"/>
                </a:solidFill>
              </a:rPr>
              <a:t>کمد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4283968" y="1412776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5" name="Flowchart: Magnetic Disk 44"/>
          <p:cNvSpPr/>
          <p:nvPr/>
        </p:nvSpPr>
        <p:spPr>
          <a:xfrm>
            <a:off x="6012160" y="3429000"/>
            <a:ext cx="935831" cy="682352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>
                <a:solidFill>
                  <a:schemeClr val="bg1"/>
                </a:solidFill>
              </a:rPr>
              <a:t>مدیریت</a:t>
            </a:r>
            <a:r>
              <a:rPr lang="fa-IR" sz="1050" dirty="0">
                <a:solidFill>
                  <a:schemeClr val="bg1"/>
                </a:solidFill>
              </a:rPr>
              <a:t> </a:t>
            </a:r>
            <a:r>
              <a:rPr lang="fa-IR" sz="1400" dirty="0">
                <a:solidFill>
                  <a:schemeClr val="bg1"/>
                </a:solidFill>
              </a:rPr>
              <a:t>پرسنل</a:t>
            </a:r>
          </a:p>
        </p:txBody>
      </p:sp>
      <p:sp>
        <p:nvSpPr>
          <p:cNvPr id="46" name="Right Arrow 45"/>
          <p:cNvSpPr/>
          <p:nvPr/>
        </p:nvSpPr>
        <p:spPr>
          <a:xfrm rot="18900000">
            <a:off x="5411736" y="4191842"/>
            <a:ext cx="603250" cy="1809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7" name="Up-Down Arrow 46"/>
          <p:cNvSpPr/>
          <p:nvPr/>
        </p:nvSpPr>
        <p:spPr>
          <a:xfrm>
            <a:off x="4199384" y="1484784"/>
            <a:ext cx="228600" cy="1355576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8" name="Right Arrow 47"/>
          <p:cNvSpPr/>
          <p:nvPr/>
        </p:nvSpPr>
        <p:spPr>
          <a:xfrm>
            <a:off x="3665984" y="2306960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9" name="Right Arrow 48"/>
          <p:cNvSpPr/>
          <p:nvPr/>
        </p:nvSpPr>
        <p:spPr>
          <a:xfrm rot="10800000">
            <a:off x="3132584" y="1849760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0" name="Right Arrow 49"/>
          <p:cNvSpPr/>
          <p:nvPr/>
        </p:nvSpPr>
        <p:spPr>
          <a:xfrm rot="10800000">
            <a:off x="3132584" y="3221360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1" name="Flowchart: Magnetic Disk 50"/>
          <p:cNvSpPr/>
          <p:nvPr/>
        </p:nvSpPr>
        <p:spPr>
          <a:xfrm>
            <a:off x="2051720" y="1484784"/>
            <a:ext cx="1004664" cy="822176"/>
          </a:xfrm>
          <a:prstGeom prst="flowChartMagneticDisk">
            <a:avLst/>
          </a:prstGeom>
          <a:solidFill>
            <a:srgbClr val="FFC000"/>
          </a:solidFill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chemeClr val="bg1"/>
                </a:solidFill>
              </a:rPr>
              <a:t>غذا</a:t>
            </a:r>
            <a:r>
              <a:rPr lang="fa-IR" sz="1400" dirty="0">
                <a:solidFill>
                  <a:schemeClr val="bg1"/>
                </a:solidFill>
              </a:rPr>
              <a:t> </a:t>
            </a:r>
            <a:r>
              <a:rPr lang="fa-IR" sz="1600" dirty="0">
                <a:solidFill>
                  <a:schemeClr val="bg1"/>
                </a:solidFill>
              </a:rPr>
              <a:t>خوری</a:t>
            </a:r>
            <a:r>
              <a:rPr lang="fa-IR" sz="1400" dirty="0">
                <a:solidFill>
                  <a:schemeClr val="bg1"/>
                </a:solidFill>
              </a:rPr>
              <a:t> </a:t>
            </a:r>
            <a:r>
              <a:rPr lang="fa-IR" sz="1600" dirty="0">
                <a:solidFill>
                  <a:schemeClr val="bg1"/>
                </a:solidFill>
              </a:rPr>
              <a:t>کارکنان</a:t>
            </a:r>
          </a:p>
        </p:txBody>
      </p:sp>
      <p:sp>
        <p:nvSpPr>
          <p:cNvPr id="52" name="Flowchart: Magnetic Disk 51"/>
          <p:cNvSpPr/>
          <p:nvPr/>
        </p:nvSpPr>
        <p:spPr>
          <a:xfrm>
            <a:off x="2294384" y="2840360"/>
            <a:ext cx="762000" cy="838200"/>
          </a:xfrm>
          <a:prstGeom prst="flowChartMagneticDisk">
            <a:avLst/>
          </a:prstGeom>
          <a:solidFill>
            <a:srgbClr val="FFC000"/>
          </a:solidFill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chemeClr val="bg1"/>
                </a:solidFill>
              </a:rPr>
              <a:t>تحویل روپوش</a:t>
            </a:r>
          </a:p>
        </p:txBody>
      </p:sp>
      <p:sp>
        <p:nvSpPr>
          <p:cNvPr id="53" name="Right Arrow 52"/>
          <p:cNvSpPr/>
          <p:nvPr/>
        </p:nvSpPr>
        <p:spPr>
          <a:xfrm rot="10800000">
            <a:off x="1403648" y="1844824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4" name="Right Arrow 53"/>
          <p:cNvSpPr/>
          <p:nvPr/>
        </p:nvSpPr>
        <p:spPr>
          <a:xfrm rot="10800000">
            <a:off x="1684784" y="3221360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5" name="Flowchart: Magnetic Disk 54"/>
          <p:cNvSpPr/>
          <p:nvPr/>
        </p:nvSpPr>
        <p:spPr>
          <a:xfrm>
            <a:off x="323528" y="1484784"/>
            <a:ext cx="1060648" cy="731912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chemeClr val="bg1"/>
                </a:solidFill>
              </a:rPr>
              <a:t>آشپزخانه</a:t>
            </a:r>
          </a:p>
        </p:txBody>
      </p:sp>
      <p:sp>
        <p:nvSpPr>
          <p:cNvPr id="56" name="Flowchart: Magnetic Disk 55"/>
          <p:cNvSpPr/>
          <p:nvPr/>
        </p:nvSpPr>
        <p:spPr>
          <a:xfrm>
            <a:off x="3059832" y="188640"/>
            <a:ext cx="1296144" cy="908720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>
                <a:solidFill>
                  <a:schemeClr val="bg1"/>
                </a:solidFill>
              </a:rPr>
              <a:t>سایر </a:t>
            </a:r>
            <a:r>
              <a:rPr lang="fa-IR" sz="1400" dirty="0" smtClean="0">
                <a:solidFill>
                  <a:schemeClr val="bg1"/>
                </a:solidFill>
              </a:rPr>
              <a:t>بخشهای </a:t>
            </a:r>
            <a:r>
              <a:rPr lang="fa-IR" sz="1400" dirty="0">
                <a:solidFill>
                  <a:schemeClr val="bg1"/>
                </a:solidFill>
              </a:rPr>
              <a:t>خدماتی</a:t>
            </a:r>
          </a:p>
        </p:txBody>
      </p:sp>
      <p:sp>
        <p:nvSpPr>
          <p:cNvPr id="57" name="Flowchart: Magnetic Disk 56"/>
          <p:cNvSpPr/>
          <p:nvPr/>
        </p:nvSpPr>
        <p:spPr>
          <a:xfrm>
            <a:off x="5004048" y="1772816"/>
            <a:ext cx="720080" cy="648072"/>
          </a:xfrm>
          <a:prstGeom prst="flowChartMagneticDisk">
            <a:avLst/>
          </a:prstGeom>
          <a:solidFill>
            <a:srgbClr val="FFC000"/>
          </a:solidFill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000" dirty="0" smtClean="0">
                <a:solidFill>
                  <a:schemeClr val="bg1"/>
                </a:solidFill>
              </a:rPr>
              <a:t>دوش</a:t>
            </a:r>
            <a:endParaRPr lang="fa-IR" sz="2000" dirty="0">
              <a:solidFill>
                <a:schemeClr val="bg1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4355976" y="2132856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9" name="Right Arrow 58"/>
          <p:cNvSpPr/>
          <p:nvPr/>
        </p:nvSpPr>
        <p:spPr>
          <a:xfrm>
            <a:off x="4283968" y="2780928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4" descr="DSCF2709.JPG"/>
          <p:cNvPicPr>
            <a:picLocks noChangeAspect="1"/>
          </p:cNvPicPr>
          <p:nvPr/>
        </p:nvPicPr>
        <p:blipFill>
          <a:blip r:embed="rId2" cstate="print"/>
          <a:srcRect l="2119"/>
          <a:stretch>
            <a:fillRect/>
          </a:stretch>
        </p:blipFill>
        <p:spPr bwMode="auto">
          <a:xfrm>
            <a:off x="257802" y="404665"/>
            <a:ext cx="4819024" cy="369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9"/>
          <p:cNvPicPr>
            <a:picLocks noChangeAspect="1"/>
          </p:cNvPicPr>
          <p:nvPr/>
        </p:nvPicPr>
        <p:blipFill>
          <a:blip r:embed="rId3" cstate="print"/>
          <a:srcRect l="-4263" r="37578"/>
          <a:stretch>
            <a:fillRect/>
          </a:stretch>
        </p:blipFill>
        <p:spPr bwMode="auto">
          <a:xfrm>
            <a:off x="4997634" y="2204864"/>
            <a:ext cx="3754254" cy="422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6228184" y="1196752"/>
            <a:ext cx="1151980" cy="71941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b="1" dirty="0">
                <a:solidFill>
                  <a:schemeClr val="bg1"/>
                </a:solidFill>
              </a:rPr>
              <a:t>غذا خوری کارکنان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355976" y="4999038"/>
            <a:ext cx="1190749" cy="66221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b="1" dirty="0" smtClean="0">
                <a:solidFill>
                  <a:schemeClr val="bg1"/>
                </a:solidFill>
              </a:rPr>
              <a:t>نمازخانه کارکنان</a:t>
            </a:r>
            <a:endParaRPr lang="fa-IR" sz="1600" b="1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4681538" y="1627188"/>
            <a:ext cx="1619250" cy="577850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64088" y="4509120"/>
            <a:ext cx="2664296" cy="895236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be 11"/>
          <p:cNvSpPr/>
          <p:nvPr/>
        </p:nvSpPr>
        <p:spPr>
          <a:xfrm>
            <a:off x="539552" y="4365104"/>
            <a:ext cx="1080120" cy="792088"/>
          </a:xfrm>
          <a:prstGeom prst="cub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b="1" dirty="0" smtClean="0">
                <a:solidFill>
                  <a:schemeClr val="bg1"/>
                </a:solidFill>
              </a:rPr>
              <a:t>غذا خوری کارکنان</a:t>
            </a:r>
            <a:endParaRPr lang="fa-IR" sz="1100" b="1" dirty="0">
              <a:solidFill>
                <a:schemeClr val="bg1"/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555776" y="5661248"/>
            <a:ext cx="1008112" cy="792088"/>
          </a:xfrm>
          <a:prstGeom prst="cub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b="1" dirty="0" smtClean="0">
                <a:solidFill>
                  <a:schemeClr val="bg1"/>
                </a:solidFill>
              </a:rPr>
              <a:t>نمازخانه کارکنان</a:t>
            </a:r>
            <a:endParaRPr lang="fa-IR" sz="1100" b="1" dirty="0">
              <a:solidFill>
                <a:schemeClr val="bg1"/>
              </a:solidFill>
            </a:endParaRPr>
          </a:p>
        </p:txBody>
      </p:sp>
      <p:sp>
        <p:nvSpPr>
          <p:cNvPr id="17" name="Up-Down Arrow 16"/>
          <p:cNvSpPr/>
          <p:nvPr/>
        </p:nvSpPr>
        <p:spPr>
          <a:xfrm rot="18900000">
            <a:off x="1855727" y="4961199"/>
            <a:ext cx="360040" cy="1224136"/>
          </a:xfrm>
          <a:prstGeom prst="upDownArrow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Multiply 17"/>
          <p:cNvSpPr/>
          <p:nvPr/>
        </p:nvSpPr>
        <p:spPr>
          <a:xfrm>
            <a:off x="683568" y="5301208"/>
            <a:ext cx="936104" cy="93610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3600" dirty="0" smtClean="0">
                <a:cs typeface="B Bardiya" pitchFamily="2" charset="-78"/>
              </a:rPr>
              <a:t>رختشویخانه و خانه داری :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2400" dirty="0" smtClean="0">
                <a:solidFill>
                  <a:srgbClr val="002060"/>
                </a:solidFill>
                <a:ea typeface="Calibri" pitchFamily="34" charset="0"/>
                <a:cs typeface="B Bardiya" pitchFamily="2" charset="-78"/>
              </a:rPr>
              <a:t>چهارمین عنصر کلیدی از فضای خدماتی یک هتل را تشکیل می دهد . ، علیرغم این فضا ها هر کدام دارای مدیریت مستقل هستند .</a:t>
            </a:r>
            <a:endParaRPr lang="fa-IR" sz="2400" dirty="0" smtClean="0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2400" dirty="0" smtClean="0">
                <a:solidFill>
                  <a:srgbClr val="002060"/>
                </a:solidFill>
                <a:cs typeface="B Bardiya" pitchFamily="2" charset="-78"/>
              </a:rPr>
              <a:t>رختشویخانه و خانه داری باید در مجاورت یکیگر قرار گیرند .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2400" dirty="0" smtClean="0">
                <a:solidFill>
                  <a:srgbClr val="002060"/>
                </a:solidFill>
                <a:cs typeface="B Bardiya" pitchFamily="2" charset="-78"/>
              </a:rPr>
              <a:t>به علت آلودگی صوتی موجود در این فضاها ترجیحاً باید در قسمت زیر زمین قرار گیرند .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3600" dirty="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2400" dirty="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2800" dirty="0" smtClean="0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2800" dirty="0" smtClean="0">
              <a:solidFill>
                <a:srgbClr val="002060"/>
              </a:solidFill>
              <a:cs typeface="B Bardiya" pitchFamily="2" charset="-78"/>
            </a:endParaRPr>
          </a:p>
        </p:txBody>
      </p:sp>
      <p:pic>
        <p:nvPicPr>
          <p:cNvPr id="39939" name="Picture 4" descr="DSCF26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4143375"/>
            <a:ext cx="1579563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DSCF2784.JPG"/>
          <p:cNvPicPr>
            <a:picLocks noChangeAspect="1"/>
          </p:cNvPicPr>
          <p:nvPr/>
        </p:nvPicPr>
        <p:blipFill>
          <a:blip r:embed="rId3" cstate="print"/>
          <a:srcRect l="8334"/>
          <a:stretch>
            <a:fillRect/>
          </a:stretch>
        </p:blipFill>
        <p:spPr bwMode="auto">
          <a:xfrm>
            <a:off x="2500313" y="4286250"/>
            <a:ext cx="13319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4000" dirty="0" smtClean="0">
                <a:cs typeface="B Bardiya" pitchFamily="2" charset="-78"/>
              </a:rPr>
              <a:t>آماده سازی غذا و نگهداری آن :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2000" dirty="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2000" dirty="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3500" dirty="0" smtClean="0">
                <a:solidFill>
                  <a:srgbClr val="002060"/>
                </a:solidFill>
                <a:cs typeface="B Bardiya" pitchFamily="2" charset="-78"/>
              </a:rPr>
              <a:t>1 . آشپزخانه 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3500" dirty="0" smtClean="0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3500" dirty="0" smtClean="0">
                <a:solidFill>
                  <a:srgbClr val="002060"/>
                </a:solidFill>
                <a:cs typeface="B Bardiya" pitchFamily="2" charset="-78"/>
              </a:rPr>
              <a:t>2 . انبارهای آذوقه و نوشیدنی</a:t>
            </a:r>
          </a:p>
        </p:txBody>
      </p:sp>
      <p:pic>
        <p:nvPicPr>
          <p:cNvPr id="10244" name="Picture 4" descr="DSCF26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14752"/>
            <a:ext cx="3644928" cy="27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imagesCA1FA0R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643050"/>
            <a:ext cx="3766694" cy="273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6" name="Content Placeholder 2"/>
          <p:cNvSpPr>
            <a:spLocks noGrp="1"/>
          </p:cNvSpPr>
          <p:nvPr>
            <p:ph idx="1"/>
          </p:nvPr>
        </p:nvSpPr>
        <p:spPr>
          <a:xfrm>
            <a:off x="611560" y="332656"/>
            <a:ext cx="8229600" cy="5638800"/>
          </a:xfrm>
        </p:spPr>
        <p:txBody>
          <a:bodyPr/>
          <a:lstStyle/>
          <a:p>
            <a:pPr marL="34925" indent="-34925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rgbClr val="002060"/>
                </a:solidFill>
                <a:cs typeface="B Bardiya" pitchFamily="2" charset="-78"/>
              </a:rPr>
              <a:t>سلسله مراتب در روابط </a:t>
            </a:r>
          </a:p>
          <a:p>
            <a:pPr marL="34925" indent="-34925" eaLnBrk="1" hangingPunct="1">
              <a:buFont typeface="Wingdings 2" pitchFamily="18" charset="2"/>
              <a:buNone/>
            </a:pPr>
            <a:r>
              <a:rPr lang="fa-IR" sz="2400" b="1" dirty="0" smtClean="0">
                <a:solidFill>
                  <a:srgbClr val="002060"/>
                </a:solidFill>
                <a:cs typeface="B Bardiya" pitchFamily="2" charset="-78"/>
              </a:rPr>
              <a:t>رختشویی و خانه داری :  </a:t>
            </a:r>
          </a:p>
        </p:txBody>
      </p:sp>
      <p:sp>
        <p:nvSpPr>
          <p:cNvPr id="27" name="Right Arrow 26"/>
          <p:cNvSpPr/>
          <p:nvPr/>
        </p:nvSpPr>
        <p:spPr>
          <a:xfrm rot="16200000">
            <a:off x="5292082" y="2924943"/>
            <a:ext cx="1872208" cy="28803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8" name="Flowchart: Magnetic Disk 27"/>
          <p:cNvSpPr/>
          <p:nvPr/>
        </p:nvSpPr>
        <p:spPr>
          <a:xfrm>
            <a:off x="216024" y="4149080"/>
            <a:ext cx="1007096" cy="864096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خانه داری طبقات</a:t>
            </a:r>
            <a:endParaRPr lang="fa-IR" sz="1200" dirty="0">
              <a:solidFill>
                <a:schemeClr val="bg1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907162" y="4602088"/>
            <a:ext cx="754338" cy="244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5" name="Flowchart: Magnetic Disk 34"/>
          <p:cNvSpPr/>
          <p:nvPr/>
        </p:nvSpPr>
        <p:spPr>
          <a:xfrm>
            <a:off x="3995937" y="4221088"/>
            <a:ext cx="864095" cy="864096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ysClr val="windowText" lastClr="000000"/>
                </a:solidFill>
              </a:rPr>
              <a:t>تحویل روپوش</a:t>
            </a:r>
          </a:p>
        </p:txBody>
      </p:sp>
      <p:sp>
        <p:nvSpPr>
          <p:cNvPr id="36" name="Right Arrow 35"/>
          <p:cNvSpPr/>
          <p:nvPr/>
        </p:nvSpPr>
        <p:spPr>
          <a:xfrm rot="2895205">
            <a:off x="6744184" y="5333001"/>
            <a:ext cx="828048" cy="2428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7" name="Right Arrow 36"/>
          <p:cNvSpPr/>
          <p:nvPr/>
        </p:nvSpPr>
        <p:spPr>
          <a:xfrm>
            <a:off x="6876256" y="4653136"/>
            <a:ext cx="754338" cy="244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8" name="Right Arrow 37"/>
          <p:cNvSpPr/>
          <p:nvPr/>
        </p:nvSpPr>
        <p:spPr>
          <a:xfrm rot="10800000">
            <a:off x="3203848" y="4581128"/>
            <a:ext cx="754338" cy="244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1" name="Right Arrow 40"/>
          <p:cNvSpPr/>
          <p:nvPr/>
        </p:nvSpPr>
        <p:spPr>
          <a:xfrm rot="18900000">
            <a:off x="6756571" y="3915449"/>
            <a:ext cx="814511" cy="24906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2" name="Flowchart: Magnetic Disk 41"/>
          <p:cNvSpPr/>
          <p:nvPr/>
        </p:nvSpPr>
        <p:spPr>
          <a:xfrm>
            <a:off x="2195736" y="1124744"/>
            <a:ext cx="936103" cy="936104"/>
          </a:xfrm>
          <a:prstGeom prst="flowChartMagneticDisk">
            <a:avLst/>
          </a:prstGeom>
          <a:solidFill>
            <a:srgbClr val="FFC000"/>
          </a:solidFill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>
                <a:solidFill>
                  <a:schemeClr val="bg1"/>
                </a:solidFill>
              </a:rPr>
              <a:t>انبار وسایل و تجهیزات</a:t>
            </a:r>
          </a:p>
        </p:txBody>
      </p:sp>
      <p:sp>
        <p:nvSpPr>
          <p:cNvPr id="43" name="Right Arrow 42"/>
          <p:cNvSpPr/>
          <p:nvPr/>
        </p:nvSpPr>
        <p:spPr>
          <a:xfrm rot="10800000">
            <a:off x="1259632" y="4581128"/>
            <a:ext cx="754338" cy="2447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4" name="Flowchart: Magnetic Disk 43"/>
          <p:cNvSpPr/>
          <p:nvPr/>
        </p:nvSpPr>
        <p:spPr>
          <a:xfrm>
            <a:off x="7524328" y="3140968"/>
            <a:ext cx="928415" cy="1048714"/>
          </a:xfrm>
          <a:prstGeom prst="flowChartMagneticDisk">
            <a:avLst/>
          </a:prstGeom>
          <a:solidFill>
            <a:srgbClr val="FFC000"/>
          </a:solidFill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انبار لوازم</a:t>
            </a:r>
          </a:p>
        </p:txBody>
      </p:sp>
      <p:sp>
        <p:nvSpPr>
          <p:cNvPr id="46" name="Flowchart: Magnetic Disk 45"/>
          <p:cNvSpPr/>
          <p:nvPr/>
        </p:nvSpPr>
        <p:spPr>
          <a:xfrm>
            <a:off x="5724128" y="1196752"/>
            <a:ext cx="1008111" cy="864096"/>
          </a:xfrm>
          <a:prstGeom prst="flowChartMagneticDisk">
            <a:avLst/>
          </a:prstGeom>
          <a:solidFill>
            <a:srgbClr val="FFC000"/>
          </a:solidFill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>
                <a:solidFill>
                  <a:schemeClr val="bg1"/>
                </a:solidFill>
              </a:rPr>
              <a:t>مایحتاج پارچه ای کثیف</a:t>
            </a:r>
          </a:p>
        </p:txBody>
      </p:sp>
      <p:sp>
        <p:nvSpPr>
          <p:cNvPr id="47" name="Flowchart: Magnetic Disk 46"/>
          <p:cNvSpPr/>
          <p:nvPr/>
        </p:nvSpPr>
        <p:spPr>
          <a:xfrm>
            <a:off x="5652120" y="4077072"/>
            <a:ext cx="1152128" cy="1087858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ysClr val="windowText" lastClr="000000"/>
                </a:solidFill>
              </a:rPr>
              <a:t>رختشویخانه</a:t>
            </a:r>
          </a:p>
        </p:txBody>
      </p:sp>
      <p:sp>
        <p:nvSpPr>
          <p:cNvPr id="48" name="Flowchart: Magnetic Disk 47"/>
          <p:cNvSpPr/>
          <p:nvPr/>
        </p:nvSpPr>
        <p:spPr>
          <a:xfrm>
            <a:off x="2051720" y="4149080"/>
            <a:ext cx="1091952" cy="1020042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خانه داری مرکزی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49" name="Flowchart: Magnetic Disk 48"/>
          <p:cNvSpPr/>
          <p:nvPr/>
        </p:nvSpPr>
        <p:spPr>
          <a:xfrm>
            <a:off x="7668344" y="4365104"/>
            <a:ext cx="864095" cy="832690"/>
          </a:xfrm>
          <a:prstGeom prst="flowChartMagneticDisk">
            <a:avLst/>
          </a:prstGeom>
          <a:solidFill>
            <a:srgbClr val="FFC000"/>
          </a:solidFill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مدیریت رختشویخانه</a:t>
            </a:r>
          </a:p>
        </p:txBody>
      </p:sp>
      <p:sp>
        <p:nvSpPr>
          <p:cNvPr id="50" name="Flowchart: Magnetic Disk 49"/>
          <p:cNvSpPr/>
          <p:nvPr/>
        </p:nvSpPr>
        <p:spPr>
          <a:xfrm>
            <a:off x="7524328" y="5445224"/>
            <a:ext cx="936104" cy="864096"/>
          </a:xfrm>
          <a:prstGeom prst="flowChartMagneticDisk">
            <a:avLst/>
          </a:prstGeom>
          <a:solidFill>
            <a:srgbClr val="FFC000"/>
          </a:solidFill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chemeClr val="bg1"/>
                </a:solidFill>
              </a:rPr>
              <a:t>خیاطی</a:t>
            </a:r>
            <a:endParaRPr lang="fa-IR" sz="1200" dirty="0">
              <a:solidFill>
                <a:schemeClr val="bg1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 rot="16200000">
            <a:off x="1646920" y="2969704"/>
            <a:ext cx="1961728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1" name="Right Arrow 60"/>
          <p:cNvSpPr/>
          <p:nvPr/>
        </p:nvSpPr>
        <p:spPr>
          <a:xfrm rot="3600000">
            <a:off x="699240" y="5307390"/>
            <a:ext cx="657072" cy="24925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1" name="Flowchart: Magnetic Disk 70"/>
          <p:cNvSpPr/>
          <p:nvPr/>
        </p:nvSpPr>
        <p:spPr>
          <a:xfrm>
            <a:off x="1187624" y="5805264"/>
            <a:ext cx="805408" cy="790770"/>
          </a:xfrm>
          <a:prstGeom prst="flowChartMagneticDisk">
            <a:avLst/>
          </a:prstGeom>
          <a:solidFill>
            <a:srgbClr val="FFC0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chemeClr val="bg1"/>
                </a:solidFill>
              </a:rPr>
              <a:t>انبار عمومی </a:t>
            </a:r>
            <a:endParaRPr lang="fa-IR" sz="1200" dirty="0">
              <a:solidFill>
                <a:schemeClr val="bg1"/>
              </a:solidFill>
            </a:endParaRPr>
          </a:p>
        </p:txBody>
      </p:sp>
      <p:sp>
        <p:nvSpPr>
          <p:cNvPr id="72" name="Right Arrow 71"/>
          <p:cNvSpPr/>
          <p:nvPr/>
        </p:nvSpPr>
        <p:spPr>
          <a:xfrm rot="18900000">
            <a:off x="3095174" y="3582543"/>
            <a:ext cx="1353938" cy="25343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3" name="Right Arrow 72"/>
          <p:cNvSpPr/>
          <p:nvPr/>
        </p:nvSpPr>
        <p:spPr>
          <a:xfrm rot="13500000">
            <a:off x="4559008" y="3522455"/>
            <a:ext cx="1250120" cy="27740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4" name="Flowchart: Magnetic Disk 73"/>
          <p:cNvSpPr/>
          <p:nvPr/>
        </p:nvSpPr>
        <p:spPr>
          <a:xfrm>
            <a:off x="3995936" y="2204864"/>
            <a:ext cx="936103" cy="970424"/>
          </a:xfrm>
          <a:prstGeom prst="flowChartMagneticDisk">
            <a:avLst/>
          </a:prstGeom>
          <a:solidFill>
            <a:srgbClr val="FFC000"/>
          </a:solidFill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>
                <a:solidFill>
                  <a:schemeClr val="bg1"/>
                </a:solidFill>
              </a:rPr>
              <a:t>انبار مایحتاج پارچه ای</a:t>
            </a:r>
          </a:p>
        </p:txBody>
      </p:sp>
      <p:sp>
        <p:nvSpPr>
          <p:cNvPr id="75" name="Right Arrow 74"/>
          <p:cNvSpPr/>
          <p:nvPr/>
        </p:nvSpPr>
        <p:spPr>
          <a:xfrm rot="7200000">
            <a:off x="1924527" y="5380112"/>
            <a:ext cx="661843" cy="25467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1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4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7" dur="1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0" dur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3" dur="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6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9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3" grpId="0" animBg="1"/>
      <p:bldP spid="61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be 13"/>
          <p:cNvSpPr/>
          <p:nvPr/>
        </p:nvSpPr>
        <p:spPr>
          <a:xfrm>
            <a:off x="683568" y="908720"/>
            <a:ext cx="1152128" cy="1152128"/>
          </a:xfrm>
          <a:prstGeom prst="cub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 smtClean="0">
                <a:solidFill>
                  <a:schemeClr val="bg1"/>
                </a:solidFill>
              </a:rPr>
              <a:t>شوت ملحفه</a:t>
            </a:r>
            <a:endParaRPr lang="fa-IR" sz="1600" dirty="0">
              <a:solidFill>
                <a:schemeClr val="bg1"/>
              </a:solidFill>
            </a:endParaRPr>
          </a:p>
        </p:txBody>
      </p:sp>
      <p:sp>
        <p:nvSpPr>
          <p:cNvPr id="16" name="Cube 15"/>
          <p:cNvSpPr/>
          <p:nvPr/>
        </p:nvSpPr>
        <p:spPr>
          <a:xfrm>
            <a:off x="2411760" y="548680"/>
            <a:ext cx="1656184" cy="1512168"/>
          </a:xfrm>
          <a:prstGeom prst="cub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000" dirty="0" smtClean="0">
                <a:solidFill>
                  <a:schemeClr val="bg1"/>
                </a:solidFill>
              </a:rPr>
              <a:t>رختشویی</a:t>
            </a:r>
            <a:endParaRPr lang="fa-IR" sz="2000" dirty="0">
              <a:solidFill>
                <a:schemeClr val="bg1"/>
              </a:solidFill>
            </a:endParaRPr>
          </a:p>
        </p:txBody>
      </p:sp>
      <p:sp>
        <p:nvSpPr>
          <p:cNvPr id="17" name="Cube 16"/>
          <p:cNvSpPr/>
          <p:nvPr/>
        </p:nvSpPr>
        <p:spPr>
          <a:xfrm>
            <a:off x="6588224" y="764704"/>
            <a:ext cx="1440160" cy="1296144"/>
          </a:xfrm>
          <a:prstGeom prst="cub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dirty="0" smtClean="0">
                <a:solidFill>
                  <a:schemeClr val="bg1"/>
                </a:solidFill>
              </a:rPr>
              <a:t>خیاطی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18" name="Cube 17"/>
          <p:cNvSpPr/>
          <p:nvPr/>
        </p:nvSpPr>
        <p:spPr>
          <a:xfrm>
            <a:off x="4499992" y="548680"/>
            <a:ext cx="1656184" cy="1512168"/>
          </a:xfrm>
          <a:prstGeom prst="cub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 smtClean="0">
                <a:solidFill>
                  <a:schemeClr val="bg1"/>
                </a:solidFill>
              </a:rPr>
              <a:t>خشکشویی</a:t>
            </a:r>
            <a:endParaRPr lang="fa-IR" sz="1600" dirty="0">
              <a:solidFill>
                <a:schemeClr val="bg1"/>
              </a:solidFill>
            </a:endParaRPr>
          </a:p>
        </p:txBody>
      </p:sp>
      <p:sp>
        <p:nvSpPr>
          <p:cNvPr id="20" name="Minus 19"/>
          <p:cNvSpPr/>
          <p:nvPr/>
        </p:nvSpPr>
        <p:spPr>
          <a:xfrm>
            <a:off x="1619672" y="1340768"/>
            <a:ext cx="864096" cy="72008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1" name="Minus 20"/>
          <p:cNvSpPr/>
          <p:nvPr/>
        </p:nvSpPr>
        <p:spPr>
          <a:xfrm>
            <a:off x="3707904" y="1268760"/>
            <a:ext cx="864096" cy="72008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2" name="Minus 21"/>
          <p:cNvSpPr/>
          <p:nvPr/>
        </p:nvSpPr>
        <p:spPr>
          <a:xfrm>
            <a:off x="5796136" y="1340768"/>
            <a:ext cx="864096" cy="72008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pic>
        <p:nvPicPr>
          <p:cNvPr id="23" name="Picture 12" descr="DSCF2664.JPG"/>
          <p:cNvPicPr>
            <a:picLocks noChangeAspect="1"/>
          </p:cNvPicPr>
          <p:nvPr/>
        </p:nvPicPr>
        <p:blipFill>
          <a:blip r:embed="rId2" cstate="print"/>
          <a:srcRect l="15218" t="14493" r="6522"/>
          <a:stretch>
            <a:fillRect/>
          </a:stretch>
        </p:blipFill>
        <p:spPr bwMode="auto">
          <a:xfrm>
            <a:off x="323528" y="2420888"/>
            <a:ext cx="257175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539552" y="4221088"/>
            <a:ext cx="1160115" cy="51888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 smtClean="0">
                <a:solidFill>
                  <a:schemeClr val="bg1"/>
                </a:solidFill>
              </a:rPr>
              <a:t>شوت ملافه</a:t>
            </a:r>
            <a:endParaRPr lang="fa-IR" sz="1600" dirty="0">
              <a:solidFill>
                <a:schemeClr val="bg1"/>
              </a:solidFill>
            </a:endParaRPr>
          </a:p>
        </p:txBody>
      </p:sp>
      <p:pic>
        <p:nvPicPr>
          <p:cNvPr id="25" name="Picture 11" descr="DSCF266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437112"/>
            <a:ext cx="3040393" cy="228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644008" y="5877272"/>
            <a:ext cx="1152128" cy="5760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dirty="0" smtClean="0">
                <a:solidFill>
                  <a:schemeClr val="bg1"/>
                </a:solidFill>
              </a:rPr>
              <a:t>رختشویی</a:t>
            </a:r>
            <a:endParaRPr lang="fa-IR" dirty="0">
              <a:solidFill>
                <a:schemeClr val="bg1"/>
              </a:solidFill>
            </a:endParaRPr>
          </a:p>
        </p:txBody>
      </p:sp>
      <p:pic>
        <p:nvPicPr>
          <p:cNvPr id="27" name="Picture 13" descr="DSCF26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276872"/>
            <a:ext cx="20891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5724128" y="4725144"/>
            <a:ext cx="1296144" cy="72008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 smtClean="0">
                <a:solidFill>
                  <a:schemeClr val="bg1"/>
                </a:solidFill>
              </a:rPr>
              <a:t>خشکشویی</a:t>
            </a:r>
            <a:endParaRPr lang="fa-IR" sz="16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01063" y="4797152"/>
            <a:ext cx="642937" cy="4286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خیاطی</a:t>
            </a:r>
          </a:p>
        </p:txBody>
      </p:sp>
      <p:pic>
        <p:nvPicPr>
          <p:cNvPr id="30" name="Picture 5" descr="DSCF266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0200" y="3429000"/>
            <a:ext cx="24638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</p:txBody>
      </p:sp>
      <p:pic>
        <p:nvPicPr>
          <p:cNvPr id="41990" name="Picture 5" descr="DSCF26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286125"/>
            <a:ext cx="24638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00313" y="5857875"/>
            <a:ext cx="642937" cy="4286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خیاطی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457200" y="214313"/>
            <a:ext cx="8329613" cy="6110287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Bardiya" pitchFamily="2" charset="-78"/>
              </a:rPr>
              <a:t>فضاهای مهندسی و مکانیکی :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2400" dirty="0" smtClean="0">
                <a:cs typeface="B Bardiya" pitchFamily="2" charset="-78"/>
              </a:rPr>
              <a:t> </a:t>
            </a:r>
            <a:r>
              <a:rPr lang="fa-IR" sz="2400" dirty="0" smtClean="0">
                <a:solidFill>
                  <a:srgbClr val="004A82"/>
                </a:solidFill>
                <a:cs typeface="B Bardiya" pitchFamily="2" charset="-78"/>
              </a:rPr>
              <a:t>فضاهاي مربوط به تجهيزات مكانيكي براي بهترين كارآيي بايد نزديك به بخش هايي كه مصرف انرژي آنها بالا است قرار داشته باشد.(رختشويخانه ، آشپزخانه ،...)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r>
              <a:rPr lang="fa-IR" sz="2400" dirty="0" smtClean="0">
                <a:solidFill>
                  <a:srgbClr val="004A82"/>
                </a:solidFill>
                <a:cs typeface="B Bardiya" pitchFamily="2" charset="-78"/>
              </a:rPr>
              <a:t>همچنين اين بخش بايد مستقيماً به بخش هاي دور از ديد و به آسانسورهاي خدماتي مرتبط باشد . 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  <a:defRPr/>
            </a:pPr>
            <a:endParaRPr lang="fa-IR" sz="2400" dirty="0" smtClean="0">
              <a:solidFill>
                <a:srgbClr val="004A82"/>
              </a:solidFill>
              <a:cs typeface="B Bardiya" pitchFamily="2" charset="-78"/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2916238" y="214313"/>
            <a:ext cx="60134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-34925" algn="l" rtl="0">
              <a:lnSpc>
                <a:spcPct val="170000"/>
              </a:lnSpc>
            </a:pPr>
            <a:r>
              <a:rPr lang="fa-IR" sz="2400" b="1">
                <a:solidFill>
                  <a:srgbClr val="002060"/>
                </a:solidFill>
                <a:cs typeface="B Bardiya" pitchFamily="2" charset="-78"/>
              </a:rPr>
              <a:t>نمودار مجاورت تأسیسات ،کارگاهها و فضاهای مهندسی :</a:t>
            </a:r>
          </a:p>
        </p:txBody>
      </p:sp>
      <p:sp>
        <p:nvSpPr>
          <p:cNvPr id="5" name="Cube 4"/>
          <p:cNvSpPr/>
          <p:nvPr/>
        </p:nvSpPr>
        <p:spPr>
          <a:xfrm>
            <a:off x="1066800" y="2667000"/>
            <a:ext cx="1905000" cy="1524000"/>
          </a:xfrm>
          <a:prstGeom prst="cube">
            <a:avLst/>
          </a:prstGeom>
          <a:solidFill>
            <a:srgbClr val="FFFF0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000" dirty="0">
                <a:solidFill>
                  <a:srgbClr val="002060"/>
                </a:solidFill>
              </a:rPr>
              <a:t>انبار</a:t>
            </a:r>
          </a:p>
        </p:txBody>
      </p:sp>
      <p:sp>
        <p:nvSpPr>
          <p:cNvPr id="9" name="Flowchart: Magnetic Disk 8"/>
          <p:cNvSpPr/>
          <p:nvPr/>
        </p:nvSpPr>
        <p:spPr>
          <a:xfrm>
            <a:off x="4038600" y="2895600"/>
            <a:ext cx="1600200" cy="1676400"/>
          </a:xfrm>
          <a:prstGeom prst="flowChartMagneticDisk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chemeClr val="bg1"/>
                </a:solidFill>
              </a:rPr>
              <a:t>تأسیسات</a:t>
            </a:r>
          </a:p>
        </p:txBody>
      </p:sp>
      <p:sp>
        <p:nvSpPr>
          <p:cNvPr id="11" name="Cube 10"/>
          <p:cNvSpPr/>
          <p:nvPr/>
        </p:nvSpPr>
        <p:spPr>
          <a:xfrm>
            <a:off x="2571750" y="1428750"/>
            <a:ext cx="1143000" cy="914400"/>
          </a:xfrm>
          <a:prstGeom prst="cube">
            <a:avLst/>
          </a:prstGeom>
          <a:solidFill>
            <a:srgbClr val="FFC00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>
                <a:solidFill>
                  <a:srgbClr val="002060"/>
                </a:solidFill>
              </a:rPr>
              <a:t>مهندسی</a:t>
            </a:r>
          </a:p>
        </p:txBody>
      </p:sp>
      <p:sp>
        <p:nvSpPr>
          <p:cNvPr id="12" name="Cube 11"/>
          <p:cNvSpPr/>
          <p:nvPr/>
        </p:nvSpPr>
        <p:spPr>
          <a:xfrm>
            <a:off x="5000628" y="1071546"/>
            <a:ext cx="1295400" cy="1143000"/>
          </a:xfrm>
          <a:prstGeom prst="cube">
            <a:avLst/>
          </a:prstGeom>
          <a:solidFill>
            <a:srgbClr val="CC66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کارگاه برق</a:t>
            </a:r>
          </a:p>
        </p:txBody>
      </p:sp>
      <p:sp>
        <p:nvSpPr>
          <p:cNvPr id="13" name="Cube 12"/>
          <p:cNvSpPr/>
          <p:nvPr/>
        </p:nvSpPr>
        <p:spPr>
          <a:xfrm>
            <a:off x="7358082" y="2643182"/>
            <a:ext cx="1219200" cy="1143000"/>
          </a:xfrm>
          <a:prstGeom prst="cube">
            <a:avLst/>
          </a:prstGeom>
          <a:solidFill>
            <a:srgbClr val="CC66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کارگاه رنگ</a:t>
            </a:r>
          </a:p>
        </p:txBody>
      </p:sp>
      <p:sp>
        <p:nvSpPr>
          <p:cNvPr id="14" name="Cube 13"/>
          <p:cNvSpPr/>
          <p:nvPr/>
        </p:nvSpPr>
        <p:spPr>
          <a:xfrm>
            <a:off x="6572264" y="1357298"/>
            <a:ext cx="1295400" cy="1143000"/>
          </a:xfrm>
          <a:prstGeom prst="cube">
            <a:avLst/>
          </a:prstGeom>
          <a:solidFill>
            <a:srgbClr val="BD6403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کارگاه نجاری</a:t>
            </a:r>
          </a:p>
        </p:txBody>
      </p:sp>
      <p:sp>
        <p:nvSpPr>
          <p:cNvPr id="15" name="Cube 14"/>
          <p:cNvSpPr/>
          <p:nvPr/>
        </p:nvSpPr>
        <p:spPr>
          <a:xfrm>
            <a:off x="7643834" y="4000504"/>
            <a:ext cx="1295400" cy="1143000"/>
          </a:xfrm>
          <a:prstGeom prst="cube">
            <a:avLst/>
          </a:prstGeom>
          <a:solidFill>
            <a:srgbClr val="CC66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کارگاه لوله کشی</a:t>
            </a:r>
          </a:p>
        </p:txBody>
      </p:sp>
      <p:sp>
        <p:nvSpPr>
          <p:cNvPr id="16" name="Cube 15"/>
          <p:cNvSpPr/>
          <p:nvPr/>
        </p:nvSpPr>
        <p:spPr>
          <a:xfrm>
            <a:off x="457200" y="1219200"/>
            <a:ext cx="1600200" cy="1295400"/>
          </a:xfrm>
          <a:prstGeom prst="cube">
            <a:avLst/>
          </a:prstGeom>
          <a:solidFill>
            <a:srgbClr val="FFC00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chemeClr val="bg1"/>
                </a:solidFill>
              </a:rPr>
              <a:t>کامپیوتر انرژی</a:t>
            </a:r>
            <a:endParaRPr lang="fa-IR" sz="1600" dirty="0">
              <a:solidFill>
                <a:srgbClr val="002060"/>
              </a:solidFill>
            </a:endParaRPr>
          </a:p>
        </p:txBody>
      </p:sp>
      <p:sp>
        <p:nvSpPr>
          <p:cNvPr id="17" name="Cube 16"/>
          <p:cNvSpPr/>
          <p:nvPr/>
        </p:nvSpPr>
        <p:spPr>
          <a:xfrm>
            <a:off x="609600" y="4419600"/>
            <a:ext cx="1600200" cy="1295400"/>
          </a:xfrm>
          <a:prstGeom prst="cube">
            <a:avLst/>
          </a:prstGeom>
          <a:solidFill>
            <a:srgbClr val="FFC00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مکانیکی والکتریکی</a:t>
            </a:r>
          </a:p>
        </p:txBody>
      </p:sp>
      <p:sp>
        <p:nvSpPr>
          <p:cNvPr id="18" name="Cube 17"/>
          <p:cNvSpPr/>
          <p:nvPr/>
        </p:nvSpPr>
        <p:spPr>
          <a:xfrm>
            <a:off x="2971800" y="5486400"/>
            <a:ext cx="1219200" cy="1143000"/>
          </a:xfrm>
          <a:prstGeom prst="cub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>
                <a:solidFill>
                  <a:srgbClr val="002060"/>
                </a:solidFill>
              </a:rPr>
              <a:t>تعمیرات تلویزیون</a:t>
            </a:r>
          </a:p>
        </p:txBody>
      </p:sp>
      <p:sp>
        <p:nvSpPr>
          <p:cNvPr id="19" name="Cube 18"/>
          <p:cNvSpPr/>
          <p:nvPr/>
        </p:nvSpPr>
        <p:spPr>
          <a:xfrm>
            <a:off x="6000760" y="5786454"/>
            <a:ext cx="762000" cy="762000"/>
          </a:xfrm>
          <a:prstGeom prst="cube">
            <a:avLst/>
          </a:prstGeom>
          <a:solidFill>
            <a:srgbClr val="92D05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rgbClr val="002060"/>
                </a:solidFill>
              </a:rPr>
              <a:t>کلید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rgbClr val="002060"/>
                </a:solidFill>
              </a:rPr>
              <a:t>سازی</a:t>
            </a: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 rot="-4361180">
            <a:off x="5181601" y="2459037"/>
            <a:ext cx="546100" cy="180975"/>
          </a:xfrm>
          <a:prstGeom prst="rightArrow">
            <a:avLst>
              <a:gd name="adj1" fmla="val 50000"/>
              <a:gd name="adj2" fmla="val 50209"/>
            </a:avLst>
          </a:prstGeom>
          <a:solidFill>
            <a:schemeClr val="bg1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" name="Down Arrow 20"/>
          <p:cNvSpPr>
            <a:spLocks noChangeArrowheads="1"/>
          </p:cNvSpPr>
          <p:nvPr/>
        </p:nvSpPr>
        <p:spPr bwMode="auto">
          <a:xfrm rot="-7486836">
            <a:off x="6060282" y="2372518"/>
            <a:ext cx="304800" cy="1122363"/>
          </a:xfrm>
          <a:prstGeom prst="downArrow">
            <a:avLst>
              <a:gd name="adj1" fmla="val 50000"/>
              <a:gd name="adj2" fmla="val 49950"/>
            </a:avLst>
          </a:prstGeom>
          <a:solidFill>
            <a:srgbClr val="0D0D0D"/>
          </a:solidFill>
          <a:ln w="1905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3" name="Down Arrow 22"/>
          <p:cNvSpPr/>
          <p:nvPr/>
        </p:nvSpPr>
        <p:spPr>
          <a:xfrm rot="15634633">
            <a:off x="6415882" y="2956718"/>
            <a:ext cx="304800" cy="1338263"/>
          </a:xfrm>
          <a:prstGeom prst="downArrow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4" name="Down Arrow 23"/>
          <p:cNvSpPr/>
          <p:nvPr/>
        </p:nvSpPr>
        <p:spPr>
          <a:xfrm rot="2153472">
            <a:off x="3760788" y="4535488"/>
            <a:ext cx="304800" cy="938212"/>
          </a:xfrm>
          <a:prstGeom prst="downArrow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5" name="Down Arrow 24"/>
          <p:cNvSpPr>
            <a:spLocks noChangeArrowheads="1"/>
          </p:cNvSpPr>
          <p:nvPr/>
        </p:nvSpPr>
        <p:spPr bwMode="auto">
          <a:xfrm rot="-2711218">
            <a:off x="5676106" y="4423569"/>
            <a:ext cx="354013" cy="1425575"/>
          </a:xfrm>
          <a:prstGeom prst="downArrow">
            <a:avLst>
              <a:gd name="adj1" fmla="val 50000"/>
              <a:gd name="adj2" fmla="val 53245"/>
            </a:avLst>
          </a:prstGeom>
          <a:solidFill>
            <a:srgbClr val="0D0D0D"/>
          </a:solidFill>
          <a:ln w="1905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Down Arrow 25"/>
          <p:cNvSpPr/>
          <p:nvPr/>
        </p:nvSpPr>
        <p:spPr>
          <a:xfrm rot="16610727">
            <a:off x="6488907" y="3459956"/>
            <a:ext cx="292100" cy="1817687"/>
          </a:xfrm>
          <a:prstGeom prst="downArrow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7" name="Down Arrow 26"/>
          <p:cNvSpPr/>
          <p:nvPr/>
        </p:nvSpPr>
        <p:spPr>
          <a:xfrm rot="5555958">
            <a:off x="3310732" y="3145631"/>
            <a:ext cx="304800" cy="912813"/>
          </a:xfrm>
          <a:prstGeom prst="downArrow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8" name="Right Arrow 27"/>
          <p:cNvSpPr/>
          <p:nvPr/>
        </p:nvSpPr>
        <p:spPr>
          <a:xfrm rot="13365324">
            <a:off x="3668713" y="2357438"/>
            <a:ext cx="935037" cy="2317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9" name="Right Arrow 28"/>
          <p:cNvSpPr/>
          <p:nvPr/>
        </p:nvSpPr>
        <p:spPr>
          <a:xfrm rot="10800000">
            <a:off x="1884363" y="1981200"/>
            <a:ext cx="630237" cy="2317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0" name="Down Arrow 29"/>
          <p:cNvSpPr/>
          <p:nvPr/>
        </p:nvSpPr>
        <p:spPr>
          <a:xfrm rot="3899293">
            <a:off x="2898776" y="3570287"/>
            <a:ext cx="355600" cy="1914525"/>
          </a:xfrm>
          <a:prstGeom prst="downArrow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685800" y="-15240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3600" smtClean="0">
                <a:cs typeface="B Bardiya" pitchFamily="2" charset="-78"/>
              </a:rPr>
              <a:t>بخش تأسیسات مکانیکی :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400" smtClean="0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360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40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800" smtClean="0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800" smtClean="0">
              <a:solidFill>
                <a:srgbClr val="002060"/>
              </a:solidFill>
              <a:cs typeface="B Bardiya" pitchFamily="2" charset="-78"/>
            </a:endParaRPr>
          </a:p>
        </p:txBody>
      </p:sp>
      <p:grpSp>
        <p:nvGrpSpPr>
          <p:cNvPr id="45059" name="Group 52"/>
          <p:cNvGrpSpPr>
            <a:grpSpLocks/>
          </p:cNvGrpSpPr>
          <p:nvPr/>
        </p:nvGrpSpPr>
        <p:grpSpPr bwMode="auto">
          <a:xfrm>
            <a:off x="2571750" y="785813"/>
            <a:ext cx="5891213" cy="838200"/>
            <a:chOff x="3124200" y="1162110"/>
            <a:chExt cx="5890735" cy="838200"/>
          </a:xfrm>
        </p:grpSpPr>
        <p:sp>
          <p:nvSpPr>
            <p:cNvPr id="45107" name="TextBox 5"/>
            <p:cNvSpPr txBox="1">
              <a:spLocks noChangeArrowheads="1"/>
            </p:cNvSpPr>
            <p:nvPr/>
          </p:nvSpPr>
          <p:spPr bwMode="auto">
            <a:xfrm>
              <a:off x="6143636" y="1395456"/>
              <a:ext cx="28712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fa-IR" sz="2400">
                  <a:cs typeface="B Bardiya" pitchFamily="2" charset="-78"/>
                </a:rPr>
                <a:t>در دو گروه </a:t>
              </a:r>
              <a:r>
                <a:rPr lang="fa-IR" sz="2400">
                  <a:solidFill>
                    <a:srgbClr val="002060"/>
                  </a:solidFill>
                  <a:cs typeface="B Bardiya" pitchFamily="2" charset="-78"/>
                </a:rPr>
                <a:t>تقسیم </a:t>
              </a:r>
              <a:r>
                <a:rPr lang="fa-IR" sz="2400">
                  <a:cs typeface="B Bardiya" pitchFamily="2" charset="-78"/>
                </a:rPr>
                <a:t>می شوند :</a:t>
              </a:r>
            </a:p>
          </p:txBody>
        </p:sp>
        <p:sp>
          <p:nvSpPr>
            <p:cNvPr id="45108" name="TextBox 6"/>
            <p:cNvSpPr txBox="1">
              <a:spLocks noChangeArrowheads="1"/>
            </p:cNvSpPr>
            <p:nvPr/>
          </p:nvSpPr>
          <p:spPr bwMode="auto">
            <a:xfrm>
              <a:off x="3124200" y="1162110"/>
              <a:ext cx="30668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fa-IR" sz="2000">
                  <a:cs typeface="B Bardiya" pitchFamily="2" charset="-78"/>
                </a:rPr>
                <a:t>1- گرمایش ،سرمایش وتهویه مطبوع</a:t>
              </a:r>
            </a:p>
          </p:txBody>
        </p:sp>
        <p:sp>
          <p:nvSpPr>
            <p:cNvPr id="45109" name="TextBox 7"/>
            <p:cNvSpPr txBox="1">
              <a:spLocks noChangeArrowheads="1"/>
            </p:cNvSpPr>
            <p:nvPr/>
          </p:nvSpPr>
          <p:spPr bwMode="auto">
            <a:xfrm>
              <a:off x="4691225" y="1600200"/>
              <a:ext cx="149271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fa-IR" sz="2000">
                  <a:cs typeface="B Bardiya" pitchFamily="2" charset="-78"/>
                </a:rPr>
                <a:t>2- آب و فاضلاب</a:t>
              </a:r>
            </a:p>
          </p:txBody>
        </p:sp>
      </p:grpSp>
      <p:grpSp>
        <p:nvGrpSpPr>
          <p:cNvPr id="45060" name="Group 53"/>
          <p:cNvGrpSpPr>
            <a:grpSpLocks/>
          </p:cNvGrpSpPr>
          <p:nvPr/>
        </p:nvGrpSpPr>
        <p:grpSpPr bwMode="auto">
          <a:xfrm>
            <a:off x="228600" y="1828800"/>
            <a:ext cx="6858000" cy="1600200"/>
            <a:chOff x="304800" y="2667000"/>
            <a:chExt cx="6858000" cy="1600200"/>
          </a:xfrm>
        </p:grpSpPr>
        <p:sp>
          <p:nvSpPr>
            <p:cNvPr id="10" name="Rectangle 9"/>
            <p:cNvSpPr/>
            <p:nvPr/>
          </p:nvSpPr>
          <p:spPr>
            <a:xfrm>
              <a:off x="2171700" y="2667000"/>
              <a:ext cx="2057400" cy="381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1600" b="1" dirty="0">
                  <a:solidFill>
                    <a:schemeClr val="bg1"/>
                  </a:solidFill>
                </a:rPr>
                <a:t>تأسیسات مکانیکی</a:t>
              </a:r>
            </a:p>
          </p:txBody>
        </p:sp>
        <p:cxnSp>
          <p:nvCxnSpPr>
            <p:cNvPr id="12" name="Shape 11"/>
            <p:cNvCxnSpPr>
              <a:stCxn id="10" idx="2"/>
            </p:cNvCxnSpPr>
            <p:nvPr/>
          </p:nvCxnSpPr>
          <p:spPr>
            <a:xfrm rot="16200000" flipH="1">
              <a:off x="3409950" y="2838450"/>
              <a:ext cx="457200" cy="876300"/>
            </a:xfrm>
            <a:prstGeom prst="bentConnector2">
              <a:avLst/>
            </a:prstGeom>
            <a:ln w="381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076700" y="3276600"/>
              <a:ext cx="2057400" cy="533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1600" b="1" dirty="0">
                  <a:solidFill>
                    <a:schemeClr val="bg1"/>
                  </a:solidFill>
                </a:rPr>
                <a:t>گرمایش،سرمایش،تهویه مطبوع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4800" y="3276600"/>
              <a:ext cx="2057400" cy="4572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1600" b="1" dirty="0">
                  <a:solidFill>
                    <a:schemeClr val="bg1"/>
                  </a:solidFill>
                </a:rPr>
                <a:t>آب و فاضلاب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6172200" y="3733800"/>
              <a:ext cx="990600" cy="0"/>
            </a:xfrm>
            <a:prstGeom prst="line">
              <a:avLst/>
            </a:prstGeom>
            <a:ln w="28575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257800" y="3810000"/>
              <a:ext cx="152400" cy="457200"/>
            </a:xfrm>
            <a:prstGeom prst="line">
              <a:avLst/>
            </a:prstGeom>
            <a:ln w="28575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hape 72"/>
            <p:cNvCxnSpPr/>
            <p:nvPr/>
          </p:nvCxnSpPr>
          <p:spPr>
            <a:xfrm rot="10800000" flipV="1">
              <a:off x="2362200" y="3048000"/>
              <a:ext cx="762000" cy="457200"/>
            </a:xfrm>
            <a:prstGeom prst="bentConnector3">
              <a:avLst>
                <a:gd name="adj1" fmla="val -1892"/>
              </a:avLst>
            </a:prstGeom>
            <a:ln w="38100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505200" y="3810000"/>
              <a:ext cx="990600" cy="457200"/>
            </a:xfrm>
            <a:prstGeom prst="line">
              <a:avLst/>
            </a:prstGeom>
            <a:ln w="28575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2286000" y="3810000"/>
              <a:ext cx="1905000" cy="381000"/>
            </a:xfrm>
            <a:prstGeom prst="line">
              <a:avLst/>
            </a:prstGeom>
            <a:ln w="28575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061" name="Group 56"/>
          <p:cNvGrpSpPr>
            <a:grpSpLocks/>
          </p:cNvGrpSpPr>
          <p:nvPr/>
        </p:nvGrpSpPr>
        <p:grpSpPr bwMode="auto">
          <a:xfrm>
            <a:off x="4724400" y="3429000"/>
            <a:ext cx="3962400" cy="2743200"/>
            <a:chOff x="4953000" y="3962400"/>
            <a:chExt cx="3962400" cy="27432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8839200" y="4343400"/>
              <a:ext cx="0" cy="1600200"/>
            </a:xfrm>
            <a:prstGeom prst="line">
              <a:avLst/>
            </a:prstGeom>
            <a:ln w="28575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610600" y="5943600"/>
              <a:ext cx="228600" cy="0"/>
            </a:xfrm>
            <a:prstGeom prst="line">
              <a:avLst/>
            </a:prstGeom>
            <a:ln w="28575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083" name="Group 54"/>
            <p:cNvGrpSpPr>
              <a:grpSpLocks/>
            </p:cNvGrpSpPr>
            <p:nvPr/>
          </p:nvGrpSpPr>
          <p:grpSpPr bwMode="auto">
            <a:xfrm>
              <a:off x="4953000" y="3962400"/>
              <a:ext cx="3962400" cy="2743200"/>
              <a:chOff x="4800600" y="4267200"/>
              <a:chExt cx="3962400" cy="27432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800600" y="4267200"/>
                <a:ext cx="2209800" cy="4572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a-IR" sz="1600" b="1" dirty="0">
                    <a:solidFill>
                      <a:schemeClr val="bg1"/>
                    </a:solidFill>
                  </a:rPr>
                  <a:t>تجهیزات تبادل حرارت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239000" y="4267200"/>
                <a:ext cx="1524000" cy="4572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a-IR" sz="1600" b="1" dirty="0">
                    <a:solidFill>
                      <a:schemeClr val="bg1"/>
                    </a:solidFill>
                  </a:rPr>
                  <a:t> مولد</a:t>
                </a: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315200" y="4800600"/>
                <a:ext cx="1143000" cy="381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a-IR" sz="1400" b="1" dirty="0">
                    <a:solidFill>
                      <a:schemeClr val="bg1"/>
                    </a:solidFill>
                  </a:rPr>
                  <a:t>مولد گرما</a:t>
                </a: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315200" y="5257800"/>
                <a:ext cx="1143000" cy="381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a-IR" sz="1400" b="1" dirty="0">
                    <a:solidFill>
                      <a:schemeClr val="bg1"/>
                    </a:solidFill>
                  </a:rPr>
                  <a:t>مولد سرما</a:t>
                </a: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315200" y="5715000"/>
                <a:ext cx="1143000" cy="381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a-IR" sz="1200" b="1" dirty="0">
                    <a:solidFill>
                      <a:schemeClr val="bg1"/>
                    </a:solidFill>
                  </a:rPr>
                  <a:t>مولددوفصلی</a:t>
                </a: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8458200" y="5029200"/>
                <a:ext cx="228600" cy="0"/>
              </a:xfrm>
              <a:prstGeom prst="line">
                <a:avLst/>
              </a:prstGeom>
              <a:ln w="28575"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8458200" y="5410200"/>
                <a:ext cx="228600" cy="0"/>
              </a:xfrm>
              <a:prstGeom prst="line">
                <a:avLst/>
              </a:prstGeom>
              <a:ln w="28575"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8458200" y="5867400"/>
                <a:ext cx="228600" cy="0"/>
              </a:xfrm>
              <a:prstGeom prst="line">
                <a:avLst/>
              </a:prstGeom>
              <a:ln w="28575"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5181600" y="5410200"/>
                <a:ext cx="1143000" cy="381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a-IR" sz="1400" b="1" dirty="0">
                    <a:solidFill>
                      <a:schemeClr val="bg1"/>
                    </a:solidFill>
                  </a:rPr>
                  <a:t>دو فصلی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181600" y="4953000"/>
                <a:ext cx="1143000" cy="381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a-IR" sz="1400" b="1" dirty="0">
                    <a:solidFill>
                      <a:schemeClr val="bg1"/>
                    </a:solidFill>
                  </a:rPr>
                  <a:t>تک فصلی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315200" y="6172200"/>
                <a:ext cx="1143000" cy="8382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a-IR" sz="1200" b="1" dirty="0">
                    <a:solidFill>
                      <a:schemeClr val="bg1"/>
                    </a:solidFill>
                  </a:rPr>
                  <a:t> نیمه مولدمرکب دوفصلی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6324600" y="5562600"/>
                <a:ext cx="228600" cy="0"/>
              </a:xfrm>
              <a:prstGeom prst="line">
                <a:avLst/>
              </a:prstGeom>
              <a:ln w="28575"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6324600" y="5181600"/>
                <a:ext cx="228600" cy="0"/>
              </a:xfrm>
              <a:prstGeom prst="line">
                <a:avLst/>
              </a:prstGeom>
              <a:ln w="28575"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6553200" y="4724400"/>
                <a:ext cx="0" cy="838200"/>
              </a:xfrm>
              <a:prstGeom prst="line">
                <a:avLst/>
              </a:prstGeom>
              <a:ln w="28575">
                <a:solidFill>
                  <a:schemeClr val="tx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062" name="Group 55"/>
          <p:cNvGrpSpPr>
            <a:grpSpLocks/>
          </p:cNvGrpSpPr>
          <p:nvPr/>
        </p:nvGrpSpPr>
        <p:grpSpPr bwMode="auto">
          <a:xfrm>
            <a:off x="228600" y="3352800"/>
            <a:ext cx="4114800" cy="1752600"/>
            <a:chOff x="381000" y="4191000"/>
            <a:chExt cx="4114800" cy="1752600"/>
          </a:xfrm>
        </p:grpSpPr>
        <p:sp>
          <p:nvSpPr>
            <p:cNvPr id="15" name="Rectangle 14"/>
            <p:cNvSpPr/>
            <p:nvPr/>
          </p:nvSpPr>
          <p:spPr>
            <a:xfrm>
              <a:off x="381000" y="4191000"/>
              <a:ext cx="2133600" cy="762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1400" b="1" dirty="0">
                  <a:solidFill>
                    <a:schemeClr val="bg1"/>
                  </a:solidFill>
                </a:rPr>
                <a:t>تجهیزات رطوبت زنی،رطوبت گیری،پاکسازی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67000" y="4267200"/>
              <a:ext cx="1828800" cy="533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1600" b="1" dirty="0">
                  <a:solidFill>
                    <a:schemeClr val="bg1"/>
                  </a:solidFill>
                </a:rPr>
                <a:t>تجهیزات انتقال وتوزیع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895600" y="5562600"/>
              <a:ext cx="1143000" cy="381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1400" b="1" dirty="0">
                  <a:solidFill>
                    <a:schemeClr val="bg1"/>
                  </a:solidFill>
                </a:rPr>
                <a:t>کانال-فن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895600" y="5029200"/>
              <a:ext cx="1143000" cy="381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a-IR" sz="1400" b="1" dirty="0">
                  <a:solidFill>
                    <a:schemeClr val="bg1"/>
                  </a:solidFill>
                </a:rPr>
                <a:t>لوله -پمپ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4038600" y="5257800"/>
              <a:ext cx="228600" cy="0"/>
            </a:xfrm>
            <a:prstGeom prst="line">
              <a:avLst/>
            </a:prstGeom>
            <a:ln w="28575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038600" y="5715000"/>
              <a:ext cx="228600" cy="0"/>
            </a:xfrm>
            <a:prstGeom prst="line">
              <a:avLst/>
            </a:prstGeom>
            <a:ln w="28575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267200" y="4800600"/>
              <a:ext cx="0" cy="914400"/>
            </a:xfrm>
            <a:prstGeom prst="line">
              <a:avLst/>
            </a:prstGeom>
            <a:ln w="28575">
              <a:solidFill>
                <a:schemeClr val="tx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063" name="Picture 49" descr="IMG_11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9450" y="1752600"/>
            <a:ext cx="173355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Straight Connector 63"/>
          <p:cNvCxnSpPr/>
          <p:nvPr/>
        </p:nvCxnSpPr>
        <p:spPr>
          <a:xfrm>
            <a:off x="7010400" y="5105400"/>
            <a:ext cx="76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7086600" y="4953000"/>
            <a:ext cx="762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6" name="Picture 68" descr="IMG_1169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t="4144" b="22018"/>
          <a:stretch>
            <a:fillRect/>
          </a:stretch>
        </p:blipFill>
        <p:spPr bwMode="auto">
          <a:xfrm>
            <a:off x="4419600" y="4953000"/>
            <a:ext cx="18494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7" name="Straight Connector 86"/>
          <p:cNvCxnSpPr/>
          <p:nvPr/>
        </p:nvCxnSpPr>
        <p:spPr>
          <a:xfrm>
            <a:off x="4800600" y="4724400"/>
            <a:ext cx="304800" cy="0"/>
          </a:xfrm>
          <a:prstGeom prst="line">
            <a:avLst/>
          </a:prstGeom>
          <a:ln w="28575"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4800600" y="4724400"/>
            <a:ext cx="0" cy="228600"/>
          </a:xfrm>
          <a:prstGeom prst="line">
            <a:avLst/>
          </a:prstGeom>
          <a:ln w="28575"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2971800" y="5715000"/>
            <a:ext cx="1143000" cy="381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b="1" dirty="0">
                <a:solidFill>
                  <a:schemeClr val="bg1"/>
                </a:solidFill>
              </a:rPr>
              <a:t>فن کوئل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H="1">
            <a:off x="4114800" y="5867400"/>
            <a:ext cx="304800" cy="0"/>
          </a:xfrm>
          <a:prstGeom prst="straightConnector1">
            <a:avLst/>
          </a:prstGeom>
          <a:ln w="38100">
            <a:solidFill>
              <a:schemeClr val="tx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572000" y="4724400"/>
            <a:ext cx="762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4648200" y="4572000"/>
            <a:ext cx="762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endCxn id="19" idx="0"/>
          </p:cNvCxnSpPr>
          <p:nvPr/>
        </p:nvCxnSpPr>
        <p:spPr>
          <a:xfrm>
            <a:off x="7896225" y="3167063"/>
            <a:ext cx="28575" cy="261937"/>
          </a:xfrm>
          <a:prstGeom prst="line">
            <a:avLst/>
          </a:prstGeom>
          <a:ln w="28575"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606425" y="38100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</p:txBody>
      </p:sp>
      <p:sp>
        <p:nvSpPr>
          <p:cNvPr id="46083" name="Rectangle 9"/>
          <p:cNvSpPr>
            <a:spLocks noChangeArrowheads="1"/>
          </p:cNvSpPr>
          <p:nvPr/>
        </p:nvSpPr>
        <p:spPr bwMode="auto">
          <a:xfrm>
            <a:off x="381000" y="-142875"/>
            <a:ext cx="84582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lnSpc>
                <a:spcPct val="200000"/>
              </a:lnSpc>
            </a:pPr>
            <a:r>
              <a:rPr lang="fa-IR" sz="3600" b="1">
                <a:cs typeface="B Bardiya" pitchFamily="2" charset="-78"/>
              </a:rPr>
              <a:t>تجهیزات مولد</a:t>
            </a:r>
            <a:r>
              <a:rPr lang="fa-IR" sz="3600">
                <a:cs typeface="B Bardiya" pitchFamily="2" charset="-78"/>
              </a:rPr>
              <a:t>:</a:t>
            </a:r>
            <a:endParaRPr lang="fa-IR" sz="3600">
              <a:solidFill>
                <a:srgbClr val="002060"/>
              </a:solidFill>
              <a:cs typeface="B Bardiya" pitchFamily="2" charset="-78"/>
            </a:endParaRPr>
          </a:p>
          <a:p>
            <a:pPr rtl="0">
              <a:lnSpc>
                <a:spcPct val="200000"/>
              </a:lnSpc>
            </a:pPr>
            <a:r>
              <a:rPr lang="fa-IR" sz="2000">
                <a:solidFill>
                  <a:srgbClr val="002060"/>
                </a:solidFill>
                <a:cs typeface="B Bardiya" pitchFamily="2" charset="-78"/>
              </a:rPr>
              <a:t>با استفاده از انرژی بنا به افزایش یا کاهش دمای سیال در دو گروه عمده تجهیزات  مولدگرما و سرما قرار می گیرند. در برخی موارد  با  بکارگیری  توام  فرآیند های گرمایی وسرمایی به صورت مرکب وجود دارد، دو گروه مولدهای دوفصلی و نیمه مولد مرکب  دوفصلی را نیز در نظر گرفت.</a:t>
            </a:r>
          </a:p>
        </p:txBody>
      </p:sp>
      <p:pic>
        <p:nvPicPr>
          <p:cNvPr id="46084" name="Picture 3" descr="DSCF2688.JPG"/>
          <p:cNvPicPr>
            <a:picLocks noChangeAspect="1"/>
          </p:cNvPicPr>
          <p:nvPr/>
        </p:nvPicPr>
        <p:blipFill>
          <a:blip r:embed="rId2" cstate="print"/>
          <a:srcRect l="9389" r="16347"/>
          <a:stretch>
            <a:fillRect/>
          </a:stretch>
        </p:blipFill>
        <p:spPr bwMode="auto">
          <a:xfrm>
            <a:off x="395288" y="2852738"/>
            <a:ext cx="3286125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 descr="DSCF26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357563"/>
            <a:ext cx="3744912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116013" y="765175"/>
            <a:ext cx="7772400" cy="1914525"/>
          </a:xfrm>
        </p:spPr>
        <p:txBody>
          <a:bodyPr/>
          <a:lstStyle/>
          <a:p>
            <a:pPr marL="34925" indent="-34925" eaLnBrk="1" hangingPunct="1">
              <a:lnSpc>
                <a:spcPct val="150000"/>
              </a:lnSpc>
              <a:buFont typeface="Wingdings 2" pitchFamily="18" charset="2"/>
              <a:buNone/>
            </a:pPr>
            <a:endParaRPr lang="fa-IR" sz="160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50000"/>
              </a:lnSpc>
              <a:buFont typeface="Wingdings 2" pitchFamily="18" charset="2"/>
              <a:buNone/>
            </a:pPr>
            <a:endParaRPr lang="fa-IR" sz="160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fa-IR" sz="2000" smtClean="0">
                <a:solidFill>
                  <a:srgbClr val="004A82"/>
                </a:solidFill>
                <a:cs typeface="B Bardiya" pitchFamily="2" charset="-78"/>
              </a:rPr>
              <a:t>نظم و نظافت و فواصل مناسب</a:t>
            </a:r>
          </a:p>
          <a:p>
            <a:pPr marL="34925" indent="-34925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fa-IR" sz="2000" smtClean="0">
                <a:solidFill>
                  <a:srgbClr val="004A82"/>
                </a:solidFill>
                <a:cs typeface="B Bardiya" pitchFamily="2" charset="-78"/>
              </a:rPr>
              <a:t>تجهیزات</a:t>
            </a:r>
          </a:p>
        </p:txBody>
      </p:sp>
      <p:pic>
        <p:nvPicPr>
          <p:cNvPr id="4710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5486400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6372225" y="404813"/>
            <a:ext cx="2593975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925" indent="-34925" algn="l" rtl="0">
              <a:lnSpc>
                <a:spcPct val="170000"/>
              </a:lnSpc>
            </a:pPr>
            <a:r>
              <a:rPr lang="fa-IR" b="1">
                <a:cs typeface="B Bardiya" pitchFamily="2" charset="-78"/>
              </a:rPr>
              <a:t> </a:t>
            </a:r>
            <a:r>
              <a:rPr lang="fa-IR" sz="2400">
                <a:cs typeface="B Bardiya" pitchFamily="2" charset="-78"/>
              </a:rPr>
              <a:t>نمایی از موتور خانه مرکزی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3886200" y="3284538"/>
            <a:ext cx="7772400" cy="191452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925" indent="-3492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fa-IR" sz="1700">
              <a:cs typeface="B Bardiya" pitchFamily="2" charset="-78"/>
            </a:endParaRPr>
          </a:p>
          <a:p>
            <a:pPr marL="34925" indent="-3492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fa-IR" sz="1700">
              <a:cs typeface="B Bardiya" pitchFamily="2" charset="-78"/>
            </a:endParaRPr>
          </a:p>
          <a:p>
            <a:pPr marL="34925" indent="-3492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fa-IR" sz="2800" b="1">
                <a:cs typeface="B Bardiya" pitchFamily="2" charset="-78"/>
              </a:rPr>
              <a:t>دیگ (بویلر):</a:t>
            </a:r>
            <a:r>
              <a:rPr lang="fa-IR" sz="2800" b="1">
                <a:solidFill>
                  <a:srgbClr val="004A82"/>
                </a:solidFill>
                <a:cs typeface="B Bardiya" pitchFamily="2" charset="-78"/>
              </a:rPr>
              <a:t> </a:t>
            </a:r>
          </a:p>
          <a:p>
            <a:pPr marL="34925" indent="-3492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fa-IR" sz="2000">
                <a:solidFill>
                  <a:srgbClr val="004A82"/>
                </a:solidFill>
                <a:cs typeface="B Bardiya" pitchFamily="2" charset="-78"/>
              </a:rPr>
              <a:t>تامین آب گرم برای گرمایش هوا و آب مصرفی</a:t>
            </a:r>
            <a:r>
              <a:rPr lang="fa-IR" sz="2000">
                <a:cs typeface="B Bardiya" pitchFamily="2" charset="-78"/>
              </a:rPr>
              <a:t> </a:t>
            </a:r>
          </a:p>
          <a:p>
            <a:pPr marL="34925" indent="-3492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fa-IR" sz="2000">
              <a:cs typeface="B Bardiya" pitchFamily="2" charset="-78"/>
            </a:endParaRPr>
          </a:p>
        </p:txBody>
      </p:sp>
      <p:pic>
        <p:nvPicPr>
          <p:cNvPr id="47110" name="Picture 7" descr="DSCF268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9400" y="30480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</p:txBody>
      </p: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4643438" y="928688"/>
            <a:ext cx="41449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>
              <a:lnSpc>
                <a:spcPct val="200000"/>
              </a:lnSpc>
            </a:pPr>
            <a:r>
              <a:rPr lang="fa-IR">
                <a:solidFill>
                  <a:srgbClr val="002060"/>
                </a:solidFill>
                <a:cs typeface="B Bardiya" pitchFamily="2" charset="-78"/>
              </a:rPr>
              <a:t>در اماکنی مناسب است که :</a:t>
            </a:r>
          </a:p>
          <a:p>
            <a:pPr rtl="0">
              <a:lnSpc>
                <a:spcPct val="200000"/>
              </a:lnSpc>
            </a:pPr>
            <a:r>
              <a:rPr lang="fa-IR">
                <a:cs typeface="B Bardiya" pitchFamily="2" charset="-78"/>
              </a:rPr>
              <a:t>1-نیازمند تأمین هوای تازه زیادی نیستند</a:t>
            </a:r>
          </a:p>
          <a:p>
            <a:pPr rtl="0">
              <a:lnSpc>
                <a:spcPct val="200000"/>
              </a:lnSpc>
            </a:pPr>
            <a:r>
              <a:rPr lang="fa-IR">
                <a:cs typeface="B Bardiya" pitchFamily="2" charset="-78"/>
              </a:rPr>
              <a:t>2- اولویت در کنترل انفرادی و مستقل شرایط گرمایی و </a:t>
            </a:r>
          </a:p>
          <a:p>
            <a:pPr rtl="0">
              <a:lnSpc>
                <a:spcPct val="200000"/>
              </a:lnSpc>
            </a:pPr>
            <a:r>
              <a:rPr lang="fa-IR">
                <a:cs typeface="B Bardiya" pitchFamily="2" charset="-78"/>
              </a:rPr>
              <a:t>سرمایی وجود دارد.</a:t>
            </a:r>
          </a:p>
          <a:p>
            <a:pPr rtl="0">
              <a:lnSpc>
                <a:spcPct val="200000"/>
              </a:lnSpc>
            </a:pPr>
            <a:r>
              <a:rPr lang="fa-IR">
                <a:cs typeface="B Bardiya" pitchFamily="2" charset="-78"/>
              </a:rPr>
              <a:t>3- در اتاقهای هتل  به دلیل استفاده بهینه از تمامی فضاو </a:t>
            </a:r>
          </a:p>
          <a:p>
            <a:pPr rtl="0">
              <a:lnSpc>
                <a:spcPct val="200000"/>
              </a:lnSpc>
            </a:pPr>
            <a:r>
              <a:rPr lang="fa-IR">
                <a:cs typeface="B Bardiya" pitchFamily="2" charset="-78"/>
              </a:rPr>
              <a:t>عدم دستکاری </a:t>
            </a:r>
            <a:r>
              <a:rPr lang="fa-IR">
                <a:solidFill>
                  <a:srgbClr val="002060"/>
                </a:solidFill>
                <a:cs typeface="B Bardiya" pitchFamily="2" charset="-78"/>
              </a:rPr>
              <a:t>فن کوئل ،نوع سقفی </a:t>
            </a:r>
            <a:r>
              <a:rPr lang="fa-IR">
                <a:cs typeface="B Bardiya" pitchFamily="2" charset="-78"/>
              </a:rPr>
              <a:t>مناسب است.</a:t>
            </a:r>
          </a:p>
        </p:txBody>
      </p:sp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7215188" y="142875"/>
            <a:ext cx="15922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 sz="3600">
                <a:cs typeface="B Bardiya" pitchFamily="2" charset="-78"/>
              </a:rPr>
              <a:t>فن کوئل :</a:t>
            </a:r>
          </a:p>
        </p:txBody>
      </p:sp>
      <p:sp>
        <p:nvSpPr>
          <p:cNvPr id="48133" name="Rectangle 6"/>
          <p:cNvSpPr>
            <a:spLocks noChangeArrowheads="1"/>
          </p:cNvSpPr>
          <p:nvPr/>
        </p:nvSpPr>
        <p:spPr bwMode="auto">
          <a:xfrm>
            <a:off x="4214813" y="4214813"/>
            <a:ext cx="4572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lnSpc>
                <a:spcPct val="200000"/>
              </a:lnSpc>
            </a:pPr>
            <a:r>
              <a:rPr lang="fa-IR">
                <a:cs typeface="B Bardiya" pitchFamily="2" charset="-78"/>
              </a:rPr>
              <a:t>4- </a:t>
            </a:r>
            <a:r>
              <a:rPr lang="fa-IR" sz="2000">
                <a:cs typeface="B Bardiya" pitchFamily="2" charset="-78"/>
              </a:rPr>
              <a:t>در اماکن بزرگ مانند برخی سالنها ،سرسراهاو </a:t>
            </a:r>
          </a:p>
          <a:p>
            <a:pPr rtl="0">
              <a:lnSpc>
                <a:spcPct val="200000"/>
              </a:lnSpc>
            </a:pPr>
            <a:r>
              <a:rPr lang="fa-IR" sz="2000">
                <a:cs typeface="B Bardiya" pitchFamily="2" charset="-78"/>
              </a:rPr>
              <a:t>راهروهابه منظور کاهش سر وصدا وکاهش مقدار لوله کشی ها،بهتر است از</a:t>
            </a:r>
            <a:r>
              <a:rPr lang="fa-IR" sz="2000">
                <a:solidFill>
                  <a:srgbClr val="B9D0FF"/>
                </a:solidFill>
                <a:cs typeface="B Bardiya" pitchFamily="2" charset="-78"/>
              </a:rPr>
              <a:t> </a:t>
            </a:r>
            <a:r>
              <a:rPr lang="fa-IR" sz="2000">
                <a:solidFill>
                  <a:srgbClr val="002060"/>
                </a:solidFill>
                <a:cs typeface="B Bardiya" pitchFamily="2" charset="-78"/>
              </a:rPr>
              <a:t>فن کوئل کانالی </a:t>
            </a:r>
            <a:r>
              <a:rPr lang="fa-IR" sz="2000">
                <a:cs typeface="B Bardiya" pitchFamily="2" charset="-78"/>
              </a:rPr>
              <a:t>استفاده شود.</a:t>
            </a:r>
          </a:p>
        </p:txBody>
      </p:sp>
      <p:pic>
        <p:nvPicPr>
          <p:cNvPr id="48134" name="Picture 8" descr="IMG_11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143000"/>
            <a:ext cx="3746500" cy="54324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077200" cy="63246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3200" smtClean="0">
                <a:solidFill>
                  <a:srgbClr val="002060"/>
                </a:solidFill>
                <a:cs typeface="B Bardiya" pitchFamily="2" charset="-78"/>
              </a:rPr>
              <a:t>فن کوئل کانالی</a:t>
            </a:r>
          </a:p>
        </p:txBody>
      </p:sp>
      <p:pic>
        <p:nvPicPr>
          <p:cNvPr id="49155" name="Picture 3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57200" y="838200"/>
            <a:ext cx="78486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7572375" y="762000"/>
            <a:ext cx="581025" cy="38100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6743700" y="1866900"/>
            <a:ext cx="2590800" cy="38100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8" name="Rectangle 10"/>
          <p:cNvSpPr>
            <a:spLocks noChangeArrowheads="1"/>
          </p:cNvSpPr>
          <p:nvPr/>
        </p:nvSpPr>
        <p:spPr bwMode="auto">
          <a:xfrm>
            <a:off x="1981200" y="3157538"/>
            <a:ext cx="10541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-34925" algn="l" rtl="0">
              <a:lnSpc>
                <a:spcPct val="170000"/>
              </a:lnSpc>
            </a:pPr>
            <a:r>
              <a:rPr lang="fa-IR" b="1">
                <a:solidFill>
                  <a:srgbClr val="004A82"/>
                </a:solidFill>
                <a:cs typeface="B Bardiya" pitchFamily="2" charset="-78"/>
              </a:rPr>
              <a:t>فن کوئل سقفی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828800" y="3657600"/>
            <a:ext cx="381000" cy="228600"/>
          </a:xfrm>
          <a:prstGeom prst="straightConnector1">
            <a:avLst/>
          </a:prstGeom>
          <a:ln w="38100">
            <a:solidFill>
              <a:srgbClr val="004A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19400" y="3581400"/>
            <a:ext cx="990600" cy="304800"/>
          </a:xfrm>
          <a:prstGeom prst="straightConnector1">
            <a:avLst/>
          </a:prstGeom>
          <a:ln w="38100">
            <a:solidFill>
              <a:srgbClr val="004A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248400"/>
          </a:xfrm>
        </p:spPr>
        <p:txBody>
          <a:bodyPr/>
          <a:lstStyle/>
          <a:p>
            <a:pPr marL="34925" indent="-34925" eaLnBrk="1" hangingPunct="1">
              <a:buFont typeface="Wingdings 2" pitchFamily="18" charset="2"/>
              <a:buNone/>
            </a:pPr>
            <a:r>
              <a:rPr lang="fa-IR" sz="2200" b="1" dirty="0" smtClean="0">
                <a:solidFill>
                  <a:srgbClr val="002060"/>
                </a:solidFill>
                <a:cs typeface="B Bardiya" pitchFamily="2" charset="-78"/>
              </a:rPr>
              <a:t>سلسله مراتب در روابط  فضاهای</a:t>
            </a:r>
          </a:p>
          <a:p>
            <a:pPr marL="34925" indent="-34925" eaLnBrk="1" hangingPunct="1">
              <a:buFont typeface="Wingdings 2" pitchFamily="18" charset="2"/>
              <a:buNone/>
            </a:pPr>
            <a:r>
              <a:rPr lang="fa-IR" sz="2200" b="1" dirty="0" smtClean="0">
                <a:solidFill>
                  <a:srgbClr val="002060"/>
                </a:solidFill>
                <a:cs typeface="B Bardiya" pitchFamily="2" charset="-78"/>
              </a:rPr>
              <a:t> داخلی آشپزخانه ی اصلی :</a:t>
            </a:r>
          </a:p>
        </p:txBody>
      </p:sp>
      <p:sp>
        <p:nvSpPr>
          <p:cNvPr id="4" name="Cube 3"/>
          <p:cNvSpPr/>
          <p:nvPr/>
        </p:nvSpPr>
        <p:spPr>
          <a:xfrm>
            <a:off x="3929058" y="2500306"/>
            <a:ext cx="1428760" cy="1143000"/>
          </a:xfrm>
          <a:prstGeom prst="cube">
            <a:avLst/>
          </a:prstGeom>
          <a:solidFill>
            <a:srgbClr val="FFFF0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500" dirty="0" smtClean="0">
                <a:solidFill>
                  <a:srgbClr val="002060"/>
                </a:solidFill>
              </a:rPr>
              <a:t>ریز فضاهای آشپزخانه </a:t>
            </a:r>
            <a:r>
              <a:rPr lang="fa-IR" sz="1500" dirty="0">
                <a:solidFill>
                  <a:srgbClr val="002060"/>
                </a:solidFill>
              </a:rPr>
              <a:t>اصلی</a:t>
            </a:r>
          </a:p>
        </p:txBody>
      </p:sp>
      <p:sp>
        <p:nvSpPr>
          <p:cNvPr id="21" name="Right Arrow 20"/>
          <p:cNvSpPr/>
          <p:nvPr/>
        </p:nvSpPr>
        <p:spPr>
          <a:xfrm rot="13500000">
            <a:off x="3193871" y="2136595"/>
            <a:ext cx="923932" cy="3238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3" name="Right Arrow 22"/>
          <p:cNvSpPr/>
          <p:nvPr/>
        </p:nvSpPr>
        <p:spPr>
          <a:xfrm rot="5400000">
            <a:off x="4119558" y="3986206"/>
            <a:ext cx="8382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7" name="Right Arrow 26"/>
          <p:cNvSpPr/>
          <p:nvPr/>
        </p:nvSpPr>
        <p:spPr>
          <a:xfrm rot="8100000">
            <a:off x="2972680" y="3869166"/>
            <a:ext cx="975862" cy="3259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6" name="Right Arrow 35"/>
          <p:cNvSpPr/>
          <p:nvPr/>
        </p:nvSpPr>
        <p:spPr>
          <a:xfrm>
            <a:off x="5443534" y="3071810"/>
            <a:ext cx="842978" cy="25399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0" name="Right Arrow 39"/>
          <p:cNvSpPr/>
          <p:nvPr/>
        </p:nvSpPr>
        <p:spPr>
          <a:xfrm rot="2700000">
            <a:off x="5029867" y="3807393"/>
            <a:ext cx="891961" cy="3175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41" name="Cube 40"/>
          <p:cNvSpPr/>
          <p:nvPr/>
        </p:nvSpPr>
        <p:spPr>
          <a:xfrm>
            <a:off x="6357950" y="2714620"/>
            <a:ext cx="928694" cy="928694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dirty="0" smtClean="0">
                <a:solidFill>
                  <a:schemeClr val="bg1"/>
                </a:solidFill>
              </a:rPr>
              <a:t>انبارها</a:t>
            </a:r>
            <a:endParaRPr lang="fa-IR" sz="1600" dirty="0">
              <a:solidFill>
                <a:schemeClr val="bg1"/>
              </a:solidFill>
            </a:endParaRPr>
          </a:p>
        </p:txBody>
      </p:sp>
      <p:sp>
        <p:nvSpPr>
          <p:cNvPr id="43" name="Cube 42"/>
          <p:cNvSpPr/>
          <p:nvPr/>
        </p:nvSpPr>
        <p:spPr>
          <a:xfrm>
            <a:off x="1714480" y="3929066"/>
            <a:ext cx="1214446" cy="1143008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dirty="0" smtClean="0">
                <a:solidFill>
                  <a:schemeClr val="bg1"/>
                </a:solidFill>
              </a:rPr>
              <a:t>فضاهای آماده سازی غذا</a:t>
            </a:r>
            <a:endParaRPr lang="fa-IR" sz="1400" dirty="0">
              <a:solidFill>
                <a:schemeClr val="bg1"/>
              </a:solidFill>
            </a:endParaRPr>
          </a:p>
        </p:txBody>
      </p:sp>
      <p:sp>
        <p:nvSpPr>
          <p:cNvPr id="44" name="Cube 43"/>
          <p:cNvSpPr/>
          <p:nvPr/>
        </p:nvSpPr>
        <p:spPr>
          <a:xfrm>
            <a:off x="5715008" y="4205318"/>
            <a:ext cx="1143008" cy="1000132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dirty="0" smtClean="0">
                <a:solidFill>
                  <a:schemeClr val="bg1"/>
                </a:solidFill>
              </a:rPr>
              <a:t>امور بهداشتی</a:t>
            </a:r>
            <a:endParaRPr lang="fa-IR" sz="1400" dirty="0">
              <a:solidFill>
                <a:schemeClr val="bg1"/>
              </a:solidFill>
            </a:endParaRPr>
          </a:p>
        </p:txBody>
      </p:sp>
      <p:sp>
        <p:nvSpPr>
          <p:cNvPr id="45" name="Cube 44"/>
          <p:cNvSpPr/>
          <p:nvPr/>
        </p:nvSpPr>
        <p:spPr>
          <a:xfrm>
            <a:off x="2285984" y="1611298"/>
            <a:ext cx="928694" cy="928694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 smtClean="0">
                <a:solidFill>
                  <a:schemeClr val="bg1"/>
                </a:solidFill>
              </a:rPr>
              <a:t>سرو</a:t>
            </a:r>
            <a:endParaRPr lang="fa-IR" sz="2000" dirty="0">
              <a:solidFill>
                <a:schemeClr val="bg1"/>
              </a:solidFill>
            </a:endParaRPr>
          </a:p>
        </p:txBody>
      </p:sp>
      <p:sp>
        <p:nvSpPr>
          <p:cNvPr id="46" name="Cube 45"/>
          <p:cNvSpPr/>
          <p:nvPr/>
        </p:nvSpPr>
        <p:spPr>
          <a:xfrm>
            <a:off x="4214810" y="571480"/>
            <a:ext cx="1143008" cy="1000132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dirty="0" smtClean="0">
                <a:solidFill>
                  <a:schemeClr val="bg1"/>
                </a:solidFill>
              </a:rPr>
              <a:t>دفتر سرآشپز</a:t>
            </a:r>
            <a:endParaRPr lang="fa-IR" sz="1400" dirty="0">
              <a:solidFill>
                <a:schemeClr val="bg1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 rot="16200000">
            <a:off x="4317545" y="1897505"/>
            <a:ext cx="812476" cy="3035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0" name="Cube 49"/>
          <p:cNvSpPr/>
          <p:nvPr/>
        </p:nvSpPr>
        <p:spPr>
          <a:xfrm>
            <a:off x="3929058" y="4633946"/>
            <a:ext cx="1143008" cy="1000132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400" dirty="0" smtClean="0">
                <a:solidFill>
                  <a:schemeClr val="bg1"/>
                </a:solidFill>
              </a:rPr>
              <a:t>سرویس بهداشتی</a:t>
            </a:r>
            <a:endParaRPr lang="fa-IR" sz="1400" dirty="0">
              <a:solidFill>
                <a:schemeClr val="bg1"/>
              </a:solidFill>
            </a:endParaRPr>
          </a:p>
        </p:txBody>
      </p:sp>
      <p:sp>
        <p:nvSpPr>
          <p:cNvPr id="52" name="Flowchart: Magnetic Disk 51"/>
          <p:cNvSpPr/>
          <p:nvPr/>
        </p:nvSpPr>
        <p:spPr>
          <a:xfrm>
            <a:off x="6858016" y="1204922"/>
            <a:ext cx="714380" cy="857256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آذوقه خشک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54" name="Flowchart: Magnetic Disk 53"/>
          <p:cNvSpPr/>
          <p:nvPr/>
        </p:nvSpPr>
        <p:spPr>
          <a:xfrm>
            <a:off x="7929586" y="2000240"/>
            <a:ext cx="785818" cy="785818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نوشیدنی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55" name="Flowchart: Magnetic Disk 54"/>
          <p:cNvSpPr/>
          <p:nvPr/>
        </p:nvSpPr>
        <p:spPr>
          <a:xfrm>
            <a:off x="7929586" y="3071810"/>
            <a:ext cx="857256" cy="642942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سردخانه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56" name="Flowchart: Magnetic Disk 55"/>
          <p:cNvSpPr/>
          <p:nvPr/>
        </p:nvSpPr>
        <p:spPr>
          <a:xfrm>
            <a:off x="5786446" y="1204922"/>
            <a:ext cx="714380" cy="857256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انبار وسایل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57" name="Flowchart: Magnetic Disk 56"/>
          <p:cNvSpPr/>
          <p:nvPr/>
        </p:nvSpPr>
        <p:spPr>
          <a:xfrm>
            <a:off x="1857356" y="5857892"/>
            <a:ext cx="714380" cy="857256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قصابی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58" name="Flowchart: Magnetic Disk 57"/>
          <p:cNvSpPr/>
          <p:nvPr/>
        </p:nvSpPr>
        <p:spPr>
          <a:xfrm>
            <a:off x="2714612" y="5643578"/>
            <a:ext cx="714380" cy="857256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نانوایی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59" name="Flowchart: Magnetic Disk 58"/>
          <p:cNvSpPr/>
          <p:nvPr/>
        </p:nvSpPr>
        <p:spPr>
          <a:xfrm>
            <a:off x="1000100" y="6000768"/>
            <a:ext cx="714380" cy="714380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سالاد و دسر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60" name="Flowchart: Magnetic Disk 59"/>
          <p:cNvSpPr/>
          <p:nvPr/>
        </p:nvSpPr>
        <p:spPr>
          <a:xfrm>
            <a:off x="285720" y="4429132"/>
            <a:ext cx="714380" cy="714380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پخت و پز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61" name="Flowchart: Magnetic Disk 60"/>
          <p:cNvSpPr/>
          <p:nvPr/>
        </p:nvSpPr>
        <p:spPr>
          <a:xfrm>
            <a:off x="428596" y="5276888"/>
            <a:ext cx="714380" cy="714380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 smtClean="0">
                <a:solidFill>
                  <a:sysClr val="windowText" lastClr="000000"/>
                </a:solidFill>
              </a:rPr>
              <a:t>پخت سریع</a:t>
            </a:r>
            <a:endParaRPr lang="fa-IR" sz="1400" dirty="0">
              <a:solidFill>
                <a:sysClr val="windowText" lastClr="000000"/>
              </a:solidFill>
            </a:endParaRPr>
          </a:p>
        </p:txBody>
      </p:sp>
      <p:sp>
        <p:nvSpPr>
          <p:cNvPr id="62" name="Flowchart: Magnetic Disk 61"/>
          <p:cNvSpPr/>
          <p:nvPr/>
        </p:nvSpPr>
        <p:spPr>
          <a:xfrm>
            <a:off x="7572396" y="4348194"/>
            <a:ext cx="661978" cy="785818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ظرف شویی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63" name="Flowchart: Magnetic Disk 62"/>
          <p:cNvSpPr/>
          <p:nvPr/>
        </p:nvSpPr>
        <p:spPr>
          <a:xfrm>
            <a:off x="7286644" y="5419764"/>
            <a:ext cx="661978" cy="785818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قابلمه شویی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64" name="Flowchart: Magnetic Disk 63"/>
          <p:cNvSpPr/>
          <p:nvPr/>
        </p:nvSpPr>
        <p:spPr>
          <a:xfrm>
            <a:off x="6215074" y="5919830"/>
            <a:ext cx="776294" cy="704856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 smtClean="0">
                <a:solidFill>
                  <a:sysClr val="windowText" lastClr="000000"/>
                </a:solidFill>
              </a:rPr>
              <a:t>برداشتن زباله</a:t>
            </a:r>
            <a:endParaRPr lang="fa-IR" sz="1200" dirty="0">
              <a:solidFill>
                <a:sysClr val="windowText" lastClr="000000"/>
              </a:solidFill>
            </a:endParaRPr>
          </a:p>
        </p:txBody>
      </p:sp>
      <p:sp>
        <p:nvSpPr>
          <p:cNvPr id="65" name="Flowchart: Magnetic Disk 64"/>
          <p:cNvSpPr/>
          <p:nvPr/>
        </p:nvSpPr>
        <p:spPr>
          <a:xfrm>
            <a:off x="1500166" y="142852"/>
            <a:ext cx="919170" cy="928694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00" dirty="0" smtClean="0">
                <a:solidFill>
                  <a:sysClr val="windowText" lastClr="000000"/>
                </a:solidFill>
              </a:rPr>
              <a:t>جمع آوری ظروف کثیف از رستوران</a:t>
            </a:r>
            <a:endParaRPr lang="fa-IR" sz="1000" dirty="0">
              <a:solidFill>
                <a:sysClr val="windowText" lastClr="000000"/>
              </a:solidFill>
            </a:endParaRPr>
          </a:p>
        </p:txBody>
      </p:sp>
      <p:sp>
        <p:nvSpPr>
          <p:cNvPr id="66" name="Flowchart: Magnetic Disk 65"/>
          <p:cNvSpPr/>
          <p:nvPr/>
        </p:nvSpPr>
        <p:spPr>
          <a:xfrm>
            <a:off x="500034" y="968356"/>
            <a:ext cx="954098" cy="920764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00" dirty="0" smtClean="0">
                <a:solidFill>
                  <a:sysClr val="windowText" lastClr="000000"/>
                </a:solidFill>
              </a:rPr>
              <a:t>جمع آوری ظروف کثیف از سالن ضیافت </a:t>
            </a:r>
            <a:endParaRPr lang="fa-IR" sz="1000" dirty="0">
              <a:solidFill>
                <a:sysClr val="windowText" lastClr="000000"/>
              </a:solidFill>
            </a:endParaRPr>
          </a:p>
        </p:txBody>
      </p:sp>
      <p:sp>
        <p:nvSpPr>
          <p:cNvPr id="67" name="Flowchart: Magnetic Disk 66"/>
          <p:cNvSpPr/>
          <p:nvPr/>
        </p:nvSpPr>
        <p:spPr>
          <a:xfrm>
            <a:off x="642910" y="2111364"/>
            <a:ext cx="954098" cy="920764"/>
          </a:xfrm>
          <a:prstGeom prst="flowChartMagneticDisk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00" dirty="0" smtClean="0">
                <a:solidFill>
                  <a:sysClr val="windowText" lastClr="000000"/>
                </a:solidFill>
              </a:rPr>
              <a:t>فضای خدمات رسانی به اتاق ها</a:t>
            </a:r>
            <a:endParaRPr lang="fa-IR" sz="1000" dirty="0">
              <a:solidFill>
                <a:sysClr val="windowText" lastClr="000000"/>
              </a:solidFill>
            </a:endParaRPr>
          </a:p>
        </p:txBody>
      </p:sp>
      <p:sp>
        <p:nvSpPr>
          <p:cNvPr id="68" name="Right Arrow 67"/>
          <p:cNvSpPr/>
          <p:nvPr/>
        </p:nvSpPr>
        <p:spPr>
          <a:xfrm rot="14400000">
            <a:off x="5960798" y="2321779"/>
            <a:ext cx="571895" cy="23789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9" name="Right Arrow 68"/>
          <p:cNvSpPr/>
          <p:nvPr/>
        </p:nvSpPr>
        <p:spPr>
          <a:xfrm rot="17100000">
            <a:off x="6557433" y="2241953"/>
            <a:ext cx="534870" cy="21195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0" name="Right Arrow 69"/>
          <p:cNvSpPr/>
          <p:nvPr/>
        </p:nvSpPr>
        <p:spPr>
          <a:xfrm rot="19800000">
            <a:off x="7375240" y="2476948"/>
            <a:ext cx="534870" cy="21195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1" name="Right Arrow 70"/>
          <p:cNvSpPr/>
          <p:nvPr/>
        </p:nvSpPr>
        <p:spPr>
          <a:xfrm rot="1800000">
            <a:off x="7375240" y="3191328"/>
            <a:ext cx="534870" cy="21195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2" name="Right Arrow 71"/>
          <p:cNvSpPr/>
          <p:nvPr/>
        </p:nvSpPr>
        <p:spPr>
          <a:xfrm rot="14400000">
            <a:off x="2246021" y="1188271"/>
            <a:ext cx="571895" cy="23789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3" name="Right Arrow 72"/>
          <p:cNvSpPr/>
          <p:nvPr/>
        </p:nvSpPr>
        <p:spPr>
          <a:xfrm rot="11700000">
            <a:off x="1521416" y="1492935"/>
            <a:ext cx="776541" cy="2664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4" name="Right Arrow 73"/>
          <p:cNvSpPr/>
          <p:nvPr/>
        </p:nvSpPr>
        <p:spPr>
          <a:xfrm rot="9900000">
            <a:off x="1664085" y="2252757"/>
            <a:ext cx="571895" cy="23789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5" name="Right Arrow 74"/>
          <p:cNvSpPr/>
          <p:nvPr/>
        </p:nvSpPr>
        <p:spPr>
          <a:xfrm rot="9000000">
            <a:off x="1092702" y="5046736"/>
            <a:ext cx="571895" cy="23789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6" name="Right Arrow 75"/>
          <p:cNvSpPr/>
          <p:nvPr/>
        </p:nvSpPr>
        <p:spPr>
          <a:xfrm rot="10800000">
            <a:off x="1000100" y="4633946"/>
            <a:ext cx="571895" cy="23789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7" name="Right Arrow 76"/>
          <p:cNvSpPr/>
          <p:nvPr/>
        </p:nvSpPr>
        <p:spPr>
          <a:xfrm rot="7200000">
            <a:off x="1272630" y="5423521"/>
            <a:ext cx="812259" cy="2734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8" name="Right Arrow 77"/>
          <p:cNvSpPr/>
          <p:nvPr/>
        </p:nvSpPr>
        <p:spPr>
          <a:xfrm rot="5400000">
            <a:off x="1904671" y="5372449"/>
            <a:ext cx="571895" cy="23789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79" name="Right Arrow 78"/>
          <p:cNvSpPr/>
          <p:nvPr/>
        </p:nvSpPr>
        <p:spPr>
          <a:xfrm rot="3600000">
            <a:off x="2617569" y="5179179"/>
            <a:ext cx="571895" cy="23789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81" name="Right Arrow 80"/>
          <p:cNvSpPr/>
          <p:nvPr/>
        </p:nvSpPr>
        <p:spPr>
          <a:xfrm rot="5400000">
            <a:off x="6190951" y="5443887"/>
            <a:ext cx="571895" cy="23789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82" name="Right Arrow 81"/>
          <p:cNvSpPr/>
          <p:nvPr/>
        </p:nvSpPr>
        <p:spPr>
          <a:xfrm rot="2700000">
            <a:off x="6633794" y="5272604"/>
            <a:ext cx="703077" cy="2631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83" name="Right Arrow 82"/>
          <p:cNvSpPr/>
          <p:nvPr/>
        </p:nvSpPr>
        <p:spPr>
          <a:xfrm>
            <a:off x="6929454" y="4633946"/>
            <a:ext cx="571895" cy="23789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85" name="Right Arrow 84"/>
          <p:cNvSpPr/>
          <p:nvPr/>
        </p:nvSpPr>
        <p:spPr>
          <a:xfrm rot="10800000">
            <a:off x="2643174" y="3071810"/>
            <a:ext cx="1200168" cy="2857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86" name="Cube 85"/>
          <p:cNvSpPr/>
          <p:nvPr/>
        </p:nvSpPr>
        <p:spPr>
          <a:xfrm>
            <a:off x="1643042" y="2786058"/>
            <a:ext cx="928694" cy="928694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dirty="0" smtClean="0">
                <a:solidFill>
                  <a:schemeClr val="bg1"/>
                </a:solidFill>
              </a:rPr>
              <a:t>تحویل</a:t>
            </a:r>
            <a:endParaRPr lang="fa-I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3" grpId="0" animBg="1"/>
      <p:bldP spid="27" grpId="0" animBg="1"/>
      <p:bldP spid="36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5" grpId="0" animBg="1"/>
      <p:bldP spid="8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4140200" y="404813"/>
            <a:ext cx="4814888" cy="6167437"/>
          </a:xfrm>
        </p:spPr>
        <p:txBody>
          <a:bodyPr/>
          <a:lstStyle/>
          <a:p>
            <a:pPr marL="34925" indent="-34925" eaLnBrk="1" hangingPunct="1">
              <a:lnSpc>
                <a:spcPct val="160000"/>
              </a:lnSpc>
              <a:buFont typeface="Wingdings 2" pitchFamily="18" charset="2"/>
              <a:buNone/>
            </a:pPr>
            <a:endParaRPr lang="en-US" sz="1700" smtClean="0"/>
          </a:p>
          <a:p>
            <a:pPr marL="34925" indent="-34925" eaLnBrk="1" hangingPunct="1">
              <a:lnSpc>
                <a:spcPct val="160000"/>
              </a:lnSpc>
            </a:pPr>
            <a:r>
              <a:rPr lang="fa-IR" sz="1700" b="1" smtClean="0">
                <a:cs typeface="B Bardiya" pitchFamily="2" charset="-78"/>
              </a:rPr>
              <a:t>اساس کلیه سیستمهای تهویه مطبوع هوا ساز است.</a:t>
            </a:r>
            <a:endParaRPr lang="en-US" sz="170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60000"/>
              </a:lnSpc>
            </a:pPr>
            <a:r>
              <a:rPr lang="fa-IR" sz="1700" b="1" smtClean="0">
                <a:cs typeface="B Bardiya" pitchFamily="2" charset="-78"/>
              </a:rPr>
              <a:t>سیال گرم یا سرد از طریق سیستم مرکزی در اختیار هوا ساز قرار می گیرد.کویل فن و جعبه مخلوط کننده هوا از اجزا ثابت و اصلی هوا سازند.</a:t>
            </a:r>
          </a:p>
          <a:p>
            <a:pPr marL="34925" indent="-34925" eaLnBrk="1" hangingPunct="1">
              <a:lnSpc>
                <a:spcPct val="90000"/>
              </a:lnSpc>
            </a:pPr>
            <a:endParaRPr lang="fa-IR" sz="1700" b="1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90000"/>
              </a:lnSpc>
            </a:pPr>
            <a:endParaRPr lang="fa-IR" sz="1700" b="1" smtClean="0"/>
          </a:p>
          <a:p>
            <a:pPr marL="34925" indent="-34925" eaLnBrk="1" hangingPunct="1">
              <a:lnSpc>
                <a:spcPct val="180000"/>
              </a:lnSpc>
              <a:buFont typeface="Wingdings 2" pitchFamily="18" charset="2"/>
              <a:buNone/>
            </a:pPr>
            <a:r>
              <a:rPr lang="fa-IR" sz="2400" b="1" smtClean="0">
                <a:solidFill>
                  <a:srgbClr val="004A82"/>
                </a:solidFill>
                <a:cs typeface="B Bardiya" pitchFamily="2" charset="-78"/>
              </a:rPr>
              <a:t>معیار ارزش :</a:t>
            </a:r>
            <a:endParaRPr lang="en-US" sz="2400" b="1" smtClean="0">
              <a:solidFill>
                <a:srgbClr val="004A82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80000"/>
              </a:lnSpc>
              <a:buFont typeface="Wingdings 2" pitchFamily="18" charset="2"/>
              <a:buNone/>
            </a:pPr>
            <a:r>
              <a:rPr lang="fa-IR" sz="1700" b="1" smtClean="0">
                <a:cs typeface="B Bardiya" pitchFamily="2" charset="-78"/>
              </a:rPr>
              <a:t> دستگاهی است که با انجام عملیاتی چون تغییر دما ، افزایش یا کاهش رطوبت، تصفیه و تنظیم سرعت، مشخصات هوا را تغییر و آن را مطبوع می سازد.</a:t>
            </a:r>
          </a:p>
          <a:p>
            <a:pPr marL="34925" indent="-34925" eaLnBrk="1" hangingPunct="1">
              <a:lnSpc>
                <a:spcPct val="160000"/>
              </a:lnSpc>
              <a:buFont typeface="Wingdings 2" pitchFamily="18" charset="2"/>
              <a:buNone/>
            </a:pPr>
            <a:endParaRPr lang="fa-IR" sz="1700" smtClean="0">
              <a:cs typeface="B Bardiya" pitchFamily="2" charset="-78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7740650" y="188913"/>
            <a:ext cx="1201738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925" indent="-34925" algn="l" rtl="0">
              <a:lnSpc>
                <a:spcPct val="170000"/>
              </a:lnSpc>
            </a:pPr>
            <a:r>
              <a:rPr lang="fa-IR" sz="2800" b="1">
                <a:solidFill>
                  <a:srgbClr val="004A82"/>
                </a:solidFill>
                <a:cs typeface="B Bardiya" pitchFamily="2" charset="-78"/>
              </a:rPr>
              <a:t>هوا ساز :</a:t>
            </a:r>
          </a:p>
        </p:txBody>
      </p:sp>
      <p:grpSp>
        <p:nvGrpSpPr>
          <p:cNvPr id="50180" name="Group 7"/>
          <p:cNvGrpSpPr>
            <a:grpSpLocks/>
          </p:cNvGrpSpPr>
          <p:nvPr/>
        </p:nvGrpSpPr>
        <p:grpSpPr bwMode="auto">
          <a:xfrm>
            <a:off x="228600" y="152400"/>
            <a:ext cx="3810000" cy="6705600"/>
            <a:chOff x="228600" y="152400"/>
            <a:chExt cx="3810000" cy="6705600"/>
          </a:xfrm>
        </p:grpSpPr>
        <p:grpSp>
          <p:nvGrpSpPr>
            <p:cNvPr id="50181" name="Group 5"/>
            <p:cNvGrpSpPr>
              <a:grpSpLocks/>
            </p:cNvGrpSpPr>
            <p:nvPr/>
          </p:nvGrpSpPr>
          <p:grpSpPr bwMode="auto">
            <a:xfrm>
              <a:off x="228601" y="152400"/>
              <a:ext cx="3809999" cy="6324601"/>
              <a:chOff x="152403" y="228600"/>
              <a:chExt cx="3809999" cy="6324601"/>
            </a:xfrm>
          </p:grpSpPr>
          <p:pic>
            <p:nvPicPr>
              <p:cNvPr id="50183" name="Picture 1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-5400000">
                <a:off x="-1023268" y="1567531"/>
                <a:ext cx="6161341" cy="3809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184" name="Picture 4" descr="7.jpg"/>
              <p:cNvPicPr>
                <a:picLocks noChangeAspect="1"/>
              </p:cNvPicPr>
              <p:nvPr/>
            </p:nvPicPr>
            <p:blipFill>
              <a:blip r:embed="rId3" cstate="print"/>
              <a:srcRect t="2467" r="51666" b="8948"/>
              <a:stretch>
                <a:fillRect/>
              </a:stretch>
            </p:blipFill>
            <p:spPr bwMode="auto">
              <a:xfrm>
                <a:off x="189573" y="228600"/>
                <a:ext cx="3772829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0182" name="Picture 6" descr="DSCF2842.JPG"/>
            <p:cNvPicPr>
              <a:picLocks noChangeAspect="1"/>
            </p:cNvPicPr>
            <p:nvPr/>
          </p:nvPicPr>
          <p:blipFill>
            <a:blip r:embed="rId4" cstate="print"/>
            <a:srcRect l="16071" t="2083" r="5804" b="16667"/>
            <a:stretch>
              <a:fillRect/>
            </a:stretch>
          </p:blipFill>
          <p:spPr bwMode="auto">
            <a:xfrm>
              <a:off x="228600" y="3886200"/>
              <a:ext cx="38100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/>
          </p:cNvPicPr>
          <p:nvPr/>
        </p:nvPicPr>
        <p:blipFill>
          <a:blip r:embed="rId2" cstate="print">
            <a:lum bright="-30000" contrast="40000"/>
          </a:blip>
          <a:srcRect l="1486" b="50963"/>
          <a:stretch>
            <a:fillRect/>
          </a:stretch>
        </p:blipFill>
        <p:spPr bwMode="auto">
          <a:xfrm>
            <a:off x="365125" y="76200"/>
            <a:ext cx="84740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1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" y="3048000"/>
            <a:ext cx="487680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5715000" y="3975100"/>
            <a:ext cx="25225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925" indent="-34925" algn="l" rtl="0">
              <a:lnSpc>
                <a:spcPct val="170000"/>
              </a:lnSpc>
            </a:pPr>
            <a:r>
              <a:rPr lang="en-US" sz="2800" b="1">
                <a:cs typeface="B Bardiya" pitchFamily="2" charset="-78"/>
              </a:rPr>
              <a:t>    </a:t>
            </a:r>
            <a:r>
              <a:rPr lang="fa-IR" sz="2800" b="1">
                <a:cs typeface="B Bardiya" pitchFamily="2" charset="-78"/>
              </a:rPr>
              <a:t>انتخاب تاسیسات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39788"/>
            <a:ext cx="8274050" cy="578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5940425" y="-76200"/>
            <a:ext cx="293052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925" indent="-34925" algn="l" rtl="0">
              <a:lnSpc>
                <a:spcPct val="170000"/>
              </a:lnSpc>
            </a:pPr>
            <a:r>
              <a:rPr lang="fa-IR" sz="2800" b="1">
                <a:solidFill>
                  <a:srgbClr val="004A82"/>
                </a:solidFill>
                <a:cs typeface="B Bardiya" pitchFamily="2" charset="-78"/>
              </a:rPr>
              <a:t>   انواع جانمایی هوا ساز :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897813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4191000" y="3148013"/>
            <a:ext cx="762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925" indent="-34925" algn="l" rtl="0">
              <a:lnSpc>
                <a:spcPct val="170000"/>
              </a:lnSpc>
            </a:pPr>
            <a:r>
              <a:rPr lang="fa-IR" b="1">
                <a:cs typeface="B Bardiya" pitchFamily="2" charset="-78"/>
              </a:rPr>
              <a:t>هوا ساز</a:t>
            </a: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1692275" y="26035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925" indent="-34925" algn="l" rtl="0">
              <a:lnSpc>
                <a:spcPct val="170000"/>
              </a:lnSpc>
            </a:pPr>
            <a:r>
              <a:rPr lang="fa-IR" b="1">
                <a:cs typeface="B Bardiya" pitchFamily="2" charset="-78"/>
              </a:rPr>
              <a:t> </a:t>
            </a:r>
            <a:r>
              <a:rPr lang="fa-IR" b="1">
                <a:solidFill>
                  <a:srgbClr val="004A82"/>
                </a:solidFill>
                <a:cs typeface="B Bardiya" pitchFamily="2" charset="-78"/>
              </a:rPr>
              <a:t>پلان و مقطع اتاق هوا ساز</a:t>
            </a: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5940425" y="260350"/>
            <a:ext cx="1506538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925" indent="-34925" algn="l" rtl="0">
              <a:lnSpc>
                <a:spcPct val="170000"/>
              </a:lnSpc>
            </a:pPr>
            <a:r>
              <a:rPr lang="fa-IR" b="1">
                <a:cs typeface="B Bardiya" pitchFamily="2" charset="-78"/>
              </a:rPr>
              <a:t> </a:t>
            </a:r>
            <a:r>
              <a:rPr lang="fa-IR" b="1">
                <a:solidFill>
                  <a:srgbClr val="004A82"/>
                </a:solidFill>
                <a:cs typeface="B Bardiya" pitchFamily="2" charset="-78"/>
              </a:rPr>
              <a:t>هواساز در طبقات</a:t>
            </a:r>
          </a:p>
        </p:txBody>
      </p:sp>
      <p:cxnSp>
        <p:nvCxnSpPr>
          <p:cNvPr id="53254" name="Straight Arrow Connector 6"/>
          <p:cNvCxnSpPr>
            <a:cxnSpLocks noChangeShapeType="1"/>
          </p:cNvCxnSpPr>
          <p:nvPr/>
        </p:nvCxnSpPr>
        <p:spPr bwMode="auto">
          <a:xfrm flipH="1">
            <a:off x="5867400" y="765175"/>
            <a:ext cx="1114425" cy="620713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</p:cxn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contrast="40000"/>
            <a:extLst/>
          </a:blip>
          <a:stretch>
            <a:fillRect/>
          </a:stretch>
        </p:blipFill>
        <p:spPr>
          <a:xfrm>
            <a:off x="511997" y="1143000"/>
            <a:ext cx="8174803" cy="5159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6559550" y="400050"/>
            <a:ext cx="1816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925" indent="-34925" algn="l" rtl="0">
              <a:lnSpc>
                <a:spcPct val="170000"/>
              </a:lnSpc>
            </a:pPr>
            <a:r>
              <a:rPr lang="fa-IR" b="1">
                <a:cs typeface="B Bardiya" pitchFamily="2" charset="-78"/>
              </a:rPr>
              <a:t> </a:t>
            </a:r>
            <a:r>
              <a:rPr lang="fa-IR" sz="2000" b="1">
                <a:solidFill>
                  <a:srgbClr val="004A82"/>
                </a:solidFill>
                <a:cs typeface="B Bardiya" pitchFamily="2" charset="-78"/>
              </a:rPr>
              <a:t>مقطع اتاق هوا ساز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"/>
          <p:cNvSpPr txBox="1">
            <a:spLocks noChangeArrowheads="1"/>
          </p:cNvSpPr>
          <p:nvPr/>
        </p:nvSpPr>
        <p:spPr bwMode="auto">
          <a:xfrm>
            <a:off x="7308850" y="533400"/>
            <a:ext cx="1673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fa-IR" sz="3200">
                <a:cs typeface="B Bardiya" pitchFamily="2" charset="-78"/>
              </a:rPr>
              <a:t>مولد سرما</a:t>
            </a:r>
          </a:p>
        </p:txBody>
      </p:sp>
      <p:pic>
        <p:nvPicPr>
          <p:cNvPr id="55299" name="Picture 4" descr="DSCF28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7823200" y="1844675"/>
            <a:ext cx="1152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fa-IR" sz="3200">
                <a:solidFill>
                  <a:srgbClr val="002060"/>
                </a:solidFill>
                <a:cs typeface="B Bardiya" pitchFamily="2" charset="-78"/>
              </a:rPr>
              <a:t>چیلر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  <a:p>
            <a:pPr marL="34925" indent="-34925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</p:txBody>
      </p:sp>
      <p:sp>
        <p:nvSpPr>
          <p:cNvPr id="56323" name="TextBox 4"/>
          <p:cNvSpPr txBox="1">
            <a:spLocks noChangeArrowheads="1"/>
          </p:cNvSpPr>
          <p:nvPr/>
        </p:nvSpPr>
        <p:spPr bwMode="auto">
          <a:xfrm>
            <a:off x="5540375" y="304800"/>
            <a:ext cx="3070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 sz="3200">
                <a:cs typeface="B Bardiya" pitchFamily="2" charset="-78"/>
              </a:rPr>
              <a:t>تأسیسات: </a:t>
            </a:r>
            <a:r>
              <a:rPr lang="fa-IR" sz="3200">
                <a:solidFill>
                  <a:srgbClr val="002060"/>
                </a:solidFill>
                <a:cs typeface="B Bardiya" pitchFamily="2" charset="-78"/>
              </a:rPr>
              <a:t>آب</a:t>
            </a:r>
            <a:r>
              <a:rPr lang="fa-IR" sz="3200">
                <a:cs typeface="B Bardiya" pitchFamily="2" charset="-78"/>
              </a:rPr>
              <a:t> </a:t>
            </a:r>
            <a:r>
              <a:rPr lang="fa-IR" sz="3200">
                <a:solidFill>
                  <a:srgbClr val="002060"/>
                </a:solidFill>
                <a:cs typeface="B Bardiya" pitchFamily="2" charset="-78"/>
              </a:rPr>
              <a:t>وفاضلاب</a:t>
            </a:r>
          </a:p>
        </p:txBody>
      </p:sp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2344738" y="973138"/>
            <a:ext cx="660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fa-IR" sz="2400">
                <a:solidFill>
                  <a:srgbClr val="002060"/>
                </a:solidFill>
                <a:cs typeface="B Bardiya" pitchFamily="2" charset="-78"/>
              </a:rPr>
              <a:t>برای تأمین،توزیع ومصرف آب است.</a:t>
            </a:r>
            <a:r>
              <a:rPr lang="en-US" sz="2400">
                <a:solidFill>
                  <a:srgbClr val="002060"/>
                </a:solidFill>
                <a:cs typeface="B Bardiya" pitchFamily="2" charset="-78"/>
              </a:rPr>
              <a:t> </a:t>
            </a:r>
            <a:r>
              <a:rPr lang="fa-IR" sz="2400">
                <a:solidFill>
                  <a:srgbClr val="002060"/>
                </a:solidFill>
                <a:cs typeface="B Bardiya" pitchFamily="2" charset="-78"/>
              </a:rPr>
              <a:t> آب:هر ساختمان نیازمند تأسیسات</a:t>
            </a:r>
          </a:p>
        </p:txBody>
      </p:sp>
      <p:sp>
        <p:nvSpPr>
          <p:cNvPr id="56325" name="TextBox 6"/>
          <p:cNvSpPr txBox="1">
            <a:spLocks noChangeArrowheads="1"/>
          </p:cNvSpPr>
          <p:nvPr/>
        </p:nvSpPr>
        <p:spPr bwMode="auto">
          <a:xfrm>
            <a:off x="6011863" y="2590800"/>
            <a:ext cx="27368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/>
            <a:r>
              <a:rPr lang="fa-IR" sz="2800">
                <a:solidFill>
                  <a:srgbClr val="002060"/>
                </a:solidFill>
                <a:cs typeface="B Bardiya" pitchFamily="2" charset="-78"/>
              </a:rPr>
              <a:t>توزیع</a:t>
            </a:r>
            <a:r>
              <a:rPr lang="fa-IR" sz="2800">
                <a:cs typeface="B Bardiya" pitchFamily="2" charset="-78"/>
              </a:rPr>
              <a:t> </a:t>
            </a:r>
            <a:r>
              <a:rPr lang="fa-IR" sz="2800">
                <a:solidFill>
                  <a:srgbClr val="002060"/>
                </a:solidFill>
                <a:cs typeface="B Bardiya" pitchFamily="2" charset="-78"/>
              </a:rPr>
              <a:t>آب:</a:t>
            </a:r>
            <a:r>
              <a:rPr lang="fa-IR" sz="2800">
                <a:cs typeface="B Bardiya" pitchFamily="2" charset="-78"/>
              </a:rPr>
              <a:t> </a:t>
            </a:r>
          </a:p>
          <a:p>
            <a:pPr rtl="0"/>
            <a:r>
              <a:rPr lang="fa-IR" sz="2800">
                <a:cs typeface="B Bardiya" pitchFamily="2" charset="-78"/>
              </a:rPr>
              <a:t>گسترش شبکه لوله کشی تابعی از مقدار ونقاط مصرف است</a:t>
            </a:r>
            <a:r>
              <a:rPr lang="fa-IR"/>
              <a:t>.</a:t>
            </a:r>
          </a:p>
        </p:txBody>
      </p:sp>
      <p:pic>
        <p:nvPicPr>
          <p:cNvPr id="56326" name="Picture 9" descr="DSCF26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0980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  <a:p>
            <a:pPr marL="34925" indent="-34925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</p:txBody>
      </p:sp>
      <p:pic>
        <p:nvPicPr>
          <p:cNvPr id="57347" name="Picture 4" descr="DSCF269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447800"/>
            <a:ext cx="47894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7"/>
          <p:cNvSpPr txBox="1">
            <a:spLocks noChangeArrowheads="1"/>
          </p:cNvSpPr>
          <p:nvPr/>
        </p:nvSpPr>
        <p:spPr bwMode="auto">
          <a:xfrm>
            <a:off x="5222875" y="404813"/>
            <a:ext cx="38211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sz="4000">
                <a:solidFill>
                  <a:srgbClr val="002060"/>
                </a:solidFill>
                <a:cs typeface="B Bardiya" pitchFamily="2" charset="-78"/>
              </a:rPr>
              <a:t>:</a:t>
            </a:r>
            <a:r>
              <a:rPr lang="fa-IR" sz="4000">
                <a:solidFill>
                  <a:srgbClr val="002060"/>
                </a:solidFill>
                <a:cs typeface="B Bardiya" pitchFamily="2" charset="-78"/>
              </a:rPr>
              <a:t>معیار ارزش در طراحی</a:t>
            </a:r>
          </a:p>
        </p:txBody>
      </p:sp>
      <p:sp>
        <p:nvSpPr>
          <p:cNvPr id="57349" name="TextBox 8"/>
          <p:cNvSpPr txBox="1">
            <a:spLocks noChangeArrowheads="1"/>
          </p:cNvSpPr>
          <p:nvPr/>
        </p:nvSpPr>
        <p:spPr bwMode="auto">
          <a:xfrm>
            <a:off x="5795963" y="1484313"/>
            <a:ext cx="3033712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fa-IR" sz="2000">
                <a:cs typeface="B Bardiya" pitchFamily="2" charset="-78"/>
              </a:rPr>
              <a:t>طراحی نقاط مصرف متمرکز ونزدیکتر</a:t>
            </a:r>
          </a:p>
          <a:p>
            <a:pPr rtl="0"/>
            <a:endParaRPr lang="fa-IR"/>
          </a:p>
        </p:txBody>
      </p:sp>
      <p:sp>
        <p:nvSpPr>
          <p:cNvPr id="57350" name="TextBox 9"/>
          <p:cNvSpPr txBox="1">
            <a:spLocks noChangeArrowheads="1"/>
          </p:cNvSpPr>
          <p:nvPr/>
        </p:nvSpPr>
        <p:spPr bwMode="auto">
          <a:xfrm>
            <a:off x="6721475" y="2133600"/>
            <a:ext cx="1949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fa-IR">
                <a:cs typeface="B Bardiya" pitchFamily="2" charset="-78"/>
              </a:rPr>
              <a:t>استقرار نقاط تر بر روی هم</a:t>
            </a:r>
          </a:p>
        </p:txBody>
      </p:sp>
      <p:sp>
        <p:nvSpPr>
          <p:cNvPr id="57351" name="TextBox 10"/>
          <p:cNvSpPr txBox="1">
            <a:spLocks noChangeArrowheads="1"/>
          </p:cNvSpPr>
          <p:nvPr/>
        </p:nvSpPr>
        <p:spPr bwMode="auto">
          <a:xfrm>
            <a:off x="5611813" y="2647950"/>
            <a:ext cx="3044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fa-IR">
                <a:cs typeface="B Bardiya" pitchFamily="2" charset="-78"/>
              </a:rPr>
              <a:t>استفاده از لوله های عمودی  یا رایزر های </a:t>
            </a:r>
          </a:p>
          <a:p>
            <a:pPr rtl="0"/>
            <a:r>
              <a:rPr lang="fa-IR">
                <a:cs typeface="B Bardiya" pitchFamily="2" charset="-78"/>
              </a:rPr>
              <a:t>متعدد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391400" y="3143250"/>
            <a:ext cx="609600" cy="2095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3" name="TextBox 13"/>
          <p:cNvSpPr txBox="1">
            <a:spLocks noChangeArrowheads="1"/>
          </p:cNvSpPr>
          <p:nvPr/>
        </p:nvSpPr>
        <p:spPr bwMode="auto">
          <a:xfrm>
            <a:off x="5724525" y="314325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fa-IR">
                <a:cs typeface="B Bardiya" pitchFamily="2" charset="-78"/>
              </a:rPr>
              <a:t>لوله کشی افقی کمتر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312025" y="3248025"/>
            <a:ext cx="931863" cy="4746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5" name="TextBox 17"/>
          <p:cNvSpPr txBox="1">
            <a:spLocks noChangeArrowheads="1"/>
          </p:cNvSpPr>
          <p:nvPr/>
        </p:nvSpPr>
        <p:spPr bwMode="auto">
          <a:xfrm>
            <a:off x="5048250" y="3521075"/>
            <a:ext cx="231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>
                <a:cs typeface="B Bardiya" pitchFamily="2" charset="-78"/>
              </a:rPr>
              <a:t>جلوگیری از نشت آب در طبقات</a:t>
            </a:r>
          </a:p>
        </p:txBody>
      </p:sp>
      <p:sp>
        <p:nvSpPr>
          <p:cNvPr id="57356" name="TextBox 18"/>
          <p:cNvSpPr txBox="1">
            <a:spLocks noChangeArrowheads="1"/>
          </p:cNvSpPr>
          <p:nvPr/>
        </p:nvSpPr>
        <p:spPr bwMode="auto">
          <a:xfrm>
            <a:off x="5040313" y="4508500"/>
            <a:ext cx="37861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buFontTx/>
              <a:buChar char="-"/>
            </a:pPr>
            <a:r>
              <a:rPr lang="fa-IR">
                <a:cs typeface="B Bardiya" pitchFamily="2" charset="-78"/>
              </a:rPr>
              <a:t>انشعاب  لوله هادر طبقه در مسیر افقی  از</a:t>
            </a:r>
          </a:p>
          <a:p>
            <a:r>
              <a:rPr lang="fa-IR">
                <a:cs typeface="B Bardiya" pitchFamily="2" charset="-78"/>
              </a:rPr>
              <a:t>سقف کاذب راهرو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3"/>
          <p:cNvSpPr txBox="1">
            <a:spLocks noChangeArrowheads="1"/>
          </p:cNvSpPr>
          <p:nvPr/>
        </p:nvSpPr>
        <p:spPr bwMode="auto">
          <a:xfrm>
            <a:off x="7297738" y="762000"/>
            <a:ext cx="14652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/>
            <a:r>
              <a:rPr lang="fa-IR" sz="2800">
                <a:cs typeface="B Bardiya" pitchFamily="2" charset="-78"/>
              </a:rPr>
              <a:t>مصارف آب </a:t>
            </a:r>
          </a:p>
          <a:p>
            <a:pPr rtl="0"/>
            <a:r>
              <a:rPr lang="fa-IR" sz="2800">
                <a:cs typeface="B Bardiya" pitchFamily="2" charset="-78"/>
              </a:rPr>
              <a:t>در ساختمان: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943600" y="762000"/>
            <a:ext cx="762000" cy="3810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943600" y="1371600"/>
            <a:ext cx="6858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581400" y="838200"/>
            <a:ext cx="1044575" cy="4286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4" name="TextBox 16"/>
          <p:cNvSpPr txBox="1">
            <a:spLocks noChangeArrowheads="1"/>
          </p:cNvSpPr>
          <p:nvPr/>
        </p:nvSpPr>
        <p:spPr bwMode="auto">
          <a:xfrm>
            <a:off x="4711700" y="533400"/>
            <a:ext cx="817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/>
              <a:t>آ</a:t>
            </a:r>
            <a:r>
              <a:rPr lang="fa-IR">
                <a:cs typeface="B Bardiya" pitchFamily="2" charset="-78"/>
              </a:rPr>
              <a:t>شامیدنی</a:t>
            </a:r>
          </a:p>
        </p:txBody>
      </p:sp>
      <p:sp>
        <p:nvSpPr>
          <p:cNvPr id="58375" name="TextBox 17"/>
          <p:cNvSpPr txBox="1">
            <a:spLocks noChangeArrowheads="1"/>
          </p:cNvSpPr>
          <p:nvPr/>
        </p:nvSpPr>
        <p:spPr bwMode="auto">
          <a:xfrm>
            <a:off x="4595813" y="1638300"/>
            <a:ext cx="1049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>
                <a:cs typeface="B Bardiya" pitchFamily="2" charset="-78"/>
              </a:rPr>
              <a:t>غیرآشامیدنی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81400" y="381000"/>
            <a:ext cx="9906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657600" y="990600"/>
            <a:ext cx="9144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8" name="TextBox 24"/>
          <p:cNvSpPr txBox="1">
            <a:spLocks noChangeArrowheads="1"/>
          </p:cNvSpPr>
          <p:nvPr/>
        </p:nvSpPr>
        <p:spPr bwMode="auto">
          <a:xfrm>
            <a:off x="2511425" y="696913"/>
            <a:ext cx="723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>
                <a:cs typeface="B Bardiya" pitchFamily="2" charset="-78"/>
              </a:rPr>
              <a:t>آب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گرم</a:t>
            </a:r>
          </a:p>
        </p:txBody>
      </p:sp>
      <p:sp>
        <p:nvSpPr>
          <p:cNvPr id="58379" name="TextBox 25"/>
          <p:cNvSpPr txBox="1">
            <a:spLocks noChangeArrowheads="1"/>
          </p:cNvSpPr>
          <p:nvPr/>
        </p:nvSpPr>
        <p:spPr bwMode="auto">
          <a:xfrm>
            <a:off x="1352550" y="1166813"/>
            <a:ext cx="1912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>
                <a:cs typeface="B Bardiya" pitchFamily="2" charset="-78"/>
              </a:rPr>
              <a:t>برگشت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آب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گرم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مصرفی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38400" y="228600"/>
            <a:ext cx="730250" cy="36988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>
              <a:defRPr/>
            </a:pPr>
            <a:r>
              <a:rPr lang="fa-IR" dirty="0">
                <a:latin typeface="+mn-lt"/>
                <a:cs typeface="B Bardiya" pitchFamily="2" charset="-78"/>
              </a:rPr>
              <a:t>آب</a:t>
            </a:r>
            <a:r>
              <a:rPr lang="fa-IR" dirty="0"/>
              <a:t> </a:t>
            </a:r>
            <a:r>
              <a:rPr lang="fa-IR" dirty="0">
                <a:latin typeface="+mn-lt"/>
                <a:cs typeface="B Bardiya" pitchFamily="2" charset="-78"/>
              </a:rPr>
              <a:t>سرد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429000" y="1981200"/>
            <a:ext cx="9144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505200" y="1828800"/>
            <a:ext cx="914400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83" name="TextBox 33"/>
          <p:cNvSpPr txBox="1">
            <a:spLocks noChangeArrowheads="1"/>
          </p:cNvSpPr>
          <p:nvPr/>
        </p:nvSpPr>
        <p:spPr bwMode="auto">
          <a:xfrm>
            <a:off x="1684338" y="1687513"/>
            <a:ext cx="1581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>
                <a:cs typeface="B Bardiya" pitchFamily="2" charset="-78"/>
              </a:rPr>
              <a:t>سیستم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اطفای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حریق</a:t>
            </a:r>
          </a:p>
        </p:txBody>
      </p:sp>
      <p:sp>
        <p:nvSpPr>
          <p:cNvPr id="58384" name="TextBox 41"/>
          <p:cNvSpPr txBox="1">
            <a:spLocks noChangeArrowheads="1"/>
          </p:cNvSpPr>
          <p:nvPr/>
        </p:nvSpPr>
        <p:spPr bwMode="auto">
          <a:xfrm>
            <a:off x="2076450" y="22860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>
                <a:cs typeface="B Bardiya" pitchFamily="2" charset="-78"/>
              </a:rPr>
              <a:t>آبیاری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محوطه</a:t>
            </a:r>
          </a:p>
        </p:txBody>
      </p:sp>
      <p:sp>
        <p:nvSpPr>
          <p:cNvPr id="58385" name="TextBox 42"/>
          <p:cNvSpPr txBox="1">
            <a:spLocks noChangeArrowheads="1"/>
          </p:cNvSpPr>
          <p:nvPr/>
        </p:nvSpPr>
        <p:spPr bwMode="auto">
          <a:xfrm>
            <a:off x="1120775" y="2668588"/>
            <a:ext cx="2708275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0">
              <a:lnSpc>
                <a:spcPct val="200000"/>
              </a:lnSpc>
            </a:pPr>
            <a:r>
              <a:rPr lang="fa-IR">
                <a:cs typeface="B Bardiya" pitchFamily="2" charset="-78"/>
              </a:rPr>
              <a:t>آب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مصرفی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تجهیزات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حرارتی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وبرودتی</a:t>
            </a:r>
          </a:p>
          <a:p>
            <a:pPr rtl="0">
              <a:lnSpc>
                <a:spcPct val="200000"/>
              </a:lnSpc>
            </a:pPr>
            <a:r>
              <a:rPr lang="fa-IR">
                <a:cs typeface="B Bardiya" pitchFamily="2" charset="-78"/>
              </a:rPr>
              <a:t>با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تجهیزات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مربوطه(سختی</a:t>
            </a:r>
            <a:r>
              <a:rPr lang="fa-IR"/>
              <a:t> </a:t>
            </a:r>
            <a:r>
              <a:rPr lang="fa-IR">
                <a:cs typeface="B Bardiya" pitchFamily="2" charset="-78"/>
              </a:rPr>
              <a:t>گیرها)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810000" y="2057400"/>
            <a:ext cx="685800" cy="685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87" name="Picture 48" descr="IMG_11701.jpg"/>
          <p:cNvPicPr>
            <a:picLocks noChangeAspect="1"/>
          </p:cNvPicPr>
          <p:nvPr/>
        </p:nvPicPr>
        <p:blipFill>
          <a:blip r:embed="rId2" cstate="print"/>
          <a:srcRect r="43849" b="47609"/>
          <a:stretch>
            <a:fillRect/>
          </a:stretch>
        </p:blipFill>
        <p:spPr bwMode="auto">
          <a:xfrm>
            <a:off x="4830763" y="2057400"/>
            <a:ext cx="355123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  <a:p>
            <a:pPr marL="34925" indent="-34925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</p:txBody>
      </p:sp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6781800" y="304800"/>
            <a:ext cx="1881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 sz="2400">
                <a:cs typeface="B Bardiya" pitchFamily="2" charset="-78"/>
              </a:rPr>
              <a:t>تاسیسات :فاضلاب</a:t>
            </a:r>
          </a:p>
        </p:txBody>
      </p:sp>
      <p:sp>
        <p:nvSpPr>
          <p:cNvPr id="59396" name="TextBox 5"/>
          <p:cNvSpPr txBox="1">
            <a:spLocks noChangeArrowheads="1"/>
          </p:cNvSpPr>
          <p:nvPr/>
        </p:nvSpPr>
        <p:spPr bwMode="auto">
          <a:xfrm>
            <a:off x="2286000" y="76200"/>
            <a:ext cx="403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/>
            <a:r>
              <a:rPr lang="fa-IR" sz="1400">
                <a:cs typeface="B Bardiya" pitchFamily="2" charset="-78"/>
              </a:rPr>
              <a:t>لوله کشی مربوط به تخلیه سرویس های بهداشتی </a:t>
            </a:r>
          </a:p>
        </p:txBody>
      </p:sp>
      <p:sp>
        <p:nvSpPr>
          <p:cNvPr id="59397" name="TextBox 7"/>
          <p:cNvSpPr txBox="1">
            <a:spLocks noChangeArrowheads="1"/>
          </p:cNvSpPr>
          <p:nvPr/>
        </p:nvSpPr>
        <p:spPr bwMode="auto">
          <a:xfrm>
            <a:off x="2286000" y="377825"/>
            <a:ext cx="403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/>
            <a:r>
              <a:rPr lang="fa-IR" sz="1400">
                <a:cs typeface="B Bardiya" pitchFamily="2" charset="-78"/>
              </a:rPr>
              <a:t>تخلیه آب باران </a:t>
            </a:r>
          </a:p>
        </p:txBody>
      </p:sp>
      <p:sp>
        <p:nvSpPr>
          <p:cNvPr id="59398" name="TextBox 8"/>
          <p:cNvSpPr txBox="1">
            <a:spLocks noChangeArrowheads="1"/>
          </p:cNvSpPr>
          <p:nvPr/>
        </p:nvSpPr>
        <p:spPr bwMode="auto">
          <a:xfrm>
            <a:off x="2362200" y="609600"/>
            <a:ext cx="3962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/>
            <a:r>
              <a:rPr lang="fa-IR" sz="1400">
                <a:cs typeface="B Bardiya" pitchFamily="2" charset="-78"/>
              </a:rPr>
              <a:t>لوله کشی ونت یا هواکش فاضلاب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324600" y="306388"/>
            <a:ext cx="381000" cy="15081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59397" idx="3"/>
          </p:cNvCxnSpPr>
          <p:nvPr/>
        </p:nvCxnSpPr>
        <p:spPr>
          <a:xfrm flipH="1" flipV="1">
            <a:off x="6324600" y="531813"/>
            <a:ext cx="368300" cy="7778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59398" idx="3"/>
          </p:cNvCxnSpPr>
          <p:nvPr/>
        </p:nvCxnSpPr>
        <p:spPr>
          <a:xfrm flipH="1">
            <a:off x="6324600" y="685800"/>
            <a:ext cx="381000" cy="7778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2" name="TextBox 29"/>
          <p:cNvSpPr txBox="1">
            <a:spLocks noChangeArrowheads="1"/>
          </p:cNvSpPr>
          <p:nvPr/>
        </p:nvSpPr>
        <p:spPr bwMode="auto">
          <a:xfrm>
            <a:off x="6400800" y="1447800"/>
            <a:ext cx="25146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/>
            <a:r>
              <a:rPr lang="fa-IR" sz="2000">
                <a:solidFill>
                  <a:srgbClr val="002060"/>
                </a:solidFill>
                <a:cs typeface="B Bardiya" pitchFamily="2" charset="-78"/>
              </a:rPr>
              <a:t>معیار طراحی:</a:t>
            </a:r>
          </a:p>
          <a:p>
            <a:pPr rtl="0"/>
            <a:endParaRPr lang="fa-IR" sz="2000">
              <a:cs typeface="B Bardiya" pitchFamily="2" charset="-78"/>
            </a:endParaRPr>
          </a:p>
          <a:p>
            <a:pPr rtl="0"/>
            <a:r>
              <a:rPr lang="fa-IR" sz="2000">
                <a:cs typeface="B Bardiya" pitchFamily="2" charset="-78"/>
              </a:rPr>
              <a:t>معبر عمودی مستقیم ومستقل تا پایین ترین نقطه وتعدد رایزرها به منظور جلو گیری از  حرکت افقی لوله های </a:t>
            </a:r>
          </a:p>
          <a:p>
            <a:pPr rtl="0"/>
            <a:r>
              <a:rPr lang="fa-IR" sz="2000">
                <a:cs typeface="B Bardiya" pitchFamily="2" charset="-78"/>
              </a:rPr>
              <a:t>فاضلاب </a:t>
            </a:r>
          </a:p>
        </p:txBody>
      </p:sp>
      <p:grpSp>
        <p:nvGrpSpPr>
          <p:cNvPr id="59403" name="Group 178"/>
          <p:cNvGrpSpPr>
            <a:grpSpLocks/>
          </p:cNvGrpSpPr>
          <p:nvPr/>
        </p:nvGrpSpPr>
        <p:grpSpPr bwMode="auto">
          <a:xfrm>
            <a:off x="330200" y="1211263"/>
            <a:ext cx="5970588" cy="5189537"/>
            <a:chOff x="422753" y="533400"/>
            <a:chExt cx="8416447" cy="5783902"/>
          </a:xfrm>
        </p:grpSpPr>
        <p:grpSp>
          <p:nvGrpSpPr>
            <p:cNvPr id="59408" name="Group 173"/>
            <p:cNvGrpSpPr>
              <a:grpSpLocks/>
            </p:cNvGrpSpPr>
            <p:nvPr/>
          </p:nvGrpSpPr>
          <p:grpSpPr bwMode="auto">
            <a:xfrm>
              <a:off x="422753" y="533400"/>
              <a:ext cx="8416447" cy="5783902"/>
              <a:chOff x="152400" y="762000"/>
              <a:chExt cx="8645047" cy="5783902"/>
            </a:xfrm>
          </p:grpSpPr>
          <p:pic>
            <p:nvPicPr>
              <p:cNvPr id="59411" name="Picture 3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2400" y="762000"/>
                <a:ext cx="8645047" cy="5783902"/>
              </a:xfrm>
              <a:prstGeom prst="rect">
                <a:avLst/>
              </a:prstGeom>
              <a:solidFill>
                <a:srgbClr val="B9D0FF"/>
              </a:solidFill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9412" name="Group 169"/>
              <p:cNvGrpSpPr>
                <a:grpSpLocks/>
              </p:cNvGrpSpPr>
              <p:nvPr/>
            </p:nvGrpSpPr>
            <p:grpSpPr bwMode="auto">
              <a:xfrm>
                <a:off x="3657600" y="1314044"/>
                <a:ext cx="1505356" cy="1943912"/>
                <a:chOff x="3657600" y="1314044"/>
                <a:chExt cx="1505356" cy="1943912"/>
              </a:xfrm>
            </p:grpSpPr>
            <p:sp>
              <p:nvSpPr>
                <p:cNvPr id="59440" name="Rectangle 5"/>
                <p:cNvSpPr>
                  <a:spLocks noChangeArrowheads="1"/>
                </p:cNvSpPr>
                <p:nvPr/>
              </p:nvSpPr>
              <p:spPr bwMode="auto">
                <a:xfrm>
                  <a:off x="3657600" y="1314044"/>
                  <a:ext cx="545342" cy="514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925" indent="-34925" algn="l" rtl="0">
                    <a:lnSpc>
                      <a:spcPct val="170000"/>
                    </a:lnSpc>
                    <a:buFont typeface="Wingdings 2" pitchFamily="18" charset="2"/>
                    <a:buNone/>
                  </a:pPr>
                  <a:r>
                    <a:rPr lang="fa-IR" b="1">
                      <a:solidFill>
                        <a:srgbClr val="004A82"/>
                      </a:solidFill>
                      <a:cs typeface="B Bardiya" pitchFamily="2" charset="-78"/>
                    </a:rPr>
                    <a:t>اتاق </a:t>
                  </a:r>
                </a:p>
              </p:txBody>
            </p:sp>
            <p:sp>
              <p:nvSpPr>
                <p:cNvPr id="59441" name="Rectangle 6"/>
                <p:cNvSpPr>
                  <a:spLocks noChangeArrowheads="1"/>
                </p:cNvSpPr>
                <p:nvPr/>
              </p:nvSpPr>
              <p:spPr bwMode="auto">
                <a:xfrm>
                  <a:off x="3657600" y="2152244"/>
                  <a:ext cx="545342" cy="514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925" indent="-34925" algn="l" rtl="0">
                    <a:lnSpc>
                      <a:spcPct val="170000"/>
                    </a:lnSpc>
                    <a:buFont typeface="Wingdings 2" pitchFamily="18" charset="2"/>
                    <a:buNone/>
                  </a:pPr>
                  <a:r>
                    <a:rPr lang="fa-IR" b="1">
                      <a:solidFill>
                        <a:srgbClr val="004A82"/>
                      </a:solidFill>
                      <a:cs typeface="B Bardiya" pitchFamily="2" charset="-78"/>
                    </a:rPr>
                    <a:t>اتاق </a:t>
                  </a: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4342755" y="1676737"/>
                  <a:ext cx="459721" cy="3804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a-IR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4342755" y="2057141"/>
                  <a:ext cx="459721" cy="45825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a-IR"/>
                </a:p>
              </p:txBody>
            </p:sp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4724323" y="1448495"/>
                  <a:ext cx="0" cy="304323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4724323" y="2439314"/>
                  <a:ext cx="0" cy="228242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H="1">
                  <a:off x="4420907" y="1524576"/>
                  <a:ext cx="533276" cy="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 flipH="1">
                  <a:off x="4420907" y="2667555"/>
                  <a:ext cx="533276" cy="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/>
                <p:cNvSpPr/>
                <p:nvPr/>
              </p:nvSpPr>
              <p:spPr>
                <a:xfrm>
                  <a:off x="4572615" y="1981060"/>
                  <a:ext cx="229860" cy="230011"/>
                </a:xfrm>
                <a:prstGeom prst="rect">
                  <a:avLst/>
                </a:prstGeom>
                <a:solidFill>
                  <a:srgbClr val="B9D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a-IR"/>
                </a:p>
              </p:txBody>
            </p:sp>
            <p:sp>
              <p:nvSpPr>
                <p:cNvPr id="59449" name="Rectangle 57"/>
                <p:cNvSpPr>
                  <a:spLocks noChangeArrowheads="1"/>
                </p:cNvSpPr>
                <p:nvPr/>
              </p:nvSpPr>
              <p:spPr bwMode="auto">
                <a:xfrm rot="-5400000">
                  <a:off x="4612068" y="1811312"/>
                  <a:ext cx="587020" cy="514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925" indent="-34925" algn="l" rtl="0">
                    <a:lnSpc>
                      <a:spcPct val="170000"/>
                    </a:lnSpc>
                    <a:buFont typeface="Wingdings 2" pitchFamily="18" charset="2"/>
                    <a:buNone/>
                  </a:pPr>
                  <a:r>
                    <a:rPr lang="fa-IR" b="1">
                      <a:solidFill>
                        <a:schemeClr val="bg1"/>
                      </a:solidFill>
                      <a:cs typeface="B Bardiya" pitchFamily="2" charset="-78"/>
                    </a:rPr>
                    <a:t>راهرو</a:t>
                  </a:r>
                </a:p>
              </p:txBody>
            </p:sp>
            <p:sp>
              <p:nvSpPr>
                <p:cNvPr id="59450" name="Rectangle 60"/>
                <p:cNvSpPr>
                  <a:spLocks noChangeArrowheads="1"/>
                </p:cNvSpPr>
                <p:nvPr/>
              </p:nvSpPr>
              <p:spPr bwMode="auto">
                <a:xfrm>
                  <a:off x="4114800" y="2743200"/>
                  <a:ext cx="277640" cy="514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925" indent="-34925" algn="l" rtl="0">
                    <a:lnSpc>
                      <a:spcPct val="170000"/>
                    </a:lnSpc>
                    <a:buFont typeface="Wingdings 2" pitchFamily="18" charset="2"/>
                    <a:buNone/>
                  </a:pPr>
                  <a:r>
                    <a:rPr lang="fa-IR" b="1">
                      <a:solidFill>
                        <a:srgbClr val="004A82"/>
                      </a:solidFill>
                      <a:cs typeface="B Bardiya" pitchFamily="2" charset="-78"/>
                    </a:rPr>
                    <a:t>ج</a:t>
                  </a:r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4572615" y="1981060"/>
                  <a:ext cx="229860" cy="23001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413" name="Group 166"/>
              <p:cNvGrpSpPr>
                <a:grpSpLocks/>
              </p:cNvGrpSpPr>
              <p:nvPr/>
            </p:nvGrpSpPr>
            <p:grpSpPr bwMode="auto">
              <a:xfrm>
                <a:off x="5562600" y="990600"/>
                <a:ext cx="1371600" cy="2362200"/>
                <a:chOff x="5562600" y="990600"/>
                <a:chExt cx="1371600" cy="2362200"/>
              </a:xfrm>
            </p:grpSpPr>
            <p:sp>
              <p:nvSpPr>
                <p:cNvPr id="59427" name="Rectangle 7"/>
                <p:cNvSpPr>
                  <a:spLocks noChangeArrowheads="1"/>
                </p:cNvSpPr>
                <p:nvPr/>
              </p:nvSpPr>
              <p:spPr bwMode="auto">
                <a:xfrm>
                  <a:off x="5931658" y="990600"/>
                  <a:ext cx="545342" cy="514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925" indent="-34925" algn="l" rtl="0">
                    <a:lnSpc>
                      <a:spcPct val="170000"/>
                    </a:lnSpc>
                    <a:buFont typeface="Wingdings 2" pitchFamily="18" charset="2"/>
                    <a:buNone/>
                  </a:pPr>
                  <a:r>
                    <a:rPr lang="fa-IR" b="1">
                      <a:solidFill>
                        <a:srgbClr val="004A82"/>
                      </a:solidFill>
                      <a:cs typeface="B Bardiya" pitchFamily="2" charset="-78"/>
                    </a:rPr>
                    <a:t>اتاق </a:t>
                  </a:r>
                </a:p>
              </p:txBody>
            </p:sp>
            <p:sp>
              <p:nvSpPr>
                <p:cNvPr id="59428" name="Rectangle 8"/>
                <p:cNvSpPr>
                  <a:spLocks noChangeArrowheads="1"/>
                </p:cNvSpPr>
                <p:nvPr/>
              </p:nvSpPr>
              <p:spPr bwMode="auto">
                <a:xfrm>
                  <a:off x="5855458" y="2304644"/>
                  <a:ext cx="545342" cy="514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925" indent="-34925" algn="l" rtl="0">
                    <a:lnSpc>
                      <a:spcPct val="170000"/>
                    </a:lnSpc>
                    <a:buFont typeface="Wingdings 2" pitchFamily="18" charset="2"/>
                    <a:buNone/>
                  </a:pPr>
                  <a:r>
                    <a:rPr lang="fa-IR" b="1">
                      <a:solidFill>
                        <a:srgbClr val="004A82"/>
                      </a:solidFill>
                      <a:cs typeface="B Bardiya" pitchFamily="2" charset="-78"/>
                    </a:rPr>
                    <a:t>اتاق </a:t>
                  </a: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5563312" y="1600657"/>
                  <a:ext cx="455124" cy="38040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a-IR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5563312" y="1981059"/>
                  <a:ext cx="455124" cy="3804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a-IR"/>
                </a:p>
              </p:txBody>
            </p: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5866728" y="1446725"/>
                  <a:ext cx="0" cy="306093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5866728" y="2172146"/>
                  <a:ext cx="0" cy="341479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H="1">
                  <a:off x="6248296" y="2209302"/>
                  <a:ext cx="379270" cy="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 flipH="1">
                  <a:off x="6248296" y="1752818"/>
                  <a:ext cx="379270" cy="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/>
                <p:cNvSpPr/>
                <p:nvPr/>
              </p:nvSpPr>
              <p:spPr>
                <a:xfrm>
                  <a:off x="6018436" y="1904979"/>
                  <a:ext cx="457423" cy="152161"/>
                </a:xfrm>
                <a:prstGeom prst="rect">
                  <a:avLst/>
                </a:prstGeom>
                <a:solidFill>
                  <a:srgbClr val="B9D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a-IR"/>
                </a:p>
              </p:txBody>
            </p:sp>
            <p:sp>
              <p:nvSpPr>
                <p:cNvPr id="59436" name="Rectangle 58"/>
                <p:cNvSpPr>
                  <a:spLocks noChangeArrowheads="1"/>
                </p:cNvSpPr>
                <p:nvPr/>
              </p:nvSpPr>
              <p:spPr bwMode="auto">
                <a:xfrm rot="-5400000">
                  <a:off x="6383312" y="1712532"/>
                  <a:ext cx="587020" cy="514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925" indent="-34925" algn="l" rtl="0">
                    <a:lnSpc>
                      <a:spcPct val="170000"/>
                    </a:lnSpc>
                    <a:buFont typeface="Wingdings 2" pitchFamily="18" charset="2"/>
                    <a:buNone/>
                  </a:pPr>
                  <a:r>
                    <a:rPr lang="fa-IR" b="1">
                      <a:solidFill>
                        <a:schemeClr val="bg1"/>
                      </a:solidFill>
                      <a:cs typeface="B Bardiya" pitchFamily="2" charset="-78"/>
                    </a:rPr>
                    <a:t>راهرو</a:t>
                  </a:r>
                </a:p>
              </p:txBody>
            </p:sp>
            <p:sp>
              <p:nvSpPr>
                <p:cNvPr id="59437" name="Rectangle 61"/>
                <p:cNvSpPr>
                  <a:spLocks noChangeArrowheads="1"/>
                </p:cNvSpPr>
                <p:nvPr/>
              </p:nvSpPr>
              <p:spPr bwMode="auto">
                <a:xfrm>
                  <a:off x="5943600" y="2838044"/>
                  <a:ext cx="343364" cy="514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925" indent="-34925" algn="l" rtl="0">
                    <a:lnSpc>
                      <a:spcPct val="170000"/>
                    </a:lnSpc>
                    <a:buFont typeface="Wingdings 2" pitchFamily="18" charset="2"/>
                    <a:buNone/>
                  </a:pPr>
                  <a:r>
                    <a:rPr lang="fa-IR" b="1">
                      <a:solidFill>
                        <a:srgbClr val="004A82"/>
                      </a:solidFill>
                      <a:cs typeface="B Bardiya" pitchFamily="2" charset="-78"/>
                    </a:rPr>
                    <a:t>ب</a:t>
                  </a:r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6018436" y="1904979"/>
                  <a:ext cx="457423" cy="1521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6018436" y="1904979"/>
                  <a:ext cx="457423" cy="1521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414" name="Group 165"/>
              <p:cNvGrpSpPr>
                <a:grpSpLocks/>
              </p:cNvGrpSpPr>
              <p:nvPr/>
            </p:nvGrpSpPr>
            <p:grpSpPr bwMode="auto">
              <a:xfrm>
                <a:off x="7303258" y="1066800"/>
                <a:ext cx="1231142" cy="2267356"/>
                <a:chOff x="7303258" y="1066800"/>
                <a:chExt cx="1231142" cy="2267356"/>
              </a:xfrm>
            </p:grpSpPr>
            <p:sp>
              <p:nvSpPr>
                <p:cNvPr id="59416" name="Rectangle 9"/>
                <p:cNvSpPr>
                  <a:spLocks noChangeArrowheads="1"/>
                </p:cNvSpPr>
                <p:nvPr/>
              </p:nvSpPr>
              <p:spPr bwMode="auto">
                <a:xfrm>
                  <a:off x="7303258" y="1066800"/>
                  <a:ext cx="545342" cy="514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925" indent="-34925" algn="l" rtl="0">
                    <a:lnSpc>
                      <a:spcPct val="170000"/>
                    </a:lnSpc>
                    <a:buFont typeface="Wingdings 2" pitchFamily="18" charset="2"/>
                    <a:buNone/>
                  </a:pPr>
                  <a:r>
                    <a:rPr lang="fa-IR" b="1">
                      <a:solidFill>
                        <a:srgbClr val="004A82"/>
                      </a:solidFill>
                      <a:cs typeface="B Bardiya" pitchFamily="2" charset="-78"/>
                    </a:rPr>
                    <a:t>اتاق </a:t>
                  </a:r>
                </a:p>
              </p:txBody>
            </p:sp>
            <p:sp>
              <p:nvSpPr>
                <p:cNvPr id="59417" name="Rectangle 10"/>
                <p:cNvSpPr>
                  <a:spLocks noChangeArrowheads="1"/>
                </p:cNvSpPr>
                <p:nvPr/>
              </p:nvSpPr>
              <p:spPr bwMode="auto">
                <a:xfrm>
                  <a:off x="7303258" y="2304644"/>
                  <a:ext cx="545342" cy="514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925" indent="-34925" algn="l" rtl="0">
                    <a:lnSpc>
                      <a:spcPct val="170000"/>
                    </a:lnSpc>
                    <a:buFont typeface="Wingdings 2" pitchFamily="18" charset="2"/>
                    <a:buNone/>
                  </a:pPr>
                  <a:r>
                    <a:rPr lang="fa-IR" b="1">
                      <a:solidFill>
                        <a:srgbClr val="004A82"/>
                      </a:solidFill>
                      <a:cs typeface="B Bardiya" pitchFamily="2" charset="-78"/>
                    </a:rPr>
                    <a:t>اتاق </a:t>
                  </a: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7314847" y="1752819"/>
                  <a:ext cx="229860" cy="45648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a-IR"/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7468854" y="1600657"/>
                  <a:ext cx="0" cy="304323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H="1">
                  <a:off x="7620562" y="2363233"/>
                  <a:ext cx="381568" cy="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H="1">
                  <a:off x="7620562" y="1600657"/>
                  <a:ext cx="381568" cy="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7544708" y="1752819"/>
                  <a:ext cx="151708" cy="456484"/>
                </a:xfrm>
                <a:prstGeom prst="rect">
                  <a:avLst/>
                </a:prstGeom>
                <a:solidFill>
                  <a:srgbClr val="B9D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a-IR"/>
                </a:p>
              </p:txBody>
            </p:sp>
            <p:sp>
              <p:nvSpPr>
                <p:cNvPr id="59423" name="Rectangle 59"/>
                <p:cNvSpPr>
                  <a:spLocks noChangeArrowheads="1"/>
                </p:cNvSpPr>
                <p:nvPr/>
              </p:nvSpPr>
              <p:spPr bwMode="auto">
                <a:xfrm rot="-5400000">
                  <a:off x="7983512" y="1712532"/>
                  <a:ext cx="587020" cy="514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925" indent="-34925" algn="l" rtl="0">
                    <a:lnSpc>
                      <a:spcPct val="170000"/>
                    </a:lnSpc>
                    <a:buFont typeface="Wingdings 2" pitchFamily="18" charset="2"/>
                    <a:buNone/>
                  </a:pPr>
                  <a:r>
                    <a:rPr lang="fa-IR" b="1">
                      <a:solidFill>
                        <a:schemeClr val="bg1"/>
                      </a:solidFill>
                      <a:cs typeface="B Bardiya" pitchFamily="2" charset="-78"/>
                    </a:rPr>
                    <a:t>راهرو</a:t>
                  </a:r>
                </a:p>
              </p:txBody>
            </p:sp>
            <p:sp>
              <p:nvSpPr>
                <p:cNvPr id="59424" name="Rectangle 62"/>
                <p:cNvSpPr>
                  <a:spLocks noChangeArrowheads="1"/>
                </p:cNvSpPr>
                <p:nvPr/>
              </p:nvSpPr>
              <p:spPr bwMode="auto">
                <a:xfrm>
                  <a:off x="7543800" y="2819400"/>
                  <a:ext cx="232756" cy="514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34925" indent="-34925" algn="l" rtl="0">
                    <a:lnSpc>
                      <a:spcPct val="170000"/>
                    </a:lnSpc>
                    <a:buFont typeface="Wingdings 2" pitchFamily="18" charset="2"/>
                    <a:buNone/>
                  </a:pPr>
                  <a:r>
                    <a:rPr lang="fa-IR" b="1">
                      <a:solidFill>
                        <a:srgbClr val="004A82"/>
                      </a:solidFill>
                      <a:cs typeface="B Bardiya" pitchFamily="2" charset="-78"/>
                    </a:rPr>
                    <a:t>ا</a:t>
                  </a:r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7544708" y="1752819"/>
                  <a:ext cx="151708" cy="45648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7544708" y="1752819"/>
                  <a:ext cx="151708" cy="45648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/>
              <p:nvPr/>
            </p:nvCxnSpPr>
            <p:spPr>
              <a:xfrm flipV="1">
                <a:off x="4572614" y="1981060"/>
                <a:ext cx="227561" cy="2282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/>
            <p:cNvSpPr/>
            <p:nvPr/>
          </p:nvSpPr>
          <p:spPr>
            <a:xfrm>
              <a:off x="7771758" y="1524218"/>
              <a:ext cx="228258" cy="4564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a-IR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914979" y="1828541"/>
              <a:ext cx="0" cy="30609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8256588" y="4605338"/>
            <a:ext cx="304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61" name="Rectangle 60"/>
          <p:cNvSpPr/>
          <p:nvPr/>
        </p:nvSpPr>
        <p:spPr>
          <a:xfrm>
            <a:off x="8370888" y="5341938"/>
            <a:ext cx="228600" cy="228600"/>
          </a:xfrm>
          <a:prstGeom prst="rect">
            <a:avLst/>
          </a:prstGeom>
          <a:solidFill>
            <a:srgbClr val="B9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59406" name="Rectangle 174"/>
          <p:cNvSpPr>
            <a:spLocks noChangeArrowheads="1"/>
          </p:cNvSpPr>
          <p:nvPr/>
        </p:nvSpPr>
        <p:spPr bwMode="auto">
          <a:xfrm>
            <a:off x="7418388" y="4529138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 b="1">
                <a:solidFill>
                  <a:schemeClr val="bg1"/>
                </a:solidFill>
                <a:cs typeface="B Bardiya" pitchFamily="2" charset="-78"/>
              </a:rPr>
              <a:t>سرویس</a:t>
            </a:r>
            <a:endParaRPr lang="fa-IR">
              <a:solidFill>
                <a:schemeClr val="bg1"/>
              </a:solidFill>
              <a:cs typeface="Tahoma" pitchFamily="34" charset="0"/>
            </a:endParaRPr>
          </a:p>
        </p:txBody>
      </p:sp>
      <p:sp>
        <p:nvSpPr>
          <p:cNvPr id="59407" name="Rectangle 175"/>
          <p:cNvSpPr>
            <a:spLocks noChangeArrowheads="1"/>
          </p:cNvSpPr>
          <p:nvPr/>
        </p:nvSpPr>
        <p:spPr bwMode="auto">
          <a:xfrm>
            <a:off x="7065963" y="5265738"/>
            <a:ext cx="130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 b="1">
                <a:solidFill>
                  <a:schemeClr val="bg1"/>
                </a:solidFill>
                <a:cs typeface="B Bardiya" pitchFamily="2" charset="-78"/>
              </a:rPr>
              <a:t>شفت مشترک </a:t>
            </a:r>
            <a:endParaRPr lang="fa-IR">
              <a:solidFill>
                <a:schemeClr val="bg1"/>
              </a:solidFill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248400"/>
          </a:xfrm>
        </p:spPr>
        <p:txBody>
          <a:bodyPr/>
          <a:lstStyle/>
          <a:p>
            <a:pPr marL="34925" indent="-34925" eaLnBrk="1" hangingPunct="1">
              <a:buFont typeface="Wingdings 2" pitchFamily="18" charset="2"/>
              <a:buNone/>
            </a:pPr>
            <a:r>
              <a:rPr lang="fa-IR" sz="2200" b="1" dirty="0" smtClean="0">
                <a:solidFill>
                  <a:srgbClr val="002060"/>
                </a:solidFill>
                <a:cs typeface="B Bardiya" pitchFamily="2" charset="-78"/>
              </a:rPr>
              <a:t>سلسله مراتب در روابط </a:t>
            </a:r>
          </a:p>
          <a:p>
            <a:pPr marL="34925" indent="-34925" eaLnBrk="1" hangingPunct="1">
              <a:buFont typeface="Wingdings 2" pitchFamily="18" charset="2"/>
              <a:buNone/>
            </a:pPr>
            <a:r>
              <a:rPr lang="fa-IR" sz="2200" b="1" dirty="0" smtClean="0">
                <a:solidFill>
                  <a:srgbClr val="002060"/>
                </a:solidFill>
                <a:cs typeface="B Bardiya" pitchFamily="2" charset="-78"/>
              </a:rPr>
              <a:t>آشپزخانه ی اصلی با سایر بخش ها :  </a:t>
            </a:r>
          </a:p>
        </p:txBody>
      </p:sp>
      <p:sp>
        <p:nvSpPr>
          <p:cNvPr id="4" name="Cube 3"/>
          <p:cNvSpPr/>
          <p:nvPr/>
        </p:nvSpPr>
        <p:spPr>
          <a:xfrm>
            <a:off x="2667000" y="2819400"/>
            <a:ext cx="1295400" cy="1143000"/>
          </a:xfrm>
          <a:prstGeom prst="cube">
            <a:avLst/>
          </a:prstGeom>
          <a:solidFill>
            <a:srgbClr val="FFFF00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rgbClr val="002060"/>
                </a:solidFill>
              </a:rPr>
              <a:t>آشپزخانه اصلی</a:t>
            </a:r>
          </a:p>
        </p:txBody>
      </p:sp>
      <p:sp>
        <p:nvSpPr>
          <p:cNvPr id="6" name="Right Arrow 5"/>
          <p:cNvSpPr/>
          <p:nvPr/>
        </p:nvSpPr>
        <p:spPr>
          <a:xfrm rot="12951102">
            <a:off x="2362200" y="936625"/>
            <a:ext cx="555625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8" name="Flowchart: Magnetic Disk 7"/>
          <p:cNvSpPr/>
          <p:nvPr/>
        </p:nvSpPr>
        <p:spPr>
          <a:xfrm>
            <a:off x="3886200" y="914400"/>
            <a:ext cx="914400" cy="9906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ysClr val="windowText" lastClr="000000"/>
                </a:solidFill>
              </a:rPr>
              <a:t>رستوران</a:t>
            </a:r>
          </a:p>
        </p:txBody>
      </p:sp>
      <p:sp>
        <p:nvSpPr>
          <p:cNvPr id="9" name="Right Arrow 8"/>
          <p:cNvSpPr/>
          <p:nvPr/>
        </p:nvSpPr>
        <p:spPr>
          <a:xfrm rot="17479551">
            <a:off x="3578226" y="2219325"/>
            <a:ext cx="863600" cy="2762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10" name="Right Arrow 9"/>
          <p:cNvSpPr/>
          <p:nvPr/>
        </p:nvSpPr>
        <p:spPr>
          <a:xfrm rot="10800000">
            <a:off x="2133600" y="1371600"/>
            <a:ext cx="609600" cy="228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11" name="Right Arrow 10"/>
          <p:cNvSpPr/>
          <p:nvPr/>
        </p:nvSpPr>
        <p:spPr>
          <a:xfrm rot="16200000">
            <a:off x="2857500" y="2171700"/>
            <a:ext cx="8382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12" name="Right Arrow 11"/>
          <p:cNvSpPr/>
          <p:nvPr/>
        </p:nvSpPr>
        <p:spPr>
          <a:xfrm rot="9000000">
            <a:off x="2276475" y="1890713"/>
            <a:ext cx="601663" cy="1809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13" name="Right Arrow 12"/>
          <p:cNvSpPr/>
          <p:nvPr/>
        </p:nvSpPr>
        <p:spPr>
          <a:xfrm>
            <a:off x="4038600" y="3352800"/>
            <a:ext cx="9906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14" name="Right Arrow 13"/>
          <p:cNvSpPr/>
          <p:nvPr/>
        </p:nvSpPr>
        <p:spPr>
          <a:xfrm rot="2700000">
            <a:off x="3662363" y="4271963"/>
            <a:ext cx="12192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15" name="Flowchart: Magnetic Disk 14"/>
          <p:cNvSpPr/>
          <p:nvPr/>
        </p:nvSpPr>
        <p:spPr>
          <a:xfrm>
            <a:off x="5105400" y="3048000"/>
            <a:ext cx="914400" cy="762000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آبدارخانه کافی شاپ</a:t>
            </a:r>
          </a:p>
        </p:txBody>
      </p:sp>
      <p:sp>
        <p:nvSpPr>
          <p:cNvPr id="16" name="Flowchart: Magnetic Disk 15"/>
          <p:cNvSpPr/>
          <p:nvPr/>
        </p:nvSpPr>
        <p:spPr>
          <a:xfrm>
            <a:off x="2895600" y="1066800"/>
            <a:ext cx="762000" cy="7620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آبدارخانه</a:t>
            </a:r>
          </a:p>
        </p:txBody>
      </p:sp>
      <p:sp>
        <p:nvSpPr>
          <p:cNvPr id="17" name="Flowchart: Magnetic Disk 16"/>
          <p:cNvSpPr/>
          <p:nvPr/>
        </p:nvSpPr>
        <p:spPr>
          <a:xfrm>
            <a:off x="1447800" y="304800"/>
            <a:ext cx="838200" cy="762000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سالن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 جشن ها</a:t>
            </a:r>
          </a:p>
        </p:txBody>
      </p:sp>
      <p:sp>
        <p:nvSpPr>
          <p:cNvPr id="18" name="Flowchart: Magnetic Disk 17"/>
          <p:cNvSpPr/>
          <p:nvPr/>
        </p:nvSpPr>
        <p:spPr>
          <a:xfrm>
            <a:off x="5029200" y="1828800"/>
            <a:ext cx="838200" cy="9906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>
                <a:solidFill>
                  <a:schemeClr val="bg1"/>
                </a:solidFill>
              </a:rPr>
              <a:t>خدمات رسانی به اتاق ها</a:t>
            </a:r>
          </a:p>
        </p:txBody>
      </p:sp>
      <p:sp>
        <p:nvSpPr>
          <p:cNvPr id="19" name="Flowchart: Magnetic Disk 18"/>
          <p:cNvSpPr/>
          <p:nvPr/>
        </p:nvSpPr>
        <p:spPr>
          <a:xfrm>
            <a:off x="4800600" y="4419600"/>
            <a:ext cx="838200" cy="914400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>
                <a:solidFill>
                  <a:sysClr val="windowText" lastClr="000000"/>
                </a:solidFill>
              </a:rPr>
              <a:t>سالن عرضه نوشیدنی</a:t>
            </a:r>
          </a:p>
        </p:txBody>
      </p:sp>
      <p:sp>
        <p:nvSpPr>
          <p:cNvPr id="20" name="Flowchart: Magnetic Disk 19"/>
          <p:cNvSpPr/>
          <p:nvPr/>
        </p:nvSpPr>
        <p:spPr>
          <a:xfrm>
            <a:off x="1219200" y="1981200"/>
            <a:ext cx="990600" cy="990600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>
                <a:solidFill>
                  <a:schemeClr val="bg1"/>
                </a:solidFill>
              </a:rPr>
              <a:t>پیش فضاهای اتاق های مراسم</a:t>
            </a:r>
          </a:p>
        </p:txBody>
      </p:sp>
      <p:sp>
        <p:nvSpPr>
          <p:cNvPr id="21" name="Right Arrow 20"/>
          <p:cNvSpPr/>
          <p:nvPr/>
        </p:nvSpPr>
        <p:spPr>
          <a:xfrm rot="10800000">
            <a:off x="1371600" y="3352800"/>
            <a:ext cx="12192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2" name="Flowchart: Magnetic Disk 21"/>
          <p:cNvSpPr/>
          <p:nvPr/>
        </p:nvSpPr>
        <p:spPr>
          <a:xfrm>
            <a:off x="457200" y="3048000"/>
            <a:ext cx="838200" cy="838200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ysClr val="windowText" lastClr="000000"/>
                </a:solidFill>
              </a:rPr>
              <a:t>غذا خوری کارکنان</a:t>
            </a:r>
          </a:p>
        </p:txBody>
      </p:sp>
      <p:sp>
        <p:nvSpPr>
          <p:cNvPr id="23" name="Right Arrow 22"/>
          <p:cNvSpPr/>
          <p:nvPr/>
        </p:nvSpPr>
        <p:spPr>
          <a:xfrm rot="5400000">
            <a:off x="2857500" y="4305300"/>
            <a:ext cx="8382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4" name="Flowchart: Magnetic Disk 23"/>
          <p:cNvSpPr/>
          <p:nvPr/>
        </p:nvSpPr>
        <p:spPr>
          <a:xfrm>
            <a:off x="2819400" y="4953000"/>
            <a:ext cx="914400" cy="9144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>
                <a:solidFill>
                  <a:sysClr val="windowText" lastClr="000000"/>
                </a:solidFill>
              </a:rPr>
              <a:t>انبار اماکن عرضه غذا و نوشیدنی</a:t>
            </a:r>
          </a:p>
        </p:txBody>
      </p:sp>
      <p:sp>
        <p:nvSpPr>
          <p:cNvPr id="25" name="Right Arrow 24"/>
          <p:cNvSpPr/>
          <p:nvPr/>
        </p:nvSpPr>
        <p:spPr>
          <a:xfrm rot="2003625">
            <a:off x="3656013" y="5929313"/>
            <a:ext cx="609600" cy="228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6" name="Flowchart: Magnetic Disk 25"/>
          <p:cNvSpPr/>
          <p:nvPr/>
        </p:nvSpPr>
        <p:spPr>
          <a:xfrm>
            <a:off x="4267200" y="5867400"/>
            <a:ext cx="914400" cy="762000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400" dirty="0">
                <a:solidFill>
                  <a:schemeClr val="bg1"/>
                </a:solidFill>
              </a:rPr>
              <a:t>بار انداز دریافت</a:t>
            </a:r>
          </a:p>
        </p:txBody>
      </p:sp>
      <p:sp>
        <p:nvSpPr>
          <p:cNvPr id="27" name="Right Arrow 26"/>
          <p:cNvSpPr/>
          <p:nvPr/>
        </p:nvSpPr>
        <p:spPr>
          <a:xfrm rot="9000000">
            <a:off x="1609725" y="4127500"/>
            <a:ext cx="1047750" cy="3175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28" name="Flowchart: Magnetic Disk 27"/>
          <p:cNvSpPr/>
          <p:nvPr/>
        </p:nvSpPr>
        <p:spPr>
          <a:xfrm>
            <a:off x="990600" y="4343400"/>
            <a:ext cx="609600" cy="609600"/>
          </a:xfrm>
          <a:prstGeom prst="flowChartMagneticDisk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600" dirty="0">
                <a:solidFill>
                  <a:sysClr val="windowText" lastClr="000000"/>
                </a:solidFill>
              </a:rPr>
              <a:t>زباله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6096000" y="3429000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0" name="Flowchart: Magnetic Disk 29"/>
          <p:cNvSpPr/>
          <p:nvPr/>
        </p:nvSpPr>
        <p:spPr>
          <a:xfrm>
            <a:off x="1371600" y="1143000"/>
            <a:ext cx="685800" cy="762000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اتاق ضیافات</a:t>
            </a:r>
          </a:p>
        </p:txBody>
      </p:sp>
      <p:sp>
        <p:nvSpPr>
          <p:cNvPr id="31" name="Flowchart: Magnetic Disk 30"/>
          <p:cNvSpPr/>
          <p:nvPr/>
        </p:nvSpPr>
        <p:spPr>
          <a:xfrm>
            <a:off x="6553200" y="1905000"/>
            <a:ext cx="990600" cy="762000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100" dirty="0">
                <a:solidFill>
                  <a:schemeClr val="bg1"/>
                </a:solidFill>
              </a:rPr>
              <a:t>آسانسورهای خدماتی</a:t>
            </a:r>
          </a:p>
        </p:txBody>
      </p:sp>
      <p:sp>
        <p:nvSpPr>
          <p:cNvPr id="35" name="Flowchart: Magnetic Disk 34"/>
          <p:cNvSpPr/>
          <p:nvPr/>
        </p:nvSpPr>
        <p:spPr>
          <a:xfrm>
            <a:off x="6705600" y="3200400"/>
            <a:ext cx="914400" cy="685800"/>
          </a:xfrm>
          <a:prstGeom prst="flowChartMagneticDisk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200" dirty="0">
                <a:solidFill>
                  <a:schemeClr val="bg1"/>
                </a:solidFill>
              </a:rPr>
              <a:t>کافی شاپ</a:t>
            </a:r>
          </a:p>
        </p:txBody>
      </p:sp>
      <p:sp>
        <p:nvSpPr>
          <p:cNvPr id="37" name="Right Arrow 36"/>
          <p:cNvSpPr/>
          <p:nvPr/>
        </p:nvSpPr>
        <p:spPr>
          <a:xfrm>
            <a:off x="5943600" y="2209800"/>
            <a:ext cx="557213" cy="177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  <p:sp>
        <p:nvSpPr>
          <p:cNvPr id="38" name="Right Arrow 37"/>
          <p:cNvSpPr/>
          <p:nvPr/>
        </p:nvSpPr>
        <p:spPr>
          <a:xfrm rot="19992021">
            <a:off x="4002088" y="2573338"/>
            <a:ext cx="1001712" cy="2635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10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  <a:p>
            <a:pPr marL="34925" indent="-34925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</p:txBody>
      </p:sp>
      <p:sp>
        <p:nvSpPr>
          <p:cNvPr id="60419" name="TextBox 3"/>
          <p:cNvSpPr txBox="1">
            <a:spLocks noChangeArrowheads="1"/>
          </p:cNvSpPr>
          <p:nvPr/>
        </p:nvSpPr>
        <p:spPr bwMode="auto">
          <a:xfrm>
            <a:off x="838200" y="228600"/>
            <a:ext cx="3048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lnSpc>
                <a:spcPct val="150000"/>
              </a:lnSpc>
            </a:pPr>
            <a:r>
              <a:rPr lang="fa-IR">
                <a:cs typeface="B Bardiya" pitchFamily="2" charset="-78"/>
              </a:rPr>
              <a:t>سقف کاذب:معابر افقی برای عبور کانال ها ولوله ها در زیر سقف</a:t>
            </a:r>
          </a:p>
        </p:txBody>
      </p:sp>
      <p:pic>
        <p:nvPicPr>
          <p:cNvPr id="60420" name="Picture 4" descr="2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52400" y="1338263"/>
            <a:ext cx="4114800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5"/>
          <p:cNvSpPr txBox="1">
            <a:spLocks noChangeArrowheads="1"/>
          </p:cNvSpPr>
          <p:nvPr/>
        </p:nvSpPr>
        <p:spPr bwMode="auto">
          <a:xfrm>
            <a:off x="5334000" y="304800"/>
            <a:ext cx="3048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lnSpc>
                <a:spcPct val="150000"/>
              </a:lnSpc>
            </a:pPr>
            <a:r>
              <a:rPr lang="fa-IR">
                <a:cs typeface="B Bardiya" pitchFamily="2" charset="-78"/>
              </a:rPr>
              <a:t>شفت: معابر عمودی عبور لوله ها وکانالها در طبقات</a:t>
            </a:r>
          </a:p>
        </p:txBody>
      </p:sp>
      <p:sp>
        <p:nvSpPr>
          <p:cNvPr id="60422" name="TextBox 6"/>
          <p:cNvSpPr txBox="1">
            <a:spLocks noChangeArrowheads="1"/>
          </p:cNvSpPr>
          <p:nvPr/>
        </p:nvSpPr>
        <p:spPr bwMode="auto">
          <a:xfrm>
            <a:off x="457200" y="5318125"/>
            <a:ext cx="3733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lnSpc>
                <a:spcPct val="150000"/>
              </a:lnSpc>
            </a:pPr>
            <a:r>
              <a:rPr lang="fa-IR">
                <a:solidFill>
                  <a:srgbClr val="FFC000"/>
                </a:solidFill>
                <a:cs typeface="B Bardiya" pitchFamily="2" charset="-78"/>
              </a:rPr>
              <a:t>معیار طراحی:  کاستن ارتفاع سقف </a:t>
            </a:r>
            <a:r>
              <a:rPr lang="en-US">
                <a:solidFill>
                  <a:srgbClr val="FFC000"/>
                </a:solidFill>
                <a:cs typeface="B Bardiya" pitchFamily="2" charset="-78"/>
              </a:rPr>
              <a:t> </a:t>
            </a:r>
            <a:r>
              <a:rPr lang="fa-IR">
                <a:solidFill>
                  <a:srgbClr val="FFC000"/>
                </a:solidFill>
                <a:cs typeface="B Bardiya" pitchFamily="2" charset="-78"/>
              </a:rPr>
              <a:t>کاذب تا حد امکان و گسترش درسطح</a:t>
            </a:r>
            <a:r>
              <a:rPr lang="fa-IR">
                <a:cs typeface="B Bardiya" pitchFamily="2" charset="-78"/>
              </a:rPr>
              <a:t> </a:t>
            </a:r>
          </a:p>
        </p:txBody>
      </p:sp>
      <p:pic>
        <p:nvPicPr>
          <p:cNvPr id="60423" name="Picture 7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0864" t="45653" b="1332"/>
          <a:stretch>
            <a:fillRect/>
          </a:stretch>
        </p:blipFill>
        <p:spPr bwMode="auto">
          <a:xfrm>
            <a:off x="4648200" y="1371600"/>
            <a:ext cx="4267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TextBox 8"/>
          <p:cNvSpPr txBox="1">
            <a:spLocks noChangeArrowheads="1"/>
          </p:cNvSpPr>
          <p:nvPr/>
        </p:nvSpPr>
        <p:spPr bwMode="auto">
          <a:xfrm>
            <a:off x="4800600" y="5338763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lnSpc>
                <a:spcPct val="150000"/>
              </a:lnSpc>
            </a:pPr>
            <a:r>
              <a:rPr lang="fa-IR">
                <a:solidFill>
                  <a:srgbClr val="FFC000"/>
                </a:solidFill>
                <a:cs typeface="B Bardiya" pitchFamily="2" charset="-78"/>
              </a:rPr>
              <a:t>معیار طراحی: شفت ها میبایست در هر طبقه قابل دسترسی وبازدید باشند</a:t>
            </a:r>
            <a:r>
              <a:rPr lang="fa-IR">
                <a:cs typeface="B Bardiya" pitchFamily="2" charset="-78"/>
              </a:rPr>
              <a:t>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486400" y="1066800"/>
            <a:ext cx="1600200" cy="15240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09800" y="914400"/>
            <a:ext cx="0" cy="152400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DSCF28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4" descr="DSCF28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657600"/>
            <a:ext cx="3657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5" descr="DSCF281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55245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6"/>
          <p:cNvPicPr>
            <a:picLocks noChangeAspect="1"/>
          </p:cNvPicPr>
          <p:nvPr/>
        </p:nvPicPr>
        <p:blipFill>
          <a:blip r:embed="rId5" cstate="print"/>
          <a:srcRect l="55225" r="4207" b="40863"/>
          <a:stretch>
            <a:fillRect/>
          </a:stretch>
        </p:blipFill>
        <p:spPr bwMode="auto">
          <a:xfrm>
            <a:off x="4876800" y="3659188"/>
            <a:ext cx="37338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9946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Box 6"/>
          <p:cNvSpPr txBox="1">
            <a:spLocks noChangeArrowheads="1"/>
          </p:cNvSpPr>
          <p:nvPr/>
        </p:nvSpPr>
        <p:spPr bwMode="auto">
          <a:xfrm>
            <a:off x="3059113" y="188913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 sz="2400" b="1">
                <a:solidFill>
                  <a:srgbClr val="B9D0FF"/>
                </a:solidFill>
                <a:ea typeface="2  Bardiya"/>
                <a:cs typeface="2  Bardiya"/>
              </a:rPr>
              <a:t> </a:t>
            </a:r>
            <a:r>
              <a:rPr lang="fa-IR" sz="2400" b="1">
                <a:solidFill>
                  <a:srgbClr val="B9D0FF"/>
                </a:solidFill>
                <a:ea typeface="2  Bardiya"/>
                <a:cs typeface="B Bardiya" pitchFamily="2" charset="-78"/>
              </a:rPr>
              <a:t>جزئیات اجرای تاسیسات برق و مکانیک در سقفهای کاذب :</a:t>
            </a:r>
            <a:endParaRPr lang="fa-IR" sz="2000">
              <a:solidFill>
                <a:srgbClr val="B9D0FF"/>
              </a:solidFill>
              <a:ea typeface="2  Bardiya"/>
              <a:cs typeface="B Bardiya" pitchFamily="2" charset="-78"/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611188" y="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2000" b="1" smtClean="0">
                <a:solidFill>
                  <a:srgbClr val="B9D0FF"/>
                </a:solidFill>
                <a:ea typeface="2  Bardiya"/>
                <a:cs typeface="B Bardiya" pitchFamily="2" charset="-78"/>
              </a:rPr>
              <a:t>مقطع شفت شوت ملافه یا زباله :</a:t>
            </a:r>
            <a:endParaRPr lang="fa-IR" sz="2000" smtClean="0">
              <a:ea typeface="2  Bardiya"/>
              <a:cs typeface="B Bardiya" pitchFamily="2" charset="-78"/>
            </a:endParaRPr>
          </a:p>
        </p:txBody>
      </p:sp>
      <p:grpSp>
        <p:nvGrpSpPr>
          <p:cNvPr id="63491" name="Group 6"/>
          <p:cNvGrpSpPr>
            <a:grpSpLocks/>
          </p:cNvGrpSpPr>
          <p:nvPr/>
        </p:nvGrpSpPr>
        <p:grpSpPr bwMode="auto">
          <a:xfrm>
            <a:off x="685800" y="685800"/>
            <a:ext cx="8021638" cy="6019800"/>
            <a:chOff x="685800" y="685800"/>
            <a:chExt cx="8022408" cy="6019800"/>
          </a:xfrm>
        </p:grpSpPr>
        <p:pic>
          <p:nvPicPr>
            <p:cNvPr id="63494" name="Picture 3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" y="685800"/>
              <a:ext cx="8022408" cy="5995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5" name="Picture 5" descr="DSCF2665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404233" y="1438275"/>
              <a:ext cx="6019800" cy="451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Bent Arrow 9"/>
          <p:cNvSpPr/>
          <p:nvPr/>
        </p:nvSpPr>
        <p:spPr>
          <a:xfrm rot="5588576">
            <a:off x="2388394" y="2516981"/>
            <a:ext cx="527050" cy="3635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5588576">
            <a:off x="2370932" y="3901281"/>
            <a:ext cx="527050" cy="36353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fa-IR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000" smtClean="0">
              <a:cs typeface="B Bardiya" pitchFamily="2" charset="-78"/>
            </a:endParaRPr>
          </a:p>
        </p:txBody>
      </p:sp>
      <p:pic>
        <p:nvPicPr>
          <p:cNvPr id="6451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771650"/>
            <a:ext cx="535781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23267" t="3217" r="48537" b="51656"/>
          <a:stretch>
            <a:fillRect/>
          </a:stretch>
        </p:blipFill>
        <p:spPr bwMode="auto">
          <a:xfrm>
            <a:off x="457200" y="609600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457200" y="361950"/>
            <a:ext cx="8077200" cy="6019800"/>
          </a:xfrm>
        </p:spPr>
        <p:txBody>
          <a:bodyPr/>
          <a:lstStyle/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3200" dirty="0" smtClean="0">
                <a:cs typeface="B Bardiya" pitchFamily="2" charset="-78"/>
              </a:rPr>
              <a:t>طراحی آشپز خانه :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2600" dirty="0" smtClean="0">
                <a:solidFill>
                  <a:srgbClr val="002060"/>
                </a:solidFill>
                <a:cs typeface="B Bardiya" pitchFamily="2" charset="-78"/>
              </a:rPr>
              <a:t>یکی از اهداف طراحی آشپز خانه کوچکترین آشپزخانه ی ممکن در راستای اهداف عملکردی است .</a:t>
            </a: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fa-IR" sz="2600" dirty="0" smtClean="0">
                <a:solidFill>
                  <a:srgbClr val="002060"/>
                </a:solidFill>
                <a:cs typeface="B Bardiya" pitchFamily="2" charset="-78"/>
              </a:rPr>
              <a:t>در نظر گرفتن یک آشپزخانه ی اصلی در نزدیکی رستوران و اماکن عرضه ی غذا </a:t>
            </a:r>
            <a:r>
              <a:rPr lang="en-US" sz="2600" dirty="0" smtClean="0">
                <a:solidFill>
                  <a:srgbClr val="002060"/>
                </a:solidFill>
                <a:cs typeface="B Bardiya" pitchFamily="2" charset="-78"/>
              </a:rPr>
              <a:t>.</a:t>
            </a:r>
            <a:endParaRPr lang="fa-IR" sz="2600" dirty="0" smtClean="0">
              <a:solidFill>
                <a:srgbClr val="002060"/>
              </a:solidFill>
              <a:cs typeface="B Bardiya" pitchFamily="2" charset="-78"/>
            </a:endParaRPr>
          </a:p>
          <a:p>
            <a:pPr marL="34925" indent="-34925" eaLnBrk="1" hangingPunct="1">
              <a:lnSpc>
                <a:spcPct val="170000"/>
              </a:lnSpc>
              <a:buFont typeface="Wingdings 2" pitchFamily="18" charset="2"/>
              <a:buNone/>
            </a:pPr>
            <a:endParaRPr lang="fa-IR" sz="2600" dirty="0" smtClean="0">
              <a:solidFill>
                <a:srgbClr val="002060"/>
              </a:solidFill>
              <a:cs typeface="B Bardiya" pitchFamily="2" charset="-78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285852" y="4071942"/>
            <a:ext cx="579118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925" marR="0" lvl="0" indent="-34925" algn="r" defTabSz="914400" rtl="1" eaLnBrk="1" fontAlgn="base" latinLnBrk="0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 Bardiya" pitchFamily="2" charset="-78"/>
              </a:rPr>
              <a:t>1.جداسازی با مبلمان </a:t>
            </a:r>
          </a:p>
          <a:p>
            <a:pPr marL="34925" marR="0" lvl="0" indent="-34925" algn="r" defTabSz="914400" rtl="1" eaLnBrk="1" fontAlgn="base" latinLnBrk="0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lang="fa-IR" sz="3200" dirty="0" smtClean="0">
                <a:latin typeface="+mn-lt"/>
                <a:cs typeface="B Bardiya" pitchFamily="2" charset="-78"/>
              </a:rPr>
              <a:t>2. جداسازی با تفکیک فضاها</a:t>
            </a:r>
            <a:endParaRPr kumimoji="0" lang="fa-I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B Bardiya" pitchFamily="2" charset="-78"/>
            </a:endParaRPr>
          </a:p>
          <a:p>
            <a:pPr marL="34925" marR="0" lvl="0" indent="-34925" algn="r" defTabSz="914400" rtl="1" eaLnBrk="1" fontAlgn="base" latinLnBrk="0" hangingPunct="1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fa-IR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B Bardiya" pitchFamily="2" charset="-78"/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RPic4.jpg"/>
          <p:cNvPicPr>
            <a:picLocks noChangeAspect="1"/>
          </p:cNvPicPr>
          <p:nvPr/>
        </p:nvPicPr>
        <p:blipFill>
          <a:blip r:embed="rId2" cstate="print"/>
          <a:srcRect t="2313"/>
          <a:stretch>
            <a:fillRect/>
          </a:stretch>
        </p:blipFill>
        <p:spPr bwMode="auto">
          <a:xfrm>
            <a:off x="1143000" y="428625"/>
            <a:ext cx="701040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0" y="3357563"/>
            <a:ext cx="928688" cy="7143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قسمت شست و شوی ظروف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3438" y="4437063"/>
            <a:ext cx="857250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قسمت آماده سازی</a:t>
            </a:r>
          </a:p>
        </p:txBody>
      </p:sp>
      <p:sp>
        <p:nvSpPr>
          <p:cNvPr id="5" name="Rectangle 4"/>
          <p:cNvSpPr/>
          <p:nvPr/>
        </p:nvSpPr>
        <p:spPr>
          <a:xfrm>
            <a:off x="6000750" y="5000625"/>
            <a:ext cx="714375" cy="4286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قسمت پخت و پز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72188" y="928688"/>
            <a:ext cx="714375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انبار مواد خشک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5000" y="2071688"/>
            <a:ext cx="714375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یخچال انسان رو</a:t>
            </a:r>
          </a:p>
        </p:txBody>
      </p:sp>
      <p:sp>
        <p:nvSpPr>
          <p:cNvPr id="9" name="Rectangle 8"/>
          <p:cNvSpPr/>
          <p:nvPr/>
        </p:nvSpPr>
        <p:spPr>
          <a:xfrm>
            <a:off x="6786563" y="2071688"/>
            <a:ext cx="714375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فریزر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انسان رو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000" y="3571875"/>
            <a:ext cx="857250" cy="50006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قسمت تحویل غذا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14750" y="2214563"/>
            <a:ext cx="714375" cy="35718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سر آشپز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4286250" y="2143125"/>
            <a:ext cx="2000250" cy="0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86375" y="3143250"/>
            <a:ext cx="1714500" cy="1588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6036469" y="4107656"/>
            <a:ext cx="1930400" cy="1588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4429125" y="5072063"/>
            <a:ext cx="2571750" cy="1587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 flipH="1" flipV="1">
            <a:off x="3678238" y="4322763"/>
            <a:ext cx="1500187" cy="1587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429125" y="3571875"/>
            <a:ext cx="428625" cy="1588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 flipH="1" flipV="1">
            <a:off x="3642518" y="2358232"/>
            <a:ext cx="2430463" cy="0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3929063" y="1143000"/>
            <a:ext cx="928687" cy="1588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3642519" y="856456"/>
            <a:ext cx="571500" cy="1588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643063" y="1000125"/>
            <a:ext cx="571500" cy="0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72232" y="3142456"/>
            <a:ext cx="4286250" cy="1587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214563" y="5286375"/>
            <a:ext cx="500062" cy="1588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2249488" y="5751513"/>
            <a:ext cx="928687" cy="1587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7358063" y="5072063"/>
            <a:ext cx="642937" cy="4286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900" dirty="0">
                <a:solidFill>
                  <a:schemeClr val="bg1"/>
                </a:solidFill>
              </a:rPr>
              <a:t>خروجی اضطراری</a:t>
            </a:r>
          </a:p>
        </p:txBody>
      </p:sp>
      <p:cxnSp>
        <p:nvCxnSpPr>
          <p:cNvPr id="80" name="Straight Connector 79"/>
          <p:cNvCxnSpPr/>
          <p:nvPr/>
        </p:nvCxnSpPr>
        <p:spPr>
          <a:xfrm rot="5400000" flipH="1" flipV="1">
            <a:off x="3213100" y="5429250"/>
            <a:ext cx="1716088" cy="1588"/>
          </a:xfrm>
          <a:prstGeom prst="line">
            <a:avLst/>
          </a:prstGeom>
          <a:ln w="57150"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3214688" y="857250"/>
            <a:ext cx="642937" cy="35718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900" dirty="0">
                <a:solidFill>
                  <a:schemeClr val="bg1"/>
                </a:solidFill>
              </a:rPr>
              <a:t>ورودی رستوران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214438" y="1143000"/>
            <a:ext cx="642937" cy="35718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900" dirty="0">
                <a:solidFill>
                  <a:schemeClr val="bg1"/>
                </a:solidFill>
              </a:rPr>
              <a:t>ورودی آشپزخانه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785938" y="6000750"/>
            <a:ext cx="642937" cy="35718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fa-IR" sz="900">
                <a:solidFill>
                  <a:schemeClr val="bg1"/>
                </a:solidFill>
              </a:rPr>
              <a:t>خروجی زباله</a:t>
            </a:r>
          </a:p>
        </p:txBody>
      </p:sp>
      <p:sp>
        <p:nvSpPr>
          <p:cNvPr id="87" name="Rectangle 86"/>
          <p:cNvSpPr/>
          <p:nvPr/>
        </p:nvSpPr>
        <p:spPr>
          <a:xfrm>
            <a:off x="4357688" y="6000750"/>
            <a:ext cx="642937" cy="35718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900" dirty="0">
                <a:solidFill>
                  <a:schemeClr val="bg1"/>
                </a:solidFill>
              </a:rPr>
              <a:t>ورودی کارکنان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RPic4.jpg"/>
          <p:cNvPicPr>
            <a:picLocks noChangeAspect="1"/>
          </p:cNvPicPr>
          <p:nvPr/>
        </p:nvPicPr>
        <p:blipFill>
          <a:blip r:embed="rId2" cstate="print"/>
          <a:srcRect t="2313"/>
          <a:stretch>
            <a:fillRect/>
          </a:stretch>
        </p:blipFill>
        <p:spPr bwMode="auto">
          <a:xfrm>
            <a:off x="1143000" y="428625"/>
            <a:ext cx="701040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357438" y="3286125"/>
            <a:ext cx="928687" cy="7143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قسمت شست و شوی ظروف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4221163"/>
            <a:ext cx="857250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قسمت آماده سازی</a:t>
            </a:r>
          </a:p>
        </p:txBody>
      </p:sp>
      <p:sp>
        <p:nvSpPr>
          <p:cNvPr id="5" name="Rectangle 4"/>
          <p:cNvSpPr/>
          <p:nvPr/>
        </p:nvSpPr>
        <p:spPr>
          <a:xfrm>
            <a:off x="6000750" y="5000625"/>
            <a:ext cx="714375" cy="4286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قسمت پخت و پز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72188" y="928688"/>
            <a:ext cx="714375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انبار مواد خشک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5000" y="2071688"/>
            <a:ext cx="714375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یخچال انسان رو</a:t>
            </a:r>
          </a:p>
        </p:txBody>
      </p:sp>
      <p:sp>
        <p:nvSpPr>
          <p:cNvPr id="9" name="Rectangle 8"/>
          <p:cNvSpPr/>
          <p:nvPr/>
        </p:nvSpPr>
        <p:spPr>
          <a:xfrm>
            <a:off x="6786563" y="2071688"/>
            <a:ext cx="714375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فریزر</a:t>
            </a:r>
          </a:p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انسان رو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1863" y="3573463"/>
            <a:ext cx="857250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قسمت تحویل غذا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14750" y="2214563"/>
            <a:ext cx="714375" cy="35718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1050" dirty="0">
                <a:solidFill>
                  <a:schemeClr val="bg1"/>
                </a:solidFill>
              </a:rPr>
              <a:t>سر آشپز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358063" y="5072063"/>
            <a:ext cx="642937" cy="4286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900" dirty="0">
                <a:solidFill>
                  <a:schemeClr val="bg1"/>
                </a:solidFill>
              </a:rPr>
              <a:t>خروجی اضطراری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214688" y="857250"/>
            <a:ext cx="642937" cy="35718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900" dirty="0">
                <a:solidFill>
                  <a:schemeClr val="bg1"/>
                </a:solidFill>
              </a:rPr>
              <a:t>ورودی رستوران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214438" y="1143000"/>
            <a:ext cx="642937" cy="35718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900" dirty="0">
                <a:solidFill>
                  <a:schemeClr val="bg1"/>
                </a:solidFill>
              </a:rPr>
              <a:t>ورودی آشپزخانه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785938" y="6000750"/>
            <a:ext cx="642937" cy="35718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fa-IR" sz="900">
                <a:solidFill>
                  <a:schemeClr val="bg1"/>
                </a:solidFill>
              </a:rPr>
              <a:t>خروجی زباله</a:t>
            </a:r>
          </a:p>
        </p:txBody>
      </p:sp>
      <p:sp>
        <p:nvSpPr>
          <p:cNvPr id="87" name="Rectangle 86"/>
          <p:cNvSpPr/>
          <p:nvPr/>
        </p:nvSpPr>
        <p:spPr>
          <a:xfrm>
            <a:off x="4357688" y="6000750"/>
            <a:ext cx="642937" cy="35718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900" dirty="0">
                <a:solidFill>
                  <a:schemeClr val="bg1"/>
                </a:solidFill>
              </a:rPr>
              <a:t>ورودی کارکنان</a:t>
            </a:r>
          </a:p>
        </p:txBody>
      </p:sp>
      <p:pic>
        <p:nvPicPr>
          <p:cNvPr id="14352" name="Picture 29" descr="DSCF26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0" y="2071688"/>
            <a:ext cx="1714500" cy="12858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353" name="Picture 31" descr="DSCF261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88" y="3929063"/>
            <a:ext cx="1619250" cy="121443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354" name="Picture 32" descr="DSCF262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3" y="4714875"/>
            <a:ext cx="1071562" cy="71278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355" name="Picture 33" descr="DSCF2621.JPG"/>
          <p:cNvPicPr>
            <a:picLocks noChangeAspect="1"/>
          </p:cNvPicPr>
          <p:nvPr/>
        </p:nvPicPr>
        <p:blipFill>
          <a:blip r:embed="rId7" cstate="print"/>
          <a:srcRect l="38824" t="9412" r="22353" b="24706"/>
          <a:stretch>
            <a:fillRect/>
          </a:stretch>
        </p:blipFill>
        <p:spPr bwMode="auto">
          <a:xfrm>
            <a:off x="5143500" y="714375"/>
            <a:ext cx="785813" cy="10001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356" name="Picture 34" descr="xxx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3" y="2857500"/>
            <a:ext cx="1276350" cy="10890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10800000">
            <a:off x="5786438" y="4786313"/>
            <a:ext cx="642937" cy="287337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5357813" y="3857625"/>
            <a:ext cx="642937" cy="287338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1857375" y="3286125"/>
            <a:ext cx="642938" cy="285750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214688" y="3714750"/>
            <a:ext cx="428625" cy="357188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5786438" y="928688"/>
            <a:ext cx="500062" cy="285750"/>
          </a:xfrm>
          <a:prstGeom prst="line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3671</TotalTime>
  <Words>1624</Words>
  <Application>Microsoft Office PowerPoint</Application>
  <PresentationFormat>On-screen Show (4:3)</PresentationFormat>
  <Paragraphs>429</Paragraphs>
  <Slides>64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Technic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verd</dc:creator>
  <cp:lastModifiedBy>navid</cp:lastModifiedBy>
  <cp:revision>263</cp:revision>
  <dcterms:created xsi:type="dcterms:W3CDTF">2006-08-16T00:00:00Z</dcterms:created>
  <dcterms:modified xsi:type="dcterms:W3CDTF">2015-03-02T19:20:48Z</dcterms:modified>
</cp:coreProperties>
</file>