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62"/>
  </p:notesMasterIdLst>
  <p:sldIdLst>
    <p:sldId id="259" r:id="rId2"/>
    <p:sldId id="261" r:id="rId3"/>
    <p:sldId id="263" r:id="rId4"/>
    <p:sldId id="262" r:id="rId5"/>
    <p:sldId id="264" r:id="rId6"/>
    <p:sldId id="265" r:id="rId7"/>
    <p:sldId id="266" r:id="rId8"/>
    <p:sldId id="268" r:id="rId9"/>
    <p:sldId id="269" r:id="rId10"/>
    <p:sldId id="270" r:id="rId11"/>
    <p:sldId id="272" r:id="rId12"/>
    <p:sldId id="271" r:id="rId13"/>
    <p:sldId id="273" r:id="rId14"/>
    <p:sldId id="274" r:id="rId15"/>
    <p:sldId id="275" r:id="rId16"/>
    <p:sldId id="287" r:id="rId17"/>
    <p:sldId id="306" r:id="rId18"/>
    <p:sldId id="307" r:id="rId19"/>
    <p:sldId id="276" r:id="rId20"/>
    <p:sldId id="425"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8" r:id="rId49"/>
    <p:sldId id="309" r:id="rId50"/>
    <p:sldId id="319" r:id="rId51"/>
    <p:sldId id="320" r:id="rId52"/>
    <p:sldId id="321" r:id="rId53"/>
    <p:sldId id="423" r:id="rId54"/>
    <p:sldId id="315" r:id="rId55"/>
    <p:sldId id="316" r:id="rId56"/>
    <p:sldId id="317" r:id="rId57"/>
    <p:sldId id="318" r:id="rId58"/>
    <p:sldId id="313" r:id="rId59"/>
    <p:sldId id="314" r:id="rId60"/>
    <p:sldId id="322" r:id="rId61"/>
    <p:sldId id="323" r:id="rId62"/>
    <p:sldId id="324" r:id="rId63"/>
    <p:sldId id="325" r:id="rId64"/>
    <p:sldId id="326" r:id="rId65"/>
    <p:sldId id="331" r:id="rId66"/>
    <p:sldId id="332" r:id="rId67"/>
    <p:sldId id="334" r:id="rId68"/>
    <p:sldId id="333" r:id="rId69"/>
    <p:sldId id="335" r:id="rId70"/>
    <p:sldId id="327" r:id="rId71"/>
    <p:sldId id="328" r:id="rId72"/>
    <p:sldId id="329" r:id="rId73"/>
    <p:sldId id="330"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5" r:id="rId99"/>
    <p:sldId id="360" r:id="rId100"/>
    <p:sldId id="361" r:id="rId101"/>
    <p:sldId id="362" r:id="rId102"/>
    <p:sldId id="363" r:id="rId103"/>
    <p:sldId id="364" r:id="rId104"/>
    <p:sldId id="426" r:id="rId105"/>
    <p:sldId id="366" r:id="rId106"/>
    <p:sldId id="367" r:id="rId107"/>
    <p:sldId id="368" r:id="rId108"/>
    <p:sldId id="369" r:id="rId109"/>
    <p:sldId id="370" r:id="rId110"/>
    <p:sldId id="371" r:id="rId111"/>
    <p:sldId id="372" r:id="rId112"/>
    <p:sldId id="428" r:id="rId113"/>
    <p:sldId id="373" r:id="rId114"/>
    <p:sldId id="374" r:id="rId115"/>
    <p:sldId id="375" r:id="rId116"/>
    <p:sldId id="376" r:id="rId117"/>
    <p:sldId id="378" r:id="rId118"/>
    <p:sldId id="377" r:id="rId119"/>
    <p:sldId id="379" r:id="rId120"/>
    <p:sldId id="380" r:id="rId121"/>
    <p:sldId id="411" r:id="rId122"/>
    <p:sldId id="413" r:id="rId123"/>
    <p:sldId id="414" r:id="rId124"/>
    <p:sldId id="415" r:id="rId125"/>
    <p:sldId id="416" r:id="rId126"/>
    <p:sldId id="412" r:id="rId127"/>
    <p:sldId id="417" r:id="rId128"/>
    <p:sldId id="418" r:id="rId129"/>
    <p:sldId id="419" r:id="rId130"/>
    <p:sldId id="420" r:id="rId131"/>
    <p:sldId id="427" r:id="rId132"/>
    <p:sldId id="381" r:id="rId133"/>
    <p:sldId id="386" r:id="rId134"/>
    <p:sldId id="382" r:id="rId135"/>
    <p:sldId id="383" r:id="rId136"/>
    <p:sldId id="384" r:id="rId137"/>
    <p:sldId id="430"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1" r:id="rId152"/>
    <p:sldId id="400" r:id="rId153"/>
    <p:sldId id="402" r:id="rId154"/>
    <p:sldId id="403" r:id="rId155"/>
    <p:sldId id="404" r:id="rId156"/>
    <p:sldId id="405" r:id="rId157"/>
    <p:sldId id="406" r:id="rId158"/>
    <p:sldId id="429" r:id="rId159"/>
    <p:sldId id="407" r:id="rId160"/>
    <p:sldId id="408" r:id="rId16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72" d="100"/>
          <a:sy n="72" d="100"/>
        </p:scale>
        <p:origin x="110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65856F1-F551-45AA-B005-43F5B24024BE}" type="datetimeFigureOut">
              <a:rPr lang="fa-IR" smtClean="0"/>
              <a:t>03/22/1440</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5A37982-B837-4A69-81F0-F30201CCDF0D}" type="slidenum">
              <a:rPr lang="fa-IR" smtClean="0"/>
              <a:t>‹#›</a:t>
            </a:fld>
            <a:endParaRPr lang="fa-IR"/>
          </a:p>
        </p:txBody>
      </p:sp>
    </p:spTree>
    <p:extLst>
      <p:ext uri="{BB962C8B-B14F-4D97-AF65-F5344CB8AC3E}">
        <p14:creationId xmlns:p14="http://schemas.microsoft.com/office/powerpoint/2010/main" val="297427412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BF04389B-F2A6-44BD-94FE-DFD7103E2AE1}" type="datetime8">
              <a:rPr lang="fa-IR" smtClean="0"/>
              <a:t>اکتبر 30، 18</a:t>
            </a:fld>
            <a:endParaRPr lang="fa-IR"/>
          </a:p>
        </p:txBody>
      </p:sp>
      <p:sp>
        <p:nvSpPr>
          <p:cNvPr id="5" name="Footer Placeholder 4"/>
          <p:cNvSpPr>
            <a:spLocks noGrp="1"/>
          </p:cNvSpPr>
          <p:nvPr>
            <p:ph type="ftr" sz="quarter" idx="11"/>
          </p:nvPr>
        </p:nvSpPr>
        <p:spPr/>
        <p:txBody>
          <a:bodyPr/>
          <a:lstStyle/>
          <a:p>
            <a:r>
              <a:rPr lang="fa-IR" smtClean="0"/>
              <a:t>عسکری</a:t>
            </a:r>
            <a:endParaRPr lang="fa-IR"/>
          </a:p>
        </p:txBody>
      </p:sp>
      <p:sp>
        <p:nvSpPr>
          <p:cNvPr id="6" name="Slide Number Placeholder 5"/>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81BD01D-2043-4087-B152-A0B79C9C0893}" type="datetime8">
              <a:rPr lang="fa-IR" smtClean="0"/>
              <a:t>اکتبر 30، 18</a:t>
            </a:fld>
            <a:endParaRPr lang="fa-IR"/>
          </a:p>
        </p:txBody>
      </p:sp>
      <p:sp>
        <p:nvSpPr>
          <p:cNvPr id="5" name="Footer Placeholder 4"/>
          <p:cNvSpPr>
            <a:spLocks noGrp="1"/>
          </p:cNvSpPr>
          <p:nvPr>
            <p:ph type="ftr" sz="quarter" idx="11"/>
          </p:nvPr>
        </p:nvSpPr>
        <p:spPr/>
        <p:txBody>
          <a:bodyPr/>
          <a:lstStyle/>
          <a:p>
            <a:r>
              <a:rPr lang="fa-IR" smtClean="0"/>
              <a:t>عسکری</a:t>
            </a:r>
            <a:endParaRPr lang="fa-IR"/>
          </a:p>
        </p:txBody>
      </p:sp>
      <p:sp>
        <p:nvSpPr>
          <p:cNvPr id="6" name="Slide Number Placeholder 5"/>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64020C7-05C0-41BC-B85D-281B2B846E2A}" type="datetime8">
              <a:rPr lang="fa-IR" smtClean="0"/>
              <a:t>اکتبر 30، 18</a:t>
            </a:fld>
            <a:endParaRPr lang="fa-IR"/>
          </a:p>
        </p:txBody>
      </p:sp>
      <p:sp>
        <p:nvSpPr>
          <p:cNvPr id="5" name="Footer Placeholder 4"/>
          <p:cNvSpPr>
            <a:spLocks noGrp="1"/>
          </p:cNvSpPr>
          <p:nvPr>
            <p:ph type="ftr" sz="quarter" idx="11"/>
          </p:nvPr>
        </p:nvSpPr>
        <p:spPr/>
        <p:txBody>
          <a:bodyPr/>
          <a:lstStyle/>
          <a:p>
            <a:r>
              <a:rPr lang="fa-IR" smtClean="0"/>
              <a:t>عسکری</a:t>
            </a:r>
            <a:endParaRPr lang="fa-IR"/>
          </a:p>
        </p:txBody>
      </p:sp>
      <p:sp>
        <p:nvSpPr>
          <p:cNvPr id="6" name="Slide Number Placeholder 5"/>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C486152-8DB7-4502-89E3-D60C31777CFB}" type="datetime8">
              <a:rPr lang="fa-IR" smtClean="0"/>
              <a:t>اکتبر 30، 18</a:t>
            </a:fld>
            <a:endParaRPr lang="fa-IR"/>
          </a:p>
        </p:txBody>
      </p:sp>
      <p:sp>
        <p:nvSpPr>
          <p:cNvPr id="5" name="Footer Placeholder 4"/>
          <p:cNvSpPr>
            <a:spLocks noGrp="1"/>
          </p:cNvSpPr>
          <p:nvPr>
            <p:ph type="ftr" sz="quarter" idx="11"/>
          </p:nvPr>
        </p:nvSpPr>
        <p:spPr/>
        <p:txBody>
          <a:bodyPr/>
          <a:lstStyle/>
          <a:p>
            <a:r>
              <a:rPr lang="fa-IR" smtClean="0"/>
              <a:t>عسکری</a:t>
            </a:r>
            <a:endParaRPr lang="fa-IR"/>
          </a:p>
        </p:txBody>
      </p:sp>
      <p:sp>
        <p:nvSpPr>
          <p:cNvPr id="6" name="Slide Number Placeholder 5"/>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0DF46B-6C7C-403A-B289-445B6A8F0F46}" type="datetime8">
              <a:rPr lang="fa-IR" smtClean="0"/>
              <a:t>اکتبر 30، 18</a:t>
            </a:fld>
            <a:endParaRPr lang="fa-IR"/>
          </a:p>
        </p:txBody>
      </p:sp>
      <p:sp>
        <p:nvSpPr>
          <p:cNvPr id="5" name="Footer Placeholder 4"/>
          <p:cNvSpPr>
            <a:spLocks noGrp="1"/>
          </p:cNvSpPr>
          <p:nvPr>
            <p:ph type="ftr" sz="quarter" idx="11"/>
          </p:nvPr>
        </p:nvSpPr>
        <p:spPr/>
        <p:txBody>
          <a:bodyPr/>
          <a:lstStyle/>
          <a:p>
            <a:r>
              <a:rPr lang="fa-IR" smtClean="0"/>
              <a:t>عسکری</a:t>
            </a:r>
            <a:endParaRPr lang="fa-IR"/>
          </a:p>
        </p:txBody>
      </p:sp>
      <p:sp>
        <p:nvSpPr>
          <p:cNvPr id="6" name="Slide Number Placeholder 5"/>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A4B378A5-5306-4E41-B038-30D13FD4A580}" type="datetime8">
              <a:rPr lang="fa-IR" smtClean="0"/>
              <a:t>اکتبر 30، 18</a:t>
            </a:fld>
            <a:endParaRPr lang="fa-IR"/>
          </a:p>
        </p:txBody>
      </p:sp>
      <p:sp>
        <p:nvSpPr>
          <p:cNvPr id="6" name="Footer Placeholder 5"/>
          <p:cNvSpPr>
            <a:spLocks noGrp="1"/>
          </p:cNvSpPr>
          <p:nvPr>
            <p:ph type="ftr" sz="quarter" idx="11"/>
          </p:nvPr>
        </p:nvSpPr>
        <p:spPr/>
        <p:txBody>
          <a:bodyPr/>
          <a:lstStyle/>
          <a:p>
            <a:r>
              <a:rPr lang="fa-IR" smtClean="0"/>
              <a:t>عسکری</a:t>
            </a:r>
            <a:endParaRPr lang="fa-IR"/>
          </a:p>
        </p:txBody>
      </p:sp>
      <p:sp>
        <p:nvSpPr>
          <p:cNvPr id="7" name="Slide Number Placeholder 6"/>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48AFC6FD-76A8-47EB-BF86-A58FD636A01F}" type="datetime8">
              <a:rPr lang="fa-IR" smtClean="0"/>
              <a:t>اکتبر 30، 18</a:t>
            </a:fld>
            <a:endParaRPr lang="fa-IR"/>
          </a:p>
        </p:txBody>
      </p:sp>
      <p:sp>
        <p:nvSpPr>
          <p:cNvPr id="8" name="Footer Placeholder 7"/>
          <p:cNvSpPr>
            <a:spLocks noGrp="1"/>
          </p:cNvSpPr>
          <p:nvPr>
            <p:ph type="ftr" sz="quarter" idx="11"/>
          </p:nvPr>
        </p:nvSpPr>
        <p:spPr/>
        <p:txBody>
          <a:bodyPr/>
          <a:lstStyle/>
          <a:p>
            <a:r>
              <a:rPr lang="fa-IR" smtClean="0"/>
              <a:t>عسکری</a:t>
            </a:r>
            <a:endParaRPr lang="fa-IR"/>
          </a:p>
        </p:txBody>
      </p:sp>
      <p:sp>
        <p:nvSpPr>
          <p:cNvPr id="9" name="Slide Number Placeholder 8"/>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6A62806-EA14-4ABF-99EF-7DE6BAEA0EBF}" type="datetime8">
              <a:rPr lang="fa-IR" smtClean="0"/>
              <a:t>اکتبر 30، 18</a:t>
            </a:fld>
            <a:endParaRPr lang="fa-IR"/>
          </a:p>
        </p:txBody>
      </p:sp>
      <p:sp>
        <p:nvSpPr>
          <p:cNvPr id="4" name="Footer Placeholder 3"/>
          <p:cNvSpPr>
            <a:spLocks noGrp="1"/>
          </p:cNvSpPr>
          <p:nvPr>
            <p:ph type="ftr" sz="quarter" idx="11"/>
          </p:nvPr>
        </p:nvSpPr>
        <p:spPr/>
        <p:txBody>
          <a:bodyPr/>
          <a:lstStyle/>
          <a:p>
            <a:r>
              <a:rPr lang="fa-IR" smtClean="0"/>
              <a:t>عسکری</a:t>
            </a:r>
            <a:endParaRPr lang="fa-IR"/>
          </a:p>
        </p:txBody>
      </p:sp>
      <p:sp>
        <p:nvSpPr>
          <p:cNvPr id="5" name="Slide Number Placeholder 4"/>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9B6E1-9D86-4E06-A971-1C8D0D68B1BD}" type="datetime8">
              <a:rPr lang="fa-IR" smtClean="0"/>
              <a:t>اکتبر 30، 18</a:t>
            </a:fld>
            <a:endParaRPr lang="fa-IR"/>
          </a:p>
        </p:txBody>
      </p:sp>
      <p:sp>
        <p:nvSpPr>
          <p:cNvPr id="3" name="Footer Placeholder 2"/>
          <p:cNvSpPr>
            <a:spLocks noGrp="1"/>
          </p:cNvSpPr>
          <p:nvPr>
            <p:ph type="ftr" sz="quarter" idx="11"/>
          </p:nvPr>
        </p:nvSpPr>
        <p:spPr/>
        <p:txBody>
          <a:bodyPr/>
          <a:lstStyle/>
          <a:p>
            <a:r>
              <a:rPr lang="fa-IR" smtClean="0"/>
              <a:t>عسکری</a:t>
            </a:r>
            <a:endParaRPr lang="fa-IR"/>
          </a:p>
        </p:txBody>
      </p:sp>
      <p:sp>
        <p:nvSpPr>
          <p:cNvPr id="4" name="Slide Number Placeholder 3"/>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A333C-959C-4440-9D06-F7C377B1F8B9}" type="datetime8">
              <a:rPr lang="fa-IR" smtClean="0"/>
              <a:t>اکتبر 30، 18</a:t>
            </a:fld>
            <a:endParaRPr lang="fa-IR"/>
          </a:p>
        </p:txBody>
      </p:sp>
      <p:sp>
        <p:nvSpPr>
          <p:cNvPr id="6" name="Footer Placeholder 5"/>
          <p:cNvSpPr>
            <a:spLocks noGrp="1"/>
          </p:cNvSpPr>
          <p:nvPr>
            <p:ph type="ftr" sz="quarter" idx="11"/>
          </p:nvPr>
        </p:nvSpPr>
        <p:spPr/>
        <p:txBody>
          <a:bodyPr/>
          <a:lstStyle/>
          <a:p>
            <a:r>
              <a:rPr lang="fa-IR" smtClean="0"/>
              <a:t>عسکری</a:t>
            </a:r>
            <a:endParaRPr lang="fa-IR"/>
          </a:p>
        </p:txBody>
      </p:sp>
      <p:sp>
        <p:nvSpPr>
          <p:cNvPr id="7" name="Slide Number Placeholder 6"/>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C8F79-EACC-4133-967B-3E03E16EC45A}" type="datetime8">
              <a:rPr lang="fa-IR" smtClean="0"/>
              <a:t>اکتبر 30، 18</a:t>
            </a:fld>
            <a:endParaRPr lang="fa-IR"/>
          </a:p>
        </p:txBody>
      </p:sp>
      <p:sp>
        <p:nvSpPr>
          <p:cNvPr id="6" name="Footer Placeholder 5"/>
          <p:cNvSpPr>
            <a:spLocks noGrp="1"/>
          </p:cNvSpPr>
          <p:nvPr>
            <p:ph type="ftr" sz="quarter" idx="11"/>
          </p:nvPr>
        </p:nvSpPr>
        <p:spPr/>
        <p:txBody>
          <a:bodyPr/>
          <a:lstStyle/>
          <a:p>
            <a:r>
              <a:rPr lang="fa-IR" smtClean="0"/>
              <a:t>عسکری</a:t>
            </a:r>
            <a:endParaRPr lang="fa-IR"/>
          </a:p>
        </p:txBody>
      </p:sp>
      <p:sp>
        <p:nvSpPr>
          <p:cNvPr id="7" name="Slide Number Placeholder 6"/>
          <p:cNvSpPr>
            <a:spLocks noGrp="1"/>
          </p:cNvSpPr>
          <p:nvPr>
            <p:ph type="sldNum" sz="quarter" idx="12"/>
          </p:nvPr>
        </p:nvSpPr>
        <p:spPr/>
        <p:txBody>
          <a:bodyPr/>
          <a:lstStyle/>
          <a:p>
            <a:fld id="{646752D9-0214-4512-B693-7CB9F092E013}"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C5E7318-72F5-4A04-AF0D-4EDB54A3BC2B}" type="datetime8">
              <a:rPr lang="fa-IR" smtClean="0"/>
              <a:t>اکتبر 30، 18</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fa-IR" smtClean="0"/>
              <a:t>عسکری</a:t>
            </a:r>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46752D9-0214-4512-B693-7CB9F092E013}"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4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4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http://www.cryptomundo.com/wp-content/uploads/evolution-platypus.jpg"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http://www.cryptomundo.com/wp-content/uploads/evolution-platypus.jpg" TargetMode="External"/></Relationships>
</file>

<file path=ppt/slides/_rels/slide1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419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لوله های اسپرم ساز</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86446" y="1600200"/>
            <a:ext cx="2900354" cy="4972072"/>
          </a:xfrm>
        </p:spPr>
        <p:txBody>
          <a:bodyPr/>
          <a:lstStyle/>
          <a:p>
            <a:r>
              <a:rPr lang="fa-IR" dirty="0" smtClean="0"/>
              <a:t>در بیضه ها تعداد زیادی لوله های پر پیچ وخم به نام لوله های اسپرم ساز وجود دارد. درون این لوله ها از هنگام بلوغ تا پایان عمر، اسپرم تولید می شود.</a:t>
            </a:r>
            <a:endParaRPr lang="fa-IR" dirty="0"/>
          </a:p>
        </p:txBody>
      </p:sp>
      <p:pic>
        <p:nvPicPr>
          <p:cNvPr id="2051" name="Picture 3"/>
          <p:cNvPicPr>
            <a:picLocks noChangeAspect="1" noChangeArrowheads="1"/>
          </p:cNvPicPr>
          <p:nvPr/>
        </p:nvPicPr>
        <p:blipFill>
          <a:blip r:embed="rId2"/>
          <a:srcRect/>
          <a:stretch>
            <a:fillRect/>
          </a:stretch>
        </p:blipFill>
        <p:spPr bwMode="auto">
          <a:xfrm>
            <a:off x="0" y="1214422"/>
            <a:ext cx="5654630" cy="4886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438" y="274638"/>
            <a:ext cx="4043362" cy="1143000"/>
          </a:xfrm>
        </p:spPr>
        <p:txBody>
          <a:bodyPr/>
          <a:lstStyle/>
          <a:p>
            <a:r>
              <a:rPr lang="fa-IR" b="1" dirty="0" smtClean="0">
                <a:solidFill>
                  <a:srgbClr val="C00000"/>
                </a:solidFill>
                <a:effectLst>
                  <a:outerShdw blurRad="38100" dist="38100" dir="2700000" algn="tl">
                    <a:srgbClr val="000000">
                      <a:alpha val="43137"/>
                    </a:srgbClr>
                  </a:outerShdw>
                </a:effectLst>
              </a:rPr>
              <a:t>جایگزینی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57620" y="1600200"/>
            <a:ext cx="4829180" cy="4900634"/>
          </a:xfrm>
        </p:spPr>
        <p:txBody>
          <a:bodyPr>
            <a:normAutofit lnSpcReduction="10000"/>
          </a:bodyPr>
          <a:lstStyle/>
          <a:p>
            <a:r>
              <a:rPr lang="fa-IR" dirty="0" smtClean="0">
                <a:cs typeface="2  Mitra" pitchFamily="2" charset="-78"/>
              </a:rPr>
              <a:t>در ادامه یاخته های لایه بیرونی بلاستوسیست، آنزیم های هضم کننده ای را ترشح می کنند که یاخته های جدار رحم را تخریب کرده و حفره ای ایجاد می کنند که بلاستوسیست در آن جای می گیرد. به این فرایند </a:t>
            </a:r>
            <a:r>
              <a:rPr lang="fa-IR" b="1" dirty="0" smtClean="0">
                <a:cs typeface="2  Mitra" pitchFamily="2" charset="-78"/>
              </a:rPr>
              <a:t>جایگزینی </a:t>
            </a:r>
            <a:r>
              <a:rPr lang="fa-IR" dirty="0" smtClean="0">
                <a:cs typeface="2  Mitra" pitchFamily="2" charset="-78"/>
              </a:rPr>
              <a:t>گفته می شود. یاخته های جنین در این مرحله مواد مغذی مورد نیاز خود را از این بافت های هضم شده به دست می آورند</a:t>
            </a:r>
            <a:endParaRPr lang="fa-IR" dirty="0">
              <a:cs typeface="2  Mitra" pitchFamily="2" charset="-78"/>
            </a:endParaRPr>
          </a:p>
        </p:txBody>
      </p:sp>
      <p:pic>
        <p:nvPicPr>
          <p:cNvPr id="5122" name="Picture 2"/>
          <p:cNvPicPr>
            <a:picLocks noChangeAspect="1" noChangeArrowheads="1"/>
          </p:cNvPicPr>
          <p:nvPr/>
        </p:nvPicPr>
        <p:blipFill>
          <a:blip r:embed="rId2"/>
          <a:srcRect/>
          <a:stretch>
            <a:fillRect/>
          </a:stretch>
        </p:blipFill>
        <p:spPr bwMode="auto">
          <a:xfrm>
            <a:off x="0" y="0"/>
            <a:ext cx="378151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fa-IR" b="1" dirty="0" smtClean="0">
                <a:solidFill>
                  <a:srgbClr val="C00000"/>
                </a:solidFill>
              </a:rPr>
              <a:t>هورمون</a:t>
            </a:r>
            <a:r>
              <a:rPr lang="en-US" b="1" dirty="0" smtClean="0">
                <a:solidFill>
                  <a:srgbClr val="C00000"/>
                </a:solidFill>
              </a:rPr>
              <a:t>HCG </a:t>
            </a:r>
            <a:r>
              <a:rPr lang="fa-IR" b="1" dirty="0" smtClean="0">
                <a:solidFill>
                  <a:srgbClr val="C00000"/>
                </a:solidFill>
              </a:rPr>
              <a:t>(</a:t>
            </a:r>
            <a:r>
              <a:rPr lang="en-US" b="1" dirty="0" smtClean="0">
                <a:solidFill>
                  <a:srgbClr val="C00000"/>
                </a:solidFill>
              </a:rPr>
              <a:t>(</a:t>
            </a:r>
            <a:r>
              <a:rPr lang="en-US" sz="3200" b="1" dirty="0" smtClean="0">
                <a:solidFill>
                  <a:srgbClr val="C00000"/>
                </a:solidFill>
              </a:rPr>
              <a:t>Human  Chorionic </a:t>
            </a:r>
            <a:r>
              <a:rPr lang="en-US" sz="3200" b="1" dirty="0" err="1" smtClean="0">
                <a:solidFill>
                  <a:srgbClr val="C00000"/>
                </a:solidFill>
              </a:rPr>
              <a:t>Gonadotropin</a:t>
            </a:r>
            <a:endParaRPr lang="fa-IR" sz="3200" b="1" dirty="0">
              <a:solidFill>
                <a:srgbClr val="C00000"/>
              </a:solidFill>
            </a:endParaRPr>
          </a:p>
        </p:txBody>
      </p:sp>
      <p:sp>
        <p:nvSpPr>
          <p:cNvPr id="3" name="Content Placeholder 2"/>
          <p:cNvSpPr>
            <a:spLocks noGrp="1"/>
          </p:cNvSpPr>
          <p:nvPr>
            <p:ph idx="1"/>
          </p:nvPr>
        </p:nvSpPr>
        <p:spPr>
          <a:xfrm>
            <a:off x="3286116" y="1600200"/>
            <a:ext cx="5400684" cy="5257800"/>
          </a:xfrm>
        </p:spPr>
        <p:txBody>
          <a:bodyPr/>
          <a:lstStyle/>
          <a:p>
            <a:r>
              <a:rPr lang="fa-IR" dirty="0" smtClean="0">
                <a:cs typeface="2  Mitra" pitchFamily="2" charset="-78"/>
              </a:rPr>
              <a:t>در مرحله جایگزینی، همچنین یاخته های تروفوبلاست، هورمونی به نام</a:t>
            </a:r>
            <a:r>
              <a:rPr lang="en-US" dirty="0" smtClean="0">
                <a:cs typeface="2  Mitra" pitchFamily="2" charset="-78"/>
              </a:rPr>
              <a:t> HCG </a:t>
            </a:r>
            <a:r>
              <a:rPr lang="fa-IR" dirty="0" smtClean="0">
                <a:cs typeface="2  Mitra" pitchFamily="2" charset="-78"/>
              </a:rPr>
              <a:t>ترشح می کنند که وارد خون مادر می شود و اساس تست های بارداری است. این هورمون سبب حفظ جسم زرد و تداوم ترشح هورمون های پروژسترون از آن می شود. وجود این هورمون ها در خون از قاعدگی و تخمک گذاری مجدّد جلوگیری می کند.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16662"/>
            <a:ext cx="3000364" cy="5441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rPr>
              <a:t>پرده های محافظت کننده اطراف جنین</a:t>
            </a:r>
            <a:endParaRPr lang="fa-IR" b="1" dirty="0">
              <a:solidFill>
                <a:srgbClr val="C00000"/>
              </a:solidFill>
            </a:endParaRPr>
          </a:p>
        </p:txBody>
      </p:sp>
      <p:sp>
        <p:nvSpPr>
          <p:cNvPr id="3" name="Content Placeholder 2"/>
          <p:cNvSpPr>
            <a:spLocks noGrp="1"/>
          </p:cNvSpPr>
          <p:nvPr>
            <p:ph idx="1"/>
          </p:nvPr>
        </p:nvSpPr>
        <p:spPr>
          <a:xfrm>
            <a:off x="5786446" y="1600200"/>
            <a:ext cx="2900354" cy="4829196"/>
          </a:xfrm>
        </p:spPr>
        <p:txBody>
          <a:bodyPr/>
          <a:lstStyle/>
          <a:p>
            <a:r>
              <a:rPr lang="fa-IR" dirty="0" smtClean="0"/>
              <a:t>در ادامه پرده های محافظت کننده در اطراف جنین تشکیل می شوند که مهم ترین آنها </a:t>
            </a:r>
            <a:r>
              <a:rPr lang="fa-IR" b="1" dirty="0" smtClean="0"/>
              <a:t>درون شامۀ جنین (آمنیون) </a:t>
            </a:r>
            <a:r>
              <a:rPr lang="fa-IR" dirty="0" smtClean="0"/>
              <a:t>و</a:t>
            </a:r>
            <a:r>
              <a:rPr lang="fa-IR" b="1" dirty="0" smtClean="0"/>
              <a:t> برون شامۀ جنین (کوریون) </a:t>
            </a:r>
            <a:r>
              <a:rPr lang="fa-IR" dirty="0" smtClean="0"/>
              <a:t>هستند. </a:t>
            </a:r>
            <a:endParaRPr lang="fa-IR"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42984"/>
            <a:ext cx="5674609" cy="5343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810" y="0"/>
            <a:ext cx="4471990" cy="1143000"/>
          </a:xfrm>
        </p:spPr>
        <p:txBody>
          <a:bodyPr>
            <a:normAutofit/>
          </a:bodyPr>
          <a:lstStyle/>
          <a:p>
            <a:r>
              <a:rPr lang="fa-IR" b="1" dirty="0" smtClean="0">
                <a:solidFill>
                  <a:srgbClr val="C00000"/>
                </a:solidFill>
              </a:rPr>
              <a:t>نقش پرده های جنینی</a:t>
            </a:r>
            <a:endParaRPr lang="fa-IR" b="1" dirty="0">
              <a:solidFill>
                <a:srgbClr val="C00000"/>
              </a:solidFill>
            </a:endParaRPr>
          </a:p>
        </p:txBody>
      </p:sp>
      <p:sp>
        <p:nvSpPr>
          <p:cNvPr id="3" name="Content Placeholder 2"/>
          <p:cNvSpPr>
            <a:spLocks noGrp="1"/>
          </p:cNvSpPr>
          <p:nvPr>
            <p:ph idx="1"/>
          </p:nvPr>
        </p:nvSpPr>
        <p:spPr>
          <a:xfrm>
            <a:off x="4500562" y="4071942"/>
            <a:ext cx="4357718" cy="2786058"/>
          </a:xfrm>
        </p:spPr>
        <p:txBody>
          <a:bodyPr>
            <a:normAutofit fontScale="92500" lnSpcReduction="10000"/>
          </a:bodyPr>
          <a:lstStyle/>
          <a:p>
            <a:r>
              <a:rPr lang="fa-IR" dirty="0" smtClean="0"/>
              <a:t>آمنیون در حفاظت و تغذیۀ جنین نقش دارد.</a:t>
            </a:r>
          </a:p>
          <a:p>
            <a:r>
              <a:rPr lang="fa-IR" dirty="0" smtClean="0"/>
              <a:t> کوریون در تشکیل جفت و بند ناف دخالت می کند.</a:t>
            </a:r>
          </a:p>
          <a:p>
            <a:r>
              <a:rPr lang="fa-IR" dirty="0" smtClean="0"/>
              <a:t>جفت رابط بین بند ناف و دیوارۀ رحم است.</a:t>
            </a:r>
          </a:p>
          <a:p>
            <a:endParaRPr lang="fa-IR" dirty="0"/>
          </a:p>
        </p:txBody>
      </p:sp>
      <p:pic>
        <p:nvPicPr>
          <p:cNvPr id="2050" name="Picture 2"/>
          <p:cNvPicPr>
            <a:picLocks noChangeAspect="1" noChangeArrowheads="1"/>
          </p:cNvPicPr>
          <p:nvPr/>
        </p:nvPicPr>
        <p:blipFill>
          <a:blip r:embed="rId2"/>
          <a:srcRect/>
          <a:stretch>
            <a:fillRect/>
          </a:stretch>
        </p:blipFill>
        <p:spPr bwMode="auto">
          <a:xfrm>
            <a:off x="0" y="0"/>
            <a:ext cx="4143372" cy="3783501"/>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82" y="3786190"/>
            <a:ext cx="4095747" cy="3071810"/>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3438" y="928670"/>
            <a:ext cx="4038609" cy="28787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تشکیل بیش از یک جنین</a:t>
            </a:r>
            <a:endParaRPr lang="fa-IR" dirty="0"/>
          </a:p>
        </p:txBody>
      </p:sp>
      <p:pic>
        <p:nvPicPr>
          <p:cNvPr id="1026" name="Picture 2" descr="C:\Documents and Settings\ششش\Desktop\فصل 7\7777\47.JPG"/>
          <p:cNvPicPr>
            <a:picLocks noGrp="1" noChangeAspect="1" noChangeArrowheads="1"/>
          </p:cNvPicPr>
          <p:nvPr>
            <p:ph idx="1"/>
          </p:nvPr>
        </p:nvPicPr>
        <p:blipFill>
          <a:blip r:embed="rId2"/>
          <a:srcRect/>
          <a:stretch>
            <a:fillRect/>
          </a:stretch>
        </p:blipFill>
        <p:spPr bwMode="auto">
          <a:xfrm>
            <a:off x="0" y="1643050"/>
            <a:ext cx="4737292" cy="5214950"/>
          </a:xfrm>
          <a:prstGeom prst="rect">
            <a:avLst/>
          </a:prstGeom>
          <a:noFill/>
        </p:spPr>
      </p:pic>
      <p:pic>
        <p:nvPicPr>
          <p:cNvPr id="1027" name="Picture 3" descr="C:\Documents and Settings\ششش\Desktop\فصل 7\7777\دوقلو.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2066" y="1596215"/>
            <a:ext cx="4071934" cy="5261785"/>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8" y="274638"/>
            <a:ext cx="3686172"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قلو های همسان</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214942" y="1600200"/>
            <a:ext cx="3471858" cy="5257800"/>
          </a:xfrm>
        </p:spPr>
        <p:txBody>
          <a:bodyPr>
            <a:normAutofit fontScale="92500" lnSpcReduction="20000"/>
          </a:bodyPr>
          <a:lstStyle/>
          <a:p>
            <a:r>
              <a:rPr lang="fa-IR" dirty="0" smtClean="0"/>
              <a:t>در حین تقسیمات اولیۀ تخم ممکن است یاخته های بنیادی از هم جدا شوند، یا تودۀ درونی بلاستوسیست به دو یا چند قسمت تقسیم شود. در این حالت، بیش از یک جنین شکل می گیرند که این جنین ها </a:t>
            </a:r>
            <a:r>
              <a:rPr lang="fa-IR" b="1" dirty="0" smtClean="0"/>
              <a:t>همسان </a:t>
            </a:r>
            <a:r>
              <a:rPr lang="fa-IR" dirty="0" smtClean="0"/>
              <a:t>اند. اگر این جنین ها کاملاً از هم جدا نشوند، به هم چسبیده متولد می شوند.</a:t>
            </a:r>
            <a:endParaRPr lang="fa-IR" dirty="0"/>
          </a:p>
        </p:txBody>
      </p:sp>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136059" cy="3805238"/>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472" y="3857628"/>
            <a:ext cx="3397596" cy="25146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6" y="274638"/>
            <a:ext cx="3614734"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دوقلو یا چند قلوهای ناهمسان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286380" y="1600200"/>
            <a:ext cx="3643338" cy="5257800"/>
          </a:xfrm>
        </p:spPr>
        <p:txBody>
          <a:bodyPr>
            <a:normAutofit fontScale="92500" lnSpcReduction="20000"/>
          </a:bodyPr>
          <a:lstStyle/>
          <a:p>
            <a:r>
              <a:rPr lang="fa-IR" dirty="0" smtClean="0"/>
              <a:t>ممکن است تخمدان های یک فرد در یک دوره بیش از یک اووسیت ثانویه آزاد کنند و دو یا چند لقاح انجام شود. در این حالت، اگر مراحل رشد و نمو در آنها کامل شود، دوقلو یا چند قلوهای </a:t>
            </a:r>
            <a:r>
              <a:rPr lang="fa-IR" b="1" dirty="0" smtClean="0"/>
              <a:t>ناهمسان </a:t>
            </a:r>
            <a:r>
              <a:rPr lang="fa-IR" dirty="0" smtClean="0"/>
              <a:t>متولد می شوند که ممکن است شباهتی به هم نداشته وحتی از لحاظ جنسیت هم متفاوت باشند.</a:t>
            </a:r>
            <a:endParaRPr lang="fa-IR" dirty="0"/>
          </a:p>
        </p:txBody>
      </p:sp>
      <p:pic>
        <p:nvPicPr>
          <p:cNvPr id="6147" name="Picture 3"/>
          <p:cNvPicPr>
            <a:picLocks noChangeAspect="1" noChangeArrowheads="1"/>
          </p:cNvPicPr>
          <p:nvPr/>
        </p:nvPicPr>
        <p:blipFill>
          <a:blip r:embed="rId2"/>
          <a:srcRect/>
          <a:stretch>
            <a:fillRect/>
          </a:stretch>
        </p:blipFill>
        <p:spPr bwMode="auto">
          <a:xfrm>
            <a:off x="0" y="704850"/>
            <a:ext cx="5200650" cy="61531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a:stretch>
            <a:fillRect/>
          </a:stretch>
        </p:blipFill>
        <p:spPr bwMode="auto">
          <a:xfrm>
            <a:off x="2714612" y="5500703"/>
            <a:ext cx="2428892" cy="1357298"/>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a:srcRect/>
          <a:stretch>
            <a:fillRect/>
          </a:stretch>
        </p:blipFill>
        <p:spPr bwMode="auto">
          <a:xfrm>
            <a:off x="0" y="5493135"/>
            <a:ext cx="2428860" cy="1364865"/>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fa-IR" smtClean="0"/>
              <a:t>عسکری</a:t>
            </a:r>
            <a:endParaRPr lang="fa-I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2571736" y="2000240"/>
            <a:ext cx="6115064" cy="4500594"/>
          </a:xfrm>
        </p:spPr>
        <p:txBody>
          <a:bodyPr>
            <a:normAutofit/>
          </a:bodyPr>
          <a:lstStyle/>
          <a:p>
            <a:r>
              <a:rPr lang="fa-IR" dirty="0" smtClean="0"/>
              <a:t>١. دوقلوهاي ناهمسان چون حاصل لقاح دو تخمك و دو اسپرم به صورت جداگانه هستند، تخم هاي حاصل از هرکدام و در نتيجه جنين ها مي توانند متفاوت يا مشابه باشند؛ يعني، هردو دختر يا هردو پسر يا يكي دختر و يكي پسر باشند.</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4290"/>
            <a:ext cx="9144000" cy="1733550"/>
          </a:xfrm>
          <a:prstGeom prst="rect">
            <a:avLst/>
          </a:prstGeom>
          <a:noFill/>
          <a:ln w="9525">
            <a:noFill/>
            <a:miter lim="800000"/>
            <a:headEnd/>
            <a:tailEnd/>
          </a:ln>
          <a:effectLst/>
        </p:spPr>
      </p:pic>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20" y="2000240"/>
            <a:ext cx="2428892" cy="45815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linds(horizont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5643570" y="2000240"/>
            <a:ext cx="3286148" cy="4857760"/>
          </a:xfrm>
        </p:spPr>
        <p:txBody>
          <a:bodyPr>
            <a:normAutofit fontScale="92500" lnSpcReduction="10000"/>
          </a:bodyPr>
          <a:lstStyle/>
          <a:p>
            <a:r>
              <a:rPr lang="fa-IR" dirty="0" smtClean="0"/>
              <a:t>2- دوقلوهاي به هم چسبيده چون حاصل يك تخم لقاح يافته هستند و در مراحل تقسيم به خوبي از هم جدا نشده اند؛ بنابراين، با توجه به يكسان بودن کروموزوم هاي آنها از لحاظ جنسيت و صفات ظاهري شبيه به هم هستند.</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4290"/>
            <a:ext cx="9144000" cy="1733550"/>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071678"/>
            <a:ext cx="5679165" cy="39290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3929058" y="2143116"/>
            <a:ext cx="4757742" cy="4500594"/>
          </a:xfrm>
        </p:spPr>
        <p:txBody>
          <a:bodyPr>
            <a:normAutofit fontScale="85000" lnSpcReduction="10000"/>
          </a:bodyPr>
          <a:lstStyle/>
          <a:p>
            <a:r>
              <a:rPr lang="fa-IR" dirty="0" smtClean="0"/>
              <a:t>دوقلوهاي همسان، اثرانگشت يكساني ندارند؛ چون در بروز خطوط ظريف اثر انگشت، فقط ژن ها دخالت ندارند و در دوران جنيني، شرايط محيطي و حتي استرس هم روي جنين اثر مي گذارد و مي تواند اثر انگشت را تغيير دهد.</a:t>
            </a:r>
          </a:p>
          <a:p>
            <a:r>
              <a:rPr lang="fa-IR" dirty="0" smtClean="0"/>
              <a:t>فشار روحي- رواني وارد بر مادر، فشار به نوزاد هنگام تولد، و تفاوت در درازي بند ناف، مي تواند روي اثرِ انگشت اثر بگذارد.</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4290"/>
            <a:ext cx="9144000" cy="1733550"/>
          </a:xfrm>
          <a:prstGeom prst="rect">
            <a:avLst/>
          </a:prstGeom>
          <a:noFill/>
          <a:ln w="9525">
            <a:noFill/>
            <a:miter lim="800000"/>
            <a:headEnd/>
            <a:tailEnd/>
          </a:ln>
          <a:effectLst/>
        </p:spPr>
      </p:pic>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46725"/>
            <a:ext cx="3286116" cy="491127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786322"/>
            <a:ext cx="8229600" cy="1839907"/>
          </a:xfrm>
        </p:spPr>
        <p:txBody>
          <a:bodyPr/>
          <a:lstStyle/>
          <a:p>
            <a:r>
              <a:rPr lang="fa-IR" dirty="0" smtClean="0"/>
              <a:t>در بین لوله های اسپرم ساز یاخته های بینابینی قرار دارند که نقش ترشح هورمون جنسی نر(تستوسترون) را برعهده دارند.</a:t>
            </a:r>
            <a:endParaRPr lang="fa-IR" dirty="0"/>
          </a:p>
        </p:txBody>
      </p:sp>
      <p:pic>
        <p:nvPicPr>
          <p:cNvPr id="4099" name="Picture 3"/>
          <p:cNvPicPr>
            <a:picLocks noChangeAspect="1" noChangeArrowheads="1"/>
          </p:cNvPicPr>
          <p:nvPr/>
        </p:nvPicPr>
        <p:blipFill>
          <a:blip r:embed="rId2"/>
          <a:srcRect/>
          <a:stretch>
            <a:fillRect/>
          </a:stretch>
        </p:blipFill>
        <p:spPr bwMode="auto">
          <a:xfrm>
            <a:off x="180115" y="0"/>
            <a:ext cx="8749603" cy="4861440"/>
          </a:xfrm>
          <a:prstGeom prst="rect">
            <a:avLst/>
          </a:prstGeom>
          <a:noFill/>
          <a:ln w="9525">
            <a:noFill/>
            <a:miter lim="800000"/>
            <a:headEnd/>
            <a:tailEnd/>
          </a:ln>
          <a:effectLst/>
        </p:spPr>
      </p:pic>
      <p:sp>
        <p:nvSpPr>
          <p:cNvPr id="6" name="Rectangle 5"/>
          <p:cNvSpPr/>
          <p:nvPr/>
        </p:nvSpPr>
        <p:spPr>
          <a:xfrm>
            <a:off x="285720" y="214290"/>
            <a:ext cx="6858048" cy="769441"/>
          </a:xfrm>
          <a:prstGeom prst="rect">
            <a:avLst/>
          </a:prstGeom>
        </p:spPr>
        <p:txBody>
          <a:bodyPr wrap="square">
            <a:spAutoFit/>
          </a:bodyPr>
          <a:lstStyle/>
          <a:p>
            <a:pPr algn="ctr"/>
            <a:r>
              <a:rPr lang="fa-IR" sz="4400" b="1" dirty="0" smtClean="0">
                <a:solidFill>
                  <a:srgbClr val="C00000"/>
                </a:solidFill>
                <a:effectLst>
                  <a:outerShdw blurRad="38100" dist="38100" dir="2700000" algn="tl">
                    <a:srgbClr val="000000">
                      <a:alpha val="43137"/>
                    </a:srgbClr>
                  </a:outerShdw>
                </a:effectLst>
                <a:cs typeface="2  Mitra" pitchFamily="2" charset="-78"/>
              </a:rPr>
              <a:t>یاخته های بینابینی </a:t>
            </a:r>
            <a:endParaRPr lang="fa-IR" sz="4400" b="1" dirty="0">
              <a:solidFill>
                <a:srgbClr val="C00000"/>
              </a:solidFill>
              <a:effectLst>
                <a:outerShdw blurRad="38100" dist="38100" dir="2700000" algn="tl">
                  <a:srgbClr val="000000">
                    <a:alpha val="43137"/>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ناباروری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fa-IR" dirty="0" smtClean="0"/>
              <a:t>از طرف دیگر ممکن است در بعضی از زنان یا مردان، یاختۀ جنسی تولید نشود یا به دلایلی بین اسپرم و تخمک، لقاح موفقی انجام نشود. در این صورت، بحث </a:t>
            </a:r>
            <a:r>
              <a:rPr lang="fa-IR" b="1" dirty="0" smtClean="0"/>
              <a:t>ناباروری </a:t>
            </a:r>
            <a:r>
              <a:rPr lang="fa-IR" dirty="0" smtClean="0"/>
              <a:t>مطرح می شود که با روش هایی و با کمک فنّاوری، بعضی از آنها را برطرف می کنند.</a:t>
            </a:r>
            <a:endParaRPr lang="fa-IR"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85723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کنترل ورود و خروج مواد در جفت</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4857760"/>
            <a:ext cx="8229600" cy="1785950"/>
          </a:xfrm>
        </p:spPr>
        <p:txBody>
          <a:bodyPr>
            <a:normAutofit fontScale="85000" lnSpcReduction="20000"/>
          </a:bodyPr>
          <a:lstStyle/>
          <a:p>
            <a:r>
              <a:rPr lang="fa-IR" dirty="0" smtClean="0">
                <a:cs typeface="2  Mitra" pitchFamily="2" charset="-78"/>
              </a:rPr>
              <a:t>تمایز جفت از هفتۀ دوم بعد از لقاح شروع می شود، ولی تا هفتۀ دهم ادامه دارد و بند ناف، رابط بین جنین و جفت است که در آن سرخرگ ها خون جنین را به جفت می برند و سیاهرگ، خون را از جفت به جنین می رساند. خون مادر و جنین در جفت به دلیل وجود پردۀ کوریون مخلوط نمی شود، ولی می تواند بین دو طرف این پرده مبادلۀ مواد صورت گیرد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20" y="785794"/>
            <a:ext cx="8501090" cy="40822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ششش\Desktop\فصل 7\7777\گردش خون جنین.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8926" y="0"/>
            <a:ext cx="6578948" cy="685800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85723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کنترل ورود و خروج مواد در جفت</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4857760"/>
            <a:ext cx="8229600" cy="1785950"/>
          </a:xfrm>
        </p:spPr>
        <p:txBody>
          <a:bodyPr>
            <a:normAutofit fontScale="85000" lnSpcReduction="20000"/>
          </a:bodyPr>
          <a:lstStyle/>
          <a:p>
            <a:r>
              <a:rPr lang="fa-IR" dirty="0" smtClean="0"/>
              <a:t>مواد مغذّی، اکسیژن و بعضی از پادتن ها از طریق جفت به جنین منتقل می شوند تا جنین تغذیه و محافظت شود. و مواد دفعی جنین نیز از همین طریق به خون مادر منتقل می شود. در عین حال،عوامل بیماری زا و موادی مانند نیکوتین، کوکائین و الکل نیز می توانند از جفت عبور کنند و روی رشد و نمو جنین تأثیر سوء بگذارند.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20" y="785794"/>
            <a:ext cx="8501090" cy="40822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85723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کنترل ورود و خروج مواد در جفت</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4857760"/>
            <a:ext cx="8229600" cy="1785950"/>
          </a:xfrm>
        </p:spPr>
        <p:txBody>
          <a:bodyPr>
            <a:normAutofit fontScale="92500" lnSpcReduction="10000"/>
          </a:bodyPr>
          <a:lstStyle/>
          <a:p>
            <a:r>
              <a:rPr lang="fa-IR" dirty="0" smtClean="0"/>
              <a:t>با توجه به عبور مواد از جفت و تأثیر زیان آور بعضی از داروها روی رشد و نمو، زنان باردار باید از مصرف هرگونه دارو در دوران بارداری، به جز با تجویز پزشک متخصص، خودداری کنند.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20" y="785794"/>
            <a:ext cx="8501090" cy="40822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1571612"/>
            <a:ext cx="8686800" cy="1714512"/>
          </a:xfrm>
        </p:spPr>
        <p:txBody>
          <a:bodyPr>
            <a:normAutofit fontScale="92500" lnSpcReduction="20000"/>
          </a:bodyPr>
          <a:lstStyle/>
          <a:p>
            <a:r>
              <a:rPr lang="fa-IR" dirty="0" smtClean="0"/>
              <a:t>اگر تخمك گذاري روز چهاردهم دوره اتفاق افتاده باشد و بلافاصله لقاح رخ داده باشد، در پايان هفتة چهارم بعد از لقاح، ١۴ روزاز پایان قاعدگی قبلی  گذشته است و قاعدگي در فرد اتفاق نيفتاده است البته اين تأخير براي اکثر مادران و پزشكان معني دار است.</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5728"/>
            <a:ext cx="9144000" cy="12192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1071538" y="3357562"/>
            <a:ext cx="6072230" cy="34345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6446" y="274638"/>
            <a:ext cx="2900354" cy="3368676"/>
          </a:xfrm>
        </p:spPr>
        <p:txBody>
          <a:bodyPr/>
          <a:lstStyle/>
          <a:p>
            <a:r>
              <a:rPr lang="fa-IR" b="1" dirty="0" smtClean="0">
                <a:solidFill>
                  <a:srgbClr val="C00000"/>
                </a:solidFill>
                <a:effectLst>
                  <a:outerShdw blurRad="38100" dist="38100" dir="2700000" algn="tl">
                    <a:srgbClr val="000000">
                      <a:alpha val="43137"/>
                    </a:srgbClr>
                  </a:outerShdw>
                </a:effectLst>
              </a:rPr>
              <a:t>صوت نگاری</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 سونوگرافی)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57158" y="4643446"/>
            <a:ext cx="8329642" cy="1857388"/>
          </a:xfrm>
        </p:spPr>
        <p:txBody>
          <a:bodyPr>
            <a:normAutofit fontScale="85000" lnSpcReduction="20000"/>
          </a:bodyPr>
          <a:lstStyle/>
          <a:p>
            <a:r>
              <a:rPr lang="fa-IR" dirty="0" smtClean="0"/>
              <a:t>در این روش تشخیصی، از امواج صوتی با بسامد (فرکانس) بالا استفاده می کنند. این امواج برخلاف اشعۀ</a:t>
            </a:r>
            <a:r>
              <a:rPr lang="en-US" dirty="0" smtClean="0"/>
              <a:t>X </a:t>
            </a:r>
            <a:r>
              <a:rPr lang="fa-IR" dirty="0" smtClean="0"/>
              <a:t>که در رادیولوژی از آن استفاده می شود، برای جنین ضرری ندارد. امواج را با کمک دستگاهی به درون بدن می فرستند و بازتاب آنها را دریافت کرده به صورت تصویر ویدئویی نشان می دهند.</a:t>
            </a:r>
            <a:endParaRPr lang="fa-IR" dirty="0"/>
          </a:p>
        </p:txBody>
      </p:sp>
      <p:pic>
        <p:nvPicPr>
          <p:cNvPr id="4" name="Picture 2"/>
          <p:cNvPicPr>
            <a:picLocks noChangeAspect="1" noChangeArrowheads="1"/>
          </p:cNvPicPr>
          <p:nvPr/>
        </p:nvPicPr>
        <p:blipFill>
          <a:blip r:embed="rId2" cstate="print"/>
          <a:srcRect/>
          <a:stretch>
            <a:fillRect/>
          </a:stretch>
        </p:blipFill>
        <p:spPr bwMode="auto">
          <a:xfrm>
            <a:off x="0" y="214290"/>
            <a:ext cx="5658010" cy="42081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6446" y="274638"/>
            <a:ext cx="2900354" cy="3368676"/>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کاربرد های صوت نگاری</a:t>
            </a:r>
            <a:br>
              <a:rPr lang="fa-IR" b="1" dirty="0" smtClean="0">
                <a:solidFill>
                  <a:srgbClr val="C00000"/>
                </a:solidFill>
                <a:effectLst>
                  <a:outerShdw blurRad="38100" dist="38100" dir="2700000" algn="tl">
                    <a:srgbClr val="000000">
                      <a:alpha val="43137"/>
                    </a:srgbClr>
                  </a:outerShdw>
                </a:effectLst>
                <a:cs typeface="2  Mitra" pitchFamily="2" charset="-78"/>
              </a:rPr>
            </a:br>
            <a:r>
              <a:rPr lang="fa-IR" b="1" dirty="0" smtClean="0">
                <a:solidFill>
                  <a:srgbClr val="C00000"/>
                </a:solidFill>
                <a:effectLst>
                  <a:outerShdw blurRad="38100" dist="38100" dir="2700000" algn="tl">
                    <a:srgbClr val="000000">
                      <a:alpha val="43137"/>
                    </a:srgbClr>
                  </a:outerShdw>
                </a:effectLst>
                <a:cs typeface="2  Mitra" pitchFamily="2" charset="-78"/>
              </a:rPr>
              <a:t>( سونوگرافی)</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57158" y="4643446"/>
            <a:ext cx="8329642" cy="1857388"/>
          </a:xfrm>
        </p:spPr>
        <p:txBody>
          <a:bodyPr>
            <a:normAutofit fontScale="92500" lnSpcReduction="10000"/>
          </a:bodyPr>
          <a:lstStyle/>
          <a:p>
            <a:r>
              <a:rPr lang="fa-IR" dirty="0" smtClean="0">
                <a:cs typeface="2  Mitra" pitchFamily="2" charset="-78"/>
              </a:rPr>
              <a:t>1- تشخیص بارداری در ماه اوّل،  2-اندازه گیری ابعاد جنین3- برای تعیین سن،4-جنسیت جنین،5- سالم بودن جنین از لحاظ حرکتی و عملکرد بعضی از اندام ها مثل قلب از جمله مواردی است که در صوت نگاری، مشخص می شود.</a:t>
            </a:r>
            <a:endParaRPr lang="fa-IR" dirty="0">
              <a:cs typeface="2  Mitra" pitchFamily="2" charset="-78"/>
            </a:endParaRPr>
          </a:p>
        </p:txBody>
      </p:sp>
      <p:pic>
        <p:nvPicPr>
          <p:cNvPr id="1026" name="Picture 2"/>
          <p:cNvPicPr>
            <a:picLocks noChangeAspect="1" noChangeArrowheads="1"/>
          </p:cNvPicPr>
          <p:nvPr/>
        </p:nvPicPr>
        <p:blipFill>
          <a:blip r:embed="rId2"/>
          <a:srcRect/>
          <a:stretch>
            <a:fillRect/>
          </a:stretch>
        </p:blipFill>
        <p:spPr bwMode="auto">
          <a:xfrm>
            <a:off x="785786" y="785794"/>
            <a:ext cx="4771427" cy="35814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3714752"/>
            <a:ext cx="8229600" cy="2411411"/>
          </a:xfrm>
        </p:spPr>
        <p:txBody>
          <a:bodyPr/>
          <a:lstStyle/>
          <a:p>
            <a:r>
              <a:rPr lang="fa-IR" dirty="0" smtClean="0">
                <a:cs typeface="2  Mitra" pitchFamily="2" charset="-78"/>
              </a:rPr>
              <a:t>وقتي قاعدگي در موعد مقرر يا در حد انتظار رخ ندهد، علامت بارداري است.</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798" y="571480"/>
            <a:ext cx="5257202" cy="2857496"/>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1480"/>
            <a:ext cx="3857619" cy="28634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3714752"/>
            <a:ext cx="8229600" cy="2411411"/>
          </a:xfrm>
        </p:spPr>
        <p:txBody>
          <a:bodyPr>
            <a:normAutofit lnSpcReduction="10000"/>
          </a:bodyPr>
          <a:lstStyle/>
          <a:p>
            <a:r>
              <a:rPr lang="fa-IR" dirty="0" smtClean="0">
                <a:cs typeface="2  Mitra" pitchFamily="2" charset="-78"/>
              </a:rPr>
              <a:t>چون تخمك گذاري و لقاح، علامت مشخص و خاصي ندارند ولي شروع قاعدگي براي شخص کاملاً مشخص است و معمولاً در نيمة دورة جنسي شخص، تخمك گذاري انجام مي شود و لقاح بعد از تخمك گذاري رخ مي دهد. بنابراين، محاسبات آن دقيق تر انجام مي شود.</a:t>
            </a:r>
            <a:endParaRPr lang="fa-IR" dirty="0">
              <a:cs typeface="2  Mitra" pitchFamily="2" charset="-78"/>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798" y="571480"/>
            <a:ext cx="5257202" cy="2857496"/>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1480"/>
            <a:ext cx="3857619" cy="28634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4638"/>
            <a:ext cx="8786842" cy="725470"/>
          </a:xfrm>
        </p:spPr>
        <p:txBody>
          <a:bodyPr>
            <a:normAutofit fontScale="90000"/>
          </a:bodyPr>
          <a:lstStyle/>
          <a:p>
            <a:endParaRPr lang="fa-IR" dirty="0"/>
          </a:p>
        </p:txBody>
      </p:sp>
      <p:pic>
        <p:nvPicPr>
          <p:cNvPr id="7" name="Picture 3"/>
          <p:cNvPicPr>
            <a:picLocks noChangeAspect="1" noChangeArrowheads="1"/>
          </p:cNvPicPr>
          <p:nvPr/>
        </p:nvPicPr>
        <p:blipFill>
          <a:blip r:embed="rId2"/>
          <a:srcRect/>
          <a:stretch>
            <a:fillRect/>
          </a:stretch>
        </p:blipFill>
        <p:spPr bwMode="auto">
          <a:xfrm>
            <a:off x="0" y="0"/>
            <a:ext cx="9143999" cy="6858000"/>
          </a:xfrm>
          <a:prstGeom prst="rect">
            <a:avLst/>
          </a:prstGeom>
          <a:noFill/>
          <a:ln w="9525">
            <a:noFill/>
            <a:miter lim="800000"/>
            <a:headEnd/>
            <a:tailEnd/>
          </a:ln>
          <a:effectLst/>
        </p:spPr>
      </p:pic>
      <p:sp>
        <p:nvSpPr>
          <p:cNvPr id="8" name="Rectangle 7"/>
          <p:cNvSpPr/>
          <p:nvPr/>
        </p:nvSpPr>
        <p:spPr>
          <a:xfrm>
            <a:off x="6357950" y="2857496"/>
            <a:ext cx="2786050" cy="2123658"/>
          </a:xfrm>
          <a:prstGeom prst="rect">
            <a:avLst/>
          </a:prstGeom>
        </p:spPr>
        <p:txBody>
          <a:bodyPr wrap="square">
            <a:spAutoFit/>
          </a:bodyPr>
          <a:lstStyle/>
          <a:p>
            <a:r>
              <a:rPr lang="fa-IR" sz="4400" b="1" dirty="0" smtClean="0">
                <a:solidFill>
                  <a:srgbClr val="C00000"/>
                </a:solidFill>
                <a:effectLst>
                  <a:outerShdw blurRad="38100" dist="38100" dir="2700000" algn="tl">
                    <a:srgbClr val="000000">
                      <a:alpha val="43137"/>
                    </a:srgbClr>
                  </a:outerShdw>
                </a:effectLst>
                <a:cs typeface="2  Mitra" pitchFamily="2" charset="-78"/>
              </a:rPr>
              <a:t>مراحل تولید اسپرم یا اسپرم زایی</a:t>
            </a:r>
            <a:endParaRPr lang="fa-IR" sz="4400" b="1" dirty="0">
              <a:solidFill>
                <a:srgbClr val="C00000"/>
              </a:solidFill>
              <a:effectLst>
                <a:outerShdw blurRad="38100" dist="38100" dir="2700000" algn="tl">
                  <a:srgbClr val="000000">
                    <a:alpha val="43137"/>
                  </a:srgbClr>
                </a:outerShdw>
              </a:effectLst>
              <a:cs typeface="2  Mitra" pitchFamily="2" charset="-78"/>
            </a:endParaRPr>
          </a:p>
        </p:txBody>
      </p:sp>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857496"/>
            <a:ext cx="2564226" cy="40005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3714752"/>
            <a:ext cx="8229600" cy="2411411"/>
          </a:xfrm>
        </p:spPr>
        <p:txBody>
          <a:bodyPr>
            <a:normAutofit lnSpcReduction="10000"/>
          </a:bodyPr>
          <a:lstStyle/>
          <a:p>
            <a:r>
              <a:rPr lang="fa-IR" dirty="0" smtClean="0"/>
              <a:t>١۴ روز ابتداي دوره که هنوز تخمك گذاري انجام نشده است را به آن اضافه مي کنند؛ يعني، اگر دوران بارداري را همان ٩ ماه حساب کنيم و ١۴ روز را به آن اضافه نماییم، ٢٨۴ روزمي شود. البته مدت زمان بارداري پس از لقاح همان38 هفته يا ٢۶۶ روز است.</a:t>
            </a:r>
            <a:endParaRPr lang="fa-IR"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798" y="571480"/>
            <a:ext cx="5257202" cy="2857496"/>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1480"/>
            <a:ext cx="3857619" cy="28634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354842" y="0"/>
            <a:ext cx="949884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285719" y="0"/>
            <a:ext cx="8763029"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0" y="-42886"/>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1"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srcRect/>
          <a:stretch>
            <a:fillRect/>
          </a:stretch>
        </p:blipFill>
        <p:spPr bwMode="auto">
          <a:xfrm>
            <a:off x="214282"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 y="0"/>
            <a:ext cx="9144000" cy="684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395812" cy="68580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357686" y="0"/>
            <a:ext cx="4786314" cy="6858000"/>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0"/>
            <a:ext cx="421480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ششش\Desktop\فصل 7\7777\جنین انسان.bmp"/>
          <p:cNvPicPr>
            <a:picLocks noChangeAspect="1" noChangeArrowheads="1"/>
          </p:cNvPicPr>
          <p:nvPr/>
        </p:nvPicPr>
        <p:blipFill>
          <a:blip r:embed="rId2"/>
          <a:srcRect/>
          <a:stretch>
            <a:fillRect/>
          </a:stretch>
        </p:blipFill>
        <p:spPr bwMode="auto">
          <a:xfrm>
            <a:off x="1000100" y="0"/>
            <a:ext cx="6809789" cy="6858000"/>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3646" y="785794"/>
            <a:ext cx="2900354" cy="1225536"/>
          </a:xfrm>
        </p:spPr>
        <p:txBody>
          <a:bodyPr/>
          <a:lstStyle/>
          <a:p>
            <a:r>
              <a:rPr lang="fa-IR" b="1" dirty="0" smtClean="0">
                <a:solidFill>
                  <a:srgbClr val="C00000"/>
                </a:solidFill>
                <a:effectLst>
                  <a:outerShdw blurRad="38100" dist="38100" dir="2700000" algn="tl">
                    <a:srgbClr val="000000">
                      <a:alpha val="43137"/>
                    </a:srgbClr>
                  </a:outerShdw>
                </a:effectLst>
              </a:rPr>
              <a:t>تولد  زایمان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4143380"/>
            <a:ext cx="8686800" cy="2357454"/>
          </a:xfrm>
        </p:spPr>
        <p:txBody>
          <a:bodyPr/>
          <a:lstStyle/>
          <a:p>
            <a:r>
              <a:rPr lang="fa-IR" dirty="0" smtClean="0"/>
              <a:t>در ابتدا سر جنین به سمت پایین فشار وارد کرده  و کیسۀ آمنیون را پاره می کند. در نتیجه، مایع آمنیوتیک یک مرتبه به بیرون ترشح می شود. خروج این مایع، نشانۀ نزدیک بودن زایمان است.</a:t>
            </a:r>
            <a:endParaRPr lang="fa-IR" dirty="0"/>
          </a:p>
        </p:txBody>
      </p:sp>
      <p:pic>
        <p:nvPicPr>
          <p:cNvPr id="7170" name="Picture 2"/>
          <p:cNvPicPr>
            <a:picLocks noChangeAspect="1" noChangeArrowheads="1"/>
          </p:cNvPicPr>
          <p:nvPr/>
        </p:nvPicPr>
        <p:blipFill>
          <a:blip r:embed="rId2"/>
          <a:srcRect/>
          <a:stretch>
            <a:fillRect/>
          </a:stretch>
        </p:blipFill>
        <p:spPr bwMode="auto">
          <a:xfrm>
            <a:off x="0" y="0"/>
            <a:ext cx="6072198" cy="41889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3646" y="0"/>
            <a:ext cx="2900354" cy="857232"/>
          </a:xfrm>
        </p:spPr>
        <p:txBody>
          <a:bodyPr/>
          <a:lstStyle/>
          <a:p>
            <a:r>
              <a:rPr lang="fa-IR" b="1" dirty="0" smtClean="0">
                <a:solidFill>
                  <a:srgbClr val="C00000"/>
                </a:solidFill>
                <a:effectLst>
                  <a:outerShdw blurRad="38100" dist="38100" dir="2700000" algn="tl">
                    <a:srgbClr val="000000">
                      <a:alpha val="43137"/>
                    </a:srgbClr>
                  </a:outerShdw>
                </a:effectLst>
              </a:rPr>
              <a:t>تولد  زایمان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4143380"/>
            <a:ext cx="8686800" cy="2357454"/>
          </a:xfrm>
        </p:spPr>
        <p:txBody>
          <a:bodyPr>
            <a:normAutofit fontScale="92500" lnSpcReduction="10000"/>
          </a:bodyPr>
          <a:lstStyle/>
          <a:p>
            <a:r>
              <a:rPr lang="fa-IR" dirty="0" smtClean="0">
                <a:cs typeface="2  Mitra" pitchFamily="2" charset="-78"/>
              </a:rPr>
              <a:t>هورمون ها در این مرحله نقش اساسی دارند؛ از جمله اکسی توسین که ماهیچه های دیوارۀ رحم را تحریک می کند، تا انقباض آغاز شود و در ادامه، دفعات و شدت انقباض را مرتباً بیشتر می کند. به همین دلیل، پزشکان برای سرعت دادن به زایمان اکسی توسین را به مادر تزریق می کنند شروع انقباض ماهیچه های رحم با دردهای زایمان همراه است.</a:t>
            </a:r>
          </a:p>
        </p:txBody>
      </p:sp>
      <p:pic>
        <p:nvPicPr>
          <p:cNvPr id="7170" name="Picture 2"/>
          <p:cNvPicPr>
            <a:picLocks noChangeAspect="1" noChangeArrowheads="1"/>
          </p:cNvPicPr>
          <p:nvPr/>
        </p:nvPicPr>
        <p:blipFill>
          <a:blip r:embed="rId2"/>
          <a:srcRect/>
          <a:stretch>
            <a:fillRect/>
          </a:stretch>
        </p:blipFill>
        <p:spPr bwMode="auto">
          <a:xfrm>
            <a:off x="0" y="0"/>
            <a:ext cx="6072198" cy="4188972"/>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2198" y="1214422"/>
            <a:ext cx="3071802" cy="3000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36" y="274638"/>
            <a:ext cx="2543164" cy="1143000"/>
          </a:xfrm>
        </p:spPr>
        <p:txBody>
          <a:bodyPr/>
          <a:lstStyle/>
          <a:p>
            <a:r>
              <a:rPr lang="fa-IR" b="1" dirty="0" smtClean="0">
                <a:solidFill>
                  <a:srgbClr val="C00000"/>
                </a:solidFill>
                <a:effectLst>
                  <a:outerShdw blurRad="38100" dist="38100" dir="2700000" algn="tl">
                    <a:srgbClr val="000000">
                      <a:alpha val="43137"/>
                    </a:srgbClr>
                  </a:outerShdw>
                </a:effectLst>
              </a:rPr>
              <a:t>تولد  زایمان</a:t>
            </a:r>
            <a:endParaRPr lang="fa-IR" dirty="0"/>
          </a:p>
        </p:txBody>
      </p:sp>
      <p:sp>
        <p:nvSpPr>
          <p:cNvPr id="3" name="Content Placeholder 2"/>
          <p:cNvSpPr>
            <a:spLocks noGrp="1"/>
          </p:cNvSpPr>
          <p:nvPr>
            <p:ph idx="1"/>
          </p:nvPr>
        </p:nvSpPr>
        <p:spPr>
          <a:xfrm>
            <a:off x="457200" y="4214818"/>
            <a:ext cx="8229600" cy="1911345"/>
          </a:xfrm>
        </p:spPr>
        <p:txBody>
          <a:bodyPr>
            <a:normAutofit lnSpcReduction="10000"/>
          </a:bodyPr>
          <a:lstStyle/>
          <a:p>
            <a:r>
              <a:rPr lang="fa-IR" dirty="0" smtClean="0">
                <a:cs typeface="2  Mitra" pitchFamily="2" charset="-78"/>
              </a:rPr>
              <a:t>دهانۀ رحم در هربار انقباض، بیشتر باز می شود و سر جنین بیشتر به آن فشار می آورد. با افزایش انقباضات ترشح اکسی توسین با بازخورد مثبت افزایش یافته و باعث می شود نوزاد آسان تر و زودتر از رحم خارج شود.</a:t>
            </a:r>
            <a:endParaRPr lang="fa-IR" dirty="0">
              <a:cs typeface="2  Mitra" pitchFamily="2" charset="-78"/>
            </a:endParaRPr>
          </a:p>
        </p:txBody>
      </p:sp>
      <p:pic>
        <p:nvPicPr>
          <p:cNvPr id="5" name="Picture 3"/>
          <p:cNvPicPr>
            <a:picLocks noChangeAspect="1" noChangeArrowheads="1"/>
          </p:cNvPicPr>
          <p:nvPr/>
        </p:nvPicPr>
        <p:blipFill>
          <a:blip r:embed="rId2"/>
          <a:srcRect/>
          <a:stretch>
            <a:fillRect/>
          </a:stretch>
        </p:blipFill>
        <p:spPr bwMode="auto">
          <a:xfrm>
            <a:off x="0" y="0"/>
            <a:ext cx="6072198" cy="4273156"/>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2198" y="1214422"/>
            <a:ext cx="3071802" cy="3000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2198" y="274638"/>
            <a:ext cx="2614602" cy="1082660"/>
          </a:xfrm>
        </p:spPr>
        <p:txBody>
          <a:bodyPr/>
          <a:lstStyle/>
          <a:p>
            <a:r>
              <a:rPr lang="fa-IR" b="1" dirty="0" smtClean="0">
                <a:solidFill>
                  <a:srgbClr val="C00000"/>
                </a:solidFill>
                <a:effectLst>
                  <a:outerShdw blurRad="38100" dist="38100" dir="2700000" algn="tl">
                    <a:srgbClr val="000000">
                      <a:alpha val="43137"/>
                    </a:srgbClr>
                  </a:outerShdw>
                </a:effectLst>
              </a:rPr>
              <a:t>تولد  زایمان</a:t>
            </a:r>
            <a:endParaRPr lang="fa-IR" dirty="0"/>
          </a:p>
        </p:txBody>
      </p:sp>
      <p:sp>
        <p:nvSpPr>
          <p:cNvPr id="3" name="Content Placeholder 2"/>
          <p:cNvSpPr>
            <a:spLocks noGrp="1"/>
          </p:cNvSpPr>
          <p:nvPr>
            <p:ph idx="1"/>
          </p:nvPr>
        </p:nvSpPr>
        <p:spPr>
          <a:xfrm>
            <a:off x="457200" y="4429132"/>
            <a:ext cx="8229600" cy="1697031"/>
          </a:xfrm>
        </p:spPr>
        <p:txBody>
          <a:bodyPr/>
          <a:lstStyle/>
          <a:p>
            <a:r>
              <a:rPr lang="fa-IR" dirty="0" smtClean="0">
                <a:cs typeface="2  Mitra" pitchFamily="2" charset="-78"/>
              </a:rPr>
              <a:t>به طور طبیعی ابتدا سر و سپس بقیۀ بدن از رحم خارج می شود.</a:t>
            </a:r>
            <a:endParaRPr lang="fa-IR" dirty="0">
              <a:cs typeface="2  Mitra" pitchFamily="2" charset="-78"/>
            </a:endParaRPr>
          </a:p>
        </p:txBody>
      </p:sp>
      <p:pic>
        <p:nvPicPr>
          <p:cNvPr id="5" name="Picture 4"/>
          <p:cNvPicPr>
            <a:picLocks noChangeAspect="1" noChangeArrowheads="1"/>
          </p:cNvPicPr>
          <p:nvPr/>
        </p:nvPicPr>
        <p:blipFill>
          <a:blip r:embed="rId2"/>
          <a:srcRect/>
          <a:stretch>
            <a:fillRect/>
          </a:stretch>
        </p:blipFill>
        <p:spPr bwMode="auto">
          <a:xfrm>
            <a:off x="0" y="0"/>
            <a:ext cx="6072198" cy="43982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8" y="274638"/>
            <a:ext cx="2257412" cy="1154098"/>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تولد  زایمان</a:t>
            </a:r>
            <a:endParaRPr lang="fa-IR" dirty="0"/>
          </a:p>
        </p:txBody>
      </p:sp>
      <p:sp>
        <p:nvSpPr>
          <p:cNvPr id="3" name="Content Placeholder 2"/>
          <p:cNvSpPr>
            <a:spLocks noGrp="1"/>
          </p:cNvSpPr>
          <p:nvPr>
            <p:ph idx="1"/>
          </p:nvPr>
        </p:nvSpPr>
        <p:spPr>
          <a:xfrm>
            <a:off x="457200" y="4357694"/>
            <a:ext cx="8229600" cy="1768469"/>
          </a:xfrm>
        </p:spPr>
        <p:txBody>
          <a:bodyPr/>
          <a:lstStyle/>
          <a:p>
            <a:r>
              <a:rPr lang="fa-IR" dirty="0" smtClean="0">
                <a:cs typeface="2  Mitra" pitchFamily="2" charset="-78"/>
              </a:rPr>
              <a:t>در مرحلۀ بعد با ادامۀ انقباض رحم، جفت و اجزای مرتبط با آن، از رحم خارج می شود</a:t>
            </a:r>
            <a:endParaRPr lang="fa-IR" dirty="0">
              <a:cs typeface="2  Mitra" pitchFamily="2" charset="-78"/>
            </a:endParaRPr>
          </a:p>
        </p:txBody>
      </p:sp>
      <p:pic>
        <p:nvPicPr>
          <p:cNvPr id="5" name="Picture 5"/>
          <p:cNvPicPr>
            <a:picLocks noChangeAspect="1" noChangeArrowheads="1"/>
          </p:cNvPicPr>
          <p:nvPr/>
        </p:nvPicPr>
        <p:blipFill>
          <a:blip r:embed="rId2"/>
          <a:srcRect/>
          <a:stretch>
            <a:fillRect/>
          </a:stretch>
        </p:blipFill>
        <p:spPr bwMode="auto">
          <a:xfrm>
            <a:off x="1" y="0"/>
            <a:ext cx="6429388" cy="43576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08506" y="1"/>
            <a:ext cx="270660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314" y="0"/>
            <a:ext cx="3900486" cy="1296974"/>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نقش دیگر اکسی توسین</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0" y="4214818"/>
            <a:ext cx="8686800" cy="2411411"/>
          </a:xfrm>
        </p:spPr>
        <p:txBody>
          <a:bodyPr>
            <a:normAutofit fontScale="92500"/>
          </a:bodyPr>
          <a:lstStyle/>
          <a:p>
            <a:r>
              <a:rPr lang="fa-IR" dirty="0" smtClean="0"/>
              <a:t>هورمون اکسی توسین، علاوه بر تأثیر در زایمان، ماهیچۀ صاف غدد شیری را نیز منقبض می کند تا خروج شیر انجام شود. البته تحریک گیرنده های موجود در غدد شیری با مکیدن نوزاد، اتفاق می افتد و از طریق بازخورد مثبت، تنظیم می شود. مکیدن نوزاد باعث افزایش هورمون ها و افزایش تولید و ترشح شیر می شود.</a:t>
            </a:r>
            <a:endParaRPr lang="fa-IR" dirty="0"/>
          </a:p>
        </p:txBody>
      </p:sp>
      <p:pic>
        <p:nvPicPr>
          <p:cNvPr id="8197" name="Picture 5"/>
          <p:cNvPicPr>
            <a:picLocks noChangeAspect="1" noChangeArrowheads="1"/>
          </p:cNvPicPr>
          <p:nvPr/>
        </p:nvPicPr>
        <p:blipFill>
          <a:blip r:embed="rId2"/>
          <a:srcRect/>
          <a:stretch>
            <a:fillRect/>
          </a:stretch>
        </p:blipFill>
        <p:spPr bwMode="auto">
          <a:xfrm>
            <a:off x="5357818" y="1214422"/>
            <a:ext cx="3000396" cy="3000396"/>
          </a:xfrm>
          <a:prstGeom prst="rect">
            <a:avLst/>
          </a:prstGeom>
          <a:noFill/>
          <a:ln w="9525">
            <a:noFill/>
            <a:miter lim="800000"/>
            <a:headEnd/>
            <a:tailEnd/>
          </a:ln>
          <a:effectLst/>
        </p:spPr>
      </p:pic>
      <p:pic>
        <p:nvPicPr>
          <p:cNvPr id="819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643438" cy="4271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2330" y="274638"/>
            <a:ext cx="2071670" cy="1868478"/>
          </a:xfrm>
        </p:spPr>
        <p:txBody>
          <a:bodyPr>
            <a:normAutofit fontScale="90000"/>
          </a:bodyPr>
          <a:lstStyle/>
          <a:p>
            <a:r>
              <a:rPr lang="fa-IR" b="1" dirty="0" smtClean="0"/>
              <a:t>جنبه هاي منفي سزارين</a:t>
            </a:r>
            <a:endParaRPr lang="fa-IR" dirty="0"/>
          </a:p>
        </p:txBody>
      </p:sp>
      <p:sp>
        <p:nvSpPr>
          <p:cNvPr id="3" name="Content Placeholder 2"/>
          <p:cNvSpPr>
            <a:spLocks noGrp="1"/>
          </p:cNvSpPr>
          <p:nvPr>
            <p:ph idx="1"/>
          </p:nvPr>
        </p:nvSpPr>
        <p:spPr>
          <a:xfrm>
            <a:off x="457200" y="2428868"/>
            <a:ext cx="8229600" cy="3697295"/>
          </a:xfrm>
        </p:spPr>
        <p:txBody>
          <a:bodyPr>
            <a:normAutofit fontScale="62500" lnSpcReduction="20000"/>
          </a:bodyPr>
          <a:lstStyle/>
          <a:p>
            <a:pPr>
              <a:buNone/>
            </a:pPr>
            <a:r>
              <a:rPr lang="fa-IR" dirty="0" smtClean="0"/>
              <a:t>- دورة ريكاوري پس از عمل سزارين، طولاني تر است.</a:t>
            </a:r>
          </a:p>
          <a:p>
            <a:pPr>
              <a:buNone/>
            </a:pPr>
            <a:r>
              <a:rPr lang="fa-IR" dirty="0" smtClean="0"/>
              <a:t>- دورة نقاهت عمل سزارين، بسيار دشوار است.</a:t>
            </a:r>
          </a:p>
          <a:p>
            <a:pPr>
              <a:buNone/>
            </a:pPr>
            <a:r>
              <a:rPr lang="fa-IR" dirty="0" smtClean="0"/>
              <a:t>- درد بعد از زايمان در سزارين، بيشتر است.</a:t>
            </a:r>
          </a:p>
          <a:p>
            <a:pPr>
              <a:buNone/>
            </a:pPr>
            <a:r>
              <a:rPr lang="fa-IR" dirty="0" smtClean="0"/>
              <a:t>- در آغوش گرفتن نوزاد براي مادر، دشوار است.</a:t>
            </a:r>
          </a:p>
          <a:p>
            <a:pPr>
              <a:buNone/>
            </a:pPr>
            <a:r>
              <a:rPr lang="fa-IR" dirty="0" smtClean="0"/>
              <a:t>- رفتن به سرويس بهداشتي براي او تا چندين روز، مشكل است.</a:t>
            </a:r>
          </a:p>
          <a:p>
            <a:pPr>
              <a:buNone/>
            </a:pPr>
            <a:r>
              <a:rPr lang="fa-IR" dirty="0" smtClean="0"/>
              <a:t>- ماندن جاي زخم و بخيه روي شكم و احساس خارش در آن.</a:t>
            </a:r>
          </a:p>
          <a:p>
            <a:pPr>
              <a:buNone/>
            </a:pPr>
            <a:r>
              <a:rPr lang="fa-IR" dirty="0" smtClean="0"/>
              <a:t>- احتمال عفونت بعد از عمل سزارين، بيشتر است.</a:t>
            </a:r>
          </a:p>
          <a:p>
            <a:pPr>
              <a:buNone/>
            </a:pPr>
            <a:r>
              <a:rPr lang="fa-IR" dirty="0" smtClean="0"/>
              <a:t>چسبندگي پس از سزارين، </a:t>
            </a:r>
          </a:p>
          <a:p>
            <a:pPr>
              <a:buNone/>
            </a:pPr>
            <a:r>
              <a:rPr lang="fa-IR" dirty="0" smtClean="0"/>
              <a:t>عفونت مثانه يا رحم، انسداد روده، ناباروري يا سقط جنين در آينده</a:t>
            </a:r>
          </a:p>
          <a:p>
            <a:pPr>
              <a:buNone/>
            </a:pPr>
            <a:r>
              <a:rPr lang="fa-IR" dirty="0" smtClean="0"/>
              <a:t>و احتمال آسيب به جنين در سزارين بيشتر است.</a:t>
            </a:r>
          </a:p>
          <a:p>
            <a:pPr>
              <a:buNone/>
            </a:pPr>
            <a:r>
              <a:rPr lang="fa-IR" dirty="0" smtClean="0"/>
              <a:t>- سزارين ممكن است در بارداري هاي بعدي اشكال ايجاد کند، مثل جفت سرراهي، رشد جفت در عضلة رحم.</a:t>
            </a:r>
          </a:p>
          <a:p>
            <a:pPr>
              <a:buNone/>
            </a:pPr>
            <a:endParaRPr lang="fa-IR" b="1" dirty="0" smtClean="0"/>
          </a:p>
        </p:txBody>
      </p:sp>
      <p:pic>
        <p:nvPicPr>
          <p:cNvPr id="4" name="Picture 2"/>
          <p:cNvPicPr>
            <a:picLocks noChangeAspect="1" noChangeArrowheads="1"/>
          </p:cNvPicPr>
          <p:nvPr/>
        </p:nvPicPr>
        <p:blipFill>
          <a:blip r:embed="rId2"/>
          <a:srcRect/>
          <a:stretch>
            <a:fillRect/>
          </a:stretch>
        </p:blipFill>
        <p:spPr bwMode="auto">
          <a:xfrm>
            <a:off x="285720" y="214290"/>
            <a:ext cx="6781800" cy="2152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linds(horizontal)">
                                      <p:cBhvr>
                                        <p:cTn id="34" dur="500"/>
                                        <p:tgtEl>
                                          <p:spTgt spid="3">
                                            <p:txEl>
                                              <p:pRg st="9" end="9"/>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84" y="274638"/>
            <a:ext cx="2828916" cy="1296974"/>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زامه زایی (اسپرم زایی)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1600200"/>
            <a:ext cx="4257676" cy="4757758"/>
          </a:xfrm>
        </p:spPr>
        <p:txBody>
          <a:bodyPr>
            <a:normAutofit fontScale="85000" lnSpcReduction="10000"/>
          </a:bodyPr>
          <a:lstStyle/>
          <a:p>
            <a:r>
              <a:rPr lang="fa-IR" dirty="0" smtClean="0"/>
              <a:t>دیوارۀ لوله های زامه ساز (اسپرم ساز) یاخته های زاینده ای دارد که به این یاخته ها </a:t>
            </a:r>
            <a:r>
              <a:rPr lang="fa-IR" b="1" dirty="0" smtClean="0"/>
              <a:t>زامه زا (اسپرماتوگونی) </a:t>
            </a:r>
            <a:r>
              <a:rPr lang="fa-IR" dirty="0" smtClean="0"/>
              <a:t>گفته می شود. این یاخته ها که نزدیک سطح خارجی لوله ها قرار گرفته اند، ابتدا با میتوز تقسیم می شوند یکی از یاخته های حاصل از میتوز در لایه زاینده می ماند که لایه زاینده حفظ شود. یاخته دیگر که </a:t>
            </a:r>
            <a:r>
              <a:rPr lang="fa-IR" b="1" dirty="0" smtClean="0"/>
              <a:t>زام یاخته ( اسپرماتوسیت) اولیه </a:t>
            </a:r>
            <a:r>
              <a:rPr lang="fa-IR" dirty="0" smtClean="0"/>
              <a:t>نام دارد،</a:t>
            </a:r>
            <a:endParaRPr lang="fa-IR"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00174"/>
            <a:ext cx="4500561" cy="53578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2928926" y="0"/>
            <a:ext cx="1835490" cy="1428736"/>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2928958" cy="14306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92" y="274638"/>
            <a:ext cx="2143108" cy="1797040"/>
          </a:xfrm>
        </p:spPr>
        <p:txBody>
          <a:bodyPr>
            <a:normAutofit fontScale="90000"/>
          </a:bodyPr>
          <a:lstStyle/>
          <a:p>
            <a:r>
              <a:rPr lang="fa-IR" b="1" dirty="0" smtClean="0"/>
              <a:t>جنبه هاي مثبت سزارين</a:t>
            </a:r>
            <a:endParaRPr lang="fa-IR" dirty="0"/>
          </a:p>
        </p:txBody>
      </p:sp>
      <p:sp>
        <p:nvSpPr>
          <p:cNvPr id="3" name="Content Placeholder 2"/>
          <p:cNvSpPr>
            <a:spLocks noGrp="1"/>
          </p:cNvSpPr>
          <p:nvPr>
            <p:ph idx="1"/>
          </p:nvPr>
        </p:nvSpPr>
        <p:spPr>
          <a:xfrm>
            <a:off x="457200" y="2428868"/>
            <a:ext cx="8229600" cy="3697295"/>
          </a:xfrm>
        </p:spPr>
        <p:txBody>
          <a:bodyPr>
            <a:normAutofit/>
          </a:bodyPr>
          <a:lstStyle/>
          <a:p>
            <a:pPr>
              <a:buNone/>
            </a:pPr>
            <a:r>
              <a:rPr lang="fa-IR" dirty="0" smtClean="0"/>
              <a:t>- برنامه ريزي براي زمان سزارين</a:t>
            </a:r>
          </a:p>
          <a:p>
            <a:pPr>
              <a:buNone/>
            </a:pPr>
            <a:r>
              <a:rPr lang="fa-IR" dirty="0" smtClean="0"/>
              <a:t>- نيازي به تحمل درد در زمان طولاني نيست.</a:t>
            </a:r>
          </a:p>
          <a:p>
            <a:pPr>
              <a:buNone/>
            </a:pPr>
            <a:r>
              <a:rPr lang="fa-IR" dirty="0" smtClean="0"/>
              <a:t>- به نوزاد فشار زيادي وارد نمي شود؛ يعني، احتمال آسيب آن کمتر است.</a:t>
            </a:r>
          </a:p>
          <a:p>
            <a:pPr>
              <a:buNone/>
            </a:pPr>
            <a:r>
              <a:rPr lang="fa-IR" dirty="0" smtClean="0"/>
              <a:t>- نيازي به معاينات مكرر توسط پزشك يا پزشكيار در حين زايمان نيست.</a:t>
            </a:r>
            <a:endParaRPr lang="fa-IR" dirty="0"/>
          </a:p>
        </p:txBody>
      </p:sp>
      <p:pic>
        <p:nvPicPr>
          <p:cNvPr id="4" name="Picture 2"/>
          <p:cNvPicPr>
            <a:picLocks noChangeAspect="1" noChangeArrowheads="1"/>
          </p:cNvPicPr>
          <p:nvPr/>
        </p:nvPicPr>
        <p:blipFill>
          <a:blip r:embed="rId2"/>
          <a:srcRect/>
          <a:stretch>
            <a:fillRect/>
          </a:stretch>
        </p:blipFill>
        <p:spPr bwMode="auto">
          <a:xfrm>
            <a:off x="214282" y="0"/>
            <a:ext cx="6781800" cy="2152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اساس تولید مثل جنسی در همۀ جانوران مشابه است، ولی 1- در چگونگی انجام</a:t>
            </a:r>
          </a:p>
          <a:p>
            <a:r>
              <a:rPr lang="fa-IR" dirty="0" smtClean="0"/>
              <a:t>2- مراحل آن </a:t>
            </a:r>
          </a:p>
          <a:p>
            <a:r>
              <a:rPr lang="fa-IR" dirty="0" smtClean="0"/>
              <a:t>3- حفاظت </a:t>
            </a:r>
          </a:p>
          <a:p>
            <a:r>
              <a:rPr lang="fa-IR" dirty="0" smtClean="0"/>
              <a:t>3- تغذیۀ جنین، </a:t>
            </a:r>
          </a:p>
          <a:p>
            <a:r>
              <a:rPr lang="fa-IR" dirty="0" smtClean="0"/>
              <a:t>تفاوت هایی وجود دارد که به بعضی از آنها اشاره می کنیم.</a:t>
            </a:r>
            <a:endParaRPr lang="fa-IR" dirty="0"/>
          </a:p>
        </p:txBody>
      </p:sp>
      <p:pic>
        <p:nvPicPr>
          <p:cNvPr id="4" name="Picture 2"/>
          <p:cNvPicPr>
            <a:picLocks noChangeAspect="1" noChangeArrowheads="1"/>
          </p:cNvPicPr>
          <p:nvPr/>
        </p:nvPicPr>
        <p:blipFill>
          <a:blip r:embed="rId2"/>
          <a:srcRect/>
          <a:stretch>
            <a:fillRect/>
          </a:stretch>
        </p:blipFill>
        <p:spPr bwMode="auto">
          <a:xfrm>
            <a:off x="366635" y="285728"/>
            <a:ext cx="8524935" cy="1143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822960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نحوۀ لقاح</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الف- لقاح خارجی</a:t>
            </a:r>
            <a:r>
              <a:rPr lang="fa-IR" dirty="0" smtClean="0"/>
              <a:t/>
            </a:r>
            <a:br>
              <a:rPr lang="fa-IR" dirty="0" smtClean="0"/>
            </a:b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86116" y="1714488"/>
            <a:ext cx="5400684" cy="4643470"/>
          </a:xfrm>
        </p:spPr>
        <p:txBody>
          <a:bodyPr>
            <a:normAutofit/>
          </a:bodyPr>
          <a:lstStyle/>
          <a:p>
            <a:r>
              <a:rPr lang="fa-IR" dirty="0" smtClean="0"/>
              <a:t>در آبزیان مثل ماهی ها، دوزیستان و بی مهرگان آبزی </a:t>
            </a:r>
            <a:r>
              <a:rPr lang="fa-IR" b="1" dirty="0" smtClean="0"/>
              <a:t>لقاح خارجی </a:t>
            </a:r>
            <a:r>
              <a:rPr lang="fa-IR" dirty="0" smtClean="0"/>
              <a:t>دیده می شود. </a:t>
            </a:r>
          </a:p>
          <a:p>
            <a:r>
              <a:rPr lang="fa-IR" dirty="0" smtClean="0"/>
              <a:t>در این روش، والدین گامت های خود را در آب می ریزند و لقاح در آب صورت می گیرد. برای افزایش احتمال برخورد گامت ها، والدین تعداد زیادی گامت را هم زمان وارد آب می کنند. </a:t>
            </a:r>
          </a:p>
        </p:txBody>
      </p:sp>
      <p:pic>
        <p:nvPicPr>
          <p:cNvPr id="4" name="Picture 2" descr="E:\zist\عکس\حیوانات\FISH2.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4290"/>
            <a:ext cx="2592903" cy="1875224"/>
          </a:xfrm>
          <a:prstGeom prst="rect">
            <a:avLst/>
          </a:prstGeom>
          <a:noFill/>
        </p:spPr>
      </p:pic>
      <p:pic>
        <p:nvPicPr>
          <p:cNvPr id="5" name="Picture 2"/>
          <p:cNvPicPr>
            <a:picLocks noChangeAspect="1" noChangeArrowheads="1"/>
          </p:cNvPicPr>
          <p:nvPr/>
        </p:nvPicPr>
        <p:blipFill>
          <a:blip r:embed="rId3"/>
          <a:srcRect/>
          <a:stretch>
            <a:fillRect/>
          </a:stretch>
        </p:blipFill>
        <p:spPr bwMode="auto">
          <a:xfrm>
            <a:off x="0" y="4485922"/>
            <a:ext cx="2534549" cy="2372078"/>
          </a:xfrm>
          <a:prstGeom prst="rect">
            <a:avLst/>
          </a:prstGeom>
          <a:noFill/>
          <a:ln w="9525">
            <a:noFill/>
            <a:miter lim="800000"/>
            <a:headEnd/>
            <a:tailEnd/>
          </a:ln>
          <a:effectLst/>
        </p:spPr>
      </p:pic>
      <p:pic>
        <p:nvPicPr>
          <p:cNvPr id="6" name="Picture 2" descr="E:\zist\عکس\حیوانات\FROG.BM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285992"/>
            <a:ext cx="2571736" cy="1928803"/>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822960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نحوۀ لقاح</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الف- لقاح خارجی</a:t>
            </a:r>
            <a:r>
              <a:rPr lang="fa-IR" dirty="0" smtClean="0"/>
              <a:t/>
            </a:r>
            <a:br>
              <a:rPr lang="fa-IR" dirty="0" smtClean="0"/>
            </a:b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43504" y="1500174"/>
            <a:ext cx="3714776" cy="4786346"/>
          </a:xfrm>
        </p:spPr>
        <p:txBody>
          <a:bodyPr>
            <a:normAutofit fontScale="92500" lnSpcReduction="20000"/>
          </a:bodyPr>
          <a:lstStyle/>
          <a:p>
            <a:r>
              <a:rPr lang="fa-IR" dirty="0" smtClean="0"/>
              <a:t>برای هم زمان شدن ورود گامت ها به آب عوامل متعددی دخالت دارد از جمله</a:t>
            </a:r>
          </a:p>
          <a:p>
            <a:r>
              <a:rPr lang="fa-IR" dirty="0" smtClean="0"/>
              <a:t>1- دمای محیط</a:t>
            </a:r>
          </a:p>
          <a:p>
            <a:r>
              <a:rPr lang="fa-IR" dirty="0" smtClean="0"/>
              <a:t>2- طول روز</a:t>
            </a:r>
          </a:p>
          <a:p>
            <a:r>
              <a:rPr lang="fa-IR" dirty="0" smtClean="0"/>
              <a:t>3- آزاد کردن مواد شیمیایی توسط نر یا ماده </a:t>
            </a:r>
          </a:p>
          <a:p>
            <a:r>
              <a:rPr lang="fa-IR" dirty="0" smtClean="0"/>
              <a:t>4- بروز بعضی رفتارها مثل رقص عروسی در ماهی ها</a:t>
            </a:r>
            <a:endParaRPr lang="fa-IR"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47825"/>
            <a:ext cx="5129781" cy="41386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40" y="0"/>
            <a:ext cx="5543560" cy="1143000"/>
          </a:xfrm>
        </p:spPr>
        <p:txBody>
          <a:bodyPr/>
          <a:lstStyle/>
          <a:p>
            <a:r>
              <a:rPr lang="fa-IR" b="1" dirty="0" smtClean="0">
                <a:solidFill>
                  <a:srgbClr val="C00000"/>
                </a:solidFill>
                <a:effectLst>
                  <a:outerShdw blurRad="38100" dist="38100" dir="2700000" algn="tl">
                    <a:srgbClr val="000000">
                      <a:alpha val="43137"/>
                    </a:srgbClr>
                  </a:outerShdw>
                </a:effectLst>
              </a:rPr>
              <a:t>ب- لقاح داخلی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143240" y="3857628"/>
            <a:ext cx="5543560" cy="3000372"/>
          </a:xfrm>
        </p:spPr>
        <p:txBody>
          <a:bodyPr>
            <a:normAutofit fontScale="85000" lnSpcReduction="20000"/>
          </a:bodyPr>
          <a:lstStyle/>
          <a:p>
            <a:r>
              <a:rPr lang="fa-IR" dirty="0" smtClean="0"/>
              <a:t>در جانوران خشکی زی و بعضی از آبزیان مثل سخت پوستان و بعضی ماهی ها مثل کوسه دیده می شود.</a:t>
            </a:r>
          </a:p>
          <a:p>
            <a:r>
              <a:rPr lang="fa-IR" dirty="0" smtClean="0"/>
              <a:t> در این جانوران، اسپرم وارد دستگاه تولید مثلی فرد ماده می شود و لقاح در بدن ماده انجام می شود. انجام این نوع لقاح، نیازمند دستگاه های تولید مثلی با اندام های تخصص یافته است</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9058" y="1071546"/>
            <a:ext cx="3786214" cy="2763445"/>
          </a:xfrm>
          <a:prstGeom prst="rect">
            <a:avLst/>
          </a:prstGeom>
          <a:noFill/>
          <a:ln w="9525">
            <a:noFill/>
            <a:miter lim="800000"/>
            <a:headEnd/>
            <a:tailEnd/>
          </a:ln>
          <a:effectLst/>
        </p:spPr>
      </p:pic>
      <p:pic>
        <p:nvPicPr>
          <p:cNvPr id="5" name="Picture 2" descr="E:\zist\عکس\حیوانات\EAGLES.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3000364" cy="2250273"/>
          </a:xfrm>
          <a:prstGeom prst="rect">
            <a:avLst/>
          </a:prstGeom>
          <a:noFill/>
        </p:spPr>
      </p:pic>
      <p:pic>
        <p:nvPicPr>
          <p:cNvPr id="6" name="Picture 4"/>
          <p:cNvPicPr>
            <a:picLocks noChangeAspect="1" noChangeArrowheads="1"/>
          </p:cNvPicPr>
          <p:nvPr/>
        </p:nvPicPr>
        <p:blipFill>
          <a:blip r:embed="rId4"/>
          <a:srcRect/>
          <a:stretch>
            <a:fillRect/>
          </a:stretch>
        </p:blipFill>
        <p:spPr bwMode="auto">
          <a:xfrm>
            <a:off x="0" y="4857760"/>
            <a:ext cx="3000364" cy="200024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0" y="2571744"/>
            <a:ext cx="2928926" cy="21209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ب- لقاح داخلی</a:t>
            </a:r>
            <a:endParaRPr lang="fa-IR" dirty="0"/>
          </a:p>
        </p:txBody>
      </p:sp>
      <p:sp>
        <p:nvSpPr>
          <p:cNvPr id="3" name="Content Placeholder 2"/>
          <p:cNvSpPr>
            <a:spLocks noGrp="1"/>
          </p:cNvSpPr>
          <p:nvPr>
            <p:ph idx="1"/>
          </p:nvPr>
        </p:nvSpPr>
        <p:spPr>
          <a:xfrm>
            <a:off x="4286248" y="1600200"/>
            <a:ext cx="4400552" cy="4900634"/>
          </a:xfrm>
        </p:spPr>
        <p:txBody>
          <a:bodyPr>
            <a:normAutofit/>
          </a:bodyPr>
          <a:lstStyle/>
          <a:p>
            <a:r>
              <a:rPr lang="fa-IR" dirty="0" smtClean="0"/>
              <a:t>در اسبک ماهی جانور ماده، تخمک را به درون حفره ای در بدن جنس نر منتقل می کند. لقاح در بدن نر انجام می شود و جنس نر، جنین ها را در بدن خود نگه می دارد، پس از طی مراحل رشد و نموی، نوزادان متولد می شوند.</a:t>
            </a:r>
            <a:endParaRPr lang="fa-IR" dirty="0"/>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58" y="1571612"/>
            <a:ext cx="3571868" cy="4108234"/>
          </a:xfrm>
          <a:prstGeom prst="rect">
            <a:avLst/>
          </a:prstGeom>
          <a:noFill/>
          <a:ln w="9525">
            <a:noFill/>
            <a:miter lim="800000"/>
            <a:headEnd/>
            <a:tailEnd/>
          </a:ln>
          <a:effectLst/>
        </p:spPr>
      </p:pic>
      <p:sp>
        <p:nvSpPr>
          <p:cNvPr id="6" name="Rectangle 5"/>
          <p:cNvSpPr/>
          <p:nvPr/>
        </p:nvSpPr>
        <p:spPr>
          <a:xfrm>
            <a:off x="928662" y="5857892"/>
            <a:ext cx="2464136" cy="369332"/>
          </a:xfrm>
          <a:prstGeom prst="rect">
            <a:avLst/>
          </a:prstGeom>
        </p:spPr>
        <p:txBody>
          <a:bodyPr wrap="none">
            <a:spAutoFit/>
          </a:bodyPr>
          <a:lstStyle/>
          <a:p>
            <a:r>
              <a:rPr lang="fa-IR" dirty="0" smtClean="0"/>
              <a:t>اسبک ماهی نر در حال زایمان</a:t>
            </a:r>
            <a:endParaRPr lang="fa-IR"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r>
              <a:rPr lang="fa-IR" dirty="0" smtClean="0"/>
              <a:t>تولید مثل جنسی در جانورانی که حرکت کندی دارند و یا امکان جفت یابی ندارند، مشکل ساز است؛ زیرا جفت یابی به سختی صورت می گیرد. رفع این مشکل به دو صورت انجام شده است:</a:t>
            </a:r>
          </a:p>
          <a:p>
            <a:r>
              <a:rPr lang="fa-IR" dirty="0" smtClean="0"/>
              <a:t>1-</a:t>
            </a:r>
            <a:r>
              <a:rPr lang="fa-IR" b="1" dirty="0" smtClean="0"/>
              <a:t>نرماده (هرمافرودیت)</a:t>
            </a:r>
          </a:p>
          <a:p>
            <a:r>
              <a:rPr lang="fa-IR" b="1" dirty="0" smtClean="0"/>
              <a:t>2-بکرزایی</a:t>
            </a:r>
            <a:endParaRPr lang="fa-IR"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مثال برای نرماده (هرمافرودیت)</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1472" y="4143380"/>
            <a:ext cx="8115328" cy="2428892"/>
          </a:xfrm>
        </p:spPr>
        <p:txBody>
          <a:bodyPr>
            <a:normAutofit fontScale="92500" lnSpcReduction="10000"/>
          </a:bodyPr>
          <a:lstStyle/>
          <a:p>
            <a:r>
              <a:rPr lang="fa-IR" dirty="0" smtClean="0"/>
              <a:t>درکرم های پهن و حلقوی دیده می شود در این جانوران، یک فرد هر دو نوع دستگاه تولید مثلی نر و ماده را دارد. </a:t>
            </a:r>
          </a:p>
          <a:p>
            <a:pPr>
              <a:buNone/>
            </a:pPr>
            <a:endParaRPr lang="fa-IR" dirty="0" smtClean="0"/>
          </a:p>
          <a:p>
            <a:r>
              <a:rPr lang="fa-IR" dirty="0" smtClean="0"/>
              <a:t>1-در کرم های پهن مثل کرم کبد، هر فرد تخمک های خود را بارور می کند </a:t>
            </a:r>
          </a:p>
        </p:txBody>
      </p:sp>
      <p:pic>
        <p:nvPicPr>
          <p:cNvPr id="1024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142984"/>
            <a:ext cx="4594440" cy="2786082"/>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4619625" y="1142984"/>
            <a:ext cx="4524375" cy="2786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مثال برای نرماده (هرمافرودیت)</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4714884"/>
            <a:ext cx="8229600" cy="2143116"/>
          </a:xfrm>
        </p:spPr>
        <p:txBody>
          <a:bodyPr>
            <a:normAutofit/>
          </a:bodyPr>
          <a:lstStyle/>
          <a:p>
            <a:r>
              <a:rPr lang="fa-IR" dirty="0" smtClean="0"/>
              <a:t>2- در کرم های حلقوی، مثل کرم خاکی، لقاح دو طرفی انجام می شود؛ یعنی وقتی دو کرم خاکی در کنار هم قرار می گیرند، اسپرم های هر کدام تخمک های دیگری را بارور می سازد.</a:t>
            </a:r>
            <a:endParaRPr lang="fa-IR" dirty="0"/>
          </a:p>
        </p:txBody>
      </p:sp>
      <p:pic>
        <p:nvPicPr>
          <p:cNvPr id="4" name="Picture 3"/>
          <p:cNvPicPr>
            <a:picLocks noChangeAspect="1" noChangeArrowheads="1"/>
          </p:cNvPicPr>
          <p:nvPr/>
        </p:nvPicPr>
        <p:blipFill>
          <a:blip r:embed="rId2"/>
          <a:srcRect/>
          <a:stretch>
            <a:fillRect/>
          </a:stretch>
        </p:blipFill>
        <p:spPr bwMode="auto">
          <a:xfrm>
            <a:off x="1214414" y="1201376"/>
            <a:ext cx="6572296" cy="35134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بکرزایی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fa-IR" dirty="0" smtClean="0"/>
              <a:t>نوعی دیگر از تولید مثل جنسی است و برای مثال، در زنبور عسل و بعضی مارها دیده می شود.</a:t>
            </a:r>
          </a:p>
          <a:p>
            <a:r>
              <a:rPr lang="fa-IR" dirty="0" smtClean="0"/>
              <a:t> در این روش، فرد ماده گاهی اوقات به تنهایی تولید مثل می کند.</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76" y="1600200"/>
            <a:ext cx="3971924" cy="5257800"/>
          </a:xfrm>
        </p:spPr>
        <p:txBody>
          <a:bodyPr>
            <a:normAutofit fontScale="92500" lnSpcReduction="20000"/>
          </a:bodyPr>
          <a:lstStyle/>
          <a:p>
            <a:r>
              <a:rPr lang="fa-IR" dirty="0" smtClean="0"/>
              <a:t>با تقسیم میوز 1 دو یاخته به نام </a:t>
            </a:r>
            <a:r>
              <a:rPr lang="fa-IR" b="1" dirty="0" smtClean="0"/>
              <a:t>اسپرماتوسیت ثانویه </a:t>
            </a:r>
            <a:r>
              <a:rPr lang="fa-IR" dirty="0" smtClean="0"/>
              <a:t>تولید می کند. این یاخته ها هاپلوئیدند، ولی کروموزوم های آن دو کروماتیدی اند. هر کدام از این یاخته ها با انجام میوز 2، دو یاخته </a:t>
            </a:r>
            <a:r>
              <a:rPr lang="fa-IR" b="1" dirty="0" smtClean="0"/>
              <a:t>زام یاختک (اسپرماتید) </a:t>
            </a:r>
            <a:r>
              <a:rPr lang="fa-IR" dirty="0" smtClean="0"/>
              <a:t>ایجاد می کنند.این یاخته ها نیز هاپلوئید، ولی تک کروماتیدی اند. بنابراین، از یک یاختۀ اسپرماتوسیت اولیه، چهار اسپرماتید حاصل می شود</a:t>
            </a:r>
            <a:endParaRPr lang="fa-IR" dirty="0"/>
          </a:p>
        </p:txBody>
      </p:sp>
      <p:sp>
        <p:nvSpPr>
          <p:cNvPr id="4" name="Title 1"/>
          <p:cNvSpPr>
            <a:spLocks noGrp="1"/>
          </p:cNvSpPr>
          <p:nvPr>
            <p:ph type="title"/>
          </p:nvPr>
        </p:nvSpPr>
        <p:spPr>
          <a:xfrm>
            <a:off x="5572132" y="274638"/>
            <a:ext cx="3114668" cy="1296974"/>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زامه زایی (اسپرم زایی)</a:t>
            </a:r>
            <a:endParaRPr lang="fa-IR" dirty="0">
              <a:solidFill>
                <a:srgbClr val="C000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0" y="28575"/>
            <a:ext cx="4848225" cy="6829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بکرزایی به دو روش انجام می شود</a:t>
            </a:r>
          </a:p>
        </p:txBody>
      </p:sp>
      <p:sp>
        <p:nvSpPr>
          <p:cNvPr id="3" name="Content Placeholder 2"/>
          <p:cNvSpPr>
            <a:spLocks noGrp="1"/>
          </p:cNvSpPr>
          <p:nvPr>
            <p:ph idx="1"/>
          </p:nvPr>
        </p:nvSpPr>
        <p:spPr>
          <a:xfrm>
            <a:off x="4929190" y="1600201"/>
            <a:ext cx="3757610" cy="4472006"/>
          </a:xfrm>
        </p:spPr>
        <p:txBody>
          <a:bodyPr/>
          <a:lstStyle/>
          <a:p>
            <a:r>
              <a:rPr lang="fa-IR" dirty="0" smtClean="0"/>
              <a:t>الف- تخمک بدون انجام  لقاح شروع به تقسیم می کند و موجود تک لاد (هاپلوئید) را به وجود می آورد</a:t>
            </a:r>
            <a:endParaRPr lang="fa-IR" dirty="0"/>
          </a:p>
        </p:txBody>
      </p:sp>
      <p:pic>
        <p:nvPicPr>
          <p:cNvPr id="11266" name="Picture 2"/>
          <p:cNvPicPr>
            <a:picLocks noChangeAspect="1" noChangeArrowheads="1"/>
          </p:cNvPicPr>
          <p:nvPr/>
        </p:nvPicPr>
        <p:blipFill>
          <a:blip r:embed="rId2"/>
          <a:srcRect/>
          <a:stretch>
            <a:fillRect/>
          </a:stretch>
        </p:blipFill>
        <p:spPr bwMode="auto">
          <a:xfrm>
            <a:off x="285720" y="1500174"/>
            <a:ext cx="4591050" cy="4838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2290" name="Picture 2" descr="C:\Documents and Settings\ششش\Desktop\فصل 7\7777\3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85786" y="0"/>
            <a:ext cx="6702624" cy="6858000"/>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بکرزایی به دو روش انجام می شود</a:t>
            </a:r>
          </a:p>
        </p:txBody>
      </p:sp>
      <p:sp>
        <p:nvSpPr>
          <p:cNvPr id="3" name="Content Placeholder 2"/>
          <p:cNvSpPr>
            <a:spLocks noGrp="1"/>
          </p:cNvSpPr>
          <p:nvPr>
            <p:ph idx="1"/>
          </p:nvPr>
        </p:nvSpPr>
        <p:spPr>
          <a:xfrm>
            <a:off x="4643438" y="1600201"/>
            <a:ext cx="4043362" cy="4472006"/>
          </a:xfrm>
        </p:spPr>
        <p:txBody>
          <a:bodyPr>
            <a:normAutofit/>
          </a:bodyPr>
          <a:lstStyle/>
          <a:p>
            <a:r>
              <a:rPr lang="fa-IR" dirty="0" smtClean="0"/>
              <a:t>ب- از روی کروموزوم های تخمک یک نسخه ساخته می شود تا کروموزوم های تخمک دو برابر شوند و سپس شروع به تقسیم می کند و موجود دولاد (دیپلوئید)را به وجود می آورد</a:t>
            </a:r>
            <a:endParaRPr lang="fa-IR" dirty="0"/>
          </a:p>
        </p:txBody>
      </p:sp>
      <p:pic>
        <p:nvPicPr>
          <p:cNvPr id="13314" name="Picture 2"/>
          <p:cNvPicPr>
            <a:picLocks noChangeAspect="1" noChangeArrowheads="1"/>
          </p:cNvPicPr>
          <p:nvPr/>
        </p:nvPicPr>
        <p:blipFill>
          <a:blip r:embed="rId2"/>
          <a:srcRect/>
          <a:stretch>
            <a:fillRect/>
          </a:stretch>
        </p:blipFill>
        <p:spPr bwMode="auto">
          <a:xfrm>
            <a:off x="0" y="1428736"/>
            <a:ext cx="3869341" cy="47482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تغذیه و حفاظت جنین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00628" y="1357298"/>
            <a:ext cx="4143372" cy="4697427"/>
          </a:xfrm>
        </p:spPr>
        <p:txBody>
          <a:bodyPr>
            <a:normAutofit/>
          </a:bodyPr>
          <a:lstStyle/>
          <a:p>
            <a:r>
              <a:rPr lang="fa-IR" dirty="0" smtClean="0"/>
              <a:t>مواد غذایی مورد نیاز جنین تا چند روز پس از لقاح و تشکیل تخم از اندوختۀ غذایی تخمک تأمین می شود. این اندوخته مخلوطی از مواد مغذی متفاوت است</a:t>
            </a:r>
          </a:p>
          <a:p>
            <a:r>
              <a:rPr lang="fa-IR" dirty="0" smtClean="0"/>
              <a:t> اندازۀ تخمک در جانوران مختلف بستگی به میزان اندوخته دارد.</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43050"/>
            <a:ext cx="4818786" cy="37861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تخم با اندوخته زیاد</a:t>
            </a:r>
          </a:p>
        </p:txBody>
      </p:sp>
      <p:sp>
        <p:nvSpPr>
          <p:cNvPr id="3" name="Content Placeholder 2"/>
          <p:cNvSpPr>
            <a:spLocks noGrp="1"/>
          </p:cNvSpPr>
          <p:nvPr>
            <p:ph idx="1"/>
          </p:nvPr>
        </p:nvSpPr>
        <p:spPr>
          <a:xfrm>
            <a:off x="3143240" y="1857364"/>
            <a:ext cx="6000760" cy="2357454"/>
          </a:xfrm>
        </p:spPr>
        <p:txBody>
          <a:bodyPr/>
          <a:lstStyle/>
          <a:p>
            <a:r>
              <a:rPr lang="fa-IR" dirty="0" smtClean="0"/>
              <a:t>در جانوران تخم گذار اندوخته غذایی تخمک زیاد است؛ زیرا در دوران جنینی ارتباط غذایی بین مادر و جنین وجود ندارد</a:t>
            </a:r>
            <a:endParaRPr lang="fa-IR"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391025"/>
            <a:ext cx="9144000" cy="2466975"/>
          </a:xfrm>
          <a:prstGeom prst="rect">
            <a:avLst/>
          </a:prstGeom>
          <a:noFill/>
          <a:ln w="9525">
            <a:noFill/>
            <a:miter lim="800000"/>
            <a:headEnd/>
            <a:tailEnd/>
          </a:ln>
          <a:effectLst/>
        </p:spPr>
      </p:pic>
      <p:pic>
        <p:nvPicPr>
          <p:cNvPr id="6" name="ncode_imageresizer_container_2" descr="http://www.cryptomundo.com/wp-content/uploads/evolution-platypus.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0" y="1643050"/>
            <a:ext cx="2957842" cy="26431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تخم با اندوخته غذایی کم</a:t>
            </a:r>
          </a:p>
        </p:txBody>
      </p:sp>
      <p:sp>
        <p:nvSpPr>
          <p:cNvPr id="3" name="Content Placeholder 2"/>
          <p:cNvSpPr>
            <a:spLocks noGrp="1"/>
          </p:cNvSpPr>
          <p:nvPr>
            <p:ph idx="1"/>
          </p:nvPr>
        </p:nvSpPr>
        <p:spPr>
          <a:xfrm>
            <a:off x="457200" y="4929198"/>
            <a:ext cx="8229600" cy="1500198"/>
          </a:xfrm>
        </p:spPr>
        <p:txBody>
          <a:bodyPr>
            <a:normAutofit lnSpcReduction="10000"/>
          </a:bodyPr>
          <a:lstStyle/>
          <a:p>
            <a:r>
              <a:rPr lang="fa-IR" dirty="0" smtClean="0"/>
              <a:t>در پستانداران به دلیل ارتباط خونی بین مادر و جنین و در ماهی ها و دوزیستان به علت دوره جنینی کوتاه میزان این اندوخته کم است.</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58" y="1428736"/>
            <a:ext cx="4318720" cy="3393281"/>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a:stretch>
            <a:fillRect/>
          </a:stretch>
        </p:blipFill>
        <p:spPr bwMode="auto">
          <a:xfrm>
            <a:off x="5214942" y="1571612"/>
            <a:ext cx="3934217" cy="32760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حفاظت جنین در لقاح خارجی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57818" y="1357298"/>
            <a:ext cx="3328982" cy="4857784"/>
          </a:xfrm>
        </p:spPr>
        <p:txBody>
          <a:bodyPr>
            <a:normAutofit fontScale="92500" lnSpcReduction="20000"/>
          </a:bodyPr>
          <a:lstStyle/>
          <a:p>
            <a:r>
              <a:rPr lang="fa-IR" dirty="0" smtClean="0">
                <a:cs typeface="2  Mitra" pitchFamily="2" charset="-78"/>
              </a:rPr>
              <a:t>در جانورانی که لقاح خارجی دارند تخمک دیواره ای چسبناک و ژله ای دارد که پس از لقاح تخم ها را به هم می چسباند. این لایۀ ژله ای</a:t>
            </a:r>
          </a:p>
          <a:p>
            <a:r>
              <a:rPr lang="fa-IR" dirty="0" smtClean="0">
                <a:cs typeface="2  Mitra" pitchFamily="2" charset="-78"/>
              </a:rPr>
              <a:t>1- ابتدا از جنین در برابر عوامل نامساعد محیطی محافظت می کند </a:t>
            </a:r>
          </a:p>
          <a:p>
            <a:r>
              <a:rPr lang="fa-IR" dirty="0" smtClean="0">
                <a:cs typeface="2  Mitra" pitchFamily="2" charset="-78"/>
              </a:rPr>
              <a:t>2- سپس به عنوان غذای اولیۀ مورد استفادۀ جنین قرار می گیرد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82" y="1857364"/>
            <a:ext cx="5053847" cy="38576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حفاظت جنین در لقاح داخلی</a:t>
            </a:r>
            <a:endParaRPr lang="fa-IR" dirty="0"/>
          </a:p>
        </p:txBody>
      </p:sp>
      <p:sp>
        <p:nvSpPr>
          <p:cNvPr id="3" name="Content Placeholder 2"/>
          <p:cNvSpPr>
            <a:spLocks noGrp="1"/>
          </p:cNvSpPr>
          <p:nvPr>
            <p:ph idx="1"/>
          </p:nvPr>
        </p:nvSpPr>
        <p:spPr>
          <a:xfrm>
            <a:off x="0" y="4143380"/>
            <a:ext cx="9144000" cy="2714620"/>
          </a:xfrm>
        </p:spPr>
        <p:txBody>
          <a:bodyPr>
            <a:normAutofit lnSpcReduction="10000"/>
          </a:bodyPr>
          <a:lstStyle/>
          <a:p>
            <a:r>
              <a:rPr lang="fa-IR" b="1" dirty="0" smtClean="0">
                <a:solidFill>
                  <a:srgbClr val="C00000"/>
                </a:solidFill>
              </a:rPr>
              <a:t>الف) در جانوران تخم گذار </a:t>
            </a:r>
          </a:p>
          <a:p>
            <a:r>
              <a:rPr lang="fa-IR" dirty="0" smtClean="0"/>
              <a:t>وجود پوستۀ ضخیم در اطراف تخم از جنین محافظت می کند. </a:t>
            </a:r>
          </a:p>
          <a:p>
            <a:r>
              <a:rPr lang="fa-IR" dirty="0" smtClean="0"/>
              <a:t> برای محافظت بیشتر در خزندگانی مثل لاک پشت تخم ها با ماسه و خاک پوشانده می شوند.</a:t>
            </a:r>
          </a:p>
          <a:p>
            <a:r>
              <a:rPr lang="fa-IR" dirty="0" smtClean="0"/>
              <a:t> پرندگان روی تخم ها می خوابند </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71612"/>
            <a:ext cx="9144000" cy="2466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solidFill>
                  <a:srgbClr val="C00000"/>
                </a:solidFill>
              </a:rPr>
              <a:t>الف) در جانوران تخم گذار </a:t>
            </a:r>
            <a:br>
              <a:rPr lang="fa-IR" b="1" dirty="0" smtClean="0">
                <a:solidFill>
                  <a:srgbClr val="C00000"/>
                </a:solidFill>
              </a:rPr>
            </a:br>
            <a:endParaRPr lang="fa-IR" dirty="0"/>
          </a:p>
        </p:txBody>
      </p:sp>
      <p:sp>
        <p:nvSpPr>
          <p:cNvPr id="3" name="Content Placeholder 2"/>
          <p:cNvSpPr>
            <a:spLocks noGrp="1"/>
          </p:cNvSpPr>
          <p:nvPr>
            <p:ph idx="1"/>
          </p:nvPr>
        </p:nvSpPr>
        <p:spPr>
          <a:xfrm>
            <a:off x="0" y="4714884"/>
            <a:ext cx="8686800" cy="1785950"/>
          </a:xfrm>
        </p:spPr>
        <p:txBody>
          <a:bodyPr>
            <a:normAutofit/>
          </a:bodyPr>
          <a:lstStyle/>
          <a:p>
            <a:r>
              <a:rPr lang="fa-IR" dirty="0" smtClean="0"/>
              <a:t>پستاندار تخم گذاری مثل پلاتی پوس، تخم را در بدن خود نگه می دارد و چند روز مانده به تولد نوزاد، تخم گذاری می کند و روی آنها می خوابد تا مراحل نهایی رشد و نمو طی شود</a:t>
            </a:r>
          </a:p>
          <a:p>
            <a:endParaRPr lang="fa-IR" dirty="0"/>
          </a:p>
        </p:txBody>
      </p:sp>
      <p:pic>
        <p:nvPicPr>
          <p:cNvPr id="2050" name="Picture 2"/>
          <p:cNvPicPr>
            <a:picLocks noChangeAspect="1" noChangeArrowheads="1"/>
          </p:cNvPicPr>
          <p:nvPr/>
        </p:nvPicPr>
        <p:blipFill>
          <a:blip r:embed="rId2"/>
          <a:srcRect/>
          <a:stretch>
            <a:fillRect/>
          </a:stretch>
        </p:blipFill>
        <p:spPr bwMode="auto">
          <a:xfrm>
            <a:off x="0" y="928670"/>
            <a:ext cx="4286248" cy="3795533"/>
          </a:xfrm>
          <a:prstGeom prst="rect">
            <a:avLst/>
          </a:prstGeom>
          <a:noFill/>
          <a:ln w="9525">
            <a:noFill/>
            <a:miter lim="800000"/>
            <a:headEnd/>
            <a:tailEnd/>
          </a:ln>
          <a:effectLst/>
        </p:spPr>
      </p:pic>
      <p:pic>
        <p:nvPicPr>
          <p:cNvPr id="5" name="ncode_imageresizer_container_2" descr="http://www.cryptomundo.com/wp-content/uploads/evolution-platypus.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4643438" y="928670"/>
            <a:ext cx="4156978" cy="3714752"/>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حفاظت جنین در لقاح داخلی</a:t>
            </a:r>
            <a:endParaRPr lang="fa-IR" dirty="0"/>
          </a:p>
        </p:txBody>
      </p:sp>
      <p:sp>
        <p:nvSpPr>
          <p:cNvPr id="3" name="Content Placeholder 2"/>
          <p:cNvSpPr>
            <a:spLocks noGrp="1"/>
          </p:cNvSpPr>
          <p:nvPr>
            <p:ph idx="1"/>
          </p:nvPr>
        </p:nvSpPr>
        <p:spPr>
          <a:xfrm>
            <a:off x="0" y="1428736"/>
            <a:ext cx="8686800" cy="2500330"/>
          </a:xfrm>
        </p:spPr>
        <p:txBody>
          <a:bodyPr>
            <a:normAutofit fontScale="92500" lnSpcReduction="20000"/>
          </a:bodyPr>
          <a:lstStyle/>
          <a:p>
            <a:r>
              <a:rPr lang="fa-IR" b="1" dirty="0" smtClean="0">
                <a:solidFill>
                  <a:srgbClr val="C00000"/>
                </a:solidFill>
              </a:rPr>
              <a:t>ب- در پستانداران کیسه دار</a:t>
            </a:r>
          </a:p>
          <a:p>
            <a:r>
              <a:rPr lang="fa-IR" dirty="0" smtClean="0"/>
              <a:t>مثل کانگورو: جنین ابتدا درون رحم ابتدایی مادر رشد و نمو را آغاز می کند. به دلیل مهیا نبودن شرایط به صورت نارس متولد می شود و خود را به درون کیسه ای که بر روی شکم مادر است می رساند. در آنجا ضمن حفاظت، از غدد شیری درون آن تغذیه می کند تا مراحل رشد و نمو را کامل کند.</a:t>
            </a:r>
            <a:endParaRPr lang="fa-IR" b="1" dirty="0">
              <a:solidFill>
                <a:srgbClr val="C00000"/>
              </a:solidFill>
            </a:endParaRPr>
          </a:p>
        </p:txBody>
      </p:sp>
      <p:pic>
        <p:nvPicPr>
          <p:cNvPr id="1026" name="Picture 2"/>
          <p:cNvPicPr>
            <a:picLocks noChangeAspect="1" noChangeArrowheads="1"/>
          </p:cNvPicPr>
          <p:nvPr/>
        </p:nvPicPr>
        <p:blipFill>
          <a:blip r:embed="rId2"/>
          <a:srcRect/>
          <a:stretch>
            <a:fillRect/>
          </a:stretch>
        </p:blipFill>
        <p:spPr bwMode="auto">
          <a:xfrm>
            <a:off x="1285852" y="3857628"/>
            <a:ext cx="6391275" cy="2733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3286116" y="2285992"/>
            <a:ext cx="5400684" cy="3840171"/>
          </a:xfrm>
        </p:spPr>
        <p:txBody>
          <a:bodyPr>
            <a:normAutofit/>
          </a:bodyPr>
          <a:lstStyle/>
          <a:p>
            <a:r>
              <a:rPr lang="fa-IR" dirty="0" smtClean="0">
                <a:cs typeface="2  Mitra" pitchFamily="2" charset="-78"/>
              </a:rPr>
              <a:t>الف) هدف از ميتوز، افزايش تعداد ياخته ها در لاية زاينده است. با توجه به اينكه ياخته هاي اين لايه مرتباً به اسپرم تبديل مي شوند، براي حفظ لاية زاينده، ابتدا ياخته ها با ميتوز زياد مي شوند و سپس در بعضي از آنها ميوز رخ مي دهد.</a:t>
            </a:r>
            <a:endParaRPr lang="fa-IR" dirty="0">
              <a:cs typeface="2  Mitra" pitchFamily="2" charset="-78"/>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276475"/>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329662"/>
            <a:ext cx="3214678" cy="4528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حفاظت جنین در لقاح داخلی</a:t>
            </a:r>
            <a:endParaRPr lang="fa-IR" dirty="0"/>
          </a:p>
        </p:txBody>
      </p:sp>
      <p:sp>
        <p:nvSpPr>
          <p:cNvPr id="3" name="Content Placeholder 2"/>
          <p:cNvSpPr>
            <a:spLocks noGrp="1"/>
          </p:cNvSpPr>
          <p:nvPr>
            <p:ph idx="1"/>
          </p:nvPr>
        </p:nvSpPr>
        <p:spPr>
          <a:xfrm>
            <a:off x="4643438" y="1600200"/>
            <a:ext cx="4043362" cy="4972072"/>
          </a:xfrm>
        </p:spPr>
        <p:txBody>
          <a:bodyPr>
            <a:normAutofit fontScale="85000" lnSpcReduction="10000"/>
          </a:bodyPr>
          <a:lstStyle/>
          <a:p>
            <a:r>
              <a:rPr lang="fa-IR" b="1" dirty="0" smtClean="0">
                <a:solidFill>
                  <a:srgbClr val="C00000"/>
                </a:solidFill>
              </a:rPr>
              <a:t>ج- در پستانداران جفت دار</a:t>
            </a:r>
          </a:p>
          <a:p>
            <a:r>
              <a:rPr lang="fa-IR" dirty="0" smtClean="0"/>
              <a:t>در پستانداران جفت دار، جنین درون رحم مادر رشد و نمو را آغاز و از طریق اندامی به نام جفت با خون مادر مرتبط می شود و از آن تغذیه می کند. در این جانوران، بهترین شرایط ایمنی و تغذیه  برای جنین مهیاست. پس از تولد هم از غدد شیری مادر تغذیه می کند تا زمانی که بتواند به طور مستقل به زندگی ادامه دهد.</a:t>
            </a:r>
            <a:endParaRPr lang="fa-IR" b="1" dirty="0">
              <a:solidFill>
                <a:srgbClr val="C00000"/>
              </a:solidFill>
            </a:endParaRPr>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2071678"/>
            <a:ext cx="4714876" cy="3781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3286116" y="2285992"/>
            <a:ext cx="5857884" cy="3840171"/>
          </a:xfrm>
        </p:spPr>
        <p:txBody>
          <a:bodyPr>
            <a:normAutofit fontScale="85000" lnSpcReduction="10000"/>
          </a:bodyPr>
          <a:lstStyle/>
          <a:p>
            <a:r>
              <a:rPr lang="fa-IR" dirty="0" smtClean="0">
                <a:cs typeface="2  Mitra" pitchFamily="2" charset="-78"/>
              </a:rPr>
              <a:t>ب) </a:t>
            </a:r>
            <a:r>
              <a:rPr lang="fa-IR" dirty="0" smtClean="0">
                <a:solidFill>
                  <a:srgbClr val="C00000"/>
                </a:solidFill>
                <a:cs typeface="2  Mitra" pitchFamily="2" charset="-78"/>
              </a:rPr>
              <a:t>اسپرماتوسيت اوليه</a:t>
            </a:r>
            <a:r>
              <a:rPr lang="fa-IR" dirty="0" smtClean="0">
                <a:cs typeface="2  Mitra" pitchFamily="2" charset="-78"/>
              </a:rPr>
              <a:t>، حاصل ميتوز است. بنابراين، تعداد کروموزوم هاي آن با اسپرماتوگوني برابر است؛ يعني، هردو ديپلوئيد هستند و ۴۶ کروموزوم دارند. </a:t>
            </a:r>
          </a:p>
          <a:p>
            <a:r>
              <a:rPr lang="fa-IR" dirty="0" smtClean="0">
                <a:solidFill>
                  <a:srgbClr val="C00000"/>
                </a:solidFill>
                <a:cs typeface="2  Mitra" pitchFamily="2" charset="-78"/>
              </a:rPr>
              <a:t>اسپرماتوسيت ثانويه </a:t>
            </a:r>
            <a:r>
              <a:rPr lang="fa-IR" dirty="0" smtClean="0">
                <a:cs typeface="2  Mitra" pitchFamily="2" charset="-78"/>
              </a:rPr>
              <a:t>حاصل ميوز ١ است، پس هاپلوئيد هستند ولي کروموزوم هاي آن دوکروماتيدي هستند؛ يعني، ٢٣ کروموزوم دوکروماتيدي دارند.</a:t>
            </a:r>
          </a:p>
          <a:p>
            <a:r>
              <a:rPr lang="fa-IR" dirty="0" smtClean="0">
                <a:solidFill>
                  <a:srgbClr val="C00000"/>
                </a:solidFill>
                <a:cs typeface="2  Mitra" pitchFamily="2" charset="-78"/>
              </a:rPr>
              <a:t> اسپرماتيدها </a:t>
            </a:r>
            <a:r>
              <a:rPr lang="fa-IR" dirty="0" smtClean="0">
                <a:cs typeface="2  Mitra" pitchFamily="2" charset="-78"/>
              </a:rPr>
              <a:t>حاصل ميوز ٢ هستند اينها هم هاپلوئيد هستند؛ يعني، ٢٣ آروموزوم دارند ولي کروموزوم هاي آن، تك کروماتيدي هستند.</a:t>
            </a:r>
            <a:endParaRPr lang="fa-IR" dirty="0">
              <a:cs typeface="2  Mitra" pitchFamily="2" charset="-78"/>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276475"/>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329662"/>
            <a:ext cx="3214678" cy="4528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3286116" y="2285992"/>
            <a:ext cx="5400684" cy="3840171"/>
          </a:xfrm>
        </p:spPr>
        <p:txBody>
          <a:bodyPr/>
          <a:lstStyle/>
          <a:p>
            <a:r>
              <a:rPr lang="fa-IR" dirty="0" smtClean="0">
                <a:cs typeface="2  Mitra" pitchFamily="2" charset="-78"/>
              </a:rPr>
              <a:t>پ) اسپرماتيد و اسپرم از لحاظ کروموزومي مثل هم هستند، ولي اسپرم ها سيتوپلاسم کمتري دارند و دم دار شده اند.</a:t>
            </a:r>
            <a:endParaRPr lang="fa-IR" dirty="0">
              <a:cs typeface="2  Mitra" pitchFamily="2" charset="-78"/>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276475"/>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329662"/>
            <a:ext cx="3214678" cy="4528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76" y="3429000"/>
            <a:ext cx="4429124" cy="3429000"/>
          </a:xfrm>
        </p:spPr>
        <p:txBody>
          <a:bodyPr>
            <a:normAutofit fontScale="85000" lnSpcReduction="20000"/>
          </a:bodyPr>
          <a:lstStyle/>
          <a:p>
            <a:r>
              <a:rPr lang="fa-IR" b="1" dirty="0" smtClean="0">
                <a:solidFill>
                  <a:srgbClr val="C00000"/>
                </a:solidFill>
              </a:rPr>
              <a:t>تمایز گامت ها </a:t>
            </a:r>
            <a:r>
              <a:rPr lang="fa-IR" dirty="0" smtClean="0"/>
              <a:t>در دیواره لوله از خارج به سمت وسط لوله انجام می شود. همۀ یاخته های زاینده به همین صورت عمل می کنند تا تعداد زیادی گامت درون لوله های اسپرم ساز تولید شود. اسپرماتیدها در حین حرکت به سمت وسط لوله های اسپرم ساز تمایزی در آنها رخ می دهد تا به </a:t>
            </a:r>
            <a:r>
              <a:rPr lang="fa-IR" b="1" dirty="0" smtClean="0"/>
              <a:t>زامه (اسپرم) </a:t>
            </a:r>
            <a:r>
              <a:rPr lang="fa-IR" dirty="0" smtClean="0"/>
              <a:t>تبدیل شوند. </a:t>
            </a:r>
            <a:endParaRPr lang="fa-IR" dirty="0"/>
          </a:p>
        </p:txBody>
      </p:sp>
      <p:pic>
        <p:nvPicPr>
          <p:cNvPr id="9218" name="Picture 2"/>
          <p:cNvPicPr>
            <a:picLocks noChangeAspect="1" noChangeArrowheads="1"/>
          </p:cNvPicPr>
          <p:nvPr/>
        </p:nvPicPr>
        <p:blipFill>
          <a:blip r:embed="rId2"/>
          <a:srcRect/>
          <a:stretch>
            <a:fillRect/>
          </a:stretch>
        </p:blipFill>
        <p:spPr bwMode="auto">
          <a:xfrm>
            <a:off x="4929190" y="1"/>
            <a:ext cx="4214810" cy="3143247"/>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0" y="0"/>
            <a:ext cx="486851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a:t>در سا لهای گذشته با انواع تولید مثل غیرجنسی و جنسی آشنا شدید. در فرایند تولید مثل جنسی </a:t>
            </a:r>
            <a:r>
              <a:rPr lang="fa-IR" dirty="0" smtClean="0"/>
              <a:t>که با </a:t>
            </a:r>
            <a:r>
              <a:rPr lang="fa-IR" dirty="0"/>
              <a:t>تولید کامه </a:t>
            </a:r>
            <a:r>
              <a:rPr lang="fa-IR" dirty="0" smtClean="0"/>
              <a:t>(گامت) همراه </a:t>
            </a:r>
            <a:r>
              <a:rPr lang="fa-IR" dirty="0"/>
              <a:t>است، دو فرد شرکت دارند که هر کدام دستگاه تولیدمثل خاص خود را دارند.</a:t>
            </a:r>
          </a:p>
          <a:p>
            <a:r>
              <a:rPr lang="fa-IR" dirty="0"/>
              <a:t>در این فصل با دستگاه تولید مثل آشنا </a:t>
            </a:r>
            <a:r>
              <a:rPr lang="fa-IR" dirty="0" smtClean="0"/>
              <a:t>می شوید </a:t>
            </a:r>
            <a:r>
              <a:rPr lang="fa-IR" dirty="0"/>
              <a:t>که با بقیۀ </a:t>
            </a:r>
            <a:r>
              <a:rPr lang="fa-IR" dirty="0" smtClean="0"/>
              <a:t>دستگاه های </a:t>
            </a:r>
            <a:r>
              <a:rPr lang="fa-IR" dirty="0"/>
              <a:t>بدن تفاوت دارد. اگر این </a:t>
            </a:r>
            <a:r>
              <a:rPr lang="fa-IR" dirty="0" smtClean="0"/>
              <a:t>دستگاه درست </a:t>
            </a:r>
            <a:r>
              <a:rPr lang="fa-IR" dirty="0"/>
              <a:t>کار نکند و حتی بخشی از آن را از بدن خارج کنیم، زندگی فرد به خطر </a:t>
            </a:r>
            <a:r>
              <a:rPr lang="fa-IR" dirty="0" smtClean="0"/>
              <a:t>نمی افتد</a:t>
            </a:r>
            <a:r>
              <a:rPr lang="fa-IR" dirty="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9322" y="274638"/>
            <a:ext cx="2757478" cy="1154098"/>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تمایز اسپرماتید به اسپرم</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86446" y="1571612"/>
            <a:ext cx="3071834" cy="5000660"/>
          </a:xfrm>
        </p:spPr>
        <p:txBody>
          <a:bodyPr>
            <a:normAutofit fontScale="92500" lnSpcReduction="20000"/>
          </a:bodyPr>
          <a:lstStyle/>
          <a:p>
            <a:r>
              <a:rPr lang="fa-IR" dirty="0" smtClean="0"/>
              <a:t>به این صورت که یاخته ها از هم جدا و تاژک دار می شوند؛ سپس مقدار زیادی از سیتوپلاسم خود را از دست می دهند. هستۀ آن فشرده شده در سر به صورت مجزا قرار می گیرد و یاخته حالت کشیده پیدا می کند.</a:t>
            </a:r>
            <a:endParaRPr lang="fa-IR" dirty="0"/>
          </a:p>
        </p:txBody>
      </p:sp>
      <p:pic>
        <p:nvPicPr>
          <p:cNvPr id="1024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28604"/>
            <a:ext cx="5955110" cy="5929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57808" cy="1143000"/>
          </a:xfrm>
        </p:spPr>
        <p:txBody>
          <a:bodyPr/>
          <a:lstStyle/>
          <a:p>
            <a:r>
              <a:rPr lang="fa-IR" b="1" dirty="0" smtClean="0">
                <a:solidFill>
                  <a:srgbClr val="C00000"/>
                </a:solidFill>
                <a:effectLst>
                  <a:outerShdw blurRad="38100" dist="38100" dir="2700000" algn="tl">
                    <a:srgbClr val="000000">
                      <a:alpha val="43137"/>
                    </a:srgbClr>
                  </a:outerShdw>
                </a:effectLst>
              </a:rPr>
              <a:t>نقش یاخته های سرتولی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00694" y="357166"/>
            <a:ext cx="3186106" cy="6072230"/>
          </a:xfrm>
        </p:spPr>
        <p:txBody>
          <a:bodyPr>
            <a:normAutofit fontScale="85000" lnSpcReduction="10000"/>
          </a:bodyPr>
          <a:lstStyle/>
          <a:p>
            <a:r>
              <a:rPr lang="fa-IR" dirty="0" smtClean="0"/>
              <a:t>یاخته های سرتولی که در دیوارۀ لوله های اسپرم ساز وجود دارند با ترشحات خود:</a:t>
            </a:r>
          </a:p>
          <a:p>
            <a:r>
              <a:rPr lang="fa-IR" dirty="0" smtClean="0"/>
              <a:t>1- تمایز اسپرم ها را هدایت می کنند و در ضمن این یاخته ها در همۀ مراحل اسپرم زایی</a:t>
            </a:r>
          </a:p>
          <a:p>
            <a:r>
              <a:rPr lang="fa-IR" dirty="0" smtClean="0"/>
              <a:t>2- پشتیبانی یاخته های جنسی </a:t>
            </a:r>
          </a:p>
          <a:p>
            <a:r>
              <a:rPr lang="fa-IR" dirty="0" smtClean="0"/>
              <a:t>3- تغذیه یاخته های جنسی</a:t>
            </a:r>
          </a:p>
          <a:p>
            <a:r>
              <a:rPr lang="fa-IR" dirty="0" smtClean="0"/>
              <a:t> 4- بیگانه خواری باکتری ها </a:t>
            </a:r>
          </a:p>
          <a:p>
            <a:pPr>
              <a:buNone/>
            </a:pPr>
            <a:r>
              <a:rPr lang="fa-IR" dirty="0" smtClean="0"/>
              <a:t>را بر عهده دارند</a:t>
            </a:r>
            <a:endParaRPr lang="fa-IR" dirty="0"/>
          </a:p>
        </p:txBody>
      </p:sp>
      <p:pic>
        <p:nvPicPr>
          <p:cNvPr id="1126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71612"/>
            <a:ext cx="5643570" cy="44927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92" y="0"/>
            <a:ext cx="2143108"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ساختار اسپرم</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071934" y="2357430"/>
            <a:ext cx="5072066" cy="4500570"/>
          </a:xfrm>
        </p:spPr>
        <p:txBody>
          <a:bodyPr>
            <a:noAutofit/>
          </a:bodyPr>
          <a:lstStyle/>
          <a:p>
            <a:r>
              <a:rPr lang="fa-IR" sz="2400" dirty="0" smtClean="0">
                <a:cs typeface="2  Mitra" pitchFamily="2" charset="-78"/>
              </a:rPr>
              <a:t>اسپرم ها سه قسمت سر، تنه و دم دارند. </a:t>
            </a:r>
          </a:p>
          <a:p>
            <a:r>
              <a:rPr lang="fa-IR" sz="2400" b="1" dirty="0" smtClean="0">
                <a:solidFill>
                  <a:srgbClr val="C00000"/>
                </a:solidFill>
                <a:cs typeface="2  Mitra" pitchFamily="2" charset="-78"/>
              </a:rPr>
              <a:t>سر</a:t>
            </a:r>
            <a:r>
              <a:rPr lang="fa-IR" sz="2400" dirty="0" smtClean="0">
                <a:cs typeface="2  Mitra" pitchFamily="2" charset="-78"/>
              </a:rPr>
              <a:t> دارای یک هستۀ بزرگ، مقداری سیتوپلاسم و کیسه ای پر از آنزیم به نام </a:t>
            </a:r>
            <a:r>
              <a:rPr lang="fa-IR" sz="2400" b="1" dirty="0" smtClean="0">
                <a:cs typeface="2  Mitra" pitchFamily="2" charset="-78"/>
              </a:rPr>
              <a:t>تارَک تن (آکروزوم) </a:t>
            </a:r>
            <a:r>
              <a:rPr lang="fa-IR" sz="2400" dirty="0" smtClean="0">
                <a:cs typeface="2  Mitra" pitchFamily="2" charset="-78"/>
              </a:rPr>
              <a:t>است. آکروزوم کلاه مانند و در جلوی هسته قرار دارد. آنزیم ها به اسپرم کمک می کنند تا بتواند در لایه های حفاظت کنندۀ گامت ماده ( تخمک) نفوذ کند.</a:t>
            </a:r>
          </a:p>
          <a:p>
            <a:r>
              <a:rPr lang="fa-IR" sz="2400" dirty="0" smtClean="0">
                <a:cs typeface="2  Mitra" pitchFamily="2" charset="-78"/>
              </a:rPr>
              <a:t>در</a:t>
            </a:r>
            <a:r>
              <a:rPr lang="fa-IR" sz="2400" b="1" dirty="0" smtClean="0">
                <a:solidFill>
                  <a:srgbClr val="C00000"/>
                </a:solidFill>
                <a:cs typeface="2  Mitra" pitchFamily="2" charset="-78"/>
              </a:rPr>
              <a:t> تنه </a:t>
            </a:r>
            <a:r>
              <a:rPr lang="fa-IR" sz="2400" dirty="0" smtClean="0">
                <a:cs typeface="2  Mitra" pitchFamily="2" charset="-78"/>
              </a:rPr>
              <a:t>یا قطعۀ میانی تعداد زیادی راکیزه (میتوکندری) دارد. به نظر شما وجود راکیزۀ زیاد در اینجا چه اهمیتی دارد؟ </a:t>
            </a:r>
          </a:p>
          <a:p>
            <a:r>
              <a:rPr lang="fa-IR" sz="2400" b="1" dirty="0" smtClean="0">
                <a:solidFill>
                  <a:srgbClr val="C00000"/>
                </a:solidFill>
                <a:cs typeface="2  Mitra" pitchFamily="2" charset="-78"/>
              </a:rPr>
              <a:t>دم</a:t>
            </a:r>
            <a:r>
              <a:rPr lang="fa-IR" sz="2400" dirty="0" smtClean="0">
                <a:cs typeface="2  Mitra" pitchFamily="2" charset="-78"/>
              </a:rPr>
              <a:t> با حرکات خود، اسپرم را به جلو می راند.</a:t>
            </a:r>
            <a:endParaRPr lang="fa-IR" sz="2400"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57497"/>
            <a:ext cx="4058873" cy="2714644"/>
          </a:xfrm>
          <a:prstGeom prst="rect">
            <a:avLst/>
          </a:prstGeom>
          <a:noFill/>
          <a:ln w="9525">
            <a:noFill/>
            <a:miter lim="800000"/>
            <a:headEnd/>
            <a:tailEnd/>
          </a:ln>
          <a:effectLst/>
        </p:spPr>
      </p:pic>
      <p:pic>
        <p:nvPicPr>
          <p:cNvPr id="12290" name="Picture 2"/>
          <p:cNvPicPr>
            <a:picLocks noChangeAspect="1" noChangeArrowheads="1"/>
          </p:cNvPicPr>
          <p:nvPr/>
        </p:nvPicPr>
        <p:blipFill>
          <a:blip r:embed="rId3"/>
          <a:srcRect/>
          <a:stretch>
            <a:fillRect/>
          </a:stretch>
        </p:blipFill>
        <p:spPr bwMode="auto">
          <a:xfrm>
            <a:off x="0" y="0"/>
            <a:ext cx="7486650" cy="2343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274638"/>
            <a:ext cx="3543296"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اندام های ضمیمه (کمکی)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72132" y="1600200"/>
            <a:ext cx="3114668" cy="5257800"/>
          </a:xfrm>
        </p:spPr>
        <p:txBody>
          <a:bodyPr>
            <a:normAutofit fontScale="85000" lnSpcReduction="20000"/>
          </a:bodyPr>
          <a:lstStyle/>
          <a:p>
            <a:r>
              <a:rPr lang="fa-IR" b="1" dirty="0" smtClean="0">
                <a:solidFill>
                  <a:srgbClr val="C00000"/>
                </a:solidFill>
                <a:effectLst>
                  <a:outerShdw blurRad="38100" dist="38100" dir="2700000" algn="tl">
                    <a:srgbClr val="000000">
                      <a:alpha val="43137"/>
                    </a:srgbClr>
                  </a:outerShdw>
                </a:effectLst>
              </a:rPr>
              <a:t>ا- اپیدیدیم :</a:t>
            </a:r>
          </a:p>
          <a:p>
            <a:r>
              <a:rPr lang="fa-IR" dirty="0" smtClean="0"/>
              <a:t>پس از تولید اسپرم در لوله های اسپرم ساز، آنها از بیضه خارج و به درون لول های پیچیده و طویل به</a:t>
            </a:r>
          </a:p>
          <a:p>
            <a:r>
              <a:rPr lang="fa-IR" dirty="0" smtClean="0"/>
              <a:t>نام </a:t>
            </a:r>
            <a:r>
              <a:rPr lang="fa-IR" b="1" dirty="0" smtClean="0"/>
              <a:t>خاگ (اپیدیدیم )</a:t>
            </a:r>
            <a:r>
              <a:rPr lang="fa-IR" dirty="0" smtClean="0"/>
              <a:t>منتقل می شوند. این اسپرم ها ابتدا قادر به حرکت نیستند و باید حداقل 18 ساعت در آنجا بمانند تا توانایی تحرک در آنها ایجاد شود.</a:t>
            </a:r>
            <a:endParaRPr lang="fa-IR" dirty="0"/>
          </a:p>
        </p:txBody>
      </p:sp>
      <p:pic>
        <p:nvPicPr>
          <p:cNvPr id="13314" name="Picture 2"/>
          <p:cNvPicPr>
            <a:picLocks noChangeAspect="1" noChangeArrowheads="1"/>
          </p:cNvPicPr>
          <p:nvPr/>
        </p:nvPicPr>
        <p:blipFill>
          <a:blip r:embed="rId2"/>
          <a:srcRect/>
          <a:stretch>
            <a:fillRect/>
          </a:stretch>
        </p:blipFill>
        <p:spPr bwMode="auto">
          <a:xfrm>
            <a:off x="0" y="0"/>
            <a:ext cx="5560206" cy="6429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274638"/>
            <a:ext cx="3543296"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اندام های ضمیمه (کمکی)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72132" y="1600200"/>
            <a:ext cx="3114668" cy="5257800"/>
          </a:xfrm>
        </p:spPr>
        <p:txBody>
          <a:bodyPr>
            <a:normAutofit/>
          </a:bodyPr>
          <a:lstStyle/>
          <a:p>
            <a:r>
              <a:rPr lang="fa-IR" b="1" dirty="0" smtClean="0">
                <a:solidFill>
                  <a:srgbClr val="C00000"/>
                </a:solidFill>
                <a:effectLst>
                  <a:outerShdw blurRad="38100" dist="38100" dir="2700000" algn="tl">
                    <a:srgbClr val="000000">
                      <a:alpha val="43137"/>
                    </a:srgbClr>
                  </a:outerShdw>
                </a:effectLst>
              </a:rPr>
              <a:t>2- اسپرم بر:</a:t>
            </a:r>
          </a:p>
          <a:p>
            <a:r>
              <a:rPr lang="fa-IR" dirty="0" smtClean="0"/>
              <a:t>سپس اسپرم ها وارد لولۀ طویل دیگری به نام </a:t>
            </a:r>
            <a:r>
              <a:rPr lang="fa-IR" b="1" dirty="0" smtClean="0"/>
              <a:t>زامه بَر( اسپرم بر</a:t>
            </a:r>
            <a:r>
              <a:rPr lang="fa-IR" dirty="0" smtClean="0"/>
              <a:t>) می شوند. از هر بیضه یک اسپرم بر خارج و وارد محوطۀ شکمی می شود.</a:t>
            </a:r>
            <a:endParaRPr lang="fa-IR" dirty="0"/>
          </a:p>
        </p:txBody>
      </p:sp>
      <p:pic>
        <p:nvPicPr>
          <p:cNvPr id="13314" name="Picture 2"/>
          <p:cNvPicPr>
            <a:picLocks noChangeAspect="1" noChangeArrowheads="1"/>
          </p:cNvPicPr>
          <p:nvPr/>
        </p:nvPicPr>
        <p:blipFill>
          <a:blip r:embed="rId2"/>
          <a:srcRect/>
          <a:stretch>
            <a:fillRect/>
          </a:stretch>
        </p:blipFill>
        <p:spPr bwMode="auto">
          <a:xfrm>
            <a:off x="0" y="0"/>
            <a:ext cx="5560206" cy="6429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274638"/>
            <a:ext cx="3543296"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اندام های ضمیمه (کمکی)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72132" y="1600200"/>
            <a:ext cx="3114668" cy="5257800"/>
          </a:xfrm>
        </p:spPr>
        <p:txBody>
          <a:bodyPr>
            <a:normAutofit fontScale="85000" lnSpcReduction="10000"/>
          </a:bodyPr>
          <a:lstStyle/>
          <a:p>
            <a:r>
              <a:rPr lang="fa-IR" b="1" dirty="0" smtClean="0">
                <a:solidFill>
                  <a:srgbClr val="C00000"/>
                </a:solidFill>
              </a:rPr>
              <a:t>3-</a:t>
            </a:r>
            <a:r>
              <a:rPr lang="fa-IR" b="1" dirty="0" smtClean="0"/>
              <a:t> </a:t>
            </a:r>
            <a:r>
              <a:rPr lang="fa-IR" b="1" dirty="0" smtClean="0">
                <a:solidFill>
                  <a:srgbClr val="C00000"/>
                </a:solidFill>
                <a:effectLst>
                  <a:outerShdw blurRad="38100" dist="38100" dir="2700000" algn="tl">
                    <a:srgbClr val="000000">
                      <a:alpha val="43137"/>
                    </a:srgbClr>
                  </a:outerShdw>
                </a:effectLst>
              </a:rPr>
              <a:t>وزیکول سمینال</a:t>
            </a:r>
          </a:p>
          <a:p>
            <a:r>
              <a:rPr lang="fa-IR" dirty="0" smtClean="0"/>
              <a:t>هر کدام از لوله های اسپرم بر در حین عبور از کنار و پشت مثانه ترشحات غده </a:t>
            </a:r>
            <a:r>
              <a:rPr lang="fa-IR" b="1" dirty="0" smtClean="0"/>
              <a:t>گُشناب دان (وزیکول سمینال) </a:t>
            </a:r>
            <a:r>
              <a:rPr lang="fa-IR" dirty="0" smtClean="0"/>
              <a:t>را دریافت می کند. این غدد، مایعی غنی از فروکتوز را به اسپرم ها اضافه می کنند. فروکتوز انرژی لازم برای فعالیت اسپرم ها را فراهم می کند.</a:t>
            </a:r>
            <a:endParaRPr lang="fa-IR" dirty="0">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a:blip r:embed="rId2"/>
          <a:srcRect/>
          <a:stretch>
            <a:fillRect/>
          </a:stretch>
        </p:blipFill>
        <p:spPr bwMode="auto">
          <a:xfrm>
            <a:off x="0" y="0"/>
            <a:ext cx="5560206" cy="6429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274638"/>
            <a:ext cx="3543296"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اندام های ضمیمه (کمکی)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72132" y="1600200"/>
            <a:ext cx="3114668" cy="5257800"/>
          </a:xfrm>
        </p:spPr>
        <p:txBody>
          <a:bodyPr>
            <a:normAutofit fontScale="85000" lnSpcReduction="20000"/>
          </a:bodyPr>
          <a:lstStyle/>
          <a:p>
            <a:r>
              <a:rPr lang="fa-IR" b="1" dirty="0" smtClean="0">
                <a:solidFill>
                  <a:srgbClr val="C00000"/>
                </a:solidFill>
                <a:effectLst>
                  <a:outerShdw blurRad="38100" dist="38100" dir="2700000" algn="tl">
                    <a:srgbClr val="000000">
                      <a:alpha val="43137"/>
                    </a:srgbClr>
                  </a:outerShdw>
                </a:effectLst>
              </a:rPr>
              <a:t>4- غدۀ پروستات</a:t>
            </a:r>
          </a:p>
          <a:p>
            <a:r>
              <a:rPr lang="fa-IR" dirty="0" smtClean="0"/>
              <a:t>دو مجرای اسپرم بر در زیر مثانه وارد غدۀ </a:t>
            </a:r>
            <a:r>
              <a:rPr lang="fa-IR" b="1" dirty="0" smtClean="0"/>
              <a:t>پروستات </a:t>
            </a:r>
            <a:r>
              <a:rPr lang="fa-IR" dirty="0" smtClean="0"/>
              <a:t>شده و به میزراه متصل می شوند. غدۀ پروستات در انسان به اندازۀ یک گردو است و حالتی اسفنجی دارد. این غده با ترشح مایعی شیری رنگ و قلیایی به خنثی کردن مواد اسیدی موجود در مسیر عبور اسپرم به سمت گامت ماده، کمک می کند.</a:t>
            </a:r>
            <a:endParaRPr lang="fa-IR" b="1" dirty="0">
              <a:solidFill>
                <a:srgbClr val="C00000"/>
              </a:solidFill>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a:blip r:embed="rId2"/>
          <a:srcRect/>
          <a:stretch>
            <a:fillRect/>
          </a:stretch>
        </p:blipFill>
        <p:spPr bwMode="auto">
          <a:xfrm>
            <a:off x="0" y="0"/>
            <a:ext cx="5560206" cy="6429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274638"/>
            <a:ext cx="3543296"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اندام های ضمیمه (کمکی)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72132" y="1600200"/>
            <a:ext cx="3286148" cy="5257800"/>
          </a:xfrm>
        </p:spPr>
        <p:txBody>
          <a:bodyPr>
            <a:normAutofit lnSpcReduction="10000"/>
          </a:bodyPr>
          <a:lstStyle/>
          <a:p>
            <a:pPr>
              <a:buNone/>
            </a:pPr>
            <a:r>
              <a:rPr lang="fa-IR" b="1" dirty="0" smtClean="0">
                <a:solidFill>
                  <a:srgbClr val="C00000"/>
                </a:solidFill>
              </a:rPr>
              <a:t>5- غده پیازی میزراهی</a:t>
            </a:r>
          </a:p>
          <a:p>
            <a:r>
              <a:rPr lang="fa-IR" dirty="0" smtClean="0"/>
              <a:t>بعد از پروستات، یک جفت غده به نام </a:t>
            </a:r>
            <a:r>
              <a:rPr lang="fa-IR" b="1" dirty="0" smtClean="0"/>
              <a:t>پیازی میزراهی </a:t>
            </a:r>
            <a:r>
              <a:rPr lang="fa-IR" dirty="0" smtClean="0"/>
              <a:t>نیز به میزراه متصل می شوند. این  غده ها که به اندازۀ نخودفرنگی اند، ترشحات قلیایی و روان کننده ای را به مجرا اضافه می کنند</a:t>
            </a:r>
            <a:endParaRPr lang="fa-IR" b="1" dirty="0">
              <a:solidFill>
                <a:srgbClr val="C00000"/>
              </a:solidFill>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a:blip r:embed="rId2"/>
          <a:srcRect/>
          <a:stretch>
            <a:fillRect/>
          </a:stretch>
        </p:blipFill>
        <p:spPr bwMode="auto">
          <a:xfrm>
            <a:off x="0" y="0"/>
            <a:ext cx="5560206" cy="6429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2" y="285728"/>
            <a:ext cx="2857488"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مایع منی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15074" y="1600200"/>
            <a:ext cx="2928926" cy="5257800"/>
          </a:xfrm>
        </p:spPr>
        <p:txBody>
          <a:bodyPr>
            <a:normAutofit lnSpcReduction="10000"/>
          </a:bodyPr>
          <a:lstStyle/>
          <a:p>
            <a:r>
              <a:rPr lang="fa-IR" dirty="0" smtClean="0"/>
              <a:t>به مجموع ترشحات سه نوع غدّۀ یاد شده که اسپرم ها را به بیرون از بدن منتقل می کنند، مایع منی گفته می شود. با توجه به شکل، مسیر عبور اسپرم را مشخص کنید.</a:t>
            </a:r>
            <a:endParaRPr lang="fa-IR" b="1" dirty="0">
              <a:solidFill>
                <a:srgbClr val="C00000"/>
              </a:solidFill>
              <a:effectLst>
                <a:outerShdw blurRad="38100" dist="38100" dir="2700000" algn="tl">
                  <a:srgbClr val="000000">
                    <a:alpha val="43137"/>
                  </a:srgbClr>
                </a:outerShdw>
              </a:effectLst>
            </a:endParaRPr>
          </a:p>
        </p:txBody>
      </p:sp>
      <p:pic>
        <p:nvPicPr>
          <p:cNvPr id="14339" name="Picture 3"/>
          <p:cNvPicPr>
            <a:picLocks noChangeAspect="1" noChangeArrowheads="1"/>
          </p:cNvPicPr>
          <p:nvPr/>
        </p:nvPicPr>
        <p:blipFill>
          <a:blip r:embed="rId2"/>
          <a:srcRect/>
          <a:stretch>
            <a:fillRect/>
          </a:stretch>
        </p:blipFill>
        <p:spPr bwMode="auto">
          <a:xfrm>
            <a:off x="0" y="0"/>
            <a:ext cx="6286500" cy="6877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dirty="0" smtClean="0">
                <a:cs typeface="2  Mitra" pitchFamily="2" charset="-78"/>
              </a:rPr>
              <a:t>- رعايت بهداشت فردي در همة مواقع، از جمله حمام کردن و تعويض لباس هاي زير به صورت يك روز درميان، شست وشوي دقيق بعد از دفع ادرار و مدفوع.</a:t>
            </a:r>
          </a:p>
          <a:p>
            <a:r>
              <a:rPr lang="fa-IR" dirty="0" smtClean="0">
                <a:cs typeface="2  Mitra" pitchFamily="2" charset="-78"/>
              </a:rPr>
              <a:t>- با توجه به اينكه مايع منی، ميكروب پذير است و ميكروب ها به ويژه ميكروب هاي دستگاه گوارش ممكن است در آن تكثير و ايجاد عفونت کنند، در مواقع پس از خروج مايع مني، رعايت بهداشت فردي با دقت بيشتري بايد انجام شود.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16859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هورمون ها، فعالیت دستگاه تولید مثل در مرد را تنظیم می کنند.</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00694" y="1600200"/>
            <a:ext cx="3186106" cy="5257800"/>
          </a:xfrm>
        </p:spPr>
        <p:txBody>
          <a:bodyPr>
            <a:normAutofit fontScale="85000" lnSpcReduction="10000"/>
          </a:bodyPr>
          <a:lstStyle/>
          <a:p>
            <a:r>
              <a:rPr lang="fa-IR" dirty="0" smtClean="0"/>
              <a:t>همان طور که در فصل های قبل خواندید از بخش پیشین زیرمغزی، دو هورمون محرّک غدد جنسی ترشح می شود</a:t>
            </a:r>
          </a:p>
          <a:p>
            <a:pPr>
              <a:buNone/>
            </a:pPr>
            <a:r>
              <a:rPr lang="fa-IR" dirty="0" smtClean="0"/>
              <a:t>«</a:t>
            </a:r>
            <a:r>
              <a:rPr lang="en-US" dirty="0" smtClean="0"/>
              <a:t>FSH </a:t>
            </a:r>
            <a:r>
              <a:rPr lang="fa-IR" dirty="0" smtClean="0"/>
              <a:t>» و </a:t>
            </a:r>
            <a:r>
              <a:rPr lang="en-US" dirty="0" smtClean="0"/>
              <a:t> . « LH »</a:t>
            </a:r>
            <a:endParaRPr lang="fa-IR" dirty="0" smtClean="0"/>
          </a:p>
          <a:p>
            <a:r>
              <a:rPr lang="fa-IR" dirty="0" smtClean="0"/>
              <a:t>اگرچه نام این هورمون ها به فعالیت آنها در جنس ماده مرتبط است، اما وجود آنها برای فعالیت دستگاه تولید مثل در مرد نیز ضروری است.</a:t>
            </a:r>
            <a:endParaRPr lang="fa-IR" dirty="0"/>
          </a:p>
        </p:txBody>
      </p:sp>
      <p:pic>
        <p:nvPicPr>
          <p:cNvPr id="15362" name="Picture 2"/>
          <p:cNvPicPr>
            <a:picLocks noChangeAspect="1" noChangeArrowheads="1"/>
          </p:cNvPicPr>
          <p:nvPr/>
        </p:nvPicPr>
        <p:blipFill>
          <a:blip r:embed="rId2"/>
          <a:srcRect/>
          <a:stretch>
            <a:fillRect/>
          </a:stretch>
        </p:blipFill>
        <p:spPr bwMode="auto">
          <a:xfrm>
            <a:off x="0" y="1428736"/>
            <a:ext cx="5617780" cy="5429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934" y="274638"/>
            <a:ext cx="4614866" cy="1143000"/>
          </a:xfrm>
        </p:spPr>
        <p:txBody>
          <a:bodyPr/>
          <a:lstStyle/>
          <a:p>
            <a:r>
              <a:rPr lang="fa-IR" b="1" dirty="0" smtClean="0">
                <a:solidFill>
                  <a:srgbClr val="C00000"/>
                </a:solidFill>
                <a:effectLst>
                  <a:outerShdw blurRad="38100" dist="38100" dir="2700000" algn="tl">
                    <a:srgbClr val="000000">
                      <a:alpha val="43137"/>
                    </a:srgbClr>
                  </a:outerShdw>
                </a:effectLst>
              </a:rPr>
              <a:t>نقش </a:t>
            </a:r>
            <a:r>
              <a:rPr lang="en-US" b="1" dirty="0" smtClean="0">
                <a:solidFill>
                  <a:srgbClr val="C00000"/>
                </a:solidFill>
                <a:effectLst>
                  <a:outerShdw blurRad="38100" dist="38100" dir="2700000" algn="tl">
                    <a:srgbClr val="000000">
                      <a:alpha val="43137"/>
                    </a:srgbClr>
                  </a:outerShdw>
                </a:effectLst>
              </a:rPr>
              <a:t>FSH</a:t>
            </a:r>
            <a:r>
              <a:rPr lang="fa-IR" b="1" dirty="0" smtClean="0">
                <a:solidFill>
                  <a:srgbClr val="C00000"/>
                </a:solidFill>
                <a:effectLst>
                  <a:outerShdw blurRad="38100" dist="38100" dir="2700000" algn="tl">
                    <a:srgbClr val="000000">
                      <a:alpha val="43137"/>
                    </a:srgbClr>
                  </a:outerShdw>
                </a:effectLst>
              </a:rPr>
              <a:t> و </a:t>
            </a:r>
            <a:r>
              <a:rPr lang="en-US" b="1" dirty="0" smtClean="0">
                <a:solidFill>
                  <a:srgbClr val="C00000"/>
                </a:solidFill>
                <a:effectLst>
                  <a:outerShdw blurRad="38100" dist="38100" dir="2700000" algn="tl">
                    <a:srgbClr val="000000">
                      <a:alpha val="43137"/>
                    </a:srgbClr>
                  </a:outerShdw>
                </a:effectLst>
              </a:rPr>
              <a:t>LH</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00562" y="1600200"/>
            <a:ext cx="4186238" cy="4900634"/>
          </a:xfrm>
        </p:spPr>
        <p:txBody>
          <a:bodyPr>
            <a:normAutofit/>
          </a:bodyPr>
          <a:lstStyle/>
          <a:p>
            <a:r>
              <a:rPr lang="fa-IR" dirty="0" smtClean="0"/>
              <a:t>در مردان،</a:t>
            </a:r>
            <a:r>
              <a:rPr lang="en-US" dirty="0" smtClean="0"/>
              <a:t> FSH</a:t>
            </a:r>
            <a:r>
              <a:rPr lang="fa-IR" dirty="0" smtClean="0"/>
              <a:t> یاخته های سرتولی را تحریک می کند تا تمایز اسپرم را تسهیل کنند</a:t>
            </a:r>
          </a:p>
          <a:p>
            <a:r>
              <a:rPr lang="en-US" dirty="0" smtClean="0"/>
              <a:t>LH،</a:t>
            </a:r>
            <a:r>
              <a:rPr lang="fa-IR" dirty="0" smtClean="0"/>
              <a:t> یاخته های بینابینی را تحریک می کند تا هورمون تستوسترون را ترشح کنند.</a:t>
            </a:r>
            <a:endParaRPr lang="fa-IR" dirty="0"/>
          </a:p>
        </p:txBody>
      </p:sp>
      <p:pic>
        <p:nvPicPr>
          <p:cNvPr id="16386" name="Picture 2"/>
          <p:cNvPicPr>
            <a:picLocks noChangeAspect="1" noChangeArrowheads="1"/>
          </p:cNvPicPr>
          <p:nvPr/>
        </p:nvPicPr>
        <p:blipFill>
          <a:blip r:embed="rId2"/>
          <a:srcRect/>
          <a:stretch>
            <a:fillRect/>
          </a:stretch>
        </p:blipFill>
        <p:spPr bwMode="auto">
          <a:xfrm>
            <a:off x="0" y="0"/>
            <a:ext cx="450056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وظایف تستوسترون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fa-IR" dirty="0" smtClean="0"/>
              <a:t>1- تحریک رشد اندام های مختلف به ویژه ماهیچه ها و استخوان ها</a:t>
            </a:r>
          </a:p>
          <a:p>
            <a:r>
              <a:rPr lang="fa-IR" dirty="0" smtClean="0"/>
              <a:t>2- باعث بروز صفات ثانویه در مردان می شود؛ مثل بم شدن صدا، روییدن مو در صورت و قسمت های دیگر بدن.</a:t>
            </a:r>
          </a:p>
          <a:p>
            <a:endParaRPr lang="fa-IR" dirty="0" smtClean="0"/>
          </a:p>
          <a:p>
            <a:endParaRPr lang="fa-IR" dirty="0" smtClean="0"/>
          </a:p>
          <a:p>
            <a:r>
              <a:rPr lang="fa-IR" dirty="0" smtClean="0"/>
              <a:t>تنظیم میزان ترشح این هورمون ها با سازوکار بازخورد منفی انجام می شود.</a:t>
            </a:r>
            <a:endParaRPr lang="fa-I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4714876" y="1600200"/>
            <a:ext cx="3971924" cy="5257800"/>
          </a:xfrm>
        </p:spPr>
        <p:txBody>
          <a:bodyPr>
            <a:normAutofit fontScale="85000" lnSpcReduction="20000"/>
          </a:bodyPr>
          <a:lstStyle/>
          <a:p>
            <a:r>
              <a:rPr lang="fa-IR" dirty="0" smtClean="0"/>
              <a:t>این دستگاه شامل اندام هایی است که مجموعاً نقش های زیر را بر عهده دارند.</a:t>
            </a:r>
          </a:p>
          <a:p>
            <a:pPr>
              <a:buNone/>
            </a:pPr>
            <a:r>
              <a:rPr lang="fa-IR" dirty="0" smtClean="0"/>
              <a:t>1 - تولید یاختۀ جنسی ماده (تخمک)</a:t>
            </a:r>
          </a:p>
          <a:p>
            <a:pPr>
              <a:buNone/>
            </a:pPr>
            <a:r>
              <a:rPr lang="fa-IR" dirty="0" smtClean="0"/>
              <a:t>2 - انتقال یاخته های جنسی ماده به سمت رحم</a:t>
            </a:r>
          </a:p>
          <a:p>
            <a:pPr>
              <a:buNone/>
            </a:pPr>
            <a:r>
              <a:rPr lang="fa-IR" dirty="0" smtClean="0"/>
              <a:t>3 - ایجاد شرایط مناسب برای لقاح زامه (اسپرم) و تخمک</a:t>
            </a:r>
          </a:p>
          <a:p>
            <a:pPr>
              <a:buNone/>
            </a:pPr>
            <a:r>
              <a:rPr lang="fa-IR" dirty="0" smtClean="0"/>
              <a:t>4 - حفاظت و تغذیۀ جنین در صورت تشکیل</a:t>
            </a:r>
          </a:p>
          <a:p>
            <a:pPr>
              <a:buNone/>
            </a:pPr>
            <a:r>
              <a:rPr lang="fa-IR" dirty="0" smtClean="0"/>
              <a:t>5  - تولید هورمون های جنسی زنانه</a:t>
            </a:r>
            <a:endParaRPr lang="fa-IR" dirty="0"/>
          </a:p>
        </p:txBody>
      </p:sp>
      <p:pic>
        <p:nvPicPr>
          <p:cNvPr id="4" name="Picture 2"/>
          <p:cNvPicPr>
            <a:picLocks noChangeAspect="1" noChangeArrowheads="1"/>
          </p:cNvPicPr>
          <p:nvPr/>
        </p:nvPicPr>
        <p:blipFill>
          <a:blip r:embed="rId2"/>
          <a:srcRect/>
          <a:stretch>
            <a:fillRect/>
          </a:stretch>
        </p:blipFill>
        <p:spPr bwMode="auto">
          <a:xfrm>
            <a:off x="464817" y="285728"/>
            <a:ext cx="8407703" cy="1071570"/>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0" y="2143116"/>
            <a:ext cx="4924425" cy="3676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تخمدان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29190" y="2071678"/>
            <a:ext cx="3757610" cy="4071966"/>
          </a:xfrm>
        </p:spPr>
        <p:txBody>
          <a:bodyPr/>
          <a:lstStyle/>
          <a:p>
            <a:r>
              <a:rPr lang="fa-IR" dirty="0" smtClean="0"/>
              <a:t>غدد جنسی ماده اند که درون محوطۀ شکم قرار دارند و با کمک طنابی پیوندی، عضلانی به دیوارۀ خارجی رحم متصل اند.</a:t>
            </a:r>
            <a:endParaRPr lang="fa-IR" dirty="0"/>
          </a:p>
        </p:txBody>
      </p:sp>
      <p:pic>
        <p:nvPicPr>
          <p:cNvPr id="4" name="Picture 3"/>
          <p:cNvPicPr>
            <a:picLocks noChangeAspect="1" noChangeArrowheads="1"/>
          </p:cNvPicPr>
          <p:nvPr/>
        </p:nvPicPr>
        <p:blipFill>
          <a:blip r:embed="rId2"/>
          <a:srcRect/>
          <a:stretch>
            <a:fillRect/>
          </a:stretch>
        </p:blipFill>
        <p:spPr bwMode="auto">
          <a:xfrm>
            <a:off x="0" y="2143116"/>
            <a:ext cx="4924425" cy="3676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 تخمدان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1600200"/>
            <a:ext cx="4257676" cy="4757758"/>
          </a:xfrm>
        </p:spPr>
        <p:txBody>
          <a:bodyPr>
            <a:normAutofit fontScale="92500" lnSpcReduction="20000"/>
          </a:bodyPr>
          <a:lstStyle/>
          <a:p>
            <a:r>
              <a:rPr lang="fa-IR" dirty="0" smtClean="0">
                <a:cs typeface="2  Mitra" pitchFamily="2" charset="-78"/>
              </a:rPr>
              <a:t>ساختار تخمدان با بیضه تفاوت دارد. درون آن لوله های پیچ درپیچ وجود ندارد. درون هر تخمدان نوزاد دختر در حدود یک میلیون </a:t>
            </a:r>
            <a:r>
              <a:rPr lang="fa-IR" b="1" dirty="0" smtClean="0">
                <a:cs typeface="2  Mitra" pitchFamily="2" charset="-78"/>
              </a:rPr>
              <a:t>مامه یاخته (اووسیت) اولیه </a:t>
            </a:r>
            <a:r>
              <a:rPr lang="fa-IR" dirty="0" smtClean="0">
                <a:cs typeface="2  Mitra" pitchFamily="2" charset="-78"/>
              </a:rPr>
              <a:t>وجود دارد. هر اووسیت را یاخته های تغذیه کننده احاطه می کنند که به مجموعۀ آنها </a:t>
            </a:r>
            <a:r>
              <a:rPr lang="fa-IR" b="1" dirty="0" smtClean="0">
                <a:cs typeface="2  Mitra" pitchFamily="2" charset="-78"/>
              </a:rPr>
              <a:t>انبانک (فولیکول) </a:t>
            </a:r>
            <a:r>
              <a:rPr lang="fa-IR" dirty="0" smtClean="0">
                <a:cs typeface="2  Mitra" pitchFamily="2" charset="-78"/>
              </a:rPr>
              <a:t>گفته می شود. پس از تولد، تعداد این فولیکول ها افزایش نخواهد یافت و به دلایل نامعلومی تعداد زیادی از آنها از بین می روند</a:t>
            </a:r>
            <a:endParaRPr lang="fa-IR" dirty="0">
              <a:cs typeface="2  Mitra" pitchFamily="2" charset="-78"/>
            </a:endParaRPr>
          </a:p>
        </p:txBody>
      </p:sp>
      <p:pic>
        <p:nvPicPr>
          <p:cNvPr id="1030" name="Picture 6"/>
          <p:cNvPicPr>
            <a:picLocks noChangeAspect="1" noChangeArrowheads="1"/>
          </p:cNvPicPr>
          <p:nvPr/>
        </p:nvPicPr>
        <p:blipFill>
          <a:blip r:embed="rId2"/>
          <a:srcRect/>
          <a:stretch>
            <a:fillRect/>
          </a:stretch>
        </p:blipFill>
        <p:spPr bwMode="auto">
          <a:xfrm>
            <a:off x="0" y="1500174"/>
            <a:ext cx="4305300" cy="4352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effectLst>
                  <a:outerShdw blurRad="38100" dist="38100" dir="2700000" algn="tl">
                    <a:srgbClr val="000000">
                      <a:alpha val="43137"/>
                    </a:srgbClr>
                  </a:outerShdw>
                </a:effectLst>
              </a:rPr>
              <a:t>تخمدان و تغییرات آن در دوره جنسی</a:t>
            </a:r>
            <a:endParaRPr lang="fa-IR" b="1" dirty="0">
              <a:solidFill>
                <a:srgbClr val="C00000"/>
              </a:solidFill>
              <a:effectLst>
                <a:outerShdw blurRad="38100" dist="38100" dir="2700000" algn="tl">
                  <a:srgbClr val="000000">
                    <a:alpha val="43137"/>
                  </a:srgbClr>
                </a:outerShdw>
              </a:effectLst>
            </a:endParaRPr>
          </a:p>
        </p:txBody>
      </p:sp>
      <p:pic>
        <p:nvPicPr>
          <p:cNvPr id="6" name="Picture 2"/>
          <p:cNvPicPr>
            <a:picLocks noGrp="1" noChangeAspect="1" noChangeArrowheads="1"/>
          </p:cNvPicPr>
          <p:nvPr>
            <p:ph idx="1"/>
          </p:nvPr>
        </p:nvPicPr>
        <p:blipFill>
          <a:blip r:embed="rId2"/>
          <a:srcRect/>
          <a:stretch>
            <a:fillRect/>
          </a:stretch>
        </p:blipFill>
        <p:spPr bwMode="auto">
          <a:xfrm>
            <a:off x="285720" y="1357298"/>
            <a:ext cx="8320097" cy="53949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بخش های دیگر دستگاه تولید مثل در زن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357950" y="1600200"/>
            <a:ext cx="2786050" cy="4686320"/>
          </a:xfrm>
        </p:spPr>
        <p:txBody>
          <a:bodyPr/>
          <a:lstStyle/>
          <a:p>
            <a:pPr algn="ctr">
              <a:buNone/>
            </a:pPr>
            <a:r>
              <a:rPr lang="fa-IR" dirty="0" smtClean="0">
                <a:solidFill>
                  <a:srgbClr val="C00000"/>
                </a:solidFill>
              </a:rPr>
              <a:t>شامل:</a:t>
            </a:r>
          </a:p>
          <a:p>
            <a:r>
              <a:rPr lang="fa-IR" dirty="0" smtClean="0"/>
              <a:t> رحم</a:t>
            </a:r>
          </a:p>
          <a:p>
            <a:r>
              <a:rPr lang="fa-IR" dirty="0" smtClean="0"/>
              <a:t> لوله های رحم</a:t>
            </a:r>
          </a:p>
          <a:p>
            <a:r>
              <a:rPr lang="fa-IR" dirty="0" smtClean="0"/>
              <a:t> گردن رحم </a:t>
            </a:r>
          </a:p>
          <a:p>
            <a:r>
              <a:rPr lang="fa-IR" dirty="0" smtClean="0"/>
              <a:t> زِهراه (واژن)</a:t>
            </a:r>
          </a:p>
        </p:txBody>
      </p:sp>
      <p:pic>
        <p:nvPicPr>
          <p:cNvPr id="4" name="Picture 3"/>
          <p:cNvPicPr>
            <a:picLocks noChangeAspect="1" noChangeArrowheads="1"/>
          </p:cNvPicPr>
          <p:nvPr/>
        </p:nvPicPr>
        <p:blipFill>
          <a:blip r:embed="rId2"/>
          <a:srcRect/>
          <a:stretch>
            <a:fillRect/>
          </a:stretch>
        </p:blipFill>
        <p:spPr bwMode="auto">
          <a:xfrm>
            <a:off x="0" y="1285860"/>
            <a:ext cx="6359663" cy="47482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رحم</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357950" y="1428736"/>
            <a:ext cx="2328850" cy="5214974"/>
          </a:xfrm>
        </p:spPr>
        <p:txBody>
          <a:bodyPr>
            <a:normAutofit fontScale="85000" lnSpcReduction="20000"/>
          </a:bodyPr>
          <a:lstStyle/>
          <a:p>
            <a:r>
              <a:rPr lang="fa-IR" dirty="0" smtClean="0"/>
              <a:t>اندام کیسه مانند، گلابی شکل و ماهیچه ای است که جنین درون آن، رشد و نمو می یابد. دیوارۀ داخلی رحم یا آندومتر، در دوران قاعدگی و بارداری دچار تغییراتی می شود. بخش پهن و بالای رحم به دو لوله متصل است</a:t>
            </a:r>
            <a:endParaRPr lang="fa-IR" dirty="0"/>
          </a:p>
        </p:txBody>
      </p:sp>
      <p:pic>
        <p:nvPicPr>
          <p:cNvPr id="4" name="Picture 3"/>
          <p:cNvPicPr>
            <a:picLocks noChangeAspect="1" noChangeArrowheads="1"/>
          </p:cNvPicPr>
          <p:nvPr/>
        </p:nvPicPr>
        <p:blipFill>
          <a:blip r:embed="rId2"/>
          <a:srcRect/>
          <a:stretch>
            <a:fillRect/>
          </a:stretch>
        </p:blipFill>
        <p:spPr bwMode="auto">
          <a:xfrm>
            <a:off x="0" y="1285860"/>
            <a:ext cx="6359663" cy="47482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چند سوال</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fa-IR" dirty="0"/>
              <a:t>به نظر شما اهمیت تولید مثل در چیست؟</a:t>
            </a:r>
          </a:p>
          <a:p>
            <a:r>
              <a:rPr lang="fa-IR" dirty="0"/>
              <a:t> دستگاه تولید مثل در انسان شامل چه </a:t>
            </a:r>
            <a:r>
              <a:rPr lang="fa-IR" dirty="0" smtClean="0"/>
              <a:t>بخش هایی </a:t>
            </a:r>
            <a:r>
              <a:rPr lang="fa-IR" dirty="0"/>
              <a:t>است و با دستگاه تولید مثل بقیۀ جانوران </a:t>
            </a:r>
            <a:r>
              <a:rPr lang="fa-IR" dirty="0" smtClean="0"/>
              <a:t>چه تفاو </a:t>
            </a:r>
            <a:r>
              <a:rPr lang="fa-IR" dirty="0"/>
              <a:t>تهایی دارد؟</a:t>
            </a:r>
          </a:p>
          <a:p>
            <a:r>
              <a:rPr lang="fa-IR" dirty="0"/>
              <a:t> نقش جانور نر و ماده در تولید مثل چیست؟</a:t>
            </a:r>
          </a:p>
          <a:p>
            <a:r>
              <a:rPr lang="fa-IR" dirty="0" smtClean="0"/>
              <a:t>این ها </a:t>
            </a:r>
            <a:r>
              <a:rPr lang="fa-IR" dirty="0"/>
              <a:t>بخشی از پرسش هایی است که با مطالعۀ این فصل، به پاسخ آنها می رسیم.</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 لوله های رحم (لوله های فالوپ) </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357950" y="1600200"/>
            <a:ext cx="2786050" cy="5257800"/>
          </a:xfrm>
        </p:spPr>
        <p:txBody>
          <a:bodyPr>
            <a:normAutofit fontScale="77500" lnSpcReduction="20000"/>
          </a:bodyPr>
          <a:lstStyle/>
          <a:p>
            <a:r>
              <a:rPr lang="fa-IR" dirty="0" smtClean="0"/>
              <a:t>بخش پهن و بالای رحم به دو لوله متصل است که به آنها </a:t>
            </a:r>
            <a:r>
              <a:rPr lang="fa-IR" b="1" dirty="0" smtClean="0"/>
              <a:t>لوله های رحم (لوله های فالوپ) </a:t>
            </a:r>
            <a:r>
              <a:rPr lang="fa-IR" dirty="0" smtClean="0"/>
              <a:t>می گویند. انتهای این لوله ها، شیپور مانند و دارای زوائدی انگشت مانند است. بافت پوششی داخل لوله های رحم مخاطی و مژک دار است. زنش مژک های آن، اووسیت را به سمت رحم می رانند.</a:t>
            </a:r>
            <a:endParaRPr lang="fa-IR" dirty="0"/>
          </a:p>
        </p:txBody>
      </p:sp>
      <p:pic>
        <p:nvPicPr>
          <p:cNvPr id="4" name="Picture 3"/>
          <p:cNvPicPr>
            <a:picLocks noChangeAspect="1" noChangeArrowheads="1"/>
          </p:cNvPicPr>
          <p:nvPr/>
        </p:nvPicPr>
        <p:blipFill>
          <a:blip r:embed="rId2"/>
          <a:srcRect/>
          <a:stretch>
            <a:fillRect/>
          </a:stretch>
        </p:blipFill>
        <p:spPr bwMode="auto">
          <a:xfrm>
            <a:off x="0" y="1285860"/>
            <a:ext cx="6359663" cy="47482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 گردن رحم و واژن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357950" y="1600200"/>
            <a:ext cx="2786050" cy="5257800"/>
          </a:xfrm>
        </p:spPr>
        <p:txBody>
          <a:bodyPr>
            <a:normAutofit fontScale="92500" lnSpcReduction="20000"/>
          </a:bodyPr>
          <a:lstStyle/>
          <a:p>
            <a:r>
              <a:rPr lang="fa-IR" dirty="0" smtClean="0"/>
              <a:t>بخش پایین رحم، باریک تر شده که به آن </a:t>
            </a:r>
            <a:r>
              <a:rPr lang="fa-IR" b="1" dirty="0" smtClean="0"/>
              <a:t>گردن رحم </a:t>
            </a:r>
            <a:r>
              <a:rPr lang="fa-IR" dirty="0" smtClean="0"/>
              <a:t>می گویند. این قسمت به داخل واژن بازمی شود.</a:t>
            </a:r>
          </a:p>
          <a:p>
            <a:r>
              <a:rPr lang="fa-IR" dirty="0" smtClean="0"/>
              <a:t> </a:t>
            </a:r>
            <a:r>
              <a:rPr lang="fa-IR" b="1" dirty="0" smtClean="0"/>
              <a:t>واژن </a:t>
            </a:r>
            <a:r>
              <a:rPr lang="fa-IR" dirty="0" smtClean="0"/>
              <a:t>محل ورود یاخته های جنسی نر، خروج خون قاعدگی و در هنگام زایمان طبیعی، محل خروج جنین است.</a:t>
            </a:r>
            <a:endParaRPr lang="fa-IR" dirty="0"/>
          </a:p>
        </p:txBody>
      </p:sp>
      <p:pic>
        <p:nvPicPr>
          <p:cNvPr id="4" name="Picture 3"/>
          <p:cNvPicPr>
            <a:picLocks noChangeAspect="1" noChangeArrowheads="1"/>
          </p:cNvPicPr>
          <p:nvPr/>
        </p:nvPicPr>
        <p:blipFill>
          <a:blip r:embed="rId2"/>
          <a:srcRect/>
          <a:stretch>
            <a:fillRect/>
          </a:stretch>
        </p:blipFill>
        <p:spPr bwMode="auto">
          <a:xfrm>
            <a:off x="0" y="1285860"/>
            <a:ext cx="6359663" cy="47482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8" y="274638"/>
            <a:ext cx="2714612" cy="3725866"/>
          </a:xfrm>
        </p:spPr>
        <p:txBody>
          <a:bodyPr/>
          <a:lstStyle/>
          <a:p>
            <a:r>
              <a:rPr lang="fa-IR" b="1" dirty="0" smtClean="0">
                <a:solidFill>
                  <a:srgbClr val="C00000"/>
                </a:solidFill>
                <a:effectLst>
                  <a:outerShdw blurRad="38100" dist="38100" dir="2700000" algn="tl">
                    <a:srgbClr val="000000">
                      <a:alpha val="43137"/>
                    </a:srgbClr>
                  </a:outerShdw>
                </a:effectLst>
              </a:rPr>
              <a:t>دورۀ جنسی در زنان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5072074"/>
            <a:ext cx="8686800" cy="1500198"/>
          </a:xfrm>
        </p:spPr>
        <p:txBody>
          <a:bodyPr>
            <a:normAutofit fontScale="92500"/>
          </a:bodyPr>
          <a:lstStyle/>
          <a:p>
            <a:r>
              <a:rPr lang="fa-IR" dirty="0" smtClean="0"/>
              <a:t>این دوره با قاعدگی یا عادت ماهانه شروع می شود که در آن دیوارۀ داخلی رحم همراه با رگ های خونی تخریب و مخلوطی از خون و بافت های تخریب شده از بدن خارج می شود.</a:t>
            </a:r>
            <a:endParaRPr lang="fa-IR" dirty="0"/>
          </a:p>
        </p:txBody>
      </p:sp>
      <p:pic>
        <p:nvPicPr>
          <p:cNvPr id="3075" name="Picture 3"/>
          <p:cNvPicPr>
            <a:picLocks noChangeAspect="1" noChangeArrowheads="1"/>
          </p:cNvPicPr>
          <p:nvPr/>
        </p:nvPicPr>
        <p:blipFill>
          <a:blip r:embed="rId2"/>
          <a:srcRect/>
          <a:stretch>
            <a:fillRect/>
          </a:stretch>
        </p:blipFill>
        <p:spPr bwMode="auto">
          <a:xfrm>
            <a:off x="0" y="0"/>
            <a:ext cx="6286512" cy="5067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8" y="274638"/>
            <a:ext cx="2714612" cy="3725866"/>
          </a:xfrm>
        </p:spPr>
        <p:txBody>
          <a:bodyPr/>
          <a:lstStyle/>
          <a:p>
            <a:r>
              <a:rPr lang="fa-IR" b="1" dirty="0" smtClean="0">
                <a:solidFill>
                  <a:srgbClr val="C00000"/>
                </a:solidFill>
                <a:effectLst>
                  <a:outerShdw blurRad="38100" dist="38100" dir="2700000" algn="tl">
                    <a:srgbClr val="000000">
                      <a:alpha val="43137"/>
                    </a:srgbClr>
                  </a:outerShdw>
                </a:effectLst>
              </a:rPr>
              <a:t>دورۀ جنسی در زنان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5072074"/>
            <a:ext cx="8686800" cy="1500198"/>
          </a:xfrm>
        </p:spPr>
        <p:txBody>
          <a:bodyPr>
            <a:normAutofit fontScale="92500"/>
          </a:bodyPr>
          <a:lstStyle/>
          <a:p>
            <a:r>
              <a:rPr lang="fa-IR" dirty="0" smtClean="0"/>
              <a:t>این دوره با قاعدگی یا عادت ماهانه شروع می شود که در آن دیوارۀ داخلی رحم همراه با رگ های خونی تخریب و مخلوطی از خون و بافت های تخریب شده از بدن خارج می شود.</a:t>
            </a:r>
            <a:endParaRPr lang="fa-IR" dirty="0"/>
          </a:p>
        </p:txBody>
      </p:sp>
      <p:pic>
        <p:nvPicPr>
          <p:cNvPr id="4099" name="Picture 3"/>
          <p:cNvPicPr>
            <a:picLocks noChangeAspect="1" noChangeArrowheads="1"/>
          </p:cNvPicPr>
          <p:nvPr/>
        </p:nvPicPr>
        <p:blipFill>
          <a:blip r:embed="rId2"/>
          <a:srcRect/>
          <a:stretch>
            <a:fillRect/>
          </a:stretch>
        </p:blipFill>
        <p:spPr bwMode="auto">
          <a:xfrm>
            <a:off x="0" y="0"/>
            <a:ext cx="6372225" cy="52006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اولین و آخرین عادت ماهانه</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fa-IR" dirty="0" smtClean="0"/>
              <a:t>عادت ماهانه با بلوغ جنسی آغاز می شود ابتدا نامنظم، ولی کم کم منظم می شود. نظم آن مهم ترین شاخص کارکرد صحیح دستگاه تولید مثلی زن است.</a:t>
            </a:r>
          </a:p>
          <a:p>
            <a:r>
              <a:rPr lang="fa-IR" dirty="0" smtClean="0"/>
              <a:t>معمولاً در زن های سالم بین 45 تا 50 سالگی عادت ماهانه متوقف می شود که این پدیده را </a:t>
            </a:r>
            <a:r>
              <a:rPr lang="fa-IR" b="1" dirty="0" smtClean="0"/>
              <a:t>یائسگی</a:t>
            </a:r>
            <a:r>
              <a:rPr lang="fa-IR" dirty="0" smtClean="0"/>
              <a:t> می نامند. علت یائسگی از کار افتادن تخمدان هاست که زودتر از بقیۀ دستگاه های بدن پیر می شوند.</a:t>
            </a:r>
          </a:p>
          <a:p>
            <a:r>
              <a:rPr lang="fa-IR" dirty="0" smtClean="0"/>
              <a:t> پس دوره باروری و تولید مثلی در زن حدود 30 تا 35 سال است. تغذیۀ نامناسب، کار زیاد و سخت، فشار روحی و جسمی به گونه ای چشمگیر از طول این مدت می کاهد.</a:t>
            </a:r>
            <a:endParaRPr lang="fa-I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lnSpcReduction="10000"/>
          </a:bodyPr>
          <a:lstStyle/>
          <a:p>
            <a:r>
              <a:rPr lang="fa-IR" dirty="0" smtClean="0">
                <a:cs typeface="2  Mitra" pitchFamily="2" charset="-78"/>
              </a:rPr>
              <a:t>اضافه وزن- گُرگرفتگي- اختلال خواب و تعريق شبانه- پوکي استخوان- مشكلات روحي- بيماري هاي قلبي و عروقي- بي اختياري ادرار- تغييرات ظاهري</a:t>
            </a:r>
          </a:p>
          <a:p>
            <a:r>
              <a:rPr lang="fa-IR" b="1" dirty="0" smtClean="0">
                <a:cs typeface="2  Mitra" pitchFamily="2" charset="-78"/>
              </a:rPr>
              <a:t>درمان يا جلوگيري از عوارض:</a:t>
            </a:r>
          </a:p>
          <a:p>
            <a:r>
              <a:rPr lang="fa-IR" dirty="0" smtClean="0">
                <a:cs typeface="2  Mitra" pitchFamily="2" charset="-78"/>
              </a:rPr>
              <a:t>مصرف دارو (هورمون درماني)- مصرف ترکيبي از هورمون هاي استروژن و پروژسترون باعث کاهش عوارض به ويژه گُرگرفتگي، تعرق شبانه و پوکي استخوان مي شود  ولي مصرف آن بايد با نظر پزشك باشد و در کنار آن، آزمايش هاي دوره اي و رژيم غذايي مناسب، اهميت زيادي دارد.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4290"/>
            <a:ext cx="9144000" cy="13620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2" y="274638"/>
            <a:ext cx="3829048" cy="1143000"/>
          </a:xfrm>
        </p:spPr>
        <p:txBody>
          <a:bodyPr/>
          <a:lstStyle/>
          <a:p>
            <a:r>
              <a:rPr lang="fa-IR" b="1" dirty="0" smtClean="0">
                <a:solidFill>
                  <a:srgbClr val="C00000"/>
                </a:solidFill>
                <a:effectLst>
                  <a:outerShdw blurRad="38100" dist="38100" dir="2700000" algn="tl">
                    <a:srgbClr val="000000">
                      <a:alpha val="43137"/>
                    </a:srgbClr>
                  </a:outerShdw>
                </a:effectLst>
              </a:rPr>
              <a:t>تخمک زایی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00694" y="1600200"/>
            <a:ext cx="3186106" cy="5043510"/>
          </a:xfrm>
        </p:spPr>
        <p:txBody>
          <a:bodyPr/>
          <a:lstStyle/>
          <a:p>
            <a:r>
              <a:rPr lang="fa-IR" dirty="0" smtClean="0"/>
              <a:t>فرایند تخمک زایی از یاختۀ دیپلوئید و زاینده ای به نام </a:t>
            </a:r>
            <a:r>
              <a:rPr lang="fa-IR" b="1" dirty="0" smtClean="0"/>
              <a:t>مامه زا (اووگونی)، </a:t>
            </a:r>
            <a:r>
              <a:rPr lang="fa-IR" dirty="0" smtClean="0"/>
              <a:t>قبل از تولد و از دوران جنینی شروع می شود.</a:t>
            </a:r>
            <a:endParaRPr lang="fa-IR" dirty="0"/>
          </a:p>
        </p:txBody>
      </p:sp>
      <p:pic>
        <p:nvPicPr>
          <p:cNvPr id="4" name="Picture 6"/>
          <p:cNvPicPr>
            <a:picLocks noChangeAspect="1" noChangeArrowheads="1"/>
          </p:cNvPicPr>
          <p:nvPr/>
        </p:nvPicPr>
        <p:blipFill>
          <a:blip r:embed="rId2"/>
          <a:srcRect/>
          <a:stretch>
            <a:fillRect/>
          </a:stretch>
        </p:blipFill>
        <p:spPr bwMode="auto">
          <a:xfrm>
            <a:off x="-1" y="571480"/>
            <a:ext cx="5577115" cy="56388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86" y="0"/>
            <a:ext cx="4329114" cy="1296974"/>
          </a:xfrm>
        </p:spPr>
        <p:txBody>
          <a:bodyPr>
            <a:normAutofit/>
          </a:bodyPr>
          <a:lstStyle/>
          <a:p>
            <a:r>
              <a:rPr lang="fa-IR" b="1" dirty="0" smtClean="0">
                <a:solidFill>
                  <a:srgbClr val="C00000"/>
                </a:solidFill>
                <a:effectLst>
                  <a:outerShdw blurRad="38100" dist="38100" dir="2700000" algn="tl">
                    <a:srgbClr val="000000">
                      <a:alpha val="43137"/>
                    </a:srgbClr>
                  </a:outerShdw>
                </a:effectLst>
              </a:rPr>
              <a:t>مراحل تخمک زایی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43372" y="4786322"/>
            <a:ext cx="4543428" cy="2071678"/>
          </a:xfrm>
        </p:spPr>
        <p:txBody>
          <a:bodyPr/>
          <a:lstStyle/>
          <a:p>
            <a:r>
              <a:rPr lang="fa-IR" dirty="0" smtClean="0"/>
              <a:t>مراحل تخمک زایی در دوران جنینی آغاز و پس از شروع میوز در پروفاز 1 متوقف می شود.</a:t>
            </a:r>
            <a:endParaRPr lang="fa-IR"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041321"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4143372" y="1071546"/>
            <a:ext cx="4643470" cy="3777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86" y="0"/>
            <a:ext cx="4329114" cy="1296974"/>
          </a:xfrm>
        </p:spPr>
        <p:txBody>
          <a:bodyPr>
            <a:normAutofit/>
          </a:bodyPr>
          <a:lstStyle/>
          <a:p>
            <a:r>
              <a:rPr lang="fa-IR" b="1" dirty="0" smtClean="0">
                <a:solidFill>
                  <a:srgbClr val="C00000"/>
                </a:solidFill>
                <a:effectLst>
                  <a:outerShdw blurRad="38100" dist="38100" dir="2700000" algn="tl">
                    <a:srgbClr val="000000">
                      <a:alpha val="43137"/>
                    </a:srgbClr>
                  </a:outerShdw>
                </a:effectLst>
              </a:rPr>
              <a:t>مراحل تخمک زایی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43372" y="4214795"/>
            <a:ext cx="5000628" cy="2643205"/>
          </a:xfrm>
        </p:spPr>
        <p:txBody>
          <a:bodyPr>
            <a:normAutofit fontScale="92500" lnSpcReduction="10000"/>
          </a:bodyPr>
          <a:lstStyle/>
          <a:p>
            <a:r>
              <a:rPr lang="fa-IR" dirty="0" smtClean="0"/>
              <a:t>با رسیدن به سن بلوغ هر ماه در یکی از فولیکول ها اووسیت اولیه میوز را ادامه می دهد، ولی دوباره متوقف شده، یاخته حاصل به صورت اووسیت ثانویه از تخمدان خارج می شود</a:t>
            </a:r>
            <a:endParaRPr lang="fa-IR"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041321"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19010" y="1142984"/>
            <a:ext cx="5224990" cy="2762256"/>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5852" y="1785926"/>
            <a:ext cx="1643074" cy="16430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86" y="0"/>
            <a:ext cx="4329114" cy="1296974"/>
          </a:xfrm>
        </p:spPr>
        <p:txBody>
          <a:bodyPr>
            <a:normAutofit/>
          </a:bodyPr>
          <a:lstStyle/>
          <a:p>
            <a:r>
              <a:rPr lang="fa-IR" b="1" dirty="0" smtClean="0">
                <a:solidFill>
                  <a:srgbClr val="C00000"/>
                </a:solidFill>
                <a:effectLst>
                  <a:outerShdw blurRad="38100" dist="38100" dir="2700000" algn="tl">
                    <a:srgbClr val="000000">
                      <a:alpha val="43137"/>
                    </a:srgbClr>
                  </a:outerShdw>
                </a:effectLst>
              </a:rPr>
              <a:t>مراحل تخمک زایی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43372" y="4000504"/>
            <a:ext cx="5000628" cy="2857496"/>
          </a:xfrm>
        </p:spPr>
        <p:txBody>
          <a:bodyPr>
            <a:normAutofit fontScale="77500" lnSpcReduction="20000"/>
          </a:bodyPr>
          <a:lstStyle/>
          <a:p>
            <a:r>
              <a:rPr lang="fa-IR" dirty="0" smtClean="0"/>
              <a:t>زوائد انگشت مانند ابتدای لولۀ رحم در اطراف آن حرکت می کنند و اووسیت ثانویه را به درون لولۀ رحم هدایت می کنند. در صورتی تقسیم میوز کامل می شود که یاختۀ جنسی نر به آن برخورد کند و فرایند لقاح آغاز شود. در این حالت، اووسیت ثانویه تقسیم میوز را تکمیل می کند و تخمک (اووم) ایجاد می کند که با اسپرم لقاح می یابد و تخم تشکیل می شود.</a:t>
            </a:r>
            <a:endParaRPr lang="fa-IR"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041321" cy="68580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7686" y="1071546"/>
            <a:ext cx="4500594"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1785926"/>
            <a:ext cx="8905905" cy="12007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86" y="0"/>
            <a:ext cx="4329114" cy="1296974"/>
          </a:xfrm>
        </p:spPr>
        <p:txBody>
          <a:bodyPr>
            <a:normAutofit/>
          </a:bodyPr>
          <a:lstStyle/>
          <a:p>
            <a:r>
              <a:rPr lang="fa-IR" b="1" dirty="0" smtClean="0">
                <a:solidFill>
                  <a:srgbClr val="C00000"/>
                </a:solidFill>
                <a:effectLst>
                  <a:outerShdw blurRad="38100" dist="38100" dir="2700000" algn="tl">
                    <a:srgbClr val="000000">
                      <a:alpha val="43137"/>
                    </a:srgbClr>
                  </a:outerShdw>
                </a:effectLst>
              </a:rPr>
              <a:t>مراحل تخمک زایی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43372" y="3929066"/>
            <a:ext cx="5000628" cy="2357430"/>
          </a:xfrm>
        </p:spPr>
        <p:txBody>
          <a:bodyPr>
            <a:normAutofit lnSpcReduction="10000"/>
          </a:bodyPr>
          <a:lstStyle/>
          <a:p>
            <a:r>
              <a:rPr lang="fa-IR" dirty="0" smtClean="0"/>
              <a:t>اگر اسپرم با اووسیت ثانویه برخورد نکند یا لقاح آغاز نشود، اووسیت ثانویه همراه با خون ریزی دوره ای از بدن دفع می شود.</a:t>
            </a:r>
            <a:endParaRPr lang="fa-IR"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041321" cy="685800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19010" y="1142984"/>
            <a:ext cx="5224990" cy="2762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86" y="0"/>
            <a:ext cx="4329114" cy="1296974"/>
          </a:xfrm>
        </p:spPr>
        <p:txBody>
          <a:bodyPr>
            <a:normAutofit/>
          </a:bodyPr>
          <a:lstStyle/>
          <a:p>
            <a:r>
              <a:rPr lang="fa-IR" b="1" dirty="0" smtClean="0">
                <a:solidFill>
                  <a:srgbClr val="C00000"/>
                </a:solidFill>
                <a:effectLst>
                  <a:outerShdw blurRad="38100" dist="38100" dir="2700000" algn="tl">
                    <a:srgbClr val="000000">
                      <a:alpha val="43137"/>
                    </a:srgbClr>
                  </a:outerShdw>
                </a:effectLst>
              </a:rPr>
              <a:t>مراحل تخمک زایی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43372" y="1142984"/>
            <a:ext cx="5000628" cy="5143512"/>
          </a:xfrm>
        </p:spPr>
        <p:txBody>
          <a:bodyPr>
            <a:normAutofit fontScale="92500"/>
          </a:bodyPr>
          <a:lstStyle/>
          <a:p>
            <a:r>
              <a:rPr lang="fa-IR" dirty="0" smtClean="0">
                <a:cs typeface="2  Mitra" pitchFamily="2" charset="-78"/>
              </a:rPr>
              <a:t>از تفاوت های اساسی تخمک زایی با اسپرم زایی تقسیم نامساوی سیتوپلاسم است به این صورت که در تخمک زایی پس از هربار تقسیم هسته در میوز تقسیم نامساوی سیتوپلاسم صورت می گیرد؛ در نتیجه یک یاختۀ بزرگ و یک یاختۀ کوچک تر به نام </a:t>
            </a:r>
            <a:r>
              <a:rPr lang="fa-IR" b="1" dirty="0" smtClean="0">
                <a:solidFill>
                  <a:srgbClr val="C00000"/>
                </a:solidFill>
                <a:cs typeface="2  Mitra" pitchFamily="2" charset="-78"/>
              </a:rPr>
              <a:t>گویچۀ قطبی </a:t>
            </a:r>
            <a:r>
              <a:rPr lang="fa-IR" dirty="0" smtClean="0">
                <a:cs typeface="2  Mitra" pitchFamily="2" charset="-78"/>
              </a:rPr>
              <a:t>به وجود می آید. این کار با هدف رسیدن مقدار بیشتری از سیتوپلاسم و اندامک ها به تخمک است تا بتواند در مراحل اولیۀ رشد و نمو جنین نیازهای آن را برآورده کند.</a:t>
            </a:r>
            <a:endParaRPr lang="fa-IR" dirty="0">
              <a:cs typeface="2  Mitra" pitchFamily="2" charset="-78"/>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04132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86" y="0"/>
            <a:ext cx="4329114" cy="1296974"/>
          </a:xfrm>
        </p:spPr>
        <p:txBody>
          <a:bodyPr>
            <a:normAutofit/>
          </a:bodyPr>
          <a:lstStyle/>
          <a:p>
            <a:r>
              <a:rPr lang="fa-IR" b="1" dirty="0" smtClean="0">
                <a:solidFill>
                  <a:srgbClr val="C00000"/>
                </a:solidFill>
                <a:effectLst>
                  <a:outerShdw blurRad="38100" dist="38100" dir="2700000" algn="tl">
                    <a:srgbClr val="000000">
                      <a:alpha val="43137"/>
                    </a:srgbClr>
                  </a:outerShdw>
                </a:effectLst>
              </a:rPr>
              <a:t>گویچه قطبی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43372" y="1142984"/>
            <a:ext cx="5000628" cy="5143512"/>
          </a:xfrm>
        </p:spPr>
        <p:txBody>
          <a:bodyPr>
            <a:normAutofit/>
          </a:bodyPr>
          <a:lstStyle/>
          <a:p>
            <a:r>
              <a:rPr lang="fa-IR" dirty="0" smtClean="0">
                <a:cs typeface="2  Mitra" pitchFamily="2" charset="-78"/>
              </a:rPr>
              <a:t>گویچه های قطبی به طور طبیعی، نقشی در رشد و نمو ندارند. به ندرت ممکن است اسپرم با گویچه قطبی نیز لقاح یابد و تودۀ یاخته ای بی شکلی را ایجاد کند که پس از مدتی از بدن دفع می شود.</a:t>
            </a:r>
            <a:endParaRPr lang="fa-IR" dirty="0">
              <a:cs typeface="2  Mitra" pitchFamily="2" charset="-78"/>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04132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907209"/>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171825" y="2286000"/>
            <a:ext cx="5972175" cy="3840163"/>
          </a:xfrm>
        </p:spPr>
        <p:txBody>
          <a:bodyPr/>
          <a:lstStyle/>
          <a:p>
            <a:r>
              <a:rPr lang="fa-IR" dirty="0" smtClean="0">
                <a:cs typeface="2  Mitra" pitchFamily="2" charset="-78"/>
              </a:rPr>
              <a:t>در انسان </a:t>
            </a:r>
            <a:r>
              <a:rPr lang="fa-IR" dirty="0" smtClean="0">
                <a:solidFill>
                  <a:srgbClr val="C00000"/>
                </a:solidFill>
                <a:cs typeface="2  Mitra" pitchFamily="2" charset="-78"/>
              </a:rPr>
              <a:t>اووسيت اوليه </a:t>
            </a:r>
            <a:r>
              <a:rPr lang="fa-IR" dirty="0" smtClean="0">
                <a:cs typeface="2  Mitra" pitchFamily="2" charset="-78"/>
              </a:rPr>
              <a:t>ديپلوئيد و ۴۶ کروموزومي است، </a:t>
            </a:r>
          </a:p>
          <a:p>
            <a:r>
              <a:rPr lang="fa-IR" dirty="0" smtClean="0">
                <a:cs typeface="2  Mitra" pitchFamily="2" charset="-78"/>
              </a:rPr>
              <a:t> </a:t>
            </a:r>
            <a:r>
              <a:rPr lang="fa-IR" dirty="0" smtClean="0">
                <a:solidFill>
                  <a:srgbClr val="C00000"/>
                </a:solidFill>
                <a:cs typeface="2  Mitra" pitchFamily="2" charset="-78"/>
              </a:rPr>
              <a:t>اووسيت ثانويه </a:t>
            </a:r>
            <a:r>
              <a:rPr lang="fa-IR" dirty="0" smtClean="0">
                <a:cs typeface="2  Mitra" pitchFamily="2" charset="-78"/>
              </a:rPr>
              <a:t>هاپلوئيد ( ٢٣ کروموزومي) است که کروموزوم هاي آن دوکروماتيدي هستند. </a:t>
            </a:r>
          </a:p>
          <a:p>
            <a:r>
              <a:rPr lang="fa-IR" dirty="0" smtClean="0">
                <a:solidFill>
                  <a:srgbClr val="C00000"/>
                </a:solidFill>
                <a:cs typeface="2  Mitra" pitchFamily="2" charset="-78"/>
              </a:rPr>
              <a:t>اووم(تخمک) </a:t>
            </a:r>
            <a:r>
              <a:rPr lang="fa-IR" dirty="0" smtClean="0">
                <a:cs typeface="2  Mitra" pitchFamily="2" charset="-78"/>
              </a:rPr>
              <a:t>هاپلوئيد است ولي کروموزوم هاي آن تك کروماتيدي هستند.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16217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130156"/>
            <a:ext cx="2786050" cy="47278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2714612" y="2285992"/>
            <a:ext cx="5972188" cy="3840171"/>
          </a:xfrm>
        </p:spPr>
        <p:txBody>
          <a:bodyPr/>
          <a:lstStyle/>
          <a:p>
            <a:r>
              <a:rPr lang="fa-IR" dirty="0" smtClean="0">
                <a:solidFill>
                  <a:srgbClr val="C00000"/>
                </a:solidFill>
                <a:cs typeface="2  Mitra" pitchFamily="2" charset="-78"/>
              </a:rPr>
              <a:t>اولین جسم قطبی</a:t>
            </a:r>
            <a:r>
              <a:rPr lang="fa-IR" dirty="0" smtClean="0">
                <a:cs typeface="2  Mitra" pitchFamily="2" charset="-78"/>
              </a:rPr>
              <a:t>: هاپلوئيد ( ٢٣ کروموزومي) است که کروموزوم هاي آن دوکروماتيدي هستند. </a:t>
            </a:r>
          </a:p>
          <a:p>
            <a:r>
              <a:rPr lang="fa-IR" dirty="0" smtClean="0">
                <a:solidFill>
                  <a:srgbClr val="C00000"/>
                </a:solidFill>
                <a:cs typeface="2  Mitra" pitchFamily="2" charset="-78"/>
              </a:rPr>
              <a:t>دومین جسم های قطبی: </a:t>
            </a:r>
            <a:r>
              <a:rPr lang="fa-IR" dirty="0" smtClean="0">
                <a:cs typeface="2  Mitra" pitchFamily="2" charset="-78"/>
              </a:rPr>
              <a:t>هاپلوئيد است ولي کروموزوم هاي آن تك کروماتيدي هستند.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16217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130156"/>
            <a:ext cx="2786050" cy="47278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6050" y="1"/>
            <a:ext cx="6357950" cy="1469606"/>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2714612" cy="3273104"/>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2857488" y="1428737"/>
          <a:ext cx="6286512" cy="4857194"/>
        </p:xfrm>
        <a:graphic>
          <a:graphicData uri="http://schemas.openxmlformats.org/drawingml/2006/table">
            <a:tbl>
              <a:tblPr rtl="1"/>
              <a:tblGrid>
                <a:gridCol w="3372430">
                  <a:extLst>
                    <a:ext uri="{9D8B030D-6E8A-4147-A177-3AD203B41FA5}">
                      <a16:colId xmlns:a16="http://schemas.microsoft.com/office/drawing/2014/main" xmlns="" val="20000"/>
                    </a:ext>
                  </a:extLst>
                </a:gridCol>
                <a:gridCol w="2914082">
                  <a:extLst>
                    <a:ext uri="{9D8B030D-6E8A-4147-A177-3AD203B41FA5}">
                      <a16:colId xmlns:a16="http://schemas.microsoft.com/office/drawing/2014/main" xmlns="" val="20001"/>
                    </a:ext>
                  </a:extLst>
                </a:gridCol>
              </a:tblGrid>
              <a:tr h="342318">
                <a:tc>
                  <a:txBody>
                    <a:bodyPr/>
                    <a:lstStyle/>
                    <a:p>
                      <a:pPr algn="ctr" rtl="1">
                        <a:lnSpc>
                          <a:spcPct val="115000"/>
                        </a:lnSpc>
                        <a:spcAft>
                          <a:spcPts val="0"/>
                        </a:spcAft>
                      </a:pPr>
                      <a:r>
                        <a:rPr lang="fa-IR" sz="1800" b="1" dirty="0">
                          <a:latin typeface="Calibri"/>
                          <a:ea typeface="Calibri"/>
                          <a:cs typeface="2  Mitra" pitchFamily="2" charset="-78"/>
                        </a:rPr>
                        <a:t>تخمک زایی</a:t>
                      </a:r>
                      <a:endParaRPr lang="en-US" sz="1800" b="1" dirty="0">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800" b="1" dirty="0">
                          <a:latin typeface="Calibri"/>
                          <a:ea typeface="Calibri"/>
                          <a:cs typeface="2  Mitra" pitchFamily="2" charset="-78"/>
                        </a:rPr>
                        <a:t>اسپرم زایی</a:t>
                      </a:r>
                      <a:endParaRPr lang="en-US" sz="1800" b="1" dirty="0">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29251">
                <a:tc>
                  <a:txBody>
                    <a:bodyPr/>
                    <a:lstStyle/>
                    <a:p>
                      <a:pPr algn="r" rtl="1">
                        <a:lnSpc>
                          <a:spcPct val="115000"/>
                        </a:lnSpc>
                        <a:spcAft>
                          <a:spcPts val="0"/>
                        </a:spcAft>
                      </a:pPr>
                      <a:r>
                        <a:rPr lang="fa-IR" sz="1800" b="1" dirty="0">
                          <a:latin typeface="CourierNewPSMT"/>
                          <a:ea typeface="Calibri"/>
                          <a:cs typeface="2  Mitra" pitchFamily="2" charset="-78"/>
                        </a:rPr>
                        <a:t>ميوز با تقسيم نامساوي سيتوپلاسم </a:t>
                      </a:r>
                      <a:r>
                        <a:rPr lang="fa-IR" sz="1800" b="1" dirty="0" smtClean="0">
                          <a:latin typeface="CourierNewPSMT"/>
                          <a:ea typeface="Calibri"/>
                          <a:cs typeface="2  Mitra" pitchFamily="2" charset="-78"/>
                        </a:rPr>
                        <a:t>صورت</a:t>
                      </a:r>
                      <a:r>
                        <a:rPr lang="fa-IR" sz="1800" b="1" baseline="0" dirty="0" smtClean="0">
                          <a:latin typeface="Calibri"/>
                          <a:ea typeface="Calibri"/>
                          <a:cs typeface="2  Mitra" pitchFamily="2" charset="-78"/>
                        </a:rPr>
                        <a:t> </a:t>
                      </a:r>
                      <a:r>
                        <a:rPr lang="fa-IR" sz="1800" b="1" dirty="0" smtClean="0">
                          <a:latin typeface="CourierNewPSMT"/>
                          <a:ea typeface="Calibri"/>
                          <a:cs typeface="2  Mitra" pitchFamily="2" charset="-78"/>
                        </a:rPr>
                        <a:t>مي </a:t>
                      </a:r>
                      <a:r>
                        <a:rPr lang="fa-IR" sz="1800" b="1" dirty="0">
                          <a:latin typeface="CourierNewPSMT"/>
                          <a:ea typeface="Calibri"/>
                          <a:cs typeface="2  Mitra" pitchFamily="2" charset="-78"/>
                        </a:rPr>
                        <a:t>گيرد</a:t>
                      </a:r>
                      <a:endParaRPr lang="en-US" sz="1800" b="1" dirty="0">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746125" algn="l"/>
                        </a:tabLst>
                      </a:pPr>
                      <a:r>
                        <a:rPr lang="fa-IR" sz="1800" b="1" dirty="0">
                          <a:latin typeface="Calibri"/>
                          <a:ea typeface="Calibri"/>
                          <a:cs typeface="2  Mitra" pitchFamily="2" charset="-78"/>
                        </a:rPr>
                        <a:t>	</a:t>
                      </a:r>
                      <a:r>
                        <a:rPr lang="fa-IR" sz="1800" b="1" dirty="0">
                          <a:latin typeface="CourierNewPSMT"/>
                          <a:ea typeface="Calibri"/>
                          <a:cs typeface="2  Mitra" pitchFamily="2" charset="-78"/>
                        </a:rPr>
                        <a:t>ميوز عادي صورت مي گيرد</a:t>
                      </a:r>
                      <a:r>
                        <a:rPr lang="en-US" sz="1800" b="1" dirty="0">
                          <a:latin typeface="CourierNewPSMT"/>
                          <a:ea typeface="Calibri"/>
                          <a:cs typeface="2  Mitra" pitchFamily="2" charset="-78"/>
                        </a:rPr>
                        <a:t>.</a:t>
                      </a:r>
                      <a:endParaRPr lang="en-US" sz="1800" b="1" dirty="0">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02432">
                <a:tc>
                  <a:txBody>
                    <a:bodyPr/>
                    <a:lstStyle/>
                    <a:p>
                      <a:pPr algn="r" rtl="1">
                        <a:lnSpc>
                          <a:spcPct val="115000"/>
                        </a:lnSpc>
                        <a:spcAft>
                          <a:spcPts val="0"/>
                        </a:spcAft>
                        <a:tabLst>
                          <a:tab pos="2286635" algn="l"/>
                        </a:tabLst>
                      </a:pPr>
                      <a:r>
                        <a:rPr lang="fa-IR" sz="1800" b="1" dirty="0">
                          <a:latin typeface="CourierNewPSMT"/>
                          <a:ea typeface="Calibri"/>
                          <a:cs typeface="2  Mitra" pitchFamily="2" charset="-78"/>
                        </a:rPr>
                        <a:t>حاصل ميوز ١، يك عدد اووسيت ثانويه و يك عدد جسم قطبي است،</a:t>
                      </a:r>
                      <a:endParaRPr lang="en-US" sz="1800" b="1" dirty="0">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800" b="1" dirty="0">
                          <a:latin typeface="CourierNewPSMT"/>
                          <a:ea typeface="Calibri"/>
                          <a:cs typeface="2  Mitra" pitchFamily="2" charset="-78"/>
                        </a:rPr>
                        <a:t>حاصل ميوز</a:t>
                      </a:r>
                      <a:r>
                        <a:rPr lang="fa-IR" sz="1800" b="1" dirty="0">
                          <a:latin typeface="Calibri"/>
                          <a:ea typeface="Calibri"/>
                          <a:cs typeface="2  Mitra" pitchFamily="2" charset="-78"/>
                        </a:rPr>
                        <a:t> 1 </a:t>
                      </a:r>
                      <a:r>
                        <a:rPr lang="fa-IR" sz="1800" b="1" dirty="0">
                          <a:latin typeface="CourierNewPSMT"/>
                          <a:ea typeface="Calibri"/>
                          <a:cs typeface="2  Mitra" pitchFamily="2" charset="-78"/>
                        </a:rPr>
                        <a:t>دواسپرماتوسيت ثانويه است</a:t>
                      </a:r>
                      <a:r>
                        <a:rPr lang="en-US" sz="1800" b="1" dirty="0">
                          <a:latin typeface="CourierNewPSMT"/>
                          <a:ea typeface="Calibri"/>
                          <a:cs typeface="2  Mitra" pitchFamily="2" charset="-78"/>
                        </a:rPr>
                        <a:t>.</a:t>
                      </a:r>
                      <a:endParaRPr lang="en-US" sz="1800" b="1" dirty="0">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02432">
                <a:tc>
                  <a:txBody>
                    <a:bodyPr/>
                    <a:lstStyle/>
                    <a:p>
                      <a:pPr algn="r" rtl="1">
                        <a:lnSpc>
                          <a:spcPct val="115000"/>
                        </a:lnSpc>
                        <a:spcAft>
                          <a:spcPts val="0"/>
                        </a:spcAft>
                      </a:pPr>
                      <a:r>
                        <a:rPr lang="fa-IR" sz="1800" b="1">
                          <a:latin typeface="CourierNewPSMT"/>
                          <a:ea typeface="Calibri"/>
                          <a:cs typeface="2  Mitra" pitchFamily="2" charset="-78"/>
                        </a:rPr>
                        <a:t>حاصل ميوز ٢، يك عدد تخمك است که با اسپرم لقاح يافته است،</a:t>
                      </a:r>
                      <a:endParaRPr lang="en-US" sz="1800" b="1">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800" b="1">
                          <a:latin typeface="CourierNewPSMT"/>
                          <a:ea typeface="Calibri"/>
                          <a:cs typeface="2  Mitra" pitchFamily="2" charset="-78"/>
                        </a:rPr>
                        <a:t>حاصل ميوز ٢، دو اسپرماتوئيد است</a:t>
                      </a:r>
                      <a:endParaRPr lang="en-US" sz="1800" b="1">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52590">
                <a:tc>
                  <a:txBody>
                    <a:bodyPr/>
                    <a:lstStyle/>
                    <a:p>
                      <a:pPr algn="r" rtl="1">
                        <a:lnSpc>
                          <a:spcPct val="115000"/>
                        </a:lnSpc>
                        <a:spcAft>
                          <a:spcPts val="0"/>
                        </a:spcAft>
                      </a:pPr>
                      <a:r>
                        <a:rPr lang="fa-IR" sz="1800" b="1">
                          <a:latin typeface="CourierNewPSMT"/>
                          <a:ea typeface="Calibri"/>
                          <a:cs typeface="2  Mitra" pitchFamily="2" charset="-78"/>
                        </a:rPr>
                        <a:t>ميوز ٢ در صورتي رخ مي دهد که اووسيت ثانويه با اسپرم برخورد کرده باشد</a:t>
                      </a:r>
                      <a:r>
                        <a:rPr lang="en-US" sz="1800" b="1">
                          <a:latin typeface="CourierNewPSMT"/>
                          <a:ea typeface="Calibri"/>
                          <a:cs typeface="2  Mitra" pitchFamily="2" charset="-78"/>
                        </a:rPr>
                        <a:t>.</a:t>
                      </a:r>
                      <a:endParaRPr lang="en-US" sz="1800" b="1">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800" b="1">
                          <a:latin typeface="CourierNewPSMT"/>
                          <a:ea typeface="Calibri"/>
                          <a:cs typeface="2  Mitra" pitchFamily="2" charset="-78"/>
                        </a:rPr>
                        <a:t>مرتباً ميوز ٢ رخ مي دهد</a:t>
                      </a:r>
                      <a:endParaRPr lang="en-US" sz="1800" b="1">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01216">
                <a:tc>
                  <a:txBody>
                    <a:bodyPr/>
                    <a:lstStyle/>
                    <a:p>
                      <a:pPr algn="r" rtl="1">
                        <a:lnSpc>
                          <a:spcPct val="115000"/>
                        </a:lnSpc>
                        <a:spcAft>
                          <a:spcPts val="0"/>
                        </a:spcAft>
                      </a:pPr>
                      <a:r>
                        <a:rPr lang="fa-IR" sz="1800" b="1">
                          <a:latin typeface="CourierNewPSMT"/>
                          <a:ea typeface="Calibri"/>
                          <a:cs typeface="2  Mitra" pitchFamily="2" charset="-78"/>
                        </a:rPr>
                        <a:t>مرحلة تمايز و تغيير شكل را ندارد</a:t>
                      </a:r>
                      <a:endParaRPr lang="en-US" sz="1800" b="1">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800" b="1">
                          <a:latin typeface="CourierNewPSMT"/>
                          <a:ea typeface="Calibri"/>
                          <a:cs typeface="2  Mitra" pitchFamily="2" charset="-78"/>
                        </a:rPr>
                        <a:t>مرحلة تمايز و تغيير شكل را دارد</a:t>
                      </a:r>
                      <a:endParaRPr lang="en-US" sz="1800" b="1">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026955">
                <a:tc>
                  <a:txBody>
                    <a:bodyPr/>
                    <a:lstStyle/>
                    <a:p>
                      <a:pPr algn="r" rtl="1">
                        <a:lnSpc>
                          <a:spcPct val="115000"/>
                        </a:lnSpc>
                        <a:spcAft>
                          <a:spcPts val="0"/>
                        </a:spcAft>
                      </a:pPr>
                      <a:r>
                        <a:rPr lang="fa-IR" sz="1800" b="1" dirty="0">
                          <a:latin typeface="CourierNewPSMT"/>
                          <a:ea typeface="Calibri"/>
                          <a:cs typeface="2  Mitra" pitchFamily="2" charset="-78"/>
                        </a:rPr>
                        <a:t>حاصل تخمك زايي يك عدد تخمك و ٣ </a:t>
                      </a:r>
                      <a:r>
                        <a:rPr lang="fa-IR" sz="1800" b="1" dirty="0" smtClean="0">
                          <a:latin typeface="CourierNewPSMT"/>
                          <a:ea typeface="Calibri"/>
                          <a:cs typeface="2  Mitra" pitchFamily="2" charset="-78"/>
                        </a:rPr>
                        <a:t>عدد</a:t>
                      </a:r>
                      <a:r>
                        <a:rPr lang="fa-IR" sz="1800" b="1" baseline="0" dirty="0" smtClean="0">
                          <a:latin typeface="Calibri"/>
                          <a:ea typeface="Calibri"/>
                          <a:cs typeface="2  Mitra" pitchFamily="2" charset="-78"/>
                        </a:rPr>
                        <a:t> </a:t>
                      </a:r>
                      <a:r>
                        <a:rPr lang="fa-IR" sz="1800" b="1" dirty="0" smtClean="0">
                          <a:latin typeface="CourierNewPSMT"/>
                          <a:ea typeface="Calibri"/>
                          <a:cs typeface="2  Mitra" pitchFamily="2" charset="-78"/>
                        </a:rPr>
                        <a:t>جسم </a:t>
                      </a:r>
                      <a:r>
                        <a:rPr lang="fa-IR" sz="1800" b="1" dirty="0">
                          <a:latin typeface="CourierNewPSMT"/>
                          <a:ea typeface="Calibri"/>
                          <a:cs typeface="2  Mitra" pitchFamily="2" charset="-78"/>
                        </a:rPr>
                        <a:t>قطبي است</a:t>
                      </a:r>
                      <a:endParaRPr lang="en-US" sz="1800" b="1" dirty="0">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800" b="1" dirty="0">
                          <a:latin typeface="CourierNewPSMT"/>
                          <a:ea typeface="Calibri"/>
                          <a:cs typeface="2  Mitra" pitchFamily="2" charset="-78"/>
                        </a:rPr>
                        <a:t>حاصل اسپرم زايي ۴ عدد اسپرم است</a:t>
                      </a:r>
                      <a:endParaRPr lang="en-US" sz="1800" b="1" dirty="0">
                        <a:latin typeface="Calibri"/>
                        <a:ea typeface="Calibri"/>
                        <a:cs typeface="2  Mitra"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pic>
        <p:nvPicPr>
          <p:cNvPr id="614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252803"/>
            <a:ext cx="2714612" cy="360519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357950" y="2285992"/>
            <a:ext cx="2786050" cy="4572008"/>
          </a:xfrm>
        </p:spPr>
        <p:txBody>
          <a:bodyPr>
            <a:normAutofit fontScale="92500" lnSpcReduction="20000"/>
          </a:bodyPr>
          <a:lstStyle/>
          <a:p>
            <a:r>
              <a:rPr lang="fa-IR" b="1" dirty="0" smtClean="0">
                <a:solidFill>
                  <a:srgbClr val="C00000"/>
                </a:solidFill>
                <a:cs typeface="2  Mitra" pitchFamily="2" charset="-78"/>
              </a:rPr>
              <a:t>شباهت های تخمک زایی و اسپرم زایی</a:t>
            </a:r>
          </a:p>
          <a:p>
            <a:r>
              <a:rPr lang="fa-IR" dirty="0" smtClean="0">
                <a:cs typeface="2  Mitra" pitchFamily="2" charset="-78"/>
              </a:rPr>
              <a:t>در هردو، ابتدا ميتوز و سپس ميوز رخ مي دهد.</a:t>
            </a:r>
          </a:p>
          <a:p>
            <a:r>
              <a:rPr lang="fa-IR" dirty="0" smtClean="0">
                <a:cs typeface="2  Mitra" pitchFamily="2" charset="-78"/>
              </a:rPr>
              <a:t>در هردو، دو مرحله ميوز انجام مي شود.</a:t>
            </a:r>
          </a:p>
          <a:p>
            <a:r>
              <a:rPr lang="fa-IR" dirty="0" smtClean="0">
                <a:cs typeface="2  Mitra" pitchFamily="2" charset="-78"/>
              </a:rPr>
              <a:t>سلول هاي حاصل از لحاظ    کروموزومي مثل هم هستند.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16217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130156"/>
            <a:ext cx="2786050" cy="4727843"/>
          </a:xfrm>
          <a:prstGeom prst="rect">
            <a:avLst/>
          </a:prstGeom>
          <a:noFill/>
          <a:ln w="9525">
            <a:noFill/>
            <a:miter lim="800000"/>
            <a:headEnd/>
            <a:tailEnd/>
          </a:ln>
          <a:effectLst/>
        </p:spPr>
      </p:pic>
      <p:pic>
        <p:nvPicPr>
          <p:cNvPr id="6" name="Picture 1"/>
          <p:cNvPicPr>
            <a:picLocks noChangeAspect="1" noChangeArrowheads="1"/>
          </p:cNvPicPr>
          <p:nvPr/>
        </p:nvPicPr>
        <p:blipFill>
          <a:blip r:embed="rId4"/>
          <a:srcRect/>
          <a:stretch>
            <a:fillRect/>
          </a:stretch>
        </p:blipFill>
        <p:spPr bwMode="auto">
          <a:xfrm>
            <a:off x="2786050" y="2114265"/>
            <a:ext cx="3571900" cy="47437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دو رویداد چرخه ای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86314" y="1600200"/>
            <a:ext cx="3900486" cy="4400568"/>
          </a:xfrm>
        </p:spPr>
        <p:txBody>
          <a:bodyPr>
            <a:normAutofit fontScale="92500" lnSpcReduction="20000"/>
          </a:bodyPr>
          <a:lstStyle/>
          <a:p>
            <a:r>
              <a:rPr lang="fa-IR" dirty="0" smtClean="0"/>
              <a:t>در جنس ماده، نوسانات هورمونی دو رویداد چرخه ای را پدید می آورد، این دو چرخۀ وابسته به هم در تخمدان ها و رحم انجام می شود. </a:t>
            </a:r>
          </a:p>
          <a:p>
            <a:r>
              <a:rPr lang="fa-IR" dirty="0" smtClean="0"/>
              <a:t>1- چرخۀ تخمدانی، زمان بندی بالغ شدن اووسیت را در تخمدان تنظیم می کند</a:t>
            </a:r>
          </a:p>
          <a:p>
            <a:r>
              <a:rPr lang="fa-IR" dirty="0" smtClean="0"/>
              <a:t>2- چرخۀ رحمی، رحم را برای بارداری آماده می کند</a:t>
            </a:r>
            <a:endParaRPr lang="fa-IR" dirty="0"/>
          </a:p>
        </p:txBody>
      </p:sp>
      <p:pic>
        <p:nvPicPr>
          <p:cNvPr id="4098" name="Picture 2"/>
          <p:cNvPicPr>
            <a:picLocks noChangeAspect="1" noChangeArrowheads="1"/>
          </p:cNvPicPr>
          <p:nvPr/>
        </p:nvPicPr>
        <p:blipFill>
          <a:blip r:embed="rId2"/>
          <a:srcRect/>
          <a:stretch>
            <a:fillRect/>
          </a:stretch>
        </p:blipFill>
        <p:spPr bwMode="auto">
          <a:xfrm>
            <a:off x="0" y="1301904"/>
            <a:ext cx="4786314" cy="46178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6" y="274638"/>
            <a:ext cx="3614734" cy="5726130"/>
          </a:xfrm>
        </p:spPr>
        <p:txBody>
          <a:bodyPr>
            <a:noAutofit/>
          </a:bodyPr>
          <a:lstStyle/>
          <a:p>
            <a:pPr algn="r"/>
            <a:r>
              <a:rPr lang="fa-IR" sz="2800" dirty="0" smtClean="0"/>
              <a:t>شکل 8 تغییرات فولیکول در تخمدان، آمادگی دیوارۀ رحم و میزان چهار هورمون در طول یک دوره جنسی را نشان می دهد.</a:t>
            </a:r>
            <a:endParaRPr lang="fa-IR" sz="2800" dirty="0"/>
          </a:p>
        </p:txBody>
      </p:sp>
      <p:pic>
        <p:nvPicPr>
          <p:cNvPr id="6" name="Picture 2"/>
          <p:cNvPicPr>
            <a:picLocks noGrp="1" noChangeAspect="1" noChangeArrowheads="1"/>
          </p:cNvPicPr>
          <p:nvPr>
            <p:ph idx="1"/>
          </p:nvPr>
        </p:nvPicPr>
        <p:blipFill>
          <a:blip r:embed="rId2"/>
          <a:srcRect/>
          <a:stretch>
            <a:fillRect/>
          </a:stretch>
        </p:blipFill>
        <p:spPr bwMode="auto">
          <a:xfrm>
            <a:off x="0" y="103355"/>
            <a:ext cx="4714876" cy="67546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9322" y="357166"/>
            <a:ext cx="3214678" cy="1857388"/>
          </a:xfrm>
        </p:spPr>
        <p:txBody>
          <a:bodyPr>
            <a:normAutofit/>
          </a:bodyPr>
          <a:lstStyle/>
          <a:p>
            <a:r>
              <a:rPr lang="fa-IR" b="1" dirty="0">
                <a:solidFill>
                  <a:srgbClr val="C00000"/>
                </a:solidFill>
                <a:effectLst>
                  <a:outerShdw blurRad="38100" dist="38100" dir="2700000" algn="tl">
                    <a:srgbClr val="000000">
                      <a:alpha val="43137"/>
                    </a:srgbClr>
                  </a:outerShdw>
                </a:effectLst>
              </a:rPr>
              <a:t>اجزای دستگاه تولید مثلی </a:t>
            </a:r>
            <a:r>
              <a:rPr lang="fa-IR" b="1" dirty="0" smtClean="0">
                <a:solidFill>
                  <a:srgbClr val="C00000"/>
                </a:solidFill>
                <a:effectLst>
                  <a:outerShdw blurRad="38100" dist="38100" dir="2700000" algn="tl">
                    <a:srgbClr val="000000">
                      <a:alpha val="43137"/>
                    </a:srgbClr>
                  </a:outerShdw>
                </a:effectLst>
              </a:rPr>
              <a:t>مرد</a:t>
            </a:r>
            <a:endParaRPr lang="fa-IR" b="1" dirty="0">
              <a:solidFill>
                <a:srgbClr val="C00000"/>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26"/>
            <a:ext cx="4978887" cy="4419306"/>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0822" y="3143248"/>
            <a:ext cx="4523178" cy="37147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چرخۀ تخمدانی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4429132"/>
            <a:ext cx="8229600" cy="1697031"/>
          </a:xfrm>
        </p:spPr>
        <p:txBody>
          <a:bodyPr>
            <a:normAutofit fontScale="85000" lnSpcReduction="10000"/>
          </a:bodyPr>
          <a:lstStyle/>
          <a:p>
            <a:r>
              <a:rPr lang="fa-IR" dirty="0" smtClean="0"/>
              <a:t>پیشتر خواندید که در تخمدان تعدادی اووسیت به همراه یاخته های اطرافشان فولیکول را تشکیل می دهند که از دورۀ جنینی در تخمدان ها وجود دارند. در هر دورۀ جنسی یکی از فولیکول هایی که از همه رشد بیشتری پیدا کرده است، چرخۀ تخمدانی را آغاز و ادامه می دهد.</a:t>
            </a:r>
            <a:endParaRPr lang="fa-IR" dirty="0"/>
          </a:p>
        </p:txBody>
      </p:sp>
      <p:pic>
        <p:nvPicPr>
          <p:cNvPr id="4" name="Picture 2"/>
          <p:cNvPicPr>
            <a:picLocks noChangeAspect="1" noChangeArrowheads="1"/>
          </p:cNvPicPr>
          <p:nvPr/>
        </p:nvPicPr>
        <p:blipFill>
          <a:blip r:embed="rId2"/>
          <a:srcRect/>
          <a:stretch>
            <a:fillRect/>
          </a:stretch>
        </p:blipFill>
        <p:spPr bwMode="auto">
          <a:xfrm>
            <a:off x="-1" y="928670"/>
            <a:ext cx="5338173" cy="3389316"/>
          </a:xfrm>
          <a:prstGeom prst="rect">
            <a:avLst/>
          </a:prstGeom>
          <a:noFill/>
          <a:ln w="9525">
            <a:noFill/>
            <a:miter lim="800000"/>
            <a:headEnd/>
            <a:tailEnd/>
          </a:ln>
          <a:effectLst/>
        </p:spPr>
      </p:pic>
      <p:pic>
        <p:nvPicPr>
          <p:cNvPr id="5"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0694" y="928670"/>
            <a:ext cx="3440418" cy="33946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92" y="0"/>
            <a:ext cx="1728742" cy="4714884"/>
          </a:xfrm>
        </p:spPr>
        <p:txBody>
          <a:bodyPr/>
          <a:lstStyle/>
          <a:p>
            <a:r>
              <a:rPr lang="fa-IR" b="1" dirty="0" smtClean="0">
                <a:solidFill>
                  <a:srgbClr val="C00000"/>
                </a:solidFill>
                <a:effectLst>
                  <a:outerShdw blurRad="38100" dist="38100" dir="2700000" algn="tl">
                    <a:srgbClr val="000000">
                      <a:alpha val="43137"/>
                    </a:srgbClr>
                  </a:outerShdw>
                </a:effectLst>
              </a:rPr>
              <a:t>چرخۀ تخمدانی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4714884"/>
            <a:ext cx="8229600" cy="1714512"/>
          </a:xfrm>
        </p:spPr>
        <p:txBody>
          <a:bodyPr>
            <a:normAutofit fontScale="85000" lnSpcReduction="20000"/>
          </a:bodyPr>
          <a:lstStyle/>
          <a:p>
            <a:r>
              <a:rPr lang="fa-IR" dirty="0" smtClean="0"/>
              <a:t>لایه های یاخته ای این فولیکول تکثیر و حجیم می شوند و</a:t>
            </a:r>
          </a:p>
          <a:p>
            <a:r>
              <a:rPr lang="fa-IR" dirty="0" smtClean="0"/>
              <a:t> 1- شرایط رشد و نمو اووسیت درون فولیکول را فراهم می کنند</a:t>
            </a:r>
          </a:p>
          <a:p>
            <a:r>
              <a:rPr lang="fa-IR" dirty="0" smtClean="0"/>
              <a:t>2- هورمون استروژن را ترشح می کنند که با رشد فولیکول میزان آن افزایش می یابد</a:t>
            </a:r>
            <a:endParaRPr lang="fa-IR" dirty="0"/>
          </a:p>
        </p:txBody>
      </p:sp>
      <p:pic>
        <p:nvPicPr>
          <p:cNvPr id="4" name="Picture 2"/>
          <p:cNvPicPr>
            <a:picLocks noChangeAspect="1" noChangeArrowheads="1"/>
          </p:cNvPicPr>
          <p:nvPr/>
        </p:nvPicPr>
        <p:blipFill>
          <a:blip r:embed="rId2"/>
          <a:srcRect/>
          <a:stretch>
            <a:fillRect/>
          </a:stretch>
        </p:blipFill>
        <p:spPr bwMode="auto">
          <a:xfrm>
            <a:off x="0" y="0"/>
            <a:ext cx="6962775" cy="4514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29174"/>
            <a:ext cx="9144000" cy="1928826"/>
          </a:xfrm>
        </p:spPr>
        <p:txBody>
          <a:bodyPr>
            <a:normAutofit lnSpcReduction="10000"/>
          </a:bodyPr>
          <a:lstStyle/>
          <a:p>
            <a:r>
              <a:rPr lang="fa-IR" dirty="0" smtClean="0"/>
              <a:t>چرخۀ تخمدانی با تأثیر هورمون های </a:t>
            </a:r>
            <a:r>
              <a:rPr lang="en-US" dirty="0" smtClean="0"/>
              <a:t>FSH</a:t>
            </a:r>
            <a:r>
              <a:rPr lang="fa-IR" dirty="0" smtClean="0"/>
              <a:t> و </a:t>
            </a:r>
            <a:r>
              <a:rPr lang="en-US" dirty="0" smtClean="0"/>
              <a:t>LH</a:t>
            </a:r>
            <a:r>
              <a:rPr lang="fa-IR" dirty="0" smtClean="0"/>
              <a:t> تنظیم و هدایت می شود. در سطح یاخته های فولیکولی گیرنده هایی وجود دارند که</a:t>
            </a:r>
            <a:r>
              <a:rPr lang="en-US" dirty="0" smtClean="0"/>
              <a:t>FSH </a:t>
            </a:r>
            <a:r>
              <a:rPr lang="fa-IR" dirty="0" smtClean="0"/>
              <a:t> به آنها متصل می شود. این اتصال فولیکول را تحریک کرده تا بزرگ و بالغ شود.</a:t>
            </a:r>
            <a:endParaRPr lang="fa-IR" dirty="0"/>
          </a:p>
        </p:txBody>
      </p:sp>
      <p:pic>
        <p:nvPicPr>
          <p:cNvPr id="4" name="Picture 2"/>
          <p:cNvPicPr>
            <a:picLocks noChangeAspect="1" noChangeArrowheads="1"/>
          </p:cNvPicPr>
          <p:nvPr/>
        </p:nvPicPr>
        <p:blipFill>
          <a:blip r:embed="rId2"/>
          <a:srcRect/>
          <a:stretch>
            <a:fillRect/>
          </a:stretch>
        </p:blipFill>
        <p:spPr bwMode="auto">
          <a:xfrm>
            <a:off x="-1" y="0"/>
            <a:ext cx="9005507" cy="4929198"/>
          </a:xfrm>
          <a:prstGeom prst="rect">
            <a:avLst/>
          </a:prstGeom>
          <a:noFill/>
          <a:ln w="9525">
            <a:noFill/>
            <a:miter lim="800000"/>
            <a:headEnd/>
            <a:tailEnd/>
          </a:ln>
          <a:effectLst/>
        </p:spPr>
      </p:pic>
      <p:sp>
        <p:nvSpPr>
          <p:cNvPr id="6" name="Title 1"/>
          <p:cNvSpPr>
            <a:spLocks noGrp="1"/>
          </p:cNvSpPr>
          <p:nvPr>
            <p:ph type="title"/>
          </p:nvPr>
        </p:nvSpPr>
        <p:spPr>
          <a:xfrm>
            <a:off x="5500694" y="274638"/>
            <a:ext cx="3186106" cy="1154098"/>
          </a:xfrm>
        </p:spPr>
        <p:txBody>
          <a:bodyPr/>
          <a:lstStyle/>
          <a:p>
            <a:r>
              <a:rPr lang="fa-IR" b="1" dirty="0" smtClean="0">
                <a:solidFill>
                  <a:srgbClr val="C00000"/>
                </a:solidFill>
                <a:effectLst>
                  <a:outerShdw blurRad="38100" dist="38100" dir="2700000" algn="tl">
                    <a:srgbClr val="000000">
                      <a:alpha val="43137"/>
                    </a:srgbClr>
                  </a:outerShdw>
                </a:effectLst>
              </a:rPr>
              <a:t>چرخۀ تخمدانی</a:t>
            </a:r>
            <a:endParaRPr lang="fa-IR"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562" y="0"/>
            <a:ext cx="4229072" cy="1143000"/>
          </a:xfrm>
        </p:spPr>
        <p:txBody>
          <a:bodyPr/>
          <a:lstStyle/>
          <a:p>
            <a:r>
              <a:rPr lang="fa-IR" b="1" dirty="0" smtClean="0">
                <a:solidFill>
                  <a:srgbClr val="C00000"/>
                </a:solidFill>
                <a:effectLst>
                  <a:outerShdw blurRad="38100" dist="38100" dir="2700000" algn="tl">
                    <a:srgbClr val="000000">
                      <a:alpha val="43137"/>
                    </a:srgbClr>
                  </a:outerShdw>
                </a:effectLst>
              </a:rPr>
              <a:t>تخمک گذاری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4357694"/>
            <a:ext cx="8686800" cy="2054221"/>
          </a:xfrm>
        </p:spPr>
        <p:txBody>
          <a:bodyPr>
            <a:normAutofit fontScale="85000" lnSpcReduction="10000"/>
          </a:bodyPr>
          <a:lstStyle/>
          <a:p>
            <a:r>
              <a:rPr lang="fa-IR" dirty="0" smtClean="0"/>
              <a:t>حدود روز چهاردهم دوره فولیکول بالغ شده که در این زمان به دیوارۀ تخمدان چسبیده است </a:t>
            </a:r>
            <a:r>
              <a:rPr lang="fa-IR" b="1" dirty="0" smtClean="0"/>
              <a:t>تخمک گذاری </a:t>
            </a:r>
            <a:r>
              <a:rPr lang="fa-IR" dirty="0" smtClean="0"/>
              <a:t>انجام می دهد. در این فرایند، اووسیت ثانویه همراه با تعدادی از یاخته های فولیکولی از سطح تخمدان خارج و وارد محوطۀ شکمی می شوند. یاخته های فولیکولی چسبیده به اووسیت در ادامۀ مسیر به تغذیه و محافظت از آن کمک می کنند.</a:t>
            </a:r>
          </a:p>
          <a:p>
            <a:endParaRPr lang="fa-IR"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48108" y="1000108"/>
            <a:ext cx="5195892" cy="33045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910" y="1928802"/>
            <a:ext cx="3067430" cy="2286016"/>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642910" y="0"/>
            <a:ext cx="3000364" cy="18573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0430" y="0"/>
            <a:ext cx="5357850" cy="1571612"/>
          </a:xfrm>
        </p:spPr>
        <p:txBody>
          <a:bodyPr/>
          <a:lstStyle/>
          <a:p>
            <a:r>
              <a:rPr lang="fa-IR" b="1" dirty="0" smtClean="0">
                <a:solidFill>
                  <a:srgbClr val="C00000"/>
                </a:solidFill>
                <a:effectLst>
                  <a:outerShdw blurRad="38100" dist="38100" dir="2700000" algn="tl">
                    <a:srgbClr val="000000">
                      <a:alpha val="43137"/>
                    </a:srgbClr>
                  </a:outerShdw>
                </a:effectLst>
              </a:rPr>
              <a:t>عامل اصلی تخمک گذاری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214942" y="1571612"/>
            <a:ext cx="3929058" cy="4857784"/>
          </a:xfrm>
        </p:spPr>
        <p:txBody>
          <a:bodyPr>
            <a:normAutofit/>
          </a:bodyPr>
          <a:lstStyle/>
          <a:p>
            <a:r>
              <a:rPr lang="fa-IR" dirty="0" smtClean="0"/>
              <a:t>زیاد شدن</a:t>
            </a:r>
            <a:r>
              <a:rPr lang="en-US" dirty="0" smtClean="0"/>
              <a:t>LH</a:t>
            </a:r>
            <a:r>
              <a:rPr lang="fa-IR" dirty="0" smtClean="0"/>
              <a:t>که در اثر افزایش ترشح استروژن رخ می دهد، عامل اصلی تخمک گذاری است. به دنبال تخمک گذاری، باقی ماندۀ فولیکول در تخمدان به صورت تودۀ یاخته ای در می آید که به آن </a:t>
            </a:r>
            <a:r>
              <a:rPr lang="fa-IR" b="1" dirty="0" smtClean="0"/>
              <a:t>جسم زرد </a:t>
            </a:r>
            <a:r>
              <a:rPr lang="fa-IR" dirty="0" smtClean="0"/>
              <a:t>می گویند</a:t>
            </a:r>
            <a:endParaRPr lang="fa-IR" dirty="0"/>
          </a:p>
        </p:txBody>
      </p:sp>
      <p:pic>
        <p:nvPicPr>
          <p:cNvPr id="778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23328"/>
            <a:ext cx="5286380" cy="4605517"/>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714348" y="0"/>
            <a:ext cx="2438149" cy="20335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857752" y="2214554"/>
            <a:ext cx="3829048" cy="4429156"/>
          </a:xfrm>
        </p:spPr>
        <p:txBody>
          <a:bodyPr/>
          <a:lstStyle/>
          <a:p>
            <a:r>
              <a:rPr lang="fa-IR" dirty="0" smtClean="0"/>
              <a:t>١</a:t>
            </a:r>
            <a:r>
              <a:rPr lang="fa-IR" dirty="0" smtClean="0">
                <a:cs typeface="2  Mitra" pitchFamily="2" charset="-78"/>
              </a:rPr>
              <a:t>. افزايش</a:t>
            </a:r>
            <a:r>
              <a:rPr lang="en-US" dirty="0" smtClean="0">
                <a:cs typeface="2  Mitra" pitchFamily="2" charset="-78"/>
              </a:rPr>
              <a:t> LH</a:t>
            </a:r>
            <a:r>
              <a:rPr lang="fa-IR" dirty="0" smtClean="0">
                <a:cs typeface="2  Mitra" pitchFamily="2" charset="-78"/>
              </a:rPr>
              <a:t> از اهميت بيشتري برخوردار است.</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2098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263100"/>
            <a:ext cx="4929190" cy="42943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643438" y="2214554"/>
            <a:ext cx="4214842" cy="4429156"/>
          </a:xfrm>
        </p:spPr>
        <p:txBody>
          <a:bodyPr/>
          <a:lstStyle/>
          <a:p>
            <a:r>
              <a:rPr lang="fa-IR" dirty="0" smtClean="0">
                <a:cs typeface="2  Mitra" pitchFamily="2" charset="-78"/>
              </a:rPr>
              <a:t>2- </a:t>
            </a:r>
            <a:r>
              <a:rPr lang="fa-IR" dirty="0" smtClean="0">
                <a:solidFill>
                  <a:srgbClr val="C00000"/>
                </a:solidFill>
                <a:cs typeface="2  Mitra" pitchFamily="2" charset="-78"/>
              </a:rPr>
              <a:t>بيشترين مقدار</a:t>
            </a:r>
            <a:r>
              <a:rPr lang="en-US" dirty="0" smtClean="0">
                <a:solidFill>
                  <a:srgbClr val="C00000"/>
                </a:solidFill>
                <a:cs typeface="2  Mitra" pitchFamily="2" charset="-78"/>
              </a:rPr>
              <a:t>LH</a:t>
            </a:r>
          </a:p>
          <a:p>
            <a:pPr>
              <a:buNone/>
            </a:pPr>
            <a:r>
              <a:rPr lang="fa-IR" dirty="0" smtClean="0">
                <a:cs typeface="2  Mitra" pitchFamily="2" charset="-78"/>
              </a:rPr>
              <a:t>وسط دورة حوالي روز چهاردهم</a:t>
            </a:r>
          </a:p>
          <a:p>
            <a:r>
              <a:rPr lang="fa-IR" dirty="0" smtClean="0">
                <a:solidFill>
                  <a:srgbClr val="C00000"/>
                </a:solidFill>
                <a:cs typeface="2  Mitra" pitchFamily="2" charset="-78"/>
              </a:rPr>
              <a:t>بيشترين مقدار</a:t>
            </a:r>
            <a:r>
              <a:rPr lang="en-US" dirty="0" smtClean="0">
                <a:solidFill>
                  <a:srgbClr val="C00000"/>
                </a:solidFill>
                <a:cs typeface="2  Mitra" pitchFamily="2" charset="-78"/>
              </a:rPr>
              <a:t> FSH</a:t>
            </a:r>
            <a:r>
              <a:rPr lang="fa-IR" dirty="0" smtClean="0">
                <a:solidFill>
                  <a:srgbClr val="C00000"/>
                </a:solidFill>
                <a:cs typeface="2  Mitra" pitchFamily="2" charset="-78"/>
              </a:rPr>
              <a:t> </a:t>
            </a:r>
          </a:p>
          <a:p>
            <a:pPr>
              <a:buNone/>
            </a:pPr>
            <a:r>
              <a:rPr lang="fa-IR" dirty="0" smtClean="0">
                <a:cs typeface="2  Mitra" pitchFamily="2" charset="-78"/>
              </a:rPr>
              <a:t>وسط دورة حوالي روز چهاردهم</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2098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263100"/>
            <a:ext cx="4929190" cy="42943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857752" y="2214554"/>
            <a:ext cx="4286248" cy="4429156"/>
          </a:xfrm>
        </p:spPr>
        <p:txBody>
          <a:bodyPr>
            <a:normAutofit/>
          </a:bodyPr>
          <a:lstStyle/>
          <a:p>
            <a:r>
              <a:rPr lang="fa-IR" dirty="0" smtClean="0">
                <a:solidFill>
                  <a:srgbClr val="C00000"/>
                </a:solidFill>
                <a:cs typeface="2  Mitra" pitchFamily="2" charset="-78"/>
              </a:rPr>
              <a:t>بيشترين مقدار استروژن </a:t>
            </a:r>
          </a:p>
          <a:p>
            <a:r>
              <a:rPr lang="fa-IR" dirty="0" smtClean="0">
                <a:cs typeface="2  Mitra" pitchFamily="2" charset="-78"/>
              </a:rPr>
              <a:t>قبل از تخمك گذاري مطابق با منحني روز دوازدهم هنگامي که فوليكول به حداکثر رشد خود مي رسد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2098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263100"/>
            <a:ext cx="4929190" cy="42943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857752" y="2214554"/>
            <a:ext cx="4071966" cy="4429156"/>
          </a:xfrm>
        </p:spPr>
        <p:txBody>
          <a:bodyPr>
            <a:normAutofit/>
          </a:bodyPr>
          <a:lstStyle/>
          <a:p>
            <a:r>
              <a:rPr lang="fa-IR" dirty="0" smtClean="0">
                <a:solidFill>
                  <a:srgbClr val="C00000"/>
                </a:solidFill>
                <a:cs typeface="2  Mitra" pitchFamily="2" charset="-78"/>
              </a:rPr>
              <a:t>بيشترين مقدار پروژسترون</a:t>
            </a:r>
          </a:p>
          <a:p>
            <a:r>
              <a:rPr lang="fa-IR" dirty="0" smtClean="0">
                <a:cs typeface="2  Mitra" pitchFamily="2" charset="-78"/>
              </a:rPr>
              <a:t>پس از تخمك گذاري و تشكيل جسم زرد و حدود روز بيستم دوره، به حداکثر مقدار خود مي رسد.</a:t>
            </a:r>
          </a:p>
          <a:p>
            <a:endParaRPr lang="fa-IR" dirty="0" smtClean="0">
              <a:solidFill>
                <a:srgbClr val="C00000"/>
              </a:solidFill>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2098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263100"/>
            <a:ext cx="4929190" cy="42943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857752" y="2214554"/>
            <a:ext cx="4071966" cy="4429156"/>
          </a:xfrm>
        </p:spPr>
        <p:txBody>
          <a:bodyPr>
            <a:normAutofit fontScale="92500"/>
          </a:bodyPr>
          <a:lstStyle/>
          <a:p>
            <a:r>
              <a:rPr lang="fa-IR" dirty="0" smtClean="0"/>
              <a:t>٣. بيشترين مقدار تغييرات هورمون مربوط به وسط دوره است که </a:t>
            </a:r>
            <a:r>
              <a:rPr lang="en-US" dirty="0" smtClean="0"/>
              <a:t>LH</a:t>
            </a:r>
            <a:r>
              <a:rPr lang="fa-IR" dirty="0" smtClean="0"/>
              <a:t> به مقدار زيادي افزايش مي يابد و مقدار </a:t>
            </a:r>
            <a:r>
              <a:rPr lang="en-US" dirty="0" smtClean="0"/>
              <a:t>FSH</a:t>
            </a:r>
            <a:r>
              <a:rPr lang="fa-IR" dirty="0" smtClean="0"/>
              <a:t> نيزتا حدودي افزايش مي يابد. در همين زمان، مقدار استروژن کاهش مي يابد و به دنبال آن، پروژسترون افزايش مي يابد.</a:t>
            </a:r>
            <a:endParaRPr lang="fa-IR" dirty="0" smtClean="0">
              <a:solidFill>
                <a:srgbClr val="C00000"/>
              </a:solidFill>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2098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263100"/>
            <a:ext cx="4929190" cy="42943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868680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وظایف مجموعۀ اندام های دستگاه تولید مثلی مرد</a:t>
            </a:r>
            <a:endParaRPr lang="fa-IR" dirty="0"/>
          </a:p>
        </p:txBody>
      </p:sp>
      <p:sp>
        <p:nvSpPr>
          <p:cNvPr id="3" name="Content Placeholder 2"/>
          <p:cNvSpPr>
            <a:spLocks noGrp="1"/>
          </p:cNvSpPr>
          <p:nvPr>
            <p:ph idx="1"/>
          </p:nvPr>
        </p:nvSpPr>
        <p:spPr>
          <a:xfrm>
            <a:off x="4714876" y="1600200"/>
            <a:ext cx="4000528" cy="4757758"/>
          </a:xfrm>
        </p:spPr>
        <p:txBody>
          <a:bodyPr>
            <a:normAutofit lnSpcReduction="10000"/>
          </a:bodyPr>
          <a:lstStyle/>
          <a:p>
            <a:r>
              <a:rPr lang="fa-IR" dirty="0" smtClean="0"/>
              <a:t>1- تولید یاخته های جنسی نر( اسپرم)</a:t>
            </a:r>
          </a:p>
          <a:p>
            <a:r>
              <a:rPr lang="fa-IR" dirty="0" smtClean="0"/>
              <a:t>2- ایجاد محیطی مناسب برای نگهداری از اسپرم ها</a:t>
            </a:r>
          </a:p>
          <a:p>
            <a:r>
              <a:rPr lang="fa-IR" dirty="0" smtClean="0"/>
              <a:t>3- انتقال اسپرم ها به خارج از بدن</a:t>
            </a:r>
          </a:p>
          <a:p>
            <a:r>
              <a:rPr lang="fa-IR" dirty="0" smtClean="0"/>
              <a:t>4 -تولید هورمون جنسی مردانه( تستوسترون)</a:t>
            </a:r>
            <a:endParaRPr lang="fa-IR" dirty="0"/>
          </a:p>
        </p:txBody>
      </p:sp>
      <p:pic>
        <p:nvPicPr>
          <p:cNvPr id="3074" name="Picture 2"/>
          <p:cNvPicPr>
            <a:picLocks noChangeAspect="1" noChangeArrowheads="1"/>
          </p:cNvPicPr>
          <p:nvPr/>
        </p:nvPicPr>
        <p:blipFill>
          <a:blip r:embed="rId2"/>
          <a:srcRect/>
          <a:stretch>
            <a:fillRect/>
          </a:stretch>
        </p:blipFill>
        <p:spPr bwMode="auto">
          <a:xfrm>
            <a:off x="0" y="1357298"/>
            <a:ext cx="4667250" cy="5248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0" y="642918"/>
            <a:ext cx="4214810" cy="857256"/>
          </a:xfrm>
        </p:spPr>
        <p:txBody>
          <a:bodyPr/>
          <a:lstStyle/>
          <a:p>
            <a:r>
              <a:rPr lang="fa-IR" b="1" dirty="0" smtClean="0">
                <a:solidFill>
                  <a:srgbClr val="C00000"/>
                </a:solidFill>
                <a:effectLst>
                  <a:outerShdw blurRad="38100" dist="38100" dir="2700000" algn="tl">
                    <a:srgbClr val="000000">
                      <a:alpha val="43137"/>
                    </a:srgbClr>
                  </a:outerShdw>
                </a:effectLst>
              </a:rPr>
              <a:t>نقش جسم زرد</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429256" y="1643050"/>
            <a:ext cx="3714744" cy="5214950"/>
          </a:xfrm>
        </p:spPr>
        <p:txBody>
          <a:bodyPr>
            <a:normAutofit fontScale="85000" lnSpcReduction="10000"/>
          </a:bodyPr>
          <a:lstStyle/>
          <a:p>
            <a:r>
              <a:rPr lang="fa-IR" dirty="0" smtClean="0"/>
              <a:t>یاخته های جسم زرد با تأثیر هورمون</a:t>
            </a:r>
            <a:r>
              <a:rPr lang="en-US" dirty="0" smtClean="0"/>
              <a:t> LH</a:t>
            </a:r>
            <a:r>
              <a:rPr lang="fa-IR" dirty="0" smtClean="0"/>
              <a:t> فعالیت ترشحی خود را افزایش می دهند و دو هورمون استروژن و پروژسترون را ترشح می کنند. این هورمون ها وقایع رحم را در دورۀ جنسی ادامه می دهند. اگر بارداری رخ دهد، جسم زرد به فعالیت خود تا مدتی ادامه می دهد و با این هورمون ها جدار رحم و در نتیجه جنین جایگزین شده در آن حفظ می شود.</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252482"/>
            <a:ext cx="5286380" cy="4605517"/>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1214414" y="0"/>
            <a:ext cx="2609450" cy="21764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6446" y="274638"/>
            <a:ext cx="2900354" cy="1143000"/>
          </a:xfrm>
        </p:spPr>
        <p:txBody>
          <a:bodyPr/>
          <a:lstStyle/>
          <a:p>
            <a:r>
              <a:rPr lang="fa-IR" b="1" dirty="0" smtClean="0">
                <a:solidFill>
                  <a:srgbClr val="C00000"/>
                </a:solidFill>
                <a:effectLst>
                  <a:outerShdw blurRad="38100" dist="38100" dir="2700000" algn="tl">
                    <a:srgbClr val="000000">
                      <a:alpha val="43137"/>
                    </a:srgbClr>
                  </a:outerShdw>
                </a:effectLst>
              </a:rPr>
              <a:t>جسم سفید</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72132" y="1214422"/>
            <a:ext cx="3571868" cy="5643578"/>
          </a:xfrm>
        </p:spPr>
        <p:txBody>
          <a:bodyPr>
            <a:normAutofit fontScale="92500" lnSpcReduction="20000"/>
          </a:bodyPr>
          <a:lstStyle/>
          <a:p>
            <a:r>
              <a:rPr lang="fa-IR" dirty="0" smtClean="0"/>
              <a:t>گر بارداری رخ ندهد ،جسم زرد در اواخر دورۀ جنسی تحلیل می رود و به جسمی غیرفعال به نام </a:t>
            </a:r>
            <a:r>
              <a:rPr lang="fa-IR" b="1" dirty="0" smtClean="0"/>
              <a:t>جسم سفید </a:t>
            </a:r>
            <a:r>
              <a:rPr lang="fa-IR" dirty="0" smtClean="0"/>
              <a:t>تبدیل می شود. غیر فعال شدن جسم زرد باعث کاهش استروژن و پروژسترون در خون می شود. کاهش این هورمون ها موجب ناپایداری جدار رحم و تخریب و ریزش آن می شود که علامت شروع دورۀ جنسی بعدی است</a:t>
            </a:r>
            <a:endParaRPr lang="fa-IR" dirty="0"/>
          </a:p>
        </p:txBody>
      </p:sp>
      <p:pic>
        <p:nvPicPr>
          <p:cNvPr id="788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57559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643446"/>
            <a:ext cx="9144000" cy="2214554"/>
          </a:xfrm>
        </p:spPr>
        <p:txBody>
          <a:bodyPr>
            <a:normAutofit fontScale="85000" lnSpcReduction="20000"/>
          </a:bodyPr>
          <a:lstStyle/>
          <a:p>
            <a:r>
              <a:rPr lang="fa-IR" dirty="0" smtClean="0">
                <a:cs typeface="2  Mitra" pitchFamily="2" charset="-78"/>
              </a:rPr>
              <a:t>در رحم قاعدگی در روزهای اول هر دوره رخ می دهد که به طور متوسط هفت روز طول می کشد. پس از آن، دیوارۀ داخلی رحم مجددًا شروع به رشد و نمو می کند ضخامت آن زیاد شده و در آن چین خوردگی ها، حفرات و اندوختۀ خونی زیادی به وجود می آید. رشد و نمو دیوارۀ داخلی تا بعد از نیمۀ دوره هم ادامه می یابد. پس از آن، سرعت رشد آن کم می شود ولی فعالیت ترشحی درآن افزایش می یابد. نتیجۀ این فعالیت ها آماده شدن جدار رحم برای پذیرش و پرورش تخمک لقاح یافته یا همان تخم است.</a:t>
            </a:r>
            <a:endParaRPr lang="fa-IR" dirty="0">
              <a:cs typeface="2  Mitra" pitchFamily="2" charset="-78"/>
            </a:endParaRPr>
          </a:p>
        </p:txBody>
      </p:sp>
      <p:pic>
        <p:nvPicPr>
          <p:cNvPr id="79874" name="Picture 2"/>
          <p:cNvPicPr>
            <a:picLocks noChangeAspect="1" noChangeArrowheads="1"/>
          </p:cNvPicPr>
          <p:nvPr/>
        </p:nvPicPr>
        <p:blipFill>
          <a:blip r:embed="rId2"/>
          <a:srcRect/>
          <a:stretch>
            <a:fillRect/>
          </a:stretch>
        </p:blipFill>
        <p:spPr bwMode="auto">
          <a:xfrm>
            <a:off x="2714612" y="0"/>
            <a:ext cx="6429388" cy="4619607"/>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2694463" cy="2550585"/>
          </a:xfrm>
          <a:prstGeom prst="rect">
            <a:avLst/>
          </a:prstGeom>
          <a:noFill/>
          <a:ln w="9525">
            <a:noFill/>
            <a:miter lim="800000"/>
            <a:headEnd/>
            <a:tailEnd/>
          </a:ln>
          <a:effectLst/>
        </p:spPr>
      </p:pic>
      <p:sp>
        <p:nvSpPr>
          <p:cNvPr id="8" name="Title 1"/>
          <p:cNvSpPr>
            <a:spLocks noGrp="1"/>
          </p:cNvSpPr>
          <p:nvPr>
            <p:ph type="title"/>
          </p:nvPr>
        </p:nvSpPr>
        <p:spPr>
          <a:xfrm>
            <a:off x="2000232" y="0"/>
            <a:ext cx="3429024" cy="857232"/>
          </a:xfrm>
        </p:spPr>
        <p:txBody>
          <a:bodyPr/>
          <a:lstStyle/>
          <a:p>
            <a:r>
              <a:rPr lang="fa-IR" b="1" dirty="0" smtClean="0">
                <a:solidFill>
                  <a:srgbClr val="C00000"/>
                </a:solidFill>
                <a:effectLst>
                  <a:outerShdw blurRad="38100" dist="38100" dir="2700000" algn="tl">
                    <a:srgbClr val="000000">
                      <a:alpha val="43137"/>
                    </a:srgbClr>
                  </a:outerShdw>
                </a:effectLst>
              </a:rPr>
              <a:t>چرخۀ رحمی</a:t>
            </a:r>
            <a:endParaRPr lang="fa-IR" dirty="0">
              <a:solidFill>
                <a:srgbClr val="C00000"/>
              </a:solidFill>
              <a:effectLst>
                <a:outerShdw blurRad="38100" dist="38100" dir="2700000" algn="tl">
                  <a:srgbClr val="000000">
                    <a:alpha val="43137"/>
                  </a:srgbClr>
                </a:outerShdw>
              </a:effectLst>
            </a:endParaRPr>
          </a:p>
        </p:txBody>
      </p:sp>
      <p:pic>
        <p:nvPicPr>
          <p:cNvPr id="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500306"/>
            <a:ext cx="2714613" cy="21145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4286256"/>
            <a:ext cx="8572560" cy="2571744"/>
          </a:xfrm>
        </p:spPr>
        <p:txBody>
          <a:bodyPr>
            <a:normAutofit fontScale="92500" lnSpcReduction="10000"/>
          </a:bodyPr>
          <a:lstStyle/>
          <a:p>
            <a:r>
              <a:rPr lang="fa-IR" dirty="0" smtClean="0"/>
              <a:t>اگر در حدود نیمۀ دورۀ جنسی اسپرم در مجاورت اووسیت ثانویه قرار گیرد، پس از تکمیل مراحل تخمک زایی لقاح صورت می پذیرد و تخم پس از انجام تقسیماتی در لولۀ رحمی، در یکی از فرورفتگی های جدار رحم </a:t>
            </a:r>
            <a:r>
              <a:rPr lang="fa-IR" b="1" dirty="0" smtClean="0"/>
              <a:t>جایگزین </a:t>
            </a:r>
            <a:r>
              <a:rPr lang="fa-IR" dirty="0" smtClean="0"/>
              <a:t>می شود. جایگزینی شامل نفوذ جنین به درون جدار رحم و ایجاد رابطۀ خونی و تغذیه ای با مادر است.</a:t>
            </a:r>
            <a:endParaRPr lang="fa-IR"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4290"/>
            <a:ext cx="5286380" cy="41594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7818" y="285728"/>
            <a:ext cx="2299488" cy="4143404"/>
          </a:xfrm>
          <a:prstGeom prst="rect">
            <a:avLst/>
          </a:prstGeom>
          <a:noFill/>
          <a:ln w="9525">
            <a:noFill/>
            <a:miter lim="800000"/>
            <a:headEnd/>
            <a:tailEnd/>
          </a:ln>
          <a:effectLst/>
        </p:spPr>
      </p:pic>
      <p:sp>
        <p:nvSpPr>
          <p:cNvPr id="8" name="Title 1"/>
          <p:cNvSpPr>
            <a:spLocks noGrp="1"/>
          </p:cNvSpPr>
          <p:nvPr>
            <p:ph type="title"/>
          </p:nvPr>
        </p:nvSpPr>
        <p:spPr>
          <a:xfrm>
            <a:off x="7572396" y="274638"/>
            <a:ext cx="1571604" cy="4011618"/>
          </a:xfrm>
        </p:spPr>
        <p:txBody>
          <a:bodyPr/>
          <a:lstStyle/>
          <a:p>
            <a:r>
              <a:rPr lang="fa-IR" b="1" dirty="0" smtClean="0">
                <a:solidFill>
                  <a:srgbClr val="C00000"/>
                </a:solidFill>
                <a:effectLst>
                  <a:outerShdw blurRad="38100" dist="38100" dir="2700000" algn="tl">
                    <a:srgbClr val="000000">
                      <a:alpha val="43137"/>
                    </a:srgbClr>
                  </a:outerShdw>
                </a:effectLst>
              </a:rPr>
              <a:t>اگر لقاح روی دهد</a:t>
            </a:r>
            <a:endParaRPr lang="fa-IR"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14884"/>
            <a:ext cx="8829676" cy="1857388"/>
          </a:xfrm>
        </p:spPr>
        <p:txBody>
          <a:bodyPr>
            <a:normAutofit fontScale="85000" lnSpcReduction="20000"/>
          </a:bodyPr>
          <a:lstStyle/>
          <a:p>
            <a:r>
              <a:rPr lang="fa-IR" dirty="0" smtClean="0"/>
              <a:t>اگر لقاح صورت نگیرد، اووسیت ثانویه بدون جایگزینی دفع می شود و حدود روز بیست وهشتم، تخریب دیوارۀ داخلی و دفع خون (قاعدگی) آغاز می شود که شروع دورۀ جنسی و چرخۀ رحمی بعدی را نشان می دهد.</a:t>
            </a:r>
          </a:p>
          <a:p>
            <a:r>
              <a:rPr lang="fa-IR" dirty="0" smtClean="0"/>
              <a:t>تمام وقایع گفته شده با تأثیر هورمون های جنسی زنانه (استروژن و پروژسترون) که از تخمدان ها ترشح می شوند انجام می گیرد</a:t>
            </a:r>
            <a:endParaRPr lang="fa-IR" dirty="0"/>
          </a:p>
        </p:txBody>
      </p:sp>
      <p:pic>
        <p:nvPicPr>
          <p:cNvPr id="4" name="Picture 2"/>
          <p:cNvPicPr>
            <a:picLocks noChangeAspect="1" noChangeArrowheads="1"/>
          </p:cNvPicPr>
          <p:nvPr/>
        </p:nvPicPr>
        <p:blipFill>
          <a:blip r:embed="rId2"/>
          <a:srcRect/>
          <a:stretch>
            <a:fillRect/>
          </a:stretch>
        </p:blipFill>
        <p:spPr bwMode="auto">
          <a:xfrm>
            <a:off x="2714612" y="0"/>
            <a:ext cx="6429388" cy="4619607"/>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2694463" cy="2550585"/>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500306"/>
            <a:ext cx="2714613" cy="2114535"/>
          </a:xfrm>
          <a:prstGeom prst="rect">
            <a:avLst/>
          </a:prstGeom>
          <a:noFill/>
          <a:ln w="9525">
            <a:noFill/>
            <a:miter lim="800000"/>
            <a:headEnd/>
            <a:tailEnd/>
          </a:ln>
          <a:effectLst/>
        </p:spPr>
      </p:pic>
      <p:sp>
        <p:nvSpPr>
          <p:cNvPr id="8" name="Title 1"/>
          <p:cNvSpPr>
            <a:spLocks noGrp="1"/>
          </p:cNvSpPr>
          <p:nvPr>
            <p:ph type="title"/>
          </p:nvPr>
        </p:nvSpPr>
        <p:spPr>
          <a:xfrm>
            <a:off x="914400" y="378619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اگر لقاح صورت نگیرد</a:t>
            </a:r>
            <a:endParaRPr lang="fa-IR"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934" y="357166"/>
            <a:ext cx="4657700" cy="1143008"/>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تنظیم هورمونی دستگاه تولید مثل در زن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071934" y="1571612"/>
            <a:ext cx="4471990" cy="5043510"/>
          </a:xfrm>
        </p:spPr>
        <p:txBody>
          <a:bodyPr>
            <a:normAutofit/>
          </a:bodyPr>
          <a:lstStyle/>
          <a:p>
            <a:r>
              <a:rPr lang="fa-IR" dirty="0" smtClean="0">
                <a:cs typeface="2  Mitra" pitchFamily="2" charset="-78"/>
              </a:rPr>
              <a:t>هورمون های 1- زیرنهنج          2- زیرمغزی پیشین (هیپوفیز پیشین) و3-  تخمدان ها</a:t>
            </a:r>
          </a:p>
          <a:p>
            <a:pPr>
              <a:buNone/>
            </a:pPr>
            <a:r>
              <a:rPr lang="fa-IR" dirty="0" smtClean="0">
                <a:cs typeface="2  Mitra" pitchFamily="2" charset="-78"/>
              </a:rPr>
              <a:t> زمان وقایع متفاوت در دستگاه تولید مثلی زن را تنظیم می کنند.</a:t>
            </a:r>
          </a:p>
          <a:p>
            <a:r>
              <a:rPr lang="fa-IR" dirty="0" smtClean="0">
                <a:cs typeface="2  Mitra" pitchFamily="2" charset="-78"/>
              </a:rPr>
              <a:t> تنظیم میزان این هورمون ها به صورت بازخوردی (خودتنظیم) انجام می شود</a:t>
            </a:r>
            <a:endParaRPr lang="fa-IR" dirty="0">
              <a:cs typeface="2  Mitra" pitchFamily="2" charset="-78"/>
            </a:endParaRPr>
          </a:p>
        </p:txBody>
      </p:sp>
      <p:pic>
        <p:nvPicPr>
          <p:cNvPr id="2051" name="Picture 3"/>
          <p:cNvPicPr>
            <a:picLocks noChangeAspect="1" noChangeArrowheads="1"/>
          </p:cNvPicPr>
          <p:nvPr/>
        </p:nvPicPr>
        <p:blipFill>
          <a:blip r:embed="rId2"/>
          <a:srcRect/>
          <a:stretch>
            <a:fillRect/>
          </a:stretch>
        </p:blipFill>
        <p:spPr bwMode="auto">
          <a:xfrm>
            <a:off x="0" y="214290"/>
            <a:ext cx="3190875" cy="6448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3214678" y="3429000"/>
            <a:ext cx="5543560" cy="2697163"/>
          </a:xfrm>
        </p:spPr>
        <p:txBody>
          <a:bodyPr>
            <a:normAutofit/>
          </a:bodyPr>
          <a:lstStyle/>
          <a:p>
            <a:r>
              <a:rPr lang="fa-IR" dirty="0" smtClean="0"/>
              <a:t>در ابتدای دوره جنسی مقدار دو هورمون جنسی استروژن و پروژسترون در خون کم است. این کمبود به هیپوتالاموس پیامی می دهد که هورمون آزادکننده ای ترشح کند. </a:t>
            </a:r>
            <a:endParaRPr lang="fa-IR" dirty="0"/>
          </a:p>
        </p:txBody>
      </p:sp>
      <p:pic>
        <p:nvPicPr>
          <p:cNvPr id="3075" name="Picture 3"/>
          <p:cNvPicPr>
            <a:picLocks noChangeAspect="1" noChangeArrowheads="1"/>
          </p:cNvPicPr>
          <p:nvPr/>
        </p:nvPicPr>
        <p:blipFill>
          <a:blip r:embed="rId2"/>
          <a:srcRect/>
          <a:stretch>
            <a:fillRect/>
          </a:stretch>
        </p:blipFill>
        <p:spPr bwMode="auto">
          <a:xfrm>
            <a:off x="3261080" y="1500174"/>
            <a:ext cx="5339991" cy="1857388"/>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0" y="214290"/>
            <a:ext cx="3190875" cy="6448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934" y="274638"/>
            <a:ext cx="4614866" cy="1082660"/>
          </a:xfrm>
        </p:spPr>
        <p:txBody>
          <a:bodyPr/>
          <a:lstStyle/>
          <a:p>
            <a:endParaRPr lang="fa-IR" dirty="0"/>
          </a:p>
        </p:txBody>
      </p:sp>
      <p:sp>
        <p:nvSpPr>
          <p:cNvPr id="3" name="Content Placeholder 2"/>
          <p:cNvSpPr>
            <a:spLocks noGrp="1"/>
          </p:cNvSpPr>
          <p:nvPr>
            <p:ph idx="1"/>
          </p:nvPr>
        </p:nvSpPr>
        <p:spPr>
          <a:xfrm>
            <a:off x="3643306" y="4286256"/>
            <a:ext cx="5043494" cy="2214578"/>
          </a:xfrm>
        </p:spPr>
        <p:txBody>
          <a:bodyPr>
            <a:normAutofit/>
          </a:bodyPr>
          <a:lstStyle/>
          <a:p>
            <a:r>
              <a:rPr lang="fa-IR" dirty="0" smtClean="0"/>
              <a:t>هورمون آزادکننده بخش پیشین هیپوفیز را تحریک می کند تا ترشح هورمون های</a:t>
            </a:r>
            <a:r>
              <a:rPr lang="en-US" dirty="0" smtClean="0"/>
              <a:t> FSH</a:t>
            </a:r>
            <a:r>
              <a:rPr lang="fa-IR" dirty="0" smtClean="0"/>
              <a:t> و </a:t>
            </a:r>
            <a:r>
              <a:rPr lang="en-US" dirty="0" smtClean="0"/>
              <a:t>LH</a:t>
            </a:r>
            <a:r>
              <a:rPr lang="fa-IR" dirty="0" smtClean="0"/>
              <a:t> را افزایش دهد.</a:t>
            </a:r>
            <a:endParaRPr lang="fa-IR" dirty="0"/>
          </a:p>
        </p:txBody>
      </p:sp>
      <p:pic>
        <p:nvPicPr>
          <p:cNvPr id="4098" name="Picture 2"/>
          <p:cNvPicPr>
            <a:picLocks noChangeAspect="1" noChangeArrowheads="1"/>
          </p:cNvPicPr>
          <p:nvPr/>
        </p:nvPicPr>
        <p:blipFill>
          <a:blip r:embed="rId2"/>
          <a:srcRect/>
          <a:stretch>
            <a:fillRect/>
          </a:stretch>
        </p:blipFill>
        <p:spPr bwMode="auto">
          <a:xfrm>
            <a:off x="4071934" y="1285860"/>
            <a:ext cx="4672014" cy="2952750"/>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0" y="214290"/>
            <a:ext cx="3190875" cy="6448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8" y="274638"/>
            <a:ext cx="4400552" cy="1011222"/>
          </a:xfrm>
        </p:spPr>
        <p:txBody>
          <a:bodyPr/>
          <a:lstStyle/>
          <a:p>
            <a:endParaRPr lang="fa-IR" dirty="0"/>
          </a:p>
        </p:txBody>
      </p:sp>
      <p:sp>
        <p:nvSpPr>
          <p:cNvPr id="3" name="Content Placeholder 2"/>
          <p:cNvSpPr>
            <a:spLocks noGrp="1"/>
          </p:cNvSpPr>
          <p:nvPr>
            <p:ph idx="1"/>
          </p:nvPr>
        </p:nvSpPr>
        <p:spPr>
          <a:xfrm>
            <a:off x="4000496" y="4429132"/>
            <a:ext cx="5143504" cy="2143140"/>
          </a:xfrm>
        </p:spPr>
        <p:txBody>
          <a:bodyPr>
            <a:normAutofit fontScale="92500" lnSpcReduction="20000"/>
          </a:bodyPr>
          <a:lstStyle/>
          <a:p>
            <a:r>
              <a:rPr lang="fa-IR" dirty="0" smtClean="0"/>
              <a:t>هورمون</a:t>
            </a:r>
            <a:r>
              <a:rPr lang="en-US" dirty="0" smtClean="0"/>
              <a:t> FSH</a:t>
            </a:r>
            <a:r>
              <a:rPr lang="fa-IR" dirty="0" smtClean="0"/>
              <a:t> موجب رشد فولیکول و هورمون </a:t>
            </a:r>
            <a:r>
              <a:rPr lang="en-US" dirty="0" smtClean="0"/>
              <a:t> LH</a:t>
            </a:r>
            <a:r>
              <a:rPr lang="fa-IR" dirty="0" smtClean="0"/>
              <a:t> موجب رشد جسم زرد می شود. با رشد فولیکول ترشح استروژن و با رشد جسم زرد ترشح پروژسترون افزایش می یابد.</a:t>
            </a:r>
            <a:endParaRPr lang="fa-IR" dirty="0"/>
          </a:p>
        </p:txBody>
      </p:sp>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0562" y="1397048"/>
            <a:ext cx="3571899" cy="2943808"/>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0" y="214290"/>
            <a:ext cx="3190875" cy="6448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8" y="274638"/>
            <a:ext cx="4400552" cy="1011222"/>
          </a:xfrm>
        </p:spPr>
        <p:txBody>
          <a:bodyPr/>
          <a:lstStyle/>
          <a:p>
            <a:endParaRPr lang="fa-IR" dirty="0"/>
          </a:p>
        </p:txBody>
      </p:sp>
      <p:sp>
        <p:nvSpPr>
          <p:cNvPr id="3" name="Content Placeholder 2"/>
          <p:cNvSpPr>
            <a:spLocks noGrp="1"/>
          </p:cNvSpPr>
          <p:nvPr>
            <p:ph idx="1"/>
          </p:nvPr>
        </p:nvSpPr>
        <p:spPr>
          <a:xfrm>
            <a:off x="4000496" y="4429132"/>
            <a:ext cx="5143504" cy="2143140"/>
          </a:xfrm>
        </p:spPr>
        <p:txBody>
          <a:bodyPr>
            <a:normAutofit fontScale="92500"/>
          </a:bodyPr>
          <a:lstStyle/>
          <a:p>
            <a:r>
              <a:rPr lang="fa-IR" dirty="0" smtClean="0"/>
              <a:t>استروژن و پروژسترون باعث</a:t>
            </a:r>
          </a:p>
          <a:p>
            <a:r>
              <a:rPr lang="fa-IR" dirty="0" smtClean="0"/>
              <a:t>1- رشد دیوارۀ داخلی رحم و ضخیم شدن آن شده و با این کار، رحم را برای بارداری احتمالی آماده می کنند.</a:t>
            </a:r>
            <a:endParaRPr lang="fa-IR" dirty="0"/>
          </a:p>
        </p:txBody>
      </p:sp>
      <p:pic>
        <p:nvPicPr>
          <p:cNvPr id="6146" name="Picture 2"/>
          <p:cNvPicPr>
            <a:picLocks noChangeAspect="1" noChangeArrowheads="1"/>
          </p:cNvPicPr>
          <p:nvPr/>
        </p:nvPicPr>
        <p:blipFill>
          <a:blip r:embed="rId2"/>
          <a:srcRect/>
          <a:stretch>
            <a:fillRect/>
          </a:stretch>
        </p:blipFill>
        <p:spPr bwMode="auto">
          <a:xfrm>
            <a:off x="4357686" y="1500174"/>
            <a:ext cx="4295775" cy="2990850"/>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0" y="214290"/>
            <a:ext cx="3190875" cy="6448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کار اصلی این دستگاه</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57818" y="1600200"/>
            <a:ext cx="3328982" cy="4972072"/>
          </a:xfrm>
        </p:spPr>
        <p:txBody>
          <a:bodyPr>
            <a:normAutofit fontScale="92500" lnSpcReduction="10000"/>
          </a:bodyPr>
          <a:lstStyle/>
          <a:p>
            <a:r>
              <a:rPr lang="fa-IR" dirty="0" smtClean="0"/>
              <a:t>کار اصلی این دستگاه، تولید یاختۀ جنسی نر یا اسپرم است. اسپرم ها در یک جفت بیضه یا همان غدد جنسی نر تولید می شوند. بیضه ها درون کیسۀ بیضه قرار دارند. محل طبیعی کیسۀ بیضه خارج و پایین محوطۀ شکمی است. </a:t>
            </a:r>
            <a:endParaRPr lang="fa-IR" dirty="0"/>
          </a:p>
        </p:txBody>
      </p:sp>
      <p:pic>
        <p:nvPicPr>
          <p:cNvPr id="5" name="Picture 2"/>
          <p:cNvPicPr>
            <a:picLocks noChangeAspect="1" noChangeArrowheads="1"/>
          </p:cNvPicPr>
          <p:nvPr/>
        </p:nvPicPr>
        <p:blipFill>
          <a:blip r:embed="rId2"/>
          <a:srcRect/>
          <a:stretch>
            <a:fillRect/>
          </a:stretch>
        </p:blipFill>
        <p:spPr bwMode="auto">
          <a:xfrm>
            <a:off x="0" y="1071546"/>
            <a:ext cx="5429250" cy="5429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4678" y="4214818"/>
            <a:ext cx="5929322" cy="2357454"/>
          </a:xfrm>
        </p:spPr>
        <p:txBody>
          <a:bodyPr>
            <a:normAutofit fontScale="85000" lnSpcReduction="20000"/>
          </a:bodyPr>
          <a:lstStyle/>
          <a:p>
            <a:r>
              <a:rPr lang="fa-IR" b="1" dirty="0" smtClean="0">
                <a:solidFill>
                  <a:srgbClr val="C00000"/>
                </a:solidFill>
              </a:rPr>
              <a:t>استروژن و پروژسترون باعث </a:t>
            </a:r>
          </a:p>
          <a:p>
            <a:r>
              <a:rPr lang="fa-IR" dirty="0" smtClean="0"/>
              <a:t>2-همچنین با تأثیر روی هیپوتالاموس با بازخورد منفی از ترشح هورمون آزادکننده </a:t>
            </a:r>
            <a:r>
              <a:rPr lang="en-US" dirty="0" smtClean="0"/>
              <a:t> FSH</a:t>
            </a:r>
            <a:r>
              <a:rPr lang="fa-IR" dirty="0" smtClean="0"/>
              <a:t>و </a:t>
            </a:r>
            <a:r>
              <a:rPr lang="en-US" dirty="0" smtClean="0"/>
              <a:t>LH</a:t>
            </a:r>
            <a:r>
              <a:rPr lang="fa-IR" dirty="0" smtClean="0"/>
              <a:t> می کاهند. این بازخورد از رشد و بالغ شدن فولیکول های جدید در طول دورۀ جنسی جلوگیری می کند.</a:t>
            </a:r>
            <a:endParaRPr lang="fa-IR" dirty="0"/>
          </a:p>
        </p:txBody>
      </p:sp>
      <p:pic>
        <p:nvPicPr>
          <p:cNvPr id="5" name="Picture 3"/>
          <p:cNvPicPr>
            <a:picLocks noChangeAspect="1" noChangeArrowheads="1"/>
          </p:cNvPicPr>
          <p:nvPr/>
        </p:nvPicPr>
        <p:blipFill>
          <a:blip r:embed="rId2"/>
          <a:srcRect/>
          <a:stretch>
            <a:fillRect/>
          </a:stretch>
        </p:blipFill>
        <p:spPr bwMode="auto">
          <a:xfrm>
            <a:off x="0" y="214290"/>
            <a:ext cx="3190875" cy="6448425"/>
          </a:xfrm>
          <a:prstGeom prst="rect">
            <a:avLst/>
          </a:prstGeom>
          <a:noFill/>
          <a:ln w="9525">
            <a:noFill/>
            <a:miter lim="800000"/>
            <a:headEnd/>
            <a:tailEnd/>
          </a:ln>
          <a:effectLst/>
        </p:spPr>
      </p:pic>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0430" y="0"/>
            <a:ext cx="4410075" cy="39290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1802" y="4214818"/>
            <a:ext cx="6072198" cy="2357454"/>
          </a:xfrm>
        </p:spPr>
        <p:txBody>
          <a:bodyPr>
            <a:normAutofit fontScale="92500" lnSpcReduction="10000"/>
          </a:bodyPr>
          <a:lstStyle/>
          <a:p>
            <a:r>
              <a:rPr lang="fa-IR" b="1" dirty="0" smtClean="0">
                <a:solidFill>
                  <a:srgbClr val="C00000"/>
                </a:solidFill>
              </a:rPr>
              <a:t>در انتهای دوره، کاهش پروژسترون و استروژن در خون </a:t>
            </a:r>
          </a:p>
          <a:p>
            <a:r>
              <a:rPr lang="fa-IR" dirty="0" smtClean="0"/>
              <a:t>1- روی دیوارۀ داخلی رحم تأثیر می کند. استحکام آن کاهش یافته و در طول چند روز بعد، ازهم می پاشد و قاعدگی رخ می دهد.</a:t>
            </a:r>
            <a:endParaRPr lang="fa-IR" dirty="0"/>
          </a:p>
        </p:txBody>
      </p:sp>
      <p:pic>
        <p:nvPicPr>
          <p:cNvPr id="5" name="Picture 3"/>
          <p:cNvPicPr>
            <a:picLocks noChangeAspect="1" noChangeArrowheads="1"/>
          </p:cNvPicPr>
          <p:nvPr/>
        </p:nvPicPr>
        <p:blipFill>
          <a:blip r:embed="rId2"/>
          <a:srcRect/>
          <a:stretch>
            <a:fillRect/>
          </a:stretch>
        </p:blipFill>
        <p:spPr bwMode="auto">
          <a:xfrm>
            <a:off x="0" y="214290"/>
            <a:ext cx="3190875" cy="6448425"/>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16" y="1285860"/>
            <a:ext cx="3929090" cy="2900043"/>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28747" y="2285992"/>
            <a:ext cx="2015253" cy="19076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1802" y="4214818"/>
            <a:ext cx="6072198" cy="2357454"/>
          </a:xfrm>
        </p:spPr>
        <p:txBody>
          <a:bodyPr>
            <a:normAutofit fontScale="85000" lnSpcReduction="10000"/>
          </a:bodyPr>
          <a:lstStyle/>
          <a:p>
            <a:r>
              <a:rPr lang="fa-IR" b="1" dirty="0" smtClean="0">
                <a:solidFill>
                  <a:srgbClr val="C00000"/>
                </a:solidFill>
              </a:rPr>
              <a:t>در انتهای دوره، کاهش پروژسترون و استروژن در خون </a:t>
            </a:r>
          </a:p>
          <a:p>
            <a:r>
              <a:rPr lang="fa-IR" dirty="0" smtClean="0"/>
              <a:t>2- روی هیپوتالاموس اثر کرده و ترشح مجدّد هورمون آزادکننده </a:t>
            </a:r>
            <a:r>
              <a:rPr lang="en-US" dirty="0" smtClean="0"/>
              <a:t> FSH</a:t>
            </a:r>
            <a:r>
              <a:rPr lang="fa-IR" dirty="0" smtClean="0"/>
              <a:t>و </a:t>
            </a:r>
            <a:r>
              <a:rPr lang="en-US" dirty="0" smtClean="0"/>
              <a:t>LH</a:t>
            </a:r>
            <a:r>
              <a:rPr lang="fa-IR" dirty="0" smtClean="0"/>
              <a:t> را آغاز می کند که همان شروع دورۀ جنسی بعدی است.</a:t>
            </a:r>
            <a:endParaRPr lang="fa-IR" dirty="0"/>
          </a:p>
        </p:txBody>
      </p:sp>
      <p:pic>
        <p:nvPicPr>
          <p:cNvPr id="5" name="Picture 3"/>
          <p:cNvPicPr>
            <a:picLocks noChangeAspect="1" noChangeArrowheads="1"/>
          </p:cNvPicPr>
          <p:nvPr/>
        </p:nvPicPr>
        <p:blipFill>
          <a:blip r:embed="rId2"/>
          <a:srcRect/>
          <a:stretch>
            <a:fillRect/>
          </a:stretch>
        </p:blipFill>
        <p:spPr bwMode="auto">
          <a:xfrm>
            <a:off x="0" y="214290"/>
            <a:ext cx="3190875" cy="6448425"/>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3786182" y="1214422"/>
            <a:ext cx="4672014" cy="2952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16" y="274638"/>
            <a:ext cx="5857884" cy="868346"/>
          </a:xfrm>
        </p:spPr>
        <p:txBody>
          <a:bodyPr/>
          <a:lstStyle/>
          <a:p>
            <a:endParaRPr lang="fa-IR" dirty="0"/>
          </a:p>
        </p:txBody>
      </p:sp>
      <p:sp>
        <p:nvSpPr>
          <p:cNvPr id="3" name="Content Placeholder 2"/>
          <p:cNvSpPr>
            <a:spLocks noGrp="1"/>
          </p:cNvSpPr>
          <p:nvPr>
            <p:ph idx="1"/>
          </p:nvPr>
        </p:nvSpPr>
        <p:spPr>
          <a:xfrm>
            <a:off x="3071802" y="4214818"/>
            <a:ext cx="6072198" cy="2357454"/>
          </a:xfrm>
        </p:spPr>
        <p:txBody>
          <a:bodyPr>
            <a:normAutofit/>
          </a:bodyPr>
          <a:lstStyle/>
          <a:p>
            <a:r>
              <a:rPr lang="fa-IR" b="1" dirty="0" smtClean="0">
                <a:solidFill>
                  <a:srgbClr val="C00000"/>
                </a:solidFill>
              </a:rPr>
              <a:t>استروژن در واقع دو نقش متضاد را ایفا می کند؛</a:t>
            </a:r>
          </a:p>
          <a:p>
            <a:r>
              <a:rPr lang="fa-IR" dirty="0" smtClean="0"/>
              <a:t>1- در غلظت کم از آزاد شدن</a:t>
            </a:r>
            <a:r>
              <a:rPr lang="en-US" dirty="0" smtClean="0"/>
              <a:t> FSH</a:t>
            </a:r>
            <a:r>
              <a:rPr lang="fa-IR" dirty="0" smtClean="0"/>
              <a:t>و</a:t>
            </a:r>
            <a:r>
              <a:rPr lang="en-US" dirty="0" smtClean="0"/>
              <a:t> LH</a:t>
            </a:r>
            <a:r>
              <a:rPr lang="fa-IR" dirty="0" smtClean="0"/>
              <a:t> ممانعت می کند (بازخورد منفی)</a:t>
            </a:r>
            <a:endParaRPr lang="fa-IR" dirty="0"/>
          </a:p>
        </p:txBody>
      </p:sp>
      <p:pic>
        <p:nvPicPr>
          <p:cNvPr id="5" name="Picture 3"/>
          <p:cNvPicPr>
            <a:picLocks noChangeAspect="1" noChangeArrowheads="1"/>
          </p:cNvPicPr>
          <p:nvPr/>
        </p:nvPicPr>
        <p:blipFill>
          <a:blip r:embed="rId2"/>
          <a:srcRect/>
          <a:stretch>
            <a:fillRect/>
          </a:stretch>
        </p:blipFill>
        <p:spPr bwMode="auto">
          <a:xfrm>
            <a:off x="0" y="214290"/>
            <a:ext cx="3190875" cy="6448425"/>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3786182" y="1214422"/>
            <a:ext cx="4672014" cy="2952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16" y="274638"/>
            <a:ext cx="5857884" cy="868346"/>
          </a:xfrm>
        </p:spPr>
        <p:txBody>
          <a:bodyPr/>
          <a:lstStyle/>
          <a:p>
            <a:endParaRPr lang="fa-IR" dirty="0"/>
          </a:p>
        </p:txBody>
      </p:sp>
      <p:sp>
        <p:nvSpPr>
          <p:cNvPr id="3" name="Content Placeholder 2"/>
          <p:cNvSpPr>
            <a:spLocks noGrp="1"/>
          </p:cNvSpPr>
          <p:nvPr>
            <p:ph idx="1"/>
          </p:nvPr>
        </p:nvSpPr>
        <p:spPr>
          <a:xfrm>
            <a:off x="3071802" y="4214818"/>
            <a:ext cx="6072198" cy="2643182"/>
          </a:xfrm>
        </p:spPr>
        <p:txBody>
          <a:bodyPr>
            <a:normAutofit fontScale="92500" lnSpcReduction="20000"/>
          </a:bodyPr>
          <a:lstStyle/>
          <a:p>
            <a:r>
              <a:rPr lang="fa-IR" b="1" dirty="0" smtClean="0">
                <a:solidFill>
                  <a:srgbClr val="C00000"/>
                </a:solidFill>
              </a:rPr>
              <a:t>استروژن در واقع دو نقش متضاد را ایفا می کند؛</a:t>
            </a:r>
          </a:p>
          <a:p>
            <a:r>
              <a:rPr lang="fa-IR" dirty="0" smtClean="0"/>
              <a:t>2- اما حدود روز چهاردهم دوره، افزایش یک بارۀ آن، محرکی برای آزاد شدن مقدار زیادی </a:t>
            </a:r>
            <a:r>
              <a:rPr lang="en-US" dirty="0" smtClean="0"/>
              <a:t> FSH</a:t>
            </a:r>
            <a:r>
              <a:rPr lang="fa-IR" dirty="0" smtClean="0"/>
              <a:t>و </a:t>
            </a:r>
            <a:r>
              <a:rPr lang="en-US" dirty="0" smtClean="0"/>
              <a:t>LH</a:t>
            </a:r>
            <a:r>
              <a:rPr lang="fa-IR" dirty="0" smtClean="0"/>
              <a:t> از هیپوفیزپیشین می شود (بازخورد مثبت). </a:t>
            </a:r>
            <a:endParaRPr lang="fa-IR" dirty="0"/>
          </a:p>
        </p:txBody>
      </p:sp>
      <p:pic>
        <p:nvPicPr>
          <p:cNvPr id="5" name="Picture 3"/>
          <p:cNvPicPr>
            <a:picLocks noChangeAspect="1" noChangeArrowheads="1"/>
          </p:cNvPicPr>
          <p:nvPr/>
        </p:nvPicPr>
        <p:blipFill>
          <a:blip r:embed="rId2"/>
          <a:srcRect/>
          <a:stretch>
            <a:fillRect/>
          </a:stretch>
        </p:blipFill>
        <p:spPr bwMode="auto">
          <a:xfrm>
            <a:off x="0" y="214290"/>
            <a:ext cx="3190875" cy="6448425"/>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3786182" y="1214422"/>
            <a:ext cx="4672014" cy="2952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40" y="274638"/>
            <a:ext cx="6000760" cy="796908"/>
          </a:xfrm>
        </p:spPr>
        <p:txBody>
          <a:bodyPr/>
          <a:lstStyle/>
          <a:p>
            <a:endParaRPr lang="fa-IR" dirty="0"/>
          </a:p>
        </p:txBody>
      </p:sp>
      <p:sp>
        <p:nvSpPr>
          <p:cNvPr id="3" name="Content Placeholder 2"/>
          <p:cNvSpPr>
            <a:spLocks noGrp="1"/>
          </p:cNvSpPr>
          <p:nvPr>
            <p:ph idx="1"/>
          </p:nvPr>
        </p:nvSpPr>
        <p:spPr>
          <a:xfrm>
            <a:off x="3071802" y="5072074"/>
            <a:ext cx="6072198" cy="1785926"/>
          </a:xfrm>
        </p:spPr>
        <p:txBody>
          <a:bodyPr>
            <a:normAutofit/>
          </a:bodyPr>
          <a:lstStyle/>
          <a:p>
            <a:r>
              <a:rPr lang="fa-IR" dirty="0" smtClean="0"/>
              <a:t>این تغییر ناگهانی در مقدار هورمون ها، باعث می شود در تخمدان ، باقی ماندۀ فولیکول به جسم زرد تبدیل شود</a:t>
            </a:r>
            <a:endParaRPr lang="fa-IR" dirty="0"/>
          </a:p>
        </p:txBody>
      </p:sp>
      <p:pic>
        <p:nvPicPr>
          <p:cNvPr id="5" name="Picture 3"/>
          <p:cNvPicPr>
            <a:picLocks noChangeAspect="1" noChangeArrowheads="1"/>
          </p:cNvPicPr>
          <p:nvPr/>
        </p:nvPicPr>
        <p:blipFill>
          <a:blip r:embed="rId2"/>
          <a:srcRect/>
          <a:stretch>
            <a:fillRect/>
          </a:stretch>
        </p:blipFill>
        <p:spPr bwMode="auto">
          <a:xfrm>
            <a:off x="0" y="214290"/>
            <a:ext cx="3190875" cy="6448425"/>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0430" y="785794"/>
            <a:ext cx="4857784" cy="42321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428596" y="1928802"/>
            <a:ext cx="8229600" cy="1857388"/>
          </a:xfrm>
        </p:spPr>
        <p:txBody>
          <a:bodyPr>
            <a:normAutofit fontScale="92500" lnSpcReduction="10000"/>
          </a:bodyPr>
          <a:lstStyle/>
          <a:p>
            <a:r>
              <a:rPr lang="fa-IR" b="1" dirty="0" smtClean="0">
                <a:cs typeface="2  Mitra" pitchFamily="2" charset="-78"/>
              </a:rPr>
              <a:t>1- مرحلة فوليكولي: </a:t>
            </a:r>
            <a:r>
              <a:rPr lang="fa-IR" dirty="0" smtClean="0">
                <a:cs typeface="2  Mitra" pitchFamily="2" charset="-78"/>
              </a:rPr>
              <a:t>مربوط به نيمة ابتدايي دوره است که در آن فوليكول واووسيت درون آن رشد مي کند </a:t>
            </a:r>
          </a:p>
          <a:p>
            <a:r>
              <a:rPr lang="fa-IR" b="1" dirty="0" smtClean="0">
                <a:cs typeface="2  Mitra" pitchFamily="2" charset="-78"/>
              </a:rPr>
              <a:t>مرحلة جسم زردي- </a:t>
            </a:r>
            <a:r>
              <a:rPr lang="fa-IR" dirty="0" smtClean="0">
                <a:cs typeface="2  Mitra" pitchFamily="2" charset="-78"/>
              </a:rPr>
              <a:t>مربوط به نيمة دوم دوره است که با تشكيل جسم زرد آغاز مي شود و با تشكيل جسم سفيد تمام مي شود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0" y="0"/>
            <a:ext cx="8562975" cy="1876425"/>
          </a:xfrm>
          <a:prstGeom prst="rect">
            <a:avLst/>
          </a:prstGeom>
          <a:noFill/>
          <a:ln w="9525">
            <a:noFill/>
            <a:miter lim="800000"/>
            <a:headEnd/>
            <a:tailEnd/>
          </a:ln>
          <a:effectLst/>
        </p:spPr>
      </p:pic>
      <p:pic>
        <p:nvPicPr>
          <p:cNvPr id="9220" name="Picture 4"/>
          <p:cNvPicPr>
            <a:picLocks noChangeAspect="1" noChangeArrowheads="1"/>
          </p:cNvPicPr>
          <p:nvPr/>
        </p:nvPicPr>
        <p:blipFill>
          <a:blip r:embed="rId3"/>
          <a:srcRect/>
          <a:stretch>
            <a:fillRect/>
          </a:stretch>
        </p:blipFill>
        <p:spPr bwMode="auto">
          <a:xfrm>
            <a:off x="1714480" y="3914775"/>
            <a:ext cx="5334000" cy="29432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blinds(horizontal)">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457200" y="2285993"/>
            <a:ext cx="8329642" cy="1500198"/>
          </a:xfrm>
        </p:spPr>
        <p:txBody>
          <a:bodyPr>
            <a:normAutofit fontScale="92500"/>
          </a:bodyPr>
          <a:lstStyle/>
          <a:p>
            <a:r>
              <a:rPr lang="fa-IR" b="1" dirty="0" smtClean="0">
                <a:cs typeface="2  Mitra" pitchFamily="2" charset="-78"/>
              </a:rPr>
              <a:t>2-در مرحلة فوليكولي: </a:t>
            </a:r>
            <a:r>
              <a:rPr lang="fa-IR" dirty="0" smtClean="0">
                <a:cs typeface="2  Mitra" pitchFamily="2" charset="-78"/>
              </a:rPr>
              <a:t>در ابتداي مرحله</a:t>
            </a:r>
            <a:r>
              <a:rPr lang="en-US" dirty="0" smtClean="0">
                <a:cs typeface="2  Mitra" pitchFamily="2" charset="-78"/>
              </a:rPr>
              <a:t> FSH</a:t>
            </a:r>
            <a:r>
              <a:rPr lang="fa-IR" dirty="0" smtClean="0">
                <a:cs typeface="2  Mitra" pitchFamily="2" charset="-78"/>
              </a:rPr>
              <a:t>و در انتهاي مرحله</a:t>
            </a:r>
            <a:r>
              <a:rPr lang="en-US" dirty="0" smtClean="0">
                <a:cs typeface="2  Mitra" pitchFamily="2" charset="-78"/>
              </a:rPr>
              <a:t> LH</a:t>
            </a:r>
            <a:endParaRPr lang="fa-IR" dirty="0" smtClean="0">
              <a:cs typeface="2  Mitra" pitchFamily="2" charset="-78"/>
            </a:endParaRPr>
          </a:p>
          <a:p>
            <a:r>
              <a:rPr lang="fa-IR" b="1" dirty="0" smtClean="0">
                <a:cs typeface="2  Mitra" pitchFamily="2" charset="-78"/>
              </a:rPr>
              <a:t>در مرحلة جسم زردي:</a:t>
            </a:r>
            <a:r>
              <a:rPr lang="fa-IR" dirty="0" smtClean="0">
                <a:cs typeface="2  Mitra" pitchFamily="2" charset="-78"/>
              </a:rPr>
              <a:t> در ابتداي مرحله</a:t>
            </a:r>
            <a:r>
              <a:rPr lang="en-US" dirty="0" smtClean="0">
                <a:cs typeface="2  Mitra" pitchFamily="2" charset="-78"/>
              </a:rPr>
              <a:t> LH</a:t>
            </a:r>
            <a:r>
              <a:rPr lang="fa-IR" dirty="0" smtClean="0">
                <a:cs typeface="2  Mitra" pitchFamily="2" charset="-78"/>
              </a:rPr>
              <a:t> و در انتهاي مرحله</a:t>
            </a:r>
            <a:r>
              <a:rPr lang="en-US" dirty="0" smtClean="0">
                <a:cs typeface="2  Mitra" pitchFamily="2" charset="-78"/>
              </a:rPr>
              <a:t> FSH</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214282" y="357166"/>
            <a:ext cx="8562975" cy="1876425"/>
          </a:xfrm>
          <a:prstGeom prst="rect">
            <a:avLst/>
          </a:prstGeom>
          <a:noFill/>
          <a:ln w="9525">
            <a:noFill/>
            <a:miter lim="800000"/>
            <a:headEnd/>
            <a:tailEnd/>
          </a:ln>
          <a:effectLst/>
        </p:spPr>
      </p:pic>
      <p:pic>
        <p:nvPicPr>
          <p:cNvPr id="10242" name="Picture 2"/>
          <p:cNvPicPr>
            <a:picLocks noChangeAspect="1" noChangeArrowheads="1"/>
          </p:cNvPicPr>
          <p:nvPr/>
        </p:nvPicPr>
        <p:blipFill>
          <a:blip r:embed="rId3"/>
          <a:srcRect/>
          <a:stretch>
            <a:fillRect/>
          </a:stretch>
        </p:blipFill>
        <p:spPr bwMode="auto">
          <a:xfrm>
            <a:off x="1142976" y="3762375"/>
            <a:ext cx="5372100" cy="30956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linds(horizontal)">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5500694" y="2285992"/>
            <a:ext cx="3643306" cy="4143403"/>
          </a:xfrm>
        </p:spPr>
        <p:txBody>
          <a:bodyPr>
            <a:normAutofit fontScale="85000" lnSpcReduction="20000"/>
          </a:bodyPr>
          <a:lstStyle/>
          <a:p>
            <a:r>
              <a:rPr lang="fa-IR" b="1" dirty="0" smtClean="0">
                <a:cs typeface="2  Mitra" pitchFamily="2" charset="-78"/>
              </a:rPr>
              <a:t>3- در مرحلة فوليكولي: </a:t>
            </a:r>
            <a:r>
              <a:rPr lang="fa-IR" dirty="0" smtClean="0">
                <a:cs typeface="2  Mitra" pitchFamily="2" charset="-78"/>
              </a:rPr>
              <a:t>بيشترين استروژن ترشح مي شود. ابتدا کم است و شروع به زيادشدن مي کند و در انتهاي مرحلة فوليكولي مقدار آن کاهش مي يابد.</a:t>
            </a:r>
          </a:p>
          <a:p>
            <a:r>
              <a:rPr lang="fa-IR" b="1" dirty="0" smtClean="0">
                <a:cs typeface="2  Mitra" pitchFamily="2" charset="-78"/>
              </a:rPr>
              <a:t>در مرحلة جسم زردي: </a:t>
            </a:r>
            <a:r>
              <a:rPr lang="fa-IR" dirty="0" smtClean="0">
                <a:cs typeface="2  Mitra" pitchFamily="2" charset="-78"/>
              </a:rPr>
              <a:t>در ابتدا پروژسترون زياد مي شود و مقدارآن خيلي زياد مي شود و در انتها کاهش مي يابد. استروژن هم مقداري بالا مي رود و در انتها کاهش مي يابد.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214282" y="357166"/>
            <a:ext cx="8562975" cy="1876425"/>
          </a:xfrm>
          <a:prstGeom prst="rect">
            <a:avLst/>
          </a:prstGeom>
          <a:noFill/>
          <a:ln w="9525">
            <a:noFill/>
            <a:miter lim="800000"/>
            <a:headEnd/>
            <a:tailEnd/>
          </a:ln>
          <a:effectLst/>
        </p:spPr>
      </p:pic>
      <p:pic>
        <p:nvPicPr>
          <p:cNvPr id="11266" name="Picture 2"/>
          <p:cNvPicPr>
            <a:picLocks noChangeAspect="1" noChangeArrowheads="1"/>
          </p:cNvPicPr>
          <p:nvPr/>
        </p:nvPicPr>
        <p:blipFill>
          <a:blip r:embed="rId3"/>
          <a:srcRect/>
          <a:stretch>
            <a:fillRect/>
          </a:stretch>
        </p:blipFill>
        <p:spPr bwMode="auto">
          <a:xfrm>
            <a:off x="285720" y="2357430"/>
            <a:ext cx="5334000" cy="30194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571472" y="2643182"/>
            <a:ext cx="8143932" cy="928694"/>
          </a:xfrm>
        </p:spPr>
        <p:txBody>
          <a:bodyPr>
            <a:normAutofit fontScale="92500" lnSpcReduction="10000"/>
          </a:bodyPr>
          <a:lstStyle/>
          <a:p>
            <a:r>
              <a:rPr lang="fa-IR" dirty="0" smtClean="0">
                <a:cs typeface="2  Mitra" pitchFamily="2" charset="-78"/>
              </a:rPr>
              <a:t>4- جداکنندة اين دو بخش، مرحلة تخمك گذاری است که در آن فوليكول به جسم زرد تبديل مي شود.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214282" y="357166"/>
            <a:ext cx="8562975" cy="1876425"/>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857224" y="3546849"/>
            <a:ext cx="6000792" cy="33111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کیسۀ بیضه و نقش آن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1600200"/>
            <a:ext cx="4257676" cy="4900634"/>
          </a:xfrm>
        </p:spPr>
        <p:txBody>
          <a:bodyPr>
            <a:normAutofit fontScale="92500" lnSpcReduction="10000"/>
          </a:bodyPr>
          <a:lstStyle/>
          <a:p>
            <a:r>
              <a:rPr lang="fa-IR" dirty="0" smtClean="0"/>
              <a:t>قرارگیری کیسۀ بیضه خارج از محوطۀ شکمی باعث می شود دمای درون آن حدود سه درجه پایین تر از دمای بدن قرار گیرد. این دما برای فعالیت بیضه ها و تمایز صحیح اسپرم ها ضروری است. علاوه بر این، وجود شبکه ای از رگ های کوچک در کیسۀ بیضه نیز به تنظیم این دما کمک می کند.</a:t>
            </a:r>
            <a:endParaRPr lang="fa-IR" dirty="0"/>
          </a:p>
        </p:txBody>
      </p:sp>
      <p:pic>
        <p:nvPicPr>
          <p:cNvPr id="1027" name="Picture 3"/>
          <p:cNvPicPr>
            <a:picLocks noChangeAspect="1" noChangeArrowheads="1"/>
          </p:cNvPicPr>
          <p:nvPr/>
        </p:nvPicPr>
        <p:blipFill>
          <a:blip r:embed="rId2"/>
          <a:srcRect/>
          <a:stretch>
            <a:fillRect/>
          </a:stretch>
        </p:blipFill>
        <p:spPr bwMode="auto">
          <a:xfrm>
            <a:off x="0" y="928670"/>
            <a:ext cx="4400550" cy="4829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5715008" y="1600200"/>
            <a:ext cx="3428992" cy="4972072"/>
          </a:xfrm>
        </p:spPr>
        <p:txBody>
          <a:bodyPr/>
          <a:lstStyle/>
          <a:p>
            <a:r>
              <a:rPr lang="fa-IR" dirty="0" smtClean="0"/>
              <a:t>نوزاد آدمی، زندگی را به صورت یک یاختۀ تخم آغاز می کند. تخم با تقسیمات متوالی با طی مراحلی سرانجام به جنین و نوزاد متمایز می یابد.</a:t>
            </a:r>
            <a:endParaRPr lang="fa-IR" dirty="0"/>
          </a:p>
        </p:txBody>
      </p:sp>
      <p:pic>
        <p:nvPicPr>
          <p:cNvPr id="4" name="Picture 3"/>
          <p:cNvPicPr>
            <a:picLocks noChangeAspect="1" noChangeArrowheads="1"/>
          </p:cNvPicPr>
          <p:nvPr/>
        </p:nvPicPr>
        <p:blipFill>
          <a:blip r:embed="rId2"/>
          <a:srcRect/>
          <a:stretch>
            <a:fillRect/>
          </a:stretch>
        </p:blipFill>
        <p:spPr bwMode="auto">
          <a:xfrm>
            <a:off x="385316" y="214290"/>
            <a:ext cx="8463396" cy="1143008"/>
          </a:xfrm>
          <a:prstGeom prst="rect">
            <a:avLst/>
          </a:prstGeom>
          <a:noFill/>
          <a:ln w="9525">
            <a:noFill/>
            <a:miter lim="800000"/>
            <a:headEnd/>
            <a:tailEnd/>
          </a:ln>
          <a:effectLst/>
        </p:spPr>
      </p:pic>
      <p:pic>
        <p:nvPicPr>
          <p:cNvPr id="5" name="Picture 2" descr="C:\Documents and Settings\alireza\Desktop\untitled.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348" y="1928802"/>
            <a:ext cx="4905262" cy="3990979"/>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01122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لقاح</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6000760" y="1071546"/>
            <a:ext cx="3143240" cy="5500726"/>
          </a:xfrm>
        </p:spPr>
        <p:txBody>
          <a:bodyPr>
            <a:normAutofit fontScale="85000" lnSpcReduction="20000"/>
          </a:bodyPr>
          <a:lstStyle/>
          <a:p>
            <a:r>
              <a:rPr lang="fa-IR" dirty="0" smtClean="0"/>
              <a:t>اووسیت ثانویه پس از تخمک گذاری از طریق شیپور فالوپ وارد لوله رحم می شود. حرکات زوائد انگشت مانند، انقباض دیواره و زنش مژک های دیواره لولۀ رحم، اووسیت ثانویه را به سمت رحم حرکت می دهند. با ورود مایع منی به رحم میلیون ها اسپرم به سمت اووسیت ثانویه شنا می کنند، ولی فقط تعداد کمی از آنها در لولۀ رحم به اووسیت می رسند.</a:t>
            </a:r>
            <a:endParaRPr lang="fa-IR"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85860"/>
            <a:ext cx="5970506" cy="4357694"/>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fa-IR" smtClean="0"/>
              <a:t>عسکری</a:t>
            </a:r>
            <a:endParaRPr lang="fa-I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48" y="0"/>
            <a:ext cx="1285852" cy="200024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لقاح</a:t>
            </a:r>
            <a:endParaRPr lang="fa-IR" dirty="0"/>
          </a:p>
        </p:txBody>
      </p:sp>
      <p:sp>
        <p:nvSpPr>
          <p:cNvPr id="3" name="Content Placeholder 2"/>
          <p:cNvSpPr>
            <a:spLocks noGrp="1"/>
          </p:cNvSpPr>
          <p:nvPr>
            <p:ph idx="1"/>
          </p:nvPr>
        </p:nvSpPr>
        <p:spPr>
          <a:xfrm>
            <a:off x="357158" y="5072074"/>
            <a:ext cx="8329642" cy="1571636"/>
          </a:xfrm>
        </p:spPr>
        <p:txBody>
          <a:bodyPr>
            <a:normAutofit fontScale="85000" lnSpcReduction="20000"/>
          </a:bodyPr>
          <a:lstStyle/>
          <a:p>
            <a:r>
              <a:rPr lang="fa-IR" dirty="0" smtClean="0"/>
              <a:t>برای ورود به اووسیت باید از دو لایۀ خارجی و داخلی اطراف آن عبور کنند. لایۀ خارجی، باقی ماندۀ یاخته های فولیکولی و لایۀ داخلی، شفاف و ژله ای است .در حین عبور اسپرم از لایۀ خارجی، کیسه آکروزوم پاره می شود تا آنزیم های آن لایۀ داخلی را هضم کند.</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949018" cy="5062454"/>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7298135" y="2928934"/>
            <a:ext cx="1845865" cy="2066927"/>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fa-IR" smtClean="0"/>
              <a:t>عسکری</a:t>
            </a:r>
            <a:endParaRPr lang="fa-I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72074"/>
            <a:ext cx="8229600" cy="1785926"/>
          </a:xfrm>
        </p:spPr>
        <p:txBody>
          <a:bodyPr>
            <a:normAutofit fontScale="85000" lnSpcReduction="20000"/>
          </a:bodyPr>
          <a:lstStyle/>
          <a:p>
            <a:r>
              <a:rPr lang="fa-IR" dirty="0" smtClean="0"/>
              <a:t>لقاح موقعی آغاز می شود که غشای یک اسپرم و غشای اووسیت ثانویه با همدیگر تماس پیدا کنند. در این زمان، ضمن ادغام غشای اسپرم با غشای اووسیت، تغییراتی در سطح اووسیت اتفاق می افتد که باعث ایجاد پوششی به نام </a:t>
            </a:r>
            <a:r>
              <a:rPr lang="fa-IR" b="1" dirty="0" smtClean="0"/>
              <a:t>جدار لقاحی </a:t>
            </a:r>
            <a:r>
              <a:rPr lang="fa-IR" dirty="0" smtClean="0"/>
              <a:t>می شود. جدار لقاحی از ورود اسپرم های دیگر به اووسیت جلوگیری می کند</a:t>
            </a:r>
            <a:endParaRPr lang="fa-IR"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949018" cy="5062454"/>
          </a:xfrm>
          <a:prstGeom prst="rect">
            <a:avLst/>
          </a:prstGeom>
          <a:noFill/>
          <a:ln w="9525">
            <a:noFill/>
            <a:miter lim="800000"/>
            <a:headEnd/>
            <a:tailEnd/>
          </a:ln>
          <a:effectLst/>
        </p:spPr>
      </p:pic>
      <p:sp>
        <p:nvSpPr>
          <p:cNvPr id="5" name="Title 1"/>
          <p:cNvSpPr>
            <a:spLocks noGrp="1"/>
          </p:cNvSpPr>
          <p:nvPr>
            <p:ph type="title"/>
          </p:nvPr>
        </p:nvSpPr>
        <p:spPr>
          <a:xfrm>
            <a:off x="7786710" y="274638"/>
            <a:ext cx="1357290" cy="243998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لقاح</a:t>
            </a:r>
            <a:endParaRPr lang="fa-IR" dirty="0"/>
          </a:p>
        </p:txBody>
      </p:sp>
      <p:sp>
        <p:nvSpPr>
          <p:cNvPr id="6" name="Footer Placeholder 5"/>
          <p:cNvSpPr>
            <a:spLocks noGrp="1"/>
          </p:cNvSpPr>
          <p:nvPr>
            <p:ph type="ftr" sz="quarter" idx="11"/>
          </p:nvPr>
        </p:nvSpPr>
        <p:spPr/>
        <p:txBody>
          <a:bodyPr/>
          <a:lstStyle/>
          <a:p>
            <a:r>
              <a:rPr lang="fa-IR" smtClean="0"/>
              <a:t>عسکری</a:t>
            </a:r>
            <a:endParaRPr lang="fa-I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134" y="0"/>
            <a:ext cx="4614866" cy="939784"/>
          </a:xfrm>
        </p:spPr>
        <p:txBody>
          <a:bodyPr/>
          <a:lstStyle/>
          <a:p>
            <a:r>
              <a:rPr lang="fa-IR" b="1" dirty="0" smtClean="0">
                <a:solidFill>
                  <a:srgbClr val="C00000"/>
                </a:solidFill>
                <a:effectLst>
                  <a:outerShdw blurRad="38100" dist="38100" dir="2700000" algn="tl">
                    <a:srgbClr val="000000">
                      <a:alpha val="43137"/>
                    </a:srgbClr>
                  </a:outerShdw>
                </a:effectLst>
              </a:rPr>
              <a:t>لقاح</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15008" y="785794"/>
            <a:ext cx="3428992" cy="6072206"/>
          </a:xfrm>
        </p:spPr>
        <p:txBody>
          <a:bodyPr>
            <a:normAutofit fontScale="92500" lnSpcReduction="10000"/>
          </a:bodyPr>
          <a:lstStyle/>
          <a:p>
            <a:r>
              <a:rPr lang="fa-IR" dirty="0" smtClean="0">
                <a:cs typeface="2  Mitra" pitchFamily="2" charset="-78"/>
              </a:rPr>
              <a:t>با ورود سرِ اسپرم به اووسیت، پوشش هسته ناپدید و کروموزوم های آن رها می شود. در همین حال، اووسیت ثانویه، میوز را تکمیل می کند و به تخمک تبدیل می شود. پوشش هستۀ تخمک نیز ناپدید می شود و دو مجموعۀ فام تن (کروموزوم) مخلوط می شوند. پوشش جدیدی اطراف آنها را فرامی گیرد و یاختۀ تخم با 23 جفت کروموزوم شکل می گیرد</a:t>
            </a:r>
            <a:endParaRPr lang="fa-IR" dirty="0">
              <a:cs typeface="2  Mitra" pitchFamily="2" charset="-78"/>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69289"/>
            <a:ext cx="2571768" cy="3488711"/>
          </a:xfrm>
          <a:prstGeom prst="rect">
            <a:avLst/>
          </a:prstGeom>
          <a:noFill/>
          <a:ln w="9525">
            <a:noFill/>
            <a:miter lim="800000"/>
            <a:headEnd/>
            <a:tailEnd/>
          </a:ln>
          <a:effectLst/>
        </p:spPr>
      </p:pic>
      <p:pic>
        <p:nvPicPr>
          <p:cNvPr id="6"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8926" y="3357561"/>
            <a:ext cx="2635732" cy="350043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0" y="285728"/>
            <a:ext cx="5648325" cy="2905125"/>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fa-IR" smtClean="0"/>
              <a:t>عسکری</a:t>
            </a:r>
            <a:endParaRPr lang="fa-I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lstStyle/>
          <a:p>
            <a:r>
              <a:rPr lang="fa-IR" b="1" dirty="0" smtClean="0">
                <a:solidFill>
                  <a:srgbClr val="C00000"/>
                </a:solidFill>
                <a:effectLst>
                  <a:outerShdw blurRad="38100" dist="38100" dir="2700000" algn="tl">
                    <a:srgbClr val="000000">
                      <a:alpha val="43137"/>
                    </a:srgbClr>
                  </a:outerShdw>
                </a:effectLst>
              </a:rPr>
              <a:t>وقایع پس از لقاح</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14876" y="1214422"/>
            <a:ext cx="4429124" cy="5643578"/>
          </a:xfrm>
        </p:spPr>
        <p:txBody>
          <a:bodyPr>
            <a:normAutofit/>
          </a:bodyPr>
          <a:lstStyle/>
          <a:p>
            <a:pPr algn="ctr">
              <a:buNone/>
            </a:pPr>
            <a:r>
              <a:rPr lang="fa-IR" b="1" dirty="0" smtClean="0">
                <a:solidFill>
                  <a:srgbClr val="C00000"/>
                </a:solidFill>
                <a:effectLst>
                  <a:outerShdw blurRad="38100" dist="38100" dir="2700000" algn="tl">
                    <a:srgbClr val="000000">
                      <a:alpha val="43137"/>
                    </a:srgbClr>
                  </a:outerShdw>
                </a:effectLst>
                <a:cs typeface="2  Mitra" pitchFamily="2" charset="-78"/>
              </a:rPr>
              <a:t>مورولا</a:t>
            </a:r>
          </a:p>
          <a:p>
            <a:r>
              <a:rPr lang="fa-IR" dirty="0" smtClean="0">
                <a:cs typeface="2  Mitra" pitchFamily="2" charset="-78"/>
              </a:rPr>
              <a:t>حدود 36 ساعت پس از لقاح، یاختۀ تخم تقسیمات میتوزی خود را شروع می کند. نتیجۀ آن، ایجاد تودۀ یاخته ای است که تقریباً به اندازۀ تخم است؛ زیرا یاخته های حاصل از تقسیم رشد نکرده اند.</a:t>
            </a:r>
            <a:endParaRPr lang="fa-IR" dirty="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58192"/>
            <a:ext cx="4357686" cy="3604506"/>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472" y="0"/>
            <a:ext cx="3714744" cy="28091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وقایع پس از لقاح</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43636" y="1214422"/>
            <a:ext cx="3000364" cy="5643578"/>
          </a:xfrm>
        </p:spPr>
        <p:txBody>
          <a:bodyPr>
            <a:normAutofit fontScale="92500" lnSpcReduction="10000"/>
          </a:bodyPr>
          <a:lstStyle/>
          <a:p>
            <a:pPr algn="ctr">
              <a:buNone/>
            </a:pPr>
            <a:r>
              <a:rPr lang="fa-IR" b="1" dirty="0" smtClean="0">
                <a:solidFill>
                  <a:srgbClr val="C00000"/>
                </a:solidFill>
                <a:effectLst>
                  <a:outerShdw blurRad="38100" dist="38100" dir="2700000" algn="tl">
                    <a:srgbClr val="000000">
                      <a:alpha val="43137"/>
                    </a:srgbClr>
                  </a:outerShdw>
                </a:effectLst>
              </a:rPr>
              <a:t>بلاستوسیست</a:t>
            </a:r>
          </a:p>
          <a:p>
            <a:r>
              <a:rPr lang="fa-IR" dirty="0" smtClean="0"/>
              <a:t>این تودۀ توپر در لولۀ رحم به سمت رحم حرکت می کند. پس از رسیدن به رحم به شکل کرۀ توخالی در آمده و درون آن با مایعات پرمی شود. در این مرحله، به آن </a:t>
            </a:r>
            <a:r>
              <a:rPr lang="fa-IR" b="1" dirty="0" smtClean="0"/>
              <a:t>بلاستوسیست </a:t>
            </a:r>
            <a:r>
              <a:rPr lang="fa-IR" dirty="0" smtClean="0"/>
              <a:t>گفته می شود.</a:t>
            </a:r>
            <a:endParaRPr lang="fa-IR" dirty="0">
              <a:solidFill>
                <a:srgbClr val="C00000"/>
              </a:solidFill>
              <a:effectLst>
                <a:outerShdw blurRad="38100" dist="38100" dir="2700000" algn="tl">
                  <a:srgbClr val="000000">
                    <a:alpha val="43137"/>
                  </a:srgbClr>
                </a:outerShdw>
              </a:effectLst>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0" y="1357298"/>
            <a:ext cx="61722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810" y="274638"/>
            <a:ext cx="4471990" cy="1143000"/>
          </a:xfrm>
        </p:spPr>
        <p:txBody>
          <a:bodyPr/>
          <a:lstStyle/>
          <a:p>
            <a:r>
              <a:rPr lang="fa-IR" b="1" dirty="0" smtClean="0">
                <a:solidFill>
                  <a:srgbClr val="C00000"/>
                </a:solidFill>
                <a:effectLst>
                  <a:outerShdw blurRad="38100" dist="38100" dir="2700000" algn="tl">
                    <a:srgbClr val="000000">
                      <a:alpha val="43137"/>
                    </a:srgbClr>
                  </a:outerShdw>
                </a:effectLst>
              </a:rPr>
              <a:t>وقایع پس از لقاح</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357686" y="1571612"/>
            <a:ext cx="4786314" cy="5286388"/>
          </a:xfrm>
        </p:spPr>
        <p:txBody>
          <a:bodyPr>
            <a:normAutofit/>
          </a:bodyPr>
          <a:lstStyle/>
          <a:p>
            <a:pPr algn="ctr"/>
            <a:r>
              <a:rPr lang="fa-IR" b="1" dirty="0" smtClean="0">
                <a:solidFill>
                  <a:srgbClr val="C00000"/>
                </a:solidFill>
                <a:effectLst>
                  <a:outerShdw blurRad="38100" dist="38100" dir="2700000" algn="tl">
                    <a:srgbClr val="000000">
                      <a:alpha val="43137"/>
                    </a:srgbClr>
                  </a:outerShdw>
                </a:effectLst>
                <a:cs typeface="2  Mitra" pitchFamily="2" charset="-78"/>
              </a:rPr>
              <a:t>بلاستوسیست</a:t>
            </a:r>
          </a:p>
          <a:p>
            <a:r>
              <a:rPr lang="fa-IR" dirty="0" smtClean="0">
                <a:cs typeface="2  Mitra" pitchFamily="2" charset="-78"/>
              </a:rPr>
              <a:t>بلاستوسیست، یک لایۀ بیرونی به نام </a:t>
            </a:r>
            <a:r>
              <a:rPr lang="fa-IR" b="1" dirty="0" smtClean="0">
                <a:cs typeface="2  Mitra" pitchFamily="2" charset="-78"/>
              </a:rPr>
              <a:t>تروفوبلاست </a:t>
            </a:r>
            <a:r>
              <a:rPr lang="fa-IR" dirty="0" smtClean="0">
                <a:cs typeface="2  Mitra" pitchFamily="2" charset="-78"/>
              </a:rPr>
              <a:t>دارد که سرانجام در تشکیل جفت دخالت می کند</a:t>
            </a:r>
          </a:p>
          <a:p>
            <a:pPr>
              <a:buNone/>
            </a:pPr>
            <a:endParaRPr lang="fa-IR" dirty="0" smtClean="0">
              <a:cs typeface="2  Mitra" pitchFamily="2" charset="-78"/>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57628"/>
            <a:ext cx="4143372" cy="3000372"/>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a:srcRect/>
          <a:stretch>
            <a:fillRect/>
          </a:stretch>
        </p:blipFill>
        <p:spPr bwMode="auto">
          <a:xfrm>
            <a:off x="0" y="0"/>
            <a:ext cx="4133909" cy="3695685"/>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6" y="3714752"/>
            <a:ext cx="4038609" cy="28787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4" y="0"/>
            <a:ext cx="4471990" cy="1143000"/>
          </a:xfrm>
        </p:spPr>
        <p:txBody>
          <a:bodyPr/>
          <a:lstStyle/>
          <a:p>
            <a:r>
              <a:rPr lang="fa-IR" b="1" dirty="0" smtClean="0">
                <a:solidFill>
                  <a:srgbClr val="C00000"/>
                </a:solidFill>
                <a:effectLst>
                  <a:outerShdw blurRad="38100" dist="38100" dir="2700000" algn="tl">
                    <a:srgbClr val="000000">
                      <a:alpha val="43137"/>
                    </a:srgbClr>
                  </a:outerShdw>
                </a:effectLst>
              </a:rPr>
              <a:t>وقایع پس از لقاح</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86314" y="4143380"/>
            <a:ext cx="4357686" cy="2714620"/>
          </a:xfrm>
        </p:spPr>
        <p:txBody>
          <a:bodyPr>
            <a:normAutofit fontScale="92500" lnSpcReduction="10000"/>
          </a:bodyPr>
          <a:lstStyle/>
          <a:p>
            <a:pPr algn="ctr"/>
            <a:r>
              <a:rPr lang="fa-IR" b="1" dirty="0" smtClean="0">
                <a:solidFill>
                  <a:srgbClr val="C00000"/>
                </a:solidFill>
                <a:effectLst>
                  <a:outerShdw blurRad="38100" dist="38100" dir="2700000" algn="tl">
                    <a:srgbClr val="000000">
                      <a:alpha val="43137"/>
                    </a:srgbClr>
                  </a:outerShdw>
                </a:effectLst>
                <a:cs typeface="2  Mitra" pitchFamily="2" charset="-78"/>
              </a:rPr>
              <a:t>بلاستوسیست</a:t>
            </a:r>
          </a:p>
          <a:p>
            <a:r>
              <a:rPr lang="fa-IR" dirty="0" smtClean="0">
                <a:cs typeface="2  Mitra" pitchFamily="2" charset="-78"/>
              </a:rPr>
              <a:t>یاخته های درون بلاستوسیست </a:t>
            </a:r>
            <a:r>
              <a:rPr lang="fa-IR" b="1" dirty="0" smtClean="0">
                <a:cs typeface="2  Mitra" pitchFamily="2" charset="-78"/>
              </a:rPr>
              <a:t>تودۀ یاخته ای درونی </a:t>
            </a:r>
            <a:r>
              <a:rPr lang="fa-IR" dirty="0" smtClean="0">
                <a:cs typeface="2  Mitra" pitchFamily="2" charset="-78"/>
              </a:rPr>
              <a:t>را تشکیل می دهند. این یاخته ها حالت بنیادی دارند و منشأ بافت های مختلف تشکیل دهندۀ جنین هستند.</a:t>
            </a:r>
            <a:endParaRPr lang="fa-IR" dirty="0" smtClean="0">
              <a:solidFill>
                <a:srgbClr val="C00000"/>
              </a:solidFill>
              <a:effectLst>
                <a:outerShdw blurRad="38100" dist="38100" dir="2700000" algn="tl">
                  <a:srgbClr val="000000">
                    <a:alpha val="43137"/>
                  </a:srgbClr>
                </a:outerShdw>
              </a:effectLst>
              <a:cs typeface="2  Mitra" pitchFamily="2" charset="-78"/>
            </a:endParaRPr>
          </a:p>
        </p:txBody>
      </p:sp>
      <p:pic>
        <p:nvPicPr>
          <p:cNvPr id="3074" name="Picture 2"/>
          <p:cNvPicPr>
            <a:picLocks noChangeAspect="1" noChangeArrowheads="1"/>
          </p:cNvPicPr>
          <p:nvPr/>
        </p:nvPicPr>
        <p:blipFill>
          <a:blip r:embed="rId2"/>
          <a:srcRect/>
          <a:stretch>
            <a:fillRect/>
          </a:stretch>
        </p:blipFill>
        <p:spPr bwMode="auto">
          <a:xfrm>
            <a:off x="5143504" y="1071546"/>
            <a:ext cx="3428992" cy="306549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00042"/>
            <a:ext cx="4841679" cy="63579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140" y="0"/>
            <a:ext cx="2428860" cy="4857760"/>
          </a:xfrm>
        </p:spPr>
        <p:txBody>
          <a:bodyPr/>
          <a:lstStyle/>
          <a:p>
            <a:r>
              <a:rPr lang="fa-IR" b="1" dirty="0" smtClean="0">
                <a:solidFill>
                  <a:srgbClr val="C00000"/>
                </a:solidFill>
                <a:effectLst>
                  <a:outerShdw blurRad="38100" dist="38100" dir="2700000" algn="tl">
                    <a:srgbClr val="000000">
                      <a:alpha val="43137"/>
                    </a:srgbClr>
                  </a:outerShdw>
                </a:effectLst>
              </a:rPr>
              <a:t>یاخته های بنیادی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0034" y="4572008"/>
            <a:ext cx="8186766" cy="2285991"/>
          </a:xfrm>
        </p:spPr>
        <p:txBody>
          <a:bodyPr>
            <a:normAutofit/>
          </a:bodyPr>
          <a:lstStyle/>
          <a:p>
            <a:r>
              <a:rPr lang="fa-IR" dirty="0" smtClean="0"/>
              <a:t>یاخته های بنیادی، یاخته هایی تخصص نیافته اند که توانایی تبدیل شدن به یاخته های متفاوتی را دارند. از تودۀ درونی لایه های زایندۀ جنینی شکل می گیرند که هرکدام منشأ بافت ها و اندام های مختلف اند.</a:t>
            </a:r>
            <a:endParaRPr lang="fa-IR" dirty="0"/>
          </a:p>
        </p:txBody>
      </p:sp>
      <p:pic>
        <p:nvPicPr>
          <p:cNvPr id="4098" name="Picture 2"/>
          <p:cNvPicPr>
            <a:picLocks noChangeAspect="1" noChangeArrowheads="1"/>
          </p:cNvPicPr>
          <p:nvPr/>
        </p:nvPicPr>
        <p:blipFill>
          <a:blip r:embed="rId2"/>
          <a:srcRect/>
          <a:stretch>
            <a:fillRect/>
          </a:stretch>
        </p:blipFill>
        <p:spPr bwMode="auto">
          <a:xfrm>
            <a:off x="0" y="0"/>
            <a:ext cx="6725895" cy="43815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1287</TotalTime>
  <Words>7080</Words>
  <Application>Microsoft Office PowerPoint</Application>
  <PresentationFormat>On-screen Show (4:3)</PresentationFormat>
  <Paragraphs>368</Paragraphs>
  <Slides>160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160</vt:i4>
      </vt:variant>
    </vt:vector>
  </HeadingPairs>
  <TitlesOfParts>
    <vt:vector size="166" baseType="lpstr">
      <vt:lpstr>2  Mitra</vt:lpstr>
      <vt:lpstr>Arial</vt:lpstr>
      <vt:lpstr>Calibri</vt:lpstr>
      <vt:lpstr>CourierNewPSMT</vt:lpstr>
      <vt:lpstr>Times New Roman</vt:lpstr>
      <vt:lpstr>Office Theme</vt:lpstr>
      <vt:lpstr>PowerPoint Presentation</vt:lpstr>
      <vt:lpstr>PowerPoint Presentation</vt:lpstr>
      <vt:lpstr>PowerPoint Presentation</vt:lpstr>
      <vt:lpstr>چند سوال</vt:lpstr>
      <vt:lpstr>PowerPoint Presentation</vt:lpstr>
      <vt:lpstr>اجزای دستگاه تولید مثلی مرد</vt:lpstr>
      <vt:lpstr>وظایف مجموعۀ اندام های دستگاه تولید مثلی مرد</vt:lpstr>
      <vt:lpstr>کار اصلی این دستگاه</vt:lpstr>
      <vt:lpstr>کیسۀ بیضه و نقش آن</vt:lpstr>
      <vt:lpstr>لوله های اسپرم ساز</vt:lpstr>
      <vt:lpstr>PowerPoint Presentation</vt:lpstr>
      <vt:lpstr>PowerPoint Presentation</vt:lpstr>
      <vt:lpstr>PowerPoint Presentation</vt:lpstr>
      <vt:lpstr>زامه زایی (اسپرم زایی)</vt:lpstr>
      <vt:lpstr>زامه زایی (اسپرم زایی)</vt:lpstr>
      <vt:lpstr>PowerPoint Presentation</vt:lpstr>
      <vt:lpstr>PowerPoint Presentation</vt:lpstr>
      <vt:lpstr>PowerPoint Presentation</vt:lpstr>
      <vt:lpstr>PowerPoint Presentation</vt:lpstr>
      <vt:lpstr>PowerPoint Presentation</vt:lpstr>
      <vt:lpstr>تمایز اسپرماتید به اسپرم</vt:lpstr>
      <vt:lpstr>نقش یاخته های سرتولی</vt:lpstr>
      <vt:lpstr>ساختار اسپرم</vt:lpstr>
      <vt:lpstr>اندام های ضمیمه (کمکی)</vt:lpstr>
      <vt:lpstr>اندام های ضمیمه (کمکی)</vt:lpstr>
      <vt:lpstr>اندام های ضمیمه (کمکی)</vt:lpstr>
      <vt:lpstr>اندام های ضمیمه (کمکی)</vt:lpstr>
      <vt:lpstr>اندام های ضمیمه (کمکی)</vt:lpstr>
      <vt:lpstr>مایع منی</vt:lpstr>
      <vt:lpstr>PowerPoint Presentation</vt:lpstr>
      <vt:lpstr>هورمون ها، فعالیت دستگاه تولید مثل در مرد را تنظیم می کنند.</vt:lpstr>
      <vt:lpstr>نقش FSH و LH</vt:lpstr>
      <vt:lpstr>وظایف تستوسترون</vt:lpstr>
      <vt:lpstr>PowerPoint Presentation</vt:lpstr>
      <vt:lpstr>تخمدان ها</vt:lpstr>
      <vt:lpstr>ساختار تخمدان</vt:lpstr>
      <vt:lpstr>تخمدان و تغییرات آن در دوره جنسی</vt:lpstr>
      <vt:lpstr>بخش های دیگر دستگاه تولید مثل در زن</vt:lpstr>
      <vt:lpstr>رحم</vt:lpstr>
      <vt:lpstr> لوله های رحم (لوله های فالوپ) </vt:lpstr>
      <vt:lpstr> گردن رحم و واژن</vt:lpstr>
      <vt:lpstr>دورۀ جنسی در زنان</vt:lpstr>
      <vt:lpstr>دورۀ جنسی در زنان</vt:lpstr>
      <vt:lpstr>اولین و آخرین عادت ماهانه</vt:lpstr>
      <vt:lpstr>PowerPoint Presentation</vt:lpstr>
      <vt:lpstr>تخمک زایی</vt:lpstr>
      <vt:lpstr>مراحل تخمک زایی</vt:lpstr>
      <vt:lpstr>مراحل تخمک زایی</vt:lpstr>
      <vt:lpstr>مراحل تخمک زایی</vt:lpstr>
      <vt:lpstr>مراحل تخمک زایی</vt:lpstr>
      <vt:lpstr>مراحل تخمک زایی</vt:lpstr>
      <vt:lpstr>گویچه قطبی</vt:lpstr>
      <vt:lpstr>PowerPoint Presentation</vt:lpstr>
      <vt:lpstr>PowerPoint Presentation</vt:lpstr>
      <vt:lpstr>PowerPoint Presentation</vt:lpstr>
      <vt:lpstr>PowerPoint Presentation</vt:lpstr>
      <vt:lpstr>PowerPoint Presentation</vt:lpstr>
      <vt:lpstr>دو رویداد چرخه ای</vt:lpstr>
      <vt:lpstr>شکل 8 تغییرات فولیکول در تخمدان، آمادگی دیوارۀ رحم و میزان چهار هورمون در طول یک دوره جنسی را نشان می دهد.</vt:lpstr>
      <vt:lpstr>چرخۀ تخمدانی</vt:lpstr>
      <vt:lpstr>چرخۀ تخمدانی</vt:lpstr>
      <vt:lpstr>چرخۀ تخمدانی</vt:lpstr>
      <vt:lpstr>تخمک گذاری</vt:lpstr>
      <vt:lpstr>عامل اصلی تخمک گذاری</vt:lpstr>
      <vt:lpstr>PowerPoint Presentation</vt:lpstr>
      <vt:lpstr>PowerPoint Presentation</vt:lpstr>
      <vt:lpstr>PowerPoint Presentation</vt:lpstr>
      <vt:lpstr>PowerPoint Presentation</vt:lpstr>
      <vt:lpstr>PowerPoint Presentation</vt:lpstr>
      <vt:lpstr>نقش جسم زرد</vt:lpstr>
      <vt:lpstr>جسم سفید</vt:lpstr>
      <vt:lpstr>چرخۀ رحمی</vt:lpstr>
      <vt:lpstr>اگر لقاح روی دهد</vt:lpstr>
      <vt:lpstr>اگر لقاح صورت نگیرد</vt:lpstr>
      <vt:lpstr>تنظیم هورمونی دستگاه تولید مثل در زن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لقاح</vt:lpstr>
      <vt:lpstr>لقاح</vt:lpstr>
      <vt:lpstr>لقاح</vt:lpstr>
      <vt:lpstr>لقاح</vt:lpstr>
      <vt:lpstr>وقایع پس از لقاح</vt:lpstr>
      <vt:lpstr>وقایع پس از لقاح</vt:lpstr>
      <vt:lpstr>وقایع پس از لقاح</vt:lpstr>
      <vt:lpstr>وقایع پس از لقاح</vt:lpstr>
      <vt:lpstr>یاخته های بنیادی</vt:lpstr>
      <vt:lpstr>جایگزینی</vt:lpstr>
      <vt:lpstr>هورمونHCG ((Human  Chorionic Gonadotropin</vt:lpstr>
      <vt:lpstr>پرده های محافظت کننده اطراف جنین</vt:lpstr>
      <vt:lpstr>نقش پرده های جنینی</vt:lpstr>
      <vt:lpstr>تشکیل بیش از یک جنین</vt:lpstr>
      <vt:lpstr>قلو های همسان</vt:lpstr>
      <vt:lpstr>دوقلو یا چند قلوهای ناهمسان</vt:lpstr>
      <vt:lpstr>PowerPoint Presentation</vt:lpstr>
      <vt:lpstr>PowerPoint Presentation</vt:lpstr>
      <vt:lpstr>PowerPoint Presentation</vt:lpstr>
      <vt:lpstr>ناباروری</vt:lpstr>
      <vt:lpstr>کنترل ورود و خروج مواد در جفت</vt:lpstr>
      <vt:lpstr>PowerPoint Presentation</vt:lpstr>
      <vt:lpstr>کنترل ورود و خروج مواد در جفت</vt:lpstr>
      <vt:lpstr>کنترل ورود و خروج مواد در جفت</vt:lpstr>
      <vt:lpstr>PowerPoint Presentation</vt:lpstr>
      <vt:lpstr>صوت نگاری ( سونوگرافی)</vt:lpstr>
      <vt:lpstr>کاربرد های صوت نگاری ( سونوگرافی)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تولد  زایمان</vt:lpstr>
      <vt:lpstr>تولد  زایمان</vt:lpstr>
      <vt:lpstr>تولد  زایمان</vt:lpstr>
      <vt:lpstr>تولد  زایمان</vt:lpstr>
      <vt:lpstr>تولد  زایمان</vt:lpstr>
      <vt:lpstr>PowerPoint Presentation</vt:lpstr>
      <vt:lpstr>نقش دیگر اکسی توسین</vt:lpstr>
      <vt:lpstr>جنبه هاي منفي سزارين</vt:lpstr>
      <vt:lpstr>جنبه هاي مثبت سزارين</vt:lpstr>
      <vt:lpstr>PowerPoint Presentation</vt:lpstr>
      <vt:lpstr>نحوۀ لقاح الف- لقاح خارجی </vt:lpstr>
      <vt:lpstr>نحوۀ لقاح الف- لقاح خارجی </vt:lpstr>
      <vt:lpstr>ب- لقاح داخلی</vt:lpstr>
      <vt:lpstr>ب- لقاح داخلی</vt:lpstr>
      <vt:lpstr>PowerPoint Presentation</vt:lpstr>
      <vt:lpstr>مثال برای نرماده (هرمافرودیت)</vt:lpstr>
      <vt:lpstr>مثال برای نرماده (هرمافرودیت)</vt:lpstr>
      <vt:lpstr>بکرزایی</vt:lpstr>
      <vt:lpstr>بکرزایی به دو روش انجام می شود</vt:lpstr>
      <vt:lpstr>PowerPoint Presentation</vt:lpstr>
      <vt:lpstr>بکرزایی به دو روش انجام می شود</vt:lpstr>
      <vt:lpstr>تغذیه و حفاظت جنین</vt:lpstr>
      <vt:lpstr>تخم با اندوخته زیاد</vt:lpstr>
      <vt:lpstr>تخم با اندوخته غذایی کم</vt:lpstr>
      <vt:lpstr>حفاظت جنین در لقاح خارجی</vt:lpstr>
      <vt:lpstr>حفاظت جنین در لقاح داخلی</vt:lpstr>
      <vt:lpstr>الف) در جانوران تخم گذار  </vt:lpstr>
      <vt:lpstr>حفاظت جنین در لقاح داخلی</vt:lpstr>
      <vt:lpstr>حفاظت جنین در لقاح داخلی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aaa</dc:creator>
  <cp:lastModifiedBy>ZahraNaderi</cp:lastModifiedBy>
  <cp:revision>90</cp:revision>
  <dcterms:created xsi:type="dcterms:W3CDTF">2017-08-31T05:03:35Z</dcterms:created>
  <dcterms:modified xsi:type="dcterms:W3CDTF">2018-11-30T04:33:10Z</dcterms:modified>
</cp:coreProperties>
</file>