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72" r:id="rId19"/>
    <p:sldId id="273" r:id="rId20"/>
    <p:sldId id="274" r:id="rId21"/>
    <p:sldId id="275" r:id="rId22"/>
    <p:sldId id="276" r:id="rId23"/>
    <p:sldId id="277" r:id="rId24"/>
    <p:sldId id="282" r:id="rId25"/>
    <p:sldId id="283" r:id="rId26"/>
    <p:sldId id="284" r:id="rId27"/>
    <p:sldId id="285" r:id="rId28"/>
    <p:sldId id="286" r:id="rId29"/>
    <p:sldId id="287" r:id="rId30"/>
    <p:sldId id="288" r:id="rId31"/>
    <p:sldId id="290" r:id="rId32"/>
    <p:sldId id="291" r:id="rId33"/>
    <p:sldId id="289" r:id="rId34"/>
    <p:sldId id="293" r:id="rId35"/>
    <p:sldId id="295" r:id="rId36"/>
    <p:sldId id="301" r:id="rId37"/>
    <p:sldId id="298" r:id="rId38"/>
    <p:sldId id="300" r:id="rId39"/>
    <p:sldId id="302" r:id="rId40"/>
    <p:sldId id="303" r:id="rId41"/>
    <p:sldId id="304" r:id="rId42"/>
    <p:sldId id="305" r:id="rId43"/>
    <p:sldId id="306" r:id="rId44"/>
    <p:sldId id="307" r:id="rId45"/>
    <p:sldId id="308" r:id="rId46"/>
    <p:sldId id="309" r:id="rId47"/>
    <p:sldId id="310" r:id="rId48"/>
    <p:sldId id="311" r:id="rId49"/>
    <p:sldId id="312" r:id="rId50"/>
    <p:sldId id="314" r:id="rId51"/>
    <p:sldId id="315" r:id="rId52"/>
    <p:sldId id="316" r:id="rId53"/>
    <p:sldId id="328" r:id="rId54"/>
    <p:sldId id="318" r:id="rId55"/>
    <p:sldId id="319" r:id="rId56"/>
    <p:sldId id="320" r:id="rId57"/>
    <p:sldId id="321" r:id="rId58"/>
    <p:sldId id="322" r:id="rId59"/>
    <p:sldId id="323" r:id="rId60"/>
    <p:sldId id="324" r:id="rId61"/>
    <p:sldId id="325" r:id="rId62"/>
    <p:sldId id="326" r:id="rId63"/>
    <p:sldId id="327"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1" r:id="rId126"/>
    <p:sldId id="392" r:id="rId12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fa-IR"/>
          </a:p>
        </p:txBody>
      </p:sp>
      <p:sp>
        <p:nvSpPr>
          <p:cNvPr id="31747"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fa-IR"/>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31750"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fa-IR"/>
          </a:p>
        </p:txBody>
      </p:sp>
      <p:sp>
        <p:nvSpPr>
          <p:cNvPr id="31751"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308A9933-0768-4DE5-A840-4A81A2C508D6}" type="slidenum">
              <a:rPr lang="ar-SA" altLang="fa-IR"/>
              <a:pPr/>
              <a:t>‹#›</a:t>
            </a:fld>
            <a:endParaRPr lang="en-US" altLang="fa-IR"/>
          </a:p>
        </p:txBody>
      </p:sp>
    </p:spTree>
    <p:extLst>
      <p:ext uri="{BB962C8B-B14F-4D97-AF65-F5344CB8AC3E}">
        <p14:creationId xmlns:p14="http://schemas.microsoft.com/office/powerpoint/2010/main" val="2425185951"/>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752BE-B7FF-4E9A-871E-1B9E40CC7E4E}" type="slidenum">
              <a:rPr lang="ar-SA" altLang="fa-IR"/>
              <a:pPr/>
              <a:t>15</a:t>
            </a:fld>
            <a:endParaRPr lang="en-US" altLang="fa-I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fa-IR"/>
          </a:p>
        </p:txBody>
      </p:sp>
    </p:spTree>
    <p:extLst>
      <p:ext uri="{BB962C8B-B14F-4D97-AF65-F5344CB8AC3E}">
        <p14:creationId xmlns:p14="http://schemas.microsoft.com/office/powerpoint/2010/main" val="14867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1C46EAB7-9F46-421F-B8F2-333ADA87E57C}" type="slidenum">
              <a:rPr lang="ar-SA" altLang="fa-IR"/>
              <a:pPr/>
              <a:t>‹#›</a:t>
            </a:fld>
            <a:endParaRPr lang="en-US" altLang="fa-IR"/>
          </a:p>
        </p:txBody>
      </p:sp>
    </p:spTree>
    <p:extLst>
      <p:ext uri="{BB962C8B-B14F-4D97-AF65-F5344CB8AC3E}">
        <p14:creationId xmlns:p14="http://schemas.microsoft.com/office/powerpoint/2010/main" val="340326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F8C420D5-0810-4684-9EF4-906DA9B6F144}" type="slidenum">
              <a:rPr lang="ar-SA" altLang="fa-IR"/>
              <a:pPr/>
              <a:t>‹#›</a:t>
            </a:fld>
            <a:endParaRPr lang="en-US" altLang="fa-IR"/>
          </a:p>
        </p:txBody>
      </p:sp>
    </p:spTree>
    <p:extLst>
      <p:ext uri="{BB962C8B-B14F-4D97-AF65-F5344CB8AC3E}">
        <p14:creationId xmlns:p14="http://schemas.microsoft.com/office/powerpoint/2010/main" val="72500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A70925E6-C632-4F42-BC1B-277D4EBEFE19}" type="slidenum">
              <a:rPr lang="ar-SA" altLang="fa-IR"/>
              <a:pPr/>
              <a:t>‹#›</a:t>
            </a:fld>
            <a:endParaRPr lang="en-US" altLang="fa-IR"/>
          </a:p>
        </p:txBody>
      </p:sp>
    </p:spTree>
    <p:extLst>
      <p:ext uri="{BB962C8B-B14F-4D97-AF65-F5344CB8AC3E}">
        <p14:creationId xmlns:p14="http://schemas.microsoft.com/office/powerpoint/2010/main" val="348662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ltLang="fa-I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fa-IR"/>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D7EFE680-D2E7-4FD9-93DE-0B75E4A1D82D}" type="slidenum">
              <a:rPr lang="ar-SA" altLang="fa-IR"/>
              <a:pPr/>
              <a:t>‹#›</a:t>
            </a:fld>
            <a:endParaRPr lang="en-US" altLang="fa-IR"/>
          </a:p>
        </p:txBody>
      </p:sp>
    </p:spTree>
    <p:extLst>
      <p:ext uri="{BB962C8B-B14F-4D97-AF65-F5344CB8AC3E}">
        <p14:creationId xmlns:p14="http://schemas.microsoft.com/office/powerpoint/2010/main" val="347784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6553200" y="6245225"/>
            <a:ext cx="2133600" cy="476250"/>
          </a:xfrm>
        </p:spPr>
        <p:txBody>
          <a:bodyPr/>
          <a:lstStyle>
            <a:lvl1pPr>
              <a:defRPr/>
            </a:lvl1pPr>
          </a:lstStyle>
          <a:p>
            <a:endParaRPr lang="en-US" altLang="fa-I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fa-IR"/>
          </a:p>
        </p:txBody>
      </p:sp>
      <p:sp>
        <p:nvSpPr>
          <p:cNvPr id="7" name="Slide Number Placeholder 6"/>
          <p:cNvSpPr>
            <a:spLocks noGrp="1"/>
          </p:cNvSpPr>
          <p:nvPr>
            <p:ph type="sldNum" sz="quarter" idx="12"/>
          </p:nvPr>
        </p:nvSpPr>
        <p:spPr>
          <a:xfrm>
            <a:off x="457200" y="6245225"/>
            <a:ext cx="2133600" cy="476250"/>
          </a:xfrm>
        </p:spPr>
        <p:txBody>
          <a:bodyPr/>
          <a:lstStyle>
            <a:lvl1pPr>
              <a:defRPr/>
            </a:lvl1pPr>
          </a:lstStyle>
          <a:p>
            <a:fld id="{316AE055-95B1-481E-A27E-E28843873050}" type="slidenum">
              <a:rPr lang="ar-SA" altLang="fa-IR"/>
              <a:pPr/>
              <a:t>‹#›</a:t>
            </a:fld>
            <a:endParaRPr lang="en-US" altLang="fa-IR"/>
          </a:p>
        </p:txBody>
      </p:sp>
    </p:spTree>
    <p:extLst>
      <p:ext uri="{BB962C8B-B14F-4D97-AF65-F5344CB8AC3E}">
        <p14:creationId xmlns:p14="http://schemas.microsoft.com/office/powerpoint/2010/main" val="9384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DEC844E2-C62A-4742-8B83-D62512E724CA}" type="slidenum">
              <a:rPr lang="ar-SA" altLang="fa-IR"/>
              <a:pPr/>
              <a:t>‹#›</a:t>
            </a:fld>
            <a:endParaRPr lang="en-US" altLang="fa-IR"/>
          </a:p>
        </p:txBody>
      </p:sp>
    </p:spTree>
    <p:extLst>
      <p:ext uri="{BB962C8B-B14F-4D97-AF65-F5344CB8AC3E}">
        <p14:creationId xmlns:p14="http://schemas.microsoft.com/office/powerpoint/2010/main" val="383191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E0A28EA0-2543-4D13-A2B2-ADBE73DB1200}" type="slidenum">
              <a:rPr lang="ar-SA" altLang="fa-IR"/>
              <a:pPr/>
              <a:t>‹#›</a:t>
            </a:fld>
            <a:endParaRPr lang="en-US" altLang="fa-IR"/>
          </a:p>
        </p:txBody>
      </p:sp>
    </p:spTree>
    <p:extLst>
      <p:ext uri="{BB962C8B-B14F-4D97-AF65-F5344CB8AC3E}">
        <p14:creationId xmlns:p14="http://schemas.microsoft.com/office/powerpoint/2010/main" val="108545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endParaRPr lang="en-US" altLang="fa-IR"/>
          </a:p>
        </p:txBody>
      </p:sp>
      <p:sp>
        <p:nvSpPr>
          <p:cNvPr id="7" name="Slide Number Placeholder 6"/>
          <p:cNvSpPr>
            <a:spLocks noGrp="1"/>
          </p:cNvSpPr>
          <p:nvPr>
            <p:ph type="sldNum" sz="quarter" idx="12"/>
          </p:nvPr>
        </p:nvSpPr>
        <p:spPr/>
        <p:txBody>
          <a:bodyPr/>
          <a:lstStyle>
            <a:lvl1pPr>
              <a:defRPr/>
            </a:lvl1pPr>
          </a:lstStyle>
          <a:p>
            <a:fld id="{3C51A40F-BDED-4403-8E7B-1CFE1D2CE79F}" type="slidenum">
              <a:rPr lang="ar-SA" altLang="fa-IR"/>
              <a:pPr/>
              <a:t>‹#›</a:t>
            </a:fld>
            <a:endParaRPr lang="en-US" altLang="fa-IR"/>
          </a:p>
        </p:txBody>
      </p:sp>
    </p:spTree>
    <p:extLst>
      <p:ext uri="{BB962C8B-B14F-4D97-AF65-F5344CB8AC3E}">
        <p14:creationId xmlns:p14="http://schemas.microsoft.com/office/powerpoint/2010/main" val="358643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ltLang="fa-IR"/>
          </a:p>
        </p:txBody>
      </p:sp>
      <p:sp>
        <p:nvSpPr>
          <p:cNvPr id="8" name="Footer Placeholder 7"/>
          <p:cNvSpPr>
            <a:spLocks noGrp="1"/>
          </p:cNvSpPr>
          <p:nvPr>
            <p:ph type="ftr" sz="quarter" idx="11"/>
          </p:nvPr>
        </p:nvSpPr>
        <p:spPr/>
        <p:txBody>
          <a:bodyPr/>
          <a:lstStyle>
            <a:lvl1pPr>
              <a:defRPr/>
            </a:lvl1pPr>
          </a:lstStyle>
          <a:p>
            <a:endParaRPr lang="en-US" altLang="fa-IR"/>
          </a:p>
        </p:txBody>
      </p:sp>
      <p:sp>
        <p:nvSpPr>
          <p:cNvPr id="9" name="Slide Number Placeholder 8"/>
          <p:cNvSpPr>
            <a:spLocks noGrp="1"/>
          </p:cNvSpPr>
          <p:nvPr>
            <p:ph type="sldNum" sz="quarter" idx="12"/>
          </p:nvPr>
        </p:nvSpPr>
        <p:spPr/>
        <p:txBody>
          <a:bodyPr/>
          <a:lstStyle>
            <a:lvl1pPr>
              <a:defRPr/>
            </a:lvl1pPr>
          </a:lstStyle>
          <a:p>
            <a:fld id="{EED44294-4134-46BB-88CE-432437DFB06C}" type="slidenum">
              <a:rPr lang="ar-SA" altLang="fa-IR"/>
              <a:pPr/>
              <a:t>‹#›</a:t>
            </a:fld>
            <a:endParaRPr lang="en-US" altLang="fa-IR"/>
          </a:p>
        </p:txBody>
      </p:sp>
    </p:spTree>
    <p:extLst>
      <p:ext uri="{BB962C8B-B14F-4D97-AF65-F5344CB8AC3E}">
        <p14:creationId xmlns:p14="http://schemas.microsoft.com/office/powerpoint/2010/main" val="372032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ltLang="fa-IR"/>
          </a:p>
        </p:txBody>
      </p:sp>
      <p:sp>
        <p:nvSpPr>
          <p:cNvPr id="4" name="Footer Placeholder 3"/>
          <p:cNvSpPr>
            <a:spLocks noGrp="1"/>
          </p:cNvSpPr>
          <p:nvPr>
            <p:ph type="ftr" sz="quarter" idx="11"/>
          </p:nvPr>
        </p:nvSpPr>
        <p:spPr/>
        <p:txBody>
          <a:bodyPr/>
          <a:lstStyle>
            <a:lvl1pPr>
              <a:defRPr/>
            </a:lvl1pPr>
          </a:lstStyle>
          <a:p>
            <a:endParaRPr lang="en-US" altLang="fa-IR"/>
          </a:p>
        </p:txBody>
      </p:sp>
      <p:sp>
        <p:nvSpPr>
          <p:cNvPr id="5" name="Slide Number Placeholder 4"/>
          <p:cNvSpPr>
            <a:spLocks noGrp="1"/>
          </p:cNvSpPr>
          <p:nvPr>
            <p:ph type="sldNum" sz="quarter" idx="12"/>
          </p:nvPr>
        </p:nvSpPr>
        <p:spPr/>
        <p:txBody>
          <a:bodyPr/>
          <a:lstStyle>
            <a:lvl1pPr>
              <a:defRPr/>
            </a:lvl1pPr>
          </a:lstStyle>
          <a:p>
            <a:fld id="{1A1FA1D7-7AF2-41C9-AC92-46879C021905}" type="slidenum">
              <a:rPr lang="ar-SA" altLang="fa-IR"/>
              <a:pPr/>
              <a:t>‹#›</a:t>
            </a:fld>
            <a:endParaRPr lang="en-US" altLang="fa-IR"/>
          </a:p>
        </p:txBody>
      </p:sp>
    </p:spTree>
    <p:extLst>
      <p:ext uri="{BB962C8B-B14F-4D97-AF65-F5344CB8AC3E}">
        <p14:creationId xmlns:p14="http://schemas.microsoft.com/office/powerpoint/2010/main" val="295872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fa-IR"/>
          </a:p>
        </p:txBody>
      </p:sp>
      <p:sp>
        <p:nvSpPr>
          <p:cNvPr id="3" name="Footer Placeholder 2"/>
          <p:cNvSpPr>
            <a:spLocks noGrp="1"/>
          </p:cNvSpPr>
          <p:nvPr>
            <p:ph type="ftr" sz="quarter" idx="11"/>
          </p:nvPr>
        </p:nvSpPr>
        <p:spPr/>
        <p:txBody>
          <a:bodyPr/>
          <a:lstStyle>
            <a:lvl1pPr>
              <a:defRPr/>
            </a:lvl1pPr>
          </a:lstStyle>
          <a:p>
            <a:endParaRPr lang="en-US" altLang="fa-IR"/>
          </a:p>
        </p:txBody>
      </p:sp>
      <p:sp>
        <p:nvSpPr>
          <p:cNvPr id="4" name="Slide Number Placeholder 3"/>
          <p:cNvSpPr>
            <a:spLocks noGrp="1"/>
          </p:cNvSpPr>
          <p:nvPr>
            <p:ph type="sldNum" sz="quarter" idx="12"/>
          </p:nvPr>
        </p:nvSpPr>
        <p:spPr/>
        <p:txBody>
          <a:bodyPr/>
          <a:lstStyle>
            <a:lvl1pPr>
              <a:defRPr/>
            </a:lvl1pPr>
          </a:lstStyle>
          <a:p>
            <a:fld id="{951260F6-C7B7-463B-9BF2-FDB1CC7C84DB}" type="slidenum">
              <a:rPr lang="ar-SA" altLang="fa-IR"/>
              <a:pPr/>
              <a:t>‹#›</a:t>
            </a:fld>
            <a:endParaRPr lang="en-US" altLang="fa-IR"/>
          </a:p>
        </p:txBody>
      </p:sp>
    </p:spTree>
    <p:extLst>
      <p:ext uri="{BB962C8B-B14F-4D97-AF65-F5344CB8AC3E}">
        <p14:creationId xmlns:p14="http://schemas.microsoft.com/office/powerpoint/2010/main" val="213618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endParaRPr lang="en-US" altLang="fa-IR"/>
          </a:p>
        </p:txBody>
      </p:sp>
      <p:sp>
        <p:nvSpPr>
          <p:cNvPr id="7" name="Slide Number Placeholder 6"/>
          <p:cNvSpPr>
            <a:spLocks noGrp="1"/>
          </p:cNvSpPr>
          <p:nvPr>
            <p:ph type="sldNum" sz="quarter" idx="12"/>
          </p:nvPr>
        </p:nvSpPr>
        <p:spPr/>
        <p:txBody>
          <a:bodyPr/>
          <a:lstStyle>
            <a:lvl1pPr>
              <a:defRPr/>
            </a:lvl1pPr>
          </a:lstStyle>
          <a:p>
            <a:fld id="{E9A2F779-0639-4443-AA20-9CA82A20BEC4}" type="slidenum">
              <a:rPr lang="ar-SA" altLang="fa-IR"/>
              <a:pPr/>
              <a:t>‹#›</a:t>
            </a:fld>
            <a:endParaRPr lang="en-US" altLang="fa-IR"/>
          </a:p>
        </p:txBody>
      </p:sp>
    </p:spTree>
    <p:extLst>
      <p:ext uri="{BB962C8B-B14F-4D97-AF65-F5344CB8AC3E}">
        <p14:creationId xmlns:p14="http://schemas.microsoft.com/office/powerpoint/2010/main" val="124911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endParaRPr lang="en-US" altLang="fa-IR"/>
          </a:p>
        </p:txBody>
      </p:sp>
      <p:sp>
        <p:nvSpPr>
          <p:cNvPr id="7" name="Slide Number Placeholder 6"/>
          <p:cNvSpPr>
            <a:spLocks noGrp="1"/>
          </p:cNvSpPr>
          <p:nvPr>
            <p:ph type="sldNum" sz="quarter" idx="12"/>
          </p:nvPr>
        </p:nvSpPr>
        <p:spPr/>
        <p:txBody>
          <a:bodyPr/>
          <a:lstStyle>
            <a:lvl1pPr>
              <a:defRPr/>
            </a:lvl1pPr>
          </a:lstStyle>
          <a:p>
            <a:fld id="{1AB24BF5-2037-43EC-A4C5-64E49DB7B359}" type="slidenum">
              <a:rPr lang="ar-SA" altLang="fa-IR"/>
              <a:pPr/>
              <a:t>‹#›</a:t>
            </a:fld>
            <a:endParaRPr lang="en-US" altLang="fa-IR"/>
          </a:p>
        </p:txBody>
      </p:sp>
    </p:spTree>
    <p:extLst>
      <p:ext uri="{BB962C8B-B14F-4D97-AF65-F5344CB8AC3E}">
        <p14:creationId xmlns:p14="http://schemas.microsoft.com/office/powerpoint/2010/main" val="234333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fa-I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fa-I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DB49D9C3-A1C4-48FF-8556-A6ACE93D87F1}" type="slidenum">
              <a:rPr lang="ar-SA" altLang="fa-IR"/>
              <a:pPr/>
              <a:t>‹#›</a:t>
            </a:fld>
            <a:endParaRPr lang="en-US" altLang="fa-IR"/>
          </a:p>
        </p:txBody>
      </p:sp>
      <p:sp>
        <p:nvSpPr>
          <p:cNvPr id="7" name="Rectangle 6"/>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fontAlgn="base">
        <a:spcBef>
          <a:spcPct val="20000"/>
        </a:spcBef>
        <a:spcAft>
          <a:spcPct val="0"/>
        </a:spcAft>
        <a:buChar char="•"/>
        <a:defRPr sz="3200" kern="1200">
          <a:solidFill>
            <a:schemeClr val="tx1"/>
          </a:solidFill>
          <a:latin typeface="+mn-lt"/>
          <a:ea typeface="+mn-ea"/>
          <a:cs typeface="+mn-cs"/>
        </a:defRPr>
      </a:lvl1pPr>
      <a:lvl2pPr marL="742950" indent="-285750" algn="r" rtl="1" fontAlgn="base">
        <a:spcBef>
          <a:spcPct val="20000"/>
        </a:spcBef>
        <a:spcAft>
          <a:spcPct val="0"/>
        </a:spcAft>
        <a:buChar char="–"/>
        <a:defRPr sz="2800" kern="1200">
          <a:solidFill>
            <a:schemeClr val="tx1"/>
          </a:solidFill>
          <a:latin typeface="+mn-lt"/>
          <a:ea typeface="+mn-ea"/>
          <a:cs typeface="+mn-cs"/>
        </a:defRPr>
      </a:lvl2pPr>
      <a:lvl3pPr marL="1143000" indent="-228600" algn="r" rtl="1" fontAlgn="base">
        <a:spcBef>
          <a:spcPct val="20000"/>
        </a:spcBef>
        <a:spcAft>
          <a:spcPct val="0"/>
        </a:spcAft>
        <a:buChar char="•"/>
        <a:defRPr sz="2400" kern="1200">
          <a:solidFill>
            <a:schemeClr val="tx1"/>
          </a:solidFill>
          <a:latin typeface="+mn-lt"/>
          <a:ea typeface="+mn-ea"/>
          <a:cs typeface="+mn-cs"/>
        </a:defRPr>
      </a:lvl3pPr>
      <a:lvl4pPr marL="1600200" indent="-228600" algn="r" rtl="1" fontAlgn="base">
        <a:spcBef>
          <a:spcPct val="20000"/>
        </a:spcBef>
        <a:spcAft>
          <a:spcPct val="0"/>
        </a:spcAft>
        <a:buChar char="–"/>
        <a:defRPr sz="2000" kern="1200">
          <a:solidFill>
            <a:schemeClr val="tx1"/>
          </a:solidFill>
          <a:latin typeface="+mn-lt"/>
          <a:ea typeface="+mn-ea"/>
          <a:cs typeface="+mn-cs"/>
        </a:defRPr>
      </a:lvl4pPr>
      <a:lvl5pPr marL="2057400" indent="-228600" algn="r" rtl="1"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fa-IR" altLang="fa-IR" b="1" dirty="0"/>
              <a:t>برنامه‌ريزي نيروي انساني</a:t>
            </a:r>
            <a:r>
              <a:rPr lang="fa-IR" altLang="fa-IR" dirty="0"/>
              <a:t> </a:t>
            </a:r>
            <a:endParaRPr lang="en-US" altLang="fa-IR" dirty="0"/>
          </a:p>
        </p:txBody>
      </p:sp>
      <p:pic>
        <p:nvPicPr>
          <p:cNvPr id="2054" name="Picture 6" descr="Picture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84313"/>
            <a:ext cx="9144000"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a-IR" altLang="fa-IR" sz="4000" b="1"/>
              <a:t>مسئوليت‌هاي مدير صفي (به عنوان مدير منابع انساني)</a:t>
            </a:r>
            <a:endParaRPr lang="en-US" altLang="fa-IR" sz="4000" b="1"/>
          </a:p>
        </p:txBody>
      </p:sp>
      <p:sp>
        <p:nvSpPr>
          <p:cNvPr id="13315" name="Rectangle 3"/>
          <p:cNvSpPr>
            <a:spLocks noGrp="1" noChangeArrowheads="1"/>
          </p:cNvSpPr>
          <p:nvPr>
            <p:ph type="body" idx="1"/>
          </p:nvPr>
        </p:nvSpPr>
        <p:spPr/>
        <p:txBody>
          <a:bodyPr/>
          <a:lstStyle/>
          <a:p>
            <a:r>
              <a:rPr lang="fa-IR" altLang="fa-IR"/>
              <a:t>1- </a:t>
            </a:r>
            <a:r>
              <a:rPr lang="fa-IR" altLang="fa-IR" b="1"/>
              <a:t>گماردن افراد مناسب در شغل‌هاي مناسب</a:t>
            </a:r>
          </a:p>
          <a:p>
            <a:r>
              <a:rPr lang="fa-IR" altLang="fa-IR" b="1"/>
              <a:t>2- توجيه نمودن افراد تازه استخدام در سازمان</a:t>
            </a:r>
          </a:p>
          <a:p>
            <a:r>
              <a:rPr lang="fa-IR" altLang="fa-IR" b="1"/>
              <a:t>3- آموزش دادن افراد در مورد كارهايي كه براي آنان تازگي دارد.</a:t>
            </a:r>
          </a:p>
          <a:p>
            <a:r>
              <a:rPr lang="fa-IR" altLang="fa-IR" b="1"/>
              <a:t>4- بهبود عملكرد هر شخص</a:t>
            </a:r>
          </a:p>
          <a:p>
            <a:r>
              <a:rPr lang="fa-IR" altLang="fa-IR" b="1"/>
              <a:t>5- تقويت روح همكاري بين افراد و ايجاد رابطة موزون و هماهنگ بين آنها</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fa-IR" altLang="fa-IR" b="1"/>
              <a:t>مزايا پرستاري اوليه</a:t>
            </a:r>
            <a:endParaRPr lang="en-US" altLang="fa-IR" b="1"/>
          </a:p>
        </p:txBody>
      </p:sp>
      <p:sp>
        <p:nvSpPr>
          <p:cNvPr id="157699" name="Rectangle 3"/>
          <p:cNvSpPr>
            <a:spLocks noGrp="1" noChangeArrowheads="1"/>
          </p:cNvSpPr>
          <p:nvPr>
            <p:ph type="body" idx="1"/>
          </p:nvPr>
        </p:nvSpPr>
        <p:spPr/>
        <p:txBody>
          <a:bodyPr/>
          <a:lstStyle/>
          <a:p>
            <a:r>
              <a:rPr lang="fa-IR" altLang="fa-IR" b="1"/>
              <a:t>كيفيت مراقبت از بيمار به دليل استفاده از پرستار </a:t>
            </a:r>
            <a:r>
              <a:rPr lang="en-US" altLang="fa-IR" b="1"/>
              <a:t>RN </a:t>
            </a:r>
            <a:r>
              <a:rPr lang="fa-IR" altLang="fa-IR" b="1"/>
              <a:t>در سطح بالايي است.</a:t>
            </a:r>
          </a:p>
          <a:p>
            <a:r>
              <a:rPr lang="fa-IR" altLang="fa-IR" b="1"/>
              <a:t>با اينكه حقوق بيشتري به پرستار </a:t>
            </a:r>
            <a:r>
              <a:rPr lang="en-US" altLang="fa-IR" b="1"/>
              <a:t>RN</a:t>
            </a:r>
            <a:r>
              <a:rPr lang="fa-IR" altLang="fa-IR" b="1"/>
              <a:t> داده مي‌شود، اما با در نظر گرفتن هزينه واقعي هر تخت، و هزينه‌هاي توسعه كاركنان،  در كل هزينه‌ها كمتر خواهد بود</a:t>
            </a:r>
          </a:p>
          <a:p>
            <a:r>
              <a:rPr lang="fa-IR" altLang="fa-IR" b="1"/>
              <a:t>تقويت حس مسئوليت و استقلال و اعتماد به نفس در پرسنل پرستاري</a:t>
            </a:r>
            <a:endParaRPr lang="en-US" altLang="fa-IR" b="1"/>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fa-IR" altLang="fa-IR" b="1"/>
              <a:t>مزايا پرستاري اوليه</a:t>
            </a:r>
            <a:endParaRPr lang="en-US" altLang="fa-IR" b="1"/>
          </a:p>
        </p:txBody>
      </p:sp>
      <p:sp>
        <p:nvSpPr>
          <p:cNvPr id="158723" name="Rectangle 3"/>
          <p:cNvSpPr>
            <a:spLocks noGrp="1" noChangeArrowheads="1"/>
          </p:cNvSpPr>
          <p:nvPr>
            <p:ph type="body" idx="1"/>
          </p:nvPr>
        </p:nvSpPr>
        <p:spPr/>
        <p:txBody>
          <a:bodyPr/>
          <a:lstStyle/>
          <a:p>
            <a:r>
              <a:rPr lang="fa-IR" altLang="fa-IR" sz="3600" b="1"/>
              <a:t>تداوم مراقبت و امكان مشاهدات دقيق عيني و ذهني</a:t>
            </a:r>
          </a:p>
          <a:p>
            <a:r>
              <a:rPr lang="fa-IR" altLang="fa-IR" sz="3600" b="1"/>
              <a:t>برقراري ارتباط نزديك بين پرستار و بيمار/مددجو</a:t>
            </a:r>
          </a:p>
          <a:p>
            <a:r>
              <a:rPr lang="fa-IR" altLang="fa-IR" sz="3600" b="1"/>
              <a:t>امكان برنامه‌ريزي صحيح و مشاهده حاصل كار توسط پرستار مسئول</a:t>
            </a:r>
          </a:p>
          <a:p>
            <a:r>
              <a:rPr lang="fa-IR" altLang="fa-IR" sz="3600" b="1"/>
              <a:t>درك نيازهاي بيمار به علت تداوم تماس و مراقبت</a:t>
            </a:r>
          </a:p>
          <a:p>
            <a:r>
              <a:rPr lang="fa-IR" altLang="fa-IR" sz="3600" b="1"/>
              <a:t>يادگيري افزايش قدرت تصميم‌گيري پرستار</a:t>
            </a:r>
            <a:r>
              <a:rPr lang="en-US" altLang="fa-IR" sz="3600" b="1"/>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fa-IR" altLang="fa-IR" sz="4000" b="1"/>
              <a:t>معايب پرستاري اوليه</a:t>
            </a:r>
            <a:r>
              <a:rPr lang="fa-IR" altLang="fa-IR" sz="4000"/>
              <a:t/>
            </a:r>
            <a:br>
              <a:rPr lang="fa-IR" altLang="fa-IR" sz="4000"/>
            </a:br>
            <a:endParaRPr lang="en-US" altLang="fa-IR" sz="4000"/>
          </a:p>
        </p:txBody>
      </p:sp>
      <p:sp>
        <p:nvSpPr>
          <p:cNvPr id="159747" name="Rectangle 3"/>
          <p:cNvSpPr>
            <a:spLocks noGrp="1" noChangeArrowheads="1"/>
          </p:cNvSpPr>
          <p:nvPr>
            <p:ph type="body" idx="1"/>
          </p:nvPr>
        </p:nvSpPr>
        <p:spPr/>
        <p:txBody>
          <a:bodyPr/>
          <a:lstStyle/>
          <a:p>
            <a:r>
              <a:rPr lang="fa-IR" altLang="fa-IR" sz="3600" b="1"/>
              <a:t>ابهام و تداخل نقش به طوري كه پرستاران در نوبت كاري عصر و شب كه پرستار پرايمر نيست، ممكن است وظيفه مراقبت از بيمار به عهده بهيار قرار گيرد و اين موجب ابهام و تداخل نقش شود.</a:t>
            </a:r>
          </a:p>
          <a:p>
            <a:r>
              <a:rPr lang="fa-IR" altLang="fa-IR" sz="3600" b="1"/>
              <a:t>ارتباطات ضعيف بين پرستار اوليه و ساير پرستاران </a:t>
            </a:r>
          </a:p>
          <a:p>
            <a:r>
              <a:rPr lang="fa-IR" altLang="fa-IR" sz="3600" b="1"/>
              <a:t>هزينه زياد به دليل تغيير در سازماندهي مراقبت پرستاري</a:t>
            </a:r>
            <a:r>
              <a:rPr lang="en-US" altLang="fa-IR" sz="3600" b="1"/>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fa-IR" altLang="fa-IR" b="1"/>
              <a:t>روش مدولار</a:t>
            </a:r>
            <a:endParaRPr lang="en-US" altLang="fa-IR" b="1"/>
          </a:p>
        </p:txBody>
      </p:sp>
      <p:pic>
        <p:nvPicPr>
          <p:cNvPr id="160772" name="Picture 4" descr="ساختار مدولار"/>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605088"/>
            <a:ext cx="8229600" cy="2516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fa-IR" altLang="fa-IR" b="1"/>
              <a:t>مزايا روش مدولار</a:t>
            </a:r>
            <a:endParaRPr lang="en-US" altLang="fa-IR" b="1"/>
          </a:p>
        </p:txBody>
      </p:sp>
      <p:sp>
        <p:nvSpPr>
          <p:cNvPr id="161795" name="Rectangle 3"/>
          <p:cNvSpPr>
            <a:spLocks noGrp="1" noChangeArrowheads="1"/>
          </p:cNvSpPr>
          <p:nvPr>
            <p:ph type="body" idx="1"/>
          </p:nvPr>
        </p:nvSpPr>
        <p:spPr/>
        <p:txBody>
          <a:bodyPr/>
          <a:lstStyle/>
          <a:p>
            <a:r>
              <a:rPr lang="fa-IR" altLang="fa-IR" b="1"/>
              <a:t>ارتباط و همكاري بهتر بين كاركنان </a:t>
            </a:r>
          </a:p>
          <a:p>
            <a:r>
              <a:rPr lang="fa-IR" altLang="fa-IR" b="1"/>
              <a:t>تحقيقات نشان داده است كه در اين روش بهره‌وري درحد بالاست.</a:t>
            </a:r>
          </a:p>
          <a:p>
            <a:r>
              <a:rPr lang="fa-IR" altLang="fa-IR" b="1"/>
              <a:t>پرستاران آسان‌تر تجربه كسب مي‌نمايند، چون مستقيماً با بيماران در تماس‌اند.</a:t>
            </a:r>
          </a:p>
          <a:p>
            <a:r>
              <a:rPr lang="fa-IR" altLang="fa-IR" b="1"/>
              <a:t>از نظر ارتباطي اين روش مثل پرايمري و تيمي است</a:t>
            </a:r>
            <a:r>
              <a:rPr lang="en-US" altLang="fa-IR" b="1"/>
              <a:t>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fa-IR" altLang="fa-IR" b="1"/>
              <a:t>معايب روش مدولار</a:t>
            </a:r>
            <a:endParaRPr lang="en-US" altLang="fa-IR" b="1"/>
          </a:p>
        </p:txBody>
      </p:sp>
      <p:sp>
        <p:nvSpPr>
          <p:cNvPr id="162819" name="Rectangle 3"/>
          <p:cNvSpPr>
            <a:spLocks noGrp="1" noChangeArrowheads="1"/>
          </p:cNvSpPr>
          <p:nvPr>
            <p:ph type="body" idx="1"/>
          </p:nvPr>
        </p:nvSpPr>
        <p:spPr/>
        <p:txBody>
          <a:bodyPr/>
          <a:lstStyle/>
          <a:p>
            <a:r>
              <a:rPr lang="fa-IR" altLang="fa-IR" sz="3600" b="1"/>
              <a:t>مسئوليت پاسخگويي به بيماران از 24 ساعت فقط 8 ساعت است.</a:t>
            </a:r>
          </a:p>
          <a:p>
            <a:r>
              <a:rPr lang="fa-IR" altLang="fa-IR" sz="3600" b="1"/>
              <a:t>در صورت تعويض اطاق بيمار، پرستار آن هم عوض مي‌شود و اين موجب كاهش رضايت مي‌شود.</a:t>
            </a:r>
            <a:endParaRPr lang="en-US" altLang="fa-IR" sz="3600" b="1"/>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fa-IR" altLang="fa-IR" b="1"/>
              <a:t>ادارة بيمار</a:t>
            </a:r>
            <a:endParaRPr lang="en-US" altLang="fa-IR" b="1"/>
          </a:p>
        </p:txBody>
      </p:sp>
      <p:pic>
        <p:nvPicPr>
          <p:cNvPr id="163844" name="Picture 4" descr="روش اداره بيمار"/>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301875"/>
            <a:ext cx="8229600" cy="3122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fa-IR" altLang="fa-IR" b="1"/>
              <a:t>ادارة بيمار</a:t>
            </a:r>
            <a:endParaRPr lang="en-US" altLang="fa-IR" b="1"/>
          </a:p>
        </p:txBody>
      </p:sp>
      <p:sp>
        <p:nvSpPr>
          <p:cNvPr id="164867" name="Rectangle 3"/>
          <p:cNvSpPr>
            <a:spLocks noGrp="1" noChangeArrowheads="1"/>
          </p:cNvSpPr>
          <p:nvPr>
            <p:ph type="body" idx="1"/>
          </p:nvPr>
        </p:nvSpPr>
        <p:spPr/>
        <p:txBody>
          <a:bodyPr/>
          <a:lstStyle/>
          <a:p>
            <a:r>
              <a:rPr lang="fa-IR" altLang="fa-IR" b="1"/>
              <a:t>مزايا</a:t>
            </a:r>
          </a:p>
          <a:p>
            <a:r>
              <a:rPr lang="fa-IR" altLang="fa-IR" b="1"/>
              <a:t>مددجو خدمات بيشتري دريافت مي‌دارد.</a:t>
            </a:r>
          </a:p>
          <a:p>
            <a:r>
              <a:rPr lang="fa-IR" altLang="fa-IR" b="1"/>
              <a:t>نيازهاي مددجو كمتر ناديده گرفته مي‌شود.</a:t>
            </a:r>
          </a:p>
          <a:p>
            <a:r>
              <a:rPr lang="fa-IR" altLang="fa-IR" b="1"/>
              <a:t>تجربه‌هاي بيشتري كسب مي‌شود.</a:t>
            </a:r>
          </a:p>
          <a:p>
            <a:r>
              <a:rPr lang="fa-IR" altLang="fa-IR" b="1"/>
              <a:t>هزينه‌ها كاهش مي‌يابد.</a:t>
            </a:r>
          </a:p>
          <a:p>
            <a:r>
              <a:rPr lang="fa-IR" altLang="fa-IR" b="1"/>
              <a:t>از منابع موجود بيشتر استفاده مي‌شود.</a:t>
            </a:r>
          </a:p>
          <a:p>
            <a:r>
              <a:rPr lang="fa-IR" altLang="fa-IR" b="1"/>
              <a:t>مراقبت از خود مددجو بيشتر حفظ مي‌شود.</a:t>
            </a:r>
            <a:r>
              <a:rPr lang="en-US" altLang="fa-IR" b="1"/>
              <a:t>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fa-IR" altLang="fa-IR" b="1"/>
              <a:t>ادارة بيمار</a:t>
            </a:r>
            <a:endParaRPr lang="en-US" altLang="fa-IR" b="1"/>
          </a:p>
        </p:txBody>
      </p:sp>
      <p:sp>
        <p:nvSpPr>
          <p:cNvPr id="165891" name="Rectangle 3"/>
          <p:cNvSpPr>
            <a:spLocks noGrp="1" noChangeArrowheads="1"/>
          </p:cNvSpPr>
          <p:nvPr>
            <p:ph type="body" idx="1"/>
          </p:nvPr>
        </p:nvSpPr>
        <p:spPr/>
        <p:txBody>
          <a:bodyPr/>
          <a:lstStyle/>
          <a:p>
            <a:r>
              <a:rPr lang="fa-IR" altLang="fa-IR" b="1"/>
              <a:t>معايب </a:t>
            </a:r>
            <a:endParaRPr lang="fa-IR" altLang="fa-IR"/>
          </a:p>
          <a:p>
            <a:r>
              <a:rPr lang="fa-IR" altLang="fa-IR" b="1"/>
              <a:t>شايد مهمترين عيب اين روش اين باشد كه هنوز مطالعه‌اي در اين باره انجام نشده تا معايب آن معلوم شود</a:t>
            </a:r>
          </a:p>
          <a:p>
            <a:r>
              <a:rPr lang="fa-IR" altLang="fa-IR" b="1"/>
              <a:t>دو برابر شدن خدمات</a:t>
            </a:r>
            <a:r>
              <a:rPr lang="en-US" altLang="fa-IR" b="1"/>
              <a: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fa-IR" altLang="fa-IR" b="1"/>
              <a:t>روش مكمل</a:t>
            </a:r>
            <a:endParaRPr lang="en-US" altLang="fa-IR" b="1"/>
          </a:p>
        </p:txBody>
      </p:sp>
      <p:sp>
        <p:nvSpPr>
          <p:cNvPr id="166915" name="Rectangle 3"/>
          <p:cNvSpPr>
            <a:spLocks noGrp="1" noChangeArrowheads="1"/>
          </p:cNvSpPr>
          <p:nvPr>
            <p:ph type="body" idx="1"/>
          </p:nvPr>
        </p:nvSpPr>
        <p:spPr/>
        <p:txBody>
          <a:bodyPr/>
          <a:lstStyle/>
          <a:p>
            <a:pPr>
              <a:lnSpc>
                <a:spcPct val="90000"/>
              </a:lnSpc>
            </a:pPr>
            <a:r>
              <a:rPr lang="fa-IR" altLang="fa-IR" b="1"/>
              <a:t>روش مكمل</a:t>
            </a:r>
          </a:p>
          <a:p>
            <a:pPr>
              <a:lnSpc>
                <a:spcPct val="90000"/>
              </a:lnSpc>
            </a:pPr>
            <a:r>
              <a:rPr lang="fa-IR" altLang="fa-IR" b="1"/>
              <a:t> </a:t>
            </a:r>
            <a:r>
              <a:rPr lang="fa-IR" altLang="fa-IR" sz="3600" b="1"/>
              <a:t>در اين روش، شروع كار بيمار با پرستار، در مطب پزشك و ادامة آن در بيمارستان تا موقع ترخيص، و پس از ترخيص و حتي مراقبت در منزل نيز به عهده پرستار خواهد بود. علاوه بر آن در كليه مراحل بيمار و هر زماني‌كه بيمار/مددجو مجدداً نياز به مراقبت داشته باشد، كار پرستار تكرار خواهد شد.</a:t>
            </a:r>
            <a:endParaRPr lang="en-US" altLang="fa-IR" sz="36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a-IR" altLang="fa-IR" sz="4000" b="1"/>
              <a:t>مسئوليت‌هاي مدير صفي (به عنوان مدير منابع انساني)</a:t>
            </a:r>
            <a:endParaRPr lang="en-US" altLang="fa-IR" sz="4000" b="1"/>
          </a:p>
        </p:txBody>
      </p:sp>
      <p:sp>
        <p:nvSpPr>
          <p:cNvPr id="14339" name="Rectangle 3"/>
          <p:cNvSpPr>
            <a:spLocks noGrp="1" noChangeArrowheads="1"/>
          </p:cNvSpPr>
          <p:nvPr>
            <p:ph type="body" idx="1"/>
          </p:nvPr>
        </p:nvSpPr>
        <p:spPr/>
        <p:txBody>
          <a:bodyPr/>
          <a:lstStyle/>
          <a:p>
            <a:r>
              <a:rPr lang="fa-IR" altLang="fa-IR" b="1"/>
              <a:t>6- تفسير سياست‌ها و رويه‌هاي شركت</a:t>
            </a:r>
          </a:p>
          <a:p>
            <a:r>
              <a:rPr lang="fa-IR" altLang="fa-IR" b="1"/>
              <a:t>7- اعمال كنترل بر هزينه‌هاي دستمزد</a:t>
            </a:r>
          </a:p>
          <a:p>
            <a:r>
              <a:rPr lang="fa-IR" altLang="fa-IR" b="1"/>
              <a:t>8- افزايش توانايي‌هاي هر شخص</a:t>
            </a:r>
          </a:p>
          <a:p>
            <a:r>
              <a:rPr lang="fa-IR" altLang="fa-IR" b="1"/>
              <a:t>9- حفظ معنويت و تقويت اصول اخلاقي در دواير سازماني</a:t>
            </a:r>
          </a:p>
          <a:p>
            <a:r>
              <a:rPr lang="fa-IR" altLang="fa-IR" b="1"/>
              <a:t>10- ايجاد شرايط فيزيكي و محيط سالم و امن براي كاركنان</a:t>
            </a:r>
            <a:r>
              <a:rPr lang="en-US" altLang="fa-IR" b="1"/>
              <a:t> </a:t>
            </a:r>
          </a:p>
          <a:p>
            <a:endParaRPr lang="en-US" altLang="fa-IR" b="1"/>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fa-IR" altLang="fa-IR" sz="4000" b="1"/>
              <a:t>پرستاران رابط</a:t>
            </a:r>
            <a:br>
              <a:rPr lang="fa-IR" altLang="fa-IR" sz="4000" b="1"/>
            </a:br>
            <a:endParaRPr lang="en-US" altLang="fa-IR" sz="4000" b="1"/>
          </a:p>
        </p:txBody>
      </p:sp>
      <p:sp>
        <p:nvSpPr>
          <p:cNvPr id="167939" name="Rectangle 3"/>
          <p:cNvSpPr>
            <a:spLocks noGrp="1" noChangeArrowheads="1"/>
          </p:cNvSpPr>
          <p:nvPr>
            <p:ph type="body" idx="1"/>
          </p:nvPr>
        </p:nvSpPr>
        <p:spPr/>
        <p:txBody>
          <a:bodyPr/>
          <a:lstStyle/>
          <a:p>
            <a:r>
              <a:rPr lang="fa-IR" altLang="fa-IR" b="1"/>
              <a:t>پرستاران رابط</a:t>
            </a:r>
          </a:p>
          <a:p>
            <a:r>
              <a:rPr lang="fa-IR" altLang="fa-IR" b="1"/>
              <a:t> </a:t>
            </a:r>
            <a:r>
              <a:rPr lang="fa-IR" altLang="fa-IR"/>
              <a:t>مراقبت از بيمار در بيمارستان و منزل، به عهده پرستار است. در اين روش تركيبي از پرستار متخصص</a:t>
            </a:r>
            <a:r>
              <a:rPr lang="fa-IR" altLang="fa-IR">
                <a:hlinkClick r:id="" action="ppaction://noaction"/>
              </a:rPr>
              <a:t>[1]</a:t>
            </a:r>
            <a:r>
              <a:rPr lang="fa-IR" altLang="fa-IR"/>
              <a:t> و پرستار بهداشت جامعه، مسئوليت مراقبت از بيمار را به عهده دارند</a:t>
            </a:r>
            <a:r>
              <a:rPr lang="en-US" altLang="fa-IR"/>
              <a:t> </a:t>
            </a:r>
            <a:br>
              <a:rPr lang="en-US" altLang="fa-IR"/>
            </a:br>
            <a:r>
              <a:rPr lang="en-US" altLang="fa-IR">
                <a:hlinkClick r:id="" action="ppaction://noaction"/>
              </a:rPr>
              <a:t>[1]</a:t>
            </a:r>
            <a:r>
              <a:rPr lang="en-US" altLang="fa-IR"/>
              <a:t>- Nurse specialist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fa-IR" altLang="fa-IR" sz="4000" b="1"/>
              <a:t>پرستار درمانگر</a:t>
            </a:r>
            <a:br>
              <a:rPr lang="fa-IR" altLang="fa-IR" sz="4000" b="1"/>
            </a:br>
            <a:endParaRPr lang="en-US" altLang="fa-IR" sz="4000" b="1"/>
          </a:p>
        </p:txBody>
      </p:sp>
      <p:sp>
        <p:nvSpPr>
          <p:cNvPr id="168963" name="Rectangle 3"/>
          <p:cNvSpPr>
            <a:spLocks noGrp="1" noChangeArrowheads="1"/>
          </p:cNvSpPr>
          <p:nvPr>
            <p:ph type="body" idx="1"/>
          </p:nvPr>
        </p:nvSpPr>
        <p:spPr/>
        <p:txBody>
          <a:bodyPr/>
          <a:lstStyle/>
          <a:p>
            <a:r>
              <a:rPr lang="fa-IR" altLang="fa-IR" b="1"/>
              <a:t>پرستار درمانگر</a:t>
            </a:r>
          </a:p>
          <a:p>
            <a:r>
              <a:rPr lang="fa-IR" altLang="fa-IR" b="1"/>
              <a:t> </a:t>
            </a:r>
            <a:r>
              <a:rPr lang="fa-IR" altLang="fa-IR" sz="3600" b="1"/>
              <a:t>پرستار مسئول طرح مراقبت‌هاي پرستاري و هم‌چنين هماهنگ‌كردن نيازهاي مراقبتي موجود براي بيمار است. در مركز توان‌بخشي پرستاران مسئوليت اصلي مراقبت از بيمار را به عهده داشته، و پرستاران ديگر نيز با روش تيمي به آنان كمك مي‌كنند.</a:t>
            </a:r>
            <a:endParaRPr lang="en-US" altLang="fa-IR" sz="3600" b="1"/>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fa-IR" altLang="fa-IR" b="1"/>
              <a:t>پرستار «رو در رو» و يا «يك به يك»</a:t>
            </a:r>
            <a:endParaRPr lang="en-US" altLang="fa-IR" b="1"/>
          </a:p>
        </p:txBody>
      </p:sp>
      <p:sp>
        <p:nvSpPr>
          <p:cNvPr id="169987" name="Rectangle 3"/>
          <p:cNvSpPr>
            <a:spLocks noGrp="1" noChangeArrowheads="1"/>
          </p:cNvSpPr>
          <p:nvPr>
            <p:ph type="body" idx="1"/>
          </p:nvPr>
        </p:nvSpPr>
        <p:spPr/>
        <p:txBody>
          <a:bodyPr/>
          <a:lstStyle/>
          <a:p>
            <a:r>
              <a:rPr lang="fa-IR" altLang="fa-IR" b="1"/>
              <a:t>پرستار «رو در رو» و يا «يك به يك» </a:t>
            </a:r>
            <a:endParaRPr lang="fa-IR" altLang="fa-IR"/>
          </a:p>
          <a:p>
            <a:r>
              <a:rPr lang="fa-IR" altLang="fa-IR" b="1"/>
              <a:t>در اين روش پرستار به نام پرستار مخصوص بيمار ناميده مي‌شود. همان‌طوري كه نام پزشك براي بيماران نوشته مي‌شود نام پرستار هم براي بيمار مشخص مي‌گردد</a:t>
            </a:r>
            <a:r>
              <a:rPr lang="en-US" altLang="fa-IR" b="1"/>
              <a: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fa-IR" altLang="fa-IR" b="1"/>
              <a:t>پرستار خصوصي</a:t>
            </a:r>
            <a:endParaRPr lang="en-US" altLang="fa-IR" b="1"/>
          </a:p>
        </p:txBody>
      </p:sp>
      <p:sp>
        <p:nvSpPr>
          <p:cNvPr id="171011" name="Rectangle 3"/>
          <p:cNvSpPr>
            <a:spLocks noGrp="1" noChangeArrowheads="1"/>
          </p:cNvSpPr>
          <p:nvPr>
            <p:ph type="body" idx="1"/>
          </p:nvPr>
        </p:nvSpPr>
        <p:spPr/>
        <p:txBody>
          <a:bodyPr/>
          <a:lstStyle/>
          <a:p>
            <a:r>
              <a:rPr lang="fa-IR" altLang="fa-IR" b="1"/>
              <a:t>پرستار خصوصي</a:t>
            </a:r>
          </a:p>
          <a:p>
            <a:r>
              <a:rPr lang="fa-IR" altLang="fa-IR" b="1"/>
              <a:t> </a:t>
            </a:r>
            <a:r>
              <a:rPr lang="fa-IR" altLang="fa-IR" sz="3600" b="1"/>
              <a:t>در مواردي كه پرسنل پرستاري كافي نباشد، و يا بيمار همراه نداشته وناآرام باشد، و يااينكه حال بيمار وخيم بوده، ولي در بخش ويژه بستري نشود؛ به پرستار خصوصي نياز پيدا مي‌كند</a:t>
            </a:r>
            <a:r>
              <a:rPr lang="en-US" altLang="fa-IR" sz="3600" b="1"/>
              <a:t>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fa-IR" altLang="fa-IR" sz="4000" b="1"/>
              <a:t>تعيين تعداد پرسنل پرستاري موردنياز يك بخش-روش ها كوپي</a:t>
            </a:r>
            <a:r>
              <a:rPr lang="en-US" altLang="fa-IR" sz="4000"/>
              <a:t> </a:t>
            </a:r>
          </a:p>
        </p:txBody>
      </p:sp>
      <p:pic>
        <p:nvPicPr>
          <p:cNvPr id="172036" name="Picture 4" descr="هاكوپي"/>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2708275"/>
            <a:ext cx="8686800" cy="3241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fa-IR" altLang="fa-IR" sz="4000" b="1"/>
              <a:t>تعيين تعداد پرسنل پرستاري موردنياز يك بخش-روش ها كوپي</a:t>
            </a:r>
            <a:endParaRPr lang="en-US" altLang="fa-IR" sz="4000" b="1"/>
          </a:p>
        </p:txBody>
      </p:sp>
      <p:sp>
        <p:nvSpPr>
          <p:cNvPr id="173059" name="Rectangle 3"/>
          <p:cNvSpPr>
            <a:spLocks noGrp="1" noChangeArrowheads="1"/>
          </p:cNvSpPr>
          <p:nvPr>
            <p:ph type="body" idx="1"/>
          </p:nvPr>
        </p:nvSpPr>
        <p:spPr/>
        <p:txBody>
          <a:bodyPr/>
          <a:lstStyle/>
          <a:p>
            <a:r>
              <a:rPr lang="fa-IR" altLang="fa-IR" b="1"/>
              <a:t>ساعات موردنياز براي مراقبت پرستاري براي بخش‌هاي عمومي از نظر عبدالله و لوين 7/4 ساعت در نظر گرفته مي شود.</a:t>
            </a:r>
          </a:p>
          <a:p>
            <a:r>
              <a:rPr lang="fa-IR" altLang="fa-IR" b="1"/>
              <a:t>روزهاي سال 365 روز</a:t>
            </a:r>
          </a:p>
          <a:p>
            <a:r>
              <a:rPr lang="fa-IR" altLang="fa-IR" b="1"/>
              <a:t>تعداد تخت به طور مثال 100 تخت</a:t>
            </a:r>
          </a:p>
          <a:p>
            <a:r>
              <a:rPr lang="fa-IR" altLang="fa-IR" b="1"/>
              <a:t>ساعات كار روزانه هر كارمند 8 ساعت</a:t>
            </a:r>
          </a:p>
          <a:p>
            <a:r>
              <a:rPr lang="fa-IR" altLang="fa-IR" b="1"/>
              <a:t>تعطيلات يا جمع روزهاي غيرفعال هر كارمند پرستاري در سال</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fa-IR" altLang="fa-IR" sz="4000" b="1"/>
              <a:t>تعيين تعداد پرسنل پرستاري موردنياز يك بخش-روش ها كوپي</a:t>
            </a:r>
            <a:endParaRPr lang="en-US" altLang="fa-IR" sz="4000" b="1"/>
          </a:p>
        </p:txBody>
      </p:sp>
      <p:sp>
        <p:nvSpPr>
          <p:cNvPr id="174083" name="Rectangle 3"/>
          <p:cNvSpPr>
            <a:spLocks noGrp="1" noChangeArrowheads="1"/>
          </p:cNvSpPr>
          <p:nvPr>
            <p:ph type="body" idx="1"/>
          </p:nvPr>
        </p:nvSpPr>
        <p:spPr/>
        <p:txBody>
          <a:bodyPr/>
          <a:lstStyle/>
          <a:p>
            <a:pPr>
              <a:lnSpc>
                <a:spcPct val="90000"/>
              </a:lnSpc>
            </a:pPr>
            <a:r>
              <a:rPr lang="fa-IR" altLang="fa-IR" sz="2800" b="1"/>
              <a:t>براي محاسبه روزهاي غيرفعال براي هر كارمند پرستاري، اينگونه عمل مي‌نمائيم.</a:t>
            </a:r>
          </a:p>
          <a:p>
            <a:pPr>
              <a:lnSpc>
                <a:spcPct val="90000"/>
              </a:lnSpc>
            </a:pPr>
            <a:r>
              <a:rPr lang="fa-IR" altLang="fa-IR" sz="2800" b="1"/>
              <a:t>اعياد و تعطيلات 19 روز</a:t>
            </a:r>
          </a:p>
          <a:p>
            <a:pPr>
              <a:lnSpc>
                <a:spcPct val="90000"/>
              </a:lnSpc>
            </a:pPr>
            <a:r>
              <a:rPr lang="fa-IR" altLang="fa-IR" sz="2800" b="1"/>
              <a:t>تعطيلات اداري مجاز 96 روز</a:t>
            </a:r>
          </a:p>
          <a:p>
            <a:pPr>
              <a:lnSpc>
                <a:spcPct val="90000"/>
              </a:lnSpc>
            </a:pPr>
            <a:r>
              <a:rPr lang="fa-IR" altLang="fa-IR" sz="2800" b="1"/>
              <a:t>استعلاجي 12 روز</a:t>
            </a:r>
          </a:p>
          <a:p>
            <a:pPr>
              <a:lnSpc>
                <a:spcPct val="90000"/>
              </a:lnSpc>
            </a:pPr>
            <a:r>
              <a:rPr lang="fa-IR" altLang="fa-IR" sz="2800" b="1"/>
              <a:t>غيبت 3 روز</a:t>
            </a:r>
          </a:p>
          <a:p>
            <a:pPr>
              <a:lnSpc>
                <a:spcPct val="90000"/>
              </a:lnSpc>
            </a:pPr>
            <a:r>
              <a:rPr lang="fa-IR" altLang="fa-IR" sz="2800" b="1"/>
              <a:t>آموزش مستمر 3 روز</a:t>
            </a:r>
          </a:p>
          <a:p>
            <a:pPr>
              <a:lnSpc>
                <a:spcPct val="90000"/>
              </a:lnSpc>
            </a:pPr>
            <a:r>
              <a:rPr lang="fa-IR" altLang="fa-IR" sz="2800" b="1"/>
              <a:t>مرخصي استحقاقي13</a:t>
            </a:r>
          </a:p>
          <a:p>
            <a:pPr>
              <a:lnSpc>
                <a:spcPct val="90000"/>
              </a:lnSpc>
            </a:pPr>
            <a:r>
              <a:rPr lang="fa-IR" altLang="fa-IR" sz="2800" b="1"/>
              <a:t>جمع نهايي روزهاي غيرفعال </a:t>
            </a:r>
            <a:r>
              <a:rPr lang="en-US" altLang="fa-IR" sz="2800" b="1">
                <a:sym typeface="Symbol" panose="05050102010706020507" pitchFamily="18" charset="2"/>
              </a:rPr>
              <a:t></a:t>
            </a:r>
            <a:r>
              <a:rPr lang="en-US" altLang="fa-IR" sz="2800" b="1"/>
              <a:t> </a:t>
            </a:r>
            <a:r>
              <a:rPr lang="fa-IR" altLang="fa-IR" sz="2800" b="1"/>
              <a:t>146</a:t>
            </a:r>
            <a:endParaRPr lang="en-US" altLang="fa-IR" sz="2800" b="1"/>
          </a:p>
          <a:p>
            <a:pPr>
              <a:lnSpc>
                <a:spcPct val="90000"/>
              </a:lnSpc>
            </a:pPr>
            <a:endParaRPr lang="en-US" altLang="fa-IR" sz="2800" b="1"/>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fa-IR" altLang="fa-IR" sz="4000" b="1"/>
              <a:t>تعيين تعداد پرسنل پرستاري موردنياز يك بخش-روش ها كوپي</a:t>
            </a:r>
            <a:endParaRPr lang="en-US" altLang="fa-IR" sz="4000" b="1"/>
          </a:p>
        </p:txBody>
      </p:sp>
      <p:pic>
        <p:nvPicPr>
          <p:cNvPr id="175108" name="Picture 4" descr="فرمول بخش پنجم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2060575"/>
            <a:ext cx="7921625" cy="352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endParaRPr lang="fa-IR" altLang="fa-IR"/>
          </a:p>
        </p:txBody>
      </p:sp>
      <p:pic>
        <p:nvPicPr>
          <p:cNvPr id="176132" name="Picture 4" descr="فرمول%20بخش%20پنجم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1916113"/>
            <a:ext cx="8686800" cy="3673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endParaRPr lang="fa-IR" altLang="fa-IR"/>
          </a:p>
        </p:txBody>
      </p:sp>
      <p:pic>
        <p:nvPicPr>
          <p:cNvPr id="178180" name="Picture 4" descr="فرمول%20بخش%20پنجم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2060575"/>
            <a:ext cx="9144000" cy="3313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a-IR" altLang="fa-IR" sz="4000"/>
              <a:t/>
            </a:r>
            <a:br>
              <a:rPr lang="fa-IR" altLang="fa-IR" sz="4000"/>
            </a:br>
            <a:r>
              <a:rPr lang="fa-IR" altLang="fa-IR" sz="4000" b="1"/>
              <a:t>مديريت منابع انساني و بهره‌وري</a:t>
            </a:r>
            <a:r>
              <a:rPr lang="en-US" altLang="fa-IR" sz="4000"/>
              <a:t> </a:t>
            </a:r>
          </a:p>
        </p:txBody>
      </p:sp>
      <p:sp>
        <p:nvSpPr>
          <p:cNvPr id="15363" name="Rectangle 3"/>
          <p:cNvSpPr>
            <a:spLocks noGrp="1" noChangeArrowheads="1"/>
          </p:cNvSpPr>
          <p:nvPr>
            <p:ph type="body" idx="1"/>
          </p:nvPr>
        </p:nvSpPr>
        <p:spPr/>
        <p:txBody>
          <a:bodyPr/>
          <a:lstStyle/>
          <a:p>
            <a:r>
              <a:rPr lang="en-US" altLang="fa-IR"/>
              <a:t>Human resource management and &amp;</a:t>
            </a:r>
            <a:r>
              <a:rPr lang="en-US" altLang="fa-IR" b="1"/>
              <a:t> productivity</a:t>
            </a:r>
          </a:p>
          <a:p>
            <a:endParaRPr lang="en-US" altLang="fa-IR" b="1"/>
          </a:p>
          <a:p>
            <a:r>
              <a:rPr lang="fa-IR" altLang="fa-IR" b="1"/>
              <a:t>اگر از داوطلبان مشاغل، آزمون به عمل آورند، و برنامه‌نويسان رايانه را از افراد بسيار مستعد انتخاب نمايند، مي‌توانند سالانه چندين ميليون دلار صرفه‌جويي كنند</a:t>
            </a:r>
            <a:r>
              <a:rPr lang="en-US" altLang="fa-IR" b="1"/>
              <a:t> </a:t>
            </a:r>
          </a:p>
          <a:p>
            <a:endParaRPr lang="en-US" altLang="fa-IR" b="1"/>
          </a:p>
          <a:p>
            <a:pPr>
              <a:buFontTx/>
              <a:buNone/>
            </a:pPr>
            <a:endParaRPr lang="en-US" altLang="fa-IR" b="1"/>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endParaRPr lang="fa-IR" altLang="fa-IR"/>
          </a:p>
        </p:txBody>
      </p:sp>
      <p:sp>
        <p:nvSpPr>
          <p:cNvPr id="179203" name="Rectangle 3"/>
          <p:cNvSpPr>
            <a:spLocks noGrp="1" noChangeArrowheads="1"/>
          </p:cNvSpPr>
          <p:nvPr>
            <p:ph type="body" idx="1"/>
          </p:nvPr>
        </p:nvSpPr>
        <p:spPr/>
        <p:txBody>
          <a:bodyPr/>
          <a:lstStyle/>
          <a:p>
            <a:pPr>
              <a:lnSpc>
                <a:spcPct val="90000"/>
              </a:lnSpc>
            </a:pPr>
            <a:r>
              <a:rPr lang="fa-IR" altLang="fa-IR" b="1"/>
              <a:t>تعداد پرسنل حرفه‌اي در نوبت كاري:</a:t>
            </a:r>
          </a:p>
          <a:p>
            <a:pPr>
              <a:lnSpc>
                <a:spcPct val="90000"/>
              </a:lnSpc>
            </a:pPr>
            <a:r>
              <a:rPr lang="fa-IR" altLang="fa-IR" b="1"/>
              <a:t>صبح 20 نفر ساعت 15-7</a:t>
            </a:r>
          </a:p>
          <a:p>
            <a:pPr>
              <a:lnSpc>
                <a:spcPct val="90000"/>
              </a:lnSpc>
            </a:pPr>
            <a:r>
              <a:rPr lang="fa-IR" altLang="fa-IR" b="1"/>
              <a:t>عصر 20 نفر ساعت 23-15</a:t>
            </a:r>
          </a:p>
          <a:p>
            <a:pPr>
              <a:lnSpc>
                <a:spcPct val="90000"/>
              </a:lnSpc>
            </a:pPr>
            <a:r>
              <a:rPr lang="fa-IR" altLang="fa-IR" b="1"/>
              <a:t>شب 14 نفر 7-23</a:t>
            </a:r>
          </a:p>
          <a:p>
            <a:pPr>
              <a:lnSpc>
                <a:spcPct val="90000"/>
              </a:lnSpc>
            </a:pPr>
            <a:r>
              <a:rPr lang="fa-IR" altLang="fa-IR" b="1"/>
              <a:t>تعداد پرسنل غيرحرفه‌اي در نوبت كاري:</a:t>
            </a:r>
          </a:p>
          <a:p>
            <a:pPr>
              <a:lnSpc>
                <a:spcPct val="90000"/>
              </a:lnSpc>
            </a:pPr>
            <a:r>
              <a:rPr lang="fa-IR" altLang="fa-IR" b="1"/>
              <a:t>صبح 16 نفر ساعت 15-7</a:t>
            </a:r>
          </a:p>
          <a:p>
            <a:pPr>
              <a:lnSpc>
                <a:spcPct val="90000"/>
              </a:lnSpc>
            </a:pPr>
            <a:r>
              <a:rPr lang="fa-IR" altLang="fa-IR" b="1"/>
              <a:t>عصر 16 نفر ساعت 23-15</a:t>
            </a:r>
          </a:p>
          <a:p>
            <a:pPr>
              <a:lnSpc>
                <a:spcPct val="90000"/>
              </a:lnSpc>
            </a:pPr>
            <a:r>
              <a:rPr lang="fa-IR" altLang="fa-IR" b="1"/>
              <a:t>شب 12 نفر ساعت 7-23</a:t>
            </a:r>
            <a:endParaRPr lang="en-US" altLang="fa-IR" b="1"/>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fa-IR" altLang="fa-IR" b="1"/>
              <a:t>2- روش داگلاس</a:t>
            </a:r>
            <a:r>
              <a:rPr lang="en-US" altLang="fa-IR"/>
              <a:t> </a:t>
            </a:r>
          </a:p>
        </p:txBody>
      </p:sp>
      <p:sp>
        <p:nvSpPr>
          <p:cNvPr id="180227" name="Rectangle 3"/>
          <p:cNvSpPr>
            <a:spLocks noGrp="1" noChangeArrowheads="1"/>
          </p:cNvSpPr>
          <p:nvPr>
            <p:ph type="body" idx="1"/>
          </p:nvPr>
        </p:nvSpPr>
        <p:spPr/>
        <p:txBody>
          <a:bodyPr/>
          <a:lstStyle/>
          <a:p>
            <a:r>
              <a:rPr lang="fa-IR" altLang="fa-IR" sz="3600" b="1"/>
              <a:t>اگر در بخش در نوبت كاري صبح بيست و دو بيمار بستري باشند و از اين تعداد:</a:t>
            </a:r>
          </a:p>
          <a:p>
            <a:r>
              <a:rPr lang="fa-IR" altLang="fa-IR" sz="3600" b="1"/>
              <a:t>3 بيمار حداقل مراقبت</a:t>
            </a:r>
          </a:p>
          <a:p>
            <a:r>
              <a:rPr lang="fa-IR" altLang="fa-IR" sz="3600" b="1"/>
              <a:t>14 بيمار مراقبت متوسط</a:t>
            </a:r>
          </a:p>
          <a:p>
            <a:r>
              <a:rPr lang="fa-IR" altLang="fa-IR" sz="3600" b="1"/>
              <a:t>5 بيمار مراقبت كامل</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endParaRPr lang="fa-IR" altLang="fa-IR"/>
          </a:p>
        </p:txBody>
      </p:sp>
      <p:sp>
        <p:nvSpPr>
          <p:cNvPr id="181251" name="Rectangle 3"/>
          <p:cNvSpPr>
            <a:spLocks noGrp="1" noChangeArrowheads="1"/>
          </p:cNvSpPr>
          <p:nvPr>
            <p:ph type="body" idx="1"/>
          </p:nvPr>
        </p:nvSpPr>
        <p:spPr/>
        <p:txBody>
          <a:bodyPr/>
          <a:lstStyle/>
          <a:p>
            <a:r>
              <a:rPr lang="fa-IR" altLang="fa-IR" sz="3600" b="1"/>
              <a:t>مي‌توان تعداد پرستاران موردنياز در نوبت كاري صبح رااينگونه محاسبه نمود:</a:t>
            </a:r>
            <a:endParaRPr lang="en-US" altLang="fa-IR" sz="3600" b="1"/>
          </a:p>
          <a:p>
            <a:r>
              <a:rPr lang="fa-IR" altLang="fa-IR" sz="3600" b="1"/>
              <a:t>51/0=17/0×3</a:t>
            </a:r>
            <a:endParaRPr lang="en-US" altLang="fa-IR" sz="3600" b="1"/>
          </a:p>
          <a:p>
            <a:r>
              <a:rPr lang="fa-IR" altLang="fa-IR" sz="3600" b="1"/>
              <a:t>78/3= 27/0× 14</a:t>
            </a:r>
            <a:endParaRPr lang="en-US" altLang="fa-IR" sz="3600" b="1"/>
          </a:p>
          <a:p>
            <a:r>
              <a:rPr lang="fa-IR" altLang="fa-IR" sz="3600" b="1"/>
              <a:t>8/1= 36/0× 5</a:t>
            </a:r>
            <a:endParaRPr lang="en-US" altLang="fa-IR" sz="3600" b="1"/>
          </a:p>
          <a:p>
            <a:r>
              <a:rPr lang="fa-IR" altLang="fa-IR" sz="3600" b="1"/>
              <a:t>پرستار در نوبت كاري صبح موردنياز است</a:t>
            </a:r>
            <a:r>
              <a:rPr lang="en-US" altLang="fa-IR" sz="3600" b="1"/>
              <a:t> :      </a:t>
            </a:r>
            <a:r>
              <a:rPr lang="fa-IR" altLang="fa-IR" sz="3600" b="1"/>
              <a:t>9/6 جمعاً</a:t>
            </a:r>
            <a:endParaRPr lang="en-US" altLang="fa-IR" sz="3600" b="1"/>
          </a:p>
          <a:p>
            <a:endParaRPr lang="en-US" altLang="fa-I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459" name="Line 187"/>
          <p:cNvSpPr>
            <a:spLocks noChangeShapeType="1"/>
          </p:cNvSpPr>
          <p:nvPr/>
        </p:nvSpPr>
        <p:spPr bwMode="auto">
          <a:xfrm>
            <a:off x="4451350" y="15128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82464" name="Line 192"/>
          <p:cNvSpPr>
            <a:spLocks noChangeShapeType="1"/>
          </p:cNvSpPr>
          <p:nvPr/>
        </p:nvSpPr>
        <p:spPr bwMode="auto">
          <a:xfrm>
            <a:off x="4451350" y="15128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82465" name="Line 193"/>
          <p:cNvSpPr>
            <a:spLocks noChangeShapeType="1"/>
          </p:cNvSpPr>
          <p:nvPr/>
        </p:nvSpPr>
        <p:spPr bwMode="auto">
          <a:xfrm>
            <a:off x="5889625" y="15128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82472" name="Line 200"/>
          <p:cNvSpPr>
            <a:spLocks noChangeShapeType="1"/>
          </p:cNvSpPr>
          <p:nvPr/>
        </p:nvSpPr>
        <p:spPr bwMode="auto">
          <a:xfrm>
            <a:off x="5889625" y="15128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82473" name="Line 201"/>
          <p:cNvSpPr>
            <a:spLocks noChangeShapeType="1"/>
          </p:cNvSpPr>
          <p:nvPr/>
        </p:nvSpPr>
        <p:spPr bwMode="auto">
          <a:xfrm>
            <a:off x="7281863" y="15128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182479" name="Line 207"/>
          <p:cNvSpPr>
            <a:spLocks noChangeShapeType="1"/>
          </p:cNvSpPr>
          <p:nvPr/>
        </p:nvSpPr>
        <p:spPr bwMode="auto">
          <a:xfrm>
            <a:off x="7281863" y="15128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aphicFrame>
        <p:nvGraphicFramePr>
          <p:cNvPr id="182857" name="Group 585"/>
          <p:cNvGraphicFramePr>
            <a:graphicFrameLocks noGrp="1"/>
          </p:cNvGraphicFramePr>
          <p:nvPr/>
        </p:nvGraphicFramePr>
        <p:xfrm>
          <a:off x="0" y="404813"/>
          <a:ext cx="9144000" cy="6453187"/>
        </p:xfrm>
        <a:graphic>
          <a:graphicData uri="http://schemas.openxmlformats.org/drawingml/2006/table">
            <a:tbl>
              <a:tblPr rtl="1"/>
              <a:tblGrid>
                <a:gridCol w="971550">
                  <a:extLst>
                    <a:ext uri="{9D8B030D-6E8A-4147-A177-3AD203B41FA5}">
                      <a16:colId xmlns:a16="http://schemas.microsoft.com/office/drawing/2014/main" xmlns="" val="3125605814"/>
                    </a:ext>
                  </a:extLst>
                </a:gridCol>
                <a:gridCol w="795337">
                  <a:extLst>
                    <a:ext uri="{9D8B030D-6E8A-4147-A177-3AD203B41FA5}">
                      <a16:colId xmlns:a16="http://schemas.microsoft.com/office/drawing/2014/main" xmlns="" val="2709335344"/>
                    </a:ext>
                  </a:extLst>
                </a:gridCol>
                <a:gridCol w="909638">
                  <a:extLst>
                    <a:ext uri="{9D8B030D-6E8A-4147-A177-3AD203B41FA5}">
                      <a16:colId xmlns:a16="http://schemas.microsoft.com/office/drawing/2014/main" xmlns="" val="2610895208"/>
                    </a:ext>
                  </a:extLst>
                </a:gridCol>
                <a:gridCol w="884237">
                  <a:extLst>
                    <a:ext uri="{9D8B030D-6E8A-4147-A177-3AD203B41FA5}">
                      <a16:colId xmlns:a16="http://schemas.microsoft.com/office/drawing/2014/main" xmlns="" val="2937122744"/>
                    </a:ext>
                  </a:extLst>
                </a:gridCol>
                <a:gridCol w="868363">
                  <a:extLst>
                    <a:ext uri="{9D8B030D-6E8A-4147-A177-3AD203B41FA5}">
                      <a16:colId xmlns:a16="http://schemas.microsoft.com/office/drawing/2014/main" xmlns="" val="3641868940"/>
                    </a:ext>
                  </a:extLst>
                </a:gridCol>
                <a:gridCol w="838200">
                  <a:extLst>
                    <a:ext uri="{9D8B030D-6E8A-4147-A177-3AD203B41FA5}">
                      <a16:colId xmlns:a16="http://schemas.microsoft.com/office/drawing/2014/main" xmlns="" val="1569292292"/>
                    </a:ext>
                  </a:extLst>
                </a:gridCol>
                <a:gridCol w="884237">
                  <a:extLst>
                    <a:ext uri="{9D8B030D-6E8A-4147-A177-3AD203B41FA5}">
                      <a16:colId xmlns:a16="http://schemas.microsoft.com/office/drawing/2014/main" xmlns="" val="918328827"/>
                    </a:ext>
                  </a:extLst>
                </a:gridCol>
                <a:gridCol w="892175">
                  <a:extLst>
                    <a:ext uri="{9D8B030D-6E8A-4147-A177-3AD203B41FA5}">
                      <a16:colId xmlns:a16="http://schemas.microsoft.com/office/drawing/2014/main" xmlns="" val="2541816012"/>
                    </a:ext>
                  </a:extLst>
                </a:gridCol>
                <a:gridCol w="773113">
                  <a:extLst>
                    <a:ext uri="{9D8B030D-6E8A-4147-A177-3AD203B41FA5}">
                      <a16:colId xmlns:a16="http://schemas.microsoft.com/office/drawing/2014/main" xmlns="" val="4044128962"/>
                    </a:ext>
                  </a:extLst>
                </a:gridCol>
                <a:gridCol w="1327150">
                  <a:extLst>
                    <a:ext uri="{9D8B030D-6E8A-4147-A177-3AD203B41FA5}">
                      <a16:colId xmlns:a16="http://schemas.microsoft.com/office/drawing/2014/main" xmlns="" val="1159943504"/>
                    </a:ext>
                  </a:extLst>
                </a:gridCol>
              </a:tblGrid>
              <a:tr h="585788">
                <a:tc grid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حداقل مراقبت</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grid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مراقبت متوسط</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grid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مراقبت كامل</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40399916"/>
                  </a:ext>
                </a:extLst>
              </a:tr>
              <a:tr h="969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تعداد بيماران</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صبح</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عصر</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شب</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صبح</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عصر</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شب</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صبح </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عصر</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شب</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13383887"/>
                  </a:ext>
                </a:extLst>
              </a:tr>
              <a:tr h="698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1</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17/0</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14/0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10/0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27/0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15/0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07/0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36/0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30/0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817139823"/>
                  </a:ext>
                </a:extLst>
              </a:tr>
              <a:tr h="7000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2</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34/0</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28/0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54/0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30/0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14/0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72/0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60/0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40/0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20386142"/>
                  </a:ext>
                </a:extLst>
              </a:tr>
              <a:tr h="701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3</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51/0</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42/0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30/0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81/0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45/0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21/0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08/1</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90/0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60/0</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05305712"/>
                  </a:ext>
                </a:extLst>
              </a:tr>
              <a:tr h="698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21</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57/3</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94/2</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10/2</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67/5</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15/3</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47/1</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56/7</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30/6</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20/4</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43367853"/>
                  </a:ext>
                </a:extLst>
              </a:tr>
              <a:tr h="7000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22</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74/3</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08/3</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20/2</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94/5</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30/3</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54/1</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92/7</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60/6</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40/4</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15409654"/>
                  </a:ext>
                </a:extLst>
              </a:tr>
              <a:tr h="698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23</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19/3</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22/3</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30/2</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21/6</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45/3</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61/1</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28/8</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90/6</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60/4</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71585538"/>
                  </a:ext>
                </a:extLst>
              </a:tr>
              <a:tr h="7000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24</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400" b="1" i="0" u="none" strike="noStrike" cap="none" normalizeH="0" baseline="0" smtClean="0">
                          <a:ln>
                            <a:noFill/>
                          </a:ln>
                          <a:solidFill>
                            <a:schemeClr val="tx1"/>
                          </a:solidFill>
                          <a:effectLst/>
                          <a:latin typeface="2  Nazanin" charset="-78"/>
                          <a:cs typeface="Times New Roman" panose="02020603050405020304" pitchFamily="18" charset="0"/>
                        </a:rPr>
                        <a:t>08/4</a:t>
                      </a:r>
                      <a:endParaRPr kumimoji="0" lang="fa-IR" altLang="fa-IR"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36/3</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40/2</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48/6</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4</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68/1</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64/8</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20/7</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altLang="fa-IR" sz="2000" b="1" i="0" u="none" strike="noStrike" cap="none" normalizeH="0" baseline="0" smtClean="0">
                          <a:ln>
                            <a:noFill/>
                          </a:ln>
                          <a:solidFill>
                            <a:schemeClr val="tx1"/>
                          </a:solidFill>
                          <a:effectLst/>
                          <a:latin typeface="2  Nazanin" charset="-78"/>
                          <a:cs typeface="Times New Roman" panose="02020603050405020304" pitchFamily="18" charset="0"/>
                        </a:rPr>
                        <a:t>80/4</a:t>
                      </a:r>
                      <a:endParaRPr kumimoji="0" lang="fa-IR" altLang="fa-IR" sz="20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8203736"/>
                  </a:ext>
                </a:extLst>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fa-IR" altLang="fa-IR" b="1"/>
              <a:t>3- روش ساليوان و دكر</a:t>
            </a:r>
            <a:r>
              <a:rPr lang="en-US" altLang="fa-IR"/>
              <a:t> </a:t>
            </a:r>
          </a:p>
        </p:txBody>
      </p:sp>
      <p:sp>
        <p:nvSpPr>
          <p:cNvPr id="183299" name="Rectangle 3"/>
          <p:cNvSpPr>
            <a:spLocks noGrp="1" noChangeArrowheads="1"/>
          </p:cNvSpPr>
          <p:nvPr>
            <p:ph type="body" idx="1"/>
          </p:nvPr>
        </p:nvSpPr>
        <p:spPr/>
        <p:txBody>
          <a:bodyPr/>
          <a:lstStyle/>
          <a:p>
            <a:r>
              <a:rPr lang="fa-IR" altLang="fa-IR" b="1"/>
              <a:t>هدف تعيين تعداد پرسنل تمام وقت با 40 ساعت كار در هفته</a:t>
            </a:r>
          </a:p>
          <a:p>
            <a:r>
              <a:rPr lang="fa-IR" altLang="fa-IR" b="1"/>
              <a:t>مثال: براي تعيين تعداد پرسنل تمام وقت مي‌توان از فرمول زير استفاده نمود.</a:t>
            </a:r>
            <a:endParaRPr lang="en-US" altLang="fa-IR" b="1"/>
          </a:p>
        </p:txBody>
      </p:sp>
      <p:pic>
        <p:nvPicPr>
          <p:cNvPr id="183300" name="Picture 4" descr="تعداد%20پرسنل%20تمام%20وق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700"/>
            <a:ext cx="89646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fa-IR" altLang="fa-IR" sz="4000" b="1"/>
              <a:t>داده‌ها و اطلاعات</a:t>
            </a:r>
            <a:br>
              <a:rPr lang="fa-IR" altLang="fa-IR" sz="4000" b="1"/>
            </a:br>
            <a:endParaRPr lang="en-US" altLang="fa-IR" sz="4000" b="1"/>
          </a:p>
        </p:txBody>
      </p:sp>
      <p:sp>
        <p:nvSpPr>
          <p:cNvPr id="184323" name="Rectangle 3"/>
          <p:cNvSpPr>
            <a:spLocks noGrp="1" noChangeArrowheads="1"/>
          </p:cNvSpPr>
          <p:nvPr>
            <p:ph type="body" idx="1"/>
          </p:nvPr>
        </p:nvSpPr>
        <p:spPr/>
        <p:txBody>
          <a:bodyPr/>
          <a:lstStyle/>
          <a:p>
            <a:pPr>
              <a:buFontTx/>
              <a:buNone/>
            </a:pPr>
            <a:r>
              <a:rPr lang="fa-IR" altLang="fa-IR" b="1"/>
              <a:t>* متوسط ساعات مراقبت پرستاري  15/6 (از </a:t>
            </a:r>
            <a:r>
              <a:rPr lang="en-US" altLang="fa-IR" b="1"/>
              <a:t>PCS</a:t>
            </a:r>
            <a:r>
              <a:rPr lang="fa-IR" altLang="fa-IR" b="1"/>
              <a:t>)</a:t>
            </a:r>
          </a:p>
          <a:p>
            <a:r>
              <a:rPr lang="fa-IR" altLang="fa-IR" b="1"/>
              <a:t>* تعداد روزها  14 روز يعني 2 هفته</a:t>
            </a:r>
          </a:p>
          <a:p>
            <a:r>
              <a:rPr lang="fa-IR" altLang="fa-IR" b="1"/>
              <a:t>* متوسط تعداد بيمار در روز  براي محاسبه مي‌توان تعداد كل بيماران در سال را بر 365 تقسيم نمود، تا تعداد بيمار به طور متوسط در روز بدست آيد. اگر تعداد بيمار در سال 9490 باشد تعداد بيمار در روز 26 بيمار محاسبه مي‌شود</a:t>
            </a:r>
            <a:r>
              <a:rPr lang="en-US" altLang="fa-IR" b="1"/>
              <a:t>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endParaRPr lang="fa-IR" altLang="fa-IR"/>
          </a:p>
        </p:txBody>
      </p:sp>
      <p:sp>
        <p:nvSpPr>
          <p:cNvPr id="185347" name="Rectangle 3"/>
          <p:cNvSpPr>
            <a:spLocks noGrp="1" noChangeArrowheads="1"/>
          </p:cNvSpPr>
          <p:nvPr>
            <p:ph type="body" idx="1"/>
          </p:nvPr>
        </p:nvSpPr>
        <p:spPr/>
        <p:txBody>
          <a:bodyPr/>
          <a:lstStyle/>
          <a:p>
            <a:r>
              <a:rPr lang="fa-IR" altLang="fa-IR" b="1"/>
              <a:t>* ساعات كار در دو هفته  اگر هفته‌اي 40 ساعت در نظر گرفته شود 2 هفته 80 ساعت خواهد شد.</a:t>
            </a:r>
            <a:endParaRPr lang="en-US" altLang="fa-IR" b="1"/>
          </a:p>
          <a:p>
            <a:r>
              <a:rPr lang="fa-IR" altLang="fa-IR" b="1"/>
              <a:t>ساعت كار در دو هفته 80=2× 40</a:t>
            </a:r>
          </a:p>
          <a:p>
            <a:r>
              <a:rPr lang="fa-IR" altLang="fa-IR" b="1"/>
              <a:t>هم اكنون اعداد را در فرمول قرار مي‌دهيم:</a:t>
            </a:r>
          </a:p>
          <a:p>
            <a:r>
              <a:rPr lang="fa-IR" altLang="fa-IR" b="1"/>
              <a:t>تعداد پرسنل پرستار تمام وقت: </a:t>
            </a:r>
          </a:p>
          <a:p>
            <a:endParaRPr lang="en-US" altLang="fa-IR" b="1"/>
          </a:p>
        </p:txBody>
      </p:sp>
      <p:sp>
        <p:nvSpPr>
          <p:cNvPr id="1853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graphicFrame>
        <p:nvGraphicFramePr>
          <p:cNvPr id="185348" name="Object 4"/>
          <p:cNvGraphicFramePr>
            <a:graphicFrameLocks noChangeAspect="1"/>
          </p:cNvGraphicFramePr>
          <p:nvPr/>
        </p:nvGraphicFramePr>
        <p:xfrm>
          <a:off x="1116013" y="5013325"/>
          <a:ext cx="5761037" cy="1079500"/>
        </p:xfrm>
        <a:graphic>
          <a:graphicData uri="http://schemas.openxmlformats.org/presentationml/2006/ole">
            <mc:AlternateContent xmlns:mc="http://schemas.openxmlformats.org/markup-compatibility/2006">
              <mc:Choice xmlns:v="urn:schemas-microsoft-com:vml" Requires="v">
                <p:oleObj spid="_x0000_s185353" name="Equation" r:id="rId3" imgW="1574800" imgH="393700" progId="Equation.3">
                  <p:embed/>
                </p:oleObj>
              </mc:Choice>
              <mc:Fallback>
                <p:oleObj name="Equation" r:id="rId3" imgW="15748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5013325"/>
                        <a:ext cx="5761037"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350" name="Rectangle 6"/>
          <p:cNvSpPr>
            <a:spLocks noChangeArrowheads="1"/>
          </p:cNvSpPr>
          <p:nvPr/>
        </p:nvSpPr>
        <p:spPr bwMode="auto">
          <a:xfrm>
            <a:off x="0" y="390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a-IR" altLang="fa-IR" b="1"/>
              <a:t>برنامه‌ريزي منابع انساني</a:t>
            </a:r>
            <a:endParaRPr lang="en-US" altLang="fa-IR" b="1"/>
          </a:p>
        </p:txBody>
      </p:sp>
      <p:sp>
        <p:nvSpPr>
          <p:cNvPr id="16387" name="Rectangle 3"/>
          <p:cNvSpPr>
            <a:spLocks noGrp="1" noChangeArrowheads="1"/>
          </p:cNvSpPr>
          <p:nvPr>
            <p:ph type="body" idx="1"/>
          </p:nvPr>
        </p:nvSpPr>
        <p:spPr/>
        <p:txBody>
          <a:bodyPr/>
          <a:lstStyle/>
          <a:p>
            <a:pPr>
              <a:lnSpc>
                <a:spcPct val="90000"/>
              </a:lnSpc>
            </a:pPr>
            <a:r>
              <a:rPr lang="fa-IR" altLang="fa-IR" b="1"/>
              <a:t>برنامه‌ريزي منابع انساني عبارت است از، پيش‌بيني نيازهاي سازمان از لحاظ منابع انساني، و مراحلي كه براي برآوردن آن نيازها بايد طي شود</a:t>
            </a:r>
            <a:r>
              <a:rPr lang="en-US" altLang="fa-IR"/>
              <a:t> </a:t>
            </a:r>
            <a:endParaRPr lang="fa-IR" altLang="fa-IR"/>
          </a:p>
          <a:p>
            <a:pPr>
              <a:lnSpc>
                <a:spcPct val="90000"/>
              </a:lnSpc>
            </a:pPr>
            <a:r>
              <a:rPr lang="fa-IR" altLang="fa-IR" b="1"/>
              <a:t>طرح‌ريزي (برنامه‌ريزي)، ابزاري است كه به طور مستقيم اهداف و استراتژي‌هاي سازماني را به اهداف برنامه‌هاي نيروي انساني متصل مي‌سازد.</a:t>
            </a:r>
          </a:p>
          <a:p>
            <a:pPr>
              <a:lnSpc>
                <a:spcPct val="90000"/>
              </a:lnSpc>
            </a:pPr>
            <a:r>
              <a:rPr lang="fa-IR" altLang="fa-IR" b="1"/>
              <a:t>* طرح‌ريزي (برنامه‌ريزي) نيروي انساني </a:t>
            </a:r>
            <a:r>
              <a:rPr lang="en-US" altLang="fa-IR" b="1"/>
              <a:t>(HRP)</a:t>
            </a:r>
            <a:r>
              <a:rPr lang="fa-IR" altLang="fa-IR" b="1"/>
              <a:t>، عرضه و تقاضاي آتي سازمان را(كاركنان) ، به طور منظم پيش‌بيني مي‌كند</a:t>
            </a:r>
            <a:endParaRPr lang="en-US" altLang="fa-I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ltLang="fa-IR"/>
          </a:p>
        </p:txBody>
      </p:sp>
      <p:sp>
        <p:nvSpPr>
          <p:cNvPr id="17411" name="Rectangle 3"/>
          <p:cNvSpPr>
            <a:spLocks noGrp="1" noChangeArrowheads="1"/>
          </p:cNvSpPr>
          <p:nvPr>
            <p:ph type="body" idx="1"/>
          </p:nvPr>
        </p:nvSpPr>
        <p:spPr/>
        <p:txBody>
          <a:bodyPr/>
          <a:lstStyle/>
          <a:p>
            <a:r>
              <a:rPr lang="fa-IR" altLang="fa-IR" b="1"/>
              <a:t>پيش‌بيني نيازهاي منابع انساني</a:t>
            </a:r>
          </a:p>
          <a:p>
            <a:r>
              <a:rPr lang="fa-IR" altLang="fa-IR" b="1"/>
              <a:t>پيش‌بيني ذخيره كاركنان و كارمندان موجود</a:t>
            </a:r>
            <a:r>
              <a:rPr lang="en-US" altLang="fa-IR"/>
              <a:t> </a:t>
            </a:r>
            <a:endParaRPr lang="fa-IR" altLang="fa-IR"/>
          </a:p>
          <a:p>
            <a:r>
              <a:rPr lang="fa-IR" altLang="fa-IR" b="1"/>
              <a:t>پيش‌بيني تقاضا و عرضه منابع انساني</a:t>
            </a:r>
            <a:endParaRPr lang="en-US" altLang="fa-I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Wallpaper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3" name="Rectangle 3"/>
          <p:cNvSpPr>
            <a:spLocks noGrp="1" noChangeArrowheads="1"/>
          </p:cNvSpPr>
          <p:nvPr>
            <p:ph type="title"/>
          </p:nvPr>
        </p:nvSpPr>
        <p:spPr>
          <a:xfrm>
            <a:off x="468313" y="476250"/>
            <a:ext cx="8229600" cy="1157288"/>
          </a:xfrm>
        </p:spPr>
        <p:txBody>
          <a:bodyPr/>
          <a:lstStyle/>
          <a:p>
            <a:r>
              <a:rPr lang="fa-IR" altLang="fa-IR" sz="4000" b="1"/>
              <a:t>قلمروبرنامه ريزي هاي منابع انساني</a:t>
            </a:r>
            <a:r>
              <a:rPr lang="en-US" altLang="fa-IR" sz="4000" b="1"/>
              <a:t/>
            </a:r>
            <a:br>
              <a:rPr lang="en-US" altLang="fa-IR" sz="4000" b="1"/>
            </a:br>
            <a:endParaRPr lang="en-US" altLang="fa-IR" sz="4000" b="1"/>
          </a:p>
        </p:txBody>
      </p:sp>
      <p:sp>
        <p:nvSpPr>
          <p:cNvPr id="30724" name="Rectangle 4"/>
          <p:cNvSpPr>
            <a:spLocks noChangeArrowheads="1"/>
          </p:cNvSpPr>
          <p:nvPr/>
        </p:nvSpPr>
        <p:spPr bwMode="auto">
          <a:xfrm>
            <a:off x="1258888" y="1628775"/>
            <a:ext cx="6985000" cy="12239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000" b="1"/>
              <a:t>برنامه هاي جذب نيروي انساني(نظام استخدامي</a:t>
            </a:r>
            <a:r>
              <a:rPr lang="fa-IR" altLang="fa-IR" sz="2000"/>
              <a:t>)</a:t>
            </a:r>
          </a:p>
          <a:p>
            <a:pPr algn="ctr"/>
            <a:endParaRPr lang="en-US" altLang="fa-IR" sz="2000"/>
          </a:p>
        </p:txBody>
      </p:sp>
      <p:sp>
        <p:nvSpPr>
          <p:cNvPr id="30725" name="Rectangle 5"/>
          <p:cNvSpPr>
            <a:spLocks noChangeArrowheads="1"/>
          </p:cNvSpPr>
          <p:nvPr/>
        </p:nvSpPr>
        <p:spPr bwMode="auto">
          <a:xfrm>
            <a:off x="1258888" y="3716338"/>
            <a:ext cx="69850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fa-IR"/>
          </a:p>
        </p:txBody>
      </p:sp>
      <p:sp>
        <p:nvSpPr>
          <p:cNvPr id="30726" name="Rectangle 6"/>
          <p:cNvSpPr>
            <a:spLocks noChangeArrowheads="1"/>
          </p:cNvSpPr>
          <p:nvPr/>
        </p:nvSpPr>
        <p:spPr bwMode="auto">
          <a:xfrm>
            <a:off x="1258888" y="5157788"/>
            <a:ext cx="7129462" cy="12017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fa-IR"/>
          </a:p>
        </p:txBody>
      </p:sp>
      <p:sp>
        <p:nvSpPr>
          <p:cNvPr id="30727" name="Line 7"/>
          <p:cNvSpPr>
            <a:spLocks noChangeShapeType="1"/>
          </p:cNvSpPr>
          <p:nvPr/>
        </p:nvSpPr>
        <p:spPr bwMode="auto">
          <a:xfrm>
            <a:off x="1258888" y="24923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728" name="Line 8"/>
          <p:cNvSpPr>
            <a:spLocks noChangeShapeType="1"/>
          </p:cNvSpPr>
          <p:nvPr/>
        </p:nvSpPr>
        <p:spPr bwMode="auto">
          <a:xfrm>
            <a:off x="1258888" y="2276475"/>
            <a:ext cx="698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729" name="Line 9"/>
          <p:cNvSpPr>
            <a:spLocks noChangeShapeType="1"/>
          </p:cNvSpPr>
          <p:nvPr/>
        </p:nvSpPr>
        <p:spPr bwMode="auto">
          <a:xfrm>
            <a:off x="1258888" y="4149725"/>
            <a:ext cx="698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730" name="Line 10"/>
          <p:cNvSpPr>
            <a:spLocks noChangeShapeType="1"/>
          </p:cNvSpPr>
          <p:nvPr/>
        </p:nvSpPr>
        <p:spPr bwMode="auto">
          <a:xfrm>
            <a:off x="1258888" y="5661025"/>
            <a:ext cx="698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731" name="Rectangle 11"/>
          <p:cNvSpPr>
            <a:spLocks noChangeArrowheads="1"/>
          </p:cNvSpPr>
          <p:nvPr/>
        </p:nvSpPr>
        <p:spPr bwMode="auto">
          <a:xfrm>
            <a:off x="3729038" y="3767138"/>
            <a:ext cx="2643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fa-IR"/>
              <a:t>           </a:t>
            </a:r>
            <a:r>
              <a:rPr lang="fa-IR" altLang="fa-IR" sz="2000" b="1"/>
              <a:t>برنامه پشتيباني كننده</a:t>
            </a:r>
            <a:endParaRPr lang="en-US" altLang="fa-IR" sz="2000" b="1"/>
          </a:p>
        </p:txBody>
      </p:sp>
      <p:sp>
        <p:nvSpPr>
          <p:cNvPr id="30732" name="Rectangle 12"/>
          <p:cNvSpPr>
            <a:spLocks noChangeArrowheads="1"/>
          </p:cNvSpPr>
          <p:nvPr/>
        </p:nvSpPr>
        <p:spPr bwMode="auto">
          <a:xfrm>
            <a:off x="1243013" y="4195763"/>
            <a:ext cx="6242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fa-IR"/>
              <a:t> </a:t>
            </a:r>
            <a:r>
              <a:rPr lang="fa-IR" altLang="fa-IR" sz="2000" b="1"/>
              <a:t>حقوق ومزايا          اموزش وپرورش             طرح ریزي سازماني   </a:t>
            </a:r>
            <a:endParaRPr lang="en-US" altLang="fa-IR" sz="2000" b="1"/>
          </a:p>
        </p:txBody>
      </p:sp>
      <p:sp>
        <p:nvSpPr>
          <p:cNvPr id="30733" name="Rectangle 13"/>
          <p:cNvSpPr>
            <a:spLocks noChangeArrowheads="1"/>
          </p:cNvSpPr>
          <p:nvPr/>
        </p:nvSpPr>
        <p:spPr bwMode="auto">
          <a:xfrm>
            <a:off x="3249613" y="5203825"/>
            <a:ext cx="2549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fa-IR" sz="2000" b="1"/>
              <a:t>برنامه هاي اطلاعات پرسنلي</a:t>
            </a:r>
            <a:endParaRPr lang="en-US" altLang="fa-IR" sz="2000" b="1"/>
          </a:p>
        </p:txBody>
      </p:sp>
      <p:sp>
        <p:nvSpPr>
          <p:cNvPr id="30734" name="Rectangle 14"/>
          <p:cNvSpPr>
            <a:spLocks noChangeArrowheads="1"/>
          </p:cNvSpPr>
          <p:nvPr/>
        </p:nvSpPr>
        <p:spPr bwMode="auto">
          <a:xfrm>
            <a:off x="1609725" y="5708650"/>
            <a:ext cx="6435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fa-IR" sz="2000" b="1"/>
              <a:t>ارزيابي           موجودي       پيش بيني         تحقيق          كنترل برنامه</a:t>
            </a:r>
            <a:endParaRPr lang="en-US" altLang="fa-IR" sz="2000" b="1"/>
          </a:p>
        </p:txBody>
      </p:sp>
      <p:sp>
        <p:nvSpPr>
          <p:cNvPr id="30735" name="Line 15"/>
          <p:cNvSpPr>
            <a:spLocks noChangeShapeType="1"/>
          </p:cNvSpPr>
          <p:nvPr/>
        </p:nvSpPr>
        <p:spPr bwMode="auto">
          <a:xfrm>
            <a:off x="2916238" y="573405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736" name="Line 16"/>
          <p:cNvSpPr>
            <a:spLocks noChangeShapeType="1"/>
          </p:cNvSpPr>
          <p:nvPr/>
        </p:nvSpPr>
        <p:spPr bwMode="auto">
          <a:xfrm>
            <a:off x="4284663" y="573405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737" name="Line 17"/>
          <p:cNvSpPr>
            <a:spLocks noChangeShapeType="1"/>
          </p:cNvSpPr>
          <p:nvPr/>
        </p:nvSpPr>
        <p:spPr bwMode="auto">
          <a:xfrm>
            <a:off x="5508625" y="55895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738" name="Line 18"/>
          <p:cNvSpPr>
            <a:spLocks noChangeShapeType="1"/>
          </p:cNvSpPr>
          <p:nvPr/>
        </p:nvSpPr>
        <p:spPr bwMode="auto">
          <a:xfrm>
            <a:off x="5580063" y="56610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739" name="Line 19"/>
          <p:cNvSpPr>
            <a:spLocks noChangeShapeType="1"/>
          </p:cNvSpPr>
          <p:nvPr/>
        </p:nvSpPr>
        <p:spPr bwMode="auto">
          <a:xfrm>
            <a:off x="6948488" y="5661025"/>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30740" name="Rectangle 20"/>
          <p:cNvSpPr>
            <a:spLocks noChangeArrowheads="1"/>
          </p:cNvSpPr>
          <p:nvPr/>
        </p:nvSpPr>
        <p:spPr bwMode="auto">
          <a:xfrm>
            <a:off x="1406525" y="2349500"/>
            <a:ext cx="6573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fa-IR" sz="2000"/>
              <a:t>كرمند يابي     گزينش </a:t>
            </a:r>
            <a:r>
              <a:rPr lang="fa-IR" altLang="fa-IR" sz="2000" b="1"/>
              <a:t>ا</a:t>
            </a:r>
            <a:r>
              <a:rPr lang="fa-IR" altLang="fa-IR" sz="2000"/>
              <a:t>    بكارگمادن     كاربرد     ترفيعات        بازنشستگي</a:t>
            </a:r>
            <a:endParaRPr lang="en-US" altLang="fa-IR"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800" decel="100000"/>
                                        <p:tgtEl>
                                          <p:spTgt spid="30723"/>
                                        </p:tgtEl>
                                      </p:cBhvr>
                                    </p:animEffect>
                                    <p:anim calcmode="lin" valueType="num">
                                      <p:cBhvr>
                                        <p:cTn id="8" dur="800" decel="100000" fill="hold"/>
                                        <p:tgtEl>
                                          <p:spTgt spid="30723"/>
                                        </p:tgtEl>
                                        <p:attrNameLst>
                                          <p:attrName>style.rotation</p:attrName>
                                        </p:attrNameLst>
                                      </p:cBhvr>
                                      <p:tavLst>
                                        <p:tav tm="0">
                                          <p:val>
                                            <p:fltVal val="-90"/>
                                          </p:val>
                                        </p:tav>
                                        <p:tav tm="100000">
                                          <p:val>
                                            <p:fltVal val="0"/>
                                          </p:val>
                                        </p:tav>
                                      </p:tavLst>
                                    </p:anim>
                                    <p:anim calcmode="lin" valueType="num">
                                      <p:cBhvr>
                                        <p:cTn id="9" dur="800" decel="100000" fill="hold"/>
                                        <p:tgtEl>
                                          <p:spTgt spid="30723"/>
                                        </p:tgtEl>
                                        <p:attrNameLst>
                                          <p:attrName>ppt_x</p:attrName>
                                        </p:attrNameLst>
                                      </p:cBhvr>
                                      <p:tavLst>
                                        <p:tav tm="0">
                                          <p:val>
                                            <p:strVal val="#ppt_x+0.4"/>
                                          </p:val>
                                        </p:tav>
                                        <p:tav tm="100000">
                                          <p:val>
                                            <p:strVal val="#ppt_x-0.05"/>
                                          </p:val>
                                        </p:tav>
                                      </p:tavLst>
                                    </p:anim>
                                    <p:anim calcmode="lin" valueType="num">
                                      <p:cBhvr>
                                        <p:cTn id="10" dur="800" decel="100000" fill="hold"/>
                                        <p:tgtEl>
                                          <p:spTgt spid="3072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a-IR" altLang="fa-IR" b="1"/>
              <a:t>روش‌هاي پيش‌بيني تقاضا منابع انساني</a:t>
            </a:r>
            <a:endParaRPr lang="en-US" altLang="fa-IR" b="1"/>
          </a:p>
        </p:txBody>
      </p:sp>
      <p:sp>
        <p:nvSpPr>
          <p:cNvPr id="18435" name="Rectangle 3"/>
          <p:cNvSpPr>
            <a:spLocks noGrp="1" noChangeArrowheads="1"/>
          </p:cNvSpPr>
          <p:nvPr>
            <p:ph type="body" idx="1"/>
          </p:nvPr>
        </p:nvSpPr>
        <p:spPr/>
        <p:txBody>
          <a:bodyPr/>
          <a:lstStyle/>
          <a:p>
            <a:endParaRPr lang="fa-IR" altLang="fa-IR"/>
          </a:p>
          <a:p>
            <a:r>
              <a:rPr lang="fa-IR" altLang="fa-IR" b="1"/>
              <a:t>روش‌هاي پيش‌بيني تقاضا را معمولاً در دو قسمت طبقه‌بندي مي‌نمائيم.</a:t>
            </a:r>
          </a:p>
          <a:p>
            <a:r>
              <a:rPr lang="fa-IR" altLang="fa-IR" b="1"/>
              <a:t>الف) روش ذهني (تجربي)</a:t>
            </a:r>
          </a:p>
          <a:p>
            <a:r>
              <a:rPr lang="fa-IR" altLang="fa-IR" b="1"/>
              <a:t>ب) روش عيني (كمي)</a:t>
            </a:r>
          </a:p>
          <a:p>
            <a:endParaRPr lang="en-US" altLang="fa-I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a-IR" altLang="fa-IR" sz="4000" b="1"/>
              <a:t>الف) روش ذهني يا تجربي:</a:t>
            </a:r>
            <a:br>
              <a:rPr lang="fa-IR" altLang="fa-IR" sz="4000" b="1"/>
            </a:br>
            <a:endParaRPr lang="en-US" altLang="fa-IR" sz="4000" b="1"/>
          </a:p>
        </p:txBody>
      </p:sp>
      <p:sp>
        <p:nvSpPr>
          <p:cNvPr id="19459" name="Rectangle 3"/>
          <p:cNvSpPr>
            <a:spLocks noGrp="1" noChangeArrowheads="1"/>
          </p:cNvSpPr>
          <p:nvPr>
            <p:ph type="body" idx="1"/>
          </p:nvPr>
        </p:nvSpPr>
        <p:spPr/>
        <p:txBody>
          <a:bodyPr/>
          <a:lstStyle/>
          <a:p>
            <a:r>
              <a:rPr lang="fa-IR" altLang="fa-IR" sz="3600" b="1"/>
              <a:t>از جمله روش‌هاي پيش‌بيني تقاضاي منابع انساني، دو روش </a:t>
            </a:r>
          </a:p>
          <a:p>
            <a:r>
              <a:rPr lang="fa-IR" altLang="fa-IR" sz="3600" b="1"/>
              <a:t> قضاوت كارشناسي </a:t>
            </a:r>
          </a:p>
          <a:p>
            <a:r>
              <a:rPr lang="fa-IR" altLang="fa-IR" sz="3600" b="1"/>
              <a:t>و فن دلفي</a:t>
            </a:r>
            <a:r>
              <a:rPr lang="fa-IR" altLang="fa-IR" sz="3600" b="1">
                <a:hlinkClick r:id="" action="ppaction://noaction"/>
              </a:rPr>
              <a:t>[1]</a:t>
            </a:r>
            <a:r>
              <a:rPr lang="fa-IR" altLang="fa-IR" sz="3600" b="1"/>
              <a:t> متداول مي‌باشد</a:t>
            </a:r>
            <a:r>
              <a:rPr lang="en-US" altLang="fa-IR" sz="3600" b="1"/>
              <a:t> </a:t>
            </a:r>
            <a:br>
              <a:rPr lang="en-US" altLang="fa-IR" sz="3600" b="1"/>
            </a:br>
            <a:r>
              <a:rPr lang="en-US" altLang="fa-IR" sz="3600" b="1">
                <a:hlinkClick r:id="" action="ppaction://noaction"/>
              </a:rPr>
              <a:t>[1]</a:t>
            </a:r>
            <a:r>
              <a:rPr lang="en-US" altLang="fa-IR" sz="3600" b="1"/>
              <a:t>- Delphi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fa-IR" altLang="fa-IR" b="1"/>
              <a:t>قضاوت كارشناسي</a:t>
            </a:r>
            <a:endParaRPr lang="en-US" altLang="fa-IR" b="1"/>
          </a:p>
        </p:txBody>
      </p:sp>
      <p:sp>
        <p:nvSpPr>
          <p:cNvPr id="20483" name="Rectangle 3"/>
          <p:cNvSpPr>
            <a:spLocks noGrp="1" noChangeArrowheads="1"/>
          </p:cNvSpPr>
          <p:nvPr>
            <p:ph type="body" idx="1"/>
          </p:nvPr>
        </p:nvSpPr>
        <p:spPr>
          <a:xfrm>
            <a:off x="684213" y="1484313"/>
            <a:ext cx="8229600" cy="4525962"/>
          </a:xfrm>
        </p:spPr>
        <p:txBody>
          <a:bodyPr/>
          <a:lstStyle/>
          <a:p>
            <a:r>
              <a:rPr lang="fa-IR" altLang="fa-IR" sz="3600" b="1"/>
              <a:t>يكي از متداول‌ترين و ساده‌ترين روش‌ها به حساب مي‌آيد، زيرا با نظرخواهي از كارشناسان از بالا به پائين سازمان و از پائين به بالا، نظريات كارشناسي كسب مي‌گردد، و بر مبناي آن منابع انساني موردنياز در آينده برآورد مي‌شود. در اين روش بيشترين توجه به نظر مديران، به ويژه مديران با سابقه‌تر سازمان مي‌شود</a:t>
            </a:r>
            <a:r>
              <a:rPr lang="en-US" altLang="fa-IR" sz="3600" b="1"/>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a-IR" altLang="fa-IR" b="1"/>
              <a:t>فن دلفي</a:t>
            </a:r>
            <a:endParaRPr lang="en-US" altLang="fa-IR" b="1"/>
          </a:p>
        </p:txBody>
      </p:sp>
      <p:sp>
        <p:nvSpPr>
          <p:cNvPr id="21507" name="Rectangle 3"/>
          <p:cNvSpPr>
            <a:spLocks noGrp="1" noChangeArrowheads="1"/>
          </p:cNvSpPr>
          <p:nvPr>
            <p:ph type="body" idx="1"/>
          </p:nvPr>
        </p:nvSpPr>
        <p:spPr/>
        <p:txBody>
          <a:bodyPr/>
          <a:lstStyle/>
          <a:p>
            <a:pPr>
              <a:lnSpc>
                <a:spcPct val="80000"/>
              </a:lnSpc>
            </a:pPr>
            <a:r>
              <a:rPr lang="fa-IR" altLang="fa-IR" sz="2800" b="1"/>
              <a:t>فن دلفي</a:t>
            </a:r>
            <a:r>
              <a:rPr lang="fa-IR" altLang="fa-IR" sz="2800"/>
              <a:t> </a:t>
            </a:r>
            <a:r>
              <a:rPr lang="fa-IR" altLang="fa-IR" b="1"/>
              <a:t>كه در واقع يك روش تحقيق به حساب مي‌آيد در اواخر دهه 1940 ميلادي، توسط شركت راند در سانتامونيكاي كاليفرنيا ايجاد، و به كار گرفته شد</a:t>
            </a:r>
          </a:p>
          <a:p>
            <a:pPr>
              <a:lnSpc>
                <a:spcPct val="80000"/>
              </a:lnSpc>
            </a:pPr>
            <a:r>
              <a:rPr lang="fa-IR" altLang="fa-IR" b="1"/>
              <a:t> . با دريافت نظرات خبرگان در مورد منابع انساني موردنياز در آينده نظريات مستقل هر يك دريافت و با يك جمع‌بندي از كل نظريات، نتايج براي خبرگان نظريه دهنده ارسال مي‌گردد. و در مورد جمع‌بندي انجام شده در مورد منابع انساني پيش‌بيني شده، مجدداً از آنها نظرخواهي مي‌شود. اين اقدام سه تا پنج بار انجام مي‌شود، تا بالاخره در مورد پيش‌بيني انجام شده به يك توافق قابل قبول رسيده شود</a:t>
            </a:r>
            <a:r>
              <a:rPr lang="en-US" altLang="fa-IR" b="1"/>
              <a:t> </a:t>
            </a:r>
          </a:p>
        </p:txBody>
      </p:sp>
      <p:sp>
        <p:nvSpPr>
          <p:cNvPr id="21509" name="Rectangle 5"/>
          <p:cNvSpPr>
            <a:spLocks noChangeArrowheads="1"/>
          </p:cNvSpPr>
          <p:nvPr/>
        </p:nvSpPr>
        <p:spPr bwMode="auto">
          <a:xfrm>
            <a:off x="9818688" y="3244850"/>
            <a:ext cx="3838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a-IR" altLang="fa-IR"/>
              <a:t>. با دريافت نظرات خبرگان در مورد منابع انساني</a:t>
            </a:r>
            <a:endParaRPr lang="en-US" altLang="fa-I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a-IR" altLang="fa-IR" b="1"/>
              <a:t>هدف‌هاي آموزشي</a:t>
            </a:r>
            <a:endParaRPr lang="en-US" altLang="fa-IR" b="1"/>
          </a:p>
        </p:txBody>
      </p:sp>
      <p:sp>
        <p:nvSpPr>
          <p:cNvPr id="4099" name="Rectangle 3"/>
          <p:cNvSpPr>
            <a:spLocks noGrp="1" noChangeArrowheads="1"/>
          </p:cNvSpPr>
          <p:nvPr>
            <p:ph type="body" idx="1"/>
          </p:nvPr>
        </p:nvSpPr>
        <p:spPr/>
        <p:txBody>
          <a:bodyPr/>
          <a:lstStyle/>
          <a:p>
            <a:pPr>
              <a:lnSpc>
                <a:spcPct val="80000"/>
              </a:lnSpc>
            </a:pPr>
            <a:endParaRPr lang="fa-IR" altLang="fa-IR" sz="2800" b="1"/>
          </a:p>
          <a:p>
            <a:pPr>
              <a:lnSpc>
                <a:spcPct val="80000"/>
              </a:lnSpc>
            </a:pPr>
            <a:r>
              <a:rPr lang="fa-IR" altLang="fa-IR" sz="2800" b="1"/>
              <a:t>در پايان اين فصل شما مي‌توانيد:</a:t>
            </a:r>
          </a:p>
          <a:p>
            <a:pPr>
              <a:lnSpc>
                <a:spcPct val="80000"/>
              </a:lnSpc>
            </a:pPr>
            <a:r>
              <a:rPr lang="fa-IR" altLang="fa-IR" sz="2800" b="1"/>
              <a:t>اهميت مديريت منابع انساني را شرح دهيد.</a:t>
            </a:r>
          </a:p>
          <a:p>
            <a:pPr>
              <a:lnSpc>
                <a:spcPct val="80000"/>
              </a:lnSpc>
            </a:pPr>
            <a:r>
              <a:rPr lang="fa-IR" altLang="fa-IR" sz="2800" b="1"/>
              <a:t>ضمن تعريف برنامه‌ريزي نيروي انساني، روش‌هاي پيش‌بيني منابع انساني را توضيح دهيد.</a:t>
            </a:r>
          </a:p>
          <a:p>
            <a:pPr>
              <a:lnSpc>
                <a:spcPct val="80000"/>
              </a:lnSpc>
            </a:pPr>
            <a:r>
              <a:rPr lang="fa-IR" altLang="fa-IR" sz="2800" b="1"/>
              <a:t>پيش‌بيني عرضه نيروي كار را تشريح نمائيد.</a:t>
            </a:r>
          </a:p>
          <a:p>
            <a:pPr>
              <a:lnSpc>
                <a:spcPct val="80000"/>
              </a:lnSpc>
            </a:pPr>
            <a:r>
              <a:rPr lang="fa-IR" altLang="fa-IR" sz="2800" b="1"/>
              <a:t>اصطلاحات رايج در زمينه شغل را بشناسيد</a:t>
            </a:r>
          </a:p>
          <a:p>
            <a:pPr>
              <a:lnSpc>
                <a:spcPct val="80000"/>
              </a:lnSpc>
            </a:pPr>
            <a:r>
              <a:rPr lang="fa-IR" altLang="fa-IR" sz="2800" b="1"/>
              <a:t>با انجام محاسبات، تعداد پرسنل (پرستاري و مامايي) را براي بيمارستاني كه در آن كار مي‌كنيد، محاسبه نمائيد.</a:t>
            </a:r>
          </a:p>
          <a:p>
            <a:pPr>
              <a:lnSpc>
                <a:spcPct val="80000"/>
              </a:lnSpc>
            </a:pPr>
            <a:r>
              <a:rPr lang="fa-IR" altLang="fa-IR" sz="2800" b="1"/>
              <a:t>روش‌هاي ارائه مراقبت را با هم مقايسه نمائيد</a:t>
            </a:r>
            <a:r>
              <a:rPr lang="fa-IR" altLang="fa-IR" sz="2800"/>
              <a:t>.</a:t>
            </a:r>
            <a:r>
              <a:rPr lang="en-US" altLang="fa-IR" sz="280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altLang="fa-IR" b="1"/>
              <a:t>ب) روش عيني (كمي)</a:t>
            </a:r>
            <a:endParaRPr lang="en-US" altLang="fa-IR" b="1"/>
          </a:p>
        </p:txBody>
      </p:sp>
      <p:sp>
        <p:nvSpPr>
          <p:cNvPr id="22531" name="Rectangle 3"/>
          <p:cNvSpPr>
            <a:spLocks noGrp="1" noChangeArrowheads="1"/>
          </p:cNvSpPr>
          <p:nvPr>
            <p:ph type="body" idx="1"/>
          </p:nvPr>
        </p:nvSpPr>
        <p:spPr/>
        <p:txBody>
          <a:bodyPr/>
          <a:lstStyle/>
          <a:p>
            <a:endParaRPr lang="fa-IR" altLang="fa-IR" b="1"/>
          </a:p>
          <a:p>
            <a:r>
              <a:rPr lang="fa-IR" altLang="fa-IR" b="1"/>
              <a:t> </a:t>
            </a:r>
            <a:r>
              <a:rPr lang="fa-IR" altLang="fa-IR" sz="4000" b="1"/>
              <a:t>اين روش‌ها عمدتاً مبتني بر اطلاعات تاريخي ثبت شده و در سازمان‌ها انجام مي‌شود و معمولاً متكي بر فنون آماري مي‌باشد</a:t>
            </a:r>
            <a:r>
              <a:rPr lang="en-US" altLang="fa-IR" sz="4000" b="1"/>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a-IR" altLang="fa-IR" b="1"/>
              <a:t>تجزيه و تحليل روندي</a:t>
            </a:r>
            <a:r>
              <a:rPr lang="en-US" altLang="fa-IR"/>
              <a:t> </a:t>
            </a:r>
          </a:p>
        </p:txBody>
      </p:sp>
      <p:sp>
        <p:nvSpPr>
          <p:cNvPr id="23555" name="Rectangle 3"/>
          <p:cNvSpPr>
            <a:spLocks noGrp="1" noChangeArrowheads="1"/>
          </p:cNvSpPr>
          <p:nvPr>
            <p:ph type="body" idx="1"/>
          </p:nvPr>
        </p:nvSpPr>
        <p:spPr/>
        <p:txBody>
          <a:bodyPr/>
          <a:lstStyle/>
          <a:p>
            <a:r>
              <a:rPr lang="fa-IR" altLang="fa-IR" sz="3600" b="1"/>
              <a:t>يك يا چند متغير كه مستقيماً به تعداد كاركنان مرتبط است مشخص مي‌شود.</a:t>
            </a:r>
          </a:p>
          <a:p>
            <a:r>
              <a:rPr lang="fa-IR" altLang="fa-IR" sz="3600" b="1"/>
              <a:t>* تغييرات مرتبط با آن متغير يا متغيرها با اندازه نيروي كار مشخص و روي محور مختصات رسم مي‌شود.</a:t>
            </a:r>
          </a:p>
          <a:p>
            <a:r>
              <a:rPr lang="fa-IR" altLang="fa-IR" sz="3600" b="1"/>
              <a:t>* ميانگين نتايج كار براي هر نفر در سال محاسبه مي‌شود كه اين شاخص، بهره‌وري نيروي كار ناميده مي‌شود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a-IR" altLang="fa-IR" b="1"/>
              <a:t>تجزيه و تحليل روندي</a:t>
            </a:r>
            <a:endParaRPr lang="en-US" altLang="fa-IR" b="1"/>
          </a:p>
        </p:txBody>
      </p:sp>
      <p:sp>
        <p:nvSpPr>
          <p:cNvPr id="24579" name="Rectangle 3"/>
          <p:cNvSpPr>
            <a:spLocks noGrp="1" noChangeArrowheads="1"/>
          </p:cNvSpPr>
          <p:nvPr>
            <p:ph type="body" idx="1"/>
          </p:nvPr>
        </p:nvSpPr>
        <p:spPr/>
        <p:txBody>
          <a:bodyPr/>
          <a:lstStyle/>
          <a:p>
            <a:r>
              <a:rPr lang="fa-IR" altLang="fa-IR" sz="3600" b="1"/>
              <a:t>روند بهره‌وري نيروي كار در سال‌هاي گذشته محاسبه مي‌شود.</a:t>
            </a:r>
          </a:p>
          <a:p>
            <a:r>
              <a:rPr lang="fa-IR" altLang="fa-IR" sz="3600" b="1"/>
              <a:t>* تصميمات لازم در روند به دست آمده انجام مي‌شود.</a:t>
            </a:r>
          </a:p>
          <a:p>
            <a:r>
              <a:rPr lang="fa-IR" altLang="fa-IR" sz="3600" b="1"/>
              <a:t>* منابع انساني براي زمان هدف پيش‌بيني مي‌شود</a:t>
            </a:r>
            <a:r>
              <a:rPr lang="en-US" altLang="fa-IR" sz="3600" b="1"/>
              <a:t> </a:t>
            </a:r>
          </a:p>
          <a:p>
            <a:endParaRPr lang="en-US" altLang="fa-IR" sz="36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9" name="Rectangle 9"/>
          <p:cNvSpPr>
            <a:spLocks noGrp="1" noChangeArrowheads="1"/>
          </p:cNvSpPr>
          <p:nvPr>
            <p:ph type="title"/>
          </p:nvPr>
        </p:nvSpPr>
        <p:spPr/>
        <p:txBody>
          <a:bodyPr/>
          <a:lstStyle/>
          <a:p>
            <a:r>
              <a:rPr lang="fa-IR" altLang="fa-IR" b="1" i="1"/>
              <a:t>روند تغييرات نسبت تعداد پرستار به مريض</a:t>
            </a:r>
            <a:r>
              <a:rPr lang="fa-IR" altLang="fa-IR"/>
              <a:t> </a:t>
            </a:r>
            <a:endParaRPr lang="en-US" altLang="fa-IR"/>
          </a:p>
        </p:txBody>
      </p:sp>
      <p:graphicFrame>
        <p:nvGraphicFramePr>
          <p:cNvPr id="25604" name="Object 4"/>
          <p:cNvGraphicFramePr>
            <a:graphicFrameLocks noGrp="1" noChangeAspect="1"/>
          </p:cNvGraphicFramePr>
          <p:nvPr>
            <p:ph idx="1"/>
          </p:nvPr>
        </p:nvGraphicFramePr>
        <p:xfrm>
          <a:off x="468313" y="1412875"/>
          <a:ext cx="8496300" cy="5445125"/>
        </p:xfrm>
        <a:graphic>
          <a:graphicData uri="http://schemas.openxmlformats.org/presentationml/2006/ole">
            <mc:AlternateContent xmlns:mc="http://schemas.openxmlformats.org/markup-compatibility/2006">
              <mc:Choice xmlns:v="urn:schemas-microsoft-com:vml" Requires="v">
                <p:oleObj spid="_x0000_s25612" name="Chart" r:id="rId3" imgW="4248235" imgH="2733651" progId="MSGraph.Chart.8">
                  <p:embed/>
                </p:oleObj>
              </mc:Choice>
              <mc:Fallback>
                <p:oleObj name="Chart" r:id="rId3" imgW="4248235" imgH="2733651" progId="MSGraph.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8496300" cy="544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a-I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fa-IR" altLang="fa-IR" sz="4000" b="1"/>
              <a:t>پيش‌بيني عرضه نيروي كار از منابع داخل سازمان</a:t>
            </a:r>
            <a:endParaRPr lang="en-US" altLang="fa-IR" sz="4000" b="1"/>
          </a:p>
        </p:txBody>
      </p:sp>
      <p:sp>
        <p:nvSpPr>
          <p:cNvPr id="35843" name="Rectangle 3"/>
          <p:cNvSpPr>
            <a:spLocks noGrp="1" noChangeArrowheads="1"/>
          </p:cNvSpPr>
          <p:nvPr>
            <p:ph type="body" idx="1"/>
          </p:nvPr>
        </p:nvSpPr>
        <p:spPr/>
        <p:txBody>
          <a:bodyPr/>
          <a:lstStyle/>
          <a:p>
            <a:pPr>
              <a:lnSpc>
                <a:spcPct val="90000"/>
              </a:lnSpc>
            </a:pPr>
            <a:endParaRPr lang="fa-IR" altLang="fa-IR"/>
          </a:p>
          <a:p>
            <a:pPr>
              <a:lnSpc>
                <a:spcPct val="90000"/>
              </a:lnSpc>
            </a:pPr>
            <a:r>
              <a:rPr lang="fa-IR" altLang="fa-IR" b="1"/>
              <a:t>ويژگي نيروي داخلي</a:t>
            </a:r>
            <a:r>
              <a:rPr lang="fa-IR" altLang="fa-IR" b="1">
                <a:hlinkClick r:id="" action="ppaction://noaction"/>
              </a:rPr>
              <a:t>[1]</a:t>
            </a:r>
            <a:r>
              <a:rPr lang="fa-IR" altLang="fa-IR" b="1"/>
              <a:t>، مي‌تواند مسأله پيش‌بيني عرضه نيروي كار (از محل منابع داخلي) را تسهيل نمايد. مقصود از ويژگي نيروي داخلي، خلاصه داده‌هايي است كه مورد سابقة عملكرد هر يك از كاركنان كنوني، ميزان تحصيلات و قابليت ارتقاي فرداست، كه اين پرونده به صورت دستي يا با يك سيستم رايانه‌اي تهيه مي‌شود.</a:t>
            </a:r>
            <a:endParaRPr lang="en-US" altLang="fa-IR" b="1"/>
          </a:p>
          <a:p>
            <a:pPr>
              <a:lnSpc>
                <a:spcPct val="90000"/>
              </a:lnSpc>
            </a:pPr>
            <a:r>
              <a:rPr lang="en-US" altLang="fa-IR" b="1"/>
              <a:t/>
            </a:r>
            <a:br>
              <a:rPr lang="en-US" altLang="fa-IR" b="1"/>
            </a:br>
            <a:r>
              <a:rPr lang="en-US" altLang="fa-IR" b="1">
                <a:hlinkClick r:id="" action="ppaction://noaction"/>
              </a:rPr>
              <a:t>[1]</a:t>
            </a:r>
            <a:r>
              <a:rPr lang="en-US" altLang="fa-IR" b="1"/>
              <a:t>- Qualifications inventories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fa-IR" sz="4000"/>
              <a:t>Personal replacement chart</a:t>
            </a:r>
            <a:br>
              <a:rPr lang="en-US" altLang="fa-IR" sz="4000"/>
            </a:br>
            <a:endParaRPr lang="en-US" altLang="fa-IR" sz="4000"/>
          </a:p>
        </p:txBody>
      </p:sp>
      <p:sp>
        <p:nvSpPr>
          <p:cNvPr id="36867" name="Rectangle 3"/>
          <p:cNvSpPr>
            <a:spLocks noGrp="1" noChangeArrowheads="1"/>
          </p:cNvSpPr>
          <p:nvPr>
            <p:ph type="body" idx="1"/>
          </p:nvPr>
        </p:nvSpPr>
        <p:spPr/>
        <p:txBody>
          <a:bodyPr/>
          <a:lstStyle/>
          <a:p>
            <a:r>
              <a:rPr lang="fa-IR" altLang="fa-IR" sz="3600" b="1"/>
              <a:t>نمودار جايگزيني كاركنان</a:t>
            </a:r>
            <a:r>
              <a:rPr lang="fa-IR" altLang="fa-IR" sz="3600" b="1">
                <a:hlinkClick r:id="" action="ppaction://noaction"/>
              </a:rPr>
              <a:t>[1]</a:t>
            </a:r>
            <a:r>
              <a:rPr lang="fa-IR" altLang="fa-IR" sz="3600" b="1"/>
              <a:t>، عملكرد كنوني و قابليت ارتقاي هر يك از افراد بالقوه، جهت احراز پست‌هاي مهم سازماني را نشان مي‌دهد. </a:t>
            </a:r>
            <a:r>
              <a:rPr lang="en-US" altLang="fa-IR" sz="3600" b="1"/>
              <a:t/>
            </a:r>
            <a:br>
              <a:rPr lang="en-US" altLang="fa-IR" sz="3600" b="1"/>
            </a:br>
            <a:r>
              <a:rPr lang="en-US" altLang="fa-IR" sz="3600" b="1">
                <a:hlinkClick r:id="" action="ppaction://noaction"/>
              </a:rPr>
              <a:t>[1]</a:t>
            </a:r>
            <a:r>
              <a:rPr lang="en-US" altLang="fa-IR" sz="3600" b="1"/>
              <a:t>- Personal replacement chart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2" name="Picture 4" descr="نمودار جايگزيني كاركن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a-IR" altLang="fa-IR" b="1"/>
              <a:t>استفاده از منابع داخلي نيروي كار</a:t>
            </a:r>
            <a:endParaRPr lang="en-US" altLang="fa-IR" b="1"/>
          </a:p>
        </p:txBody>
      </p:sp>
      <p:sp>
        <p:nvSpPr>
          <p:cNvPr id="38915" name="Rectangle 3"/>
          <p:cNvSpPr>
            <a:spLocks noGrp="1" noChangeArrowheads="1"/>
          </p:cNvSpPr>
          <p:nvPr>
            <p:ph type="body" idx="1"/>
          </p:nvPr>
        </p:nvSpPr>
        <p:spPr/>
        <p:txBody>
          <a:bodyPr/>
          <a:lstStyle/>
          <a:p>
            <a:r>
              <a:rPr lang="fa-IR" altLang="fa-IR" b="1"/>
              <a:t>بايد از اعلان شغل، سوابق كارگزيني و بانك‌هاي اطلاعاتي استفاده كرد. مقصود از اعلان شغل</a:t>
            </a:r>
            <a:r>
              <a:rPr lang="fa-IR" altLang="fa-IR" b="1">
                <a:hlinkClick r:id="" action="ppaction://noaction"/>
              </a:rPr>
              <a:t>[1]</a:t>
            </a:r>
            <a:r>
              <a:rPr lang="fa-IR" altLang="fa-IR" b="1"/>
              <a:t> (دعوت به همكاري) اين است كه در مورد پست خالي، ويژگي‌هايي را كه شخصي داوطلب بايد داشته باشد، نام واحد و سرپرست، برنامة كار و ميزان حقوق پرداختي اعلان شود. </a:t>
            </a:r>
            <a:r>
              <a:rPr lang="en-US" altLang="fa-IR" b="1"/>
              <a:t/>
            </a:r>
            <a:br>
              <a:rPr lang="en-US" altLang="fa-IR" b="1"/>
            </a:br>
            <a:r>
              <a:rPr lang="en-US" altLang="fa-IR" b="1">
                <a:hlinkClick r:id="" action="ppaction://noaction"/>
              </a:rPr>
              <a:t>[1]</a:t>
            </a:r>
            <a:r>
              <a:rPr lang="en-US" altLang="fa-IR" b="1"/>
              <a:t>- Job posting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100013" y="609600"/>
            <a:ext cx="9344026"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a-IR" altLang="fa-IR" sz="2800" b="1"/>
              <a:t>درخواست تقاضا از:                                </a:t>
            </a:r>
            <a:endParaRPr lang="en-US" altLang="fa-IR" sz="2800" b="1"/>
          </a:p>
          <a:p>
            <a:pPr algn="ctr"/>
            <a:r>
              <a:rPr lang="fa-IR" altLang="fa-IR" sz="2800" b="1"/>
              <a:t>تا پايان روز:</a:t>
            </a:r>
            <a:endParaRPr lang="en-US" altLang="fa-IR" sz="2800" b="1"/>
          </a:p>
          <a:p>
            <a:pPr algn="ctr"/>
            <a:r>
              <a:rPr lang="fa-IR" altLang="fa-IR" sz="2800" b="1"/>
              <a:t>در دايره ....... يك پست تمام وقت براي ....... وجود دارد، داوطلبان داخلي مي‌توانند (نمي‌توانند) اين درخواست را پر نمايند.</a:t>
            </a:r>
            <a:endParaRPr lang="en-US" altLang="fa-IR" sz="2800" b="1"/>
          </a:p>
          <a:p>
            <a:pPr algn="ctr"/>
            <a:r>
              <a:rPr lang="fa-IR" altLang="fa-IR" sz="2800" b="1"/>
              <a:t>ميزان حقوق:</a:t>
            </a:r>
            <a:endParaRPr lang="en-US" altLang="fa-IR" sz="2800" b="1"/>
          </a:p>
          <a:p>
            <a:pPr algn="ctr"/>
            <a:r>
              <a:rPr lang="fa-IR" altLang="fa-IR" sz="2800" b="1"/>
              <a:t>بالا ترين،متوسط،كمترين</a:t>
            </a:r>
            <a:endParaRPr lang="en-US" altLang="fa-IR" sz="2800" b="1"/>
          </a:p>
          <a:p>
            <a:pPr algn="ctr"/>
            <a:r>
              <a:rPr lang="fa-IR" altLang="fa-IR" sz="2800" b="1"/>
              <a:t>                                                                        وظايف:</a:t>
            </a:r>
            <a:endParaRPr lang="en-US" altLang="fa-IR" sz="2800" b="1"/>
          </a:p>
          <a:p>
            <a:pPr algn="ctr"/>
            <a:r>
              <a:rPr lang="fa-IR" altLang="fa-IR" sz="2800" b="1"/>
              <a:t>به شرح وظايف پيوست مراجعه شود.</a:t>
            </a:r>
            <a:endParaRPr lang="en-US" altLang="fa-IR" sz="2800" b="1"/>
          </a:p>
          <a:p>
            <a:pPr algn="ctr"/>
            <a:r>
              <a:rPr lang="fa-IR" altLang="fa-IR" sz="2800" b="1"/>
              <a:t>مهارت‌ها و توانايي‌هاي مورد نياز:</a:t>
            </a:r>
            <a:endParaRPr lang="en-US" altLang="fa-IR" sz="2800" b="1"/>
          </a:p>
          <a:p>
            <a:pPr algn="ctr"/>
            <a:r>
              <a:rPr lang="fa-IR" altLang="fa-IR" sz="2800" b="1"/>
              <a:t>(شخص داوطلب براي احراز پست مزبور بايد حداقل داراي مهارت‌ها و توانايي‌هاي زير باشد)</a:t>
            </a:r>
            <a:endParaRPr lang="en-US" altLang="fa-IR" sz="2800" b="1"/>
          </a:p>
          <a:p>
            <a:pPr algn="ctr"/>
            <a:r>
              <a:rPr lang="fa-IR" altLang="fa-IR" sz="2800" b="1"/>
              <a:t>1. بايد با توجه به سابقه خدمت در مورد عملكردهاي زير موفق باشد:</a:t>
            </a:r>
            <a:endParaRPr lang="en-US" altLang="fa-IR" sz="2800" b="1"/>
          </a:p>
          <a:p>
            <a:pPr algn="ctr"/>
            <a:r>
              <a:rPr lang="fa-IR" altLang="fa-IR" sz="2800" b="1"/>
              <a:t>- توانايي براي انجام دادن كار موردنظر به صورتي كامل و دقيق</a:t>
            </a:r>
            <a:endParaRPr lang="en-US" altLang="fa-IR" sz="2800" b="1"/>
          </a:p>
          <a:p>
            <a:pPr algn="ctr"/>
            <a:r>
              <a:rPr lang="fa-IR" altLang="fa-IR" sz="2800" b="1"/>
              <a:t>- وقت‌شناسي، وظيفه‌شناسي و انجام دادن وظايف در زمان مقرر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3852863" y="474663"/>
            <a:ext cx="12996863" cy="563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fa-IR" altLang="fa-IR" sz="2800" b="1"/>
              <a:t>- توانايي </a:t>
            </a:r>
            <a:r>
              <a:rPr lang="fa-IR" altLang="fa-IR" sz="2400" b="1"/>
              <a:t>براي انجام دادن كار و همكاري با ديگران</a:t>
            </a:r>
            <a:endParaRPr lang="en-US" altLang="fa-IR" sz="2400" b="1"/>
          </a:p>
          <a:p>
            <a:r>
              <a:rPr lang="fa-IR" altLang="fa-IR" sz="2400" b="1"/>
              <a:t>- توانايي در ايجاد ارتباط اثربخش</a:t>
            </a:r>
            <a:endParaRPr lang="en-US" altLang="fa-IR" sz="2400" b="1"/>
          </a:p>
          <a:p>
            <a:r>
              <a:rPr lang="fa-IR" altLang="fa-IR" sz="2400" b="1"/>
              <a:t>- داشتن سابقه خوب از نظر رعايت وقت و از اين نظر قابل اعتماد بودن</a:t>
            </a:r>
            <a:endParaRPr lang="en-US" altLang="fa-IR" sz="2400" b="1"/>
          </a:p>
          <a:p>
            <a:r>
              <a:rPr lang="fa-IR" altLang="fa-IR" sz="2400" b="1"/>
              <a:t>- داشتن مهارت مناسب از نظر سازماني</a:t>
            </a:r>
            <a:endParaRPr lang="en-US" altLang="fa-IR" sz="2400" b="1"/>
          </a:p>
          <a:p>
            <a:r>
              <a:rPr lang="fa-IR" altLang="fa-IR" sz="2400" b="1"/>
              <a:t>- توانايي در حل مسائل</a:t>
            </a:r>
            <a:endParaRPr lang="en-US" altLang="fa-IR" sz="2400" b="1"/>
          </a:p>
          <a:p>
            <a:r>
              <a:rPr lang="fa-IR" altLang="fa-IR" sz="2400" b="1"/>
              <a:t>- داشتن ديدگاه مثبت نسبت به كار، نشان دادن شور و علاقه، رازداري و تعهد.</a:t>
            </a:r>
            <a:endParaRPr lang="en-US" altLang="fa-IR" sz="2400" b="1"/>
          </a:p>
          <a:p>
            <a:r>
              <a:rPr lang="fa-IR" altLang="fa-IR" sz="2400" b="1"/>
              <a:t>2. </a:t>
            </a:r>
            <a:endParaRPr lang="en-US" altLang="fa-IR" sz="2400" b="1"/>
          </a:p>
          <a:p>
            <a:r>
              <a:rPr lang="fa-IR" altLang="fa-IR" sz="2400" b="1"/>
              <a:t>مهارت‌ها و توانايي‌هاي مورد انتظار:</a:t>
            </a:r>
            <a:endParaRPr lang="en-US" altLang="fa-IR" sz="2400" b="1"/>
          </a:p>
          <a:p>
            <a:r>
              <a:rPr lang="fa-IR" altLang="fa-IR" sz="2400" b="1"/>
              <a:t>(با توجه به وجود رقابت؛ مهارت‌ها و توانايي‌هاي بيشتر، بر ارزش شخص داوطلب مي‌افزايد)</a:t>
            </a:r>
            <a:endParaRPr lang="en-US" altLang="fa-IR" sz="2400" b="1"/>
          </a:p>
          <a:p>
            <a:r>
              <a:rPr lang="fa-IR" altLang="fa-IR" sz="2400" b="1"/>
              <a:t>كاركنان بايد درخواست خود را به طريق زير بدهند:</a:t>
            </a:r>
            <a:endParaRPr lang="en-US" altLang="fa-IR" sz="2400" b="1"/>
          </a:p>
          <a:p>
            <a:r>
              <a:rPr lang="fa-IR" altLang="fa-IR" sz="2400" b="1"/>
              <a:t>1. از طريق شماره تلفن .... ، شماره داخلي ...... تا سه بعداز ظهر تماس بگيريد.</a:t>
            </a:r>
            <a:endParaRPr lang="en-US" altLang="fa-IR" sz="2400" b="1"/>
          </a:p>
          <a:p>
            <a:r>
              <a:rPr lang="fa-IR" altLang="fa-IR" sz="2400" b="1"/>
              <a:t>2. داوطلبان داخلي مي‌توانند درخواست خود را و خلاصه گزارشي از سابقه خود را تا تاريخ ....... ارائه نمايند.</a:t>
            </a:r>
            <a:endParaRPr lang="en-US" altLang="fa-IR" sz="2400" b="1"/>
          </a:p>
          <a:p>
            <a:r>
              <a:rPr lang="fa-IR" altLang="fa-IR" sz="2400" b="1"/>
              <a:t>با توجه به شرايط بالا، افراد انتخاب خواهند شد.</a:t>
            </a:r>
          </a:p>
          <a:p>
            <a:r>
              <a:rPr lang="fa-IR" altLang="fa-IR" sz="2400" b="1"/>
              <a:t>با رعايت قانون دادن «فرصت برابر» به همه داوطلبان، گزينش افراد تا ت</a:t>
            </a:r>
            <a:r>
              <a:rPr lang="en-US" altLang="fa-IR" sz="2400" b="1"/>
              <a:t> </a:t>
            </a:r>
          </a:p>
          <a:p>
            <a:r>
              <a:rPr lang="fa-IR" altLang="fa-IR" sz="2400" b="1"/>
              <a:t>تاريخ ......... انجام خواهد شد</a:t>
            </a:r>
            <a:r>
              <a:rPr lang="en-US" altLang="fa-IR" sz="2400" b="1"/>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a-IR" altLang="fa-IR" b="1"/>
              <a:t>اهميت مديريت منابع انساني</a:t>
            </a:r>
            <a:endParaRPr lang="en-US" altLang="fa-IR" b="1"/>
          </a:p>
        </p:txBody>
      </p:sp>
      <p:sp>
        <p:nvSpPr>
          <p:cNvPr id="5123" name="Rectangle 3"/>
          <p:cNvSpPr>
            <a:spLocks noGrp="1" noChangeArrowheads="1"/>
          </p:cNvSpPr>
          <p:nvPr>
            <p:ph type="body" idx="1"/>
          </p:nvPr>
        </p:nvSpPr>
        <p:spPr/>
        <p:txBody>
          <a:bodyPr/>
          <a:lstStyle/>
          <a:p>
            <a:r>
              <a:rPr lang="fa-IR" altLang="fa-IR" sz="4000" b="1"/>
              <a:t>موفقيت سازماني در راه رسيدن به اهداف كوتاه مدت و درازمدت حرفه‌اي، در گرو تركيب كارآمد وسايل كار، پول، مواد اوليه و منابع انساني است. </a:t>
            </a:r>
            <a:endParaRPr lang="en-US" altLang="fa-IR" sz="40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a-IR" altLang="fa-IR" sz="4000" b="1"/>
              <a:t>پيش‌بيني عرضه نيروي كار از منابع خارجي سازمان</a:t>
            </a:r>
            <a:r>
              <a:rPr lang="en-US" altLang="fa-IR" sz="4000"/>
              <a:t> </a:t>
            </a:r>
          </a:p>
        </p:txBody>
      </p:sp>
      <p:sp>
        <p:nvSpPr>
          <p:cNvPr id="41987" name="Rectangle 3"/>
          <p:cNvSpPr>
            <a:spLocks noGrp="1" noChangeArrowheads="1"/>
          </p:cNvSpPr>
          <p:nvPr>
            <p:ph type="body" sz="half" idx="2"/>
          </p:nvPr>
        </p:nvSpPr>
        <p:spPr/>
        <p:txBody>
          <a:bodyPr/>
          <a:lstStyle/>
          <a:p>
            <a:pPr>
              <a:buFontTx/>
              <a:buBlip>
                <a:blip r:embed="rId2"/>
              </a:buBlip>
            </a:pPr>
            <a:r>
              <a:rPr lang="fa-IR" altLang="fa-IR" sz="2800" b="1"/>
              <a:t>متقاضیان ناخوانده : افرادی هستند که به وسیله نامه ویا مراجعه شخصی تقاضای شغل می کنند.</a:t>
            </a:r>
          </a:p>
          <a:p>
            <a:pPr>
              <a:buFontTx/>
              <a:buBlip>
                <a:blip r:embed="rId2"/>
              </a:buBlip>
            </a:pPr>
            <a:r>
              <a:rPr lang="fa-IR" altLang="fa-IR" sz="2800" b="1"/>
              <a:t>موسسات کاریابی: اغلب موسسات کاریابی معمولا به منظورهدایت متخصصین بیکار ومعرفی انها به سازمان هایی که به تخصص انها نیاز دارند تشکیل می شود.</a:t>
            </a:r>
          </a:p>
        </p:txBody>
      </p:sp>
      <p:pic>
        <p:nvPicPr>
          <p:cNvPr id="41989" name="Picture 5" descr="Picture3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1557338"/>
            <a:ext cx="4716463" cy="5300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fa-IR" altLang="fa-IR" sz="4000" b="1"/>
              <a:t>پيش‌بيني عرضه نيروي كار از منابع خارجي سازمان</a:t>
            </a:r>
            <a:endParaRPr lang="en-US" altLang="fa-IR" sz="4000" b="1"/>
          </a:p>
        </p:txBody>
      </p:sp>
      <p:sp>
        <p:nvSpPr>
          <p:cNvPr id="45062" name="Rectangle 6"/>
          <p:cNvSpPr>
            <a:spLocks noGrp="1" noChangeArrowheads="1"/>
          </p:cNvSpPr>
          <p:nvPr>
            <p:ph type="body" sz="half" idx="2"/>
          </p:nvPr>
        </p:nvSpPr>
        <p:spPr/>
        <p:txBody>
          <a:bodyPr/>
          <a:lstStyle/>
          <a:p>
            <a:pPr>
              <a:buFontTx/>
              <a:buBlip>
                <a:blip r:embed="rId2"/>
              </a:buBlip>
            </a:pPr>
            <a:r>
              <a:rPr lang="fa-IR" altLang="fa-IR" sz="3600" b="1"/>
              <a:t>اگهی استخدام :اگهی دروسایل ارتباط جمعی مانند روزنامه ها -رادیو- تلویزیون - نشریات ومجلات می توانند از مهمترین روش های کارمند یابی باشد.</a:t>
            </a:r>
          </a:p>
          <a:p>
            <a:endParaRPr lang="en-US" altLang="fa-IR" sz="3600" b="1"/>
          </a:p>
        </p:txBody>
      </p:sp>
      <p:pic>
        <p:nvPicPr>
          <p:cNvPr id="45063" name="Picture 7" descr="Picture3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1484313"/>
            <a:ext cx="4495800"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fa-IR" altLang="fa-IR" sz="4000" b="1"/>
              <a:t>پيش‌بيني عرضه نيروي كار از منابع خارجي سازمان</a:t>
            </a:r>
            <a:r>
              <a:rPr lang="en-US" altLang="fa-IR" sz="4000"/>
              <a:t> </a:t>
            </a:r>
          </a:p>
        </p:txBody>
      </p:sp>
      <p:sp>
        <p:nvSpPr>
          <p:cNvPr id="47107" name="Rectangle 3"/>
          <p:cNvSpPr>
            <a:spLocks noGrp="1" noChangeArrowheads="1"/>
          </p:cNvSpPr>
          <p:nvPr>
            <p:ph type="body" sz="half" idx="2"/>
          </p:nvPr>
        </p:nvSpPr>
        <p:spPr/>
        <p:txBody>
          <a:bodyPr/>
          <a:lstStyle/>
          <a:p>
            <a:pPr>
              <a:buFontTx/>
              <a:buBlip>
                <a:blip r:embed="rId2"/>
              </a:buBlip>
            </a:pPr>
            <a:r>
              <a:rPr lang="fa-IR" altLang="fa-IR" b="1"/>
              <a:t>استفاده از سازمان های کارگری </a:t>
            </a:r>
          </a:p>
          <a:p>
            <a:pPr>
              <a:buFontTx/>
              <a:buBlip>
                <a:blip r:embed="rId2"/>
              </a:buBlip>
            </a:pPr>
            <a:r>
              <a:rPr lang="fa-IR" altLang="fa-IR" b="1"/>
              <a:t>ایجاد دفترهای کارمند یابی دردانشکده ها ومدارس </a:t>
            </a:r>
          </a:p>
          <a:p>
            <a:pPr>
              <a:buFontTx/>
              <a:buBlip>
                <a:blip r:embed="rId2"/>
              </a:buBlip>
            </a:pPr>
            <a:r>
              <a:rPr lang="fa-IR" altLang="fa-IR" b="1"/>
              <a:t>توصیه و معرفی کارمندان سازمان</a:t>
            </a:r>
            <a:endParaRPr lang="en-US" altLang="fa-IR" b="1"/>
          </a:p>
          <a:p>
            <a:endParaRPr lang="en-US" altLang="fa-IR" b="1"/>
          </a:p>
          <a:p>
            <a:endParaRPr lang="en-US" altLang="fa-IR" b="1"/>
          </a:p>
        </p:txBody>
      </p:sp>
      <p:pic>
        <p:nvPicPr>
          <p:cNvPr id="47108" name="Picture 4" descr="Picture3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1484313"/>
            <a:ext cx="5219700"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a-IR" altLang="fa-IR" sz="4000" b="1"/>
              <a:t>پيش‌بيني عرضه نيروي كار از منابع خارجي سازمان</a:t>
            </a:r>
            <a:r>
              <a:rPr lang="en-US" altLang="fa-IR" sz="4000"/>
              <a:t> </a:t>
            </a:r>
          </a:p>
        </p:txBody>
      </p:sp>
      <p:sp>
        <p:nvSpPr>
          <p:cNvPr id="43011" name="Rectangle 3"/>
          <p:cNvSpPr>
            <a:spLocks noGrp="1" noChangeArrowheads="1"/>
          </p:cNvSpPr>
          <p:nvPr>
            <p:ph type="body" sz="half" idx="2"/>
          </p:nvPr>
        </p:nvSpPr>
        <p:spPr/>
        <p:txBody>
          <a:bodyPr/>
          <a:lstStyle/>
          <a:p>
            <a:pPr>
              <a:buFontTx/>
              <a:buBlip>
                <a:blip r:embed="rId2"/>
              </a:buBlip>
            </a:pPr>
            <a:r>
              <a:rPr lang="fa-IR" altLang="fa-IR" b="1"/>
              <a:t>استفاده از سازمان های کارگری </a:t>
            </a:r>
          </a:p>
          <a:p>
            <a:pPr>
              <a:buFontTx/>
              <a:buBlip>
                <a:blip r:embed="rId2"/>
              </a:buBlip>
            </a:pPr>
            <a:r>
              <a:rPr lang="fa-IR" altLang="fa-IR" b="1"/>
              <a:t>ایجاد دفترهای کارمند یابی دردانشکده ها ومدارس </a:t>
            </a:r>
          </a:p>
          <a:p>
            <a:pPr>
              <a:buFontTx/>
              <a:buBlip>
                <a:blip r:embed="rId2"/>
              </a:buBlip>
            </a:pPr>
            <a:r>
              <a:rPr lang="fa-IR" altLang="fa-IR" b="1"/>
              <a:t>توصیه و معرفی کارمندان سازمان</a:t>
            </a:r>
            <a:endParaRPr lang="en-US" altLang="fa-IR" b="1"/>
          </a:p>
          <a:p>
            <a:endParaRPr lang="en-US" altLang="fa-IR" b="1"/>
          </a:p>
          <a:p>
            <a:endParaRPr lang="en-US" altLang="fa-IR" b="1"/>
          </a:p>
        </p:txBody>
      </p:sp>
      <p:pic>
        <p:nvPicPr>
          <p:cNvPr id="43013" name="Picture 5" descr="Picture3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1484313"/>
            <a:ext cx="5219700"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p:txBody>
          <a:bodyPr/>
          <a:lstStyle/>
          <a:p>
            <a:r>
              <a:rPr lang="fa-IR" altLang="fa-IR" b="1" i="1"/>
              <a:t>اصطلاحات رایج در زمینه شغل</a:t>
            </a:r>
            <a:endParaRPr lang="en-US" altLang="fa-IR" b="1" i="1"/>
          </a:p>
        </p:txBody>
      </p:sp>
      <p:sp>
        <p:nvSpPr>
          <p:cNvPr id="50180" name="Rectangle 4"/>
          <p:cNvSpPr>
            <a:spLocks noGrp="1" noChangeArrowheads="1"/>
          </p:cNvSpPr>
          <p:nvPr>
            <p:ph type="body" idx="1"/>
          </p:nvPr>
        </p:nvSpPr>
        <p:spPr/>
        <p:txBody>
          <a:bodyPr/>
          <a:lstStyle/>
          <a:p>
            <a:pPr>
              <a:buFontTx/>
              <a:buBlip>
                <a:blip r:embed="rId2"/>
              </a:buBlip>
            </a:pPr>
            <a:r>
              <a:rPr lang="fa-IR" altLang="fa-IR" b="1"/>
              <a:t>شغل : مجموعه ای از فعالیت های به هم پیوسته که در ازای دریافت حقوق انجام می شوند.</a:t>
            </a:r>
          </a:p>
          <a:p>
            <a:pPr>
              <a:buFontTx/>
              <a:buBlip>
                <a:blip r:embed="rId2"/>
              </a:buBlip>
            </a:pPr>
            <a:r>
              <a:rPr lang="fa-IR" altLang="fa-IR" b="1"/>
              <a:t>تجزیه وتحلیل شغل : در مدیریت لازم است که شرحی از شغل به دست بیاوریم  وثبت کنیم . این شرح مطابق با تغییرات تکنولوژیک و یا تغییرات سازمانی نگهداری می شود.</a:t>
            </a:r>
          </a:p>
          <a:p>
            <a:pPr>
              <a:buFontTx/>
              <a:buBlip>
                <a:blip r:embed="rId2"/>
              </a:buBlip>
            </a:pPr>
            <a:r>
              <a:rPr lang="fa-IR" altLang="fa-IR" b="1"/>
              <a:t>تجزیه وتحلیل شغل فرایندی است که براساس ان شرح شغل تنظیم می شود.</a:t>
            </a:r>
          </a:p>
          <a:p>
            <a:endParaRPr lang="en-US" altLang="fa-IR"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wipe(down)">
                                      <p:cBhvr>
                                        <p:cTn id="7" dur="580">
                                          <p:stCondLst>
                                            <p:cond delay="0"/>
                                          </p:stCondLst>
                                        </p:cTn>
                                        <p:tgtEl>
                                          <p:spTgt spid="50180">
                                            <p:txEl>
                                              <p:pRg st="0" end="0"/>
                                            </p:txEl>
                                          </p:spTgt>
                                        </p:tgtEl>
                                      </p:cBhvr>
                                    </p:animEffect>
                                    <p:anim calcmode="lin" valueType="num">
                                      <p:cBhvr>
                                        <p:cTn id="8" dur="1822" tmFilter="0,0; 0.14,0.36; 0.43,0.73; 0.71,0.91; 1.0,1.0">
                                          <p:stCondLst>
                                            <p:cond delay="0"/>
                                          </p:stCondLst>
                                        </p:cTn>
                                        <p:tgtEl>
                                          <p:spTgt spid="5018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018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018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018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018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0180">
                                            <p:txEl>
                                              <p:pRg st="0" end="0"/>
                                            </p:txEl>
                                          </p:spTgt>
                                        </p:tgtEl>
                                      </p:cBhvr>
                                      <p:to x="100000" y="60000"/>
                                    </p:animScale>
                                    <p:animScale>
                                      <p:cBhvr>
                                        <p:cTn id="14" dur="166" decel="50000">
                                          <p:stCondLst>
                                            <p:cond delay="676"/>
                                          </p:stCondLst>
                                        </p:cTn>
                                        <p:tgtEl>
                                          <p:spTgt spid="50180">
                                            <p:txEl>
                                              <p:pRg st="0" end="0"/>
                                            </p:txEl>
                                          </p:spTgt>
                                        </p:tgtEl>
                                      </p:cBhvr>
                                      <p:to x="100000" y="100000"/>
                                    </p:animScale>
                                    <p:animScale>
                                      <p:cBhvr>
                                        <p:cTn id="15" dur="26">
                                          <p:stCondLst>
                                            <p:cond delay="1312"/>
                                          </p:stCondLst>
                                        </p:cTn>
                                        <p:tgtEl>
                                          <p:spTgt spid="50180">
                                            <p:txEl>
                                              <p:pRg st="0" end="0"/>
                                            </p:txEl>
                                          </p:spTgt>
                                        </p:tgtEl>
                                      </p:cBhvr>
                                      <p:to x="100000" y="80000"/>
                                    </p:animScale>
                                    <p:animScale>
                                      <p:cBhvr>
                                        <p:cTn id="16" dur="166" decel="50000">
                                          <p:stCondLst>
                                            <p:cond delay="1338"/>
                                          </p:stCondLst>
                                        </p:cTn>
                                        <p:tgtEl>
                                          <p:spTgt spid="50180">
                                            <p:txEl>
                                              <p:pRg st="0" end="0"/>
                                            </p:txEl>
                                          </p:spTgt>
                                        </p:tgtEl>
                                      </p:cBhvr>
                                      <p:to x="100000" y="100000"/>
                                    </p:animScale>
                                    <p:animScale>
                                      <p:cBhvr>
                                        <p:cTn id="17" dur="26">
                                          <p:stCondLst>
                                            <p:cond delay="1642"/>
                                          </p:stCondLst>
                                        </p:cTn>
                                        <p:tgtEl>
                                          <p:spTgt spid="50180">
                                            <p:txEl>
                                              <p:pRg st="0" end="0"/>
                                            </p:txEl>
                                          </p:spTgt>
                                        </p:tgtEl>
                                      </p:cBhvr>
                                      <p:to x="100000" y="90000"/>
                                    </p:animScale>
                                    <p:animScale>
                                      <p:cBhvr>
                                        <p:cTn id="18" dur="166" decel="50000">
                                          <p:stCondLst>
                                            <p:cond delay="1668"/>
                                          </p:stCondLst>
                                        </p:cTn>
                                        <p:tgtEl>
                                          <p:spTgt spid="50180">
                                            <p:txEl>
                                              <p:pRg st="0" end="0"/>
                                            </p:txEl>
                                          </p:spTgt>
                                        </p:tgtEl>
                                      </p:cBhvr>
                                      <p:to x="100000" y="100000"/>
                                    </p:animScale>
                                    <p:animScale>
                                      <p:cBhvr>
                                        <p:cTn id="19" dur="26">
                                          <p:stCondLst>
                                            <p:cond delay="1808"/>
                                          </p:stCondLst>
                                        </p:cTn>
                                        <p:tgtEl>
                                          <p:spTgt spid="50180">
                                            <p:txEl>
                                              <p:pRg st="0" end="0"/>
                                            </p:txEl>
                                          </p:spTgt>
                                        </p:tgtEl>
                                      </p:cBhvr>
                                      <p:to x="100000" y="95000"/>
                                    </p:animScale>
                                    <p:animScale>
                                      <p:cBhvr>
                                        <p:cTn id="20" dur="166" decel="50000">
                                          <p:stCondLst>
                                            <p:cond delay="1834"/>
                                          </p:stCondLst>
                                        </p:cTn>
                                        <p:tgtEl>
                                          <p:spTgt spid="50180">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0180">
                                            <p:txEl>
                                              <p:pRg st="1" end="1"/>
                                            </p:txEl>
                                          </p:spTgt>
                                        </p:tgtEl>
                                        <p:attrNameLst>
                                          <p:attrName>style.visibility</p:attrName>
                                        </p:attrNameLst>
                                      </p:cBhvr>
                                      <p:to>
                                        <p:strVal val="visible"/>
                                      </p:to>
                                    </p:set>
                                    <p:animEffect transition="in" filter="wipe(down)">
                                      <p:cBhvr>
                                        <p:cTn id="25" dur="580">
                                          <p:stCondLst>
                                            <p:cond delay="0"/>
                                          </p:stCondLst>
                                        </p:cTn>
                                        <p:tgtEl>
                                          <p:spTgt spid="50180">
                                            <p:txEl>
                                              <p:pRg st="1" end="1"/>
                                            </p:txEl>
                                          </p:spTgt>
                                        </p:tgtEl>
                                      </p:cBhvr>
                                    </p:animEffect>
                                    <p:anim calcmode="lin" valueType="num">
                                      <p:cBhvr>
                                        <p:cTn id="26" dur="1822" tmFilter="0,0; 0.14,0.36; 0.43,0.73; 0.71,0.91; 1.0,1.0">
                                          <p:stCondLst>
                                            <p:cond delay="0"/>
                                          </p:stCondLst>
                                        </p:cTn>
                                        <p:tgtEl>
                                          <p:spTgt spid="5018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018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018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018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018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0180">
                                            <p:txEl>
                                              <p:pRg st="1" end="1"/>
                                            </p:txEl>
                                          </p:spTgt>
                                        </p:tgtEl>
                                      </p:cBhvr>
                                      <p:to x="100000" y="60000"/>
                                    </p:animScale>
                                    <p:animScale>
                                      <p:cBhvr>
                                        <p:cTn id="32" dur="166" decel="50000">
                                          <p:stCondLst>
                                            <p:cond delay="676"/>
                                          </p:stCondLst>
                                        </p:cTn>
                                        <p:tgtEl>
                                          <p:spTgt spid="50180">
                                            <p:txEl>
                                              <p:pRg st="1" end="1"/>
                                            </p:txEl>
                                          </p:spTgt>
                                        </p:tgtEl>
                                      </p:cBhvr>
                                      <p:to x="100000" y="100000"/>
                                    </p:animScale>
                                    <p:animScale>
                                      <p:cBhvr>
                                        <p:cTn id="33" dur="26">
                                          <p:stCondLst>
                                            <p:cond delay="1312"/>
                                          </p:stCondLst>
                                        </p:cTn>
                                        <p:tgtEl>
                                          <p:spTgt spid="50180">
                                            <p:txEl>
                                              <p:pRg st="1" end="1"/>
                                            </p:txEl>
                                          </p:spTgt>
                                        </p:tgtEl>
                                      </p:cBhvr>
                                      <p:to x="100000" y="80000"/>
                                    </p:animScale>
                                    <p:animScale>
                                      <p:cBhvr>
                                        <p:cTn id="34" dur="166" decel="50000">
                                          <p:stCondLst>
                                            <p:cond delay="1338"/>
                                          </p:stCondLst>
                                        </p:cTn>
                                        <p:tgtEl>
                                          <p:spTgt spid="50180">
                                            <p:txEl>
                                              <p:pRg st="1" end="1"/>
                                            </p:txEl>
                                          </p:spTgt>
                                        </p:tgtEl>
                                      </p:cBhvr>
                                      <p:to x="100000" y="100000"/>
                                    </p:animScale>
                                    <p:animScale>
                                      <p:cBhvr>
                                        <p:cTn id="35" dur="26">
                                          <p:stCondLst>
                                            <p:cond delay="1642"/>
                                          </p:stCondLst>
                                        </p:cTn>
                                        <p:tgtEl>
                                          <p:spTgt spid="50180">
                                            <p:txEl>
                                              <p:pRg st="1" end="1"/>
                                            </p:txEl>
                                          </p:spTgt>
                                        </p:tgtEl>
                                      </p:cBhvr>
                                      <p:to x="100000" y="90000"/>
                                    </p:animScale>
                                    <p:animScale>
                                      <p:cBhvr>
                                        <p:cTn id="36" dur="166" decel="50000">
                                          <p:stCondLst>
                                            <p:cond delay="1668"/>
                                          </p:stCondLst>
                                        </p:cTn>
                                        <p:tgtEl>
                                          <p:spTgt spid="50180">
                                            <p:txEl>
                                              <p:pRg st="1" end="1"/>
                                            </p:txEl>
                                          </p:spTgt>
                                        </p:tgtEl>
                                      </p:cBhvr>
                                      <p:to x="100000" y="100000"/>
                                    </p:animScale>
                                    <p:animScale>
                                      <p:cBhvr>
                                        <p:cTn id="37" dur="26">
                                          <p:stCondLst>
                                            <p:cond delay="1808"/>
                                          </p:stCondLst>
                                        </p:cTn>
                                        <p:tgtEl>
                                          <p:spTgt spid="50180">
                                            <p:txEl>
                                              <p:pRg st="1" end="1"/>
                                            </p:txEl>
                                          </p:spTgt>
                                        </p:tgtEl>
                                      </p:cBhvr>
                                      <p:to x="100000" y="95000"/>
                                    </p:animScale>
                                    <p:animScale>
                                      <p:cBhvr>
                                        <p:cTn id="38" dur="166" decel="50000">
                                          <p:stCondLst>
                                            <p:cond delay="1834"/>
                                          </p:stCondLst>
                                        </p:cTn>
                                        <p:tgtEl>
                                          <p:spTgt spid="50180">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0180">
                                            <p:txEl>
                                              <p:pRg st="2" end="2"/>
                                            </p:txEl>
                                          </p:spTgt>
                                        </p:tgtEl>
                                        <p:attrNameLst>
                                          <p:attrName>style.visibility</p:attrName>
                                        </p:attrNameLst>
                                      </p:cBhvr>
                                      <p:to>
                                        <p:strVal val="visible"/>
                                      </p:to>
                                    </p:set>
                                    <p:animEffect transition="in" filter="wipe(down)">
                                      <p:cBhvr>
                                        <p:cTn id="43" dur="580">
                                          <p:stCondLst>
                                            <p:cond delay="0"/>
                                          </p:stCondLst>
                                        </p:cTn>
                                        <p:tgtEl>
                                          <p:spTgt spid="50180">
                                            <p:txEl>
                                              <p:pRg st="2" end="2"/>
                                            </p:txEl>
                                          </p:spTgt>
                                        </p:tgtEl>
                                      </p:cBhvr>
                                    </p:animEffect>
                                    <p:anim calcmode="lin" valueType="num">
                                      <p:cBhvr>
                                        <p:cTn id="44" dur="1822" tmFilter="0,0; 0.14,0.36; 0.43,0.73; 0.71,0.91; 1.0,1.0">
                                          <p:stCondLst>
                                            <p:cond delay="0"/>
                                          </p:stCondLst>
                                        </p:cTn>
                                        <p:tgtEl>
                                          <p:spTgt spid="50180">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0180">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0180">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0180">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0180">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0180">
                                            <p:txEl>
                                              <p:pRg st="2" end="2"/>
                                            </p:txEl>
                                          </p:spTgt>
                                        </p:tgtEl>
                                      </p:cBhvr>
                                      <p:to x="100000" y="60000"/>
                                    </p:animScale>
                                    <p:animScale>
                                      <p:cBhvr>
                                        <p:cTn id="50" dur="166" decel="50000">
                                          <p:stCondLst>
                                            <p:cond delay="676"/>
                                          </p:stCondLst>
                                        </p:cTn>
                                        <p:tgtEl>
                                          <p:spTgt spid="50180">
                                            <p:txEl>
                                              <p:pRg st="2" end="2"/>
                                            </p:txEl>
                                          </p:spTgt>
                                        </p:tgtEl>
                                      </p:cBhvr>
                                      <p:to x="100000" y="100000"/>
                                    </p:animScale>
                                    <p:animScale>
                                      <p:cBhvr>
                                        <p:cTn id="51" dur="26">
                                          <p:stCondLst>
                                            <p:cond delay="1312"/>
                                          </p:stCondLst>
                                        </p:cTn>
                                        <p:tgtEl>
                                          <p:spTgt spid="50180">
                                            <p:txEl>
                                              <p:pRg st="2" end="2"/>
                                            </p:txEl>
                                          </p:spTgt>
                                        </p:tgtEl>
                                      </p:cBhvr>
                                      <p:to x="100000" y="80000"/>
                                    </p:animScale>
                                    <p:animScale>
                                      <p:cBhvr>
                                        <p:cTn id="52" dur="166" decel="50000">
                                          <p:stCondLst>
                                            <p:cond delay="1338"/>
                                          </p:stCondLst>
                                        </p:cTn>
                                        <p:tgtEl>
                                          <p:spTgt spid="50180">
                                            <p:txEl>
                                              <p:pRg st="2" end="2"/>
                                            </p:txEl>
                                          </p:spTgt>
                                        </p:tgtEl>
                                      </p:cBhvr>
                                      <p:to x="100000" y="100000"/>
                                    </p:animScale>
                                    <p:animScale>
                                      <p:cBhvr>
                                        <p:cTn id="53" dur="26">
                                          <p:stCondLst>
                                            <p:cond delay="1642"/>
                                          </p:stCondLst>
                                        </p:cTn>
                                        <p:tgtEl>
                                          <p:spTgt spid="50180">
                                            <p:txEl>
                                              <p:pRg st="2" end="2"/>
                                            </p:txEl>
                                          </p:spTgt>
                                        </p:tgtEl>
                                      </p:cBhvr>
                                      <p:to x="100000" y="90000"/>
                                    </p:animScale>
                                    <p:animScale>
                                      <p:cBhvr>
                                        <p:cTn id="54" dur="166" decel="50000">
                                          <p:stCondLst>
                                            <p:cond delay="1668"/>
                                          </p:stCondLst>
                                        </p:cTn>
                                        <p:tgtEl>
                                          <p:spTgt spid="50180">
                                            <p:txEl>
                                              <p:pRg st="2" end="2"/>
                                            </p:txEl>
                                          </p:spTgt>
                                        </p:tgtEl>
                                      </p:cBhvr>
                                      <p:to x="100000" y="100000"/>
                                    </p:animScale>
                                    <p:animScale>
                                      <p:cBhvr>
                                        <p:cTn id="55" dur="26">
                                          <p:stCondLst>
                                            <p:cond delay="1808"/>
                                          </p:stCondLst>
                                        </p:cTn>
                                        <p:tgtEl>
                                          <p:spTgt spid="50180">
                                            <p:txEl>
                                              <p:pRg st="2" end="2"/>
                                            </p:txEl>
                                          </p:spTgt>
                                        </p:tgtEl>
                                      </p:cBhvr>
                                      <p:to x="100000" y="95000"/>
                                    </p:animScale>
                                    <p:animScale>
                                      <p:cBhvr>
                                        <p:cTn id="56" dur="166" decel="50000">
                                          <p:stCondLst>
                                            <p:cond delay="1834"/>
                                          </p:stCondLst>
                                        </p:cTn>
                                        <p:tgtEl>
                                          <p:spTgt spid="5018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4213" y="981075"/>
            <a:ext cx="7704137" cy="5402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227" name="Rectangle 3"/>
          <p:cNvSpPr>
            <a:spLocks noGrp="1" noChangeArrowheads="1"/>
          </p:cNvSpPr>
          <p:nvPr>
            <p:ph type="title"/>
          </p:nvPr>
        </p:nvSpPr>
        <p:spPr>
          <a:xfrm>
            <a:off x="250825" y="0"/>
            <a:ext cx="8229600" cy="765175"/>
          </a:xfrm>
        </p:spPr>
        <p:txBody>
          <a:bodyPr/>
          <a:lstStyle/>
          <a:p>
            <a:r>
              <a:rPr lang="fa-IR" altLang="fa-IR" b="1"/>
              <a:t>نمونه ای ازشرح شغل پرستار</a:t>
            </a:r>
            <a:endParaRPr lang="en-US" altLang="fa-IR" b="1"/>
          </a:p>
        </p:txBody>
      </p:sp>
      <p:sp>
        <p:nvSpPr>
          <p:cNvPr id="52228" name="Rectangle 4"/>
          <p:cNvSpPr>
            <a:spLocks noGrp="1" noChangeArrowheads="1"/>
          </p:cNvSpPr>
          <p:nvPr>
            <p:ph type="body" idx="1"/>
          </p:nvPr>
        </p:nvSpPr>
        <p:spPr>
          <a:xfrm>
            <a:off x="468313" y="981075"/>
            <a:ext cx="8229600" cy="5472113"/>
          </a:xfrm>
        </p:spPr>
        <p:txBody>
          <a:bodyPr/>
          <a:lstStyle/>
          <a:p>
            <a:pPr>
              <a:lnSpc>
                <a:spcPct val="90000"/>
              </a:lnSpc>
            </a:pPr>
            <a:r>
              <a:rPr lang="fa-IR" altLang="fa-IR" sz="2400"/>
              <a:t>عنوان رشته : پرستاری                           شماره تشخیص :10-401010</a:t>
            </a:r>
          </a:p>
          <a:p>
            <a:pPr>
              <a:lnSpc>
                <a:spcPct val="90000"/>
              </a:lnSpc>
              <a:buFontTx/>
              <a:buNone/>
            </a:pPr>
            <a:r>
              <a:rPr lang="fa-IR" altLang="fa-IR" sz="2400"/>
              <a:t>      تعریف  :                                                         تاریخ تصویب</a:t>
            </a:r>
          </a:p>
          <a:p>
            <a:pPr>
              <a:lnSpc>
                <a:spcPct val="90000"/>
              </a:lnSpc>
              <a:buFontTx/>
              <a:buNone/>
            </a:pPr>
            <a:r>
              <a:rPr lang="fa-IR" altLang="fa-IR" sz="2400"/>
              <a:t>    این رشته در برگیرنده طبقات مشاغلی است که متصدیان ان ها تحت نظارت کلی عهده دار کارهای مربوط به حرفه پرستاری از قبیل مراقبت از بیمارانجام خدمات بهداشتی و درمانی -اموراموزشی وتحقیقاتی می باشند .</a:t>
            </a:r>
          </a:p>
          <a:p>
            <a:pPr>
              <a:lnSpc>
                <a:spcPct val="90000"/>
              </a:lnSpc>
              <a:buFontTx/>
              <a:buNone/>
            </a:pPr>
            <a:r>
              <a:rPr lang="fa-IR" altLang="fa-IR" sz="2400"/>
              <a:t>     نمونه وظایف ومسئولیت ها:</a:t>
            </a:r>
          </a:p>
          <a:p>
            <a:pPr>
              <a:lnSpc>
                <a:spcPct val="90000"/>
              </a:lnSpc>
              <a:buFontTx/>
              <a:buNone/>
            </a:pPr>
            <a:r>
              <a:rPr lang="fa-IR" altLang="fa-IR" sz="2400"/>
              <a:t>    - سرپرستی ونظارت بر خدمات پرستاری یک بخش در تمام شبانه وروز به تامین بهترین مراقبت </a:t>
            </a:r>
          </a:p>
          <a:p>
            <a:pPr>
              <a:lnSpc>
                <a:spcPct val="90000"/>
              </a:lnSpc>
              <a:buFontTx/>
              <a:buNone/>
            </a:pPr>
            <a:r>
              <a:rPr lang="fa-IR" altLang="fa-IR" sz="2400"/>
              <a:t>    - مراقبت ونظارت در توزیع غذای بیماران وحفظ ونظارت بخش</a:t>
            </a:r>
          </a:p>
          <a:p>
            <a:pPr>
              <a:lnSpc>
                <a:spcPct val="90000"/>
              </a:lnSpc>
              <a:buFontTx/>
              <a:buNone/>
            </a:pPr>
            <a:r>
              <a:rPr lang="fa-IR" altLang="fa-IR" sz="2400"/>
              <a:t>    - مراقبت ویژه از بیماران بد حال</a:t>
            </a:r>
          </a:p>
          <a:p>
            <a:pPr>
              <a:lnSpc>
                <a:spcPct val="90000"/>
              </a:lnSpc>
              <a:buFontTx/>
              <a:buNone/>
            </a:pPr>
            <a:r>
              <a:rPr lang="fa-IR" altLang="fa-IR" sz="2400"/>
              <a:t>    - انجام کلیه خدمات پرستاری مانند پانسمان -نظافت بیماران –واکسیناسیون و..</a:t>
            </a:r>
          </a:p>
          <a:p>
            <a:pPr>
              <a:lnSpc>
                <a:spcPct val="90000"/>
              </a:lnSpc>
              <a:buFontTx/>
              <a:buNone/>
            </a:pPr>
            <a:r>
              <a:rPr lang="fa-IR" altLang="fa-IR" sz="2400"/>
              <a:t>    - اماده کردن بیمار جهت انجام ازمایش های مربوط به گرفتن نتایج و..</a:t>
            </a:r>
          </a:p>
          <a:p>
            <a:pPr>
              <a:lnSpc>
                <a:spcPct val="90000"/>
              </a:lnSpc>
              <a:buFontTx/>
              <a:buNone/>
            </a:pPr>
            <a:r>
              <a:rPr lang="fa-IR" altLang="fa-IR" sz="2400"/>
              <a:t>   -و.....</a:t>
            </a:r>
            <a:endParaRPr lang="en-US" altLang="fa-I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2228">
                                            <p:txEl>
                                              <p:pRg st="0" end="0"/>
                                            </p:txEl>
                                          </p:spTgt>
                                        </p:tgtEl>
                                        <p:attrNameLst>
                                          <p:attrName>ppt_x</p:attrName>
                                        </p:attrNameLst>
                                      </p:cBhvr>
                                    </p:anim>
                                    <p:anim from="0" to="-1.0" calcmode="lin" valueType="num">
                                      <p:cBhvr>
                                        <p:cTn id="8" dur="200" decel="50000" autoRev="1" fill="hold">
                                          <p:stCondLst>
                                            <p:cond delay="600"/>
                                          </p:stCondLst>
                                        </p:cTn>
                                        <p:tgtEl>
                                          <p:spTgt spid="52228">
                                            <p:txEl>
                                              <p:pRg st="0" end="0"/>
                                            </p:txEl>
                                          </p:spTgt>
                                        </p:tgtEl>
                                        <p:attrNameLst>
                                          <p:attrName>xshear</p:attrName>
                                        </p:attrNameLst>
                                      </p:cBhvr>
                                    </p:anim>
                                    <p:animScale>
                                      <p:cBhvr>
                                        <p:cTn id="9" dur="200" decel="100000" autoRev="1" fill="hold">
                                          <p:stCondLst>
                                            <p:cond delay="600"/>
                                          </p:stCondLst>
                                        </p:cTn>
                                        <p:tgtEl>
                                          <p:spTgt spid="52228">
                                            <p:txEl>
                                              <p:pRg st="0" end="0"/>
                                            </p:txEl>
                                          </p:spTgt>
                                        </p:tgtEl>
                                      </p:cBhvr>
                                      <p:from x="100000" y="100000"/>
                                      <p:to x="80000" y="100000"/>
                                    </p:animScale>
                                    <p:anim by="(#ppt_h/3+#ppt_w*0.1)" calcmode="lin" valueType="num">
                                      <p:cBhvr additive="sum">
                                        <p:cTn id="10" dur="200" decel="100000" autoRev="1" fill="hold">
                                          <p:stCondLst>
                                            <p:cond delay="600"/>
                                          </p:stCondLst>
                                        </p:cTn>
                                        <p:tgtEl>
                                          <p:spTgt spid="52228">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2228">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2228">
                                            <p:txEl>
                                              <p:pRg st="1" end="1"/>
                                            </p:txEl>
                                          </p:spTgt>
                                        </p:tgtEl>
                                        <p:attrNameLst>
                                          <p:attrName>ppt_x</p:attrName>
                                        </p:attrNameLst>
                                      </p:cBhvr>
                                    </p:anim>
                                    <p:anim from="0" to="-1.0" calcmode="lin" valueType="num">
                                      <p:cBhvr>
                                        <p:cTn id="16" dur="200" decel="50000" autoRev="1" fill="hold">
                                          <p:stCondLst>
                                            <p:cond delay="600"/>
                                          </p:stCondLst>
                                        </p:cTn>
                                        <p:tgtEl>
                                          <p:spTgt spid="52228">
                                            <p:txEl>
                                              <p:pRg st="1" end="1"/>
                                            </p:txEl>
                                          </p:spTgt>
                                        </p:tgtEl>
                                        <p:attrNameLst>
                                          <p:attrName>xshear</p:attrName>
                                        </p:attrNameLst>
                                      </p:cBhvr>
                                    </p:anim>
                                    <p:animScale>
                                      <p:cBhvr>
                                        <p:cTn id="17" dur="200" decel="100000" autoRev="1" fill="hold">
                                          <p:stCondLst>
                                            <p:cond delay="600"/>
                                          </p:stCondLst>
                                        </p:cTn>
                                        <p:tgtEl>
                                          <p:spTgt spid="52228">
                                            <p:txEl>
                                              <p:pRg st="1" end="1"/>
                                            </p:txEl>
                                          </p:spTgt>
                                        </p:tgtEl>
                                      </p:cBhvr>
                                      <p:from x="100000" y="100000"/>
                                      <p:to x="80000" y="100000"/>
                                    </p:animScale>
                                    <p:anim by="(#ppt_h/3+#ppt_w*0.1)" calcmode="lin" valueType="num">
                                      <p:cBhvr additive="sum">
                                        <p:cTn id="18" dur="200" decel="100000" autoRev="1" fill="hold">
                                          <p:stCondLst>
                                            <p:cond delay="600"/>
                                          </p:stCondLst>
                                        </p:cTn>
                                        <p:tgtEl>
                                          <p:spTgt spid="52228">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2228">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2228">
                                            <p:txEl>
                                              <p:pRg st="2" end="2"/>
                                            </p:txEl>
                                          </p:spTgt>
                                        </p:tgtEl>
                                        <p:attrNameLst>
                                          <p:attrName>ppt_x</p:attrName>
                                        </p:attrNameLst>
                                      </p:cBhvr>
                                    </p:anim>
                                    <p:anim from="0" to="-1.0" calcmode="lin" valueType="num">
                                      <p:cBhvr>
                                        <p:cTn id="24" dur="200" decel="50000" autoRev="1" fill="hold">
                                          <p:stCondLst>
                                            <p:cond delay="600"/>
                                          </p:stCondLst>
                                        </p:cTn>
                                        <p:tgtEl>
                                          <p:spTgt spid="52228">
                                            <p:txEl>
                                              <p:pRg st="2" end="2"/>
                                            </p:txEl>
                                          </p:spTgt>
                                        </p:tgtEl>
                                        <p:attrNameLst>
                                          <p:attrName>xshear</p:attrName>
                                        </p:attrNameLst>
                                      </p:cBhvr>
                                    </p:anim>
                                    <p:animScale>
                                      <p:cBhvr>
                                        <p:cTn id="25" dur="200" decel="100000" autoRev="1" fill="hold">
                                          <p:stCondLst>
                                            <p:cond delay="600"/>
                                          </p:stCondLst>
                                        </p:cTn>
                                        <p:tgtEl>
                                          <p:spTgt spid="52228">
                                            <p:txEl>
                                              <p:pRg st="2" end="2"/>
                                            </p:txEl>
                                          </p:spTgt>
                                        </p:tgtEl>
                                      </p:cBhvr>
                                      <p:from x="100000" y="100000"/>
                                      <p:to x="80000" y="100000"/>
                                    </p:animScale>
                                    <p:anim by="(#ppt_h/3+#ppt_w*0.1)" calcmode="lin" valueType="num">
                                      <p:cBhvr additive="sum">
                                        <p:cTn id="26" dur="200" decel="100000" autoRev="1" fill="hold">
                                          <p:stCondLst>
                                            <p:cond delay="600"/>
                                          </p:stCondLst>
                                        </p:cTn>
                                        <p:tgtEl>
                                          <p:spTgt spid="52228">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2228">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52228">
                                            <p:txEl>
                                              <p:pRg st="3" end="3"/>
                                            </p:txEl>
                                          </p:spTgt>
                                        </p:tgtEl>
                                        <p:attrNameLst>
                                          <p:attrName>ppt_x</p:attrName>
                                        </p:attrNameLst>
                                      </p:cBhvr>
                                    </p:anim>
                                    <p:anim from="0" to="-1.0" calcmode="lin" valueType="num">
                                      <p:cBhvr>
                                        <p:cTn id="32" dur="200" decel="50000" autoRev="1" fill="hold">
                                          <p:stCondLst>
                                            <p:cond delay="600"/>
                                          </p:stCondLst>
                                        </p:cTn>
                                        <p:tgtEl>
                                          <p:spTgt spid="52228">
                                            <p:txEl>
                                              <p:pRg st="3" end="3"/>
                                            </p:txEl>
                                          </p:spTgt>
                                        </p:tgtEl>
                                        <p:attrNameLst>
                                          <p:attrName>xshear</p:attrName>
                                        </p:attrNameLst>
                                      </p:cBhvr>
                                    </p:anim>
                                    <p:animScale>
                                      <p:cBhvr>
                                        <p:cTn id="33" dur="200" decel="100000" autoRev="1" fill="hold">
                                          <p:stCondLst>
                                            <p:cond delay="600"/>
                                          </p:stCondLst>
                                        </p:cTn>
                                        <p:tgtEl>
                                          <p:spTgt spid="52228">
                                            <p:txEl>
                                              <p:pRg st="3" end="3"/>
                                            </p:txEl>
                                          </p:spTgt>
                                        </p:tgtEl>
                                      </p:cBhvr>
                                      <p:from x="100000" y="100000"/>
                                      <p:to x="80000" y="100000"/>
                                    </p:animScale>
                                    <p:anim by="(#ppt_h/3+#ppt_w*0.1)" calcmode="lin" valueType="num">
                                      <p:cBhvr additive="sum">
                                        <p:cTn id="34" dur="200" decel="100000" autoRev="1" fill="hold">
                                          <p:stCondLst>
                                            <p:cond delay="600"/>
                                          </p:stCondLst>
                                        </p:cTn>
                                        <p:tgtEl>
                                          <p:spTgt spid="52228">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2228">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52228">
                                            <p:txEl>
                                              <p:pRg st="4" end="4"/>
                                            </p:txEl>
                                          </p:spTgt>
                                        </p:tgtEl>
                                        <p:attrNameLst>
                                          <p:attrName>ppt_x</p:attrName>
                                        </p:attrNameLst>
                                      </p:cBhvr>
                                    </p:anim>
                                    <p:anim from="0" to="-1.0" calcmode="lin" valueType="num">
                                      <p:cBhvr>
                                        <p:cTn id="40" dur="200" decel="50000" autoRev="1" fill="hold">
                                          <p:stCondLst>
                                            <p:cond delay="600"/>
                                          </p:stCondLst>
                                        </p:cTn>
                                        <p:tgtEl>
                                          <p:spTgt spid="52228">
                                            <p:txEl>
                                              <p:pRg st="4" end="4"/>
                                            </p:txEl>
                                          </p:spTgt>
                                        </p:tgtEl>
                                        <p:attrNameLst>
                                          <p:attrName>xshear</p:attrName>
                                        </p:attrNameLst>
                                      </p:cBhvr>
                                    </p:anim>
                                    <p:animScale>
                                      <p:cBhvr>
                                        <p:cTn id="41" dur="200" decel="100000" autoRev="1" fill="hold">
                                          <p:stCondLst>
                                            <p:cond delay="600"/>
                                          </p:stCondLst>
                                        </p:cTn>
                                        <p:tgtEl>
                                          <p:spTgt spid="52228">
                                            <p:txEl>
                                              <p:pRg st="4" end="4"/>
                                            </p:txEl>
                                          </p:spTgt>
                                        </p:tgtEl>
                                      </p:cBhvr>
                                      <p:from x="100000" y="100000"/>
                                      <p:to x="80000" y="100000"/>
                                    </p:animScale>
                                    <p:anim by="(#ppt_h/3+#ppt_w*0.1)" calcmode="lin" valueType="num">
                                      <p:cBhvr additive="sum">
                                        <p:cTn id="42" dur="200" decel="100000" autoRev="1" fill="hold">
                                          <p:stCondLst>
                                            <p:cond delay="600"/>
                                          </p:stCondLst>
                                        </p:cTn>
                                        <p:tgtEl>
                                          <p:spTgt spid="52228">
                                            <p:txEl>
                                              <p:pRg st="4" end="4"/>
                                            </p:txEl>
                                          </p:spTgt>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52228">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52228">
                                            <p:txEl>
                                              <p:pRg st="5" end="5"/>
                                            </p:txEl>
                                          </p:spTgt>
                                        </p:tgtEl>
                                        <p:attrNameLst>
                                          <p:attrName>ppt_x</p:attrName>
                                        </p:attrNameLst>
                                      </p:cBhvr>
                                    </p:anim>
                                    <p:anim from="0" to="-1.0" calcmode="lin" valueType="num">
                                      <p:cBhvr>
                                        <p:cTn id="48" dur="200" decel="50000" autoRev="1" fill="hold">
                                          <p:stCondLst>
                                            <p:cond delay="600"/>
                                          </p:stCondLst>
                                        </p:cTn>
                                        <p:tgtEl>
                                          <p:spTgt spid="52228">
                                            <p:txEl>
                                              <p:pRg st="5" end="5"/>
                                            </p:txEl>
                                          </p:spTgt>
                                        </p:tgtEl>
                                        <p:attrNameLst>
                                          <p:attrName>xshear</p:attrName>
                                        </p:attrNameLst>
                                      </p:cBhvr>
                                    </p:anim>
                                    <p:animScale>
                                      <p:cBhvr>
                                        <p:cTn id="49" dur="200" decel="100000" autoRev="1" fill="hold">
                                          <p:stCondLst>
                                            <p:cond delay="600"/>
                                          </p:stCondLst>
                                        </p:cTn>
                                        <p:tgtEl>
                                          <p:spTgt spid="52228">
                                            <p:txEl>
                                              <p:pRg st="5" end="5"/>
                                            </p:txEl>
                                          </p:spTgt>
                                        </p:tgtEl>
                                      </p:cBhvr>
                                      <p:from x="100000" y="100000"/>
                                      <p:to x="80000" y="100000"/>
                                    </p:animScale>
                                    <p:anim by="(#ppt_h/3+#ppt_w*0.1)" calcmode="lin" valueType="num">
                                      <p:cBhvr additive="sum">
                                        <p:cTn id="50" dur="200" decel="100000" autoRev="1" fill="hold">
                                          <p:stCondLst>
                                            <p:cond delay="600"/>
                                          </p:stCondLst>
                                        </p:cTn>
                                        <p:tgtEl>
                                          <p:spTgt spid="52228">
                                            <p:txEl>
                                              <p:pRg st="5" end="5"/>
                                            </p:txEl>
                                          </p:spTgt>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52228">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52228">
                                            <p:txEl>
                                              <p:pRg st="6" end="6"/>
                                            </p:txEl>
                                          </p:spTgt>
                                        </p:tgtEl>
                                        <p:attrNameLst>
                                          <p:attrName>ppt_x</p:attrName>
                                        </p:attrNameLst>
                                      </p:cBhvr>
                                    </p:anim>
                                    <p:anim from="0" to="-1.0" calcmode="lin" valueType="num">
                                      <p:cBhvr>
                                        <p:cTn id="56" dur="200" decel="50000" autoRev="1" fill="hold">
                                          <p:stCondLst>
                                            <p:cond delay="600"/>
                                          </p:stCondLst>
                                        </p:cTn>
                                        <p:tgtEl>
                                          <p:spTgt spid="52228">
                                            <p:txEl>
                                              <p:pRg st="6" end="6"/>
                                            </p:txEl>
                                          </p:spTgt>
                                        </p:tgtEl>
                                        <p:attrNameLst>
                                          <p:attrName>xshear</p:attrName>
                                        </p:attrNameLst>
                                      </p:cBhvr>
                                    </p:anim>
                                    <p:animScale>
                                      <p:cBhvr>
                                        <p:cTn id="57" dur="200" decel="100000" autoRev="1" fill="hold">
                                          <p:stCondLst>
                                            <p:cond delay="600"/>
                                          </p:stCondLst>
                                        </p:cTn>
                                        <p:tgtEl>
                                          <p:spTgt spid="52228">
                                            <p:txEl>
                                              <p:pRg st="6" end="6"/>
                                            </p:txEl>
                                          </p:spTgt>
                                        </p:tgtEl>
                                      </p:cBhvr>
                                      <p:from x="100000" y="100000"/>
                                      <p:to x="80000" y="100000"/>
                                    </p:animScale>
                                    <p:anim by="(#ppt_h/3+#ppt_w*0.1)" calcmode="lin" valueType="num">
                                      <p:cBhvr additive="sum">
                                        <p:cTn id="58" dur="200" decel="100000" autoRev="1" fill="hold">
                                          <p:stCondLst>
                                            <p:cond delay="600"/>
                                          </p:stCondLst>
                                        </p:cTn>
                                        <p:tgtEl>
                                          <p:spTgt spid="52228">
                                            <p:txEl>
                                              <p:pRg st="6" end="6"/>
                                            </p:txEl>
                                          </p:spTgt>
                                        </p:tgtEl>
                                        <p:attrNameLst>
                                          <p:attrName>ppt_x</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52228">
                                            <p:txEl>
                                              <p:pRg st="7" end="7"/>
                                            </p:txEl>
                                          </p:spTgt>
                                        </p:tgtEl>
                                        <p:attrNameLst>
                                          <p:attrName>style.visibility</p:attrName>
                                        </p:attrNameLst>
                                      </p:cBhvr>
                                      <p:to>
                                        <p:strVal val="visible"/>
                                      </p:to>
                                    </p:set>
                                    <p:anim from="(-#ppt_w/2)" to="(#ppt_x)" calcmode="lin" valueType="num">
                                      <p:cBhvr>
                                        <p:cTn id="63" dur="600" fill="hold">
                                          <p:stCondLst>
                                            <p:cond delay="0"/>
                                          </p:stCondLst>
                                        </p:cTn>
                                        <p:tgtEl>
                                          <p:spTgt spid="52228">
                                            <p:txEl>
                                              <p:pRg st="7" end="7"/>
                                            </p:txEl>
                                          </p:spTgt>
                                        </p:tgtEl>
                                        <p:attrNameLst>
                                          <p:attrName>ppt_x</p:attrName>
                                        </p:attrNameLst>
                                      </p:cBhvr>
                                    </p:anim>
                                    <p:anim from="0" to="-1.0" calcmode="lin" valueType="num">
                                      <p:cBhvr>
                                        <p:cTn id="64" dur="200" decel="50000" autoRev="1" fill="hold">
                                          <p:stCondLst>
                                            <p:cond delay="600"/>
                                          </p:stCondLst>
                                        </p:cTn>
                                        <p:tgtEl>
                                          <p:spTgt spid="52228">
                                            <p:txEl>
                                              <p:pRg st="7" end="7"/>
                                            </p:txEl>
                                          </p:spTgt>
                                        </p:tgtEl>
                                        <p:attrNameLst>
                                          <p:attrName>xshear</p:attrName>
                                        </p:attrNameLst>
                                      </p:cBhvr>
                                    </p:anim>
                                    <p:animScale>
                                      <p:cBhvr>
                                        <p:cTn id="65" dur="200" decel="100000" autoRev="1" fill="hold">
                                          <p:stCondLst>
                                            <p:cond delay="600"/>
                                          </p:stCondLst>
                                        </p:cTn>
                                        <p:tgtEl>
                                          <p:spTgt spid="52228">
                                            <p:txEl>
                                              <p:pRg st="7" end="7"/>
                                            </p:txEl>
                                          </p:spTgt>
                                        </p:tgtEl>
                                      </p:cBhvr>
                                      <p:from x="100000" y="100000"/>
                                      <p:to x="80000" y="100000"/>
                                    </p:animScale>
                                    <p:anim by="(#ppt_h/3+#ppt_w*0.1)" calcmode="lin" valueType="num">
                                      <p:cBhvr additive="sum">
                                        <p:cTn id="66" dur="200" decel="100000" autoRev="1" fill="hold">
                                          <p:stCondLst>
                                            <p:cond delay="600"/>
                                          </p:stCondLst>
                                        </p:cTn>
                                        <p:tgtEl>
                                          <p:spTgt spid="52228">
                                            <p:txEl>
                                              <p:pRg st="7" end="7"/>
                                            </p:txEl>
                                          </p:spTgt>
                                        </p:tgtEl>
                                        <p:attrNameLst>
                                          <p:attrName>ppt_x</p:attrName>
                                        </p:attrNameLst>
                                      </p:cBhvr>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52228">
                                            <p:txEl>
                                              <p:pRg st="8" end="8"/>
                                            </p:txEl>
                                          </p:spTgt>
                                        </p:tgtEl>
                                        <p:attrNameLst>
                                          <p:attrName>style.visibility</p:attrName>
                                        </p:attrNameLst>
                                      </p:cBhvr>
                                      <p:to>
                                        <p:strVal val="visible"/>
                                      </p:to>
                                    </p:set>
                                    <p:anim from="(-#ppt_w/2)" to="(#ppt_x)" calcmode="lin" valueType="num">
                                      <p:cBhvr>
                                        <p:cTn id="71" dur="600" fill="hold">
                                          <p:stCondLst>
                                            <p:cond delay="0"/>
                                          </p:stCondLst>
                                        </p:cTn>
                                        <p:tgtEl>
                                          <p:spTgt spid="52228">
                                            <p:txEl>
                                              <p:pRg st="8" end="8"/>
                                            </p:txEl>
                                          </p:spTgt>
                                        </p:tgtEl>
                                        <p:attrNameLst>
                                          <p:attrName>ppt_x</p:attrName>
                                        </p:attrNameLst>
                                      </p:cBhvr>
                                    </p:anim>
                                    <p:anim from="0" to="-1.0" calcmode="lin" valueType="num">
                                      <p:cBhvr>
                                        <p:cTn id="72" dur="200" decel="50000" autoRev="1" fill="hold">
                                          <p:stCondLst>
                                            <p:cond delay="600"/>
                                          </p:stCondLst>
                                        </p:cTn>
                                        <p:tgtEl>
                                          <p:spTgt spid="52228">
                                            <p:txEl>
                                              <p:pRg st="8" end="8"/>
                                            </p:txEl>
                                          </p:spTgt>
                                        </p:tgtEl>
                                        <p:attrNameLst>
                                          <p:attrName>xshear</p:attrName>
                                        </p:attrNameLst>
                                      </p:cBhvr>
                                    </p:anim>
                                    <p:animScale>
                                      <p:cBhvr>
                                        <p:cTn id="73" dur="200" decel="100000" autoRev="1" fill="hold">
                                          <p:stCondLst>
                                            <p:cond delay="600"/>
                                          </p:stCondLst>
                                        </p:cTn>
                                        <p:tgtEl>
                                          <p:spTgt spid="52228">
                                            <p:txEl>
                                              <p:pRg st="8" end="8"/>
                                            </p:txEl>
                                          </p:spTgt>
                                        </p:tgtEl>
                                      </p:cBhvr>
                                      <p:from x="100000" y="100000"/>
                                      <p:to x="80000" y="100000"/>
                                    </p:animScale>
                                    <p:anim by="(#ppt_h/3+#ppt_w*0.1)" calcmode="lin" valueType="num">
                                      <p:cBhvr additive="sum">
                                        <p:cTn id="74" dur="200" decel="100000" autoRev="1" fill="hold">
                                          <p:stCondLst>
                                            <p:cond delay="600"/>
                                          </p:stCondLst>
                                        </p:cTn>
                                        <p:tgtEl>
                                          <p:spTgt spid="52228">
                                            <p:txEl>
                                              <p:pRg st="8" end="8"/>
                                            </p:txEl>
                                          </p:spTgt>
                                        </p:tgtEl>
                                        <p:attrNameLst>
                                          <p:attrName>ppt_x</p:attrName>
                                        </p:attrNameLst>
                                      </p:cBhvr>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52228">
                                            <p:txEl>
                                              <p:pRg st="9" end="9"/>
                                            </p:txEl>
                                          </p:spTgt>
                                        </p:tgtEl>
                                        <p:attrNameLst>
                                          <p:attrName>style.visibility</p:attrName>
                                        </p:attrNameLst>
                                      </p:cBhvr>
                                      <p:to>
                                        <p:strVal val="visible"/>
                                      </p:to>
                                    </p:set>
                                    <p:anim from="(-#ppt_w/2)" to="(#ppt_x)" calcmode="lin" valueType="num">
                                      <p:cBhvr>
                                        <p:cTn id="79" dur="600" fill="hold">
                                          <p:stCondLst>
                                            <p:cond delay="0"/>
                                          </p:stCondLst>
                                        </p:cTn>
                                        <p:tgtEl>
                                          <p:spTgt spid="52228">
                                            <p:txEl>
                                              <p:pRg st="9" end="9"/>
                                            </p:txEl>
                                          </p:spTgt>
                                        </p:tgtEl>
                                        <p:attrNameLst>
                                          <p:attrName>ppt_x</p:attrName>
                                        </p:attrNameLst>
                                      </p:cBhvr>
                                    </p:anim>
                                    <p:anim from="0" to="-1.0" calcmode="lin" valueType="num">
                                      <p:cBhvr>
                                        <p:cTn id="80" dur="200" decel="50000" autoRev="1" fill="hold">
                                          <p:stCondLst>
                                            <p:cond delay="600"/>
                                          </p:stCondLst>
                                        </p:cTn>
                                        <p:tgtEl>
                                          <p:spTgt spid="52228">
                                            <p:txEl>
                                              <p:pRg st="9" end="9"/>
                                            </p:txEl>
                                          </p:spTgt>
                                        </p:tgtEl>
                                        <p:attrNameLst>
                                          <p:attrName>xshear</p:attrName>
                                        </p:attrNameLst>
                                      </p:cBhvr>
                                    </p:anim>
                                    <p:animScale>
                                      <p:cBhvr>
                                        <p:cTn id="81" dur="200" decel="100000" autoRev="1" fill="hold">
                                          <p:stCondLst>
                                            <p:cond delay="600"/>
                                          </p:stCondLst>
                                        </p:cTn>
                                        <p:tgtEl>
                                          <p:spTgt spid="52228">
                                            <p:txEl>
                                              <p:pRg st="9" end="9"/>
                                            </p:txEl>
                                          </p:spTgt>
                                        </p:tgtEl>
                                      </p:cBhvr>
                                      <p:from x="100000" y="100000"/>
                                      <p:to x="80000" y="100000"/>
                                    </p:animScale>
                                    <p:anim by="(#ppt_h/3+#ppt_w*0.1)" calcmode="lin" valueType="num">
                                      <p:cBhvr additive="sum">
                                        <p:cTn id="82" dur="200" decel="100000" autoRev="1" fill="hold">
                                          <p:stCondLst>
                                            <p:cond delay="600"/>
                                          </p:stCondLst>
                                        </p:cTn>
                                        <p:tgtEl>
                                          <p:spTgt spid="52228">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fa-IR" altLang="fa-IR" sz="3600" b="1"/>
              <a:t>شرایط احرازطبقات ازنظرتحصیلات وتجربه</a:t>
            </a:r>
            <a:endParaRPr lang="en-US" altLang="fa-IR" sz="3600" b="1"/>
          </a:p>
        </p:txBody>
      </p:sp>
      <p:sp>
        <p:nvSpPr>
          <p:cNvPr id="67587" name="Rectangle 3"/>
          <p:cNvSpPr>
            <a:spLocks noGrp="1" noChangeArrowheads="1"/>
          </p:cNvSpPr>
          <p:nvPr>
            <p:ph type="body" idx="1"/>
          </p:nvPr>
        </p:nvSpPr>
        <p:spPr/>
        <p:txBody>
          <a:bodyPr/>
          <a:lstStyle/>
          <a:p>
            <a:pPr>
              <a:buFontTx/>
              <a:buNone/>
            </a:pPr>
            <a:r>
              <a:rPr lang="fa-IR" altLang="fa-IR"/>
              <a:t>1- دارا بودن مدرک تحصیلی فوق دیپلم یا لیسانس یا فوق لیسانس و یادکترا دریکی ازرشته های پرستاری -مدیریت خدمات پرستاری </a:t>
            </a:r>
          </a:p>
          <a:p>
            <a:pPr>
              <a:buFontTx/>
              <a:buNone/>
            </a:pPr>
            <a:r>
              <a:rPr lang="fa-IR" altLang="fa-IR"/>
              <a:t>  2- دارا بودن مدرک تحصیلی فوق لیسانس در رشته مدیریت خدمات بهداشتی ودرمانی مشروط به دارا بودن لیسانس پرستاری حصول تجارب لازم طبق جدول شرايط احراز</a:t>
            </a:r>
            <a:r>
              <a:rPr lang="en-US" altLang="fa-IR"/>
              <a:t> </a:t>
            </a:r>
            <a:r>
              <a:rPr lang="fa-IR" altLang="fa-IR"/>
              <a:t> </a:t>
            </a:r>
            <a:endParaRPr lang="en-US" altLang="fa-IR"/>
          </a:p>
          <a:p>
            <a:endParaRPr lang="en-US" altLang="fa-I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5" name="Rectangle 7"/>
          <p:cNvSpPr>
            <a:spLocks noGrp="1" noChangeArrowheads="1"/>
          </p:cNvSpPr>
          <p:nvPr>
            <p:ph type="title"/>
          </p:nvPr>
        </p:nvSpPr>
        <p:spPr/>
        <p:txBody>
          <a:bodyPr/>
          <a:lstStyle/>
          <a:p>
            <a:r>
              <a:rPr lang="fa-IR" altLang="fa-IR" b="1"/>
              <a:t>شرایط احرازشغل</a:t>
            </a:r>
            <a:endParaRPr lang="en-US" altLang="fa-IR" b="1"/>
          </a:p>
        </p:txBody>
      </p:sp>
      <p:sp>
        <p:nvSpPr>
          <p:cNvPr id="58376" name="Rectangle 8"/>
          <p:cNvSpPr>
            <a:spLocks noGrp="1" noChangeArrowheads="1"/>
          </p:cNvSpPr>
          <p:nvPr>
            <p:ph type="body" sz="half" idx="1"/>
          </p:nvPr>
        </p:nvSpPr>
        <p:spPr/>
        <p:txBody>
          <a:bodyPr/>
          <a:lstStyle/>
          <a:p>
            <a:pPr>
              <a:buFontTx/>
              <a:buBlip>
                <a:blip r:embed="rId2"/>
              </a:buBlip>
            </a:pPr>
            <a:r>
              <a:rPr lang="fa-IR" altLang="fa-IR" b="1"/>
              <a:t>شرایط احرازشغل: در گذشته این مورد تحت شرایط فیزیکی-احساسی –اجتماعی و رفتاری مطرح می شد. ولیکن امروزه تاکید بردانش کارکنان است و به خلاقیت ونواوری انها توجه دارند.</a:t>
            </a:r>
          </a:p>
          <a:p>
            <a:endParaRPr lang="en-US" altLang="fa-IR" b="1"/>
          </a:p>
        </p:txBody>
      </p:sp>
      <p:pic>
        <p:nvPicPr>
          <p:cNvPr id="58378" name="Picture 10" descr="l9uh2[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3800" y="1412875"/>
            <a:ext cx="4140200" cy="544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8378"/>
                                        </p:tgtEl>
                                        <p:attrNameLst>
                                          <p:attrName>style.visibility</p:attrName>
                                        </p:attrNameLst>
                                      </p:cBhvr>
                                      <p:to>
                                        <p:strVal val="visible"/>
                                      </p:to>
                                    </p:set>
                                    <p:animEffect transition="in" filter="fade">
                                      <p:cBhvr>
                                        <p:cTn id="7" dur="770" decel="100000"/>
                                        <p:tgtEl>
                                          <p:spTgt spid="58378"/>
                                        </p:tgtEl>
                                      </p:cBhvr>
                                    </p:animEffect>
                                    <p:animScale>
                                      <p:cBhvr>
                                        <p:cTn id="8" dur="770" decel="100000"/>
                                        <p:tgtEl>
                                          <p:spTgt spid="58378"/>
                                        </p:tgtEl>
                                      </p:cBhvr>
                                      <p:from x="10000" y="10000"/>
                                      <p:to x="200000" y="450000"/>
                                    </p:animScale>
                                    <p:animScale>
                                      <p:cBhvr>
                                        <p:cTn id="9" dur="1230" accel="100000" fill="hold">
                                          <p:stCondLst>
                                            <p:cond delay="770"/>
                                          </p:stCondLst>
                                        </p:cTn>
                                        <p:tgtEl>
                                          <p:spTgt spid="58378"/>
                                        </p:tgtEl>
                                      </p:cBhvr>
                                      <p:from x="200000" y="450000"/>
                                      <p:to x="100000" y="100000"/>
                                    </p:animScale>
                                    <p:set>
                                      <p:cBhvr>
                                        <p:cTn id="10" dur="770" fill="hold"/>
                                        <p:tgtEl>
                                          <p:spTgt spid="58378"/>
                                        </p:tgtEl>
                                        <p:attrNameLst>
                                          <p:attrName>ppt_x</p:attrName>
                                        </p:attrNameLst>
                                      </p:cBhvr>
                                      <p:to>
                                        <p:strVal val="(0.5)"/>
                                      </p:to>
                                    </p:set>
                                    <p:anim from="(0.5)" to="(#ppt_x)" calcmode="lin" valueType="num">
                                      <p:cBhvr>
                                        <p:cTn id="11" dur="1230" accel="100000" fill="hold">
                                          <p:stCondLst>
                                            <p:cond delay="770"/>
                                          </p:stCondLst>
                                        </p:cTn>
                                        <p:tgtEl>
                                          <p:spTgt spid="58378"/>
                                        </p:tgtEl>
                                        <p:attrNameLst>
                                          <p:attrName>ppt_x</p:attrName>
                                        </p:attrNameLst>
                                      </p:cBhvr>
                                    </p:anim>
                                    <p:set>
                                      <p:cBhvr>
                                        <p:cTn id="12" dur="770" fill="hold"/>
                                        <p:tgtEl>
                                          <p:spTgt spid="58378"/>
                                        </p:tgtEl>
                                        <p:attrNameLst>
                                          <p:attrName>ppt_y</p:attrName>
                                        </p:attrNameLst>
                                      </p:cBhvr>
                                      <p:to>
                                        <p:strVal val="(#ppt_y+0.4)"/>
                                      </p:to>
                                    </p:set>
                                    <p:anim from="(#ppt_y+0.4)" to="(#ppt_y)" calcmode="lin" valueType="num">
                                      <p:cBhvr>
                                        <p:cTn id="13" dur="1230" accel="100000" fill="hold">
                                          <p:stCondLst>
                                            <p:cond delay="770"/>
                                          </p:stCondLst>
                                        </p:cTn>
                                        <p:tgtEl>
                                          <p:spTgt spid="583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72" name="Rectangle 8"/>
          <p:cNvSpPr>
            <a:spLocks noGrp="1" noChangeArrowheads="1"/>
          </p:cNvSpPr>
          <p:nvPr>
            <p:ph type="title"/>
          </p:nvPr>
        </p:nvSpPr>
        <p:spPr/>
        <p:txBody>
          <a:bodyPr/>
          <a:lstStyle/>
          <a:p>
            <a:r>
              <a:rPr lang="en-US" altLang="fa-IR" sz="4000"/>
              <a:t/>
            </a:r>
            <a:br>
              <a:rPr lang="en-US" altLang="fa-IR" sz="4000"/>
            </a:br>
            <a:r>
              <a:rPr lang="en-US" altLang="fa-IR" sz="4000"/>
              <a:t/>
            </a:r>
            <a:br>
              <a:rPr lang="en-US" altLang="fa-IR" sz="4000"/>
            </a:br>
            <a:endParaRPr lang="en-US" altLang="fa-IR" sz="4000"/>
          </a:p>
        </p:txBody>
      </p:sp>
      <p:sp>
        <p:nvSpPr>
          <p:cNvPr id="62470" name="Rectangle 6"/>
          <p:cNvSpPr>
            <a:spLocks noGrp="1" noChangeArrowheads="1"/>
          </p:cNvSpPr>
          <p:nvPr>
            <p:ph type="body" sz="half" idx="1"/>
          </p:nvPr>
        </p:nvSpPr>
        <p:spPr/>
        <p:txBody>
          <a:bodyPr/>
          <a:lstStyle/>
          <a:p>
            <a:pPr>
              <a:buFontTx/>
              <a:buBlip>
                <a:blip r:embed="rId2"/>
              </a:buBlip>
            </a:pPr>
            <a:r>
              <a:rPr lang="fa-IR" altLang="fa-IR" b="1"/>
              <a:t>استخدام :بخشی ازفرايند اشغال کردن یک پست بلاتصدی در سازمان که شامل:</a:t>
            </a:r>
          </a:p>
          <a:p>
            <a:pPr>
              <a:buFontTx/>
              <a:buChar char="-"/>
            </a:pPr>
            <a:r>
              <a:rPr lang="fa-IR" altLang="fa-IR" sz="2800" b="1"/>
              <a:t>بررسی پست خا لي</a:t>
            </a:r>
          </a:p>
          <a:p>
            <a:pPr>
              <a:buFontTx/>
              <a:buChar char="-"/>
            </a:pPr>
            <a:r>
              <a:rPr lang="fa-IR" altLang="fa-IR" sz="2800" b="1"/>
              <a:t>درنظرگرفتن منابع انسانی برای داوطلبان منا سب</a:t>
            </a:r>
          </a:p>
          <a:p>
            <a:pPr>
              <a:buFontTx/>
              <a:buNone/>
            </a:pPr>
            <a:r>
              <a:rPr lang="fa-IR" altLang="fa-IR" sz="2800" b="1"/>
              <a:t>-برقراری ارتباط با آن داوطلبان</a:t>
            </a:r>
          </a:p>
          <a:p>
            <a:pPr>
              <a:buFontTx/>
              <a:buChar char="-"/>
            </a:pPr>
            <a:r>
              <a:rPr lang="fa-IR" altLang="fa-IR" sz="2800" b="1"/>
              <a:t>- دریافت تقاضانامه از آنا ن</a:t>
            </a:r>
            <a:endParaRPr lang="en-US" altLang="fa-IR" sz="2800" b="1"/>
          </a:p>
          <a:p>
            <a:endParaRPr lang="en-US" altLang="fa-IR" sz="2800" b="1"/>
          </a:p>
        </p:txBody>
      </p:sp>
      <p:pic>
        <p:nvPicPr>
          <p:cNvPr id="62477" name="Picture 13" descr="l9uh2[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60350"/>
            <a:ext cx="4752975" cy="6408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62477"/>
                                        </p:tgtEl>
                                        <p:attrNameLst>
                                          <p:attrName>style.visibility</p:attrName>
                                        </p:attrNameLst>
                                      </p:cBhvr>
                                      <p:to>
                                        <p:strVal val="visible"/>
                                      </p:to>
                                    </p:set>
                                    <p:animEffect transition="in" filter="fade">
                                      <p:cBhvr>
                                        <p:cTn id="7" dur="770" decel="100000"/>
                                        <p:tgtEl>
                                          <p:spTgt spid="62477"/>
                                        </p:tgtEl>
                                      </p:cBhvr>
                                    </p:animEffect>
                                    <p:animScale>
                                      <p:cBhvr>
                                        <p:cTn id="8" dur="770" decel="100000"/>
                                        <p:tgtEl>
                                          <p:spTgt spid="62477"/>
                                        </p:tgtEl>
                                      </p:cBhvr>
                                      <p:from x="10000" y="10000"/>
                                      <p:to x="200000" y="450000"/>
                                    </p:animScale>
                                    <p:animScale>
                                      <p:cBhvr>
                                        <p:cTn id="9" dur="1230" accel="100000" fill="hold">
                                          <p:stCondLst>
                                            <p:cond delay="770"/>
                                          </p:stCondLst>
                                        </p:cTn>
                                        <p:tgtEl>
                                          <p:spTgt spid="62477"/>
                                        </p:tgtEl>
                                      </p:cBhvr>
                                      <p:from x="200000" y="450000"/>
                                      <p:to x="100000" y="100000"/>
                                    </p:animScale>
                                    <p:set>
                                      <p:cBhvr>
                                        <p:cTn id="10" dur="770" fill="hold"/>
                                        <p:tgtEl>
                                          <p:spTgt spid="62477"/>
                                        </p:tgtEl>
                                        <p:attrNameLst>
                                          <p:attrName>ppt_x</p:attrName>
                                        </p:attrNameLst>
                                      </p:cBhvr>
                                      <p:to>
                                        <p:strVal val="(0.5)"/>
                                      </p:to>
                                    </p:set>
                                    <p:anim from="(0.5)" to="(#ppt_x)" calcmode="lin" valueType="num">
                                      <p:cBhvr>
                                        <p:cTn id="11" dur="1230" accel="100000" fill="hold">
                                          <p:stCondLst>
                                            <p:cond delay="770"/>
                                          </p:stCondLst>
                                        </p:cTn>
                                        <p:tgtEl>
                                          <p:spTgt spid="62477"/>
                                        </p:tgtEl>
                                        <p:attrNameLst>
                                          <p:attrName>ppt_x</p:attrName>
                                        </p:attrNameLst>
                                      </p:cBhvr>
                                    </p:anim>
                                    <p:set>
                                      <p:cBhvr>
                                        <p:cTn id="12" dur="770" fill="hold"/>
                                        <p:tgtEl>
                                          <p:spTgt spid="62477"/>
                                        </p:tgtEl>
                                        <p:attrNameLst>
                                          <p:attrName>ppt_y</p:attrName>
                                        </p:attrNameLst>
                                      </p:cBhvr>
                                      <p:to>
                                        <p:strVal val="(#ppt_y+0.4)"/>
                                      </p:to>
                                    </p:set>
                                    <p:anim from="(#ppt_y+0.4)" to="(#ppt_y)" calcmode="lin" valueType="num">
                                      <p:cBhvr>
                                        <p:cTn id="13" dur="1230" accel="100000" fill="hold">
                                          <p:stCondLst>
                                            <p:cond delay="770"/>
                                          </p:stCondLst>
                                        </p:cTn>
                                        <p:tgtEl>
                                          <p:spTgt spid="6247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fa-IR" altLang="fa-IR" sz="4000" b="1"/>
              <a:t>گزينش</a:t>
            </a:r>
            <a:r>
              <a:rPr lang="fa-IR" altLang="fa-IR" sz="4000"/>
              <a:t/>
            </a:r>
            <a:br>
              <a:rPr lang="fa-IR" altLang="fa-IR" sz="4000"/>
            </a:br>
            <a:endParaRPr lang="en-US" altLang="fa-IR" sz="4000"/>
          </a:p>
        </p:txBody>
      </p:sp>
      <p:sp>
        <p:nvSpPr>
          <p:cNvPr id="69635" name="Rectangle 3"/>
          <p:cNvSpPr>
            <a:spLocks noGrp="1" noChangeArrowheads="1"/>
          </p:cNvSpPr>
          <p:nvPr>
            <p:ph type="body" idx="1"/>
          </p:nvPr>
        </p:nvSpPr>
        <p:spPr/>
        <p:txBody>
          <a:bodyPr/>
          <a:lstStyle/>
          <a:p>
            <a:pPr>
              <a:lnSpc>
                <a:spcPct val="90000"/>
              </a:lnSpc>
              <a:buFontTx/>
              <a:buNone/>
            </a:pPr>
            <a:endParaRPr lang="fa-IR" altLang="fa-IR" sz="2800"/>
          </a:p>
          <a:p>
            <a:pPr>
              <a:lnSpc>
                <a:spcPct val="90000"/>
              </a:lnSpc>
            </a:pPr>
            <a:r>
              <a:rPr lang="fa-IR" altLang="fa-IR" b="1"/>
              <a:t>گزينش با استخدام متفاوت است و شامل ارزيابي داوطلبان با وسايل گوناگون و در نهايت انتخاب است، كه پيشنهاد استخدام را به دنبال دارد.</a:t>
            </a:r>
          </a:p>
          <a:p>
            <a:pPr>
              <a:lnSpc>
                <a:spcPct val="90000"/>
              </a:lnSpc>
            </a:pPr>
            <a:r>
              <a:rPr lang="fa-IR" altLang="fa-IR" b="1"/>
              <a:t>ترفيع</a:t>
            </a:r>
          </a:p>
          <a:p>
            <a:pPr>
              <a:lnSpc>
                <a:spcPct val="90000"/>
              </a:lnSpc>
            </a:pPr>
            <a:r>
              <a:rPr lang="fa-IR" altLang="fa-IR" b="1"/>
              <a:t>گماردن كارمند به شغلي در درون سازمان كه داراي اهميت بيشتر، و معمولاً حقوق و مزاياي بالاتري است. هدف ترفيع از يك سو  بهبود بهره‌دهي و از سوي ديگر تقويت انگيزش در كاركنان است.</a:t>
            </a:r>
            <a:endParaRPr lang="en-US" altLang="fa-I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endParaRPr lang="en-US" altLang="fa-IR"/>
          </a:p>
        </p:txBody>
      </p:sp>
      <p:sp>
        <p:nvSpPr>
          <p:cNvPr id="6150" name="Rectangle 6"/>
          <p:cNvSpPr>
            <a:spLocks noGrp="1" noChangeArrowheads="1"/>
          </p:cNvSpPr>
          <p:nvPr>
            <p:ph type="body" sz="half" idx="2"/>
          </p:nvPr>
        </p:nvSpPr>
        <p:spPr>
          <a:xfrm>
            <a:off x="4716463" y="333375"/>
            <a:ext cx="3970337" cy="6524625"/>
          </a:xfrm>
        </p:spPr>
        <p:txBody>
          <a:bodyPr/>
          <a:lstStyle/>
          <a:p>
            <a:r>
              <a:rPr lang="fa-IR" altLang="fa-IR" b="1"/>
              <a:t>تعريف مديريت منابع انساني: </a:t>
            </a:r>
            <a:r>
              <a:rPr lang="fa-IR" altLang="fa-IR" b="1" i="1"/>
              <a:t>مديريت منابع انساني رشته‌اي تخصصي است كه مي‌كوشد با ابداع و تهية برنامه‌ها، سياست‌ها و فعاليت‌هايي، برآورد نيازها، آرمان‌ها و هدف‌هاي فردي و سازماني را ارتقاء بخشد</a:t>
            </a:r>
            <a:r>
              <a:rPr lang="fa-IR" altLang="fa-IR" b="1"/>
              <a:t>.</a:t>
            </a:r>
            <a:endParaRPr lang="en-US" altLang="fa-IR" b="1"/>
          </a:p>
        </p:txBody>
      </p:sp>
      <p:pic>
        <p:nvPicPr>
          <p:cNvPr id="6151" name="Picture 7" descr="Picture2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643438"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pPr algn="r"/>
            <a:r>
              <a:rPr lang="fa-IR" altLang="fa-IR" b="1"/>
              <a:t>ترفيع</a:t>
            </a:r>
            <a:endParaRPr lang="en-US" altLang="fa-IR" b="1"/>
          </a:p>
        </p:txBody>
      </p:sp>
      <p:sp>
        <p:nvSpPr>
          <p:cNvPr id="70662" name="Rectangle 6"/>
          <p:cNvSpPr>
            <a:spLocks noGrp="1" noChangeArrowheads="1"/>
          </p:cNvSpPr>
          <p:nvPr>
            <p:ph type="body" sz="half" idx="2"/>
          </p:nvPr>
        </p:nvSpPr>
        <p:spPr>
          <a:xfrm>
            <a:off x="5105400" y="1412875"/>
            <a:ext cx="4038600" cy="5445125"/>
          </a:xfrm>
        </p:spPr>
        <p:txBody>
          <a:bodyPr/>
          <a:lstStyle/>
          <a:p>
            <a:r>
              <a:rPr lang="fa-IR" altLang="fa-IR" b="1"/>
              <a:t>گماردن كارمند به شغلي در درون سازمان كه داراي اهميت بيشتر، و معمولاً حقوق و مزاياي بالاتري است. هدف ترفيع از يك سو  بهبود بهره‌دهي و از سوي ديگر تقويت انگيزش در كاركنان است.</a:t>
            </a:r>
            <a:endParaRPr lang="en-US" altLang="fa-IR" b="1"/>
          </a:p>
          <a:p>
            <a:endParaRPr lang="en-US" altLang="fa-IR" b="1"/>
          </a:p>
        </p:txBody>
      </p:sp>
      <p:pic>
        <p:nvPicPr>
          <p:cNvPr id="70663" name="Picture 7" descr="Picture2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859338"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fa-IR" altLang="fa-IR" b="1"/>
              <a:t>انتقال يا تغيير شغل</a:t>
            </a:r>
            <a:endParaRPr lang="en-US" altLang="fa-IR" b="1"/>
          </a:p>
        </p:txBody>
      </p:sp>
      <p:sp>
        <p:nvSpPr>
          <p:cNvPr id="72707" name="Rectangle 3"/>
          <p:cNvSpPr>
            <a:spLocks noGrp="1" noChangeArrowheads="1"/>
          </p:cNvSpPr>
          <p:nvPr>
            <p:ph type="body" idx="1"/>
          </p:nvPr>
        </p:nvSpPr>
        <p:spPr/>
        <p:txBody>
          <a:bodyPr/>
          <a:lstStyle/>
          <a:p>
            <a:pPr>
              <a:lnSpc>
                <a:spcPct val="80000"/>
              </a:lnSpc>
            </a:pPr>
            <a:endParaRPr lang="fa-IR" altLang="fa-IR" sz="1600"/>
          </a:p>
          <a:p>
            <a:pPr>
              <a:lnSpc>
                <a:spcPct val="80000"/>
              </a:lnSpc>
            </a:pPr>
            <a:r>
              <a:rPr lang="fa-IR" altLang="fa-IR" b="1"/>
              <a:t>انتقال عبارت است از جابجايي به شغلي در سازمان كه تقريباً از اهميت، جايگاه و حقوق يكساني (نسبت به شغل قبلي) برخوردار است.</a:t>
            </a:r>
          </a:p>
          <a:p>
            <a:pPr>
              <a:lnSpc>
                <a:spcPct val="80000"/>
              </a:lnSpc>
            </a:pPr>
            <a:r>
              <a:rPr lang="fa-IR" altLang="fa-IR" b="1"/>
              <a:t>تنزّل شغلي</a:t>
            </a:r>
          </a:p>
          <a:p>
            <a:pPr>
              <a:lnSpc>
                <a:spcPct val="80000"/>
              </a:lnSpc>
            </a:pPr>
            <a:r>
              <a:rPr lang="fa-IR" altLang="fa-IR" b="1"/>
              <a:t>تنزّل شغلي عبارت است از انتقال مستخدم به شغلي در درون سازمان كه از اهميت كمتري برخوردار است. اين كار معمولاً ، و نه هميشه، با كاهش ميزان حقوق همراه است.</a:t>
            </a:r>
          </a:p>
          <a:p>
            <a:pPr>
              <a:lnSpc>
                <a:spcPct val="80000"/>
              </a:lnSpc>
            </a:pPr>
            <a:r>
              <a:rPr lang="en-US" altLang="fa-IR" b="1"/>
              <a:t>Demotions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a-IR" altLang="fa-IR"/>
              <a:t>استعفا</a:t>
            </a:r>
            <a:endParaRPr lang="en-US" altLang="fa-IR"/>
          </a:p>
        </p:txBody>
      </p:sp>
      <p:sp>
        <p:nvSpPr>
          <p:cNvPr id="73731" name="Rectangle 3"/>
          <p:cNvSpPr>
            <a:spLocks noGrp="1" noChangeArrowheads="1"/>
          </p:cNvSpPr>
          <p:nvPr>
            <p:ph type="body" idx="1"/>
          </p:nvPr>
        </p:nvSpPr>
        <p:spPr/>
        <p:txBody>
          <a:bodyPr/>
          <a:lstStyle/>
          <a:p>
            <a:r>
              <a:rPr lang="fa-IR" altLang="fa-IR" sz="3600" b="1"/>
              <a:t>استعفا زماني صورت مي‌گيرد كه كارمندي براي فسخ قرارداد يا تعهدنامه استخدامي، از قبل به كارفرما اطلاع داده باشد. حداقل زمان اطلاع، ممكن است برحسب آنچه در عرف شركت تعيين شده، و يا به ميزاني كه در لايحه قراردادهاي استخدامي آمده، (مثلاً يك هفته) و يا به مدت زماني كه صراحتاً در قرار داد ذكر شده است، تعيين شود</a:t>
            </a:r>
            <a:r>
              <a:rPr lang="en-US" altLang="fa-IR" sz="3600" b="1"/>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r"/>
            <a:r>
              <a:rPr lang="fa-IR" altLang="fa-IR" sz="4000" b="1"/>
              <a:t>انفصال</a:t>
            </a:r>
            <a:r>
              <a:rPr lang="fa-IR" altLang="fa-IR" sz="4000"/>
              <a:t/>
            </a:r>
            <a:br>
              <a:rPr lang="fa-IR" altLang="fa-IR" sz="4000"/>
            </a:br>
            <a:endParaRPr lang="en-US" altLang="fa-IR" sz="4000"/>
          </a:p>
        </p:txBody>
      </p:sp>
      <p:sp>
        <p:nvSpPr>
          <p:cNvPr id="74755" name="Rectangle 3"/>
          <p:cNvSpPr>
            <a:spLocks noGrp="1" noChangeArrowheads="1"/>
          </p:cNvSpPr>
          <p:nvPr>
            <p:ph type="body" sz="half" idx="2"/>
          </p:nvPr>
        </p:nvSpPr>
        <p:spPr/>
        <p:txBody>
          <a:bodyPr/>
          <a:lstStyle/>
          <a:p>
            <a:pPr>
              <a:lnSpc>
                <a:spcPct val="90000"/>
              </a:lnSpc>
            </a:pPr>
            <a:endParaRPr lang="fa-IR" altLang="fa-IR" sz="2400"/>
          </a:p>
          <a:p>
            <a:pPr>
              <a:lnSpc>
                <a:spcPct val="90000"/>
              </a:lnSpc>
            </a:pPr>
            <a:r>
              <a:rPr lang="fa-IR" altLang="fa-IR" sz="3600" b="1"/>
              <a:t>زماني كارمندي منفصل از خدمت مي‌شود كه مدت قرارداد يا تعهدنامه استخدامي بين او و كارفرما تمام شده باشد. اعم از اين كه كارمند با آن موافقت كند يا نكند.</a:t>
            </a:r>
            <a:endParaRPr lang="en-US" altLang="fa-IR" sz="3600" b="1"/>
          </a:p>
        </p:txBody>
      </p:sp>
      <p:pic>
        <p:nvPicPr>
          <p:cNvPr id="74758" name="Picture 6" descr="Picture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513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r"/>
            <a:r>
              <a:rPr lang="fa-IR" altLang="fa-IR" sz="3600" b="1"/>
              <a:t>انفصال بدون اطلاع قبلي</a:t>
            </a:r>
            <a:endParaRPr lang="en-US" altLang="fa-IR" sz="3600" b="1"/>
          </a:p>
        </p:txBody>
      </p:sp>
      <p:sp>
        <p:nvSpPr>
          <p:cNvPr id="75779" name="Rectangle 3"/>
          <p:cNvSpPr>
            <a:spLocks noGrp="1" noChangeArrowheads="1"/>
          </p:cNvSpPr>
          <p:nvPr>
            <p:ph type="body" sz="half" idx="2"/>
          </p:nvPr>
        </p:nvSpPr>
        <p:spPr/>
        <p:txBody>
          <a:bodyPr/>
          <a:lstStyle/>
          <a:p>
            <a:pPr>
              <a:lnSpc>
                <a:spcPct val="90000"/>
              </a:lnSpc>
            </a:pPr>
            <a:r>
              <a:rPr lang="fa-IR" altLang="fa-IR" sz="2800" b="1"/>
              <a:t>الف) استنكاف از اجراي يك دستور منطقي در حدي كه نشان مي‌دهد كارمند مرتكب نقض قرارداد شده است</a:t>
            </a:r>
            <a:r>
              <a:rPr lang="en-US" altLang="fa-IR" sz="2800" b="1"/>
              <a:t> </a:t>
            </a:r>
            <a:endParaRPr lang="fa-IR" altLang="fa-IR" sz="2800" b="1"/>
          </a:p>
          <a:p>
            <a:pPr>
              <a:lnSpc>
                <a:spcPct val="90000"/>
              </a:lnSpc>
            </a:pPr>
            <a:r>
              <a:rPr lang="fa-IR" altLang="fa-IR" sz="2800" b="1"/>
              <a:t>ب) سهل‌انگاري جدي در انجام وظيفه محوّله</a:t>
            </a:r>
          </a:p>
          <a:p>
            <a:pPr>
              <a:lnSpc>
                <a:spcPct val="90000"/>
              </a:lnSpc>
            </a:pPr>
            <a:r>
              <a:rPr lang="fa-IR" altLang="fa-IR" sz="2800" b="1"/>
              <a:t>ج) حضورنيافتن در سازمان يا غيبت از كار بدون كسب اجازه قبلي و بدون عذر و بهانه موجّه.</a:t>
            </a:r>
            <a:endParaRPr lang="en-US" altLang="fa-IR" sz="2800" b="1"/>
          </a:p>
        </p:txBody>
      </p:sp>
      <p:pic>
        <p:nvPicPr>
          <p:cNvPr id="75781" name="Picture 5" descr="Picture2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28942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r"/>
            <a:r>
              <a:rPr lang="fa-IR" altLang="fa-IR" sz="4000" b="1"/>
              <a:t>انفصال بدون اطلاع قبلي</a:t>
            </a:r>
            <a:endParaRPr lang="en-US" altLang="fa-IR" sz="4000" b="1"/>
          </a:p>
        </p:txBody>
      </p:sp>
      <p:sp>
        <p:nvSpPr>
          <p:cNvPr id="76803" name="Rectangle 3"/>
          <p:cNvSpPr>
            <a:spLocks noGrp="1" noChangeArrowheads="1"/>
          </p:cNvSpPr>
          <p:nvPr>
            <p:ph type="body" sz="half" idx="2"/>
          </p:nvPr>
        </p:nvSpPr>
        <p:spPr/>
        <p:txBody>
          <a:bodyPr/>
          <a:lstStyle/>
          <a:p>
            <a:pPr>
              <a:lnSpc>
                <a:spcPct val="90000"/>
              </a:lnSpc>
            </a:pPr>
            <a:r>
              <a:rPr lang="fa-IR" altLang="fa-IR" sz="2800" b="1"/>
              <a:t>د) فعاليت‌هاي كارمند در بيرون و در زندگي خصوصي كه مانع حضور دائمي او در سر كار و اجراي وظايف شود به نحوي كه كارمند در محل كار رفتار بي‌ادبانه‌اي نسبت به ارباب رجوع يا مشتري از خود نشان دهد، و آنان را وادار به ترك شركت و انصراف از انجام معامله بنمايد.</a:t>
            </a:r>
          </a:p>
        </p:txBody>
      </p:sp>
      <p:pic>
        <p:nvPicPr>
          <p:cNvPr id="76805" name="Picture 5" descr="Picture2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341438"/>
            <a:ext cx="4500563" cy="5256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r"/>
            <a:r>
              <a:rPr lang="fa-IR" altLang="fa-IR" sz="4000" b="1"/>
              <a:t>انفصال بدون اطلاع قبلي</a:t>
            </a:r>
            <a:endParaRPr lang="en-US" altLang="fa-IR" sz="4000" b="1"/>
          </a:p>
        </p:txBody>
      </p:sp>
      <p:sp>
        <p:nvSpPr>
          <p:cNvPr id="77827" name="Rectangle 3"/>
          <p:cNvSpPr>
            <a:spLocks noGrp="1" noChangeArrowheads="1"/>
          </p:cNvSpPr>
          <p:nvPr>
            <p:ph type="body" sz="half" idx="2"/>
          </p:nvPr>
        </p:nvSpPr>
        <p:spPr/>
        <p:txBody>
          <a:bodyPr/>
          <a:lstStyle/>
          <a:p>
            <a:r>
              <a:rPr lang="fa-IR" altLang="fa-IR" b="1"/>
              <a:t>هـ) نداشتن صداقت در كار و تخلف از اصل امانت داري نسبت به كارفرما</a:t>
            </a:r>
          </a:p>
          <a:p>
            <a:r>
              <a:rPr lang="fa-IR" altLang="fa-IR" b="1"/>
              <a:t>و) پرخاشگري نمودن نسبت به كارفرما يا ساير كارمندان</a:t>
            </a:r>
            <a:r>
              <a:rPr lang="en-US" altLang="fa-IR" b="1"/>
              <a:t> </a:t>
            </a:r>
          </a:p>
          <a:p>
            <a:endParaRPr lang="en-US" altLang="fa-IR" b="1"/>
          </a:p>
        </p:txBody>
      </p:sp>
      <p:pic>
        <p:nvPicPr>
          <p:cNvPr id="77829" name="Picture 5" descr="Picture2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50691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fa-IR" altLang="fa-IR" sz="4000" b="1"/>
              <a:t>عزل با اطلاع قبلي</a:t>
            </a:r>
            <a:r>
              <a:rPr lang="fa-IR" altLang="fa-IR" sz="4000"/>
              <a:t/>
            </a:r>
            <a:br>
              <a:rPr lang="fa-IR" altLang="fa-IR" sz="4000"/>
            </a:br>
            <a:endParaRPr lang="en-US" altLang="fa-IR" sz="4000"/>
          </a:p>
        </p:txBody>
      </p:sp>
      <p:sp>
        <p:nvSpPr>
          <p:cNvPr id="78851" name="Rectangle 3"/>
          <p:cNvSpPr>
            <a:spLocks noGrp="1" noChangeArrowheads="1"/>
          </p:cNvSpPr>
          <p:nvPr>
            <p:ph type="body" idx="1"/>
          </p:nvPr>
        </p:nvSpPr>
        <p:spPr/>
        <p:txBody>
          <a:bodyPr/>
          <a:lstStyle/>
          <a:p>
            <a:endParaRPr lang="fa-IR" altLang="fa-IR"/>
          </a:p>
          <a:p>
            <a:r>
              <a:rPr lang="fa-IR" altLang="fa-IR" sz="3600" b="1"/>
              <a:t>قانون به كارفرما تكليف نمي‌كند كه براي عزل كارمند دليل بياورد. به هر حال گاهي اوقات طبق خواسته كارمند از كارفرما درخواست مي‌شود كه طبق مقررات و قوانين دليل خود را داير بر عزل كارمند ذكر كند.</a:t>
            </a:r>
            <a:endParaRPr lang="en-US" altLang="fa-IR" sz="36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fa-IR" altLang="fa-IR" sz="4000" b="1"/>
              <a:t>گردش كاركنان</a:t>
            </a:r>
            <a:r>
              <a:rPr lang="fa-IR" altLang="fa-IR" sz="4000"/>
              <a:t/>
            </a:r>
            <a:br>
              <a:rPr lang="fa-IR" altLang="fa-IR" sz="4000"/>
            </a:br>
            <a:endParaRPr lang="en-US" altLang="fa-IR" sz="4000"/>
          </a:p>
        </p:txBody>
      </p:sp>
      <p:sp>
        <p:nvSpPr>
          <p:cNvPr id="79875" name="Rectangle 3"/>
          <p:cNvSpPr>
            <a:spLocks noGrp="1" noChangeArrowheads="1"/>
          </p:cNvSpPr>
          <p:nvPr>
            <p:ph type="body" idx="1"/>
          </p:nvPr>
        </p:nvSpPr>
        <p:spPr/>
        <p:txBody>
          <a:bodyPr/>
          <a:lstStyle/>
          <a:p>
            <a:r>
              <a:rPr lang="fa-IR" altLang="fa-IR" sz="3600"/>
              <a:t>جريان ورود و خروج افراد يك شركت را گردش كاركنان مي‌گويند و معمولاً بهتر است آن را با ثبت ميزان خروج از شركت اندازه گرفت. با اين فرض كه سرانجام يك كارمند جديد جايگزين كسي مي‌شود كه شركت را ترك كرده است. براي نشان دادن علت خروج يك كارمند از شركت به هر دليل كه باشد، واژه جدا شدن به كار برده مي‌شود.</a:t>
            </a:r>
            <a:r>
              <a:rPr lang="en-US" altLang="fa-IR" sz="360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pPr algn="r"/>
            <a:r>
              <a:rPr lang="fa-IR" altLang="fa-IR" b="1"/>
              <a:t>دستمزد</a:t>
            </a:r>
            <a:endParaRPr lang="en-US" altLang="fa-IR"/>
          </a:p>
        </p:txBody>
      </p:sp>
      <p:sp>
        <p:nvSpPr>
          <p:cNvPr id="80902" name="Rectangle 6"/>
          <p:cNvSpPr>
            <a:spLocks noGrp="1" noChangeArrowheads="1"/>
          </p:cNvSpPr>
          <p:nvPr>
            <p:ph type="body" sz="half" idx="2"/>
          </p:nvPr>
        </p:nvSpPr>
        <p:spPr/>
        <p:txBody>
          <a:bodyPr/>
          <a:lstStyle/>
          <a:p>
            <a:r>
              <a:rPr lang="fa-IR" altLang="fa-IR" sz="2800" b="1"/>
              <a:t>دستمزد</a:t>
            </a:r>
            <a:r>
              <a:rPr lang="fa-IR" altLang="fa-IR" sz="2800" b="1">
                <a:hlinkClick r:id="" action="ppaction://noaction"/>
              </a:rPr>
              <a:t>[1]</a:t>
            </a:r>
            <a:endParaRPr lang="fa-IR" altLang="fa-IR" sz="2800"/>
          </a:p>
          <a:p>
            <a:r>
              <a:rPr lang="fa-IR" altLang="fa-IR" sz="3600" b="1"/>
              <a:t>«پرداختي» به كارگراني كه كار جسمي (يدي) انجام مي‌دهند، دستمزد ناميده مي‌شود ،و تقريباً هميشه بر مبناي ساعت كار است</a:t>
            </a:r>
            <a:r>
              <a:rPr lang="en-US" altLang="fa-IR" sz="3600" b="1"/>
              <a:t> </a:t>
            </a:r>
            <a:br>
              <a:rPr lang="en-US" altLang="fa-IR" sz="3600" b="1"/>
            </a:br>
            <a:r>
              <a:rPr lang="en-US" altLang="fa-IR" sz="3600" b="1">
                <a:hlinkClick r:id="" action="ppaction://noaction"/>
              </a:rPr>
              <a:t>[1]</a:t>
            </a:r>
            <a:r>
              <a:rPr lang="en-US" altLang="fa-IR" sz="3600" b="1"/>
              <a:t>- Wage</a:t>
            </a:r>
          </a:p>
        </p:txBody>
      </p:sp>
      <p:pic>
        <p:nvPicPr>
          <p:cNvPr id="80903" name="Picture 7" descr="image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rot="20661072">
            <a:off x="565150" y="1454150"/>
            <a:ext cx="3989388" cy="5124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wedge">
                                      <p:cBhvr>
                                        <p:cTn id="7" dur="2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fa-IR" altLang="fa-IR" b="1"/>
              <a:t>دامنة فعاليت مديريت منابع انساني</a:t>
            </a:r>
            <a:r>
              <a:rPr lang="en-US" altLang="fa-IR"/>
              <a:t> </a:t>
            </a:r>
          </a:p>
        </p:txBody>
      </p:sp>
      <p:sp>
        <p:nvSpPr>
          <p:cNvPr id="8195" name="Rectangle 3"/>
          <p:cNvSpPr>
            <a:spLocks noGrp="1" noChangeArrowheads="1"/>
          </p:cNvSpPr>
          <p:nvPr>
            <p:ph type="body" idx="1"/>
          </p:nvPr>
        </p:nvSpPr>
        <p:spPr/>
        <p:txBody>
          <a:bodyPr/>
          <a:lstStyle/>
          <a:p>
            <a:r>
              <a:rPr lang="fa-IR" altLang="fa-IR"/>
              <a:t>* </a:t>
            </a:r>
            <a:r>
              <a:rPr lang="fa-IR" altLang="fa-IR" b="1"/>
              <a:t>تجزيه و تحليل شغل (تعيين ماهيت شغل هر يك از كاركنان)</a:t>
            </a:r>
          </a:p>
          <a:p>
            <a:r>
              <a:rPr lang="fa-IR" altLang="fa-IR" b="1"/>
              <a:t>* برنامه‌ريزي منابع انساني و كارمنديابي</a:t>
            </a:r>
          </a:p>
          <a:p>
            <a:r>
              <a:rPr lang="fa-IR" altLang="fa-IR" b="1"/>
              <a:t>* گزينش داوطلبان واحد شرايط</a:t>
            </a:r>
          </a:p>
          <a:p>
            <a:r>
              <a:rPr lang="fa-IR" altLang="fa-IR" b="1"/>
              <a:t>* مديريت حقوق و دستمزد (چگونگي جبران خدمت كاركنان)</a:t>
            </a:r>
          </a:p>
          <a:p>
            <a:r>
              <a:rPr lang="fa-IR" altLang="fa-IR" b="1"/>
              <a:t>* ايجاد انگيزه و مزايا</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pPr algn="r"/>
            <a:r>
              <a:rPr lang="fa-IR" altLang="fa-IR" sz="4000" b="1"/>
              <a:t>اضافه‌كاري</a:t>
            </a:r>
            <a:r>
              <a:rPr lang="fa-IR" altLang="fa-IR" sz="4000"/>
              <a:t/>
            </a:r>
            <a:br>
              <a:rPr lang="fa-IR" altLang="fa-IR" sz="4000"/>
            </a:br>
            <a:endParaRPr lang="en-US" altLang="fa-IR" sz="4000"/>
          </a:p>
        </p:txBody>
      </p:sp>
      <p:sp>
        <p:nvSpPr>
          <p:cNvPr id="91142" name="Rectangle 6"/>
          <p:cNvSpPr>
            <a:spLocks noGrp="1" noChangeArrowheads="1"/>
          </p:cNvSpPr>
          <p:nvPr>
            <p:ph type="body" sz="half" idx="2"/>
          </p:nvPr>
        </p:nvSpPr>
        <p:spPr>
          <a:xfrm>
            <a:off x="5364163" y="1600200"/>
            <a:ext cx="3322637" cy="4525963"/>
          </a:xfrm>
        </p:spPr>
        <p:txBody>
          <a:bodyPr/>
          <a:lstStyle/>
          <a:p>
            <a:r>
              <a:rPr lang="fa-IR" altLang="fa-IR" sz="3600" b="1"/>
              <a:t>اضافه‌كاري</a:t>
            </a:r>
          </a:p>
          <a:p>
            <a:pPr>
              <a:buFontTx/>
              <a:buNone/>
            </a:pPr>
            <a:r>
              <a:rPr lang="fa-IR" altLang="fa-IR" sz="3600" b="1"/>
              <a:t>براي كاري كه غير از ساعت عادي كار انجام ‌شود، اضافه كاري پرداخت مي گردد؛</a:t>
            </a:r>
            <a:r>
              <a:rPr lang="en-US" altLang="fa-IR" sz="3600" b="1"/>
              <a:t> </a:t>
            </a:r>
          </a:p>
          <a:p>
            <a:endParaRPr lang="en-US" altLang="fa-IR" sz="3600" b="1"/>
          </a:p>
        </p:txBody>
      </p:sp>
      <p:pic>
        <p:nvPicPr>
          <p:cNvPr id="91145" name="Picture 9" descr="Picture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333375"/>
            <a:ext cx="5003800" cy="6524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pPr algn="r"/>
            <a:r>
              <a:rPr lang="fa-IR" altLang="fa-IR" sz="4000" b="1"/>
              <a:t>پرداخت ساعت كار متغير</a:t>
            </a:r>
            <a:endParaRPr lang="en-US" altLang="fa-IR" sz="4000" b="1"/>
          </a:p>
        </p:txBody>
      </p:sp>
      <p:sp>
        <p:nvSpPr>
          <p:cNvPr id="93190" name="Rectangle 6"/>
          <p:cNvSpPr>
            <a:spLocks noGrp="1" noChangeArrowheads="1"/>
          </p:cNvSpPr>
          <p:nvPr>
            <p:ph type="body" sz="half" idx="2"/>
          </p:nvPr>
        </p:nvSpPr>
        <p:spPr/>
        <p:txBody>
          <a:bodyPr/>
          <a:lstStyle/>
          <a:p>
            <a:pPr>
              <a:buFontTx/>
              <a:buNone/>
            </a:pPr>
            <a:endParaRPr lang="fa-IR" altLang="fa-IR" sz="2800" b="1"/>
          </a:p>
          <a:p>
            <a:r>
              <a:rPr lang="fa-IR" altLang="fa-IR" sz="2800" b="1"/>
              <a:t> </a:t>
            </a:r>
            <a:r>
              <a:rPr lang="fa-IR" altLang="fa-IR" sz="3600" b="1"/>
              <a:t>نوعي از پرداخت به كاركناني است كه ساعت كار متغير و يا نامعمول دارند تا سختي كار و ناراحتي آنان جبران شود</a:t>
            </a:r>
            <a:r>
              <a:rPr lang="en-US" altLang="fa-IR" sz="3600" b="1"/>
              <a:t> </a:t>
            </a:r>
          </a:p>
        </p:txBody>
      </p:sp>
      <p:pic>
        <p:nvPicPr>
          <p:cNvPr id="93221" name="Picture 37" descr="Picture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3561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p:txBody>
          <a:bodyPr/>
          <a:lstStyle/>
          <a:p>
            <a:pPr algn="r"/>
            <a:r>
              <a:rPr lang="fa-IR" altLang="fa-IR" sz="4800" b="1"/>
              <a:t>افزايش ويژه</a:t>
            </a:r>
            <a:r>
              <a:rPr lang="fa-IR" altLang="fa-IR" sz="4800"/>
              <a:t/>
            </a:r>
            <a:br>
              <a:rPr lang="fa-IR" altLang="fa-IR" sz="4800"/>
            </a:br>
            <a:endParaRPr lang="en-US" altLang="fa-IR" sz="4800"/>
          </a:p>
        </p:txBody>
      </p:sp>
      <p:sp>
        <p:nvSpPr>
          <p:cNvPr id="95238" name="Rectangle 6"/>
          <p:cNvSpPr>
            <a:spLocks noGrp="1" noChangeArrowheads="1"/>
          </p:cNvSpPr>
          <p:nvPr>
            <p:ph type="body" sz="half" idx="2"/>
          </p:nvPr>
        </p:nvSpPr>
        <p:spPr/>
        <p:txBody>
          <a:bodyPr/>
          <a:lstStyle/>
          <a:p>
            <a:r>
              <a:rPr lang="fa-IR" altLang="fa-IR" sz="3600" b="1"/>
              <a:t>پولي است كه بابت كار در شرايط غيرعادي پرداخت مي‌شود. پول كثيف، پول خيس، پول ريسك (مقابله با خطر).</a:t>
            </a:r>
            <a:endParaRPr lang="en-US" altLang="fa-IR" sz="3600" b="1"/>
          </a:p>
        </p:txBody>
      </p:sp>
      <p:pic>
        <p:nvPicPr>
          <p:cNvPr id="95239" name="Picture 7" descr="Picture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60350"/>
            <a:ext cx="4454525" cy="659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p:txBody>
          <a:bodyPr/>
          <a:lstStyle/>
          <a:p>
            <a:r>
              <a:rPr lang="fa-IR" altLang="fa-IR" sz="3600" b="1"/>
              <a:t>پرداخت اضافي وفوق العا ده زندگي</a:t>
            </a:r>
            <a:endParaRPr lang="en-US" altLang="fa-IR" sz="3600" b="1"/>
          </a:p>
        </p:txBody>
      </p:sp>
      <p:sp>
        <p:nvSpPr>
          <p:cNvPr id="117766" name="Rectangle 6"/>
          <p:cNvSpPr>
            <a:spLocks noGrp="1" noChangeArrowheads="1"/>
          </p:cNvSpPr>
          <p:nvPr>
            <p:ph type="body" sz="half" idx="2"/>
          </p:nvPr>
        </p:nvSpPr>
        <p:spPr/>
        <p:txBody>
          <a:bodyPr/>
          <a:lstStyle/>
          <a:p>
            <a:pPr>
              <a:lnSpc>
                <a:spcPct val="90000"/>
              </a:lnSpc>
            </a:pPr>
            <a:r>
              <a:rPr lang="fa-IR" altLang="fa-IR" sz="2800" b="1"/>
              <a:t>به سبب لياقت يا طول خدمت به كاركنان يا برحسب اتمام دوره مشخصي از خدمت يا با ارزيابي نتيجه كار صورت مي‌گيرد.</a:t>
            </a:r>
          </a:p>
          <a:p>
            <a:pPr>
              <a:lnSpc>
                <a:spcPct val="90000"/>
              </a:lnSpc>
            </a:pPr>
            <a:r>
              <a:rPr lang="fa-IR" altLang="fa-IR" sz="2800" b="1"/>
              <a:t>اين پول به طور عادي به كاركناني پرداخت مي‌شود كه در ناحيه لندن كار مي‌كنند، اما استثناعاً اكنون اين مبلغ بر پايه اصلي دستمزد اضافه شده است.(</a:t>
            </a:r>
            <a:r>
              <a:rPr lang="en-US" altLang="fa-IR" sz="2800" b="1"/>
              <a:t> </a:t>
            </a:r>
          </a:p>
          <a:p>
            <a:pPr>
              <a:lnSpc>
                <a:spcPct val="90000"/>
              </a:lnSpc>
            </a:pPr>
            <a:endParaRPr lang="en-US" altLang="fa-IR" sz="2400"/>
          </a:p>
        </p:txBody>
      </p:sp>
      <p:pic>
        <p:nvPicPr>
          <p:cNvPr id="117767" name="Picture 7" descr="Picture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9113" y="1695450"/>
            <a:ext cx="3914775" cy="4335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a:xfrm>
            <a:off x="4932363" y="274638"/>
            <a:ext cx="3754437" cy="1143000"/>
          </a:xfrm>
        </p:spPr>
        <p:txBody>
          <a:bodyPr/>
          <a:lstStyle/>
          <a:p>
            <a:pPr algn="r"/>
            <a:r>
              <a:rPr lang="fa-IR" altLang="fa-IR" b="1"/>
              <a:t>مزايا</a:t>
            </a:r>
            <a:endParaRPr lang="en-US" altLang="fa-IR" b="1"/>
          </a:p>
        </p:txBody>
      </p:sp>
      <p:sp>
        <p:nvSpPr>
          <p:cNvPr id="99334" name="Rectangle 6"/>
          <p:cNvSpPr>
            <a:spLocks noGrp="1" noChangeArrowheads="1"/>
          </p:cNvSpPr>
          <p:nvPr>
            <p:ph type="body" sz="half" idx="2"/>
          </p:nvPr>
        </p:nvSpPr>
        <p:spPr/>
        <p:txBody>
          <a:bodyPr/>
          <a:lstStyle/>
          <a:p>
            <a:r>
              <a:rPr lang="fa-IR" altLang="fa-IR" b="1"/>
              <a:t>مزايا شامل اقلام زير مي‌گردد:</a:t>
            </a:r>
          </a:p>
          <a:p>
            <a:r>
              <a:rPr lang="fa-IR" altLang="fa-IR" b="1"/>
              <a:t> مرخصي با حقوق</a:t>
            </a:r>
          </a:p>
          <a:p>
            <a:r>
              <a:rPr lang="fa-IR" altLang="fa-IR" b="1"/>
              <a:t> بيمه عمر و تأمين بهداشت </a:t>
            </a:r>
          </a:p>
          <a:p>
            <a:r>
              <a:rPr lang="fa-IR" altLang="fa-IR" b="1"/>
              <a:t>استفاده از تسهيلات شركت براي نگهداري كودكان</a:t>
            </a:r>
            <a:r>
              <a:rPr lang="en-US" altLang="fa-IR" b="1"/>
              <a:t> </a:t>
            </a:r>
            <a:br>
              <a:rPr lang="en-US" altLang="fa-IR" b="1"/>
            </a:br>
            <a:r>
              <a:rPr lang="en-US" altLang="fa-IR" b="1">
                <a:hlinkClick r:id="" action="ppaction://noaction"/>
              </a:rPr>
              <a:t>[1]</a:t>
            </a:r>
            <a:r>
              <a:rPr lang="en-US" altLang="fa-IR" b="1"/>
              <a:t>- Benefits</a:t>
            </a:r>
          </a:p>
        </p:txBody>
      </p:sp>
      <p:pic>
        <p:nvPicPr>
          <p:cNvPr id="99335" name="Picture 7" descr="Picture2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4958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p:txBody>
          <a:bodyPr/>
          <a:lstStyle/>
          <a:p>
            <a:pPr algn="r"/>
            <a:r>
              <a:rPr lang="fa-IR" altLang="fa-IR" b="1"/>
              <a:t>حقوق بيكاري</a:t>
            </a:r>
            <a:endParaRPr lang="en-US" altLang="fa-IR" b="1"/>
          </a:p>
        </p:txBody>
      </p:sp>
      <p:sp>
        <p:nvSpPr>
          <p:cNvPr id="101382" name="Rectangle 6"/>
          <p:cNvSpPr>
            <a:spLocks noGrp="1" noChangeArrowheads="1"/>
          </p:cNvSpPr>
          <p:nvPr>
            <p:ph type="body" sz="half" idx="2"/>
          </p:nvPr>
        </p:nvSpPr>
        <p:spPr>
          <a:xfrm>
            <a:off x="4716463" y="1628775"/>
            <a:ext cx="4038600" cy="4525963"/>
          </a:xfrm>
        </p:spPr>
        <p:txBody>
          <a:bodyPr/>
          <a:lstStyle/>
          <a:p>
            <a:pPr>
              <a:lnSpc>
                <a:spcPct val="80000"/>
              </a:lnSpc>
              <a:buFontTx/>
              <a:buNone/>
            </a:pPr>
            <a:r>
              <a:rPr lang="en-US" altLang="fa-IR" sz="2400"/>
              <a:t/>
            </a:r>
            <a:br>
              <a:rPr lang="en-US" altLang="fa-IR" sz="2400"/>
            </a:br>
            <a:r>
              <a:rPr lang="en-US" altLang="fa-IR" sz="2400"/>
              <a:t>Supplemental pay </a:t>
            </a:r>
            <a:r>
              <a:rPr lang="en-US" altLang="fa-IR" sz="2800" b="1"/>
              <a:t>benefits or pay for time not worked</a:t>
            </a:r>
            <a:endParaRPr lang="fa-IR" altLang="fa-IR" sz="2800" b="1"/>
          </a:p>
          <a:p>
            <a:pPr>
              <a:lnSpc>
                <a:spcPct val="80000"/>
              </a:lnSpc>
              <a:buFontTx/>
              <a:buNone/>
            </a:pPr>
            <a:r>
              <a:rPr lang="fa-IR" altLang="fa-IR" sz="2800" b="1"/>
              <a:t>پرداخت بابت روزهاي تعطيل، مرخصي، نمايندگي از طرف شركت براي داوري، مرگ يكي از اقوام، خدمت وظيفه، استعلاجي، تحصيل، زايمان، بيمه بيكاري و بيمه دوره‌اي كه كارگر يا كارمند منتظر خدمت مي‌شود</a:t>
            </a:r>
            <a:r>
              <a:rPr lang="en-US" altLang="fa-IR" sz="2800" b="1"/>
              <a:t> </a:t>
            </a:r>
          </a:p>
        </p:txBody>
      </p:sp>
      <p:pic>
        <p:nvPicPr>
          <p:cNvPr id="101389" name="Picture 13" descr="Picture2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93236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lstStyle/>
          <a:p>
            <a:pPr algn="r"/>
            <a:r>
              <a:rPr lang="fa-IR" altLang="fa-IR" b="1"/>
              <a:t>بيمه بيكاري</a:t>
            </a:r>
            <a:endParaRPr lang="en-US" altLang="fa-IR" b="1"/>
          </a:p>
        </p:txBody>
      </p:sp>
      <p:sp>
        <p:nvSpPr>
          <p:cNvPr id="103430" name="Rectangle 6"/>
          <p:cNvSpPr>
            <a:spLocks noGrp="1" noChangeArrowheads="1"/>
          </p:cNvSpPr>
          <p:nvPr>
            <p:ph type="body" sz="half" idx="2"/>
          </p:nvPr>
        </p:nvSpPr>
        <p:spPr/>
        <p:txBody>
          <a:bodyPr/>
          <a:lstStyle/>
          <a:p>
            <a:endParaRPr lang="fa-IR" altLang="fa-IR" sz="2400" b="1"/>
          </a:p>
          <a:p>
            <a:r>
              <a:rPr lang="fa-IR" altLang="fa-IR" sz="2400" b="1"/>
              <a:t> </a:t>
            </a:r>
            <a:r>
              <a:rPr lang="fa-IR" altLang="fa-IR" b="1"/>
              <a:t>در همه ايالت‌هاي امريكا بيمه يا حقوق و پاداش بيكاري وجود دارد كه اگر شخصي به سبب اشتباهي كه خود مرتكب نشده است از كاركردن باز بماند، به صورت هفتگي دريافت خواهد كرد.</a:t>
            </a:r>
            <a:r>
              <a:rPr lang="en-US" altLang="fa-IR" b="1"/>
              <a:t> </a:t>
            </a:r>
          </a:p>
        </p:txBody>
      </p:sp>
      <p:pic>
        <p:nvPicPr>
          <p:cNvPr id="103431" name="Picture 7" descr="Picture2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0"/>
            <a:ext cx="44958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p:txBody>
          <a:bodyPr/>
          <a:lstStyle/>
          <a:p>
            <a:pPr algn="r"/>
            <a:r>
              <a:rPr lang="fa-IR" altLang="fa-IR" sz="4000" b="1"/>
              <a:t>مرخصي استعلاجي</a:t>
            </a:r>
            <a:endParaRPr lang="en-US" altLang="fa-IR" sz="4000" b="1"/>
          </a:p>
        </p:txBody>
      </p:sp>
      <p:sp>
        <p:nvSpPr>
          <p:cNvPr id="105478" name="Rectangle 6"/>
          <p:cNvSpPr>
            <a:spLocks noGrp="1" noChangeArrowheads="1"/>
          </p:cNvSpPr>
          <p:nvPr>
            <p:ph type="body" sz="half" idx="2"/>
          </p:nvPr>
        </p:nvSpPr>
        <p:spPr/>
        <p:txBody>
          <a:bodyPr/>
          <a:lstStyle/>
          <a:p>
            <a:pPr>
              <a:lnSpc>
                <a:spcPct val="90000"/>
              </a:lnSpc>
            </a:pPr>
            <a:endParaRPr lang="fa-IR" altLang="fa-IR" sz="3600" b="1"/>
          </a:p>
          <a:p>
            <a:pPr>
              <a:lnSpc>
                <a:spcPct val="90000"/>
              </a:lnSpc>
            </a:pPr>
            <a:r>
              <a:rPr lang="fa-IR" altLang="fa-IR" sz="3600" b="1"/>
              <a:t> وجود مرخصي استعلاجي باعث مي‌شود كه كارگر يا كارمند كه به سبب بيماري سركار حاضر نمي‌شود، حقوق و دستمزد دريافت كند</a:t>
            </a:r>
            <a:r>
              <a:rPr lang="en-US" altLang="fa-IR" sz="3600" b="1"/>
              <a:t> </a:t>
            </a:r>
          </a:p>
        </p:txBody>
      </p:sp>
      <p:pic>
        <p:nvPicPr>
          <p:cNvPr id="105479" name="Picture 7" descr="Picture2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4958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fa-IR" altLang="fa-IR" b="1"/>
              <a:t>مرخصي‌ها و روزهاي تعطيل</a:t>
            </a:r>
            <a:endParaRPr lang="en-US" altLang="fa-IR" b="1"/>
          </a:p>
        </p:txBody>
      </p:sp>
      <p:sp>
        <p:nvSpPr>
          <p:cNvPr id="107523" name="Rectangle 3"/>
          <p:cNvSpPr>
            <a:spLocks noGrp="1" noChangeArrowheads="1"/>
          </p:cNvSpPr>
          <p:nvPr>
            <p:ph type="body" idx="1"/>
          </p:nvPr>
        </p:nvSpPr>
        <p:spPr/>
        <p:txBody>
          <a:bodyPr/>
          <a:lstStyle/>
          <a:p>
            <a:endParaRPr lang="fa-IR" altLang="fa-IR" b="1"/>
          </a:p>
          <a:p>
            <a:r>
              <a:rPr lang="fa-IR" altLang="fa-IR" b="1"/>
              <a:t> </a:t>
            </a:r>
            <a:r>
              <a:rPr lang="fa-IR" altLang="fa-IR" sz="3600" b="1"/>
              <a:t>در كشورهاي مختلف ميانگين روزهاي تعطيل در سال فرق مي‌كند. روزهاي تعطيل در آمريكا 10 روز، كاركنان كشور سوئد و اتريش 30 روز، در فرانسه 25 روز و در بريتانيا، اسپانيا، نروژ، فنلاند و بلژيك از 20 تا 25 روز، ايران حدود 25 روز مي‌باشد.</a:t>
            </a:r>
            <a:r>
              <a:rPr lang="en-US" altLang="fa-IR" sz="3600" b="1"/>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fa-IR" altLang="fa-IR" b="1"/>
              <a:t>مزاياي بازنشستگي</a:t>
            </a:r>
            <a:endParaRPr lang="en-US" altLang="fa-IR" b="1"/>
          </a:p>
        </p:txBody>
      </p:sp>
      <p:sp>
        <p:nvSpPr>
          <p:cNvPr id="108547" name="Rectangle 3"/>
          <p:cNvSpPr>
            <a:spLocks noGrp="1" noChangeArrowheads="1"/>
          </p:cNvSpPr>
          <p:nvPr>
            <p:ph type="body" idx="1"/>
          </p:nvPr>
        </p:nvSpPr>
        <p:spPr/>
        <p:txBody>
          <a:bodyPr/>
          <a:lstStyle/>
          <a:p>
            <a:r>
              <a:rPr lang="fa-IR" altLang="fa-IR" sz="3600" b="1"/>
              <a:t>. طبق قانون تأمين اجتماعي، كساني كه در سن 62 سالگي يا پس از آن بازنشسته شوند از خدمات اين صندوق بهره‌مند خواهند شد. دوم به وارثان كسي كه فوت كرده است به صورت ماهانه حقوق و مزايا پراخت مي‌كند.</a:t>
            </a:r>
            <a:r>
              <a:rPr lang="en-US" altLang="fa-IR" sz="3600" b="1"/>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fa-IR" altLang="fa-IR" b="1"/>
              <a:t>دامنة فعاليت مديريت منابع انساني</a:t>
            </a:r>
            <a:endParaRPr lang="en-US" altLang="fa-IR" b="1"/>
          </a:p>
        </p:txBody>
      </p:sp>
      <p:sp>
        <p:nvSpPr>
          <p:cNvPr id="9219" name="Rectangle 3"/>
          <p:cNvSpPr>
            <a:spLocks noGrp="1" noChangeArrowheads="1"/>
          </p:cNvSpPr>
          <p:nvPr>
            <p:ph type="body" idx="1"/>
          </p:nvPr>
        </p:nvSpPr>
        <p:spPr/>
        <p:txBody>
          <a:bodyPr/>
          <a:lstStyle/>
          <a:p>
            <a:r>
              <a:rPr lang="fa-IR" altLang="fa-IR"/>
              <a:t>* </a:t>
            </a:r>
            <a:r>
              <a:rPr lang="fa-IR" altLang="fa-IR" b="1"/>
              <a:t>ارزيابي عملكرد</a:t>
            </a:r>
          </a:p>
          <a:p>
            <a:r>
              <a:rPr lang="fa-IR" altLang="fa-IR" b="1"/>
              <a:t>* برقراري ارتباط با كاركنان (مصاحبه، مشاوره و اجراي مقررات انضباطي)</a:t>
            </a:r>
          </a:p>
          <a:p>
            <a:r>
              <a:rPr lang="fa-IR" altLang="fa-IR" b="1"/>
              <a:t>* توسعه نيروي انساني و آموزشي</a:t>
            </a:r>
          </a:p>
          <a:p>
            <a:r>
              <a:rPr lang="fa-IR" altLang="fa-IR" b="1"/>
              <a:t>* متعّهد نمودن كاركنان به سازمان</a:t>
            </a:r>
            <a:endParaRPr lang="en-US" altLang="fa-IR" b="1"/>
          </a:p>
          <a:p>
            <a:endParaRPr lang="en-US" altLang="fa-IR" b="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fa-IR" altLang="fa-IR" b="1"/>
              <a:t>ترميم حقوق</a:t>
            </a:r>
            <a:endParaRPr lang="en-US" altLang="fa-IR" b="1"/>
          </a:p>
        </p:txBody>
      </p:sp>
      <p:sp>
        <p:nvSpPr>
          <p:cNvPr id="109571" name="Rectangle 3"/>
          <p:cNvSpPr>
            <a:spLocks noGrp="1" noChangeArrowheads="1"/>
          </p:cNvSpPr>
          <p:nvPr>
            <p:ph type="body" idx="1"/>
          </p:nvPr>
        </p:nvSpPr>
        <p:spPr/>
        <p:txBody>
          <a:bodyPr/>
          <a:lstStyle/>
          <a:p>
            <a:r>
              <a:rPr lang="fa-IR" altLang="fa-IR" sz="4000" b="1"/>
              <a:t>ترميم حقوق به پاداش‌هاي دروني يا بيروني‌اي اطلاق مي‌شود كه شركت براي تأمين درآمد منصفانه و متعادل در مقابل خدمات كاركنان در اختيار آنها مي‌گذارد</a:t>
            </a:r>
            <a:r>
              <a:rPr lang="en-US" altLang="fa-IR" sz="4000" b="1"/>
              <a:t> compensation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p:txBody>
          <a:bodyPr/>
          <a:lstStyle/>
          <a:p>
            <a:pPr algn="r"/>
            <a:r>
              <a:rPr lang="fa-IR" altLang="fa-IR" sz="4000" b="1"/>
              <a:t>اخراج غيرمستقيم</a:t>
            </a:r>
            <a:endParaRPr lang="en-US" altLang="fa-IR" sz="4000" b="1"/>
          </a:p>
        </p:txBody>
      </p:sp>
      <p:sp>
        <p:nvSpPr>
          <p:cNvPr id="110598" name="Rectangle 6"/>
          <p:cNvSpPr>
            <a:spLocks noGrp="1" noChangeArrowheads="1"/>
          </p:cNvSpPr>
          <p:nvPr>
            <p:ph type="body" sz="half" idx="2"/>
          </p:nvPr>
        </p:nvSpPr>
        <p:spPr/>
        <p:txBody>
          <a:bodyPr/>
          <a:lstStyle/>
          <a:p>
            <a:r>
              <a:rPr lang="fa-IR" altLang="fa-IR" b="1"/>
              <a:t>اخراج غيرمستقيم وقتي صورت مي‌گيرد كه كارفرما تعمداً شرايط كار را چنان غيرقابل تحمل كند كه كاركنان مجبور به استعفا شوند</a:t>
            </a:r>
            <a:r>
              <a:rPr lang="en-US" altLang="fa-IR" b="1"/>
              <a:t> Constructive discharge</a:t>
            </a:r>
          </a:p>
        </p:txBody>
      </p:sp>
      <p:pic>
        <p:nvPicPr>
          <p:cNvPr id="110599" name="Picture 7" descr="30nk7e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7879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10599"/>
                                        </p:tgtEl>
                                        <p:attrNameLst>
                                          <p:attrName>style.visibility</p:attrName>
                                        </p:attrNameLst>
                                      </p:cBhvr>
                                      <p:to>
                                        <p:strVal val="visible"/>
                                      </p:to>
                                    </p:set>
                                    <p:animEffect transition="in" filter="wipe(down)">
                                      <p:cBhvr>
                                        <p:cTn id="7" dur="580">
                                          <p:stCondLst>
                                            <p:cond delay="0"/>
                                          </p:stCondLst>
                                        </p:cTn>
                                        <p:tgtEl>
                                          <p:spTgt spid="110599"/>
                                        </p:tgtEl>
                                      </p:cBhvr>
                                    </p:animEffect>
                                    <p:anim calcmode="lin" valueType="num">
                                      <p:cBhvr>
                                        <p:cTn id="8" dur="1822" tmFilter="0,0; 0.14,0.36; 0.43,0.73; 0.71,0.91; 1.0,1.0">
                                          <p:stCondLst>
                                            <p:cond delay="0"/>
                                          </p:stCondLst>
                                        </p:cTn>
                                        <p:tgtEl>
                                          <p:spTgt spid="1105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05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05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05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0599"/>
                                        </p:tgtEl>
                                        <p:attrNameLst>
                                          <p:attrName>ppt_y</p:attrName>
                                        </p:attrNameLst>
                                      </p:cBhvr>
                                      <p:tavLst>
                                        <p:tav tm="0" fmla="#ppt_y-sin(pi*$)/81">
                                          <p:val>
                                            <p:fltVal val="0"/>
                                          </p:val>
                                        </p:tav>
                                        <p:tav tm="100000">
                                          <p:val>
                                            <p:fltVal val="1"/>
                                          </p:val>
                                        </p:tav>
                                      </p:tavLst>
                                    </p:anim>
                                    <p:animScale>
                                      <p:cBhvr>
                                        <p:cTn id="13" dur="26">
                                          <p:stCondLst>
                                            <p:cond delay="650"/>
                                          </p:stCondLst>
                                        </p:cTn>
                                        <p:tgtEl>
                                          <p:spTgt spid="110599"/>
                                        </p:tgtEl>
                                      </p:cBhvr>
                                      <p:to x="100000" y="60000"/>
                                    </p:animScale>
                                    <p:animScale>
                                      <p:cBhvr>
                                        <p:cTn id="14" dur="166" decel="50000">
                                          <p:stCondLst>
                                            <p:cond delay="676"/>
                                          </p:stCondLst>
                                        </p:cTn>
                                        <p:tgtEl>
                                          <p:spTgt spid="110599"/>
                                        </p:tgtEl>
                                      </p:cBhvr>
                                      <p:to x="100000" y="100000"/>
                                    </p:animScale>
                                    <p:animScale>
                                      <p:cBhvr>
                                        <p:cTn id="15" dur="26">
                                          <p:stCondLst>
                                            <p:cond delay="1312"/>
                                          </p:stCondLst>
                                        </p:cTn>
                                        <p:tgtEl>
                                          <p:spTgt spid="110599"/>
                                        </p:tgtEl>
                                      </p:cBhvr>
                                      <p:to x="100000" y="80000"/>
                                    </p:animScale>
                                    <p:animScale>
                                      <p:cBhvr>
                                        <p:cTn id="16" dur="166" decel="50000">
                                          <p:stCondLst>
                                            <p:cond delay="1338"/>
                                          </p:stCondLst>
                                        </p:cTn>
                                        <p:tgtEl>
                                          <p:spTgt spid="110599"/>
                                        </p:tgtEl>
                                      </p:cBhvr>
                                      <p:to x="100000" y="100000"/>
                                    </p:animScale>
                                    <p:animScale>
                                      <p:cBhvr>
                                        <p:cTn id="17" dur="26">
                                          <p:stCondLst>
                                            <p:cond delay="1642"/>
                                          </p:stCondLst>
                                        </p:cTn>
                                        <p:tgtEl>
                                          <p:spTgt spid="110599"/>
                                        </p:tgtEl>
                                      </p:cBhvr>
                                      <p:to x="100000" y="90000"/>
                                    </p:animScale>
                                    <p:animScale>
                                      <p:cBhvr>
                                        <p:cTn id="18" dur="166" decel="50000">
                                          <p:stCondLst>
                                            <p:cond delay="1668"/>
                                          </p:stCondLst>
                                        </p:cTn>
                                        <p:tgtEl>
                                          <p:spTgt spid="110599"/>
                                        </p:tgtEl>
                                      </p:cBhvr>
                                      <p:to x="100000" y="100000"/>
                                    </p:animScale>
                                    <p:animScale>
                                      <p:cBhvr>
                                        <p:cTn id="19" dur="26">
                                          <p:stCondLst>
                                            <p:cond delay="1808"/>
                                          </p:stCondLst>
                                        </p:cTn>
                                        <p:tgtEl>
                                          <p:spTgt spid="110599"/>
                                        </p:tgtEl>
                                      </p:cBhvr>
                                      <p:to x="100000" y="95000"/>
                                    </p:animScale>
                                    <p:animScale>
                                      <p:cBhvr>
                                        <p:cTn id="20" dur="166" decel="50000">
                                          <p:stCondLst>
                                            <p:cond delay="1834"/>
                                          </p:stCondLst>
                                        </p:cTn>
                                        <p:tgtEl>
                                          <p:spTgt spid="1105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pPr algn="r"/>
            <a:r>
              <a:rPr lang="fa-IR" altLang="fa-IR" sz="4000" b="1"/>
              <a:t>مشاوره‌هاي تأديبي</a:t>
            </a:r>
            <a:endParaRPr lang="en-US" altLang="fa-IR" sz="4000" b="1"/>
          </a:p>
        </p:txBody>
      </p:sp>
      <p:sp>
        <p:nvSpPr>
          <p:cNvPr id="112646" name="Rectangle 6"/>
          <p:cNvSpPr>
            <a:spLocks noGrp="1" noChangeArrowheads="1"/>
          </p:cNvSpPr>
          <p:nvPr>
            <p:ph type="body" sz="half" idx="2"/>
          </p:nvPr>
        </p:nvSpPr>
        <p:spPr/>
        <p:txBody>
          <a:bodyPr/>
          <a:lstStyle/>
          <a:p>
            <a:pPr>
              <a:buFontTx/>
              <a:buNone/>
            </a:pPr>
            <a:endParaRPr lang="fa-IR" altLang="fa-IR" sz="2800" b="1"/>
          </a:p>
          <a:p>
            <a:r>
              <a:rPr lang="fa-IR" altLang="fa-IR" sz="2800" b="1"/>
              <a:t> هدف از مشاوره كشف رفتارهاي منفي كاري و بحث و اتخاذ تدابير براي اصلاح آنهاست. </a:t>
            </a:r>
            <a:r>
              <a:rPr lang="en-US" altLang="fa-IR" sz="2800" b="1"/>
              <a:t/>
            </a:r>
            <a:br>
              <a:rPr lang="en-US" altLang="fa-IR" sz="2800" b="1"/>
            </a:br>
            <a:r>
              <a:rPr lang="en-US" altLang="fa-IR" sz="2800" b="1">
                <a:hlinkClick r:id="" action="ppaction://noaction"/>
              </a:rPr>
              <a:t>[1]</a:t>
            </a:r>
            <a:r>
              <a:rPr lang="en-US" altLang="fa-IR" sz="2800" b="1"/>
              <a:t>- Counseling discipline</a:t>
            </a:r>
          </a:p>
        </p:txBody>
      </p:sp>
      <p:pic>
        <p:nvPicPr>
          <p:cNvPr id="112647" name="Picture 7" descr="30nk7e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859338"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12647"/>
                                        </p:tgtEl>
                                        <p:attrNameLst>
                                          <p:attrName>style.visibility</p:attrName>
                                        </p:attrNameLst>
                                      </p:cBhvr>
                                      <p:to>
                                        <p:strVal val="visible"/>
                                      </p:to>
                                    </p:set>
                                    <p:animEffect transition="in" filter="wipe(down)">
                                      <p:cBhvr>
                                        <p:cTn id="7" dur="580">
                                          <p:stCondLst>
                                            <p:cond delay="0"/>
                                          </p:stCondLst>
                                        </p:cTn>
                                        <p:tgtEl>
                                          <p:spTgt spid="112647"/>
                                        </p:tgtEl>
                                      </p:cBhvr>
                                    </p:animEffect>
                                    <p:anim calcmode="lin" valueType="num">
                                      <p:cBhvr>
                                        <p:cTn id="8" dur="1822" tmFilter="0,0; 0.14,0.36; 0.43,0.73; 0.71,0.91; 1.0,1.0">
                                          <p:stCondLst>
                                            <p:cond delay="0"/>
                                          </p:stCondLst>
                                        </p:cTn>
                                        <p:tgtEl>
                                          <p:spTgt spid="1126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47"/>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47"/>
                                        </p:tgtEl>
                                      </p:cBhvr>
                                      <p:to x="100000" y="60000"/>
                                    </p:animScale>
                                    <p:animScale>
                                      <p:cBhvr>
                                        <p:cTn id="14" dur="166" decel="50000">
                                          <p:stCondLst>
                                            <p:cond delay="676"/>
                                          </p:stCondLst>
                                        </p:cTn>
                                        <p:tgtEl>
                                          <p:spTgt spid="112647"/>
                                        </p:tgtEl>
                                      </p:cBhvr>
                                      <p:to x="100000" y="100000"/>
                                    </p:animScale>
                                    <p:animScale>
                                      <p:cBhvr>
                                        <p:cTn id="15" dur="26">
                                          <p:stCondLst>
                                            <p:cond delay="1312"/>
                                          </p:stCondLst>
                                        </p:cTn>
                                        <p:tgtEl>
                                          <p:spTgt spid="112647"/>
                                        </p:tgtEl>
                                      </p:cBhvr>
                                      <p:to x="100000" y="80000"/>
                                    </p:animScale>
                                    <p:animScale>
                                      <p:cBhvr>
                                        <p:cTn id="16" dur="166" decel="50000">
                                          <p:stCondLst>
                                            <p:cond delay="1338"/>
                                          </p:stCondLst>
                                        </p:cTn>
                                        <p:tgtEl>
                                          <p:spTgt spid="112647"/>
                                        </p:tgtEl>
                                      </p:cBhvr>
                                      <p:to x="100000" y="100000"/>
                                    </p:animScale>
                                    <p:animScale>
                                      <p:cBhvr>
                                        <p:cTn id="17" dur="26">
                                          <p:stCondLst>
                                            <p:cond delay="1642"/>
                                          </p:stCondLst>
                                        </p:cTn>
                                        <p:tgtEl>
                                          <p:spTgt spid="112647"/>
                                        </p:tgtEl>
                                      </p:cBhvr>
                                      <p:to x="100000" y="90000"/>
                                    </p:animScale>
                                    <p:animScale>
                                      <p:cBhvr>
                                        <p:cTn id="18" dur="166" decel="50000">
                                          <p:stCondLst>
                                            <p:cond delay="1668"/>
                                          </p:stCondLst>
                                        </p:cTn>
                                        <p:tgtEl>
                                          <p:spTgt spid="112647"/>
                                        </p:tgtEl>
                                      </p:cBhvr>
                                      <p:to x="100000" y="100000"/>
                                    </p:animScale>
                                    <p:animScale>
                                      <p:cBhvr>
                                        <p:cTn id="19" dur="26">
                                          <p:stCondLst>
                                            <p:cond delay="1808"/>
                                          </p:stCondLst>
                                        </p:cTn>
                                        <p:tgtEl>
                                          <p:spTgt spid="112647"/>
                                        </p:tgtEl>
                                      </p:cBhvr>
                                      <p:to x="100000" y="95000"/>
                                    </p:animScale>
                                    <p:animScale>
                                      <p:cBhvr>
                                        <p:cTn id="20" dur="166" decel="50000">
                                          <p:stCondLst>
                                            <p:cond delay="1834"/>
                                          </p:stCondLst>
                                        </p:cTn>
                                        <p:tgtEl>
                                          <p:spTgt spid="1126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fa-IR" altLang="fa-IR" sz="4000" b="1"/>
              <a:t>چگونگي برآورد نيروي انساني موردنياز در پرستاري</a:t>
            </a:r>
            <a:r>
              <a:rPr lang="en-US" altLang="fa-IR" sz="4000"/>
              <a:t> </a:t>
            </a:r>
          </a:p>
        </p:txBody>
      </p:sp>
      <p:sp>
        <p:nvSpPr>
          <p:cNvPr id="114691" name="Rectangle 3"/>
          <p:cNvSpPr>
            <a:spLocks noGrp="1" noChangeArrowheads="1"/>
          </p:cNvSpPr>
          <p:nvPr>
            <p:ph type="body" idx="1"/>
          </p:nvPr>
        </p:nvSpPr>
        <p:spPr/>
        <p:txBody>
          <a:bodyPr/>
          <a:lstStyle/>
          <a:p>
            <a:r>
              <a:rPr lang="fa-IR" altLang="fa-IR" sz="3600" b="1"/>
              <a:t>1- طبقه‌بندي بيماران از نظر مراقبت</a:t>
            </a:r>
          </a:p>
          <a:p>
            <a:r>
              <a:rPr lang="fa-IR" altLang="fa-IR" sz="3600" b="1"/>
              <a:t>2- تركيب كاركنان پرستاري</a:t>
            </a:r>
          </a:p>
          <a:p>
            <a:r>
              <a:rPr lang="fa-IR" altLang="fa-IR" sz="3600" b="1"/>
              <a:t>3- ساعات مراقبت مستقيم و غيرمستقيم</a:t>
            </a:r>
          </a:p>
          <a:p>
            <a:r>
              <a:rPr lang="fa-IR" altLang="fa-IR" sz="3600" b="1"/>
              <a:t>4- نوبت‌هاي كاري</a:t>
            </a:r>
          </a:p>
          <a:p>
            <a:r>
              <a:rPr lang="fa-IR" altLang="fa-IR" sz="3600" b="1"/>
              <a:t>5- روش‌هاي برنامه‌نويسي</a:t>
            </a:r>
          </a:p>
          <a:p>
            <a:r>
              <a:rPr lang="fa-IR" altLang="fa-IR" sz="3600" b="1"/>
              <a:t>6- روش‌هاي تقسيم وظايف در پرستاري</a:t>
            </a:r>
            <a:endParaRPr lang="en-US" altLang="fa-IR" sz="3600"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fa-IR" altLang="fa-IR" b="1"/>
              <a:t>1- طبقه‌بندي بيماران از نظر مراقبت</a:t>
            </a:r>
            <a:r>
              <a:rPr lang="fa-IR" altLang="fa-IR"/>
              <a:t> </a:t>
            </a:r>
            <a:endParaRPr lang="en-US" altLang="fa-IR"/>
          </a:p>
        </p:txBody>
      </p:sp>
      <p:sp>
        <p:nvSpPr>
          <p:cNvPr id="119811" name="Rectangle 3"/>
          <p:cNvSpPr>
            <a:spLocks noGrp="1" noChangeArrowheads="1"/>
          </p:cNvSpPr>
          <p:nvPr>
            <p:ph type="body" idx="1"/>
          </p:nvPr>
        </p:nvSpPr>
        <p:spPr/>
        <p:txBody>
          <a:bodyPr/>
          <a:lstStyle/>
          <a:p>
            <a:r>
              <a:rPr lang="fa-IR" altLang="fa-IR" b="1"/>
              <a:t>بهترين منبع اطلاعات جهت تعيين طبقه‌بندي و تعداد پرستاران موردنياز بخش، فرد پرستاري است كه مسئول ارائه مراقبت به بيماران در بخش به صورت 24 ساعته است. سرپرستار بخش با بررسي آمارهاي موجود در بخش شروع به جمع‌آوري اطلاعاتي از جمله:</a:t>
            </a:r>
          </a:p>
          <a:p>
            <a:r>
              <a:rPr lang="fa-IR" altLang="fa-IR" b="1"/>
              <a:t>* آمار بيماران در طول ‌سال، ماه و حتي روزانه</a:t>
            </a:r>
          </a:p>
          <a:p>
            <a:r>
              <a:rPr lang="fa-IR" altLang="fa-IR" b="1"/>
              <a:t>* طول متوسط مدت بستري شدن بيماران در بخش موردنظر</a:t>
            </a:r>
          </a:p>
          <a:p>
            <a:pPr>
              <a:buFontTx/>
              <a:buNone/>
            </a:pPr>
            <a:endParaRPr lang="en-US" altLang="fa-IR" sz="2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fa-IR" altLang="fa-IR" b="1"/>
              <a:t>طبقه‌بندي بيماران از نظر مراقبت</a:t>
            </a:r>
            <a:endParaRPr lang="en-US" altLang="fa-IR" b="1"/>
          </a:p>
        </p:txBody>
      </p:sp>
      <p:sp>
        <p:nvSpPr>
          <p:cNvPr id="120835" name="Rectangle 3"/>
          <p:cNvSpPr>
            <a:spLocks noGrp="1" noChangeArrowheads="1"/>
          </p:cNvSpPr>
          <p:nvPr>
            <p:ph type="body" idx="1"/>
          </p:nvPr>
        </p:nvSpPr>
        <p:spPr/>
        <p:txBody>
          <a:bodyPr/>
          <a:lstStyle/>
          <a:p>
            <a:r>
              <a:rPr lang="fa-IR" altLang="fa-IR" sz="3600" b="1"/>
              <a:t>وضعيت بيماران از نظر نوع مراقبتي كه بايد توسط كاركنان بخش ارائه شود.</a:t>
            </a:r>
          </a:p>
          <a:p>
            <a:r>
              <a:rPr lang="fa-IR" altLang="fa-IR" sz="3600" b="1"/>
              <a:t>* ترخيص و پذيرش بيماران در رابطه با فصول و ماههاي سال و حتي روزهاي هفته، به طوريكه بعضي از ايام هفته تعداد بيماران پذيرفته شده بيشتر و يا كمتر است.</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fa-IR" altLang="fa-IR" b="1"/>
              <a:t>طبقه‌بندي بيماران از نظر مراقبت</a:t>
            </a:r>
            <a:endParaRPr lang="en-US" altLang="fa-IR" b="1"/>
          </a:p>
        </p:txBody>
      </p:sp>
      <p:sp>
        <p:nvSpPr>
          <p:cNvPr id="121859" name="Rectangle 3"/>
          <p:cNvSpPr>
            <a:spLocks noGrp="1" noChangeArrowheads="1"/>
          </p:cNvSpPr>
          <p:nvPr>
            <p:ph type="body" idx="1"/>
          </p:nvPr>
        </p:nvSpPr>
        <p:spPr/>
        <p:txBody>
          <a:bodyPr/>
          <a:lstStyle/>
          <a:p>
            <a:r>
              <a:rPr lang="fa-IR" altLang="fa-IR"/>
              <a:t>* </a:t>
            </a:r>
            <a:r>
              <a:rPr lang="fa-IR" altLang="fa-IR" sz="3600" b="1"/>
              <a:t>آمار مرخصي ساليانه پزشكان، و يا شركت آنان در مجامع عمومي كه مي‌تواند در تعداد پذيرش و ترخيص بيماران بخش مؤثر باشد.</a:t>
            </a:r>
          </a:p>
          <a:p>
            <a:r>
              <a:rPr lang="fa-IR" altLang="fa-IR" sz="3600" b="1"/>
              <a:t>* اطلاعات دموگرافيك از قبيل سن افراد جامعه و حتي وضعيت اقتصادي بيمارانيكه به آن مركز مراجعه مي‌كنند</a:t>
            </a:r>
            <a:endParaRPr lang="en-US" altLang="fa-IR"/>
          </a:p>
          <a:p>
            <a:endParaRPr lang="en-US" altLang="fa-I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fa-IR" altLang="fa-IR" sz="4000" b="1"/>
              <a:t>وارستر</a:t>
            </a:r>
            <a:r>
              <a:rPr lang="fa-IR" altLang="fa-IR" sz="4000" b="1">
                <a:hlinkClick r:id="" action="ppaction://noaction"/>
              </a:rPr>
              <a:t>[1]</a:t>
            </a:r>
            <a:r>
              <a:rPr lang="fa-IR" altLang="fa-IR" sz="4000" b="1"/>
              <a:t> بيماران را به پنج طبقه به شرح زير طبقه بندي نموده است:</a:t>
            </a:r>
            <a:endParaRPr lang="en-US" altLang="fa-IR" sz="4000" b="1"/>
          </a:p>
        </p:txBody>
      </p:sp>
      <p:sp>
        <p:nvSpPr>
          <p:cNvPr id="122883" name="Rectangle 3"/>
          <p:cNvSpPr>
            <a:spLocks noGrp="1" noChangeArrowheads="1"/>
          </p:cNvSpPr>
          <p:nvPr>
            <p:ph type="body" idx="1"/>
          </p:nvPr>
        </p:nvSpPr>
        <p:spPr/>
        <p:txBody>
          <a:bodyPr/>
          <a:lstStyle/>
          <a:p>
            <a:pPr>
              <a:lnSpc>
                <a:spcPct val="90000"/>
              </a:lnSpc>
            </a:pPr>
            <a:endParaRPr lang="fa-IR" altLang="fa-IR" sz="2800" b="1"/>
          </a:p>
          <a:p>
            <a:pPr>
              <a:lnSpc>
                <a:spcPct val="90000"/>
              </a:lnSpc>
            </a:pPr>
            <a:r>
              <a:rPr lang="fa-IR" altLang="fa-IR" sz="2800" b="1"/>
              <a:t>طبقه </a:t>
            </a:r>
            <a:r>
              <a:rPr lang="en-US" altLang="fa-IR" sz="2800" b="1"/>
              <a:t>I</a:t>
            </a:r>
            <a:r>
              <a:rPr lang="fa-IR" altLang="fa-IR" sz="2800" b="1"/>
              <a:t>- خود مراقبت كه نياز به 2-1 ساعت مراقبت پرستاري در روز دارد.</a:t>
            </a:r>
          </a:p>
          <a:p>
            <a:pPr>
              <a:lnSpc>
                <a:spcPct val="90000"/>
              </a:lnSpc>
            </a:pPr>
            <a:r>
              <a:rPr lang="fa-IR" altLang="fa-IR" sz="2800" b="1"/>
              <a:t>طبقه </a:t>
            </a:r>
            <a:r>
              <a:rPr lang="en-US" altLang="fa-IR" sz="2800" b="1"/>
              <a:t>II</a:t>
            </a:r>
            <a:r>
              <a:rPr lang="fa-IR" altLang="fa-IR" sz="2800" b="1"/>
              <a:t>- حداقل مراقبت كه نياز به 4-3 ساعت مراقبت پرستاري در روز دارد.</a:t>
            </a:r>
          </a:p>
          <a:p>
            <a:pPr>
              <a:lnSpc>
                <a:spcPct val="90000"/>
              </a:lnSpc>
            </a:pPr>
            <a:r>
              <a:rPr lang="fa-IR" altLang="fa-IR" sz="2800" b="1"/>
              <a:t>طبقه </a:t>
            </a:r>
            <a:r>
              <a:rPr lang="en-US" altLang="fa-IR" sz="2800" b="1"/>
              <a:t>III</a:t>
            </a:r>
            <a:r>
              <a:rPr lang="fa-IR" altLang="fa-IR" sz="2800" b="1"/>
              <a:t>- مراقبت متوسط</a:t>
            </a:r>
            <a:r>
              <a:rPr lang="fa-IR" altLang="fa-IR" sz="2800" b="1">
                <a:hlinkClick r:id="" action="ppaction://noaction"/>
              </a:rPr>
              <a:t>[2]</a:t>
            </a:r>
            <a:r>
              <a:rPr lang="fa-IR" altLang="fa-IR" sz="2800" b="1"/>
              <a:t> كه نياز به 6-5 ساعت مراقبت پرستاري در روز دارد.</a:t>
            </a:r>
          </a:p>
          <a:p>
            <a:pPr>
              <a:lnSpc>
                <a:spcPct val="90000"/>
              </a:lnSpc>
            </a:pPr>
            <a:r>
              <a:rPr lang="en-US" altLang="fa-IR" sz="2800" b="1"/>
              <a:t/>
            </a:r>
            <a:br>
              <a:rPr lang="en-US" altLang="fa-IR" sz="2800" b="1"/>
            </a:br>
            <a:r>
              <a:rPr lang="en-US" altLang="fa-IR" sz="2800" b="1">
                <a:hlinkClick r:id="" action="ppaction://noaction"/>
              </a:rPr>
              <a:t>[1]</a:t>
            </a:r>
            <a:r>
              <a:rPr lang="en-US" altLang="fa-IR" sz="2800" b="1"/>
              <a:t>- Warster</a:t>
            </a:r>
            <a:endParaRPr lang="en-US" altLang="fa-IR" sz="2800" b="1">
              <a:hlinkClick r:id="" action="ppaction://noaction"/>
            </a:endParaRPr>
          </a:p>
          <a:p>
            <a:pPr>
              <a:lnSpc>
                <a:spcPct val="90000"/>
              </a:lnSpc>
            </a:pPr>
            <a:r>
              <a:rPr lang="en-US" altLang="fa-IR" sz="2800" b="1">
                <a:hlinkClick r:id="" action="ppaction://noaction"/>
              </a:rPr>
              <a:t>[2]</a:t>
            </a:r>
            <a:r>
              <a:rPr lang="en-US" altLang="fa-IR" sz="2800" b="1"/>
              <a:t>- Intermediate</a:t>
            </a:r>
            <a:endParaRPr lang="en-US" altLang="fa-IR" sz="2800" b="1">
              <a:hlinkClick r:id="" action="ppaction://noaction"/>
            </a:endParaRPr>
          </a:p>
          <a:p>
            <a:pPr>
              <a:lnSpc>
                <a:spcPct val="90000"/>
              </a:lnSpc>
            </a:pPr>
            <a:endParaRPr lang="en-US" altLang="fa-IR" sz="28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fa-IR" altLang="fa-IR" b="1"/>
              <a:t>وارستر</a:t>
            </a:r>
            <a:endParaRPr lang="en-US" altLang="fa-IR" b="1"/>
          </a:p>
        </p:txBody>
      </p:sp>
      <p:sp>
        <p:nvSpPr>
          <p:cNvPr id="123907" name="Rectangle 3"/>
          <p:cNvSpPr>
            <a:spLocks noGrp="1" noChangeArrowheads="1"/>
          </p:cNvSpPr>
          <p:nvPr>
            <p:ph type="body" idx="1"/>
          </p:nvPr>
        </p:nvSpPr>
        <p:spPr/>
        <p:txBody>
          <a:bodyPr/>
          <a:lstStyle/>
          <a:p>
            <a:r>
              <a:rPr lang="fa-IR" altLang="fa-IR" b="1"/>
              <a:t>طبقه </a:t>
            </a:r>
            <a:r>
              <a:rPr lang="en-US" altLang="fa-IR" b="1"/>
              <a:t>IV</a:t>
            </a:r>
            <a:r>
              <a:rPr lang="fa-IR" altLang="fa-IR" b="1"/>
              <a:t>- مراقبت ويژه تعديل يافته</a:t>
            </a:r>
            <a:r>
              <a:rPr lang="fa-IR" altLang="fa-IR" b="1">
                <a:hlinkClick r:id="" action="ppaction://noaction"/>
              </a:rPr>
              <a:t>[3]</a:t>
            </a:r>
            <a:r>
              <a:rPr lang="fa-IR" altLang="fa-IR" b="1"/>
              <a:t> كه نياز به 8-7 ساعت مراقبت پرستاري در روز دارد.</a:t>
            </a:r>
          </a:p>
          <a:p>
            <a:r>
              <a:rPr lang="fa-IR" altLang="fa-IR" b="1"/>
              <a:t>طبقه </a:t>
            </a:r>
            <a:r>
              <a:rPr lang="en-US" altLang="fa-IR" b="1"/>
              <a:t>V</a:t>
            </a:r>
            <a:r>
              <a:rPr lang="fa-IR" altLang="fa-IR" b="1"/>
              <a:t>- مراقبت ويژه كه نياز به 14-10 ساعت مراقبت پرستاري در روز دارد</a:t>
            </a:r>
          </a:p>
          <a:p>
            <a:r>
              <a:rPr lang="en-US" altLang="fa-IR" b="1">
                <a:hlinkClick r:id="" action="ppaction://noaction"/>
              </a:rPr>
              <a:t>[3]</a:t>
            </a:r>
            <a:r>
              <a:rPr lang="en-US" altLang="fa-IR" b="1"/>
              <a:t>- Modified intensive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fa-IR" altLang="fa-IR" b="1"/>
              <a:t>هاجينستون و منيتي</a:t>
            </a:r>
            <a:endParaRPr lang="en-US" altLang="fa-IR"/>
          </a:p>
        </p:txBody>
      </p:sp>
      <p:sp>
        <p:nvSpPr>
          <p:cNvPr id="124931" name="Rectangle 3"/>
          <p:cNvSpPr>
            <a:spLocks noGrp="1" noChangeArrowheads="1"/>
          </p:cNvSpPr>
          <p:nvPr>
            <p:ph type="body" idx="1"/>
          </p:nvPr>
        </p:nvSpPr>
        <p:spPr/>
        <p:txBody>
          <a:bodyPr/>
          <a:lstStyle/>
          <a:p>
            <a:pPr>
              <a:lnSpc>
                <a:spcPct val="90000"/>
              </a:lnSpc>
            </a:pPr>
            <a:r>
              <a:rPr lang="fa-IR" altLang="fa-IR" b="1"/>
              <a:t>هاجينستون و منيتي</a:t>
            </a:r>
            <a:r>
              <a:rPr lang="fa-IR" altLang="fa-IR" b="1">
                <a:hlinkClick r:id="" action="ppaction://noaction"/>
              </a:rPr>
              <a:t>[1]</a:t>
            </a:r>
            <a:r>
              <a:rPr lang="fa-IR" altLang="fa-IR" b="1"/>
              <a:t> مدت زمان لازم براي مراقبت از بيمار در گروه‌هاي مختلف را به شرح زير پيشنهاد كرده‌اند:</a:t>
            </a:r>
          </a:p>
          <a:p>
            <a:pPr>
              <a:lnSpc>
                <a:spcPct val="90000"/>
              </a:lnSpc>
            </a:pPr>
            <a:r>
              <a:rPr lang="fa-IR" altLang="fa-IR" b="1"/>
              <a:t>* مدت متوسط مراقبت در روز 4 ساعت</a:t>
            </a:r>
          </a:p>
          <a:p>
            <a:pPr>
              <a:lnSpc>
                <a:spcPct val="90000"/>
              </a:lnSpc>
            </a:pPr>
            <a:r>
              <a:rPr lang="fa-IR" altLang="fa-IR" b="1"/>
              <a:t>* مراقبت مستقل ياحداقل مراقبت</a:t>
            </a:r>
            <a:r>
              <a:rPr lang="fa-IR" altLang="fa-IR" b="1">
                <a:hlinkClick r:id="" action="ppaction://noaction"/>
              </a:rPr>
              <a:t>[2]</a:t>
            </a:r>
            <a:r>
              <a:rPr lang="fa-IR" altLang="fa-IR" b="1"/>
              <a:t>:  زمان متوسط يعني 2 ساعت.</a:t>
            </a:r>
            <a:endParaRPr lang="en-US" altLang="fa-IR" b="1"/>
          </a:p>
          <a:p>
            <a:pPr>
              <a:lnSpc>
                <a:spcPct val="90000"/>
              </a:lnSpc>
            </a:pPr>
            <a:r>
              <a:rPr lang="en-US" altLang="fa-IR" b="1"/>
              <a:t/>
            </a:r>
            <a:br>
              <a:rPr lang="en-US" altLang="fa-IR" b="1"/>
            </a:br>
            <a:r>
              <a:rPr lang="en-US" altLang="fa-IR" b="1">
                <a:hlinkClick r:id="" action="ppaction://noaction"/>
              </a:rPr>
              <a:t>[1]</a:t>
            </a:r>
            <a:r>
              <a:rPr lang="en-US" altLang="fa-IR" b="1"/>
              <a:t>- Hutchinson &amp; Minetti</a:t>
            </a:r>
            <a:endParaRPr lang="en-US" altLang="fa-IR" b="1">
              <a:hlinkClick r:id="" action="ppaction://noaction"/>
            </a:endParaRPr>
          </a:p>
          <a:p>
            <a:pPr>
              <a:lnSpc>
                <a:spcPct val="90000"/>
              </a:lnSpc>
            </a:pPr>
            <a:r>
              <a:rPr lang="en-US" altLang="fa-IR" b="1">
                <a:hlinkClick r:id="" action="ppaction://noaction"/>
              </a:rPr>
              <a:t>[2]</a:t>
            </a:r>
            <a:r>
              <a:rPr lang="en-US" altLang="fa-IR" b="1"/>
              <a:t>- Self care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fa-IR" altLang="fa-IR" sz="4000" b="1"/>
              <a:t>چرا براي همه مديران، مديريت منابع انساني از اهميت ويژه‌اي برخوردار است؟</a:t>
            </a:r>
            <a:endParaRPr lang="en-US" altLang="fa-IR" sz="4000" b="1"/>
          </a:p>
        </p:txBody>
      </p:sp>
      <p:sp>
        <p:nvSpPr>
          <p:cNvPr id="10243" name="Rectangle 3"/>
          <p:cNvSpPr>
            <a:spLocks noGrp="1" noChangeArrowheads="1"/>
          </p:cNvSpPr>
          <p:nvPr>
            <p:ph type="body" idx="1"/>
          </p:nvPr>
        </p:nvSpPr>
        <p:spPr/>
        <p:txBody>
          <a:bodyPr/>
          <a:lstStyle/>
          <a:p>
            <a:r>
              <a:rPr lang="fa-IR" altLang="fa-IR" b="1"/>
              <a:t>مدير نمي‌خواهد:</a:t>
            </a:r>
          </a:p>
          <a:p>
            <a:r>
              <a:rPr lang="fa-IR" altLang="fa-IR" b="1"/>
              <a:t>* فردي را استخدام كند كه براي شغل موردنظر، مناسب نيست.</a:t>
            </a:r>
          </a:p>
          <a:p>
            <a:r>
              <a:rPr lang="fa-IR" altLang="fa-IR" b="1"/>
              <a:t>* شاهد جابجايي بسيار بالاي كاركنان باشد.</a:t>
            </a:r>
          </a:p>
          <a:p>
            <a:r>
              <a:rPr lang="fa-IR" altLang="fa-IR" b="1"/>
              <a:t>* كاركناني را استخدام كند كه به هنگام كار نهايت سعي خود را نمي‌نمايند.</a:t>
            </a:r>
          </a:p>
          <a:p>
            <a:r>
              <a:rPr lang="fa-IR" altLang="fa-IR" b="1"/>
              <a:t/>
            </a:r>
            <a:br>
              <a:rPr lang="fa-IR" altLang="fa-IR" b="1"/>
            </a:br>
            <a:endParaRPr lang="en-US" altLang="fa-IR" b="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fa-IR" altLang="fa-IR" b="1"/>
              <a:t>هاجينستون و منيتي</a:t>
            </a:r>
            <a:endParaRPr lang="en-US" altLang="fa-IR" b="1"/>
          </a:p>
        </p:txBody>
      </p:sp>
      <p:sp>
        <p:nvSpPr>
          <p:cNvPr id="125955" name="Rectangle 3"/>
          <p:cNvSpPr>
            <a:spLocks noGrp="1" noChangeArrowheads="1"/>
          </p:cNvSpPr>
          <p:nvPr>
            <p:ph type="body" idx="1"/>
          </p:nvPr>
        </p:nvSpPr>
        <p:spPr/>
        <p:txBody>
          <a:bodyPr/>
          <a:lstStyle/>
          <a:p>
            <a:r>
              <a:rPr lang="fa-IR" altLang="fa-IR" b="1"/>
              <a:t>مراقبت نسبي</a:t>
            </a:r>
            <a:r>
              <a:rPr lang="fa-IR" altLang="fa-IR" b="1">
                <a:hlinkClick r:id="" action="ppaction://noaction"/>
              </a:rPr>
              <a:t>[1]</a:t>
            </a:r>
            <a:r>
              <a:rPr lang="fa-IR" altLang="fa-IR" b="1"/>
              <a:t>:  زمان متوسط يعني 67/2 ساعت.</a:t>
            </a:r>
          </a:p>
          <a:p>
            <a:r>
              <a:rPr lang="fa-IR" altLang="fa-IR" b="1"/>
              <a:t>* مراقبت كامل</a:t>
            </a:r>
            <a:r>
              <a:rPr lang="fa-IR" altLang="fa-IR" b="1">
                <a:hlinkClick r:id="" action="ppaction://noaction"/>
              </a:rPr>
              <a:t>[2]</a:t>
            </a:r>
            <a:r>
              <a:rPr lang="fa-IR" altLang="fa-IR" b="1"/>
              <a:t>: يك برابر و نيم زمان متوسط 6 ساعت.</a:t>
            </a:r>
          </a:p>
          <a:p>
            <a:r>
              <a:rPr lang="fa-IR" altLang="fa-IR" b="1"/>
              <a:t>* مراقبت ويژه</a:t>
            </a:r>
            <a:r>
              <a:rPr lang="fa-IR" altLang="fa-IR" b="1">
                <a:hlinkClick r:id="" action="ppaction://noaction"/>
              </a:rPr>
              <a:t>[3]</a:t>
            </a:r>
            <a:r>
              <a:rPr lang="fa-IR" altLang="fa-IR" b="1"/>
              <a:t>: دو برابر زمان متوسط يا 8 ساعت</a:t>
            </a:r>
            <a:r>
              <a:rPr lang="en-US" altLang="fa-IR" b="1"/>
              <a:t> </a:t>
            </a:r>
            <a:br>
              <a:rPr lang="en-US" altLang="fa-IR" b="1"/>
            </a:br>
            <a:r>
              <a:rPr lang="en-US" altLang="fa-IR" b="1">
                <a:hlinkClick r:id="" action="ppaction://noaction"/>
              </a:rPr>
              <a:t>[1]</a:t>
            </a:r>
            <a:r>
              <a:rPr lang="en-US" altLang="fa-IR" b="1"/>
              <a:t>- Partial care</a:t>
            </a:r>
            <a:endParaRPr lang="en-US" altLang="fa-IR" b="1">
              <a:hlinkClick r:id="" action="ppaction://noaction"/>
            </a:endParaRPr>
          </a:p>
          <a:p>
            <a:r>
              <a:rPr lang="en-US" altLang="fa-IR" b="1">
                <a:hlinkClick r:id="" action="ppaction://noaction"/>
              </a:rPr>
              <a:t>[2]</a:t>
            </a:r>
            <a:r>
              <a:rPr lang="en-US" altLang="fa-IR" b="1"/>
              <a:t>- Total care</a:t>
            </a:r>
            <a:endParaRPr lang="en-US" altLang="fa-IR" b="1">
              <a:hlinkClick r:id="" action="ppaction://noaction"/>
            </a:endParaRPr>
          </a:p>
          <a:p>
            <a:r>
              <a:rPr lang="en-US" altLang="fa-IR" b="1">
                <a:hlinkClick r:id="" action="ppaction://noaction"/>
              </a:rPr>
              <a:t>[3]</a:t>
            </a:r>
            <a:r>
              <a:rPr lang="en-US" altLang="fa-IR" b="1"/>
              <a:t>- Intensive care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fa-IR" altLang="fa-IR" b="1"/>
              <a:t>يانگ و ولف</a:t>
            </a:r>
            <a:endParaRPr lang="en-US" altLang="fa-IR"/>
          </a:p>
        </p:txBody>
      </p:sp>
      <p:sp>
        <p:nvSpPr>
          <p:cNvPr id="126979" name="Rectangle 3"/>
          <p:cNvSpPr>
            <a:spLocks noGrp="1" noChangeArrowheads="1"/>
          </p:cNvSpPr>
          <p:nvPr>
            <p:ph type="body" idx="1"/>
          </p:nvPr>
        </p:nvSpPr>
        <p:spPr/>
        <p:txBody>
          <a:bodyPr/>
          <a:lstStyle/>
          <a:p>
            <a:r>
              <a:rPr lang="fa-IR" altLang="fa-IR" b="1"/>
              <a:t>يانگ و ولف</a:t>
            </a:r>
            <a:r>
              <a:rPr lang="fa-IR" altLang="fa-IR" b="1">
                <a:hlinkClick r:id="" action="ppaction://noaction"/>
              </a:rPr>
              <a:t>[1]</a:t>
            </a:r>
            <a:r>
              <a:rPr lang="fa-IR" altLang="fa-IR" b="1"/>
              <a:t>، بيماران را به سه گروه تقسيم نموده و ساعت مراقبت بيماران را از بين ساعات 6 الي 24 اينگونه پيشنهاد نموده‌اند:</a:t>
            </a:r>
          </a:p>
          <a:p>
            <a:r>
              <a:rPr lang="fa-IR" altLang="fa-IR" b="1"/>
              <a:t>* ساعات مراقبت از بيماران خودكفا يا </a:t>
            </a:r>
            <a:r>
              <a:rPr lang="en-US" altLang="fa-IR" b="1"/>
              <a:t>Self care</a:t>
            </a:r>
            <a:r>
              <a:rPr lang="fa-IR" altLang="fa-IR" b="1"/>
              <a:t> 5/0 ساعت</a:t>
            </a:r>
            <a:r>
              <a:rPr lang="en-US" altLang="fa-IR" b="1"/>
              <a:t> </a:t>
            </a:r>
            <a:br>
              <a:rPr lang="en-US" altLang="fa-IR" b="1"/>
            </a:br>
            <a:r>
              <a:rPr lang="en-US" altLang="fa-IR" b="1">
                <a:hlinkClick r:id="" action="ppaction://noaction"/>
              </a:rPr>
              <a:t>[1]</a:t>
            </a:r>
            <a:r>
              <a:rPr lang="en-US" altLang="fa-IR" b="1"/>
              <a:t>- Young &amp; Wolf</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fa-IR" altLang="fa-IR" b="1"/>
              <a:t>يانگ و ولف</a:t>
            </a:r>
            <a:endParaRPr lang="en-US" altLang="fa-IR" b="1"/>
          </a:p>
        </p:txBody>
      </p:sp>
      <p:sp>
        <p:nvSpPr>
          <p:cNvPr id="128003" name="Rectangle 3"/>
          <p:cNvSpPr>
            <a:spLocks noGrp="1" noChangeArrowheads="1"/>
          </p:cNvSpPr>
          <p:nvPr>
            <p:ph type="body" idx="1"/>
          </p:nvPr>
        </p:nvSpPr>
        <p:spPr/>
        <p:txBody>
          <a:bodyPr/>
          <a:lstStyle/>
          <a:p>
            <a:r>
              <a:rPr lang="fa-IR" altLang="fa-IR" sz="3600" b="1"/>
              <a:t>ساعات مراقبت از بيماران با مراقبت نسبي يا </a:t>
            </a:r>
            <a:r>
              <a:rPr lang="en-US" altLang="fa-IR" sz="3600" b="1"/>
              <a:t>Partial care</a:t>
            </a:r>
            <a:r>
              <a:rPr lang="fa-IR" altLang="fa-IR" sz="3600" b="1"/>
              <a:t> يك ساعت</a:t>
            </a:r>
          </a:p>
          <a:p>
            <a:r>
              <a:rPr lang="fa-IR" altLang="fa-IR" sz="3600" b="1"/>
              <a:t>* ساعات مراقبت از بيماران با مراقبت كامل يا </a:t>
            </a:r>
            <a:r>
              <a:rPr lang="en-US" altLang="fa-IR" sz="3600" b="1"/>
              <a:t>Total care</a:t>
            </a:r>
            <a:r>
              <a:rPr lang="fa-IR" altLang="fa-IR" sz="3600" b="1"/>
              <a:t> 5/2 ساعت</a:t>
            </a:r>
            <a:r>
              <a:rPr lang="en-US" altLang="fa-IR" sz="3600" b="1"/>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fa-IR" altLang="fa-IR" b="1"/>
              <a:t>امتيازدادن به مراقبت‌ها</a:t>
            </a:r>
            <a:endParaRPr lang="en-US" altLang="fa-IR" b="1"/>
          </a:p>
        </p:txBody>
      </p:sp>
      <p:sp>
        <p:nvSpPr>
          <p:cNvPr id="129027" name="Rectangle 3"/>
          <p:cNvSpPr>
            <a:spLocks noGrp="1" noChangeArrowheads="1"/>
          </p:cNvSpPr>
          <p:nvPr>
            <p:ph type="body" idx="1"/>
          </p:nvPr>
        </p:nvSpPr>
        <p:spPr/>
        <p:txBody>
          <a:bodyPr/>
          <a:lstStyle/>
          <a:p>
            <a:pPr>
              <a:lnSpc>
                <a:spcPct val="90000"/>
              </a:lnSpc>
            </a:pPr>
            <a:r>
              <a:rPr lang="fa-IR" altLang="fa-IR" b="1"/>
              <a:t>درجه </a:t>
            </a:r>
            <a:r>
              <a:rPr lang="en-US" altLang="fa-IR" b="1"/>
              <a:t>I</a:t>
            </a:r>
            <a:r>
              <a:rPr lang="fa-IR" altLang="fa-IR" b="1"/>
              <a:t> خود مراقبت</a:t>
            </a:r>
            <a:r>
              <a:rPr lang="fa-IR" altLang="fa-IR" b="1">
                <a:hlinkClick r:id="" action="ppaction://noaction"/>
              </a:rPr>
              <a:t>[1]</a:t>
            </a:r>
            <a:r>
              <a:rPr lang="fa-IR" altLang="fa-IR" b="1"/>
              <a:t>: مي‌تواند به تنهايي از تخت خارج شده و به تنهايي حمام و كارهاي ديگرش را انجام دهد؛ بي‌اختياري ندارد.</a:t>
            </a:r>
          </a:p>
          <a:p>
            <a:pPr>
              <a:lnSpc>
                <a:spcPct val="90000"/>
              </a:lnSpc>
            </a:pPr>
            <a:r>
              <a:rPr lang="fa-IR" altLang="fa-IR" b="1"/>
              <a:t>درجه </a:t>
            </a:r>
            <a:r>
              <a:rPr lang="en-US" altLang="fa-IR" b="1"/>
              <a:t>II</a:t>
            </a:r>
            <a:r>
              <a:rPr lang="fa-IR" altLang="fa-IR" b="1"/>
              <a:t> (مراقبت كم)</a:t>
            </a:r>
            <a:r>
              <a:rPr lang="fa-IR" altLang="fa-IR" b="1">
                <a:hlinkClick r:id="" action="ppaction://noaction"/>
              </a:rPr>
              <a:t>[2]</a:t>
            </a:r>
            <a:r>
              <a:rPr lang="fa-IR" altLang="fa-IR" b="1"/>
              <a:t>: براي استفاده از حمام و دستشويي نياز به كمك دارد. بي‌اختياري ندارد، اما تجربه و استرس بي‌اختياري و عدم كنترل را داشته است.</a:t>
            </a:r>
            <a:endParaRPr lang="en-US" altLang="fa-IR" b="1"/>
          </a:p>
          <a:p>
            <a:pPr>
              <a:lnSpc>
                <a:spcPct val="90000"/>
              </a:lnSpc>
            </a:pPr>
            <a:r>
              <a:rPr lang="en-US" altLang="fa-IR" b="1"/>
              <a:t/>
            </a:r>
            <a:br>
              <a:rPr lang="en-US" altLang="fa-IR" b="1"/>
            </a:br>
            <a:r>
              <a:rPr lang="en-US" altLang="fa-IR" b="1">
                <a:hlinkClick r:id="" action="ppaction://noaction"/>
              </a:rPr>
              <a:t>[1]</a:t>
            </a:r>
            <a:r>
              <a:rPr lang="en-US" altLang="fa-IR" b="1"/>
              <a:t>- Self care</a:t>
            </a:r>
            <a:endParaRPr lang="en-US" altLang="fa-IR" b="1">
              <a:hlinkClick r:id="" action="ppaction://noaction"/>
            </a:endParaRPr>
          </a:p>
          <a:p>
            <a:pPr>
              <a:lnSpc>
                <a:spcPct val="90000"/>
              </a:lnSpc>
            </a:pPr>
            <a:r>
              <a:rPr lang="en-US" altLang="fa-IR" b="1">
                <a:hlinkClick r:id="" action="ppaction://noaction"/>
              </a:rPr>
              <a:t>[2]</a:t>
            </a:r>
            <a:r>
              <a:rPr lang="en-US" altLang="fa-IR" b="1"/>
              <a:t>- Minimal care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fa-IR" altLang="fa-IR" b="1"/>
              <a:t>امتيازدادن به مراقبت‌ها</a:t>
            </a:r>
            <a:endParaRPr lang="en-US" altLang="fa-IR" b="1"/>
          </a:p>
        </p:txBody>
      </p:sp>
      <p:sp>
        <p:nvSpPr>
          <p:cNvPr id="130051" name="Rectangle 3"/>
          <p:cNvSpPr>
            <a:spLocks noGrp="1" noChangeArrowheads="1"/>
          </p:cNvSpPr>
          <p:nvPr>
            <p:ph type="body" idx="1"/>
          </p:nvPr>
        </p:nvSpPr>
        <p:spPr/>
        <p:txBody>
          <a:bodyPr/>
          <a:lstStyle/>
          <a:p>
            <a:pPr>
              <a:lnSpc>
                <a:spcPct val="90000"/>
              </a:lnSpc>
            </a:pPr>
            <a:r>
              <a:rPr lang="fa-IR" altLang="fa-IR" b="1"/>
              <a:t>درجه </a:t>
            </a:r>
            <a:r>
              <a:rPr lang="en-US" altLang="fa-IR" b="1"/>
              <a:t>III</a:t>
            </a:r>
            <a:r>
              <a:rPr lang="fa-IR" altLang="fa-IR" b="1"/>
              <a:t> (مراقبت متوسط) </a:t>
            </a:r>
            <a:r>
              <a:rPr lang="en-US" altLang="fa-IR" b="1"/>
              <a:t>Modrate care</a:t>
            </a:r>
            <a:r>
              <a:rPr lang="fa-IR" altLang="fa-IR" b="1"/>
              <a:t> نياز به لگن يا لوله دارد، و دفعات بي‌اختياري 2 بار در هر نوبت كاري است.</a:t>
            </a:r>
          </a:p>
          <a:p>
            <a:pPr>
              <a:lnSpc>
                <a:spcPct val="90000"/>
              </a:lnSpc>
            </a:pPr>
            <a:r>
              <a:rPr lang="fa-IR" altLang="fa-IR" b="1"/>
              <a:t>درجه </a:t>
            </a:r>
            <a:r>
              <a:rPr lang="en-US" altLang="fa-IR" b="1"/>
              <a:t>IV</a:t>
            </a:r>
            <a:r>
              <a:rPr lang="fa-IR" altLang="fa-IR" b="1"/>
              <a:t> (مراقبت گسترده) </a:t>
            </a:r>
            <a:r>
              <a:rPr lang="en-US" altLang="fa-IR" b="1"/>
              <a:t>Extensive care</a:t>
            </a:r>
          </a:p>
          <a:p>
            <a:pPr>
              <a:lnSpc>
                <a:spcPct val="90000"/>
              </a:lnSpc>
              <a:buFontTx/>
              <a:buNone/>
            </a:pPr>
            <a:r>
              <a:rPr lang="fa-IR" altLang="fa-IR" b="1"/>
              <a:t>بي‌اختياري دارد و بيشتر از 2 بار در هر نوبت كاري است.</a:t>
            </a:r>
          </a:p>
          <a:p>
            <a:pPr>
              <a:lnSpc>
                <a:spcPct val="90000"/>
              </a:lnSpc>
              <a:buFontTx/>
              <a:buNone/>
            </a:pPr>
            <a:endParaRPr lang="fa-IR" altLang="fa-IR" b="1"/>
          </a:p>
          <a:p>
            <a:pPr>
              <a:lnSpc>
                <a:spcPct val="90000"/>
              </a:lnSpc>
            </a:pPr>
            <a:r>
              <a:rPr lang="fa-IR" altLang="fa-IR" b="1"/>
              <a:t>درجه </a:t>
            </a:r>
            <a:r>
              <a:rPr lang="en-US" altLang="fa-IR" b="1"/>
              <a:t>V</a:t>
            </a:r>
            <a:r>
              <a:rPr lang="fa-IR" altLang="fa-IR" b="1"/>
              <a:t> (مراقبت ويژه) </a:t>
            </a:r>
            <a:r>
              <a:rPr lang="en-US" altLang="fa-IR" b="1"/>
              <a:t>Intensive care</a:t>
            </a:r>
            <a:r>
              <a:rPr lang="fa-IR" altLang="fa-IR" b="1"/>
              <a:t> نياز به مشاهده و كنترل مداوم در تمام نوبت كاري دارد</a:t>
            </a:r>
            <a:r>
              <a:rPr lang="en-US" altLang="fa-IR" b="1"/>
              <a:t> </a:t>
            </a:r>
            <a:br>
              <a:rPr lang="en-US" altLang="fa-IR" b="1"/>
            </a:br>
            <a:endParaRPr lang="en-US" altLang="fa-IR" b="1"/>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fa-IR" altLang="fa-IR" b="1"/>
              <a:t>2- تركيب پرسنل پرستاري</a:t>
            </a:r>
            <a:r>
              <a:rPr lang="fa-IR" altLang="fa-IR"/>
              <a:t> </a:t>
            </a:r>
            <a:endParaRPr lang="en-US" altLang="fa-IR"/>
          </a:p>
        </p:txBody>
      </p:sp>
      <p:sp>
        <p:nvSpPr>
          <p:cNvPr id="131075" name="Rectangle 3"/>
          <p:cNvSpPr>
            <a:spLocks noGrp="1" noChangeArrowheads="1"/>
          </p:cNvSpPr>
          <p:nvPr>
            <p:ph type="body" idx="1"/>
          </p:nvPr>
        </p:nvSpPr>
        <p:spPr/>
        <p:txBody>
          <a:bodyPr/>
          <a:lstStyle/>
          <a:p>
            <a:r>
              <a:rPr lang="fa-IR" altLang="fa-IR" b="1"/>
              <a:t>در سال 1965 عبدالله و لوين</a:t>
            </a:r>
            <a:r>
              <a:rPr lang="fa-IR" altLang="fa-IR" b="1">
                <a:hlinkClick r:id="" action="ppaction://noaction"/>
              </a:rPr>
              <a:t>[1]</a:t>
            </a:r>
            <a:r>
              <a:rPr lang="fa-IR" altLang="fa-IR" b="1"/>
              <a:t> تركيب پرسنل حرفه‌اي</a:t>
            </a:r>
            <a:r>
              <a:rPr lang="fa-IR" altLang="fa-IR" b="1">
                <a:hlinkClick r:id="" action="ppaction://noaction"/>
              </a:rPr>
              <a:t>[2]</a:t>
            </a:r>
            <a:r>
              <a:rPr lang="fa-IR" altLang="fa-IR" b="1"/>
              <a:t> و غيرحرفه‌اي</a:t>
            </a:r>
            <a:r>
              <a:rPr lang="fa-IR" altLang="fa-IR" b="1">
                <a:hlinkClick r:id="" action="ppaction://noaction"/>
              </a:rPr>
              <a:t>[3]</a:t>
            </a:r>
            <a:r>
              <a:rPr lang="fa-IR" altLang="fa-IR" b="1"/>
              <a:t> را نسبت 55 درصد و 45 درصد پيشنهاد نمودند.</a:t>
            </a:r>
          </a:p>
          <a:p>
            <a:r>
              <a:rPr lang="fa-IR" altLang="fa-IR" b="1"/>
              <a:t>در مطالعة ديگري 58 درصد </a:t>
            </a:r>
            <a:r>
              <a:rPr lang="en-US" altLang="fa-IR" b="1"/>
              <a:t>RN</a:t>
            </a:r>
            <a:r>
              <a:rPr lang="fa-IR" altLang="fa-IR" b="1"/>
              <a:t>، 26 درصد </a:t>
            </a:r>
            <a:r>
              <a:rPr lang="en-US" altLang="fa-IR" b="1"/>
              <a:t>LPN</a:t>
            </a:r>
            <a:r>
              <a:rPr lang="fa-IR" altLang="fa-IR" b="1"/>
              <a:t> و 16 درصد كمكي، </a:t>
            </a:r>
            <a:r>
              <a:rPr lang="en-US" altLang="fa-IR" b="1"/>
              <a:t/>
            </a:r>
            <a:br>
              <a:rPr lang="en-US" altLang="fa-IR" b="1"/>
            </a:br>
            <a:r>
              <a:rPr lang="en-US" altLang="fa-IR" b="1">
                <a:hlinkClick r:id="" action="ppaction://noaction"/>
              </a:rPr>
              <a:t>[1]</a:t>
            </a:r>
            <a:r>
              <a:rPr lang="en-US" altLang="fa-IR" b="1"/>
              <a:t>- Abdolah &amp; Levin</a:t>
            </a:r>
            <a:endParaRPr lang="en-US" altLang="fa-IR" b="1">
              <a:hlinkClick r:id="" action="ppaction://noaction"/>
            </a:endParaRPr>
          </a:p>
          <a:p>
            <a:r>
              <a:rPr lang="en-US" altLang="fa-IR" b="1">
                <a:hlinkClick r:id="" action="ppaction://noaction"/>
              </a:rPr>
              <a:t>[2]</a:t>
            </a:r>
            <a:r>
              <a:rPr lang="en-US" altLang="fa-IR" b="1"/>
              <a:t>- Professional</a:t>
            </a:r>
            <a:endParaRPr lang="en-US" altLang="fa-IR" b="1">
              <a:hlinkClick r:id="" action="ppaction://noaction"/>
            </a:endParaRPr>
          </a:p>
          <a:p>
            <a:r>
              <a:rPr lang="en-US" altLang="fa-IR" b="1">
                <a:hlinkClick r:id="" action="ppaction://noaction"/>
              </a:rPr>
              <a:t>[3]</a:t>
            </a:r>
            <a:r>
              <a:rPr lang="en-US" altLang="fa-IR" b="1"/>
              <a:t>- Non professional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fa-IR" altLang="fa-IR" sz="4000" b="1"/>
              <a:t>3- ساعت مراقبت مستقيم و غيرمستقيم</a:t>
            </a:r>
            <a:r>
              <a:rPr lang="en-US" altLang="fa-IR" sz="4000"/>
              <a:t/>
            </a:r>
            <a:br>
              <a:rPr lang="en-US" altLang="fa-IR" sz="4000"/>
            </a:br>
            <a:endParaRPr lang="en-US" altLang="fa-IR" sz="4000"/>
          </a:p>
        </p:txBody>
      </p:sp>
      <p:sp>
        <p:nvSpPr>
          <p:cNvPr id="132099" name="Rectangle 3"/>
          <p:cNvSpPr>
            <a:spLocks noGrp="1" noChangeArrowheads="1"/>
          </p:cNvSpPr>
          <p:nvPr>
            <p:ph type="body" idx="1"/>
          </p:nvPr>
        </p:nvSpPr>
        <p:spPr/>
        <p:txBody>
          <a:bodyPr/>
          <a:lstStyle/>
          <a:p>
            <a:r>
              <a:rPr lang="en-US" altLang="fa-IR" sz="2800"/>
              <a:t/>
            </a:r>
            <a:br>
              <a:rPr lang="en-US" altLang="fa-IR" sz="2800"/>
            </a:br>
            <a:r>
              <a:rPr lang="fa-IR" altLang="fa-IR" sz="2800" b="1">
                <a:hlinkClick r:id="" action="ppaction://noaction"/>
              </a:rPr>
              <a:t>گيليس مراقبت‌هاي پرستاري مستقيم را مراقبت‌هايي مي‌داند كه در بالين بيمار و براي بيمار انجام مي‌شود مانند؛ تغذيه، ماساژ، ورزش و غيره. </a:t>
            </a:r>
          </a:p>
          <a:p>
            <a:r>
              <a:rPr lang="fa-IR" altLang="fa-IR" sz="2800" b="1">
                <a:hlinkClick r:id="" action="ppaction://noaction"/>
              </a:rPr>
              <a:t>منظور از مراقبت‌هاي غيرمستقيم به فعاليت‌هايي اطلاق مي‌شود كه دور از بالين بيمار و براي بيمار و به نفع بيمار انجام مي‌شود</a:t>
            </a:r>
            <a:r>
              <a:rPr lang="fa-IR" altLang="fa-IR" sz="2800">
                <a:hlinkClick r:id="" action="ppaction://noaction"/>
              </a:rPr>
              <a:t>.</a:t>
            </a:r>
          </a:p>
          <a:p>
            <a:r>
              <a:rPr lang="fa-IR" altLang="fa-IR" sz="2800">
                <a:hlinkClick r:id="" action="ppaction://noaction"/>
              </a:rPr>
              <a:t> </a:t>
            </a:r>
            <a:endParaRPr lang="en-US" altLang="fa-IR" sz="2800"/>
          </a:p>
          <a:p>
            <a:endParaRPr lang="en-US" altLang="fa-IR" sz="2800">
              <a:hlinkClick r:id="" action="ppaction://noaction"/>
            </a:endParaRPr>
          </a:p>
          <a:p>
            <a:r>
              <a:rPr lang="en-US" altLang="fa-IR" sz="2800"/>
              <a:t>Indirect care -Direct care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endParaRPr lang="en-US" altLang="fa-IR"/>
          </a:p>
        </p:txBody>
      </p:sp>
      <p:sp>
        <p:nvSpPr>
          <p:cNvPr id="133123" name="Rectangle 3"/>
          <p:cNvSpPr>
            <a:spLocks noGrp="1" noChangeArrowheads="1"/>
          </p:cNvSpPr>
          <p:nvPr>
            <p:ph type="body" idx="1"/>
          </p:nvPr>
        </p:nvSpPr>
        <p:spPr/>
        <p:txBody>
          <a:bodyPr/>
          <a:lstStyle/>
          <a:p>
            <a:r>
              <a:rPr lang="fa-IR" altLang="fa-IR" b="1"/>
              <a:t>يانك و ولف ساعات مراقبت مستقيم را براي 18 ساعت از 24 ساعت، (يعني بين ساعت 6 صبح تا ساعت 24) 4 ساعت پيشنهاد نموده است.</a:t>
            </a:r>
          </a:p>
          <a:p>
            <a:r>
              <a:rPr lang="fa-IR" altLang="fa-IR" b="1"/>
              <a:t>درحاليكه عبدا... و لوين (1985) ساعات مراقبت مستقيم را 7/4 ساعت در روز تعيين نموده است.</a:t>
            </a:r>
          </a:p>
          <a:p>
            <a:r>
              <a:rPr lang="fa-IR" altLang="fa-IR" b="1"/>
              <a:t>بنابراين ساعات مراقبت غيرمستقيم در طي روز صرف نظر از وضع بيماران و تعداد آنان در هر گروه، و تعداد پرستار در هر نوبت كاري 20 ساعت خواهد بود</a:t>
            </a:r>
            <a:endParaRPr lang="en-US" altLang="fa-IR" b="1"/>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fa-IR" altLang="fa-IR" b="1"/>
              <a:t>4- نوبت‌هاي كاري</a:t>
            </a:r>
            <a:r>
              <a:rPr lang="en-US" altLang="fa-IR"/>
              <a:t> </a:t>
            </a:r>
          </a:p>
        </p:txBody>
      </p:sp>
      <p:sp>
        <p:nvSpPr>
          <p:cNvPr id="134147" name="Rectangle 3"/>
          <p:cNvSpPr>
            <a:spLocks noGrp="1" noChangeArrowheads="1"/>
          </p:cNvSpPr>
          <p:nvPr>
            <p:ph type="body" idx="1"/>
          </p:nvPr>
        </p:nvSpPr>
        <p:spPr/>
        <p:txBody>
          <a:bodyPr/>
          <a:lstStyle/>
          <a:p>
            <a:r>
              <a:rPr lang="fa-IR" altLang="fa-IR" b="1"/>
              <a:t>- نوبت كاري 8 ساعته برابر با 5 روز كار در هفته</a:t>
            </a:r>
            <a:r>
              <a:rPr lang="en-US" altLang="fa-IR"/>
              <a:t> </a:t>
            </a:r>
            <a:endParaRPr lang="fa-IR" altLang="fa-IR"/>
          </a:p>
          <a:p>
            <a:r>
              <a:rPr lang="fa-IR" altLang="fa-IR" b="1"/>
              <a:t>- نوبت كاري ده ساعته در روز و چهار روز كار در هفته</a:t>
            </a:r>
            <a:r>
              <a:rPr lang="en-US" altLang="fa-IR"/>
              <a:t> </a:t>
            </a:r>
            <a:endParaRPr lang="fa-IR" altLang="fa-IR"/>
          </a:p>
          <a:p>
            <a:r>
              <a:rPr lang="fa-IR" altLang="fa-IR" b="1"/>
              <a:t>نوبت كاري 12 ساعته، سه روز كار در هفته و 4 روز آف</a:t>
            </a:r>
            <a:r>
              <a:rPr lang="en-US" altLang="fa-IR"/>
              <a:t> </a:t>
            </a:r>
            <a:endParaRPr lang="fa-IR" altLang="fa-IR"/>
          </a:p>
          <a:p>
            <a:r>
              <a:rPr lang="fa-IR" altLang="fa-IR" b="1"/>
              <a:t>- برنامه بيلور</a:t>
            </a:r>
            <a:r>
              <a:rPr lang="fa-IR" altLang="fa-IR" b="1">
                <a:hlinkClick r:id="" action="ppaction://noaction"/>
              </a:rPr>
              <a:t>[1]</a:t>
            </a:r>
            <a:r>
              <a:rPr lang="fa-IR" altLang="fa-IR" b="1"/>
              <a:t>+ تعطيلات متناوب: </a:t>
            </a:r>
            <a:r>
              <a:rPr lang="en-US" altLang="fa-IR"/>
              <a:t/>
            </a:r>
            <a:br>
              <a:rPr lang="en-US" altLang="fa-IR"/>
            </a:br>
            <a:r>
              <a:rPr lang="en-US" altLang="fa-IR">
                <a:hlinkClick r:id="" action="ppaction://noaction"/>
              </a:rPr>
              <a:t>[1]</a:t>
            </a:r>
            <a:r>
              <a:rPr lang="en-US" altLang="fa-IR"/>
              <a:t>- Baylor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fa-IR" altLang="fa-IR" b="1"/>
              <a:t>5-روش‌هاي برنامه‌نويسي</a:t>
            </a:r>
            <a:r>
              <a:rPr lang="en-US" altLang="fa-IR"/>
              <a:t> </a:t>
            </a:r>
          </a:p>
        </p:txBody>
      </p:sp>
      <p:sp>
        <p:nvSpPr>
          <p:cNvPr id="135171" name="Rectangle 3"/>
          <p:cNvSpPr>
            <a:spLocks noGrp="1" noChangeArrowheads="1"/>
          </p:cNvSpPr>
          <p:nvPr>
            <p:ph type="body" idx="1"/>
          </p:nvPr>
        </p:nvSpPr>
        <p:spPr/>
        <p:txBody>
          <a:bodyPr/>
          <a:lstStyle/>
          <a:p>
            <a:r>
              <a:rPr lang="fa-IR" altLang="fa-IR" b="1"/>
              <a:t>الف) خودبرنامه‌نويسي </a:t>
            </a:r>
            <a:r>
              <a:rPr lang="en-US" altLang="fa-IR" b="1"/>
              <a:t>Self scheduling</a:t>
            </a:r>
          </a:p>
          <a:p>
            <a:r>
              <a:rPr lang="fa-IR" altLang="fa-IR" b="1"/>
              <a:t>ب) نوبت‌هاي كاري چرخشي</a:t>
            </a:r>
            <a:r>
              <a:rPr lang="en-US" altLang="fa-IR" b="1"/>
              <a:t> Rotating work Shifts</a:t>
            </a:r>
          </a:p>
          <a:p>
            <a:pPr>
              <a:buFontTx/>
              <a:buNone/>
            </a:pPr>
            <a:r>
              <a:rPr lang="fa-IR" altLang="fa-IR" b="1"/>
              <a:t>ج) نوبت كاري دائمي</a:t>
            </a:r>
            <a:r>
              <a:rPr lang="en-US" altLang="fa-IR" b="1"/>
              <a:t>Permanent shifts</a:t>
            </a:r>
          </a:p>
          <a:p>
            <a:endParaRPr lang="fa-IR" altLang="fa-IR" b="1"/>
          </a:p>
          <a:p>
            <a:r>
              <a:rPr lang="fa-IR" altLang="fa-IR" b="1"/>
              <a:t>د) برنامه‌نويسي دوره‌اي يا قالبي </a:t>
            </a:r>
            <a:r>
              <a:rPr lang="en-US" altLang="fa-IR" b="1"/>
              <a:t>Block scheduling</a:t>
            </a:r>
          </a:p>
          <a:p>
            <a:endParaRPr lang="en-US" altLang="fa-I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fa-IR" altLang="fa-IR" sz="4000" b="1"/>
              <a:t>چرا براي همه مديران، مديريت منابع انساني از اهميت ويژه‌اي برخوردار است؟</a:t>
            </a:r>
            <a:endParaRPr lang="en-US" altLang="fa-IR" sz="4000" b="1"/>
          </a:p>
        </p:txBody>
      </p:sp>
      <p:sp>
        <p:nvSpPr>
          <p:cNvPr id="11267" name="Rectangle 3"/>
          <p:cNvSpPr>
            <a:spLocks noGrp="1" noChangeArrowheads="1"/>
          </p:cNvSpPr>
          <p:nvPr>
            <p:ph type="body" idx="1"/>
          </p:nvPr>
        </p:nvSpPr>
        <p:spPr/>
        <p:txBody>
          <a:bodyPr/>
          <a:lstStyle/>
          <a:p>
            <a:r>
              <a:rPr lang="fa-IR" altLang="fa-IR"/>
              <a:t>* </a:t>
            </a:r>
            <a:r>
              <a:rPr lang="fa-IR" altLang="fa-IR" b="1"/>
              <a:t>متهم شود كه تبعيض قائل شده و به دادگاه كشانده شود.</a:t>
            </a:r>
          </a:p>
          <a:p>
            <a:r>
              <a:rPr lang="fa-IR" altLang="fa-IR" b="1"/>
              <a:t>* شركت او متهم به رعايت نكردن قوانين ايمني و بهداشت (طبق قوانين دولت مركزي) شود. نسبت به آموزش‌هاي ناكافي چشم خود را ببندد و شاهد كاهش اثربخشي دواير سازمان گردد. در رفتار با كاركنان متهم به نقض مقررات شود.</a:t>
            </a:r>
          </a:p>
          <a:p>
            <a:endParaRPr lang="en-US" altLang="fa-IR" b="1"/>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fa-IR" altLang="fa-IR" b="1"/>
              <a:t>6- روش‌هاي تقسيم وظايف در پرستاري</a:t>
            </a:r>
            <a:endParaRPr lang="en-US" altLang="fa-IR" b="1"/>
          </a:p>
        </p:txBody>
      </p:sp>
      <p:sp>
        <p:nvSpPr>
          <p:cNvPr id="136195" name="Rectangle 3"/>
          <p:cNvSpPr>
            <a:spLocks noGrp="1" noChangeArrowheads="1"/>
          </p:cNvSpPr>
          <p:nvPr>
            <p:ph type="body" idx="1"/>
          </p:nvPr>
        </p:nvSpPr>
        <p:spPr/>
        <p:txBody>
          <a:bodyPr/>
          <a:lstStyle/>
          <a:p>
            <a:pPr>
              <a:lnSpc>
                <a:spcPct val="90000"/>
              </a:lnSpc>
            </a:pPr>
            <a:r>
              <a:rPr lang="fa-IR" altLang="fa-IR" b="1"/>
              <a:t>روش موردي</a:t>
            </a:r>
          </a:p>
          <a:p>
            <a:pPr>
              <a:lnSpc>
                <a:spcPct val="90000"/>
              </a:lnSpc>
            </a:pPr>
            <a:r>
              <a:rPr lang="fa-IR" altLang="fa-IR" b="1"/>
              <a:t>- روش فعاليتي</a:t>
            </a:r>
            <a:r>
              <a:rPr lang="fa-IR" altLang="fa-IR" b="1">
                <a:hlinkClick r:id="" action="ppaction://noaction"/>
              </a:rPr>
              <a:t>[1]</a:t>
            </a:r>
            <a:endParaRPr lang="fa-IR" altLang="fa-IR" b="1"/>
          </a:p>
          <a:p>
            <a:pPr>
              <a:lnSpc>
                <a:spcPct val="90000"/>
              </a:lnSpc>
            </a:pPr>
            <a:r>
              <a:rPr lang="fa-IR" altLang="fa-IR" b="1"/>
              <a:t>- روش گروهي يا تيمي</a:t>
            </a:r>
            <a:r>
              <a:rPr lang="fa-IR" altLang="fa-IR" b="1">
                <a:hlinkClick r:id="" action="ppaction://noaction"/>
              </a:rPr>
              <a:t>[2]</a:t>
            </a:r>
            <a:endParaRPr lang="fa-IR" altLang="fa-IR" b="1"/>
          </a:p>
          <a:p>
            <a:pPr>
              <a:lnSpc>
                <a:spcPct val="90000"/>
              </a:lnSpc>
            </a:pPr>
            <a:r>
              <a:rPr lang="fa-IR" altLang="fa-IR" b="1"/>
              <a:t>-روش پرستاري اوليه</a:t>
            </a:r>
            <a:r>
              <a:rPr lang="fa-IR" altLang="fa-IR" b="1">
                <a:hlinkClick r:id="" action="ppaction://noaction"/>
              </a:rPr>
              <a:t>[3]</a:t>
            </a:r>
            <a:endParaRPr lang="en-US" altLang="fa-IR" b="1"/>
          </a:p>
          <a:p>
            <a:pPr>
              <a:lnSpc>
                <a:spcPct val="90000"/>
              </a:lnSpc>
            </a:pPr>
            <a:r>
              <a:rPr lang="en-US" altLang="fa-IR" b="1"/>
              <a:t/>
            </a:r>
            <a:br>
              <a:rPr lang="en-US" altLang="fa-IR" b="1"/>
            </a:br>
            <a:r>
              <a:rPr lang="en-US" altLang="fa-IR" b="1">
                <a:hlinkClick r:id="" action="ppaction://noaction"/>
              </a:rPr>
              <a:t>[1]</a:t>
            </a:r>
            <a:r>
              <a:rPr lang="en-US" altLang="fa-IR" b="1"/>
              <a:t>- Functional method</a:t>
            </a:r>
            <a:endParaRPr lang="en-US" altLang="fa-IR" b="1">
              <a:hlinkClick r:id="" action="ppaction://noaction"/>
            </a:endParaRPr>
          </a:p>
          <a:p>
            <a:pPr>
              <a:lnSpc>
                <a:spcPct val="90000"/>
              </a:lnSpc>
            </a:pPr>
            <a:r>
              <a:rPr lang="en-US" altLang="fa-IR" b="1">
                <a:hlinkClick r:id="" action="ppaction://noaction"/>
              </a:rPr>
              <a:t>[2]</a:t>
            </a:r>
            <a:r>
              <a:rPr lang="en-US" altLang="fa-IR" b="1"/>
              <a:t>- Group or team method</a:t>
            </a:r>
            <a:endParaRPr lang="en-US" altLang="fa-IR" b="1">
              <a:hlinkClick r:id="" action="ppaction://noaction"/>
            </a:endParaRPr>
          </a:p>
          <a:p>
            <a:pPr>
              <a:lnSpc>
                <a:spcPct val="90000"/>
              </a:lnSpc>
            </a:pPr>
            <a:r>
              <a:rPr lang="en-US" altLang="fa-IR" b="1">
                <a:hlinkClick r:id="" action="ppaction://noaction"/>
              </a:rPr>
              <a:t>[3]</a:t>
            </a:r>
            <a:r>
              <a:rPr lang="en-US" altLang="fa-IR" b="1"/>
              <a:t>- Primary nursing method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fa-IR" altLang="fa-IR" b="1"/>
              <a:t>روش‌هاي تقسيم وظايف در پرستاري</a:t>
            </a:r>
            <a:endParaRPr lang="en-US" altLang="fa-IR" b="1"/>
          </a:p>
        </p:txBody>
      </p:sp>
      <p:sp>
        <p:nvSpPr>
          <p:cNvPr id="137219" name="Rectangle 3"/>
          <p:cNvSpPr>
            <a:spLocks noGrp="1" noChangeArrowheads="1"/>
          </p:cNvSpPr>
          <p:nvPr>
            <p:ph type="body" idx="1"/>
          </p:nvPr>
        </p:nvSpPr>
        <p:spPr/>
        <p:txBody>
          <a:bodyPr/>
          <a:lstStyle/>
          <a:p>
            <a:r>
              <a:rPr lang="fa-IR" altLang="fa-IR" b="1"/>
              <a:t>روش تعديل يافته يا مدولار</a:t>
            </a:r>
            <a:r>
              <a:rPr lang="fa-IR" altLang="fa-IR" b="1">
                <a:hlinkClick r:id="" action="ppaction://noaction"/>
              </a:rPr>
              <a:t>[1]</a:t>
            </a:r>
            <a:endParaRPr lang="fa-IR" altLang="fa-IR" b="1"/>
          </a:p>
          <a:p>
            <a:r>
              <a:rPr lang="fa-IR" altLang="fa-IR" b="1"/>
              <a:t>- ادارة بيمار</a:t>
            </a:r>
            <a:r>
              <a:rPr lang="fa-IR" altLang="fa-IR" b="1">
                <a:hlinkClick r:id="" action="ppaction://noaction"/>
              </a:rPr>
              <a:t>[2]</a:t>
            </a:r>
            <a:endParaRPr lang="fa-IR" altLang="fa-IR" b="1"/>
          </a:p>
          <a:p>
            <a:r>
              <a:rPr lang="fa-IR" altLang="fa-IR" b="1"/>
              <a:t>- پرستار مكمل</a:t>
            </a:r>
            <a:r>
              <a:rPr lang="fa-IR" altLang="fa-IR" b="1">
                <a:hlinkClick r:id="" action="ppaction://noaction"/>
              </a:rPr>
              <a:t>[3]</a:t>
            </a:r>
            <a:endParaRPr lang="en-US" altLang="fa-IR" b="1"/>
          </a:p>
          <a:p>
            <a:r>
              <a:rPr lang="en-US" altLang="fa-IR" b="1"/>
              <a:t/>
            </a:r>
            <a:br>
              <a:rPr lang="en-US" altLang="fa-IR" b="1"/>
            </a:br>
            <a:r>
              <a:rPr lang="en-US" altLang="fa-IR" b="1">
                <a:hlinkClick r:id="" action="ppaction://noaction"/>
              </a:rPr>
              <a:t>[1]</a:t>
            </a:r>
            <a:r>
              <a:rPr lang="en-US" altLang="fa-IR" b="1"/>
              <a:t>- Modular method</a:t>
            </a:r>
            <a:endParaRPr lang="en-US" altLang="fa-IR" b="1">
              <a:hlinkClick r:id="" action="ppaction://noaction"/>
            </a:endParaRPr>
          </a:p>
          <a:p>
            <a:r>
              <a:rPr lang="en-US" altLang="fa-IR" b="1">
                <a:hlinkClick r:id="" action="ppaction://noaction"/>
              </a:rPr>
              <a:t>[2]</a:t>
            </a:r>
            <a:r>
              <a:rPr lang="en-US" altLang="fa-IR" b="1"/>
              <a:t>- Case management</a:t>
            </a:r>
            <a:endParaRPr lang="en-US" altLang="fa-IR" b="1">
              <a:hlinkClick r:id="" action="ppaction://noaction"/>
            </a:endParaRPr>
          </a:p>
          <a:p>
            <a:r>
              <a:rPr lang="en-US" altLang="fa-IR" b="1">
                <a:hlinkClick r:id="" action="ppaction://noaction"/>
              </a:rPr>
              <a:t>[3]</a:t>
            </a:r>
            <a:r>
              <a:rPr lang="en-US" altLang="fa-IR" b="1"/>
              <a:t>- Complement nurse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fa-IR" altLang="fa-IR" b="1"/>
              <a:t>روش‌هاي تقسيم وظايف در پرستاري</a:t>
            </a:r>
            <a:endParaRPr lang="en-US" altLang="fa-IR" b="1"/>
          </a:p>
        </p:txBody>
      </p:sp>
      <p:sp>
        <p:nvSpPr>
          <p:cNvPr id="138243" name="Rectangle 3"/>
          <p:cNvSpPr>
            <a:spLocks noGrp="1" noChangeArrowheads="1"/>
          </p:cNvSpPr>
          <p:nvPr>
            <p:ph type="body" idx="1"/>
          </p:nvPr>
        </p:nvSpPr>
        <p:spPr/>
        <p:txBody>
          <a:bodyPr/>
          <a:lstStyle/>
          <a:p>
            <a:pPr>
              <a:lnSpc>
                <a:spcPct val="90000"/>
              </a:lnSpc>
            </a:pPr>
            <a:r>
              <a:rPr lang="fa-IR" altLang="fa-IR" b="1"/>
              <a:t>- پرستار رابط</a:t>
            </a:r>
            <a:r>
              <a:rPr lang="fa-IR" altLang="fa-IR" b="1">
                <a:hlinkClick r:id="" action="ppaction://noaction"/>
              </a:rPr>
              <a:t>[1]</a:t>
            </a:r>
            <a:endParaRPr lang="fa-IR" altLang="fa-IR" b="1"/>
          </a:p>
          <a:p>
            <a:pPr>
              <a:lnSpc>
                <a:spcPct val="90000"/>
              </a:lnSpc>
            </a:pPr>
            <a:r>
              <a:rPr lang="fa-IR" altLang="fa-IR" b="1"/>
              <a:t>- پرستار درمانگر</a:t>
            </a:r>
            <a:r>
              <a:rPr lang="fa-IR" altLang="fa-IR" b="1">
                <a:hlinkClick r:id="" action="ppaction://noaction"/>
              </a:rPr>
              <a:t>[2]</a:t>
            </a:r>
            <a:endParaRPr lang="fa-IR" altLang="fa-IR" b="1"/>
          </a:p>
          <a:p>
            <a:pPr>
              <a:lnSpc>
                <a:spcPct val="90000"/>
              </a:lnSpc>
            </a:pPr>
            <a:r>
              <a:rPr lang="fa-IR" altLang="fa-IR" b="1"/>
              <a:t>- پرستار رو در رو يا يك به يك</a:t>
            </a:r>
            <a:r>
              <a:rPr lang="fa-IR" altLang="fa-IR" b="1">
                <a:hlinkClick r:id="" action="ppaction://noaction"/>
              </a:rPr>
              <a:t>[3]</a:t>
            </a:r>
            <a:endParaRPr lang="fa-IR" altLang="fa-IR" b="1"/>
          </a:p>
          <a:p>
            <a:pPr>
              <a:lnSpc>
                <a:spcPct val="90000"/>
              </a:lnSpc>
            </a:pPr>
            <a:r>
              <a:rPr lang="fa-IR" altLang="fa-IR" b="1"/>
              <a:t>- پرستار خصوصي</a:t>
            </a:r>
            <a:r>
              <a:rPr lang="fa-IR" altLang="fa-IR" b="1">
                <a:hlinkClick r:id="" action="ppaction://noaction"/>
              </a:rPr>
              <a:t>[4]</a:t>
            </a:r>
            <a:r>
              <a:rPr lang="fa-IR" altLang="fa-IR" b="1"/>
              <a:t>(</a:t>
            </a:r>
            <a:r>
              <a:rPr lang="en-US" altLang="fa-IR" b="1"/>
              <a:t> </a:t>
            </a:r>
            <a:br>
              <a:rPr lang="en-US" altLang="fa-IR" b="1"/>
            </a:br>
            <a:r>
              <a:rPr lang="en-US" altLang="fa-IR" b="1">
                <a:hlinkClick r:id="" action="ppaction://noaction"/>
              </a:rPr>
              <a:t>[1]</a:t>
            </a:r>
            <a:r>
              <a:rPr lang="en-US" altLang="fa-IR" b="1"/>
              <a:t>- Liaison nurse</a:t>
            </a:r>
            <a:endParaRPr lang="en-US" altLang="fa-IR" b="1">
              <a:hlinkClick r:id="" action="ppaction://noaction"/>
            </a:endParaRPr>
          </a:p>
          <a:p>
            <a:pPr>
              <a:lnSpc>
                <a:spcPct val="90000"/>
              </a:lnSpc>
            </a:pPr>
            <a:r>
              <a:rPr lang="en-US" altLang="fa-IR" b="1">
                <a:hlinkClick r:id="" action="ppaction://noaction"/>
              </a:rPr>
              <a:t>[2]</a:t>
            </a:r>
            <a:r>
              <a:rPr lang="en-US" altLang="fa-IR" b="1"/>
              <a:t>- Nurse therapist</a:t>
            </a:r>
            <a:endParaRPr lang="en-US" altLang="fa-IR" b="1">
              <a:hlinkClick r:id="" action="ppaction://noaction"/>
            </a:endParaRPr>
          </a:p>
          <a:p>
            <a:pPr>
              <a:lnSpc>
                <a:spcPct val="90000"/>
              </a:lnSpc>
            </a:pPr>
            <a:r>
              <a:rPr lang="en-US" altLang="fa-IR" b="1">
                <a:hlinkClick r:id="" action="ppaction://noaction"/>
              </a:rPr>
              <a:t>[3]</a:t>
            </a:r>
            <a:r>
              <a:rPr lang="en-US" altLang="fa-IR" b="1"/>
              <a:t>- One to one nurse</a:t>
            </a:r>
            <a:endParaRPr lang="en-US" altLang="fa-IR" b="1">
              <a:hlinkClick r:id="" action="ppaction://noaction"/>
            </a:endParaRPr>
          </a:p>
          <a:p>
            <a:pPr>
              <a:lnSpc>
                <a:spcPct val="90000"/>
              </a:lnSpc>
            </a:pPr>
            <a:r>
              <a:rPr lang="en-US" altLang="fa-IR" b="1">
                <a:hlinkClick r:id="" action="ppaction://noaction"/>
              </a:rPr>
              <a:t>[4]</a:t>
            </a:r>
            <a:r>
              <a:rPr lang="en-US" altLang="fa-IR" b="1"/>
              <a:t>- Private duty nurse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fa-IR" altLang="fa-IR" b="1"/>
              <a:t>روش موردي</a:t>
            </a:r>
            <a:endParaRPr lang="en-US" altLang="fa-IR" b="1"/>
          </a:p>
        </p:txBody>
      </p:sp>
      <p:pic>
        <p:nvPicPr>
          <p:cNvPr id="139268" name="Picture 4" descr="نمايش%20موردي%20روش%20ساختاري"/>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1628775"/>
            <a:ext cx="8893175" cy="5229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fa-IR" altLang="fa-IR" sz="4000" b="1"/>
              <a:t>مزايا</a:t>
            </a:r>
            <a:r>
              <a:rPr lang="fa-IR" altLang="fa-IR" sz="4000"/>
              <a:t/>
            </a:r>
            <a:br>
              <a:rPr lang="fa-IR" altLang="fa-IR" sz="4000"/>
            </a:br>
            <a:endParaRPr lang="en-US" altLang="fa-IR" sz="4000"/>
          </a:p>
        </p:txBody>
      </p:sp>
      <p:sp>
        <p:nvSpPr>
          <p:cNvPr id="140291" name="Rectangle 3"/>
          <p:cNvSpPr>
            <a:spLocks noGrp="1" noChangeArrowheads="1"/>
          </p:cNvSpPr>
          <p:nvPr>
            <p:ph type="body" idx="1"/>
          </p:nvPr>
        </p:nvSpPr>
        <p:spPr/>
        <p:txBody>
          <a:bodyPr/>
          <a:lstStyle/>
          <a:p>
            <a:r>
              <a:rPr lang="fa-IR" altLang="fa-IR" sz="3600" b="1"/>
              <a:t>روابط خوب پرستار و بيمار</a:t>
            </a:r>
          </a:p>
          <a:p>
            <a:r>
              <a:rPr lang="fa-IR" altLang="fa-IR" sz="3600" b="1"/>
              <a:t>نيازهاي بيمار توسط پرستار سريعاً برآورده مي‌شود</a:t>
            </a:r>
          </a:p>
          <a:p>
            <a:r>
              <a:rPr lang="fa-IR" altLang="fa-IR" sz="3600" b="1"/>
              <a:t>امكان يادگيري براي دانشجو ميسر است.</a:t>
            </a:r>
          </a:p>
          <a:p>
            <a:r>
              <a:rPr lang="fa-IR" altLang="fa-IR" sz="3600" b="1"/>
              <a:t>استمرار در مراقبت به شرط آنكه بيمار تحت مراقبت يك پرستار يا دانشجو قرار گيرد.</a:t>
            </a:r>
          </a:p>
          <a:p>
            <a:endParaRPr lang="en-US" altLang="fa-IR" sz="3600" b="1"/>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fa-IR" altLang="fa-IR" sz="4000" b="1"/>
              <a:t>مزايا</a:t>
            </a:r>
            <a:r>
              <a:rPr lang="fa-IR" altLang="fa-IR" sz="4000"/>
              <a:t/>
            </a:r>
            <a:br>
              <a:rPr lang="fa-IR" altLang="fa-IR" sz="4000"/>
            </a:br>
            <a:endParaRPr lang="en-US" altLang="fa-IR" sz="4000"/>
          </a:p>
        </p:txBody>
      </p:sp>
      <p:sp>
        <p:nvSpPr>
          <p:cNvPr id="141315" name="Rectangle 3"/>
          <p:cNvSpPr>
            <a:spLocks noGrp="1" noChangeArrowheads="1"/>
          </p:cNvSpPr>
          <p:nvPr>
            <p:ph type="body" idx="1"/>
          </p:nvPr>
        </p:nvSpPr>
        <p:spPr/>
        <p:txBody>
          <a:bodyPr/>
          <a:lstStyle/>
          <a:p>
            <a:r>
              <a:rPr lang="fa-IR" altLang="fa-IR" sz="3600" b="1"/>
              <a:t>جامعيت مراقبت و امكان تشخيص انجام تدابير پرستاري</a:t>
            </a:r>
          </a:p>
          <a:p>
            <a:r>
              <a:rPr lang="fa-IR" altLang="fa-IR" sz="3600" b="1"/>
              <a:t>امكان مشاهدات عيني و ذهني توسط پرستار به علت استمرار در مراقبت </a:t>
            </a:r>
          </a:p>
          <a:p>
            <a:r>
              <a:rPr lang="fa-IR" altLang="fa-IR" sz="3600" b="1"/>
              <a:t>روشي است بيمار محور و پرستار محور</a:t>
            </a:r>
            <a:endParaRPr lang="en-US" altLang="fa-IR" sz="3600" b="1"/>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fa-IR" altLang="fa-IR" b="1"/>
              <a:t>معايب</a:t>
            </a:r>
            <a:endParaRPr lang="en-US" altLang="fa-IR" b="1"/>
          </a:p>
        </p:txBody>
      </p:sp>
      <p:sp>
        <p:nvSpPr>
          <p:cNvPr id="142339" name="Rectangle 3"/>
          <p:cNvSpPr>
            <a:spLocks noGrp="1" noChangeArrowheads="1"/>
          </p:cNvSpPr>
          <p:nvPr>
            <p:ph type="body" idx="1"/>
          </p:nvPr>
        </p:nvSpPr>
        <p:spPr/>
        <p:txBody>
          <a:bodyPr/>
          <a:lstStyle/>
          <a:p>
            <a:r>
              <a:rPr lang="fa-IR" altLang="fa-IR" b="1"/>
              <a:t> </a:t>
            </a:r>
            <a:endParaRPr lang="fa-IR" altLang="fa-IR"/>
          </a:p>
          <a:p>
            <a:r>
              <a:rPr lang="fa-IR" altLang="fa-IR" sz="3600" b="1"/>
              <a:t>از نظر هزينه گران است و اين بزرگترين عيب اين روش است.</a:t>
            </a:r>
          </a:p>
          <a:p>
            <a:r>
              <a:rPr lang="fa-IR" altLang="fa-IR" sz="3600" b="1"/>
              <a:t>نياز به پرسنل زياد </a:t>
            </a:r>
          </a:p>
          <a:p>
            <a:r>
              <a:rPr lang="fa-IR" altLang="fa-IR" sz="3600" b="1"/>
              <a:t>نياز به پرسنل ماهر و با تجربه</a:t>
            </a:r>
            <a:r>
              <a:rPr lang="en-US" altLang="fa-I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fa-IR" altLang="fa-IR" b="1"/>
              <a:t>روش فعاليتي يا وظيفه‌اي</a:t>
            </a:r>
            <a:r>
              <a:rPr lang="en-US" altLang="fa-IR"/>
              <a:t> </a:t>
            </a:r>
          </a:p>
        </p:txBody>
      </p:sp>
      <p:pic>
        <p:nvPicPr>
          <p:cNvPr id="143364" name="Picture 4" descr="نمودار%20سازماني%20روش%20وظيفه‌اي"/>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268413"/>
            <a:ext cx="9144000"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altLang="fa-IR" b="1"/>
              <a:t>روش فعاليتي يا وظيفه‌اي</a:t>
            </a:r>
            <a:r>
              <a:rPr lang="en-US" altLang="fa-IR"/>
              <a:t> </a:t>
            </a:r>
          </a:p>
        </p:txBody>
      </p:sp>
      <p:sp>
        <p:nvSpPr>
          <p:cNvPr id="144387" name="Rectangle 3"/>
          <p:cNvSpPr>
            <a:spLocks noGrp="1" noChangeArrowheads="1"/>
          </p:cNvSpPr>
          <p:nvPr>
            <p:ph type="body" idx="1"/>
          </p:nvPr>
        </p:nvSpPr>
        <p:spPr/>
        <p:txBody>
          <a:bodyPr/>
          <a:lstStyle/>
          <a:p>
            <a:r>
              <a:rPr lang="fa-IR" altLang="fa-IR" b="1"/>
              <a:t>مزايا</a:t>
            </a:r>
            <a:endParaRPr lang="fa-IR" altLang="fa-IR"/>
          </a:p>
          <a:p>
            <a:r>
              <a:rPr lang="fa-IR" altLang="fa-IR" sz="3600" b="1"/>
              <a:t>از همه افراد حرفه‌اي و غيرحرفه‌اي استفاده مي‌شود.</a:t>
            </a:r>
          </a:p>
          <a:p>
            <a:r>
              <a:rPr lang="fa-IR" altLang="fa-IR" sz="3600" b="1"/>
              <a:t>كارآيي افراد به دليل انجام يك نوع كار افزايش مي‌يابد (ساختار كلاسيك)</a:t>
            </a:r>
          </a:p>
          <a:p>
            <a:r>
              <a:rPr lang="fa-IR" altLang="fa-IR" sz="3600" b="1"/>
              <a:t>به تعداد پرسنل كم، نياز است.</a:t>
            </a:r>
          </a:p>
          <a:p>
            <a:r>
              <a:rPr lang="fa-IR" altLang="fa-IR" sz="3600" b="1"/>
              <a:t>هزينه هاي پرسنلي كاهش مي يابد.</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fa-IR" altLang="fa-IR" b="1"/>
              <a:t>روش فعاليتي يا وظيفه‌اي</a:t>
            </a:r>
            <a:r>
              <a:rPr lang="en-US" altLang="fa-IR"/>
              <a:t> </a:t>
            </a:r>
          </a:p>
        </p:txBody>
      </p:sp>
      <p:sp>
        <p:nvSpPr>
          <p:cNvPr id="145411" name="Rectangle 3"/>
          <p:cNvSpPr>
            <a:spLocks noGrp="1" noChangeArrowheads="1"/>
          </p:cNvSpPr>
          <p:nvPr>
            <p:ph type="body" idx="1"/>
          </p:nvPr>
        </p:nvSpPr>
        <p:spPr/>
        <p:txBody>
          <a:bodyPr/>
          <a:lstStyle/>
          <a:p>
            <a:r>
              <a:rPr lang="fa-IR" altLang="fa-IR" b="1"/>
              <a:t>مزايا </a:t>
            </a:r>
          </a:p>
          <a:p>
            <a:r>
              <a:rPr lang="fa-IR" altLang="fa-IR" b="1"/>
              <a:t>بعضي از پرستاران از دنبال كردن دستورات و انجام كارهاي يكنواخت احساس راحتي مي‌كنند</a:t>
            </a:r>
          </a:p>
          <a:p>
            <a:r>
              <a:rPr lang="fa-IR" altLang="fa-IR" b="1"/>
              <a:t>كارها سريع انجام مي‌شود.</a:t>
            </a:r>
          </a:p>
          <a:p>
            <a:r>
              <a:rPr lang="fa-IR" altLang="fa-IR" b="1"/>
              <a:t>مسئوليت افراد مشخص است.</a:t>
            </a:r>
          </a:p>
          <a:p>
            <a:r>
              <a:rPr lang="fa-IR" altLang="fa-IR" b="1"/>
              <a:t> كنترل توسط پرستار مرتباً به عمل مي‌آيد.</a:t>
            </a:r>
          </a:p>
          <a:p>
            <a:r>
              <a:rPr lang="fa-IR" altLang="fa-IR" b="1"/>
              <a:t>وحدت فرماندهي حفظ مي شود.</a:t>
            </a:r>
            <a:endParaRPr lang="en-US" altLang="fa-IR" b="1"/>
          </a:p>
          <a:p>
            <a:endParaRPr lang="en-US" altLang="fa-I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fa-IR" altLang="fa-IR" sz="4000" b="1"/>
              <a:t>اختيارات صف و ستاد</a:t>
            </a:r>
            <a:r>
              <a:rPr lang="fa-IR" altLang="fa-IR" sz="4000"/>
              <a:t/>
            </a:r>
            <a:br>
              <a:rPr lang="fa-IR" altLang="fa-IR" sz="4000"/>
            </a:br>
            <a:endParaRPr lang="en-US" altLang="fa-IR" sz="4000"/>
          </a:p>
        </p:txBody>
      </p:sp>
      <p:sp>
        <p:nvSpPr>
          <p:cNvPr id="12291" name="Rectangle 3"/>
          <p:cNvSpPr>
            <a:spLocks noGrp="1" noChangeArrowheads="1"/>
          </p:cNvSpPr>
          <p:nvPr>
            <p:ph type="body" idx="1"/>
          </p:nvPr>
        </p:nvSpPr>
        <p:spPr/>
        <p:txBody>
          <a:bodyPr/>
          <a:lstStyle/>
          <a:p>
            <a:r>
              <a:rPr lang="fa-IR" altLang="fa-IR" b="1"/>
              <a:t>اختيار</a:t>
            </a:r>
            <a:r>
              <a:rPr lang="fa-IR" altLang="fa-IR" b="1">
                <a:hlinkClick r:id="" action="ppaction://noaction"/>
              </a:rPr>
              <a:t>[1]</a:t>
            </a:r>
            <a:r>
              <a:rPr lang="fa-IR" altLang="fa-IR" b="1"/>
              <a:t> يعني حق تصميم‌گيري، هدايت و دادن دستور به آنان. در مديريت معمولاً بين اختيارات صف و ستاد تفا وت قائل مي‌شوند.</a:t>
            </a:r>
          </a:p>
          <a:p>
            <a:r>
              <a:rPr lang="fa-IR" altLang="fa-IR" b="1"/>
              <a:t>مدير صفي</a:t>
            </a:r>
            <a:r>
              <a:rPr lang="fa-IR" altLang="fa-IR" b="1">
                <a:hlinkClick r:id="" action="ppaction://noaction"/>
              </a:rPr>
              <a:t>[2]</a:t>
            </a:r>
            <a:r>
              <a:rPr lang="fa-IR" altLang="fa-IR" b="1"/>
              <a:t> حق دارد كارهاي زيردستان را هدايت نمايد. (او هميشه رئيس فرد ديگري است) </a:t>
            </a:r>
            <a:r>
              <a:rPr lang="en-US" altLang="fa-IR" b="1"/>
              <a:t/>
            </a:r>
            <a:br>
              <a:rPr lang="en-US" altLang="fa-IR" b="1"/>
            </a:br>
            <a:r>
              <a:rPr lang="en-US" altLang="fa-IR" b="1">
                <a:hlinkClick r:id="" action="ppaction://noaction"/>
              </a:rPr>
              <a:t>[1]</a:t>
            </a:r>
            <a:r>
              <a:rPr lang="en-US" altLang="fa-IR" b="1"/>
              <a:t>- Authority</a:t>
            </a:r>
            <a:endParaRPr lang="en-US" altLang="fa-IR" b="1">
              <a:hlinkClick r:id="" action="ppaction://noaction"/>
            </a:endParaRPr>
          </a:p>
          <a:p>
            <a:r>
              <a:rPr lang="en-US" altLang="fa-IR" b="1">
                <a:hlinkClick r:id="" action="ppaction://noaction"/>
              </a:rPr>
              <a:t>[2]</a:t>
            </a:r>
            <a:r>
              <a:rPr lang="en-US" altLang="fa-IR" b="1"/>
              <a:t>- Line manager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fa-IR" altLang="fa-IR" b="1"/>
              <a:t>روش فعاليتي يا وظيفه‌اي</a:t>
            </a:r>
            <a:endParaRPr lang="en-US" altLang="fa-IR" b="1"/>
          </a:p>
        </p:txBody>
      </p:sp>
      <p:sp>
        <p:nvSpPr>
          <p:cNvPr id="146435" name="Rectangle 3"/>
          <p:cNvSpPr>
            <a:spLocks noGrp="1" noChangeArrowheads="1"/>
          </p:cNvSpPr>
          <p:nvPr>
            <p:ph type="body" idx="1"/>
          </p:nvPr>
        </p:nvSpPr>
        <p:spPr/>
        <p:txBody>
          <a:bodyPr/>
          <a:lstStyle/>
          <a:p>
            <a:r>
              <a:rPr lang="fa-IR" altLang="fa-IR" sz="3600" b="1"/>
              <a:t>معايب</a:t>
            </a:r>
          </a:p>
          <a:p>
            <a:r>
              <a:rPr lang="fa-IR" altLang="fa-IR" sz="3600" b="1"/>
              <a:t>بيماران احساس ناامني و سرگرداني مي‌كنند، و نمي‌دانند كدام پرستار چه كاري را انجام مي‌دهد.</a:t>
            </a:r>
          </a:p>
          <a:p>
            <a:r>
              <a:rPr lang="fa-IR" altLang="fa-IR" sz="3600" b="1"/>
              <a:t>فرسودگي شغلي سرپرستار، به دليل جوابگويي به بيماران و همراهان و تيم درماني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fa-IR" altLang="fa-IR" b="1"/>
              <a:t>روش فعاليتي يا وظيفه‌اي</a:t>
            </a:r>
            <a:endParaRPr lang="en-US" altLang="fa-IR" b="1"/>
          </a:p>
        </p:txBody>
      </p:sp>
      <p:sp>
        <p:nvSpPr>
          <p:cNvPr id="147459" name="Rectangle 3"/>
          <p:cNvSpPr>
            <a:spLocks noGrp="1" noChangeArrowheads="1"/>
          </p:cNvSpPr>
          <p:nvPr>
            <p:ph type="body" idx="1"/>
          </p:nvPr>
        </p:nvSpPr>
        <p:spPr/>
        <p:txBody>
          <a:bodyPr/>
          <a:lstStyle/>
          <a:p>
            <a:r>
              <a:rPr lang="fa-IR" altLang="fa-IR" b="1"/>
              <a:t>معايب</a:t>
            </a:r>
          </a:p>
          <a:p>
            <a:r>
              <a:rPr lang="fa-IR" altLang="fa-IR" b="1"/>
              <a:t>استمرار مراقبت به دليل مراقبت‌هاي منقطع، ميسر نمي‌باشد.</a:t>
            </a:r>
          </a:p>
          <a:p>
            <a:r>
              <a:rPr lang="fa-IR" altLang="fa-IR" b="1"/>
              <a:t>ارتباط بين پرستاران كمتر مي‌شود، چون هركس مسئول بيمار خود است.</a:t>
            </a:r>
          </a:p>
          <a:p>
            <a:r>
              <a:rPr lang="fa-IR" altLang="fa-IR" b="1"/>
              <a:t>به علت يك كاره شدن پرسنل، در صورت غيبت يكي از كاركنان سايرين قادر نخواهند بود كارش را به خوبي انجام دهند</a:t>
            </a:r>
            <a:r>
              <a:rPr lang="en-US" altLang="fa-IR" b="1"/>
              <a:t> </a:t>
            </a:r>
          </a:p>
          <a:p>
            <a:endParaRPr lang="en-US" altLang="fa-IR" b="1"/>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fa-IR" altLang="fa-IR" b="1"/>
              <a:t>روش تيمي</a:t>
            </a:r>
            <a:endParaRPr lang="en-US" altLang="fa-IR" b="1"/>
          </a:p>
        </p:txBody>
      </p:sp>
      <p:pic>
        <p:nvPicPr>
          <p:cNvPr id="148484" name="Picture 4" descr="ساختار تيمي"/>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154238"/>
            <a:ext cx="8229600" cy="3417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fa-IR" altLang="fa-IR" b="1"/>
              <a:t>روش تيمي</a:t>
            </a:r>
            <a:endParaRPr lang="en-US" altLang="fa-IR" b="1"/>
          </a:p>
        </p:txBody>
      </p:sp>
      <p:sp>
        <p:nvSpPr>
          <p:cNvPr id="149507" name="Rectangle 3"/>
          <p:cNvSpPr>
            <a:spLocks noGrp="1" noChangeArrowheads="1"/>
          </p:cNvSpPr>
          <p:nvPr>
            <p:ph type="body" idx="1"/>
          </p:nvPr>
        </p:nvSpPr>
        <p:spPr>
          <a:xfrm>
            <a:off x="457200" y="1125538"/>
            <a:ext cx="8291513" cy="5000625"/>
          </a:xfrm>
        </p:spPr>
        <p:txBody>
          <a:bodyPr/>
          <a:lstStyle/>
          <a:p>
            <a:r>
              <a:rPr lang="fa-IR" altLang="fa-IR" b="1"/>
              <a:t>مزايا</a:t>
            </a:r>
          </a:p>
          <a:p>
            <a:r>
              <a:rPr lang="fa-IR" altLang="fa-IR" b="1"/>
              <a:t>از مهمترين مزاياي اين روش اين است كه از كلية رده‌هاي پرستاري و ظرفيت‌هايشان به طور كامل استفاده مي‌شود. بنابراين رضايت شغلي در حد بالاست.</a:t>
            </a:r>
          </a:p>
          <a:p>
            <a:r>
              <a:rPr lang="fa-IR" altLang="fa-IR" b="1"/>
              <a:t>سرپرستار مي‌تواند با خيال راحتتري از بخش خارج شود ،و نياز به سرپرستار ديگري نيست، چون رهبران تيم‌ها وجود دارند.</a:t>
            </a:r>
          </a:p>
          <a:p>
            <a:r>
              <a:rPr lang="fa-IR" altLang="fa-IR" b="1"/>
              <a:t>در اين روش بيماران با همة اعضاء تيم از جمله پرستار، بهيار و كمك بهيار آشنا شده، و حتي با سرپرستار نيز، آشنايي پيدا مي‌كنند</a:t>
            </a:r>
            <a:r>
              <a:rPr lang="en-US" altLang="fa-IR" b="1"/>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fa-IR" altLang="fa-IR" b="1"/>
              <a:t>روش تيمي</a:t>
            </a:r>
            <a:endParaRPr lang="en-US" altLang="fa-IR" b="1"/>
          </a:p>
        </p:txBody>
      </p:sp>
      <p:sp>
        <p:nvSpPr>
          <p:cNvPr id="151555" name="Rectangle 3"/>
          <p:cNvSpPr>
            <a:spLocks noGrp="1" noChangeArrowheads="1"/>
          </p:cNvSpPr>
          <p:nvPr>
            <p:ph type="body" idx="1"/>
          </p:nvPr>
        </p:nvSpPr>
        <p:spPr/>
        <p:txBody>
          <a:bodyPr/>
          <a:lstStyle/>
          <a:p>
            <a:pPr>
              <a:lnSpc>
                <a:spcPct val="90000"/>
              </a:lnSpc>
            </a:pPr>
            <a:r>
              <a:rPr lang="fa-IR" altLang="fa-IR" sz="2800" b="1"/>
              <a:t>مزايا</a:t>
            </a:r>
          </a:p>
          <a:p>
            <a:pPr>
              <a:lnSpc>
                <a:spcPct val="90000"/>
              </a:lnSpc>
            </a:pPr>
            <a:r>
              <a:rPr lang="fa-IR" altLang="fa-IR" sz="2800" b="1"/>
              <a:t>مقرون به صرفه بودن (چون مي‌توان از كليه رده‌ها استفاده نمود.)</a:t>
            </a:r>
          </a:p>
          <a:p>
            <a:pPr>
              <a:lnSpc>
                <a:spcPct val="90000"/>
              </a:lnSpc>
            </a:pPr>
            <a:r>
              <a:rPr lang="fa-IR" altLang="fa-IR" sz="2800" b="1"/>
              <a:t>تقويت حس همكاري</a:t>
            </a:r>
          </a:p>
          <a:p>
            <a:pPr>
              <a:lnSpc>
                <a:spcPct val="90000"/>
              </a:lnSpc>
            </a:pPr>
            <a:r>
              <a:rPr lang="fa-IR" altLang="fa-IR" sz="2800" b="1"/>
              <a:t>مشاركت در تصميم‌گيري و كار گروهي</a:t>
            </a:r>
          </a:p>
          <a:p>
            <a:pPr>
              <a:lnSpc>
                <a:spcPct val="90000"/>
              </a:lnSpc>
            </a:pPr>
            <a:r>
              <a:rPr lang="fa-IR" altLang="fa-IR" sz="2800" b="1"/>
              <a:t>بوجود آمدن حس رقابت سازنده بين تيم‌ها</a:t>
            </a:r>
          </a:p>
          <a:p>
            <a:pPr>
              <a:lnSpc>
                <a:spcPct val="90000"/>
              </a:lnSpc>
            </a:pPr>
            <a:r>
              <a:rPr lang="fa-IR" altLang="fa-IR" sz="2800" b="1"/>
              <a:t>استفاده از استعدادهاي كليه پرسنل</a:t>
            </a:r>
          </a:p>
          <a:p>
            <a:pPr>
              <a:lnSpc>
                <a:spcPct val="90000"/>
              </a:lnSpc>
            </a:pPr>
            <a:r>
              <a:rPr lang="fa-IR" altLang="fa-IR" sz="2800" b="1"/>
              <a:t>يادگيري روش‌هاي رهبري و هدايت</a:t>
            </a:r>
          </a:p>
          <a:p>
            <a:pPr>
              <a:lnSpc>
                <a:spcPct val="90000"/>
              </a:lnSpc>
            </a:pPr>
            <a:r>
              <a:rPr lang="fa-IR" altLang="fa-IR" sz="2800" b="1"/>
              <a:t>امكان هدايت و كنترل پرسنل پرستاري و نظارت دقيق</a:t>
            </a:r>
          </a:p>
          <a:p>
            <a:pPr>
              <a:lnSpc>
                <a:spcPct val="90000"/>
              </a:lnSpc>
            </a:pPr>
            <a:r>
              <a:rPr lang="fa-IR" altLang="fa-IR" sz="2800" b="1"/>
              <a:t>تقويت حس مسئوليت و خودمسئولي و خود كنترلي</a:t>
            </a:r>
          </a:p>
          <a:p>
            <a:pPr>
              <a:lnSpc>
                <a:spcPct val="90000"/>
              </a:lnSpc>
            </a:pPr>
            <a:r>
              <a:rPr lang="fa-IR" altLang="fa-IR" sz="2800" b="1"/>
              <a:t/>
            </a:r>
            <a:br>
              <a:rPr lang="fa-IR" altLang="fa-IR" sz="2800" b="1"/>
            </a:br>
            <a:endParaRPr lang="en-US" altLang="fa-IR" sz="2800" b="1"/>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fa-IR" altLang="fa-IR" b="1"/>
              <a:t> معايب روش تيمي</a:t>
            </a:r>
            <a:endParaRPr lang="en-US" altLang="fa-IR" b="1"/>
          </a:p>
        </p:txBody>
      </p:sp>
      <p:sp>
        <p:nvSpPr>
          <p:cNvPr id="152579" name="Rectangle 3"/>
          <p:cNvSpPr>
            <a:spLocks noGrp="1" noChangeArrowheads="1"/>
          </p:cNvSpPr>
          <p:nvPr>
            <p:ph type="body" idx="1"/>
          </p:nvPr>
        </p:nvSpPr>
        <p:spPr/>
        <p:txBody>
          <a:bodyPr/>
          <a:lstStyle/>
          <a:p>
            <a:r>
              <a:rPr lang="fa-IR" altLang="fa-IR" b="1"/>
              <a:t>عدم امكان استفاده از روش تيمي در مواردي كه پرسنل كافي وجود ندارد.</a:t>
            </a:r>
          </a:p>
          <a:p>
            <a:r>
              <a:rPr lang="fa-IR" altLang="fa-IR" b="1"/>
              <a:t>نياز به مهارت در رهبري براي هدايت و تقسيم كار و نظارت</a:t>
            </a:r>
          </a:p>
          <a:p>
            <a:r>
              <a:rPr lang="fa-IR" altLang="fa-IR" b="1"/>
              <a:t>تبديل روش تيمي به روش فعاليتي، در صورت عدم رعايت اصول صحيح در تقسيم فعاليت‌ها </a:t>
            </a:r>
          </a:p>
          <a:p>
            <a:r>
              <a:rPr lang="fa-IR" altLang="fa-IR" b="1"/>
              <a:t>در پاره‌اي موارد از بين رفتن وحدت فرماندهي به علت وجود رهبر تيم و سرپرستار وغيره</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fa-IR" altLang="fa-IR" b="1"/>
              <a:t>معايب روش تيمي</a:t>
            </a:r>
            <a:endParaRPr lang="en-US" altLang="fa-IR" b="1"/>
          </a:p>
        </p:txBody>
      </p:sp>
      <p:sp>
        <p:nvSpPr>
          <p:cNvPr id="153603" name="Rectangle 3"/>
          <p:cNvSpPr>
            <a:spLocks noGrp="1" noChangeArrowheads="1"/>
          </p:cNvSpPr>
          <p:nvPr>
            <p:ph type="body" idx="1"/>
          </p:nvPr>
        </p:nvSpPr>
        <p:spPr/>
        <p:txBody>
          <a:bodyPr/>
          <a:lstStyle/>
          <a:p>
            <a:r>
              <a:rPr lang="fa-IR" altLang="fa-IR" sz="3600" b="1"/>
              <a:t>ممكن است يكي از پرستاران كار تيمي را قبول نداشته باشد و نمي‌توان به او كاري را تفويض نمود.</a:t>
            </a:r>
          </a:p>
          <a:p>
            <a:r>
              <a:rPr lang="fa-IR" altLang="fa-IR" sz="3600" b="1"/>
              <a:t>چون رهبر تيم بودن بين پرستاران مي‌چرخد، اين موجب سردرگمي كاركنان مي‌شود.</a:t>
            </a:r>
          </a:p>
          <a:p>
            <a:r>
              <a:rPr lang="fa-IR" altLang="fa-IR" sz="3600" b="1"/>
              <a:t>در روزهايي كه رهبران تيم آف دارند، رهبر تيم روز بعد، بايد از قبل معلوم شود</a:t>
            </a:r>
            <a:endParaRPr lang="en-US" altLang="fa-IR" sz="3600" b="1"/>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fa-IR" altLang="fa-IR" b="1"/>
              <a:t>پرستاري اوليه</a:t>
            </a:r>
            <a:endParaRPr lang="en-US" altLang="fa-IR" b="1"/>
          </a:p>
        </p:txBody>
      </p:sp>
      <p:pic>
        <p:nvPicPr>
          <p:cNvPr id="154628" name="Picture 4" descr="ساختار تشكيلاتي پرستاري پرايمري"/>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2425700"/>
            <a:ext cx="8229600" cy="287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fa-IR" altLang="fa-IR" b="1"/>
              <a:t>مزايا پرستاري اوليه</a:t>
            </a:r>
            <a:endParaRPr lang="en-US" altLang="fa-IR" b="1"/>
          </a:p>
        </p:txBody>
      </p:sp>
      <p:sp>
        <p:nvSpPr>
          <p:cNvPr id="155651" name="Rectangle 3"/>
          <p:cNvSpPr>
            <a:spLocks noGrp="1" noChangeArrowheads="1"/>
          </p:cNvSpPr>
          <p:nvPr>
            <p:ph type="body" idx="1"/>
          </p:nvPr>
        </p:nvSpPr>
        <p:spPr/>
        <p:txBody>
          <a:bodyPr/>
          <a:lstStyle/>
          <a:p>
            <a:r>
              <a:rPr lang="fa-IR" altLang="fa-IR" b="1"/>
              <a:t>رضايت بيمار و پرستار، هر دو فراهم مي‌شود.</a:t>
            </a:r>
          </a:p>
          <a:p>
            <a:r>
              <a:rPr lang="fa-IR" altLang="fa-IR" b="1"/>
              <a:t>بيمار نام پرستارش را دانسته و نيازهاي خود را از وي، درخواست مي‌نمايد.</a:t>
            </a:r>
          </a:p>
          <a:p>
            <a:r>
              <a:rPr lang="fa-IR" altLang="fa-IR" b="1"/>
              <a:t>پرستار بيمارش را شناخته، و مراقبت كامل از بيمار (روحي و جسمي) به عمل مي‌آورد.</a:t>
            </a:r>
          </a:p>
          <a:p>
            <a:r>
              <a:rPr lang="fa-IR" altLang="fa-IR" b="1"/>
              <a:t>اين روش مي‌تواند به عنوان يك روش حرفه‌اي ارائه شود.</a:t>
            </a:r>
            <a:endParaRPr lang="en-US" altLang="fa-IR" b="1"/>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fa-IR" altLang="fa-IR" b="1"/>
              <a:t>مزايا پرستاري اوليه</a:t>
            </a:r>
            <a:endParaRPr lang="en-US" altLang="fa-IR" b="1"/>
          </a:p>
        </p:txBody>
      </p:sp>
      <p:sp>
        <p:nvSpPr>
          <p:cNvPr id="156675" name="Rectangle 3"/>
          <p:cNvSpPr>
            <a:spLocks noGrp="1" noChangeArrowheads="1"/>
          </p:cNvSpPr>
          <p:nvPr>
            <p:ph type="body" idx="1"/>
          </p:nvPr>
        </p:nvSpPr>
        <p:spPr/>
        <p:txBody>
          <a:bodyPr/>
          <a:lstStyle/>
          <a:p>
            <a:pPr>
              <a:lnSpc>
                <a:spcPct val="90000"/>
              </a:lnSpc>
            </a:pPr>
            <a:r>
              <a:rPr lang="fa-IR" altLang="fa-IR" b="1"/>
              <a:t>در اين روش پرستار برنامه‌ريزي نموده و مراقبت كاملي از بيمار به عمل مي آورد، و با ساير تيم سلامتي ارتباط مناسب برقرار مي‌نمايد.</a:t>
            </a:r>
          </a:p>
          <a:p>
            <a:pPr>
              <a:lnSpc>
                <a:spcPct val="90000"/>
              </a:lnSpc>
            </a:pPr>
            <a:r>
              <a:rPr lang="fa-IR" altLang="fa-IR" b="1"/>
              <a:t>پرستار پرايمر مراقبت از بيماران را با دانش بالا انجام مي‌دهد، و اين موجب افزايش كيفيت درمان مي‌شود.</a:t>
            </a:r>
          </a:p>
          <a:p>
            <a:pPr>
              <a:lnSpc>
                <a:spcPct val="90000"/>
              </a:lnSpc>
            </a:pPr>
            <a:r>
              <a:rPr lang="fa-IR" altLang="fa-IR" b="1"/>
              <a:t>از اين روش مي‌توان براي آموزش دانشجويان استفاده نمود.</a:t>
            </a:r>
          </a:p>
          <a:p>
            <a:pPr>
              <a:lnSpc>
                <a:spcPct val="90000"/>
              </a:lnSpc>
            </a:pPr>
            <a:r>
              <a:rPr lang="fa-IR" altLang="fa-IR" b="1"/>
              <a:t>مقرون به صرفه از نظر اقتصادي است، و كيفيت مراقبت از بيمار در سطح بالايي است</a:t>
            </a:r>
            <a:r>
              <a:rPr lang="en-US" altLang="fa-IR"/>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5430</Words>
  <Application>Microsoft Office PowerPoint</Application>
  <PresentationFormat>On-screen Show (4:3)</PresentationFormat>
  <Paragraphs>601</Paragraphs>
  <Slides>126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126</vt:i4>
      </vt:variant>
    </vt:vector>
  </HeadingPairs>
  <TitlesOfParts>
    <vt:vector size="135" baseType="lpstr">
      <vt:lpstr>2  Nazanin</vt:lpstr>
      <vt:lpstr>Arial</vt:lpstr>
      <vt:lpstr>B Titr</vt:lpstr>
      <vt:lpstr>Symbol</vt:lpstr>
      <vt:lpstr>Tahoma</vt:lpstr>
      <vt:lpstr>Times New Roman</vt:lpstr>
      <vt:lpstr>Default Design</vt:lpstr>
      <vt:lpstr>Chart</vt:lpstr>
      <vt:lpstr>Equation</vt:lpstr>
      <vt:lpstr>برنامه‌ريزي نيروي انساني </vt:lpstr>
      <vt:lpstr>هدف‌هاي آموزشي</vt:lpstr>
      <vt:lpstr>اهميت مديريت منابع انساني</vt:lpstr>
      <vt:lpstr>PowerPoint Presentation</vt:lpstr>
      <vt:lpstr>دامنة فعاليت مديريت منابع انساني </vt:lpstr>
      <vt:lpstr>دامنة فعاليت مديريت منابع انساني</vt:lpstr>
      <vt:lpstr>چرا براي همه مديران، مديريت منابع انساني از اهميت ويژه‌اي برخوردار است؟</vt:lpstr>
      <vt:lpstr>چرا براي همه مديران، مديريت منابع انساني از اهميت ويژه‌اي برخوردار است؟</vt:lpstr>
      <vt:lpstr>اختيارات صف و ستاد </vt:lpstr>
      <vt:lpstr>مسئوليت‌هاي مدير صفي (به عنوان مدير منابع انساني)</vt:lpstr>
      <vt:lpstr>مسئوليت‌هاي مدير صفي (به عنوان مدير منابع انساني)</vt:lpstr>
      <vt:lpstr> مديريت منابع انساني و بهره‌وري </vt:lpstr>
      <vt:lpstr>برنامه‌ريزي منابع انساني</vt:lpstr>
      <vt:lpstr>PowerPoint Presentation</vt:lpstr>
      <vt:lpstr>قلمروبرنامه ريزي هاي منابع انساني </vt:lpstr>
      <vt:lpstr>روش‌هاي پيش‌بيني تقاضا منابع انساني</vt:lpstr>
      <vt:lpstr>الف) روش ذهني يا تجربي: </vt:lpstr>
      <vt:lpstr>قضاوت كارشناسي</vt:lpstr>
      <vt:lpstr>فن دلفي</vt:lpstr>
      <vt:lpstr>ب) روش عيني (كمي)</vt:lpstr>
      <vt:lpstr>تجزيه و تحليل روندي </vt:lpstr>
      <vt:lpstr>تجزيه و تحليل روندي</vt:lpstr>
      <vt:lpstr>روند تغييرات نسبت تعداد پرستار به مريض </vt:lpstr>
      <vt:lpstr>پيش‌بيني عرضه نيروي كار از منابع داخل سازمان</vt:lpstr>
      <vt:lpstr>Personal replacement chart </vt:lpstr>
      <vt:lpstr>PowerPoint Presentation</vt:lpstr>
      <vt:lpstr>استفاده از منابع داخلي نيروي كار</vt:lpstr>
      <vt:lpstr>PowerPoint Presentation</vt:lpstr>
      <vt:lpstr>PowerPoint Presentation</vt:lpstr>
      <vt:lpstr>پيش‌بيني عرضه نيروي كار از منابع خارجي سازمان </vt:lpstr>
      <vt:lpstr>پيش‌بيني عرضه نيروي كار از منابع خارجي سازمان</vt:lpstr>
      <vt:lpstr>پيش‌بيني عرضه نيروي كار از منابع خارجي سازمان </vt:lpstr>
      <vt:lpstr>پيش‌بيني عرضه نيروي كار از منابع خارجي سازمان </vt:lpstr>
      <vt:lpstr>اصطلاحات رایج در زمینه شغل</vt:lpstr>
      <vt:lpstr>نمونه ای ازشرح شغل پرستار</vt:lpstr>
      <vt:lpstr>شرایط احرازطبقات ازنظرتحصیلات وتجربه</vt:lpstr>
      <vt:lpstr>شرایط احرازشغل</vt:lpstr>
      <vt:lpstr>  </vt:lpstr>
      <vt:lpstr>گزينش </vt:lpstr>
      <vt:lpstr>ترفيع</vt:lpstr>
      <vt:lpstr>انتقال يا تغيير شغل</vt:lpstr>
      <vt:lpstr>استعفا</vt:lpstr>
      <vt:lpstr>انفصال </vt:lpstr>
      <vt:lpstr>انفصال بدون اطلاع قبلي</vt:lpstr>
      <vt:lpstr>انفصال بدون اطلاع قبلي</vt:lpstr>
      <vt:lpstr>انفصال بدون اطلاع قبلي</vt:lpstr>
      <vt:lpstr>عزل با اطلاع قبلي </vt:lpstr>
      <vt:lpstr>گردش كاركنان </vt:lpstr>
      <vt:lpstr>دستمزد</vt:lpstr>
      <vt:lpstr>اضافه‌كاري </vt:lpstr>
      <vt:lpstr>پرداخت ساعت كار متغير</vt:lpstr>
      <vt:lpstr>افزايش ويژه </vt:lpstr>
      <vt:lpstr>پرداخت اضافي وفوق العا ده زندگي</vt:lpstr>
      <vt:lpstr>مزايا</vt:lpstr>
      <vt:lpstr>حقوق بيكاري</vt:lpstr>
      <vt:lpstr>بيمه بيكاري</vt:lpstr>
      <vt:lpstr>مرخصي استعلاجي</vt:lpstr>
      <vt:lpstr>مرخصي‌ها و روزهاي تعطيل</vt:lpstr>
      <vt:lpstr>مزاياي بازنشستگي</vt:lpstr>
      <vt:lpstr>ترميم حقوق</vt:lpstr>
      <vt:lpstr>اخراج غيرمستقيم</vt:lpstr>
      <vt:lpstr>مشاوره‌هاي تأديبي</vt:lpstr>
      <vt:lpstr>چگونگي برآورد نيروي انساني موردنياز در پرستاري </vt:lpstr>
      <vt:lpstr>1- طبقه‌بندي بيماران از نظر مراقبت </vt:lpstr>
      <vt:lpstr>طبقه‌بندي بيماران از نظر مراقبت</vt:lpstr>
      <vt:lpstr>طبقه‌بندي بيماران از نظر مراقبت</vt:lpstr>
      <vt:lpstr>وارستر[1] بيماران را به پنج طبقه به شرح زير طبقه بندي نموده است:</vt:lpstr>
      <vt:lpstr>وارستر</vt:lpstr>
      <vt:lpstr>هاجينستون و منيتي</vt:lpstr>
      <vt:lpstr>هاجينستون و منيتي</vt:lpstr>
      <vt:lpstr>يانگ و ولف</vt:lpstr>
      <vt:lpstr>يانگ و ولف</vt:lpstr>
      <vt:lpstr>امتيازدادن به مراقبت‌ها</vt:lpstr>
      <vt:lpstr>امتيازدادن به مراقبت‌ها</vt:lpstr>
      <vt:lpstr>2- تركيب پرسنل پرستاري </vt:lpstr>
      <vt:lpstr>3- ساعت مراقبت مستقيم و غيرمستقيم </vt:lpstr>
      <vt:lpstr>PowerPoint Presentation</vt:lpstr>
      <vt:lpstr>4- نوبت‌هاي كاري </vt:lpstr>
      <vt:lpstr>5-روش‌هاي برنامه‌نويسي </vt:lpstr>
      <vt:lpstr>6- روش‌هاي تقسيم وظايف در پرستاري</vt:lpstr>
      <vt:lpstr>روش‌هاي تقسيم وظايف در پرستاري</vt:lpstr>
      <vt:lpstr>روش‌هاي تقسيم وظايف در پرستاري</vt:lpstr>
      <vt:lpstr>روش موردي</vt:lpstr>
      <vt:lpstr>مزايا </vt:lpstr>
      <vt:lpstr>مزايا </vt:lpstr>
      <vt:lpstr>معايب</vt:lpstr>
      <vt:lpstr>روش فعاليتي يا وظيفه‌اي </vt:lpstr>
      <vt:lpstr>روش فعاليتي يا وظيفه‌اي </vt:lpstr>
      <vt:lpstr>روش فعاليتي يا وظيفه‌اي </vt:lpstr>
      <vt:lpstr>روش فعاليتي يا وظيفه‌اي</vt:lpstr>
      <vt:lpstr>روش فعاليتي يا وظيفه‌اي</vt:lpstr>
      <vt:lpstr>روش تيمي</vt:lpstr>
      <vt:lpstr>روش تيمي</vt:lpstr>
      <vt:lpstr>روش تيمي</vt:lpstr>
      <vt:lpstr> معايب روش تيمي</vt:lpstr>
      <vt:lpstr>معايب روش تيمي</vt:lpstr>
      <vt:lpstr>پرستاري اوليه</vt:lpstr>
      <vt:lpstr>مزايا پرستاري اوليه</vt:lpstr>
      <vt:lpstr>مزايا پرستاري اوليه</vt:lpstr>
      <vt:lpstr>مزايا پرستاري اوليه</vt:lpstr>
      <vt:lpstr>مزايا پرستاري اوليه</vt:lpstr>
      <vt:lpstr>معايب پرستاري اوليه </vt:lpstr>
      <vt:lpstr>روش مدولار</vt:lpstr>
      <vt:lpstr>مزايا روش مدولار</vt:lpstr>
      <vt:lpstr>معايب روش مدولار</vt:lpstr>
      <vt:lpstr>ادارة بيمار</vt:lpstr>
      <vt:lpstr>ادارة بيمار</vt:lpstr>
      <vt:lpstr>ادارة بيمار</vt:lpstr>
      <vt:lpstr>روش مكمل</vt:lpstr>
      <vt:lpstr>پرستاران رابط </vt:lpstr>
      <vt:lpstr>پرستار درمانگر </vt:lpstr>
      <vt:lpstr>پرستار «رو در رو» و يا «يك به يك»</vt:lpstr>
      <vt:lpstr>پرستار خصوصي</vt:lpstr>
      <vt:lpstr>تعيين تعداد پرسنل پرستاري موردنياز يك بخش-روش ها كوپي </vt:lpstr>
      <vt:lpstr>تعيين تعداد پرسنل پرستاري موردنياز يك بخش-روش ها كوپي</vt:lpstr>
      <vt:lpstr>تعيين تعداد پرسنل پرستاري موردنياز يك بخش-روش ها كوپي</vt:lpstr>
      <vt:lpstr>تعيين تعداد پرسنل پرستاري موردنياز يك بخش-روش ها كوپي</vt:lpstr>
      <vt:lpstr>PowerPoint Presentation</vt:lpstr>
      <vt:lpstr>PowerPoint Presentation</vt:lpstr>
      <vt:lpstr>PowerPoint Presentation</vt:lpstr>
      <vt:lpstr>2- روش داگلاس </vt:lpstr>
      <vt:lpstr>PowerPoint Presentation</vt:lpstr>
      <vt:lpstr>PowerPoint Presentation</vt:lpstr>
      <vt:lpstr>3- روش ساليوان و دكر </vt:lpstr>
      <vt:lpstr>داده‌ها و اطلاعات </vt:lpstr>
      <vt:lpstr>PowerPoint Presentation</vt:lpstr>
    </vt:vector>
  </TitlesOfParts>
  <Company>etminan-co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برنامه‌ريزي نيروي انساني</dc:title>
  <dc:creator>et</dc:creator>
  <cp:lastModifiedBy>kamal</cp:lastModifiedBy>
  <cp:revision>8</cp:revision>
  <dcterms:created xsi:type="dcterms:W3CDTF">2009-02-10T06:52:38Z</dcterms:created>
  <dcterms:modified xsi:type="dcterms:W3CDTF">2018-03-10T21:17:42Z</dcterms:modified>
</cp:coreProperties>
</file>