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7" r:id="rId3"/>
    <p:sldId id="276" r:id="rId4"/>
    <p:sldId id="258" r:id="rId5"/>
    <p:sldId id="259" r:id="rId6"/>
    <p:sldId id="260" r:id="rId7"/>
    <p:sldId id="262" r:id="rId8"/>
    <p:sldId id="275" r:id="rId9"/>
    <p:sldId id="263" r:id="rId10"/>
    <p:sldId id="278" r:id="rId11"/>
    <p:sldId id="267" r:id="rId12"/>
    <p:sldId id="266" r:id="rId1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72" autoAdjust="0"/>
    <p:restoredTop sz="94660"/>
  </p:normalViewPr>
  <p:slideViewPr>
    <p:cSldViewPr>
      <p:cViewPr varScale="1">
        <p:scale>
          <a:sx n="60" d="100"/>
          <a:sy n="60" d="100"/>
        </p:scale>
        <p:origin x="80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07/02/1443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07/02/1443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43604" y="357166"/>
            <a:ext cx="3000396" cy="857256"/>
          </a:xfrm>
        </p:spPr>
        <p:txBody>
          <a:bodyPr>
            <a:normAutofit fontScale="90000"/>
          </a:bodyPr>
          <a:lstStyle/>
          <a:p>
            <a:r>
              <a:rPr lang="fa-IR" dirty="0" smtClean="0">
                <a:solidFill>
                  <a:schemeClr val="tx1"/>
                </a:solidFill>
              </a:rPr>
              <a:t>درس چهاردهم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14</a:t>
            </a:r>
            <a:endParaRPr lang="fa-IR" sz="6000" dirty="0"/>
          </a:p>
        </p:txBody>
      </p:sp>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2000" dirty="0">
              <a:solidFill>
                <a:srgbClr val="002060"/>
              </a:solidFill>
            </a:endParaRPr>
          </a:p>
        </p:txBody>
      </p:sp>
      <p:sp>
        <p:nvSpPr>
          <p:cNvPr id="7" name="Rectangle 6"/>
          <p:cNvSpPr/>
          <p:nvPr/>
        </p:nvSpPr>
        <p:spPr>
          <a:xfrm>
            <a:off x="0" y="0"/>
            <a:ext cx="6143604" cy="584775"/>
          </a:xfrm>
          <a:prstGeom prst="rect">
            <a:avLst/>
          </a:prstGeom>
        </p:spPr>
        <p:txBody>
          <a:bodyPr wrap="square">
            <a:spAutoFit/>
          </a:bodyPr>
          <a:lstStyle/>
          <a:p>
            <a:r>
              <a:rPr lang="fa-IR" sz="3200" b="1" dirty="0" smtClean="0"/>
              <a:t>از گذشته تا‌آينده (وسايل ارتباط شخصي)</a:t>
            </a:r>
            <a:endParaRPr lang="en-US" sz="3200" dirty="0"/>
          </a:p>
        </p:txBody>
      </p:sp>
      <p:pic>
        <p:nvPicPr>
          <p:cNvPr id="16" name="Picture 15" descr="15032008087.jpg"/>
          <p:cNvPicPr>
            <a:picLocks noChangeAspect="1"/>
          </p:cNvPicPr>
          <p:nvPr/>
        </p:nvPicPr>
        <p:blipFill>
          <a:blip r:embed="rId2"/>
          <a:stretch>
            <a:fillRect/>
          </a:stretch>
        </p:blipFill>
        <p:spPr>
          <a:xfrm>
            <a:off x="2588109" y="857232"/>
            <a:ext cx="4357718" cy="435771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cs typeface="2  Lotus" pitchFamily="2" charset="-78"/>
              </a:rPr>
              <a:t>نكات آموزشي و فعاليت‌هاي پيشنهادي</a:t>
            </a:r>
            <a:endParaRPr lang="fa-IR" b="1" dirty="0">
              <a:cs typeface="2  Lotus" pitchFamily="2" charset="-78"/>
            </a:endParaRPr>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b="1" dirty="0">
              <a:cs typeface="2  Lotus" pitchFamily="2" charset="-78"/>
            </a:endParaRPr>
          </a:p>
        </p:txBody>
      </p:sp>
      <p:sp>
        <p:nvSpPr>
          <p:cNvPr id="19457" name="Rectangle 1"/>
          <p:cNvSpPr>
            <a:spLocks noChangeArrowheads="1"/>
          </p:cNvSpPr>
          <p:nvPr/>
        </p:nvSpPr>
        <p:spPr bwMode="auto">
          <a:xfrm>
            <a:off x="0" y="928670"/>
            <a:ext cx="892965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با بردن دانش‌آموزان به اداره‌ها‌ي پست و مخابرات (با هماهنگي قبلي)، از كاركنان اين ادارات بخواهيد درباره‌ي چگونگي خدمات‌دهي و روش‌هاي قديمي و جديد آن، اطلاعات مناسب در اختيار دانش‌آموزان قرار دهند.</a:t>
            </a:r>
            <a:endParaRPr lang="en-US" sz="3600" b="1" dirty="0" smtClean="0">
              <a:cs typeface="2  Lotus" pitchFamily="2" charset="-78"/>
            </a:endParaRPr>
          </a:p>
          <a:p>
            <a:r>
              <a:rPr lang="fa-IR" sz="3600" b="1" dirty="0" smtClean="0">
                <a:cs typeface="2  Lotus" pitchFamily="2" charset="-78"/>
              </a:rPr>
              <a:t>اگر بچه‌ها وسايل ارتباطي غيرقابل استفاده از گذشته در منزل دارند از آنها بخواهيد به مدرسه بياورند و آنها را با نمونه‌هاي امروزي مقايه كنيد.</a:t>
            </a:r>
            <a:endParaRPr lang="en-US" sz="3600" b="1" dirty="0">
              <a:cs typeface="2  Lotus"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2سوال برای این درس طراحی کنید.</a:t>
            </a: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4" name="Table 3"/>
          <p:cNvGraphicFramePr>
            <a:graphicFrameLocks noGrp="1"/>
          </p:cNvGraphicFramePr>
          <p:nvPr/>
        </p:nvGraphicFramePr>
        <p:xfrm>
          <a:off x="214282" y="1264538"/>
          <a:ext cx="8715435" cy="5093419"/>
        </p:xfrm>
        <a:graphic>
          <a:graphicData uri="http://schemas.openxmlformats.org/drawingml/2006/table">
            <a:tbl>
              <a:tblPr rtl="1"/>
              <a:tblGrid>
                <a:gridCol w="1389907"/>
                <a:gridCol w="2272855"/>
                <a:gridCol w="2525891"/>
                <a:gridCol w="2526782"/>
              </a:tblGrid>
              <a:tr h="536149">
                <a:tc>
                  <a:txBody>
                    <a:bodyPr/>
                    <a:lstStyle/>
                    <a:p>
                      <a:pPr marL="457200" algn="ctr" rtl="1">
                        <a:lnSpc>
                          <a:spcPct val="115000"/>
                        </a:lnSpc>
                        <a:spcAft>
                          <a:spcPts val="0"/>
                        </a:spcAft>
                      </a:pPr>
                      <a:r>
                        <a:rPr lang="fa-IR" sz="1300" b="1">
                          <a:latin typeface="Traditional Arabic"/>
                          <a:ea typeface="Calibri"/>
                          <a:cs typeface="Zar"/>
                        </a:rPr>
                        <a:t>ملاک‌ها</a:t>
                      </a:r>
                      <a:endParaRPr lang="en-US" sz="1000">
                        <a:latin typeface="Calibri"/>
                        <a:ea typeface="Calibri"/>
                        <a:cs typeface="Arial"/>
                      </a:endParaRPr>
                    </a:p>
                  </a:txBody>
                  <a:tcPr marL="63106" marR="631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300" b="1">
                          <a:latin typeface="Traditional Arabic"/>
                          <a:ea typeface="Calibri"/>
                          <a:cs typeface="Zar"/>
                        </a:rPr>
                        <a:t>سطح 1</a:t>
                      </a:r>
                      <a:endParaRPr lang="en-US" sz="1000">
                        <a:latin typeface="Calibri"/>
                        <a:ea typeface="Calibri"/>
                        <a:cs typeface="Arial"/>
                      </a:endParaRPr>
                    </a:p>
                  </a:txBody>
                  <a:tcPr marL="63106" marR="631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300" b="1">
                          <a:latin typeface="Traditional Arabic"/>
                          <a:ea typeface="Calibri"/>
                          <a:cs typeface="Zar"/>
                        </a:rPr>
                        <a:t>سطح 2</a:t>
                      </a:r>
                      <a:endParaRPr lang="en-US" sz="1000">
                        <a:latin typeface="Calibri"/>
                        <a:ea typeface="Calibri"/>
                        <a:cs typeface="Arial"/>
                      </a:endParaRPr>
                    </a:p>
                  </a:txBody>
                  <a:tcPr marL="63106" marR="631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300" b="1">
                          <a:latin typeface="Traditional Arabic"/>
                          <a:ea typeface="Calibri"/>
                          <a:cs typeface="Zar"/>
                        </a:rPr>
                        <a:t>سطح 3</a:t>
                      </a:r>
                      <a:endParaRPr lang="en-US" sz="1000">
                        <a:latin typeface="Calibri"/>
                        <a:ea typeface="Calibri"/>
                        <a:cs typeface="Arial"/>
                      </a:endParaRPr>
                    </a:p>
                  </a:txBody>
                  <a:tcPr marL="63106" marR="631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0747">
                <a:tc>
                  <a:txBody>
                    <a:bodyPr/>
                    <a:lstStyle/>
                    <a:p>
                      <a:pPr marL="457200" algn="ctr" rtl="1">
                        <a:lnSpc>
                          <a:spcPct val="115000"/>
                        </a:lnSpc>
                        <a:spcAft>
                          <a:spcPts val="0"/>
                        </a:spcAft>
                      </a:pPr>
                      <a:r>
                        <a:rPr lang="fa-IR" sz="2000" dirty="0">
                          <a:latin typeface="Traditional Arabic"/>
                          <a:ea typeface="Calibri"/>
                          <a:cs typeface="2  Zar" pitchFamily="2" charset="-78"/>
                        </a:rPr>
                        <a:t>جمع‌آوري اطلاعات</a:t>
                      </a:r>
                      <a:endParaRPr lang="en-US" sz="1400" dirty="0">
                        <a:latin typeface="Calibri"/>
                        <a:ea typeface="Calibri"/>
                        <a:cs typeface="2  Zar" pitchFamily="2" charset="-78"/>
                      </a:endParaRPr>
                    </a:p>
                  </a:txBody>
                  <a:tcPr marL="63106" marR="631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000" dirty="0">
                          <a:latin typeface="Traditional Arabic"/>
                          <a:ea typeface="Calibri"/>
                          <a:cs typeface="2  Zar" pitchFamily="2" charset="-78"/>
                        </a:rPr>
                        <a:t>اطلاعات جمع‌آوري‌شده محدود به يكي از انواع فناوري مرتبط با وسايل ارتباط شخصي است.</a:t>
                      </a:r>
                      <a:endParaRPr lang="en-US" sz="1400" dirty="0">
                        <a:latin typeface="Calibri"/>
                        <a:ea typeface="Calibri"/>
                        <a:cs typeface="2  Zar" pitchFamily="2" charset="-78"/>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000" dirty="0">
                          <a:latin typeface="Traditional Arabic"/>
                          <a:ea typeface="Calibri"/>
                          <a:cs typeface="2  Zar" pitchFamily="2" charset="-78"/>
                        </a:rPr>
                        <a:t>اطلاعات جمع‌آوري‌شده مربوط به فناوري‌هاي مختلفي در زمينه‌ي وسايل ارتباط شخصي است اما روند تغييرات را به‌طور منظم منعكس نمي‌نمايد.</a:t>
                      </a:r>
                      <a:endParaRPr lang="en-US" sz="1400" dirty="0">
                        <a:latin typeface="Calibri"/>
                        <a:ea typeface="Calibri"/>
                        <a:cs typeface="2  Zar" pitchFamily="2" charset="-78"/>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000" dirty="0">
                          <a:latin typeface="Traditional Arabic"/>
                          <a:ea typeface="Calibri"/>
                          <a:cs typeface="2  Zar" pitchFamily="2" charset="-78"/>
                        </a:rPr>
                        <a:t>اطلاعات جمع‌آوري‌شده مربوط به فناوري وسايل ارتباط شخصي و فناوري‌هاي مرتبط با آن است و تغييرات اين فناوري را در يك بازه زماني نشان مي‌دهد.</a:t>
                      </a:r>
                      <a:endParaRPr lang="en-US" sz="1400" dirty="0">
                        <a:latin typeface="Calibri"/>
                        <a:ea typeface="Calibri"/>
                        <a:cs typeface="2  Zar" pitchFamily="2" charset="-78"/>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6523">
                <a:tc>
                  <a:txBody>
                    <a:bodyPr/>
                    <a:lstStyle/>
                    <a:p>
                      <a:pPr marL="457200" algn="ctr" rtl="1">
                        <a:lnSpc>
                          <a:spcPct val="115000"/>
                        </a:lnSpc>
                        <a:spcAft>
                          <a:spcPts val="0"/>
                        </a:spcAft>
                      </a:pPr>
                      <a:r>
                        <a:rPr lang="fa-IR" sz="2000">
                          <a:latin typeface="Traditional Arabic"/>
                          <a:ea typeface="Calibri"/>
                          <a:cs typeface="2  Zar" pitchFamily="2" charset="-78"/>
                        </a:rPr>
                        <a:t>تهيه‌ي گزارش تغييرات</a:t>
                      </a:r>
                      <a:endParaRPr lang="en-US" sz="1400">
                        <a:latin typeface="Calibri"/>
                        <a:ea typeface="Calibri"/>
                        <a:cs typeface="2  Zar" pitchFamily="2" charset="-78"/>
                      </a:endParaRPr>
                    </a:p>
                  </a:txBody>
                  <a:tcPr marL="63106" marR="6310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000">
                          <a:latin typeface="Traditional Arabic"/>
                          <a:ea typeface="Calibri"/>
                          <a:cs typeface="2  Zar" pitchFamily="2" charset="-78"/>
                        </a:rPr>
                        <a:t>گزارش تهيه‌شده بيشتر مستند به نظرات و تجربيات شخصي است.</a:t>
                      </a:r>
                      <a:endParaRPr lang="en-US" sz="1400">
                        <a:latin typeface="Calibri"/>
                        <a:ea typeface="Calibri"/>
                        <a:cs typeface="2  Zar" pitchFamily="2" charset="-78"/>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000">
                          <a:latin typeface="Traditional Arabic"/>
                          <a:ea typeface="Calibri"/>
                          <a:cs typeface="2  Zar" pitchFamily="2" charset="-78"/>
                        </a:rPr>
                        <a:t>در گزارش تهيه‌شده به منابع شناخته‌شده‌اي اشاره شده است اما تمامي موارد مستند نيست.</a:t>
                      </a:r>
                      <a:endParaRPr lang="en-US" sz="1400">
                        <a:latin typeface="Calibri"/>
                        <a:ea typeface="Calibri"/>
                        <a:cs typeface="2  Zar" pitchFamily="2" charset="-78"/>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rtl="1">
                        <a:lnSpc>
                          <a:spcPct val="115000"/>
                        </a:lnSpc>
                        <a:spcAft>
                          <a:spcPts val="0"/>
                        </a:spcAft>
                      </a:pPr>
                      <a:r>
                        <a:rPr lang="fa-IR" sz="2000" dirty="0">
                          <a:latin typeface="Traditional Arabic"/>
                          <a:ea typeface="Calibri"/>
                          <a:cs typeface="2  Zar" pitchFamily="2" charset="-78"/>
                        </a:rPr>
                        <a:t>گزارش تهيه‌شده مستند به منابع شناخته‌شده‌اي است و نظرات شخصي ارائه‌شده در راستاي مستندات ارائه‌شده است.</a:t>
                      </a:r>
                      <a:endParaRPr lang="en-US" sz="1400" dirty="0">
                        <a:latin typeface="Calibri"/>
                        <a:ea typeface="Calibri"/>
                        <a:cs typeface="2  Zar" pitchFamily="2" charset="-78"/>
                      </a:endParaRPr>
                    </a:p>
                  </a:txBody>
                  <a:tcPr marL="63106" marR="631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فعالیت</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14</a:t>
            </a:r>
            <a:endParaRPr lang="fa-IR" sz="6000" dirty="0"/>
          </a:p>
        </p:txBody>
      </p:sp>
      <p:pic>
        <p:nvPicPr>
          <p:cNvPr id="5" name="Picture 4" descr="15032008087.jpg"/>
          <p:cNvPicPr>
            <a:picLocks noChangeAspect="1"/>
          </p:cNvPicPr>
          <p:nvPr/>
        </p:nvPicPr>
        <p:blipFill>
          <a:blip r:embed="rId2"/>
          <a:stretch>
            <a:fillRect/>
          </a:stretch>
        </p:blipFill>
        <p:spPr>
          <a:xfrm>
            <a:off x="214282" y="4214818"/>
            <a:ext cx="1675465" cy="1134429"/>
          </a:xfrm>
          <a:prstGeom prst="rect">
            <a:avLst/>
          </a:prstGeom>
          <a:ln>
            <a:noFill/>
          </a:ln>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smtClean="0">
                <a:solidFill>
                  <a:srgbClr val="002060"/>
                </a:solidFill>
              </a:rPr>
              <a:t>چند تفاوت آن ها رابیان کنید ؟  </a:t>
            </a:r>
            <a:endParaRPr lang="fa-IR" sz="2400" dirty="0">
              <a:solidFill>
                <a:srgbClr val="002060"/>
              </a:solidFill>
            </a:endParaRPr>
          </a:p>
        </p:txBody>
      </p:sp>
      <p:sp>
        <p:nvSpPr>
          <p:cNvPr id="7" name="Rectangle 6"/>
          <p:cNvSpPr/>
          <p:nvPr/>
        </p:nvSpPr>
        <p:spPr>
          <a:xfrm>
            <a:off x="-142940" y="857232"/>
            <a:ext cx="9286940" cy="584775"/>
          </a:xfrm>
          <a:prstGeom prst="rect">
            <a:avLst/>
          </a:prstGeom>
        </p:spPr>
        <p:txBody>
          <a:bodyPr wrap="square">
            <a:spAutoFit/>
          </a:bodyPr>
          <a:lstStyle/>
          <a:p>
            <a:pPr algn="ctr"/>
            <a:r>
              <a:rPr lang="fa-IR" sz="3200" b="1" dirty="0" smtClean="0"/>
              <a:t>چند راه ارتباط در قدیم وچند راه ارتباطی جدید را بیان کنید ؟</a:t>
            </a:r>
            <a:endParaRPr lang="fa-IR" sz="3200" dirty="0">
              <a:solidFill>
                <a:srgbClr val="FFFF00"/>
              </a:solidFill>
              <a:cs typeface="2  Lotus" pitchFamily="2" charset="-78"/>
            </a:endParaRPr>
          </a:p>
        </p:txBody>
      </p:sp>
      <p:pic>
        <p:nvPicPr>
          <p:cNvPr id="8" name="Picture 7" descr="_326e_m.jpg"/>
          <p:cNvPicPr>
            <a:picLocks noChangeAspect="1"/>
          </p:cNvPicPr>
          <p:nvPr/>
        </p:nvPicPr>
        <p:blipFill>
          <a:blip r:embed="rId3"/>
          <a:stretch>
            <a:fillRect/>
          </a:stretch>
        </p:blipFill>
        <p:spPr>
          <a:xfrm>
            <a:off x="2500298" y="1714488"/>
            <a:ext cx="4595818" cy="344686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r>
              <a:rPr lang="fa-IR" sz="3600" b="1" dirty="0" smtClean="0">
                <a:cs typeface="2  Lotus" pitchFamily="2" charset="-78"/>
              </a:rPr>
              <a:t>در اين درس، تلاش شده دانش‌آموزان با مفهوم فناوري و يكي از كاربردهاي آن يعني وسايل ارتباط شخصي آشنا شده و مسير تغيير و تكامل آن را در طول تاريخ درك كنند و با برقراري ارتباط بين گذشته و حال، آينده را پيش‌بيني كنند و براي حل مسائل آن، راه‌حل پيشنهاد نمايند. دانش‌آموزان در فرايند اين درس مي‌توانند آنچه را در مورد فناوري وسايل ارتباط شخصي فرار گرفته‌اند به ساير فناوري‌هاي مورد استفاده در زندگي تعميم دهند.</a:t>
            </a:r>
            <a:endParaRPr lang="en-US" sz="36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28802"/>
            <a:ext cx="9144000" cy="4929198"/>
          </a:xfrm>
        </p:spPr>
        <p:txBody>
          <a:bodyPr>
            <a:noAutofit/>
          </a:bodyPr>
          <a:lstStyle/>
          <a:p>
            <a:pPr algn="r"/>
            <a:r>
              <a:rPr lang="fa-IR" sz="4000" dirty="0" smtClean="0">
                <a:cs typeface="2  Koodak" pitchFamily="2" charset="-78"/>
              </a:rPr>
              <a:t/>
            </a:r>
            <a:br>
              <a:rPr lang="fa-IR" sz="4000" dirty="0" smtClean="0">
                <a:cs typeface="2  Koodak" pitchFamily="2" charset="-78"/>
              </a:rPr>
            </a:br>
            <a:r>
              <a:rPr lang="fa-IR" sz="4000" dirty="0" smtClean="0">
                <a:cs typeface="2  Koodak" pitchFamily="2" charset="-78"/>
              </a:rPr>
              <a:t>در پايان اين درس انتظار مي‌رود دانش‌آموزان بتوانند:</a:t>
            </a:r>
            <a:r>
              <a:rPr lang="en-US" sz="4000" dirty="0" smtClean="0">
                <a:cs typeface="2  Koodak" pitchFamily="2" charset="-78"/>
              </a:rPr>
              <a:t/>
            </a:r>
            <a:br>
              <a:rPr lang="en-US" sz="4000" dirty="0" smtClean="0">
                <a:cs typeface="2  Koodak" pitchFamily="2" charset="-78"/>
              </a:rPr>
            </a:br>
            <a:r>
              <a:rPr lang="fa-IR" sz="3600" dirty="0" smtClean="0">
                <a:cs typeface="2  Koodak" pitchFamily="2" charset="-78"/>
              </a:rPr>
              <a:t> </a:t>
            </a:r>
            <a:r>
              <a:rPr lang="fa-IR" sz="3600" dirty="0" smtClean="0">
                <a:solidFill>
                  <a:srgbClr val="FFFF00"/>
                </a:solidFill>
                <a:cs typeface="2  Lotus" pitchFamily="2" charset="-78"/>
              </a:rPr>
              <a:t>سطح 1:</a:t>
            </a:r>
            <a:r>
              <a:rPr lang="fa-IR" sz="3600" dirty="0" smtClean="0">
                <a:cs typeface="2  Lotus" pitchFamily="2" charset="-78"/>
              </a:rPr>
              <a:t> اطلاعاتي در مورد يك فناوري ساده كه به‌طور روزمره با آن سروكار دارند جمع‌آوري و گزارش كنند.</a:t>
            </a:r>
            <a:r>
              <a:rPr lang="en-US" sz="3600" dirty="0" smtClean="0">
                <a:cs typeface="2  Lotus" pitchFamily="2" charset="-78"/>
              </a:rPr>
              <a:t/>
            </a:r>
            <a:br>
              <a:rPr lang="en-US" sz="3600" dirty="0" smtClean="0">
                <a:cs typeface="2  Lotus" pitchFamily="2" charset="-78"/>
              </a:rPr>
            </a:br>
            <a:r>
              <a:rPr lang="fa-IR" sz="3600" dirty="0" smtClean="0">
                <a:solidFill>
                  <a:srgbClr val="FFFF00"/>
                </a:solidFill>
                <a:cs typeface="2  Lotus" pitchFamily="2" charset="-78"/>
              </a:rPr>
              <a:t>سطح 2:</a:t>
            </a:r>
            <a:r>
              <a:rPr lang="fa-IR" sz="3600" dirty="0" smtClean="0">
                <a:cs typeface="2  Lotus" pitchFamily="2" charset="-78"/>
              </a:rPr>
              <a:t> اطلاعاتي را در مورد تغييرات يك نمونه فناوري وسايل ارتباط شخصي مانند تلفن در يك دوره زماني جمع‌آوري و گزارش كنند.</a:t>
            </a:r>
            <a:r>
              <a:rPr lang="en-US" sz="3600" dirty="0" smtClean="0">
                <a:cs typeface="2  Lotus" pitchFamily="2" charset="-78"/>
              </a:rPr>
              <a:t/>
            </a:r>
            <a:br>
              <a:rPr lang="en-US" sz="3600" dirty="0" smtClean="0">
                <a:cs typeface="2  Lotus" pitchFamily="2" charset="-78"/>
              </a:rPr>
            </a:br>
            <a:r>
              <a:rPr lang="fa-IR" sz="3600" dirty="0" smtClean="0">
                <a:solidFill>
                  <a:srgbClr val="FFFF00"/>
                </a:solidFill>
                <a:cs typeface="2  Lotus" pitchFamily="2" charset="-78"/>
              </a:rPr>
              <a:t>سطح 3</a:t>
            </a:r>
            <a:r>
              <a:rPr lang="fa-IR" sz="3600" dirty="0" smtClean="0">
                <a:cs typeface="2  Lotus" pitchFamily="2" charset="-78"/>
              </a:rPr>
              <a:t>: تأثير تغييرات يك نمونه فناوري مرتبط با وسايل ارتباط جمعي مانند تلفن را بر زندگي روزمره جمع‌‌آوري كرده و تغييرات آن را در يك دوره زماني گزارش دهند.</a:t>
            </a:r>
            <a:r>
              <a:rPr lang="en-US" sz="3600" dirty="0" smtClean="0">
                <a:cs typeface="2  Koodak" pitchFamily="2" charset="-78"/>
              </a:rPr>
              <a:t/>
            </a:r>
            <a:br>
              <a:rPr lang="en-US" sz="3600" dirty="0" smtClean="0">
                <a:cs typeface="2  Koodak" pitchFamily="2" charset="-78"/>
              </a:rPr>
            </a:br>
            <a:endParaRPr lang="fa-IR" sz="6000" dirty="0">
              <a:solidFill>
                <a:schemeClr val="tx1"/>
              </a:solidFill>
              <a:cs typeface="2  Koodak" pitchFamily="2" charset="-78"/>
            </a:endParaRPr>
          </a:p>
        </p:txBody>
      </p:sp>
      <p:sp>
        <p:nvSpPr>
          <p:cNvPr id="3" name="Subtitle 2"/>
          <p:cNvSpPr>
            <a:spLocks noGrp="1"/>
          </p:cNvSpPr>
          <p:nvPr>
            <p:ph type="subTitle" idx="1"/>
          </p:nvPr>
        </p:nvSpPr>
        <p:spPr/>
        <p:txBody>
          <a:bodyPr/>
          <a:lstStyle/>
          <a:p>
            <a:pPr algn="ctr"/>
            <a:r>
              <a:rPr lang="fa-IR" dirty="0" smtClean="0"/>
              <a:t>درس چهاردهم  علوم پایه ششم  </a:t>
            </a:r>
            <a:endParaRPr lang="fa-IR" dirty="0"/>
          </a:p>
        </p:txBody>
      </p:sp>
      <p:sp>
        <p:nvSpPr>
          <p:cNvPr id="4" name="Rounded Rectangle 3"/>
          <p:cNvSpPr/>
          <p:nvPr/>
        </p:nvSpPr>
        <p:spPr>
          <a:xfrm>
            <a:off x="1571604" y="0"/>
            <a:ext cx="6000792" cy="3571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4000" b="1" dirty="0" smtClean="0">
                <a:cs typeface="2  Lotus" pitchFamily="2" charset="-78"/>
              </a:rPr>
              <a:t>اختراع تلفن به الكساندر گراهام‌بل نسبت داده مي‌شود اما مخترع واقع تلفن، معلم يكي از مدارس آلمان است كه بل دستگاه ناقص او را تكميل كرده و به نام خود به ثبت رساند.</a:t>
            </a:r>
            <a:endParaRPr lang="en-US" sz="4000" b="1" dirty="0" smtClean="0">
              <a:cs typeface="2  Lotus" pitchFamily="2" charset="-78"/>
            </a:endParaRPr>
          </a:p>
          <a:p>
            <a:pPr algn="ctr"/>
            <a:endParaRPr lang="en-US" sz="4400" dirty="0"/>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چهاردهم </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a:stretch>
            <a:fillRect/>
          </a:stretch>
        </p:blipFill>
        <p:spPr>
          <a:xfrm>
            <a:off x="2214546" y="214290"/>
            <a:ext cx="4964733" cy="3971787"/>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lnSpcReduction="10000"/>
          </a:bodyPr>
          <a:lstStyle/>
          <a:p>
            <a:pPr lvl="0" algn="ctr"/>
            <a:r>
              <a:rPr lang="fa-IR" sz="4400" b="1" dirty="0" smtClean="0">
                <a:cs typeface="2  Lotus" pitchFamily="2" charset="-78"/>
              </a:rPr>
              <a:t>فيلم و لوح فشرده‌ي آموزشي مربوط به بيماري‌هاي واگير، راه‌هاي ورود ميكروب به بدن و چگونگي بيگانه‌خواري گلبول‌هاي سفيد و انواع واكسن</a:t>
            </a:r>
            <a:endParaRPr lang="en-US" sz="4400" b="1" dirty="0" smtClean="0">
              <a:cs typeface="2  Lotus" pitchFamily="2" charset="-78"/>
            </a:endParaRPr>
          </a:p>
          <a:p>
            <a:pPr lvl="0" algn="ctr"/>
            <a:r>
              <a:rPr lang="fa-IR" sz="4400" b="1" dirty="0" smtClean="0">
                <a:cs typeface="2  Lotus" pitchFamily="2" charset="-78"/>
              </a:rPr>
              <a:t>تصاويري از انواع ميكروب‌ها</a:t>
            </a:r>
            <a:endParaRPr lang="en-US" sz="4400" b="1" dirty="0">
              <a:cs typeface="2  Lotus"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3200" dirty="0" smtClean="0">
                <a:cs typeface="2  Koodak" pitchFamily="2" charset="-78"/>
              </a:rPr>
              <a:t>سیزدهم </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solidFill>
                  <a:srgbClr val="FF0000"/>
                </a:solidFill>
                <a:cs typeface="2  Lotus" pitchFamily="2" charset="-78"/>
              </a:rPr>
              <a:t>دانستنی های برای معلم</a:t>
            </a:r>
            <a:r>
              <a:rPr lang="fa-IR" sz="3200" b="1" dirty="0" smtClean="0">
                <a:cs typeface="2  Lotus" pitchFamily="2" charset="-78"/>
              </a:rPr>
              <a:t/>
            </a:r>
            <a:br>
              <a:rPr lang="fa-IR" sz="3200" b="1" dirty="0" smtClean="0">
                <a:cs typeface="2  Lotus" pitchFamily="2" charset="-78"/>
              </a:rPr>
            </a:br>
            <a:r>
              <a:rPr lang="fa-IR" sz="3200" dirty="0" smtClean="0"/>
              <a:t> </a:t>
            </a:r>
            <a:r>
              <a:rPr lang="fa-IR" sz="3200" b="1" dirty="0" smtClean="0">
                <a:solidFill>
                  <a:schemeClr val="tx1"/>
                </a:solidFill>
                <a:cs typeface="2  Lotus" pitchFamily="2" charset="-78"/>
              </a:rPr>
              <a:t>امكانات امروزي بشر براي برقراري ارتباط شخصي قابل مقايسه با امكانات او در يك قرن پيش نيست. در 600 سال قبل از ميلاد مسيح (دو هزار و پانصد سال قبل) ايرانيان مي‌توانستند در عرض دو روز خبري را زا يك محل به محل ديگر كه 400 كيلومتر با هم فاصله داشتند ازطريق انتقال نفر به نفر برسانند. دو قرن بعد، اين روش در ايران و يونان تكامل يافت و ازطريق يك نوع تلگراف بصري با استفاده از حركاتي كه به مشعل‌ها مي‌دادند به‌طريق نفر به نفر انجام مي‌شد. </a:t>
            </a:r>
            <a:endParaRPr lang="fa-IR"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solidFill>
                  <a:srgbClr val="FF0000"/>
                </a:solidFill>
                <a:cs typeface="2  Lotus" pitchFamily="2" charset="-78"/>
              </a:rPr>
              <a:t>دانستنی های برای معلم</a:t>
            </a:r>
            <a:r>
              <a:rPr lang="fa-IR" sz="4000" b="1" dirty="0" smtClean="0">
                <a:cs typeface="2  Lotus" pitchFamily="2" charset="-78"/>
              </a:rPr>
              <a:t/>
            </a:r>
            <a:br>
              <a:rPr lang="fa-IR" sz="4000" b="1" dirty="0" smtClean="0">
                <a:cs typeface="2  Lotus" pitchFamily="2" charset="-78"/>
              </a:rPr>
            </a:br>
            <a:r>
              <a:rPr lang="fa-IR" sz="4000" b="1" dirty="0" smtClean="0">
                <a:cs typeface="2  Lotus" pitchFamily="2" charset="-78"/>
              </a:rPr>
              <a:t> </a:t>
            </a:r>
            <a:r>
              <a:rPr lang="fa-IR" sz="2800" b="1" dirty="0" smtClean="0">
                <a:cs typeface="2  Lotus" pitchFamily="2" charset="-78"/>
              </a:rPr>
              <a:t>در سال 1789 ميلادي  يك كشيش به نام كلودشاپ، تلگراف بصري را اختراع كرد كه در شب و روز قابل استفاده بود و در عرض دو دقيقه در يك فاصله‌ي 210 كيلومتري مخابره مي‌شد.</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در سال 1843، مورس، علائمي را براي مخابره‌ي خبر تعريف كرد كه به الفباي مورس معروف است.</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در سال 1876 تلفن پا به عرصه‌ي وجود گذاشت. اختراع نلفن به الكساندر گراهام‌بل نسبت داده مي‌شود اما مخترع واقع تلفن، معلم يكي از مدارس آلمان است كه بل دستگاه ناقص او را تكميل كرده و به نام خود به ثبت رساند.</a:t>
            </a:r>
            <a:r>
              <a:rPr lang="en-US" sz="2800" b="1" dirty="0" smtClean="0">
                <a:cs typeface="2  Lotus" pitchFamily="2" charset="-78"/>
              </a:rPr>
              <a:t/>
            </a:r>
            <a:br>
              <a:rPr lang="en-US" sz="2800" b="1" dirty="0" smtClean="0">
                <a:cs typeface="2  Lotus" pitchFamily="2" charset="-78"/>
              </a:rPr>
            </a:br>
            <a:r>
              <a:rPr lang="fa-IR" sz="2800" b="1" dirty="0" smtClean="0">
                <a:cs typeface="2  Lotus" pitchFamily="2" charset="-78"/>
              </a:rPr>
              <a:t>در اوايل قرن بيستم، دانشمندان متوجه شدند كه امواج الكتريكي مي‌توانند بدون استفاده از سيم از محلي به محل ديگر بروند.</a:t>
            </a:r>
            <a:endParaRPr lang="en-US" sz="2800" b="1" dirty="0">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cs typeface="2  Lotus" pitchFamily="2" charset="-78"/>
              </a:rPr>
              <a:t>نكات آموزشي و فعاليت‌هاي پيشنهادي</a:t>
            </a:r>
            <a:endParaRPr lang="fa-IR" b="1" dirty="0">
              <a:cs typeface="2  Lotus" pitchFamily="2" charset="-78"/>
            </a:endParaRPr>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b="1" dirty="0">
              <a:cs typeface="2  Lotus" pitchFamily="2" charset="-78"/>
            </a:endParaRPr>
          </a:p>
        </p:txBody>
      </p:sp>
      <p:sp>
        <p:nvSpPr>
          <p:cNvPr id="19457" name="Rectangle 1"/>
          <p:cNvSpPr>
            <a:spLocks noChangeArrowheads="1"/>
          </p:cNvSpPr>
          <p:nvPr/>
        </p:nvSpPr>
        <p:spPr bwMode="auto">
          <a:xfrm>
            <a:off x="0" y="928670"/>
            <a:ext cx="892965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600" b="1" dirty="0" smtClean="0">
                <a:cs typeface="2  Lotus" pitchFamily="2" charset="-78"/>
              </a:rPr>
              <a:t>دانش‌آموزان را ترغيب كنيد تا با پرسش و گفت‌وگو و انجام مصاحبه با بزرگترها از چگونگي وسايل ارتباط شخصي در گذشته و حال آگاهي يابند و گزارش تهيه كنند.</a:t>
            </a:r>
            <a:endParaRPr lang="en-US" sz="3600" b="1" dirty="0" smtClean="0">
              <a:cs typeface="2  Lotus" pitchFamily="2" charset="-78"/>
            </a:endParaRPr>
          </a:p>
          <a:p>
            <a:r>
              <a:rPr lang="fa-IR" sz="3600" b="1" dirty="0" smtClean="0">
                <a:cs typeface="2  Lotus" pitchFamily="2" charset="-78"/>
              </a:rPr>
              <a:t>يك جلسه را براي گفت‌وگو در كلاس اختصاص دهيد و درباره‌ي علت تغيير نوع وسايل ارتباط جمعي با گذشت زمان با بچه‌ها گفت‌وگو كنيد و از آنها بخواهيد آينده‌ي اين تغييرات را پيش‌بيني كنند.</a:t>
            </a:r>
            <a:endParaRPr lang="en-US" sz="3600" b="1" dirty="0">
              <a:cs typeface="2  Lotus"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چهاردهم-از گذشته تا آینده(مناسب برای مطالعه آموزگاران)</Template>
  <TotalTime>1</TotalTime>
  <Words>494</Words>
  <Application>Microsoft Office PowerPoint</Application>
  <PresentationFormat>On-screen Show (4:3)</PresentationFormat>
  <Paragraphs>41</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2  Koodak</vt:lpstr>
      <vt:lpstr>2  Lotus</vt:lpstr>
      <vt:lpstr>2  Zar</vt:lpstr>
      <vt:lpstr>Arial</vt:lpstr>
      <vt:lpstr>Calibri</vt:lpstr>
      <vt:lpstr>Traditional Arabic</vt:lpstr>
      <vt:lpstr>Tw Cen MT</vt:lpstr>
      <vt:lpstr>Wingdings</vt:lpstr>
      <vt:lpstr>Wingdings 2</vt:lpstr>
      <vt:lpstr>Zar</vt:lpstr>
      <vt:lpstr>Median</vt:lpstr>
      <vt:lpstr>درس چهاردهم :      </vt:lpstr>
      <vt:lpstr>فعالیت:      </vt:lpstr>
      <vt:lpstr>درس در يك نگاه </vt:lpstr>
      <vt:lpstr> در پايان اين درس انتظار مي‌رود دانش‌آموزان بتوانند:  سطح 1: اطلاعاتي در مورد يك فناوري ساده كه به‌طور روزمره با آن سروكار دارند جمع‌آوري و گزارش كنند. سطح 2: اطلاعاتي را در مورد تغييرات يك نمونه فناوري وسايل ارتباط شخصي مانند تلفن در يك دوره زماني جمع‌آوري و گزارش كنند. سطح 3: تأثير تغييرات يك نمونه فناوري مرتبط با وسايل ارتباط جمعي مانند تلفن را بر زندگي روزمره جمع‌‌آوري كرده و تغييرات آن را در يك دوره زماني گزارش دهند. </vt:lpstr>
      <vt:lpstr>علوم پایه ششم  درس چهاردهم </vt:lpstr>
      <vt:lpstr>مواد و وسايل لازم</vt:lpstr>
      <vt:lpstr>دانستنی های برای معلم  امكانات امروزي بشر براي برقراري ارتباط شخصي قابل مقايسه با امكانات او در يك قرن پيش نيست. در 600 سال قبل از ميلاد مسيح (دو هزار و پانصد سال قبل) ايرانيان مي‌توانستند در عرض دو روز خبري را زا يك محل به محل ديگر كه 400 كيلومتر با هم فاصله داشتند ازطريق انتقال نفر به نفر برسانند. دو قرن بعد، اين روش در ايران و يونان تكامل يافت و ازطريق يك نوع تلگراف بصري با استفاده از حركاتي كه به مشعل‌ها مي‌دادند به‌طريق نفر به نفر انجام مي‌شد. </vt:lpstr>
      <vt:lpstr>دانستنی های برای معلم  در سال 1789 ميلادي  يك كشيش به نام كلودشاپ، تلگراف بصري را اختراع كرد كه در شب و روز قابل استفاده بود و در عرض دو دقيقه در يك فاصله‌ي 210 كيلومتري مخابره مي‌شد. در سال 1843، مورس، علائمي را براي مخابره‌ي خبر تعريف كرد كه به الفباي مورس معروف است. در سال 1876 تلفن پا به عرصه‌ي وجود گذاشت. اختراع نلفن به الكساندر گراهام‌بل نسبت داده مي‌شود اما مخترع واقع تلفن، معلم يكي از مدارس آلمان است كه بل دستگاه ناقص او را تكميل كرده و به نام خود به ثبت رساند. در اوايل قرن بيستم، دانشمندان متوجه شدند كه امواج الكتريكي مي‌توانند بدون استفاده از سيم از محلي به محل ديگر بروند.</vt:lpstr>
      <vt:lpstr>نكات آموزشي و فعاليت‌هاي پيشنهادي</vt:lpstr>
      <vt:lpstr>نكات آموزشي و فعاليت‌هاي پيشنهادي</vt:lpstr>
      <vt:lpstr>با توجه به ملاک های ارزشیابی 2سوال برای این درس طراحی کنید.</vt:lpstr>
      <vt:lpstr>جدول ارزشيابي ملاک ها و سطوح عملکرد</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چهاردهم :      </dc:title>
  <dc:creator>omid arzi</dc:creator>
  <cp:lastModifiedBy>omid arzi</cp:lastModifiedBy>
  <cp:revision>1</cp:revision>
  <dcterms:created xsi:type="dcterms:W3CDTF">2022-02-04T07:25:48Z</dcterms:created>
  <dcterms:modified xsi:type="dcterms:W3CDTF">2022-02-04T07:26:59Z</dcterms:modified>
</cp:coreProperties>
</file>