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6"/>
  </p:notesMasterIdLst>
  <p:sldIdLst>
    <p:sldId id="256" r:id="rId2"/>
    <p:sldId id="258" r:id="rId3"/>
    <p:sldId id="266" r:id="rId4"/>
    <p:sldId id="267" r:id="rId5"/>
    <p:sldId id="268" r:id="rId6"/>
    <p:sldId id="269" r:id="rId7"/>
    <p:sldId id="270" r:id="rId8"/>
    <p:sldId id="259" r:id="rId9"/>
    <p:sldId id="263" r:id="rId10"/>
    <p:sldId id="264" r:id="rId11"/>
    <p:sldId id="265" r:id="rId12"/>
    <p:sldId id="260" r:id="rId13"/>
    <p:sldId id="262" r:id="rId14"/>
    <p:sldId id="261"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637" autoAdjust="0"/>
    <p:restoredTop sz="94718" autoAdjust="0"/>
  </p:normalViewPr>
  <p:slideViewPr>
    <p:cSldViewPr>
      <p:cViewPr varScale="1">
        <p:scale>
          <a:sx n="70" d="100"/>
          <a:sy n="70" d="100"/>
        </p:scale>
        <p:origin x="-54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1812"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A0F5CF-787A-4B17-A217-30208A0E6E36}" type="datetimeFigureOut">
              <a:rPr lang="en-US" smtClean="0"/>
              <a:pPr/>
              <a:t>4/15/2002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97A550-08A8-4D04-919A-4FFE583BE76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97A550-08A8-4D04-919A-4FFE583BE76E}"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94DA0D1E-8472-4E48-A7F8-4F37A3867382}" type="datetimeFigureOut">
              <a:rPr lang="en-US" smtClean="0"/>
              <a:pPr/>
              <a:t>4/15/2002</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FE871364-5900-4D77-AD96-22A20310173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4DA0D1E-8472-4E48-A7F8-4F37A3867382}" type="datetimeFigureOut">
              <a:rPr lang="en-US" smtClean="0"/>
              <a:pPr/>
              <a:t>4/15/2002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E871364-5900-4D77-AD96-22A20310173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4DA0D1E-8472-4E48-A7F8-4F37A3867382}" type="datetimeFigureOut">
              <a:rPr lang="en-US" smtClean="0"/>
              <a:pPr/>
              <a:t>4/15/2002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E871364-5900-4D77-AD96-22A20310173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4DA0D1E-8472-4E48-A7F8-4F37A3867382}" type="datetimeFigureOut">
              <a:rPr lang="en-US" smtClean="0"/>
              <a:pPr/>
              <a:t>4/15/2002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E871364-5900-4D77-AD96-22A203101732}"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94DA0D1E-8472-4E48-A7F8-4F37A3867382}" type="datetimeFigureOut">
              <a:rPr lang="en-US" smtClean="0"/>
              <a:pPr/>
              <a:t>4/15/2002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E871364-5900-4D77-AD96-22A203101732}"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4DA0D1E-8472-4E48-A7F8-4F37A3867382}" type="datetimeFigureOut">
              <a:rPr lang="en-US" smtClean="0"/>
              <a:pPr/>
              <a:t>4/15/2002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FE871364-5900-4D77-AD96-22A203101732}"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4DA0D1E-8472-4E48-A7F8-4F37A3867382}" type="datetimeFigureOut">
              <a:rPr lang="en-US" smtClean="0"/>
              <a:pPr/>
              <a:t>4/15/2002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FE871364-5900-4D77-AD96-22A203101732}"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94DA0D1E-8472-4E48-A7F8-4F37A3867382}" type="datetimeFigureOut">
              <a:rPr lang="en-US" smtClean="0"/>
              <a:pPr/>
              <a:t>4/15/2002</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FE871364-5900-4D77-AD96-22A203101732}"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94DA0D1E-8472-4E48-A7F8-4F37A3867382}" type="datetimeFigureOut">
              <a:rPr lang="en-US" smtClean="0"/>
              <a:pPr/>
              <a:t>4/15/2002</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FE871364-5900-4D77-AD96-22A20310173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94DA0D1E-8472-4E48-A7F8-4F37A3867382}" type="datetimeFigureOut">
              <a:rPr lang="en-US" smtClean="0"/>
              <a:pPr/>
              <a:t>4/15/2002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FE871364-5900-4D77-AD96-22A203101732}"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94DA0D1E-8472-4E48-A7F8-4F37A3867382}" type="datetimeFigureOut">
              <a:rPr lang="en-US" smtClean="0"/>
              <a:pPr/>
              <a:t>4/15/2002</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FE871364-5900-4D77-AD96-22A203101732}"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94DA0D1E-8472-4E48-A7F8-4F37A3867382}" type="datetimeFigureOut">
              <a:rPr lang="en-US" smtClean="0"/>
              <a:pPr/>
              <a:t>4/15/2002</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FE871364-5900-4D77-AD96-22A20310173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fa-IR" sz="9600" b="1" dirty="0" smtClean="0"/>
              <a:t>کانسپت</a:t>
            </a:r>
            <a:endParaRPr lang="en-US" sz="9600" b="1" dirty="0"/>
          </a:p>
        </p:txBody>
      </p:sp>
      <p:sp>
        <p:nvSpPr>
          <p:cNvPr id="3" name="Subtitle 2"/>
          <p:cNvSpPr>
            <a:spLocks noGrp="1"/>
          </p:cNvSpPr>
          <p:nvPr>
            <p:ph type="subTitle" idx="1"/>
          </p:nvPr>
        </p:nvSpPr>
        <p:spPr/>
        <p:txBody>
          <a:bodyPr/>
          <a:lstStyle/>
          <a:p>
            <a:r>
              <a:rPr lang="fa-IR" dirty="0" smtClean="0"/>
              <a:t>مقدمات طراحی 2                  </a:t>
            </a:r>
          </a:p>
          <a:p>
            <a:r>
              <a:rPr lang="fa-IR" dirty="0" smtClean="0"/>
              <a:t>آرزو قریشی</a:t>
            </a:r>
            <a:endParaRPr lang="en-US" dirty="0"/>
          </a:p>
        </p:txBody>
      </p:sp>
    </p:spTree>
  </p:cSld>
  <p:clrMapOvr>
    <a:masterClrMapping/>
  </p:clrMapOvr>
  <p:transition>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r"/>
            <a:r>
              <a:rPr lang="fa-IR" dirty="0" smtClean="0"/>
              <a:t> پائول اندرو کانسپت این ساختمان  را از یک کشتی گرفته است اوسانوس (یکی از اساطیر یونان: خدای دریاها) کازینو یست که در  چین بنا شده است.</a:t>
            </a:r>
            <a:endParaRPr lang="en-US" dirty="0"/>
          </a:p>
        </p:txBody>
      </p:sp>
      <p:sp>
        <p:nvSpPr>
          <p:cNvPr id="3" name="Title 2"/>
          <p:cNvSpPr>
            <a:spLocks noGrp="1"/>
          </p:cNvSpPr>
          <p:nvPr>
            <p:ph type="title"/>
          </p:nvPr>
        </p:nvSpPr>
        <p:spPr/>
        <p:txBody>
          <a:bodyPr/>
          <a:lstStyle/>
          <a:p>
            <a:pPr algn="r"/>
            <a:r>
              <a:rPr lang="fa-IR" dirty="0" smtClean="0"/>
              <a:t>اوسانوس</a:t>
            </a:r>
            <a:endParaRPr lang="en-US" dirty="0"/>
          </a:p>
        </p:txBody>
      </p:sp>
      <p:pic>
        <p:nvPicPr>
          <p:cNvPr id="8194" name="Picture 2" descr="C:\Users\Aida\Pictures\ARchitectural\Paul Andreu\Oceanus, Casino of Macau, China.jpg"/>
          <p:cNvPicPr>
            <a:picLocks noChangeAspect="1" noChangeArrowheads="1"/>
          </p:cNvPicPr>
          <p:nvPr/>
        </p:nvPicPr>
        <p:blipFill>
          <a:blip r:embed="rId2"/>
          <a:srcRect/>
          <a:stretch>
            <a:fillRect/>
          </a:stretch>
        </p:blipFill>
        <p:spPr bwMode="auto">
          <a:xfrm rot="21023163">
            <a:off x="4800600" y="3886200"/>
            <a:ext cx="3810000" cy="2343150"/>
          </a:xfrm>
          <a:prstGeom prst="rect">
            <a:avLst/>
          </a:prstGeom>
          <a:noFill/>
        </p:spPr>
      </p:pic>
      <p:pic>
        <p:nvPicPr>
          <p:cNvPr id="8195" name="Picture 3" descr="C:\Users\Aida\Pictures\ARchitectural\Paul Andreu\casino.jpg"/>
          <p:cNvPicPr>
            <a:picLocks noChangeAspect="1" noChangeArrowheads="1"/>
          </p:cNvPicPr>
          <p:nvPr/>
        </p:nvPicPr>
        <p:blipFill>
          <a:blip r:embed="rId3"/>
          <a:srcRect/>
          <a:stretch>
            <a:fillRect/>
          </a:stretch>
        </p:blipFill>
        <p:spPr bwMode="auto">
          <a:xfrm rot="20885430">
            <a:off x="404344" y="3068146"/>
            <a:ext cx="4856703" cy="22098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r"/>
            <a:r>
              <a:rPr lang="fa-IR" dirty="0" smtClean="0"/>
              <a:t>این ساختمان در آمریکا بنا شده است .طرح این دانشگاه نیروی هوایی را از هواپیماهای جنگنده گرفته اند</a:t>
            </a:r>
            <a:endParaRPr lang="en-US" dirty="0"/>
          </a:p>
        </p:txBody>
      </p:sp>
      <p:sp>
        <p:nvSpPr>
          <p:cNvPr id="3" name="Title 2"/>
          <p:cNvSpPr>
            <a:spLocks noGrp="1"/>
          </p:cNvSpPr>
          <p:nvPr>
            <p:ph type="title"/>
          </p:nvPr>
        </p:nvSpPr>
        <p:spPr/>
        <p:txBody>
          <a:bodyPr/>
          <a:lstStyle/>
          <a:p>
            <a:pPr algn="r"/>
            <a:r>
              <a:rPr lang="fa-IR" dirty="0" smtClean="0"/>
              <a:t>دانشکده نیروی هوایی</a:t>
            </a:r>
            <a:endParaRPr lang="en-US" dirty="0"/>
          </a:p>
        </p:txBody>
      </p:sp>
      <p:pic>
        <p:nvPicPr>
          <p:cNvPr id="9218" name="Picture 2" descr="C:\Users\Aida\Desktop\AirForceAcademy.jpg"/>
          <p:cNvPicPr>
            <a:picLocks noChangeAspect="1" noChangeArrowheads="1"/>
          </p:cNvPicPr>
          <p:nvPr/>
        </p:nvPicPr>
        <p:blipFill>
          <a:blip r:embed="rId2"/>
          <a:srcRect/>
          <a:stretch>
            <a:fillRect/>
          </a:stretch>
        </p:blipFill>
        <p:spPr bwMode="auto">
          <a:xfrm>
            <a:off x="1066800" y="2133600"/>
            <a:ext cx="3429000" cy="3872753"/>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r"/>
            <a:r>
              <a:rPr lang="fa-IR" dirty="0" smtClean="0"/>
              <a:t> ادن با کمک تکنولوژی ”ای تی اف ای ”مجموعه ورزشی ای که ایده آن را از حباب های صابون گرفته بود را  طراحی و بنا کرد.</a:t>
            </a:r>
            <a:endParaRPr lang="en-US" dirty="0"/>
          </a:p>
        </p:txBody>
      </p:sp>
      <p:sp>
        <p:nvSpPr>
          <p:cNvPr id="3" name="Title 2"/>
          <p:cNvSpPr>
            <a:spLocks noGrp="1"/>
          </p:cNvSpPr>
          <p:nvPr>
            <p:ph type="title"/>
          </p:nvPr>
        </p:nvSpPr>
        <p:spPr/>
        <p:txBody>
          <a:bodyPr/>
          <a:lstStyle/>
          <a:p>
            <a:pPr algn="r"/>
            <a:r>
              <a:rPr lang="en-US" dirty="0" smtClean="0"/>
              <a:t>(Eden)</a:t>
            </a:r>
            <a:r>
              <a:rPr lang="fa-IR" dirty="0" smtClean="0"/>
              <a:t>ادن </a:t>
            </a:r>
            <a:endParaRPr lang="en-US" dirty="0"/>
          </a:p>
        </p:txBody>
      </p:sp>
      <p:pic>
        <p:nvPicPr>
          <p:cNvPr id="4099" name="Picture 3" descr="E:\Picture\Art\Architectural\Eden\ETFE-ArchitecturalMaterial-2.jpg"/>
          <p:cNvPicPr>
            <a:picLocks noChangeAspect="1" noChangeArrowheads="1"/>
          </p:cNvPicPr>
          <p:nvPr/>
        </p:nvPicPr>
        <p:blipFill>
          <a:blip r:embed="rId2"/>
          <a:srcRect/>
          <a:stretch>
            <a:fillRect/>
          </a:stretch>
        </p:blipFill>
        <p:spPr bwMode="auto">
          <a:xfrm rot="808733">
            <a:off x="983443" y="2709777"/>
            <a:ext cx="3153492" cy="3255981"/>
          </a:xfrm>
          <a:prstGeom prst="rect">
            <a:avLst/>
          </a:prstGeom>
          <a:noFill/>
        </p:spPr>
      </p:pic>
      <p:pic>
        <p:nvPicPr>
          <p:cNvPr id="4100" name="Picture 4" descr="C:\Users\Aida\Pictures\Eden\ETFE-ArchitecturalMaterial-1.jpg"/>
          <p:cNvPicPr>
            <a:picLocks noChangeAspect="1" noChangeArrowheads="1"/>
          </p:cNvPicPr>
          <p:nvPr/>
        </p:nvPicPr>
        <p:blipFill>
          <a:blip r:embed="rId3"/>
          <a:srcRect/>
          <a:stretch>
            <a:fillRect/>
          </a:stretch>
        </p:blipFill>
        <p:spPr bwMode="auto">
          <a:xfrm rot="21145333">
            <a:off x="4533498" y="2931205"/>
            <a:ext cx="4216400" cy="31623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r"/>
            <a:r>
              <a:rPr lang="fa-IR" dirty="0" smtClean="0"/>
              <a:t>این ساختمان های طراحی در قطر طراحی شده و طراحان ایده آن را از دو نوع کاکتوس گرفته اند. این برج ها هنوز ساخته نشده اند.</a:t>
            </a:r>
          </a:p>
          <a:p>
            <a:pPr algn="r"/>
            <a:endParaRPr lang="en-US" dirty="0"/>
          </a:p>
        </p:txBody>
      </p:sp>
      <p:sp>
        <p:nvSpPr>
          <p:cNvPr id="3" name="Title 2"/>
          <p:cNvSpPr>
            <a:spLocks noGrp="1"/>
          </p:cNvSpPr>
          <p:nvPr>
            <p:ph type="title"/>
          </p:nvPr>
        </p:nvSpPr>
        <p:spPr/>
        <p:txBody>
          <a:bodyPr/>
          <a:lstStyle/>
          <a:p>
            <a:pPr algn="r"/>
            <a:r>
              <a:rPr lang="fa-IR" dirty="0" smtClean="0"/>
              <a:t>برجهای کاکتوس</a:t>
            </a:r>
            <a:endParaRPr lang="en-US" dirty="0"/>
          </a:p>
        </p:txBody>
      </p:sp>
      <p:pic>
        <p:nvPicPr>
          <p:cNvPr id="6148" name="Picture 4" descr="C:\Users\Aida\Pictures\Concept\qatar-cactus-skyscraper-1.jpg"/>
          <p:cNvPicPr>
            <a:picLocks noChangeAspect="1" noChangeArrowheads="1"/>
          </p:cNvPicPr>
          <p:nvPr/>
        </p:nvPicPr>
        <p:blipFill>
          <a:blip r:embed="rId2"/>
          <a:srcRect/>
          <a:stretch>
            <a:fillRect/>
          </a:stretch>
        </p:blipFill>
        <p:spPr bwMode="auto">
          <a:xfrm rot="369684">
            <a:off x="122254" y="3350199"/>
            <a:ext cx="2922465" cy="2435387"/>
          </a:xfrm>
          <a:prstGeom prst="rect">
            <a:avLst/>
          </a:prstGeom>
          <a:noFill/>
        </p:spPr>
      </p:pic>
      <p:pic>
        <p:nvPicPr>
          <p:cNvPr id="6147" name="Picture 3" descr="C:\Users\Aida\Pictures\Concept\cactus-skyscraper-2.jpg"/>
          <p:cNvPicPr>
            <a:picLocks noChangeAspect="1" noChangeArrowheads="1"/>
          </p:cNvPicPr>
          <p:nvPr/>
        </p:nvPicPr>
        <p:blipFill>
          <a:blip r:embed="rId3"/>
          <a:srcRect/>
          <a:stretch>
            <a:fillRect/>
          </a:stretch>
        </p:blipFill>
        <p:spPr bwMode="auto">
          <a:xfrm rot="3028597">
            <a:off x="6142888" y="3171665"/>
            <a:ext cx="2996977" cy="2324578"/>
          </a:xfrm>
          <a:prstGeom prst="rect">
            <a:avLst/>
          </a:prstGeom>
          <a:noFill/>
        </p:spPr>
      </p:pic>
      <p:pic>
        <p:nvPicPr>
          <p:cNvPr id="6149" name="Picture 5" descr="C:\Users\Aida\Pictures\Concept\qatar-cactus-skyscraper-5.jpg"/>
          <p:cNvPicPr>
            <a:picLocks noChangeAspect="1" noChangeArrowheads="1"/>
          </p:cNvPicPr>
          <p:nvPr/>
        </p:nvPicPr>
        <p:blipFill>
          <a:blip r:embed="rId4"/>
          <a:srcRect/>
          <a:stretch>
            <a:fillRect/>
          </a:stretch>
        </p:blipFill>
        <p:spPr bwMode="auto">
          <a:xfrm rot="20520974">
            <a:off x="3987614" y="4667475"/>
            <a:ext cx="2926335" cy="2107211"/>
          </a:xfrm>
          <a:prstGeom prst="rect">
            <a:avLst/>
          </a:prstGeom>
          <a:noFill/>
        </p:spPr>
      </p:pic>
      <p:pic>
        <p:nvPicPr>
          <p:cNvPr id="6146" name="Picture 2" descr="C:\Users\Aida\Pictures\Concept\aesthetics architects (thai).jpg"/>
          <p:cNvPicPr>
            <a:picLocks noChangeAspect="1" noChangeArrowheads="1"/>
          </p:cNvPicPr>
          <p:nvPr/>
        </p:nvPicPr>
        <p:blipFill>
          <a:blip r:embed="rId5"/>
          <a:srcRect l="11966" r="17949"/>
          <a:stretch>
            <a:fillRect/>
          </a:stretch>
        </p:blipFill>
        <p:spPr bwMode="auto">
          <a:xfrm rot="1062517">
            <a:off x="2388748" y="2591550"/>
            <a:ext cx="2406832" cy="255359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r"/>
            <a:r>
              <a:rPr lang="fa-IR" dirty="0" smtClean="0"/>
              <a:t>این ساختمان به صورت دو ساختمان در هم پیچیده است که کانسپت خود را از مار کبری گرفته است.</a:t>
            </a:r>
            <a:endParaRPr lang="en-US" dirty="0"/>
          </a:p>
        </p:txBody>
      </p:sp>
      <p:sp>
        <p:nvSpPr>
          <p:cNvPr id="3" name="Title 2"/>
          <p:cNvSpPr>
            <a:spLocks noGrp="1"/>
          </p:cNvSpPr>
          <p:nvPr>
            <p:ph type="title"/>
          </p:nvPr>
        </p:nvSpPr>
        <p:spPr/>
        <p:txBody>
          <a:bodyPr/>
          <a:lstStyle/>
          <a:p>
            <a:pPr algn="r"/>
            <a:r>
              <a:rPr lang="fa-IR" dirty="0" smtClean="0"/>
              <a:t>مار کبری</a:t>
            </a:r>
            <a:endParaRPr lang="en-US" dirty="0"/>
          </a:p>
        </p:txBody>
      </p:sp>
      <p:pic>
        <p:nvPicPr>
          <p:cNvPr id="5124" name="Picture 4" descr="C:\Users\Aida\Pictures\Concept\_cats003.jpg"/>
          <p:cNvPicPr>
            <a:picLocks noChangeAspect="1" noChangeArrowheads="1"/>
          </p:cNvPicPr>
          <p:nvPr/>
        </p:nvPicPr>
        <p:blipFill>
          <a:blip r:embed="rId2"/>
          <a:srcRect/>
          <a:stretch>
            <a:fillRect/>
          </a:stretch>
        </p:blipFill>
        <p:spPr bwMode="auto">
          <a:xfrm>
            <a:off x="1219200" y="2819400"/>
            <a:ext cx="5018128" cy="2552700"/>
          </a:xfrm>
          <a:prstGeom prst="rect">
            <a:avLst/>
          </a:prstGeom>
          <a:noFill/>
        </p:spPr>
      </p:pic>
      <p:pic>
        <p:nvPicPr>
          <p:cNvPr id="5122" name="Picture 2" descr="C:\Users\Aida\Pictures\Concept\_cats001.jpg"/>
          <p:cNvPicPr>
            <a:picLocks noChangeAspect="1" noChangeArrowheads="1"/>
          </p:cNvPicPr>
          <p:nvPr/>
        </p:nvPicPr>
        <p:blipFill>
          <a:blip r:embed="rId3"/>
          <a:srcRect/>
          <a:stretch>
            <a:fillRect/>
          </a:stretch>
        </p:blipFill>
        <p:spPr bwMode="auto">
          <a:xfrm rot="20737813">
            <a:off x="896050" y="2223865"/>
            <a:ext cx="2209800" cy="4429208"/>
          </a:xfrm>
          <a:prstGeom prst="rect">
            <a:avLst/>
          </a:prstGeom>
          <a:noFill/>
        </p:spPr>
      </p:pic>
      <p:pic>
        <p:nvPicPr>
          <p:cNvPr id="5123" name="Picture 3" descr="C:\Users\Aida\Pictures\Concept\_cats002.jpg"/>
          <p:cNvPicPr>
            <a:picLocks noChangeAspect="1" noChangeArrowheads="1"/>
          </p:cNvPicPr>
          <p:nvPr/>
        </p:nvPicPr>
        <p:blipFill>
          <a:blip r:embed="rId4"/>
          <a:srcRect t="8247" b="15399"/>
          <a:stretch>
            <a:fillRect/>
          </a:stretch>
        </p:blipFill>
        <p:spPr bwMode="auto">
          <a:xfrm rot="730804">
            <a:off x="5843539" y="2801854"/>
            <a:ext cx="2389059" cy="3640347"/>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r">
              <a:buNone/>
            </a:pPr>
            <a:r>
              <a:rPr lang="ar-SA" sz="2400" dirty="0" smtClean="0"/>
              <a:t>سانتیاگو کالاتراوا یک چهره غیر معمولی است. او در سال 1951 در اسپانیا به دنیا آمد. قبل از گرفتن مدرک معماری، در والنسیا هنر را مطالعه می کرد. او مهندسی عمران را در موسسه فدرال تکنولوژی سوئیس در زوریخ مطالعه کرد. او در سال 1981 دکترای خود را با تزی با عنوان (( به هم امیختن قابها فضایی)) کسب کرد. در آن زمان وقتی که چند معمار معروف ادعا نمودند که خود درس خوانده اند(بدون گذراندن تحصیلات دانشگاهی)،یکی از موفقیت های کالاتراوا پیشینه آکادمیک وی بود.</a:t>
            </a:r>
            <a:r>
              <a:rPr lang="fa-IR" sz="2400" dirty="0" smtClean="0"/>
              <a:t> سانتیگو </a:t>
            </a:r>
            <a:r>
              <a:rPr lang="fa-IR" sz="2400" dirty="0" smtClean="0"/>
              <a:t>کالاتراوا این بار ایده ساختمان خود را از چرخش بدن انسان گرفت و تابی همچون این پیچش در سازه ایجاد کرد.</a:t>
            </a:r>
          </a:p>
          <a:p>
            <a:pPr>
              <a:buNone/>
            </a:pPr>
            <a:r>
              <a:rPr lang="fa-IR" sz="2400" dirty="0" smtClean="0"/>
              <a:t>  </a:t>
            </a:r>
            <a:endParaRPr lang="en-US" sz="2400" dirty="0"/>
          </a:p>
        </p:txBody>
      </p:sp>
      <p:sp>
        <p:nvSpPr>
          <p:cNvPr id="2" name="Title 1"/>
          <p:cNvSpPr>
            <a:spLocks noGrp="1"/>
          </p:cNvSpPr>
          <p:nvPr>
            <p:ph type="title"/>
          </p:nvPr>
        </p:nvSpPr>
        <p:spPr/>
        <p:txBody>
          <a:bodyPr/>
          <a:lstStyle/>
          <a:p>
            <a:pPr algn="r"/>
            <a:r>
              <a:rPr lang="en-US" dirty="0" smtClean="0"/>
              <a:t>(Turning Torso)</a:t>
            </a:r>
            <a:r>
              <a:rPr lang="fa-IR" dirty="0" smtClean="0"/>
              <a:t>کالاتراوا</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6" name="Picture 3" descr="C:\Users\Aida\Pictures\Concept\5torso.jpg"/>
          <p:cNvPicPr>
            <a:picLocks noChangeAspect="1" noChangeArrowheads="1"/>
          </p:cNvPicPr>
          <p:nvPr/>
        </p:nvPicPr>
        <p:blipFill>
          <a:blip r:embed="rId2"/>
          <a:srcRect/>
          <a:stretch>
            <a:fillRect/>
          </a:stretch>
        </p:blipFill>
        <p:spPr bwMode="auto">
          <a:xfrm>
            <a:off x="6096000" y="228600"/>
            <a:ext cx="2743200" cy="3825179"/>
          </a:xfrm>
          <a:prstGeom prst="rect">
            <a:avLst/>
          </a:prstGeom>
          <a:noFill/>
        </p:spPr>
      </p:pic>
      <p:pic>
        <p:nvPicPr>
          <p:cNvPr id="4" name="Picture 4" descr="C:\Users\Aida\Pictures\Concept\StudyforTurningTorso.jpg"/>
          <p:cNvPicPr>
            <a:picLocks noGrp="1" noChangeAspect="1" noChangeArrowheads="1"/>
          </p:cNvPicPr>
          <p:nvPr>
            <p:ph idx="1"/>
          </p:nvPr>
        </p:nvPicPr>
        <p:blipFill>
          <a:blip r:embed="rId3"/>
          <a:srcRect l="9584" t="11617" b="2507"/>
          <a:stretch>
            <a:fillRect/>
          </a:stretch>
        </p:blipFill>
        <p:spPr bwMode="auto">
          <a:xfrm rot="20837365">
            <a:off x="309557" y="709978"/>
            <a:ext cx="2643902" cy="3108284"/>
          </a:xfrm>
          <a:prstGeom prst="rect">
            <a:avLst/>
          </a:prstGeom>
          <a:noFill/>
        </p:spPr>
      </p:pic>
      <p:pic>
        <p:nvPicPr>
          <p:cNvPr id="5" name="Picture 5" descr="C:\Users\Aida\Pictures\Concept\3torso.jpg"/>
          <p:cNvPicPr>
            <a:picLocks noChangeAspect="1" noChangeArrowheads="1"/>
          </p:cNvPicPr>
          <p:nvPr/>
        </p:nvPicPr>
        <p:blipFill>
          <a:blip r:embed="rId4"/>
          <a:srcRect/>
          <a:stretch>
            <a:fillRect/>
          </a:stretch>
        </p:blipFill>
        <p:spPr bwMode="auto">
          <a:xfrm rot="600917">
            <a:off x="3128132" y="1818580"/>
            <a:ext cx="2844345" cy="3799697"/>
          </a:xfrm>
          <a:prstGeom prst="rect">
            <a:avLst/>
          </a:prstGeom>
          <a:noFill/>
        </p:spPr>
      </p:pic>
      <p:pic>
        <p:nvPicPr>
          <p:cNvPr id="1027" name="Picture 3" descr="C:\Users\Aida\Pictures\Concept\xc.jpg"/>
          <p:cNvPicPr>
            <a:picLocks noChangeAspect="1" noChangeArrowheads="1"/>
          </p:cNvPicPr>
          <p:nvPr/>
        </p:nvPicPr>
        <p:blipFill>
          <a:blip r:embed="rId5"/>
          <a:srcRect/>
          <a:stretch>
            <a:fillRect/>
          </a:stretch>
        </p:blipFill>
        <p:spPr bwMode="auto">
          <a:xfrm rot="21286142">
            <a:off x="5060388" y="4202811"/>
            <a:ext cx="3337975" cy="250825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5638800"/>
          </a:xfrm>
        </p:spPr>
        <p:txBody>
          <a:bodyPr>
            <a:normAutofit/>
          </a:bodyPr>
          <a:lstStyle/>
          <a:p>
            <a:pPr algn="r">
              <a:buNone/>
            </a:pPr>
            <a:r>
              <a:rPr lang="ar-SA" sz="2400" dirty="0" smtClean="0"/>
              <a:t>فرمانداری والنسیا برای تجهیز مکانی در شرق شهر بین یک ایستگاه راه آهن بزرگ  و رودخانه (( تورا)) کوشش بسیاری کرد. شهر کالاتراوا ده سال طول کشید تا کامل شود. او به عنوان والنسیا در مسابقه طراحی یک برج ارتباطات در سال 1991 برنده شد. تغییر مدیریت شهر باعث شد در سال 1996 یک مرکز موسیقی به نام ((پالاسیو د لاس آرتس )) جایگزین برج شود. رصدخانه بیضی شکل با پلان به شکل چشم و گنبد نیم کره ای 2600 متر مربع است و و از سال 1996 تا 1998 ساخته شد. همچنین موزه ای با طول 241 متر و مساحت 41530 متر مربع بر اساس شکل متقارن درخت و تیرک های پوشیده شده با شیشه نور روز را به داخل هدایت می کند.این مجموعه با رصدخانه گنبدی </a:t>
            </a:r>
            <a:r>
              <a:rPr lang="ar-SA" sz="2800" dirty="0" smtClean="0"/>
              <a:t>مشخص</a:t>
            </a:r>
            <a:r>
              <a:rPr lang="ar-SA" sz="2400" dirty="0" smtClean="0"/>
              <a:t> می شود.اما به دلایلی که به طرح معمار مربوط نمی شود،جزئیات پروژه با مهارت انجام نشده است،ولی مرکز موسیقی ((پالاسیو د لاس آرتس)) و خانه اپرا این مجموعه را کامل می کنند</a:t>
            </a:r>
            <a:r>
              <a:rPr lang="ar-SA" sz="2400" dirty="0" smtClean="0"/>
              <a:t>.</a:t>
            </a:r>
            <a:endParaRPr lang="fa-IR" sz="2400" dirty="0" smtClean="0"/>
          </a:p>
          <a:p>
            <a:pPr algn="r">
              <a:buNone/>
            </a:pPr>
            <a:r>
              <a:rPr lang="fa-IR" sz="2400" dirty="0" smtClean="0"/>
              <a:t> </a:t>
            </a:r>
            <a:endParaRPr lang="en-US" sz="2400" dirty="0"/>
          </a:p>
        </p:txBody>
      </p:sp>
      <p:sp>
        <p:nvSpPr>
          <p:cNvPr id="2" name="Title 1"/>
          <p:cNvSpPr>
            <a:spLocks noGrp="1"/>
          </p:cNvSpPr>
          <p:nvPr>
            <p:ph type="title"/>
          </p:nvPr>
        </p:nvSpPr>
        <p:spPr/>
        <p:txBody>
          <a:bodyPr>
            <a:normAutofit fontScale="90000"/>
          </a:bodyPr>
          <a:lstStyle/>
          <a:p>
            <a:pPr algn="ctr"/>
            <a:r>
              <a:rPr lang="ar-SA" dirty="0" smtClean="0"/>
              <a:t>سیوداد د لاس آرتس د لاس </a:t>
            </a:r>
            <a:r>
              <a:rPr lang="ar-SA" dirty="0" smtClean="0"/>
              <a:t>سیناس،والنسیا،اسپانی</a:t>
            </a:r>
            <a:r>
              <a:rPr lang="fa-IR" dirty="0" smtClean="0"/>
              <a:t>ا</a:t>
            </a:r>
            <a:endParaRPr lang="en-US" dirty="0"/>
          </a:p>
        </p:txBody>
      </p:sp>
    </p:spTree>
  </p:cSld>
  <p:clrMapOvr>
    <a:masterClrMapping/>
  </p:clrMapOvr>
  <p:transition>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2u43nz6.jpg"/>
          <p:cNvPicPr>
            <a:picLocks noChangeAspect="1"/>
          </p:cNvPicPr>
          <p:nvPr/>
        </p:nvPicPr>
        <p:blipFill>
          <a:blip r:embed="rId2"/>
          <a:stretch>
            <a:fillRect/>
          </a:stretch>
        </p:blipFill>
        <p:spPr>
          <a:xfrm rot="1071932">
            <a:off x="6127529" y="2155332"/>
            <a:ext cx="2609869" cy="3060958"/>
          </a:xfrm>
          <a:prstGeom prst="rect">
            <a:avLst/>
          </a:prstGeom>
        </p:spPr>
      </p:pic>
      <p:sp>
        <p:nvSpPr>
          <p:cNvPr id="6" name="Content Placeholder 5"/>
          <p:cNvSpPr>
            <a:spLocks noGrp="1"/>
          </p:cNvSpPr>
          <p:nvPr>
            <p:ph idx="1"/>
          </p:nvPr>
        </p:nvSpPr>
        <p:spPr>
          <a:xfrm>
            <a:off x="381000" y="457200"/>
            <a:ext cx="8229600" cy="4525963"/>
          </a:xfrm>
        </p:spPr>
        <p:txBody>
          <a:bodyPr>
            <a:normAutofit/>
          </a:bodyPr>
          <a:lstStyle/>
          <a:p>
            <a:pPr algn="r">
              <a:buNone/>
            </a:pPr>
            <a:r>
              <a:rPr lang="fa-IR" sz="2400" dirty="0" smtClean="0"/>
              <a:t>کالاتراوا سازه این ساختمان را از چشم ایده گرفته است. و با توجه به تقارن چشم نیمی از آن را ساخته و با انعکاس آن در آب فرم کاملی از چشم را به تصویر می کشد.</a:t>
            </a:r>
            <a:endParaRPr lang="en-US" sz="2400" dirty="0"/>
          </a:p>
        </p:txBody>
      </p:sp>
      <p:pic>
        <p:nvPicPr>
          <p:cNvPr id="2051" name="Picture 3" descr="C:\Users\Aida\Pictures\Concept\City%20valencia4.jpg"/>
          <p:cNvPicPr>
            <a:picLocks noChangeAspect="1" noChangeArrowheads="1"/>
          </p:cNvPicPr>
          <p:nvPr/>
        </p:nvPicPr>
        <p:blipFill>
          <a:blip r:embed="rId3"/>
          <a:srcRect l="7578"/>
          <a:stretch>
            <a:fillRect/>
          </a:stretch>
        </p:blipFill>
        <p:spPr bwMode="auto">
          <a:xfrm rot="20919443">
            <a:off x="224408" y="1643483"/>
            <a:ext cx="3803799" cy="2659761"/>
          </a:xfrm>
          <a:prstGeom prst="rect">
            <a:avLst/>
          </a:prstGeom>
          <a:noFill/>
        </p:spPr>
      </p:pic>
      <p:pic>
        <p:nvPicPr>
          <p:cNvPr id="2050" name="Picture 2" descr="C:\Users\Aida\Pictures\Concept\33.bmp"/>
          <p:cNvPicPr>
            <a:picLocks noChangeAspect="1" noChangeArrowheads="1"/>
          </p:cNvPicPr>
          <p:nvPr/>
        </p:nvPicPr>
        <p:blipFill>
          <a:blip r:embed="rId4"/>
          <a:srcRect/>
          <a:stretch>
            <a:fillRect/>
          </a:stretch>
        </p:blipFill>
        <p:spPr bwMode="auto">
          <a:xfrm>
            <a:off x="2971800" y="3352800"/>
            <a:ext cx="3124200" cy="31242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788091"/>
          </a:xfrm>
        </p:spPr>
        <p:txBody>
          <a:bodyPr>
            <a:normAutofit fontScale="92500"/>
          </a:bodyPr>
          <a:lstStyle/>
          <a:p>
            <a:pPr algn="r">
              <a:buNone/>
            </a:pPr>
            <a:r>
              <a:rPr lang="ar-SA" sz="2400" dirty="0" smtClean="0"/>
              <a:t> </a:t>
            </a:r>
            <a:endParaRPr lang="en-US" sz="2400" dirty="0" smtClean="0"/>
          </a:p>
          <a:p>
            <a:pPr algn="r">
              <a:buNone/>
            </a:pPr>
            <a:r>
              <a:rPr lang="ar-SA" sz="2400" dirty="0" smtClean="0"/>
              <a:t>میلواکی،ویسکونسین،آمریکا 2001-1994</a:t>
            </a:r>
            <a:endParaRPr lang="en-US" sz="2400" dirty="0" smtClean="0"/>
          </a:p>
          <a:p>
            <a:pPr algn="r">
              <a:buNone/>
            </a:pPr>
            <a:r>
              <a:rPr lang="ar-SA" sz="2400" dirty="0" smtClean="0"/>
              <a:t> </a:t>
            </a:r>
            <a:endParaRPr lang="en-US" sz="2400" dirty="0" smtClean="0"/>
          </a:p>
          <a:p>
            <a:pPr algn="r">
              <a:buNone/>
            </a:pPr>
            <a:r>
              <a:rPr lang="ar-SA" sz="2400" dirty="0" smtClean="0"/>
              <a:t>موزه هنر میلواکی در مکانی که در سال 1957 توسط ((اروسارنین)) برای یک بنای یادبود جنگی با چشم انداز رودخانه میشیگان طراحی شده بود، قرار دارد. معمار دیوید کاهلر در سال 1975 یک دال بزرگ به موزه اضافه کرد.در سال 1994 رئیس موزه هنر میلواکی 77 معمار را برای (( یک ورودی بزرگ)) برای ملاقات کنندگان و یک تعریف از هویت موزه از طریق ایجاد یک فکر خلاق فراخوانند.طرح کالاتراوا که شامل یک تالار پذیرش شیشه ای و فولادی به ارتفاع 27 متر که توسط یک صفحه خورشیدی قابل حرکت سایه دار می شد، برنده شد.فضاهای جدید 7500 متر مربعی بود و 1500 متر مربع از نمایشگاهها ی موقتی فاصله داشت. اگر چه کالاتراوا الهام علمی در کار خود را رد می کند، ولی وقتی ((بال)) بریس سویل باز باشد.،پاویلون (( کوادراسی)) شبیه پرنده است. </a:t>
            </a:r>
            <a:endParaRPr lang="en-US" sz="2400" dirty="0" smtClean="0"/>
          </a:p>
          <a:p>
            <a:pPr algn="r"/>
            <a:endParaRPr lang="en-US" sz="2400" dirty="0"/>
          </a:p>
        </p:txBody>
      </p:sp>
      <p:sp>
        <p:nvSpPr>
          <p:cNvPr id="3" name="Title 2"/>
          <p:cNvSpPr>
            <a:spLocks noGrp="1"/>
          </p:cNvSpPr>
          <p:nvPr>
            <p:ph type="title"/>
          </p:nvPr>
        </p:nvSpPr>
        <p:spPr/>
        <p:txBody>
          <a:bodyPr>
            <a:normAutofit fontScale="90000"/>
          </a:bodyPr>
          <a:lstStyle/>
          <a:p>
            <a:pPr algn="r"/>
            <a:r>
              <a:rPr lang="ar-SA" dirty="0" smtClean="0"/>
              <a:t>موزه هنر میلواکی</a:t>
            </a:r>
            <a:r>
              <a:rPr lang="en-US" dirty="0" smtClean="0"/>
              <a:t/>
            </a:r>
            <a:br>
              <a:rPr lang="en-US" dirty="0" smtClean="0"/>
            </a:br>
            <a:endParaRPr lang="en-US" dirty="0">
              <a:solidFill>
                <a:schemeClr val="tx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3076" name="Picture 4" descr="C:\Users\Aida\Pictures\Santiago Calatrava\milwauke.jpg"/>
          <p:cNvPicPr>
            <a:picLocks noChangeAspect="1" noChangeArrowheads="1"/>
          </p:cNvPicPr>
          <p:nvPr/>
        </p:nvPicPr>
        <p:blipFill>
          <a:blip r:embed="rId2"/>
          <a:srcRect l="9022"/>
          <a:stretch>
            <a:fillRect/>
          </a:stretch>
        </p:blipFill>
        <p:spPr bwMode="auto">
          <a:xfrm rot="161372">
            <a:off x="289620" y="3372398"/>
            <a:ext cx="4146474" cy="2698137"/>
          </a:xfrm>
          <a:prstGeom prst="rect">
            <a:avLst/>
          </a:prstGeom>
          <a:noFill/>
        </p:spPr>
      </p:pic>
      <p:pic>
        <p:nvPicPr>
          <p:cNvPr id="3077" name="Picture 5" descr="C:\Users\Aida\Pictures\Santiago Calatrava\موزه هنری میلواکی.jpg"/>
          <p:cNvPicPr>
            <a:picLocks noChangeAspect="1" noChangeArrowheads="1"/>
          </p:cNvPicPr>
          <p:nvPr/>
        </p:nvPicPr>
        <p:blipFill>
          <a:blip r:embed="rId3"/>
          <a:srcRect/>
          <a:stretch>
            <a:fillRect/>
          </a:stretch>
        </p:blipFill>
        <p:spPr bwMode="auto">
          <a:xfrm rot="20711451">
            <a:off x="274657" y="488007"/>
            <a:ext cx="4168213" cy="2690813"/>
          </a:xfrm>
          <a:prstGeom prst="rect">
            <a:avLst/>
          </a:prstGeom>
          <a:noFill/>
        </p:spPr>
      </p:pic>
      <p:pic>
        <p:nvPicPr>
          <p:cNvPr id="3074" name="Picture 2" descr="C:\Users\Aida\Pictures\Santiago Calatrava\Milwaukf.jpg"/>
          <p:cNvPicPr>
            <a:picLocks noGrp="1" noChangeAspect="1" noChangeArrowheads="1"/>
          </p:cNvPicPr>
          <p:nvPr>
            <p:ph idx="1"/>
          </p:nvPr>
        </p:nvPicPr>
        <p:blipFill>
          <a:blip r:embed="rId4"/>
          <a:srcRect/>
          <a:stretch>
            <a:fillRect/>
          </a:stretch>
        </p:blipFill>
        <p:spPr bwMode="auto">
          <a:xfrm rot="20888139">
            <a:off x="4335248" y="3400306"/>
            <a:ext cx="4546600" cy="3022600"/>
          </a:xfrm>
          <a:prstGeom prst="rect">
            <a:avLst/>
          </a:prstGeom>
          <a:noFill/>
        </p:spPr>
      </p:pic>
      <p:pic>
        <p:nvPicPr>
          <p:cNvPr id="3075" name="Picture 3" descr="C:\Users\Aida\Pictures\Santiago Calatrava\milwaukg.jpg"/>
          <p:cNvPicPr>
            <a:picLocks noChangeAspect="1" noChangeArrowheads="1"/>
          </p:cNvPicPr>
          <p:nvPr/>
        </p:nvPicPr>
        <p:blipFill>
          <a:blip r:embed="rId5"/>
          <a:srcRect t="8202" r="3979"/>
          <a:stretch>
            <a:fillRect/>
          </a:stretch>
        </p:blipFill>
        <p:spPr bwMode="auto">
          <a:xfrm rot="637393">
            <a:off x="4774937" y="664284"/>
            <a:ext cx="4153427" cy="2725567"/>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r">
              <a:buNone/>
            </a:pPr>
            <a:r>
              <a:rPr lang="fa-IR" sz="2400" dirty="0" smtClean="0"/>
              <a:t> </a:t>
            </a:r>
            <a:r>
              <a:rPr lang="fa-IR" sz="2400" dirty="0" smtClean="0"/>
              <a:t>در کارهای کالاتراوا </a:t>
            </a:r>
            <a:r>
              <a:rPr lang="fa-IR" sz="2400" dirty="0" smtClean="0"/>
              <a:t>علاقه زیادی به ایده گرفتن از انسان،اعضای آن و یا حیوانات </a:t>
            </a:r>
            <a:r>
              <a:rPr lang="fa-IR" sz="2400" dirty="0" smtClean="0"/>
              <a:t>دیده می شود. یکی از ویژگی های دائمی پروژه های وی توانایی عجیب (( حرکت)) در آنهاست. این حرکت بی شک به علاقه او به شکل های طبیعی بستگی دارد </a:t>
            </a:r>
            <a:r>
              <a:rPr lang="fa-IR" sz="2400" dirty="0" smtClean="0"/>
              <a:t>در ساختمان زیراو </a:t>
            </a:r>
            <a:r>
              <a:rPr lang="fa-IR" sz="2400" dirty="0" smtClean="0"/>
              <a:t> </a:t>
            </a:r>
            <a:r>
              <a:rPr lang="fa-IR" sz="2400" dirty="0" smtClean="0"/>
              <a:t>از پرواز یک </a:t>
            </a:r>
            <a:r>
              <a:rPr lang="fa-IR" sz="2400" dirty="0" smtClean="0"/>
              <a:t>پرنده کانسپت خود را </a:t>
            </a:r>
            <a:r>
              <a:rPr lang="fa-IR" sz="2400" dirty="0" smtClean="0"/>
              <a:t>گرفته است. با مشاهده فرم فوقانی آن می توانید متوجه این موضوع بشوید</a:t>
            </a:r>
            <a:r>
              <a:rPr lang="fa-IR" sz="2400" dirty="0" smtClean="0"/>
              <a:t>. </a:t>
            </a:r>
            <a:endParaRPr lang="en-US" sz="2400" dirty="0"/>
          </a:p>
        </p:txBody>
      </p:sp>
      <p:sp>
        <p:nvSpPr>
          <p:cNvPr id="3" name="Title 2"/>
          <p:cNvSpPr>
            <a:spLocks noGrp="1"/>
          </p:cNvSpPr>
          <p:nvPr>
            <p:ph type="title"/>
          </p:nvPr>
        </p:nvSpPr>
        <p:spPr/>
        <p:txBody>
          <a:bodyPr/>
          <a:lstStyle/>
          <a:p>
            <a:pPr algn="r"/>
            <a:r>
              <a:rPr lang="fa-IR" dirty="0" smtClean="0"/>
              <a:t>کالاتراوا</a:t>
            </a:r>
            <a:endParaRPr lang="en-US" dirty="0"/>
          </a:p>
        </p:txBody>
      </p:sp>
      <p:pic>
        <p:nvPicPr>
          <p:cNvPr id="3076" name="Picture 4" descr="C:\Users\Aida\Pictures\Concept\2008_4_calatrava.jpg"/>
          <p:cNvPicPr>
            <a:picLocks noChangeAspect="1" noChangeArrowheads="1"/>
          </p:cNvPicPr>
          <p:nvPr/>
        </p:nvPicPr>
        <p:blipFill>
          <a:blip r:embed="rId2"/>
          <a:srcRect/>
          <a:stretch>
            <a:fillRect/>
          </a:stretch>
        </p:blipFill>
        <p:spPr bwMode="auto">
          <a:xfrm>
            <a:off x="4419600" y="3733800"/>
            <a:ext cx="3855720" cy="2628900"/>
          </a:xfrm>
          <a:prstGeom prst="rect">
            <a:avLst/>
          </a:prstGeom>
          <a:noFill/>
        </p:spPr>
      </p:pic>
      <p:pic>
        <p:nvPicPr>
          <p:cNvPr id="3078" name="Picture 6" descr="C:\Users\Aida\Desktop\Santiago Calatrava\Calatrava-photo-2.jpg"/>
          <p:cNvPicPr>
            <a:picLocks noChangeAspect="1" noChangeArrowheads="1"/>
          </p:cNvPicPr>
          <p:nvPr/>
        </p:nvPicPr>
        <p:blipFill>
          <a:blip r:embed="rId3"/>
          <a:srcRect/>
          <a:stretch>
            <a:fillRect/>
          </a:stretch>
        </p:blipFill>
        <p:spPr bwMode="auto">
          <a:xfrm rot="20929140">
            <a:off x="1482382" y="3767485"/>
            <a:ext cx="2922005" cy="2214572"/>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r"/>
            <a:r>
              <a:rPr lang="fa-IR" dirty="0" smtClean="0"/>
              <a:t>این ساختمان در شانگهای چین ساخته شده است . پائول اندرو معمار این ساختمان ایده طرح خود را از قرم کلی یک گل گرفته است.</a:t>
            </a:r>
            <a:endParaRPr lang="en-US" dirty="0"/>
          </a:p>
        </p:txBody>
      </p:sp>
      <p:sp>
        <p:nvSpPr>
          <p:cNvPr id="3" name="Title 2"/>
          <p:cNvSpPr>
            <a:spLocks noGrp="1"/>
          </p:cNvSpPr>
          <p:nvPr>
            <p:ph type="title"/>
          </p:nvPr>
        </p:nvSpPr>
        <p:spPr/>
        <p:txBody>
          <a:bodyPr/>
          <a:lstStyle/>
          <a:p>
            <a:pPr algn="r"/>
            <a:r>
              <a:rPr lang="fa-IR" dirty="0" smtClean="0"/>
              <a:t>مرکز هنر های خاور دور</a:t>
            </a:r>
            <a:endParaRPr lang="en-US" dirty="0"/>
          </a:p>
        </p:txBody>
      </p:sp>
      <p:pic>
        <p:nvPicPr>
          <p:cNvPr id="7170" name="Picture 2" descr="C:\Users\Aida\Pictures\ARchitectural\Paul Andreu\Oriental Art Center, Shanghai, China 1.jpg"/>
          <p:cNvPicPr>
            <a:picLocks noChangeAspect="1" noChangeArrowheads="1"/>
          </p:cNvPicPr>
          <p:nvPr/>
        </p:nvPicPr>
        <p:blipFill>
          <a:blip r:embed="rId2"/>
          <a:srcRect/>
          <a:stretch>
            <a:fillRect/>
          </a:stretch>
        </p:blipFill>
        <p:spPr bwMode="auto">
          <a:xfrm>
            <a:off x="1752600" y="2286000"/>
            <a:ext cx="3810000" cy="2371725"/>
          </a:xfrm>
          <a:prstGeom prst="rect">
            <a:avLst/>
          </a:prstGeom>
          <a:noFill/>
        </p:spPr>
      </p:pic>
      <p:pic>
        <p:nvPicPr>
          <p:cNvPr id="7171" name="Picture 3" descr="C:\Users\Aida\Pictures\ARchitectural\Paul Andreu\Oriental Art Center, Shanghai, China.jpg"/>
          <p:cNvPicPr>
            <a:picLocks noChangeAspect="1" noChangeArrowheads="1"/>
          </p:cNvPicPr>
          <p:nvPr/>
        </p:nvPicPr>
        <p:blipFill>
          <a:blip r:embed="rId3"/>
          <a:srcRect/>
          <a:stretch>
            <a:fillRect/>
          </a:stretch>
        </p:blipFill>
        <p:spPr bwMode="auto">
          <a:xfrm rot="611905">
            <a:off x="682901" y="4269202"/>
            <a:ext cx="3645262" cy="2014007"/>
          </a:xfrm>
          <a:prstGeom prst="rect">
            <a:avLst/>
          </a:prstGeom>
          <a:noFill/>
        </p:spPr>
      </p:pic>
      <p:pic>
        <p:nvPicPr>
          <p:cNvPr id="7172" name="Picture 4" descr="C:\Users\Aida\Pictures\Concept\oriental_art_centre_paulandreu251007_7.jpg"/>
          <p:cNvPicPr>
            <a:picLocks noChangeAspect="1" noChangeArrowheads="1"/>
          </p:cNvPicPr>
          <p:nvPr/>
        </p:nvPicPr>
        <p:blipFill>
          <a:blip r:embed="rId4"/>
          <a:srcRect/>
          <a:stretch>
            <a:fillRect/>
          </a:stretch>
        </p:blipFill>
        <p:spPr bwMode="auto">
          <a:xfrm rot="20342853">
            <a:off x="5068164" y="3570436"/>
            <a:ext cx="3698288" cy="2464321"/>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130</TotalTime>
  <Words>596</Words>
  <Application>Microsoft Office PowerPoint</Application>
  <PresentationFormat>On-screen Show (4:3)</PresentationFormat>
  <Paragraphs>30</Paragraphs>
  <Slides>14</Slides>
  <Notes>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Concourse</vt:lpstr>
      <vt:lpstr>کانسپت</vt:lpstr>
      <vt:lpstr>(Turning Torso)کالاتراوا</vt:lpstr>
      <vt:lpstr>Slide 3</vt:lpstr>
      <vt:lpstr>سیوداد د لاس آرتس د لاس سیناس،والنسیا،اسپانیا</vt:lpstr>
      <vt:lpstr>Slide 5</vt:lpstr>
      <vt:lpstr>موزه هنر میلواکی </vt:lpstr>
      <vt:lpstr>Slide 7</vt:lpstr>
      <vt:lpstr>کالاتراوا</vt:lpstr>
      <vt:lpstr>مرکز هنر های خاور دور</vt:lpstr>
      <vt:lpstr>اوسانوس</vt:lpstr>
      <vt:lpstr>دانشکده نیروی هوایی</vt:lpstr>
      <vt:lpstr>(Eden)ادن </vt:lpstr>
      <vt:lpstr>برجهای کاکتوس</vt:lpstr>
      <vt:lpstr>مار کبری</vt:lpstr>
    </vt:vector>
  </TitlesOfParts>
  <Company>Raz Co.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کانسپت</dc:title>
  <dc:creator>Aida</dc:creator>
  <cp:lastModifiedBy>Aida</cp:lastModifiedBy>
  <cp:revision>22</cp:revision>
  <dcterms:created xsi:type="dcterms:W3CDTF">2002-03-17T02:39:26Z</dcterms:created>
  <dcterms:modified xsi:type="dcterms:W3CDTF">2002-04-15T06:21:56Z</dcterms:modified>
</cp:coreProperties>
</file>