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61"/>
  </p:notesMasterIdLst>
  <p:sldIdLst>
    <p:sldId id="291" r:id="rId2"/>
    <p:sldId id="383" r:id="rId3"/>
    <p:sldId id="257" r:id="rId4"/>
    <p:sldId id="260" r:id="rId5"/>
    <p:sldId id="358" r:id="rId6"/>
    <p:sldId id="357" r:id="rId7"/>
    <p:sldId id="363" r:id="rId8"/>
    <p:sldId id="359" r:id="rId9"/>
    <p:sldId id="360" r:id="rId10"/>
    <p:sldId id="378" r:id="rId11"/>
    <p:sldId id="361" r:id="rId12"/>
    <p:sldId id="362" r:id="rId13"/>
    <p:sldId id="293" r:id="rId14"/>
    <p:sldId id="272" r:id="rId15"/>
    <p:sldId id="268" r:id="rId16"/>
    <p:sldId id="262" r:id="rId17"/>
    <p:sldId id="263" r:id="rId18"/>
    <p:sldId id="264" r:id="rId19"/>
    <p:sldId id="265" r:id="rId20"/>
    <p:sldId id="266" r:id="rId21"/>
    <p:sldId id="369" r:id="rId22"/>
    <p:sldId id="371" r:id="rId23"/>
    <p:sldId id="372" r:id="rId24"/>
    <p:sldId id="370" r:id="rId25"/>
    <p:sldId id="373" r:id="rId26"/>
    <p:sldId id="374" r:id="rId27"/>
    <p:sldId id="375" r:id="rId28"/>
    <p:sldId id="385" r:id="rId29"/>
    <p:sldId id="386" r:id="rId30"/>
    <p:sldId id="366" r:id="rId31"/>
    <p:sldId id="367" r:id="rId32"/>
    <p:sldId id="368" r:id="rId33"/>
    <p:sldId id="279" r:id="rId34"/>
    <p:sldId id="313" r:id="rId35"/>
    <p:sldId id="389" r:id="rId36"/>
    <p:sldId id="381" r:id="rId37"/>
    <p:sldId id="296" r:id="rId38"/>
    <p:sldId id="364" r:id="rId39"/>
    <p:sldId id="365" r:id="rId40"/>
    <p:sldId id="307" r:id="rId41"/>
    <p:sldId id="384" r:id="rId42"/>
    <p:sldId id="316" r:id="rId43"/>
    <p:sldId id="322" r:id="rId44"/>
    <p:sldId id="323" r:id="rId45"/>
    <p:sldId id="382" r:id="rId46"/>
    <p:sldId id="330" r:id="rId47"/>
    <p:sldId id="337" r:id="rId48"/>
    <p:sldId id="341" r:id="rId49"/>
    <p:sldId id="333" r:id="rId50"/>
    <p:sldId id="380" r:id="rId51"/>
    <p:sldId id="340" r:id="rId52"/>
    <p:sldId id="356" r:id="rId53"/>
    <p:sldId id="344" r:id="rId54"/>
    <p:sldId id="349" r:id="rId55"/>
    <p:sldId id="327" r:id="rId56"/>
    <p:sldId id="312" r:id="rId57"/>
    <p:sldId id="310" r:id="rId58"/>
    <p:sldId id="379" r:id="rId59"/>
    <p:sldId id="351"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D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2" autoAdjust="0"/>
    <p:restoredTop sz="94434" autoAdjust="0"/>
  </p:normalViewPr>
  <p:slideViewPr>
    <p:cSldViewPr>
      <p:cViewPr varScale="1">
        <p:scale>
          <a:sx n="60" d="100"/>
          <a:sy n="60" d="100"/>
        </p:scale>
        <p:origin x="666"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4D1C16B-0658-4246-A6F3-A7A9A0B32467}" type="datetimeFigureOut">
              <a:rPr lang="fa-IR" smtClean="0"/>
              <a:t>07/01/1443</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15DA2CF-D70D-4CA8-9184-A2ED728DFD26}" type="slidenum">
              <a:rPr lang="fa-IR" smtClean="0"/>
              <a:t>‹#›</a:t>
            </a:fld>
            <a:endParaRPr lang="fa-IR"/>
          </a:p>
        </p:txBody>
      </p:sp>
    </p:spTree>
    <p:extLst>
      <p:ext uri="{BB962C8B-B14F-4D97-AF65-F5344CB8AC3E}">
        <p14:creationId xmlns:p14="http://schemas.microsoft.com/office/powerpoint/2010/main" val="28699744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15DA2CF-D70D-4CA8-9184-A2ED728DFD26}" type="slidenum">
              <a:rPr lang="fa-IR" smtClean="0"/>
              <a:t>2</a:t>
            </a:fld>
            <a:endParaRPr lang="fa-IR"/>
          </a:p>
        </p:txBody>
      </p:sp>
    </p:spTree>
    <p:extLst>
      <p:ext uri="{BB962C8B-B14F-4D97-AF65-F5344CB8AC3E}">
        <p14:creationId xmlns:p14="http://schemas.microsoft.com/office/powerpoint/2010/main" val="22899467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B15DA2CF-D70D-4CA8-9184-A2ED728DFD26}" type="slidenum">
              <a:rPr lang="fa-IR" smtClean="0"/>
              <a:t>4</a:t>
            </a:fld>
            <a:endParaRPr lang="fa-IR"/>
          </a:p>
        </p:txBody>
      </p:sp>
    </p:spTree>
    <p:extLst>
      <p:ext uri="{BB962C8B-B14F-4D97-AF65-F5344CB8AC3E}">
        <p14:creationId xmlns:p14="http://schemas.microsoft.com/office/powerpoint/2010/main" val="478180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15DA2CF-D70D-4CA8-9184-A2ED728DFD26}" type="slidenum">
              <a:rPr lang="fa-IR" smtClean="0"/>
              <a:t>18</a:t>
            </a:fld>
            <a:endParaRPr lang="fa-IR"/>
          </a:p>
        </p:txBody>
      </p:sp>
    </p:spTree>
    <p:extLst>
      <p:ext uri="{BB962C8B-B14F-4D97-AF65-F5344CB8AC3E}">
        <p14:creationId xmlns:p14="http://schemas.microsoft.com/office/powerpoint/2010/main" val="51782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15DA2CF-D70D-4CA8-9184-A2ED728DFD26}" type="slidenum">
              <a:rPr lang="fa-IR" smtClean="0"/>
              <a:t>25</a:t>
            </a:fld>
            <a:endParaRPr lang="fa-IR"/>
          </a:p>
        </p:txBody>
      </p:sp>
    </p:spTree>
    <p:extLst>
      <p:ext uri="{BB962C8B-B14F-4D97-AF65-F5344CB8AC3E}">
        <p14:creationId xmlns:p14="http://schemas.microsoft.com/office/powerpoint/2010/main" val="1733071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15DA2CF-D70D-4CA8-9184-A2ED728DFD26}" type="slidenum">
              <a:rPr lang="fa-IR" smtClean="0"/>
              <a:t>26</a:t>
            </a:fld>
            <a:endParaRPr lang="fa-IR"/>
          </a:p>
        </p:txBody>
      </p:sp>
    </p:spTree>
    <p:extLst>
      <p:ext uri="{BB962C8B-B14F-4D97-AF65-F5344CB8AC3E}">
        <p14:creationId xmlns:p14="http://schemas.microsoft.com/office/powerpoint/2010/main" val="3797959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15DA2CF-D70D-4CA8-9184-A2ED728DFD26}" type="slidenum">
              <a:rPr lang="fa-IR" smtClean="0"/>
              <a:t>27</a:t>
            </a:fld>
            <a:endParaRPr lang="fa-IR"/>
          </a:p>
        </p:txBody>
      </p:sp>
    </p:spTree>
    <p:extLst>
      <p:ext uri="{BB962C8B-B14F-4D97-AF65-F5344CB8AC3E}">
        <p14:creationId xmlns:p14="http://schemas.microsoft.com/office/powerpoint/2010/main" val="195630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B15DA2CF-D70D-4CA8-9184-A2ED728DFD26}" type="slidenum">
              <a:rPr lang="fa-IR" smtClean="0"/>
              <a:t>28</a:t>
            </a:fld>
            <a:endParaRPr lang="fa-IR"/>
          </a:p>
        </p:txBody>
      </p:sp>
    </p:spTree>
    <p:extLst>
      <p:ext uri="{BB962C8B-B14F-4D97-AF65-F5344CB8AC3E}">
        <p14:creationId xmlns:p14="http://schemas.microsoft.com/office/powerpoint/2010/main" val="1536098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DD812D2B-77BB-44F9-AC2C-6C9083EA517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497093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D812D2B-77BB-44F9-AC2C-6C9083EA517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140705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D812D2B-77BB-44F9-AC2C-6C9083EA517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120233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DD812D2B-77BB-44F9-AC2C-6C9083EA517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1565569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812D2B-77BB-44F9-AC2C-6C9083EA5174}" type="datetimeFigureOut">
              <a:rPr lang="en-US" smtClean="0"/>
              <a:t>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1159769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DD812D2B-77BB-44F9-AC2C-6C9083EA517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1493461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DD812D2B-77BB-44F9-AC2C-6C9083EA5174}" type="datetimeFigureOut">
              <a:rPr lang="en-US" smtClean="0"/>
              <a:t>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3892109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DD812D2B-77BB-44F9-AC2C-6C9083EA5174}" type="datetimeFigureOut">
              <a:rPr lang="en-US" smtClean="0"/>
              <a:t>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82715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812D2B-77BB-44F9-AC2C-6C9083EA5174}" type="datetimeFigureOut">
              <a:rPr lang="en-US" smtClean="0"/>
              <a:t>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198197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12D2B-77BB-44F9-AC2C-6C9083EA517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4148544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812D2B-77BB-44F9-AC2C-6C9083EA5174}" type="datetimeFigureOut">
              <a:rPr lang="en-US" smtClean="0"/>
              <a:t>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E40B4-14B5-482E-BC89-842A8DB4BF18}" type="slidenum">
              <a:rPr lang="en-US" smtClean="0"/>
              <a:t>‹#›</a:t>
            </a:fld>
            <a:endParaRPr lang="en-US"/>
          </a:p>
        </p:txBody>
      </p:sp>
    </p:spTree>
    <p:extLst>
      <p:ext uri="{BB962C8B-B14F-4D97-AF65-F5344CB8AC3E}">
        <p14:creationId xmlns:p14="http://schemas.microsoft.com/office/powerpoint/2010/main" val="697084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D812D2B-77BB-44F9-AC2C-6C9083EA5174}" type="datetimeFigureOut">
              <a:rPr lang="en-US" smtClean="0"/>
              <a:t>2/2/2022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D3E40B4-14B5-482E-BC89-842A8DB4BF18}" type="slidenum">
              <a:rPr lang="en-US" smtClean="0"/>
              <a:t>‹#›</a:t>
            </a:fld>
            <a:endParaRPr lang="en-US"/>
          </a:p>
        </p:txBody>
      </p:sp>
    </p:spTree>
    <p:extLst>
      <p:ext uri="{BB962C8B-B14F-4D97-AF65-F5344CB8AC3E}">
        <p14:creationId xmlns:p14="http://schemas.microsoft.com/office/powerpoint/2010/main" val="1274583649"/>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hyperlink" Target="http://www.google.com/url?sa=i&amp;source=imgres&amp;cd=&amp;cad=rja&amp;docid=yL1GWjTgaArTDM&amp;tbnid=zT0ThSYs1nov7M:&amp;ved=&amp;url=http://www.vahidweb.com/481-%D8%AA%D8%B5%D8%A7%D9%88%DB%8C%D8%B1%DB%8C-%D8%B4%DA%AF%D9%81%D8%AA-%D8%A7%D9%86%DA%AF%DB%8C%D8%B2-%D9%88-%D8%B2%DB%8C%D8%A8%D8%A7-%D8%A7%D8%B2-%D8%A8%D8%A7%D8%BA-%D9%87%D8%A7%DB%8C-%D8%B9%D9%85%D9%88%D8%AF%DB%8C-%D9%88-%D9%85%D8%B9%D9%84%D9%82.html&amp;ei=zlIsUoLEEomHswbAyYGYAw&amp;psig=AFQjCNFCFXj8O52RTzblYrCgOk49LcMRBA&amp;ust=1378722894343122"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2.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jpeg"/><Relationship Id="rId7" Type="http://schemas.openxmlformats.org/officeDocument/2006/relationships/image" Target="../media/image49.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telegram.me/RegionalPlannin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2.xml"/><Relationship Id="rId4" Type="http://schemas.openxmlformats.org/officeDocument/2006/relationships/image" Target="../media/image66.jpeg"/></Relationships>
</file>

<file path=ppt/slides/_rels/slide46.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4.jpeg"/><Relationship Id="rId4" Type="http://schemas.openxmlformats.org/officeDocument/2006/relationships/image" Target="../media/image73.jpeg"/></Relationships>
</file>

<file path=ppt/slides/_rels/slide51.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2.xml"/><Relationship Id="rId4" Type="http://schemas.openxmlformats.org/officeDocument/2006/relationships/image" Target="../media/image84.jpeg"/></Relationships>
</file>

<file path=ppt/slides/_rels/slide59.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736321" y="2320845"/>
            <a:ext cx="3222171" cy="141295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endParaRPr lang="en-US" sz="2000" dirty="0" smtClean="0">
              <a:cs typeface="B Homa" pitchFamily="2" charset="-78"/>
            </a:endParaRPr>
          </a:p>
          <a:p>
            <a:pPr algn="ctr"/>
            <a:endParaRPr lang="en-US" sz="2000" dirty="0">
              <a:cs typeface="B Homa" pitchFamily="2" charset="-78"/>
            </a:endParaRPr>
          </a:p>
          <a:p>
            <a:pPr algn="ctr"/>
            <a:r>
              <a:rPr lang="fa-IR" sz="2000" dirty="0" smtClean="0">
                <a:cs typeface="B Homa" pitchFamily="2" charset="-78"/>
              </a:rPr>
              <a:t>دانشجویان:</a:t>
            </a:r>
          </a:p>
          <a:p>
            <a:pPr algn="ctr"/>
            <a:r>
              <a:rPr lang="fa-IR" sz="2000" dirty="0" smtClean="0">
                <a:cs typeface="B Homa" pitchFamily="2" charset="-78"/>
              </a:rPr>
              <a:t> آزاده زینلی</a:t>
            </a:r>
          </a:p>
          <a:p>
            <a:pPr algn="ctr"/>
            <a:r>
              <a:rPr lang="fa-IR" sz="2000" dirty="0" smtClean="0">
                <a:cs typeface="B Homa" pitchFamily="2" charset="-78"/>
              </a:rPr>
              <a:t> الناز معروفی</a:t>
            </a:r>
            <a:endParaRPr lang="fa-IR" sz="2000" dirty="0">
              <a:cs typeface="B Homa" pitchFamily="2" charset="-78"/>
            </a:endParaRPr>
          </a:p>
          <a:p>
            <a:pPr algn="ctr"/>
            <a:r>
              <a:rPr lang="fa-IR" sz="2000" dirty="0" smtClean="0">
                <a:cs typeface="B Homa" pitchFamily="2" charset="-78"/>
              </a:rPr>
              <a:t> مسعود حسنی </a:t>
            </a:r>
          </a:p>
        </p:txBody>
      </p:sp>
      <p:sp>
        <p:nvSpPr>
          <p:cNvPr id="7" name="TextBox 6"/>
          <p:cNvSpPr txBox="1"/>
          <p:nvPr/>
        </p:nvSpPr>
        <p:spPr>
          <a:xfrm>
            <a:off x="1913014" y="3864114"/>
            <a:ext cx="4716386" cy="707886"/>
          </a:xfrm>
          <a:prstGeom prst="rect">
            <a:avLst/>
          </a:prstGeom>
          <a:noFill/>
        </p:spPr>
        <p:txBody>
          <a:bodyPr wrap="square" rtlCol="0">
            <a:spAutoFit/>
          </a:bodyPr>
          <a:lstStyle/>
          <a:p>
            <a:pPr algn="ctr"/>
            <a:r>
              <a:rPr lang="fa-IR" sz="2000" dirty="0" smtClean="0">
                <a:cs typeface="B Homa" pitchFamily="2" charset="-78"/>
              </a:rPr>
              <a:t>نام درس: </a:t>
            </a:r>
          </a:p>
          <a:p>
            <a:pPr algn="ctr"/>
            <a:r>
              <a:rPr lang="fa-IR" sz="2000" dirty="0" smtClean="0">
                <a:cs typeface="B Homa" pitchFamily="2" charset="-78"/>
              </a:rPr>
              <a:t>تأسیسات و زیرساخت های شهری</a:t>
            </a:r>
            <a:endParaRPr lang="en-US" sz="2000" dirty="0">
              <a:cs typeface="B Homa" pitchFamily="2" charset="-78"/>
            </a:endParaRPr>
          </a:p>
        </p:txBody>
      </p:sp>
      <p:sp>
        <p:nvSpPr>
          <p:cNvPr id="8" name="TextBox 7"/>
          <p:cNvSpPr txBox="1"/>
          <p:nvPr/>
        </p:nvSpPr>
        <p:spPr>
          <a:xfrm>
            <a:off x="2514600" y="4778514"/>
            <a:ext cx="3665614" cy="707886"/>
          </a:xfrm>
          <a:prstGeom prst="rect">
            <a:avLst/>
          </a:prstGeom>
          <a:noFill/>
        </p:spPr>
        <p:txBody>
          <a:bodyPr wrap="square" rtlCol="0">
            <a:spAutoFit/>
          </a:bodyPr>
          <a:lstStyle/>
          <a:p>
            <a:pPr algn="ctr"/>
            <a:r>
              <a:rPr lang="fa-IR" sz="2000" dirty="0" smtClean="0">
                <a:cs typeface="B Homa" pitchFamily="2" charset="-78"/>
              </a:rPr>
              <a:t>استاد راهنما: </a:t>
            </a:r>
          </a:p>
          <a:p>
            <a:pPr algn="ctr"/>
            <a:r>
              <a:rPr lang="fa-IR" sz="2000" dirty="0" smtClean="0">
                <a:cs typeface="B Homa" pitchFamily="2" charset="-78"/>
              </a:rPr>
              <a:t>مهندس افروز</a:t>
            </a:r>
            <a:endParaRPr lang="en-US" sz="2000" dirty="0">
              <a:cs typeface="B Homa" pitchFamily="2" charset="-78"/>
            </a:endParaRPr>
          </a:p>
        </p:txBody>
      </p:sp>
      <p:sp>
        <p:nvSpPr>
          <p:cNvPr id="30" name="Content Placeholder 2"/>
          <p:cNvSpPr txBox="1">
            <a:spLocks/>
          </p:cNvSpPr>
          <p:nvPr/>
        </p:nvSpPr>
        <p:spPr>
          <a:xfrm>
            <a:off x="1828800" y="457200"/>
            <a:ext cx="5029200" cy="914400"/>
          </a:xfrm>
          <a:prstGeom prst="rect">
            <a:avLst/>
          </a:prstGeom>
        </p:spPr>
        <p:txBody>
          <a:bodyPr vert="horz">
            <a:normAutofit/>
          </a:bodyPr>
          <a:lstStyle>
            <a:lvl1pPr marL="274320" indent="-274320" algn="r" rtl="1"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r" rtl="1"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r" rtl="1"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r" rtl="1"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r" rtl="1"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r" rtl="1"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r" rtl="1"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r" rtl="1"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a:lstStyle>
          <a:p>
            <a:pPr algn="ctr">
              <a:buFont typeface="Wingdings 2"/>
              <a:buNone/>
            </a:pPr>
            <a:r>
              <a:rPr lang="fa-IR" sz="2800" cap="all" spc="50" dirty="0">
                <a:latin typeface="+mj-lt"/>
                <a:ea typeface="+mj-ea"/>
                <a:cs typeface="B Homa" pitchFamily="2" charset="-78"/>
              </a:rPr>
              <a:t>به نام خدا</a:t>
            </a:r>
            <a:endParaRPr lang="en-US" sz="2800" cap="all" spc="50" dirty="0">
              <a:latin typeface="+mj-lt"/>
              <a:ea typeface="+mj-ea"/>
              <a:cs typeface="B Homa" pitchFamily="2" charset="-78"/>
            </a:endParaRPr>
          </a:p>
        </p:txBody>
      </p:sp>
      <p:sp>
        <p:nvSpPr>
          <p:cNvPr id="4" name="TextBox 3"/>
          <p:cNvSpPr txBox="1"/>
          <p:nvPr/>
        </p:nvSpPr>
        <p:spPr>
          <a:xfrm>
            <a:off x="2514600" y="1219200"/>
            <a:ext cx="3581400" cy="990600"/>
          </a:xfrm>
          <a:prstGeom prst="rect">
            <a:avLst/>
          </a:prstGeom>
        </p:spPr>
        <p:txBody>
          <a:bodyPr vert="horz" lIns="91440" tIns="45720" rIns="91440" bIns="45720" rtlCol="0" anchor="b" anchorCtr="0">
            <a:noAutofit/>
          </a:bodyPr>
          <a:lstStyle>
            <a:defPPr>
              <a:defRPr lang="en-US"/>
            </a:defPPr>
            <a:lvl1pPr algn="ctr">
              <a:spcBef>
                <a:spcPct val="0"/>
              </a:spcBef>
              <a:buNone/>
              <a:defRPr sz="2000" b="1" cap="all" spc="50" baseline="0">
                <a:latin typeface="+mj-lt"/>
                <a:ea typeface="+mj-ea"/>
                <a:cs typeface="B Homa" pitchFamily="2" charset="-78"/>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r>
              <a:rPr lang="fa-IR" dirty="0"/>
              <a:t>عنوان</a:t>
            </a:r>
            <a:r>
              <a:rPr lang="fa-IR" dirty="0" smtClean="0"/>
              <a:t>:</a:t>
            </a:r>
          </a:p>
          <a:p>
            <a:r>
              <a:rPr lang="fa-IR" sz="4000" dirty="0" smtClean="0">
                <a:ln>
                  <a:solidFill>
                    <a:schemeClr val="tx1"/>
                  </a:solidFill>
                </a:ln>
                <a:solidFill>
                  <a:srgbClr val="92D050"/>
                </a:solidFill>
              </a:rPr>
              <a:t>فضای </a:t>
            </a:r>
            <a:r>
              <a:rPr lang="fa-IR" sz="4000" dirty="0">
                <a:ln>
                  <a:solidFill>
                    <a:schemeClr val="tx1"/>
                  </a:solidFill>
                </a:ln>
                <a:solidFill>
                  <a:srgbClr val="92D050"/>
                </a:solidFill>
              </a:rPr>
              <a:t>سبز</a:t>
            </a:r>
          </a:p>
        </p:txBody>
      </p:sp>
    </p:spTree>
    <p:extLst>
      <p:ext uri="{BB962C8B-B14F-4D97-AF65-F5344CB8AC3E}">
        <p14:creationId xmlns:p14="http://schemas.microsoft.com/office/powerpoint/2010/main" val="19041972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4400" y="1179493"/>
            <a:ext cx="6172200" cy="1015663"/>
          </a:xfrm>
          <a:prstGeom prst="rect">
            <a:avLst/>
          </a:prstGeom>
        </p:spPr>
        <p:txBody>
          <a:bodyPr wrap="square">
            <a:spAutoFit/>
          </a:bodyPr>
          <a:lstStyle/>
          <a:p>
            <a:pPr lvl="0" algn="just" rtl="1" fontAlgn="base"/>
            <a:r>
              <a:rPr lang="ar-SA" b="1" dirty="0" smtClean="0">
                <a:cs typeface="B Homa" pitchFamily="2" charset="-78"/>
              </a:rPr>
              <a:t>فضاهاي </a:t>
            </a:r>
            <a:r>
              <a:rPr lang="ar-SA" b="1" dirty="0">
                <a:cs typeface="B Homa" pitchFamily="2" charset="-78"/>
              </a:rPr>
              <a:t>سبز نيمه عمومي: </a:t>
            </a:r>
            <a:endParaRPr lang="fa-IR" b="1" dirty="0" smtClean="0">
              <a:cs typeface="B Homa" pitchFamily="2" charset="-78"/>
            </a:endParaRPr>
          </a:p>
          <a:p>
            <a:pPr lvl="0" algn="just" rtl="1" fontAlgn="base"/>
            <a:r>
              <a:rPr lang="ar-SA" sz="1400" dirty="0" smtClean="0">
                <a:cs typeface="B Homa" pitchFamily="2" charset="-78"/>
              </a:rPr>
              <a:t>فضاهاي </a:t>
            </a:r>
            <a:r>
              <a:rPr lang="ar-SA" sz="1400" dirty="0">
                <a:cs typeface="B Homa" pitchFamily="2" charset="-78"/>
              </a:rPr>
              <a:t>سبزي كه بازدهي اكووژيكي دارند ، ليكن استفاده كنندگان آنها ، نسبت به </a:t>
            </a:r>
            <a:r>
              <a:rPr lang="ar-SA" sz="1400" dirty="0" smtClean="0">
                <a:cs typeface="B Homa" pitchFamily="2" charset="-78"/>
              </a:rPr>
              <a:t>فضاهاي </a:t>
            </a:r>
            <a:r>
              <a:rPr lang="ar-SA" sz="1400" dirty="0">
                <a:cs typeface="B Homa" pitchFamily="2" charset="-78"/>
              </a:rPr>
              <a:t>عمومي معدودتر هستند؛ بنابراين، واجد بازدهي تام اجتماعي نيستند. محوطه هاي باز بيمارستانها، پادگانها ،وادارات دولتي و... </a:t>
            </a:r>
            <a:endParaRPr lang="en-US" sz="1400" dirty="0">
              <a:cs typeface="B Homa" pitchFamily="2" charset="-78"/>
            </a:endParaRPr>
          </a:p>
        </p:txBody>
      </p:sp>
      <p:sp>
        <p:nvSpPr>
          <p:cNvPr id="5" name="Rectangle 4"/>
          <p:cNvSpPr/>
          <p:nvPr/>
        </p:nvSpPr>
        <p:spPr>
          <a:xfrm>
            <a:off x="609600" y="2398693"/>
            <a:ext cx="6553200" cy="1015663"/>
          </a:xfrm>
          <a:prstGeom prst="rect">
            <a:avLst/>
          </a:prstGeom>
        </p:spPr>
        <p:txBody>
          <a:bodyPr wrap="square">
            <a:spAutoFit/>
          </a:bodyPr>
          <a:lstStyle/>
          <a:p>
            <a:pPr lvl="0" algn="just" rtl="1" fontAlgn="base"/>
            <a:r>
              <a:rPr lang="ar-SA" dirty="0" smtClean="0">
                <a:cs typeface="B Homa" pitchFamily="2" charset="-78"/>
              </a:rPr>
              <a:t> </a:t>
            </a:r>
            <a:r>
              <a:rPr lang="ar-SA" b="1" dirty="0" smtClean="0">
                <a:cs typeface="B Homa" pitchFamily="2" charset="-78"/>
              </a:rPr>
              <a:t>فضاهاي </a:t>
            </a:r>
            <a:r>
              <a:rPr lang="ar-SA" b="1" dirty="0">
                <a:cs typeface="B Homa" pitchFamily="2" charset="-78"/>
              </a:rPr>
              <a:t>سبز خياباني: </a:t>
            </a:r>
            <a:endParaRPr lang="fa-IR" b="1" dirty="0" smtClean="0">
              <a:cs typeface="B Homa" pitchFamily="2" charset="-78"/>
            </a:endParaRPr>
          </a:p>
          <a:p>
            <a:pPr lvl="0" algn="just" rtl="1" fontAlgn="base"/>
            <a:r>
              <a:rPr lang="ar-SA" sz="1400" dirty="0" smtClean="0">
                <a:cs typeface="B Homa" pitchFamily="2" charset="-78"/>
              </a:rPr>
              <a:t>نوعي </a:t>
            </a:r>
            <a:r>
              <a:rPr lang="ar-SA" sz="1400" dirty="0">
                <a:cs typeface="B Homa" pitchFamily="2" charset="-78"/>
              </a:rPr>
              <a:t>از </a:t>
            </a:r>
            <a:r>
              <a:rPr lang="ar-SA" sz="1400" dirty="0" smtClean="0">
                <a:cs typeface="B Homa" pitchFamily="2" charset="-78"/>
              </a:rPr>
              <a:t>فضاهاي </a:t>
            </a:r>
            <a:r>
              <a:rPr lang="ar-SA" sz="1400" dirty="0">
                <a:cs typeface="B Homa" pitchFamily="2" charset="-78"/>
              </a:rPr>
              <a:t>سبز شهري هستند كه به طور معمول درختكاري حاشيه باريكي از حد فاصل مسيرهاي پياده رو وسواره رو را </a:t>
            </a:r>
            <a:r>
              <a:rPr lang="ar-SA" sz="1400" dirty="0" smtClean="0">
                <a:cs typeface="B Homa" pitchFamily="2" charset="-78"/>
              </a:rPr>
              <a:t>تشكي</a:t>
            </a:r>
            <a:r>
              <a:rPr lang="fa-IR" sz="1400" dirty="0" smtClean="0">
                <a:cs typeface="B Homa" pitchFamily="2" charset="-78"/>
              </a:rPr>
              <a:t>ل</a:t>
            </a:r>
            <a:r>
              <a:rPr lang="ar-SA" sz="1400" dirty="0" smtClean="0">
                <a:cs typeface="B Homa" pitchFamily="2" charset="-78"/>
              </a:rPr>
              <a:t> </a:t>
            </a:r>
            <a:r>
              <a:rPr lang="ar-SA" sz="1400" dirty="0">
                <a:cs typeface="B Homa" pitchFamily="2" charset="-78"/>
              </a:rPr>
              <a:t>مي دهند ويا به صورت متمركز در فضاههاي نسبتا كوچك ميدانها و يا در زمينهاي پيرامون بزرگراهها وخيابانها شكل گرفته اند.  </a:t>
            </a:r>
            <a:endParaRPr lang="en-US" sz="1400" dirty="0">
              <a:cs typeface="B Homa" pitchFamily="2" charset="-78"/>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3657600"/>
            <a:ext cx="2971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23" descr="E:\azade0\fazaye sabz\ax\941624_537253199649787_127451061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0140" y="3657600"/>
            <a:ext cx="2613660" cy="1960245"/>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2903204"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23</a:t>
            </a:r>
            <a:endParaRPr lang="fa-IR" dirty="0">
              <a:cs typeface="B Homa" pitchFamily="2" charset="-78"/>
            </a:endParaRPr>
          </a:p>
        </p:txBody>
      </p:sp>
      <p:sp>
        <p:nvSpPr>
          <p:cNvPr id="54" name="Rectangle 53"/>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5" name="TextBox 54"/>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56" name="Rectangle 55"/>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7" name="Rectangle 56"/>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8" name="Rectangle 57"/>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Rectangle 58"/>
          <p:cNvSpPr/>
          <p:nvPr/>
        </p:nvSpPr>
        <p:spPr>
          <a:xfrm>
            <a:off x="7676322" y="24670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Rectangle 62"/>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Rectangle 63"/>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5" name="TextBox 64"/>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66" name="TextBox 65"/>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67" name="TextBox 66"/>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68" name="TextBox 67"/>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69" name="TextBox 68"/>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70" name="TextBox 69"/>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71" name="TextBox 70"/>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72" name="TextBox 71"/>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73" name="Flowchart: Card 72"/>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4" name="TextBox 73"/>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5" name="Rectangle 74"/>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6" name="Rectangle 75"/>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TextBox 76"/>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78" name="TextBox 77"/>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79" name="TextBox 78"/>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1224077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066800"/>
            <a:ext cx="6553200" cy="1828800"/>
          </a:xfrm>
        </p:spPr>
        <p:txBody>
          <a:bodyPr>
            <a:normAutofit/>
          </a:bodyPr>
          <a:lstStyle/>
          <a:p>
            <a:pPr marL="0" lvl="0" indent="0" algn="just" fontAlgn="base">
              <a:buNone/>
            </a:pPr>
            <a:r>
              <a:rPr lang="ar-SA" sz="1800" b="1" dirty="0" smtClean="0">
                <a:cs typeface="B Homa" pitchFamily="2" charset="-78"/>
              </a:rPr>
              <a:t>فضاهاي </a:t>
            </a:r>
            <a:r>
              <a:rPr lang="ar-SA" sz="1800" b="1" dirty="0">
                <a:cs typeface="B Homa" pitchFamily="2" charset="-78"/>
              </a:rPr>
              <a:t>سبز غير </a:t>
            </a:r>
            <a:r>
              <a:rPr lang="ar-SA" sz="1800" b="1" dirty="0" smtClean="0">
                <a:cs typeface="B Homa" pitchFamily="2" charset="-78"/>
              </a:rPr>
              <a:t>شهري</a:t>
            </a:r>
            <a:r>
              <a:rPr lang="fa-IR" sz="1800" b="1" dirty="0" smtClean="0">
                <a:cs typeface="B Homa" pitchFamily="2" charset="-78"/>
              </a:rPr>
              <a:t>:</a:t>
            </a:r>
            <a:r>
              <a:rPr lang="ar-SA" sz="1800" b="1" dirty="0" smtClean="0">
                <a:cs typeface="B Homa" pitchFamily="2" charset="-78"/>
              </a:rPr>
              <a:t>  </a:t>
            </a:r>
            <a:endParaRPr lang="en-US" sz="1800" b="1" dirty="0">
              <a:cs typeface="B Homa" pitchFamily="2" charset="-78"/>
            </a:endParaRPr>
          </a:p>
          <a:p>
            <a:pPr marL="0" indent="0" algn="just">
              <a:buNone/>
            </a:pPr>
            <a:r>
              <a:rPr lang="ar-SA" sz="1400" dirty="0" smtClean="0">
                <a:cs typeface="B Homa" pitchFamily="2" charset="-78"/>
              </a:rPr>
              <a:t>فضاهاي </a:t>
            </a:r>
            <a:r>
              <a:rPr lang="ar-SA" sz="1400" dirty="0">
                <a:cs typeface="B Homa" pitchFamily="2" charset="-78"/>
              </a:rPr>
              <a:t>سبز غير شهري، </a:t>
            </a:r>
            <a:r>
              <a:rPr lang="ar-SA" sz="1400" dirty="0" smtClean="0">
                <a:cs typeface="B Homa" pitchFamily="2" charset="-78"/>
              </a:rPr>
              <a:t>فضاهاي</a:t>
            </a:r>
            <a:r>
              <a:rPr lang="fa-IR" sz="1400" dirty="0" smtClean="0">
                <a:cs typeface="B Homa" pitchFamily="2" charset="-78"/>
              </a:rPr>
              <a:t>ی</a:t>
            </a:r>
            <a:r>
              <a:rPr lang="ar-SA" sz="1400" dirty="0" smtClean="0">
                <a:cs typeface="B Homa" pitchFamily="2" charset="-78"/>
              </a:rPr>
              <a:t> </a:t>
            </a:r>
            <a:r>
              <a:rPr lang="ar-SA" sz="1400" dirty="0">
                <a:cs typeface="B Homa" pitchFamily="2" charset="-78"/>
              </a:rPr>
              <a:t>هستند كه كاركرد شهري ندارند. هر چند به علت توسعه هاي شهري در بافت هاي شهري قرار گرفته باشند؛ ليكن از آنجا كه كاركرد آنها خاص مراكر شهري نيست، در دسته بندي </a:t>
            </a:r>
            <a:r>
              <a:rPr lang="ar-SA" sz="1400" dirty="0" smtClean="0">
                <a:cs typeface="B Homa" pitchFamily="2" charset="-78"/>
              </a:rPr>
              <a:t>فضاهاي </a:t>
            </a:r>
            <a:r>
              <a:rPr lang="ar-SA" sz="1400" dirty="0">
                <a:cs typeface="B Homa" pitchFamily="2" charset="-78"/>
              </a:rPr>
              <a:t>سبز غير شهري قرار مي گيرند. </a:t>
            </a:r>
            <a:endParaRPr lang="fa-IR" sz="1400" dirty="0" smtClean="0">
              <a:cs typeface="B Homa" pitchFamily="2" charset="-78"/>
            </a:endParaRPr>
          </a:p>
          <a:p>
            <a:pPr marL="0" indent="0" algn="just">
              <a:buNone/>
            </a:pPr>
            <a:endParaRPr lang="fa-IR" sz="1400" dirty="0" smtClean="0">
              <a:cs typeface="B Homa" pitchFamily="2" charset="-78"/>
            </a:endParaRPr>
          </a:p>
          <a:p>
            <a:pPr marL="0" indent="0" algn="just">
              <a:buNone/>
            </a:pPr>
            <a:r>
              <a:rPr lang="ar-SA" sz="1400" dirty="0" smtClean="0">
                <a:cs typeface="B Homa" pitchFamily="2" charset="-78"/>
              </a:rPr>
              <a:t>اين فضاها </a:t>
            </a:r>
            <a:r>
              <a:rPr lang="fa-IR" sz="1400" dirty="0" smtClean="0">
                <a:cs typeface="B Homa" pitchFamily="2" charset="-78"/>
              </a:rPr>
              <a:t> </a:t>
            </a:r>
            <a:r>
              <a:rPr lang="ar-SA" sz="1400" dirty="0" smtClean="0">
                <a:cs typeface="B Homa" pitchFamily="2" charset="-78"/>
              </a:rPr>
              <a:t>يا </a:t>
            </a:r>
            <a:r>
              <a:rPr lang="ar-SA" sz="1400" dirty="0">
                <a:solidFill>
                  <a:schemeClr val="accent6">
                    <a:lumMod val="75000"/>
                  </a:schemeClr>
                </a:solidFill>
                <a:cs typeface="B Homa" pitchFamily="2" charset="-78"/>
              </a:rPr>
              <a:t>طبيعي</a:t>
            </a:r>
            <a:r>
              <a:rPr lang="ar-SA" sz="1400" dirty="0">
                <a:cs typeface="B Homa" pitchFamily="2" charset="-78"/>
              </a:rPr>
              <a:t> هستند، نظير جنگلهاي </a:t>
            </a:r>
            <a:r>
              <a:rPr lang="ar-SA" sz="1400" dirty="0" smtClean="0">
                <a:cs typeface="B Homa" pitchFamily="2" charset="-78"/>
              </a:rPr>
              <a:t>طبيعي</a:t>
            </a:r>
            <a:r>
              <a:rPr lang="fa-IR" sz="1400" dirty="0" smtClean="0">
                <a:cs typeface="B Homa" pitchFamily="2" charset="-78"/>
              </a:rPr>
              <a:t> </a:t>
            </a:r>
            <a:r>
              <a:rPr lang="ar-SA" sz="1400" dirty="0" smtClean="0">
                <a:cs typeface="B Homa" pitchFamily="2" charset="-78"/>
              </a:rPr>
              <a:t>يا </a:t>
            </a:r>
            <a:r>
              <a:rPr lang="ar-SA" sz="1400" dirty="0" smtClean="0">
                <a:solidFill>
                  <a:schemeClr val="accent6">
                    <a:lumMod val="75000"/>
                  </a:schemeClr>
                </a:solidFill>
                <a:cs typeface="B Homa" pitchFamily="2" charset="-78"/>
              </a:rPr>
              <a:t>مصنوعي </a:t>
            </a:r>
            <a:r>
              <a:rPr lang="fa-IR" sz="1400" dirty="0" smtClean="0">
                <a:cs typeface="B Homa" pitchFamily="2" charset="-78"/>
              </a:rPr>
              <a:t>ا</a:t>
            </a:r>
            <a:r>
              <a:rPr lang="ar-SA" sz="1400" dirty="0" smtClean="0">
                <a:cs typeface="B Homa" pitchFamily="2" charset="-78"/>
              </a:rPr>
              <a:t>ند مانند </a:t>
            </a:r>
            <a:r>
              <a:rPr lang="ar-SA" sz="1400" dirty="0">
                <a:cs typeface="B Homa" pitchFamily="2" charset="-78"/>
              </a:rPr>
              <a:t>باغها و.جنگلهاي </a:t>
            </a:r>
            <a:r>
              <a:rPr lang="ar-SA" sz="1400" dirty="0" smtClean="0">
                <a:cs typeface="B Homa" pitchFamily="2" charset="-78"/>
              </a:rPr>
              <a:t>مصنوعي</a:t>
            </a:r>
            <a:endParaRPr lang="fa-IR" sz="1400" dirty="0">
              <a:cs typeface="B Homa" pitchFamily="2" charset="-78"/>
            </a:endParaRPr>
          </a:p>
        </p:txBody>
      </p:sp>
      <p:sp>
        <p:nvSpPr>
          <p:cNvPr id="4" name="TextBox 3"/>
          <p:cNvSpPr txBox="1"/>
          <p:nvPr/>
        </p:nvSpPr>
        <p:spPr>
          <a:xfrm>
            <a:off x="2667000"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23 </a:t>
            </a:r>
            <a:endParaRPr lang="fa-IR" dirty="0">
              <a:cs typeface="B Homa"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050" y="2971800"/>
            <a:ext cx="3884750" cy="2589833"/>
          </a:xfrm>
          <a:prstGeom prst="rect">
            <a:avLst/>
          </a:prstGeom>
        </p:spPr>
      </p:pic>
      <p:sp>
        <p:nvSpPr>
          <p:cNvPr id="51" name="Rectangle 50"/>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2" name="TextBox 51"/>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53" name="Rectangle 52"/>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4" name="Rectangle 53"/>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5" name="Rectangle 54"/>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6" name="Rectangle 55"/>
          <p:cNvSpPr/>
          <p:nvPr/>
        </p:nvSpPr>
        <p:spPr>
          <a:xfrm>
            <a:off x="7676322" y="24670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7" name="Rectangle 56"/>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8" name="Rectangle 57"/>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Rectangle 58"/>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TextBox 61"/>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63" name="TextBox 62"/>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64" name="TextBox 63"/>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65" name="TextBox 64"/>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66" name="TextBox 65"/>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67" name="TextBox 66"/>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68" name="TextBox 67"/>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69" name="TextBox 68"/>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70" name="Flowchart: Card 69"/>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1" name="TextBox 70"/>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2" name="Rectangle 71"/>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3" name="Rectangle 72"/>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4" name="TextBox 73"/>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75" name="TextBox 74"/>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76" name="TextBox 75"/>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4944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19800" y="1295400"/>
            <a:ext cx="1133644" cy="369332"/>
          </a:xfrm>
          <a:prstGeom prst="rect">
            <a:avLst/>
          </a:prstGeom>
        </p:spPr>
        <p:txBody>
          <a:bodyPr wrap="none">
            <a:spAutoFit/>
          </a:bodyPr>
          <a:lstStyle/>
          <a:p>
            <a:pPr lvl="0" algn="just" rtl="1" fontAlgn="base"/>
            <a:r>
              <a:rPr lang="ar-SA" dirty="0">
                <a:cs typeface="B Homa" pitchFamily="2" charset="-78"/>
              </a:rPr>
              <a:t>سطوح سبز  </a:t>
            </a:r>
            <a:endParaRPr lang="en-US" dirty="0">
              <a:cs typeface="B Homa" pitchFamily="2" charset="-78"/>
            </a:endParaRPr>
          </a:p>
        </p:txBody>
      </p:sp>
      <p:sp>
        <p:nvSpPr>
          <p:cNvPr id="6" name="Rectangle 5"/>
          <p:cNvSpPr/>
          <p:nvPr/>
        </p:nvSpPr>
        <p:spPr>
          <a:xfrm>
            <a:off x="5028283" y="594360"/>
            <a:ext cx="636713" cy="369332"/>
          </a:xfrm>
          <a:prstGeom prst="rect">
            <a:avLst/>
          </a:prstGeom>
        </p:spPr>
        <p:txBody>
          <a:bodyPr wrap="none">
            <a:spAutoFit/>
          </a:bodyPr>
          <a:lstStyle/>
          <a:p>
            <a:r>
              <a:rPr lang="ar-SA" b="1" dirty="0">
                <a:cs typeface="B Homa" pitchFamily="2" charset="-78"/>
              </a:rPr>
              <a:t>شهري</a:t>
            </a:r>
            <a:endParaRPr lang="fa-IR" b="1" dirty="0"/>
          </a:p>
        </p:txBody>
      </p:sp>
      <p:sp>
        <p:nvSpPr>
          <p:cNvPr id="7" name="Rectangle 6"/>
          <p:cNvSpPr/>
          <p:nvPr/>
        </p:nvSpPr>
        <p:spPr>
          <a:xfrm>
            <a:off x="4724400" y="2209800"/>
            <a:ext cx="939681" cy="369332"/>
          </a:xfrm>
          <a:prstGeom prst="rect">
            <a:avLst/>
          </a:prstGeom>
        </p:spPr>
        <p:txBody>
          <a:bodyPr wrap="none">
            <a:spAutoFit/>
          </a:bodyPr>
          <a:lstStyle/>
          <a:p>
            <a:r>
              <a:rPr lang="ar-SA" b="1" dirty="0" smtClean="0">
                <a:cs typeface="B Homa" pitchFamily="2" charset="-78"/>
              </a:rPr>
              <a:t>غير </a:t>
            </a:r>
            <a:r>
              <a:rPr lang="ar-SA" b="1" dirty="0">
                <a:cs typeface="B Homa" pitchFamily="2" charset="-78"/>
              </a:rPr>
              <a:t>شهري</a:t>
            </a:r>
            <a:endParaRPr lang="fa-IR" b="1" dirty="0"/>
          </a:p>
        </p:txBody>
      </p:sp>
      <p:sp>
        <p:nvSpPr>
          <p:cNvPr id="8" name="Rectangle 7"/>
          <p:cNvSpPr/>
          <p:nvPr/>
        </p:nvSpPr>
        <p:spPr>
          <a:xfrm>
            <a:off x="1433286" y="1003215"/>
            <a:ext cx="4267200" cy="954107"/>
          </a:xfrm>
          <a:prstGeom prst="rect">
            <a:avLst/>
          </a:prstGeom>
        </p:spPr>
        <p:txBody>
          <a:bodyPr wrap="square">
            <a:spAutoFit/>
          </a:bodyPr>
          <a:lstStyle/>
          <a:p>
            <a:pPr algn="just" rtl="1"/>
            <a:r>
              <a:rPr lang="ar-SA" sz="1400" dirty="0">
                <a:cs typeface="B Homa" pitchFamily="2" charset="-78"/>
              </a:rPr>
              <a:t>داراي كاركردهاي </a:t>
            </a:r>
            <a:r>
              <a:rPr lang="ar-SA" sz="1400" dirty="0" smtClean="0">
                <a:cs typeface="B Homa" pitchFamily="2" charset="-78"/>
              </a:rPr>
              <a:t>شهري</a:t>
            </a:r>
            <a:endParaRPr lang="fa-IR" sz="1400" dirty="0" smtClean="0">
              <a:cs typeface="B Homa" pitchFamily="2" charset="-78"/>
            </a:endParaRPr>
          </a:p>
          <a:p>
            <a:pPr algn="just" rtl="1"/>
            <a:r>
              <a:rPr lang="ar-SA" sz="1400" dirty="0" smtClean="0">
                <a:cs typeface="B Homa" pitchFamily="2" charset="-78"/>
              </a:rPr>
              <a:t>نظير</a:t>
            </a:r>
            <a:r>
              <a:rPr lang="ar-SA" sz="1400" dirty="0">
                <a:cs typeface="B Homa" pitchFamily="2" charset="-78"/>
              </a:rPr>
              <a:t>: </a:t>
            </a:r>
            <a:r>
              <a:rPr lang="ar-SA" sz="1400" dirty="0" smtClean="0">
                <a:cs typeface="B Homa" pitchFamily="2" charset="-78"/>
              </a:rPr>
              <a:t>زمينهاي </a:t>
            </a:r>
            <a:r>
              <a:rPr lang="ar-SA" sz="1400" dirty="0">
                <a:cs typeface="B Homa" pitchFamily="2" charset="-78"/>
              </a:rPr>
              <a:t>باز ورزشي چمن كاري شده، جزيره ها و لچكي هاي كوجك( رمپ ها، لوپ ها و رفوژها) كنار خيابانها و پلها كه با انواع گياهان </a:t>
            </a:r>
            <a:r>
              <a:rPr lang="ar-SA" sz="1400" dirty="0" smtClean="0">
                <a:cs typeface="B Homa" pitchFamily="2" charset="-78"/>
              </a:rPr>
              <a:t>پوششي</a:t>
            </a:r>
            <a:r>
              <a:rPr lang="fa-IR" sz="1400" dirty="0" smtClean="0">
                <a:cs typeface="B Homa" pitchFamily="2" charset="-78"/>
              </a:rPr>
              <a:t> مثل</a:t>
            </a:r>
            <a:r>
              <a:rPr lang="ar-SA" sz="1400" dirty="0" smtClean="0">
                <a:cs typeface="B Homa" pitchFamily="2" charset="-78"/>
              </a:rPr>
              <a:t> </a:t>
            </a:r>
            <a:r>
              <a:rPr lang="ar-SA" sz="1400" dirty="0">
                <a:cs typeface="B Homa" pitchFamily="2" charset="-78"/>
              </a:rPr>
              <a:t>چمن يا گل پوشاننده مي شود. </a:t>
            </a:r>
            <a:endParaRPr lang="fa-IR" sz="1400" dirty="0"/>
          </a:p>
        </p:txBody>
      </p:sp>
      <p:sp>
        <p:nvSpPr>
          <p:cNvPr id="9" name="Rectangle 8"/>
          <p:cNvSpPr/>
          <p:nvPr/>
        </p:nvSpPr>
        <p:spPr>
          <a:xfrm>
            <a:off x="1143000" y="2590800"/>
            <a:ext cx="4572000" cy="523220"/>
          </a:xfrm>
          <a:prstGeom prst="rect">
            <a:avLst/>
          </a:prstGeom>
        </p:spPr>
        <p:txBody>
          <a:bodyPr>
            <a:spAutoFit/>
          </a:bodyPr>
          <a:lstStyle/>
          <a:p>
            <a:pPr algn="just" rtl="1"/>
            <a:r>
              <a:rPr lang="ar-SA" sz="1400" dirty="0" smtClean="0">
                <a:cs typeface="B Homa" pitchFamily="2" charset="-78"/>
              </a:rPr>
              <a:t>بدون </a:t>
            </a:r>
            <a:r>
              <a:rPr lang="ar-SA" sz="1400" dirty="0">
                <a:cs typeface="B Homa" pitchFamily="2" charset="-78"/>
              </a:rPr>
              <a:t>كاركردهاي شهري </a:t>
            </a:r>
            <a:endParaRPr lang="fa-IR" sz="1400" dirty="0" smtClean="0">
              <a:cs typeface="B Homa" pitchFamily="2" charset="-78"/>
            </a:endParaRPr>
          </a:p>
          <a:p>
            <a:pPr algn="just" rtl="1"/>
            <a:r>
              <a:rPr lang="ar-SA" sz="1400" dirty="0" smtClean="0">
                <a:cs typeface="B Homa" pitchFamily="2" charset="-78"/>
              </a:rPr>
              <a:t>مانند </a:t>
            </a:r>
            <a:r>
              <a:rPr lang="ar-SA" sz="1400" dirty="0">
                <a:cs typeface="B Homa" pitchFamily="2" charset="-78"/>
              </a:rPr>
              <a:t>مراتع اطراف شهر و... </a:t>
            </a:r>
            <a:endParaRPr lang="fa-IR" sz="1400" dirty="0">
              <a:cs typeface="B Homa" pitchFamily="2" charset="-78"/>
            </a:endParaRPr>
          </a:p>
        </p:txBody>
      </p:sp>
      <p:sp>
        <p:nvSpPr>
          <p:cNvPr id="10" name="Right Brace 9"/>
          <p:cNvSpPr/>
          <p:nvPr/>
        </p:nvSpPr>
        <p:spPr>
          <a:xfrm>
            <a:off x="5715000" y="472440"/>
            <a:ext cx="390356" cy="2836426"/>
          </a:xfrm>
          <a:prstGeom prst="rightBrace">
            <a:avLst>
              <a:gd name="adj1" fmla="val 8333"/>
              <a:gd name="adj2" fmla="val 37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2667000"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24</a:t>
            </a:r>
            <a:endParaRPr lang="fa-IR" dirty="0">
              <a:cs typeface="B Homa" pitchFamily="2" charset="-78"/>
            </a:endParaRPr>
          </a:p>
        </p:txBody>
      </p:sp>
      <p:pic>
        <p:nvPicPr>
          <p:cNvPr id="8194" name="Picture 2" descr="E:\azade0\fazaye sabz\ax\escofet-urban-elements-milenio_7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456" y="3733800"/>
            <a:ext cx="3048000" cy="2032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195" name="Picture 3" descr="E:\pi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9856" y="3738742"/>
            <a:ext cx="2740544" cy="20480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8" name="Rectangle 57"/>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TextBox 58"/>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60" name="Rectangle 59"/>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Rectangle 62"/>
          <p:cNvSpPr/>
          <p:nvPr/>
        </p:nvSpPr>
        <p:spPr>
          <a:xfrm>
            <a:off x="7676322" y="24670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Rectangle 63"/>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5" name="Rectangle 64"/>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6" name="Rectangle 65"/>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7" name="Rectangle 66"/>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8" name="Rectangle 67"/>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9" name="TextBox 68"/>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70" name="TextBox 69"/>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71" name="TextBox 70"/>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72" name="TextBox 71"/>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73" name="TextBox 72"/>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74" name="TextBox 73"/>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75" name="TextBox 74"/>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76" name="TextBox 75"/>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77" name="Flowchart: Card 76"/>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8" name="TextBox 77"/>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9" name="Rectangle 78"/>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0" name="Rectangle 79"/>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1" name="TextBox 80"/>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82" name="TextBox 81"/>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83" name="TextBox 82"/>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1374980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914400" y="1896070"/>
            <a:ext cx="6324600" cy="738664"/>
          </a:xfrm>
          <a:prstGeom prst="rect">
            <a:avLst/>
          </a:prstGeom>
          <a:noFill/>
        </p:spPr>
        <p:txBody>
          <a:bodyPr wrap="square" rtlCol="1">
            <a:spAutoFit/>
          </a:bodyPr>
          <a:lstStyle/>
          <a:p>
            <a:pPr algn="just" rtl="1"/>
            <a:r>
              <a:rPr lang="fa-IR" sz="1400" dirty="0" smtClean="0">
                <a:cs typeface="B Homa" pitchFamily="2" charset="-78"/>
              </a:rPr>
              <a:t>امروزه فضاهای شهری به ویژه کلان شهرها با مشکلات متعددی مواجه هستند:</a:t>
            </a:r>
          </a:p>
          <a:p>
            <a:pPr algn="just" rtl="1"/>
            <a:r>
              <a:rPr lang="fa-IR" sz="1400" dirty="0" smtClean="0">
                <a:cs typeface="B Homa" pitchFamily="2" charset="-78"/>
              </a:rPr>
              <a:t>آلودگی هوای این شهرها که موجب آلوده شدن ساختمان ها و تاسیسات شهری شده و به دنبال خود یک چشم انداز بسیار زشت شهری را ایجاد کرده است.</a:t>
            </a:r>
          </a:p>
        </p:txBody>
      </p:sp>
      <p:sp>
        <p:nvSpPr>
          <p:cNvPr id="27" name="Rectangle 26"/>
          <p:cNvSpPr/>
          <p:nvPr/>
        </p:nvSpPr>
        <p:spPr>
          <a:xfrm>
            <a:off x="1415143" y="6488668"/>
            <a:ext cx="6056086" cy="369332"/>
          </a:xfrm>
          <a:prstGeom prst="rect">
            <a:avLst/>
          </a:prstGeom>
        </p:spPr>
        <p:txBody>
          <a:bodyPr wrap="square">
            <a:spAutoFit/>
          </a:bodyPr>
          <a:lstStyle/>
          <a:p>
            <a:pPr marL="285750" indent="-285750" algn="r" rtl="1">
              <a:buFont typeface="Wingdings" pitchFamily="2" charset="2"/>
              <a:buChar char="ü"/>
            </a:pPr>
            <a:r>
              <a:rPr lang="fa-IR" i="1" dirty="0">
                <a:cs typeface="B Homa" pitchFamily="2" charset="-78"/>
              </a:rPr>
              <a:t>خبازي برآب، </a:t>
            </a:r>
            <a:r>
              <a:rPr lang="fa-IR" i="1" dirty="0" smtClean="0">
                <a:cs typeface="B Homa" pitchFamily="2" charset="-78"/>
              </a:rPr>
              <a:t>بابك، </a:t>
            </a:r>
            <a:r>
              <a:rPr lang="fa-IR" dirty="0" smtClean="0">
                <a:cs typeface="B Homa" pitchFamily="2" charset="-78"/>
              </a:rPr>
              <a:t>1388، 4</a:t>
            </a:r>
            <a:endParaRPr lang="fa-IR" dirty="0">
              <a:cs typeface="B Homa" pitchFamily="2" charset="-78"/>
            </a:endParaRPr>
          </a:p>
        </p:txBody>
      </p:sp>
      <p:sp>
        <p:nvSpPr>
          <p:cNvPr id="29" name="Content Placeholder 2"/>
          <p:cNvSpPr txBox="1">
            <a:spLocks/>
          </p:cNvSpPr>
          <p:nvPr/>
        </p:nvSpPr>
        <p:spPr>
          <a:xfrm>
            <a:off x="3581400" y="1524000"/>
            <a:ext cx="3581400" cy="533400"/>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a-IR" sz="1800" dirty="0" smtClean="0">
                <a:cs typeface="B Homa" pitchFamily="2" charset="-78"/>
              </a:rPr>
              <a:t>ضرورت فضای سبز:</a:t>
            </a:r>
          </a:p>
          <a:p>
            <a:pPr marL="0" indent="0" algn="just">
              <a:buFont typeface="Arial" pitchFamily="34" charset="0"/>
              <a:buNone/>
            </a:pPr>
            <a:endParaRPr lang="fa-IR" sz="1800" dirty="0" smtClean="0">
              <a:cs typeface="B Homa" pitchFamily="2" charset="-78"/>
            </a:endParaRPr>
          </a:p>
          <a:p>
            <a:pPr marL="0" indent="0" algn="just">
              <a:buFont typeface="Arial" pitchFamily="34" charset="0"/>
              <a:buNone/>
            </a:pPr>
            <a:endParaRPr lang="en-US" sz="1800" dirty="0">
              <a:cs typeface="B Homa" pitchFamily="2" charset="-78"/>
            </a:endParaRPr>
          </a:p>
        </p:txBody>
      </p:sp>
      <p:pic>
        <p:nvPicPr>
          <p:cNvPr id="53" name="Picture 5" descr="E:\azade0\عكس\شهر\shahr\1378800_570479506322195_195807425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819400"/>
            <a:ext cx="3390900" cy="24349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6" name="Rectangle 75"/>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TextBox 76"/>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78" name="Rectangle 77"/>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9" name="Rectangle 78"/>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0" name="Rectangle 79"/>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1" name="Rectangle 80"/>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2" name="Rectangle 81"/>
          <p:cNvSpPr/>
          <p:nvPr/>
        </p:nvSpPr>
        <p:spPr>
          <a:xfrm>
            <a:off x="7676322" y="288387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3" name="Rectangle 82"/>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4" name="Rectangle 83"/>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5" name="Rectangle 84"/>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6" name="Rectangle 85"/>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7" name="TextBox 86"/>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88" name="TextBox 87"/>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89" name="TextBox 88"/>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90" name="TextBox 89"/>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91" name="TextBox 90"/>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92" name="TextBox 91"/>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93" name="TextBox 92"/>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94" name="TextBox 93"/>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95" name="Flowchart: Card 94"/>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96" name="TextBox 95"/>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97" name="Rectangle 96"/>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8" name="Rectangle 97"/>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9" name="TextBox 98"/>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100" name="TextBox 99"/>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101" name="TextBox 100"/>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296301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2000"/>
                                        <p:tgtEl>
                                          <p:spTgt spid="8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2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1400" y="1565315"/>
            <a:ext cx="3581400" cy="3616285"/>
          </a:xfrm>
        </p:spPr>
        <p:txBody>
          <a:bodyPr>
            <a:noAutofit/>
          </a:bodyPr>
          <a:lstStyle/>
          <a:p>
            <a:pPr marL="0" indent="0" algn="r">
              <a:buNone/>
            </a:pPr>
            <a:r>
              <a:rPr lang="fa-IR" sz="1400" b="1" dirty="0" smtClean="0">
                <a:cs typeface="B Homa" pitchFamily="2" charset="-78"/>
              </a:rPr>
              <a:t>1ثرات:</a:t>
            </a:r>
          </a:p>
          <a:p>
            <a:pPr marL="0" indent="0" algn="r">
              <a:buNone/>
            </a:pPr>
            <a:r>
              <a:rPr lang="fa-IR" sz="1400" dirty="0" smtClean="0">
                <a:cs typeface="B Homa" pitchFamily="2" charset="-78"/>
              </a:rPr>
              <a:t>)آلودگی صوتی</a:t>
            </a:r>
          </a:p>
          <a:p>
            <a:pPr marL="0" indent="0" algn="r">
              <a:buNone/>
            </a:pPr>
            <a:r>
              <a:rPr lang="fa-IR" sz="1400" dirty="0" smtClean="0">
                <a:cs typeface="B Homa" pitchFamily="2" charset="-78"/>
              </a:rPr>
              <a:t>2)تولید اکسیژن و جذب دی اکسید کربن</a:t>
            </a:r>
          </a:p>
          <a:p>
            <a:pPr marL="0" indent="0" algn="r">
              <a:buNone/>
            </a:pPr>
            <a:r>
              <a:rPr lang="fa-IR" sz="1400" dirty="0">
                <a:cs typeface="B Homa" pitchFamily="2" charset="-78"/>
              </a:rPr>
              <a:t>3)کنترل تشعشعات و بازتاب نور</a:t>
            </a:r>
          </a:p>
          <a:p>
            <a:pPr marL="0" indent="0" algn="r">
              <a:buNone/>
            </a:pPr>
            <a:r>
              <a:rPr lang="fa-IR" sz="1400" dirty="0" smtClean="0">
                <a:cs typeface="B Homa" pitchFamily="2" charset="-78"/>
              </a:rPr>
              <a:t>4)کنترل ترافیک</a:t>
            </a:r>
          </a:p>
          <a:p>
            <a:pPr marL="0" indent="0" algn="r">
              <a:buNone/>
            </a:pPr>
            <a:r>
              <a:rPr lang="fa-IR" sz="1400" dirty="0" smtClean="0">
                <a:cs typeface="B Homa" pitchFamily="2" charset="-78"/>
              </a:rPr>
              <a:t>5)زیبایی آفرینی</a:t>
            </a:r>
          </a:p>
          <a:p>
            <a:pPr marL="0" indent="0" algn="r">
              <a:buNone/>
            </a:pPr>
            <a:r>
              <a:rPr lang="fa-IR" sz="1400" dirty="0" smtClean="0">
                <a:cs typeface="B Homa" pitchFamily="2" charset="-78"/>
              </a:rPr>
              <a:t>6)معماری شهر ها </a:t>
            </a:r>
          </a:p>
          <a:p>
            <a:pPr marL="0" indent="0" algn="r">
              <a:buNone/>
            </a:pPr>
            <a:r>
              <a:rPr lang="fa-IR" sz="1400" dirty="0" smtClean="0">
                <a:cs typeface="B Homa" pitchFamily="2" charset="-78"/>
              </a:rPr>
              <a:t>7)کنترل باد</a:t>
            </a:r>
          </a:p>
          <a:p>
            <a:pPr marL="0" indent="0" algn="r">
              <a:buNone/>
            </a:pPr>
            <a:r>
              <a:rPr lang="fa-IR" sz="1400" dirty="0" smtClean="0">
                <a:cs typeface="B Homa" pitchFamily="2" charset="-78"/>
              </a:rPr>
              <a:t>9)تأثیر روانی</a:t>
            </a:r>
          </a:p>
          <a:p>
            <a:pPr marL="0" indent="0" algn="r">
              <a:buNone/>
            </a:pPr>
            <a:r>
              <a:rPr lang="fa-IR" sz="1400" dirty="0" smtClean="0">
                <a:cs typeface="B Homa" pitchFamily="2" charset="-78"/>
              </a:rPr>
              <a:t>10)ذخیره انرژی</a:t>
            </a:r>
          </a:p>
          <a:p>
            <a:pPr marL="0" indent="0" algn="r">
              <a:buNone/>
            </a:pPr>
            <a:r>
              <a:rPr lang="fa-IR" sz="1400" dirty="0" smtClean="0">
                <a:cs typeface="B Homa" pitchFamily="2" charset="-78"/>
              </a:rPr>
              <a:t>11)درختان و سیلاب</a:t>
            </a:r>
          </a:p>
        </p:txBody>
      </p:sp>
      <p:sp>
        <p:nvSpPr>
          <p:cNvPr id="2" name="Rectangle 1"/>
          <p:cNvSpPr/>
          <p:nvPr/>
        </p:nvSpPr>
        <p:spPr>
          <a:xfrm>
            <a:off x="1244879" y="6474023"/>
            <a:ext cx="6175829" cy="307777"/>
          </a:xfrm>
          <a:prstGeom prst="rect">
            <a:avLst/>
          </a:prstGeom>
        </p:spPr>
        <p:txBody>
          <a:bodyPr wrap="square">
            <a:spAutoFit/>
          </a:bodyPr>
          <a:lstStyle/>
          <a:p>
            <a:pPr marL="285750" indent="-285750" algn="r" rtl="1">
              <a:buFont typeface="Wingdings" panose="05000000000000000000" pitchFamily="2" charset="2"/>
              <a:buChar char="ü"/>
            </a:pPr>
            <a:r>
              <a:rPr lang="fa-IR" sz="1400" dirty="0">
                <a:cs typeface="B Homa" pitchFamily="2" charset="-78"/>
              </a:rPr>
              <a:t>جزوه ی کاربرد گیاهان در فضای سبز، </a:t>
            </a:r>
            <a:r>
              <a:rPr lang="fa-IR" sz="1400" dirty="0" smtClean="0">
                <a:cs typeface="B Homa" pitchFamily="2" charset="-78"/>
              </a:rPr>
              <a:t>شرکت مهندسی آتی نگر مهر، 9</a:t>
            </a:r>
            <a:endParaRPr lang="fa-IR" sz="1400" dirty="0"/>
          </a:p>
        </p:txBody>
      </p:sp>
      <p:pic>
        <p:nvPicPr>
          <p:cNvPr id="48" name="Picture 4" descr="E:\azade0\عكس\شهر\shahr\khbjn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676400"/>
            <a:ext cx="3803497" cy="2780488"/>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4" name="TextBox 73"/>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75" name="Rectangle 74"/>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6" name="Rectangle 75"/>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Rectangle 76"/>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8" name="Rectangle 77"/>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9" name="Rectangle 78"/>
          <p:cNvSpPr/>
          <p:nvPr/>
        </p:nvSpPr>
        <p:spPr>
          <a:xfrm>
            <a:off x="7676322" y="288387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0" name="Rectangle 79"/>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1" name="Rectangle 80"/>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2" name="Rectangle 81"/>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3" name="Rectangle 82"/>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4" name="TextBox 83"/>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85" name="TextBox 84"/>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86" name="TextBox 85"/>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87" name="TextBox 86"/>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88" name="TextBox 87"/>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89" name="TextBox 88"/>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90" name="TextBox 89"/>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91" name="TextBox 90"/>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92" name="Flowchart: Card 91"/>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93" name="TextBox 92"/>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94" name="Rectangle 93"/>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5" name="Rectangle 94"/>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6" name="TextBox 95"/>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97" name="TextBox 96"/>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98" name="TextBox 97"/>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188836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47654"/>
            <a:ext cx="3514618" cy="2643346"/>
          </a:xfrm>
        </p:spPr>
        <p:txBody>
          <a:bodyPr>
            <a:normAutofit/>
          </a:bodyPr>
          <a:lstStyle/>
          <a:p>
            <a:pPr marL="0" indent="0" algn="r">
              <a:buNone/>
            </a:pPr>
            <a:r>
              <a:rPr lang="fa-IR" sz="2000" dirty="0" smtClean="0">
                <a:cs typeface="B Homa" pitchFamily="2" charset="-78"/>
              </a:rPr>
              <a:t>-</a:t>
            </a:r>
            <a:r>
              <a:rPr lang="fa-IR" sz="2000" dirty="0">
                <a:cs typeface="B Homa" pitchFamily="2" charset="-78"/>
              </a:rPr>
              <a:t>کارکرد زیست محیطی</a:t>
            </a:r>
          </a:p>
          <a:p>
            <a:pPr marL="0" indent="0" algn="r">
              <a:buNone/>
            </a:pPr>
            <a:r>
              <a:rPr lang="fa-IR" sz="2000" dirty="0">
                <a:cs typeface="B Homa" pitchFamily="2" charset="-78"/>
              </a:rPr>
              <a:t>-کارکرد اجتماعی-فرهنگی </a:t>
            </a:r>
            <a:endParaRPr lang="fa-IR" sz="2000" dirty="0" smtClean="0">
              <a:cs typeface="B Homa" pitchFamily="2" charset="-78"/>
            </a:endParaRPr>
          </a:p>
          <a:p>
            <a:pPr marL="0" indent="0" algn="r">
              <a:buNone/>
            </a:pPr>
            <a:r>
              <a:rPr lang="fa-IR" sz="2000" dirty="0" smtClean="0">
                <a:cs typeface="B Homa" pitchFamily="2" charset="-78"/>
              </a:rPr>
              <a:t>-</a:t>
            </a:r>
            <a:r>
              <a:rPr lang="fa-IR" sz="2000" dirty="0">
                <a:cs typeface="B Homa" pitchFamily="2" charset="-78"/>
              </a:rPr>
              <a:t> کارکرد </a:t>
            </a:r>
            <a:r>
              <a:rPr lang="fa-IR" sz="2000" dirty="0" smtClean="0">
                <a:cs typeface="B Homa" pitchFamily="2" charset="-78"/>
              </a:rPr>
              <a:t>اقتصادی</a:t>
            </a:r>
            <a:endParaRPr lang="fa-IR" sz="2000" dirty="0">
              <a:cs typeface="B Homa" pitchFamily="2" charset="-78"/>
            </a:endParaRPr>
          </a:p>
          <a:p>
            <a:pPr marL="0" indent="0" algn="r">
              <a:buNone/>
            </a:pPr>
            <a:r>
              <a:rPr lang="fa-IR" sz="2000" dirty="0">
                <a:cs typeface="B Homa" pitchFamily="2" charset="-78"/>
              </a:rPr>
              <a:t>-کارکرد ترافیکی</a:t>
            </a:r>
          </a:p>
          <a:p>
            <a:pPr marL="0" indent="0" algn="r">
              <a:buNone/>
            </a:pPr>
            <a:r>
              <a:rPr lang="fa-IR" sz="2000" dirty="0">
                <a:cs typeface="B Homa" pitchFamily="2" charset="-78"/>
              </a:rPr>
              <a:t>-کارکرد بصری و زیبا شناختی</a:t>
            </a:r>
            <a:endParaRPr lang="en-US" sz="2000" dirty="0">
              <a:cs typeface="B Homa" pitchFamily="2" charset="-78"/>
            </a:endParaRPr>
          </a:p>
        </p:txBody>
      </p:sp>
      <p:sp>
        <p:nvSpPr>
          <p:cNvPr id="2" name="Rectangle 1"/>
          <p:cNvSpPr/>
          <p:nvPr/>
        </p:nvSpPr>
        <p:spPr>
          <a:xfrm>
            <a:off x="4343400" y="2133600"/>
            <a:ext cx="2640466" cy="369332"/>
          </a:xfrm>
          <a:prstGeom prst="rect">
            <a:avLst/>
          </a:prstGeom>
        </p:spPr>
        <p:txBody>
          <a:bodyPr wrap="none">
            <a:spAutoFit/>
          </a:bodyPr>
          <a:lstStyle/>
          <a:p>
            <a:pPr algn="r"/>
            <a:r>
              <a:rPr lang="fa-IR" dirty="0" smtClean="0">
                <a:cs typeface="B Homa" pitchFamily="2" charset="-78"/>
              </a:rPr>
              <a:t>کارکردهای </a:t>
            </a:r>
            <a:r>
              <a:rPr lang="fa-IR" dirty="0">
                <a:cs typeface="B Homa" pitchFamily="2" charset="-78"/>
              </a:rPr>
              <a:t>فضای سبز در شهرها</a:t>
            </a:r>
          </a:p>
        </p:txBody>
      </p:sp>
      <p:sp>
        <p:nvSpPr>
          <p:cNvPr id="27" name="Rectangle 26"/>
          <p:cNvSpPr/>
          <p:nvPr/>
        </p:nvSpPr>
        <p:spPr>
          <a:xfrm>
            <a:off x="4953000" y="6488668"/>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sp>
        <p:nvSpPr>
          <p:cNvPr id="50" name="Right Brace 49"/>
          <p:cNvSpPr/>
          <p:nvPr/>
        </p:nvSpPr>
        <p:spPr>
          <a:xfrm>
            <a:off x="3886200" y="1460779"/>
            <a:ext cx="390356" cy="2196821"/>
          </a:xfrm>
          <a:prstGeom prst="rightBrace">
            <a:avLst>
              <a:gd name="adj1" fmla="val 8333"/>
              <a:gd name="adj2" fmla="val 37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9" name="Rectangle 98"/>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0" name="TextBox 99"/>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101" name="Rectangle 100"/>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2" name="Rectangle 101"/>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3" name="Rectangle 102"/>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4" name="Rectangle 103"/>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5" name="Rectangle 104"/>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6" name="Rectangle 105"/>
          <p:cNvSpPr/>
          <p:nvPr/>
        </p:nvSpPr>
        <p:spPr>
          <a:xfrm>
            <a:off x="7676322" y="3311506"/>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7" name="Rectangle 106"/>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8" name="Rectangle 107"/>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9" name="Rectangle 108"/>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10" name="TextBox 109"/>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111" name="TextBox 110"/>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112" name="TextBox 111"/>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113" name="TextBox 112"/>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114" name="TextBox 113"/>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115" name="TextBox 114"/>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116" name="TextBox 115"/>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117" name="TextBox 116"/>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118" name="Flowchart: Card 117"/>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119" name="TextBox 118"/>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120" name="Rectangle 119"/>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1" name="Rectangle 120"/>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2" name="TextBox 121"/>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123" name="TextBox 122"/>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124" name="TextBox 123"/>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17057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2000"/>
                                        <p:tgtEl>
                                          <p:spTgt spid="10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5"/>
                                        </p:tgtEl>
                                        <p:attrNameLst>
                                          <p:attrName>style.visibility</p:attrName>
                                        </p:attrNameLst>
                                      </p:cBhvr>
                                      <p:to>
                                        <p:strVal val="visible"/>
                                      </p:to>
                                    </p:set>
                                    <p:animEffect transition="in" filter="fade">
                                      <p:cBhvr>
                                        <p:cTn id="10" dur="20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animBg="1"/>
      <p:bldP spid="1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6553200" cy="2591693"/>
          </a:xfrm>
        </p:spPr>
        <p:txBody>
          <a:bodyPr>
            <a:noAutofit/>
          </a:bodyPr>
          <a:lstStyle/>
          <a:p>
            <a:pPr marL="0" indent="0" algn="just" rtl="1">
              <a:buNone/>
            </a:pPr>
            <a:r>
              <a:rPr lang="fa-IR" sz="1400" b="1" dirty="0">
                <a:cs typeface="B Homa" pitchFamily="2" charset="-78"/>
              </a:rPr>
              <a:t>کارکرد زیست محیطی فضای </a:t>
            </a:r>
            <a:r>
              <a:rPr lang="fa-IR" sz="1400" b="1" dirty="0" smtClean="0">
                <a:cs typeface="B Homa" pitchFamily="2" charset="-78"/>
              </a:rPr>
              <a:t>سبز:</a:t>
            </a:r>
          </a:p>
          <a:p>
            <a:pPr marL="0" indent="0" algn="just" rtl="1">
              <a:buNone/>
            </a:pPr>
            <a:endParaRPr lang="fa-IR" sz="1400" b="1" dirty="0">
              <a:cs typeface="B Homa" pitchFamily="2" charset="-78"/>
            </a:endParaRPr>
          </a:p>
          <a:p>
            <a:pPr marL="0" indent="0" algn="just" rtl="1">
              <a:buNone/>
            </a:pPr>
            <a:r>
              <a:rPr lang="fa-IR" sz="1400" dirty="0">
                <a:cs typeface="B Homa" pitchFamily="2" charset="-78"/>
              </a:rPr>
              <a:t>مهمترین اثرات فضای سبز در شهرها,کارکردهای زیست محیطی آنها است که شهرها را به عنوان محیط زیست جامعه </a:t>
            </a:r>
            <a:r>
              <a:rPr lang="fa-IR" sz="1400" dirty="0" smtClean="0">
                <a:cs typeface="B Homa" pitchFamily="2" charset="-78"/>
              </a:rPr>
              <a:t>انسانی معنی </a:t>
            </a:r>
            <a:r>
              <a:rPr lang="fa-IR" sz="1400" dirty="0">
                <a:cs typeface="B Homa" pitchFamily="2" charset="-78"/>
              </a:rPr>
              <a:t>دار کرده است و با آثار سوء گسترش صنعت و کاربری نادرست تکنولوژی مقابله نموده,سبب افزایش کیفیت زیستی </a:t>
            </a:r>
            <a:r>
              <a:rPr lang="fa-IR" sz="1400" dirty="0" smtClean="0">
                <a:cs typeface="B Homa" pitchFamily="2" charset="-78"/>
              </a:rPr>
              <a:t>شهرها می شوند.</a:t>
            </a:r>
            <a:endParaRPr lang="fa-IR" sz="1400" dirty="0">
              <a:cs typeface="B Homa" pitchFamily="2" charset="-78"/>
            </a:endParaRPr>
          </a:p>
          <a:p>
            <a:pPr marL="0" indent="0" algn="just" rtl="1">
              <a:buNone/>
            </a:pPr>
            <a:r>
              <a:rPr lang="fa-IR" sz="1400" dirty="0" smtClean="0">
                <a:cs typeface="B Homa" pitchFamily="2" charset="-78"/>
              </a:rPr>
              <a:t>کاهش </a:t>
            </a:r>
            <a:r>
              <a:rPr lang="fa-IR" sz="1400" dirty="0">
                <a:cs typeface="B Homa" pitchFamily="2" charset="-78"/>
              </a:rPr>
              <a:t>آلودگی هوا,کاهش آلودگی صوتی,تعدیل دما,افزایش رطوبت نسبی,تلطیف هوا و جذب گرد و غبار </a:t>
            </a:r>
            <a:r>
              <a:rPr lang="fa-IR" sz="1400" dirty="0" smtClean="0">
                <a:cs typeface="B Homa" pitchFamily="2" charset="-78"/>
              </a:rPr>
              <a:t>که این </a:t>
            </a:r>
            <a:r>
              <a:rPr lang="fa-IR" sz="1400" dirty="0">
                <a:cs typeface="B Homa" pitchFamily="2" charset="-78"/>
              </a:rPr>
              <a:t>مجموعه اثرات </a:t>
            </a:r>
            <a:r>
              <a:rPr lang="fa-IR" sz="1400" dirty="0" smtClean="0">
                <a:cs typeface="B Homa" pitchFamily="2" charset="-78"/>
              </a:rPr>
              <a:t>وجود فضای </a:t>
            </a:r>
            <a:r>
              <a:rPr lang="fa-IR" sz="1400" dirty="0">
                <a:cs typeface="B Homa" pitchFamily="2" charset="-78"/>
              </a:rPr>
              <a:t>سبز </a:t>
            </a:r>
            <a:r>
              <a:rPr lang="fa-IR" sz="1400" dirty="0" smtClean="0">
                <a:cs typeface="B Homa" pitchFamily="2" charset="-78"/>
              </a:rPr>
              <a:t>را </a:t>
            </a:r>
            <a:r>
              <a:rPr lang="fa-IR" sz="1400" dirty="0">
                <a:cs typeface="B Homa" pitchFamily="2" charset="-78"/>
              </a:rPr>
              <a:t>در شهرها اجتناب ناپذیر می کند </a:t>
            </a:r>
            <a:r>
              <a:rPr lang="fa-IR" sz="1400" dirty="0" smtClean="0">
                <a:cs typeface="B Homa" pitchFamily="2" charset="-78"/>
              </a:rPr>
              <a:t>.</a:t>
            </a:r>
            <a:endParaRPr lang="en-US" sz="1400" dirty="0">
              <a:cs typeface="B Homa" pitchFamily="2" charset="-78"/>
            </a:endParaRPr>
          </a:p>
        </p:txBody>
      </p:sp>
      <p:sp>
        <p:nvSpPr>
          <p:cNvPr id="2" name="Rectangle 1"/>
          <p:cNvSpPr/>
          <p:nvPr/>
        </p:nvSpPr>
        <p:spPr>
          <a:xfrm>
            <a:off x="5004465" y="6488668"/>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pic>
        <p:nvPicPr>
          <p:cNvPr id="27" name="Picture 2" descr="E:\azade0\عكس\شهر\sabz\303456_574079265958901_16139311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84400" y="2895600"/>
            <a:ext cx="3701812" cy="27763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4" name="Rectangle 73"/>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5" name="TextBox 74"/>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76" name="Rectangle 75"/>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Rectangle 76"/>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8" name="Rectangle 77"/>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9" name="Rectangle 78"/>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0" name="Rectangle 79"/>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1" name="Rectangle 80"/>
          <p:cNvSpPr/>
          <p:nvPr/>
        </p:nvSpPr>
        <p:spPr>
          <a:xfrm>
            <a:off x="7676322" y="3311506"/>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2" name="Rectangle 81"/>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3" name="Rectangle 82"/>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4" name="Rectangle 83"/>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5" name="TextBox 84"/>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86" name="TextBox 85"/>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87" name="TextBox 86"/>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88" name="TextBox 87"/>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89" name="TextBox 88"/>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90" name="TextBox 89"/>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91" name="TextBox 90"/>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92" name="TextBox 91"/>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93" name="Flowchart: Card 92"/>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94" name="TextBox 93"/>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95" name="Rectangle 94"/>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6" name="Rectangle 95"/>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7" name="TextBox 96"/>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98" name="TextBox 97"/>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99" name="TextBox 98"/>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42393565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537" y="838200"/>
            <a:ext cx="6519063" cy="1452265"/>
          </a:xfrm>
        </p:spPr>
        <p:txBody>
          <a:bodyPr>
            <a:normAutofit/>
          </a:bodyPr>
          <a:lstStyle/>
          <a:p>
            <a:pPr marL="0" indent="0" algn="just" rtl="1">
              <a:buNone/>
            </a:pPr>
            <a:r>
              <a:rPr lang="fa-IR" sz="1800" b="1" dirty="0">
                <a:cs typeface="B Homa" pitchFamily="2" charset="-78"/>
              </a:rPr>
              <a:t>کارکرد اجتماعی ,فرهنگی فضای </a:t>
            </a:r>
            <a:r>
              <a:rPr lang="fa-IR" sz="1800" b="1" dirty="0" smtClean="0">
                <a:cs typeface="B Homa" pitchFamily="2" charset="-78"/>
              </a:rPr>
              <a:t>سبز:</a:t>
            </a:r>
            <a:endParaRPr lang="fa-IR" sz="1800" b="1" dirty="0">
              <a:cs typeface="B Homa" pitchFamily="2" charset="-78"/>
            </a:endParaRPr>
          </a:p>
          <a:p>
            <a:pPr marL="0" indent="0" algn="just" rtl="1">
              <a:buNone/>
            </a:pPr>
            <a:r>
              <a:rPr lang="fa-IR" sz="1400" dirty="0">
                <a:cs typeface="B Homa" pitchFamily="2" charset="-78"/>
              </a:rPr>
              <a:t>این فضاها هم از دیدگاه تامین نیاز های زیست محیطی شهرنشینان و هم از نظر تامین فضاهای فراغتی و بستر ارتباط و تعامل اجتماعی آن جایگاهی در خور اهمیت </a:t>
            </a:r>
            <a:r>
              <a:rPr lang="fa-IR" sz="1400" dirty="0" smtClean="0">
                <a:cs typeface="B Homa" pitchFamily="2" charset="-78"/>
              </a:rPr>
              <a:t>دارد.</a:t>
            </a:r>
          </a:p>
        </p:txBody>
      </p:sp>
      <p:sp>
        <p:nvSpPr>
          <p:cNvPr id="36" name="TextBox 35"/>
          <p:cNvSpPr txBox="1"/>
          <p:nvPr/>
        </p:nvSpPr>
        <p:spPr>
          <a:xfrm>
            <a:off x="5562600" y="4462668"/>
            <a:ext cx="1562100" cy="337931"/>
          </a:xfrm>
          <a:prstGeom prst="rect">
            <a:avLst/>
          </a:prstGeom>
          <a:noFill/>
        </p:spPr>
        <p:txBody>
          <a:bodyPr wrap="square" rtlCol="0">
            <a:spAutoFit/>
          </a:bodyPr>
          <a:lstStyle/>
          <a:p>
            <a:r>
              <a:rPr lang="fa-IR" sz="1600" b="1" dirty="0" smtClean="0">
                <a:solidFill>
                  <a:schemeClr val="bg1"/>
                </a:solidFill>
                <a:cs typeface="B Homa" pitchFamily="2" charset="-78"/>
              </a:rPr>
              <a:t>بصری و زیباشناختی</a:t>
            </a:r>
            <a:endParaRPr lang="en-US" sz="1600" b="1" dirty="0">
              <a:solidFill>
                <a:schemeClr val="bg1"/>
              </a:solidFill>
              <a:cs typeface="B Homa" pitchFamily="2" charset="-78"/>
            </a:endParaRPr>
          </a:p>
        </p:txBody>
      </p:sp>
      <p:sp>
        <p:nvSpPr>
          <p:cNvPr id="2" name="Rectangle 1"/>
          <p:cNvSpPr/>
          <p:nvPr/>
        </p:nvSpPr>
        <p:spPr>
          <a:xfrm>
            <a:off x="4953000" y="6481802"/>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pic>
        <p:nvPicPr>
          <p:cNvPr id="33" name="Picture 2" descr="E:\azade0\fazaye sabz\ax\-Architecture-©Buro-Sant-en-Co-Landscape-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276600"/>
            <a:ext cx="4122192" cy="275671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95634" y="1755338"/>
            <a:ext cx="4572000" cy="1169551"/>
          </a:xfrm>
          <a:prstGeom prst="rect">
            <a:avLst/>
          </a:prstGeom>
        </p:spPr>
        <p:txBody>
          <a:bodyPr>
            <a:spAutoFit/>
          </a:bodyPr>
          <a:lstStyle/>
          <a:p>
            <a:pPr algn="just" rtl="1"/>
            <a:r>
              <a:rPr lang="fa-IR" sz="1400" dirty="0">
                <a:cs typeface="B Homa" pitchFamily="2" charset="-78"/>
              </a:rPr>
              <a:t>کارکرد تفریحی</a:t>
            </a:r>
          </a:p>
          <a:p>
            <a:pPr algn="just" rtl="1"/>
            <a:r>
              <a:rPr lang="fa-IR" sz="1400" dirty="0">
                <a:cs typeface="B Homa" pitchFamily="2" charset="-78"/>
              </a:rPr>
              <a:t>کارکرد بهداشتی</a:t>
            </a:r>
          </a:p>
          <a:p>
            <a:pPr algn="just" rtl="1"/>
            <a:r>
              <a:rPr lang="fa-IR" sz="1400" dirty="0">
                <a:cs typeface="B Homa" pitchFamily="2" charset="-78"/>
              </a:rPr>
              <a:t>کارکرد ارتباطی</a:t>
            </a:r>
          </a:p>
          <a:p>
            <a:pPr algn="just" rtl="1"/>
            <a:r>
              <a:rPr lang="fa-IR" sz="1400" dirty="0">
                <a:cs typeface="B Homa" pitchFamily="2" charset="-78"/>
              </a:rPr>
              <a:t>کارکرد آموزشی</a:t>
            </a:r>
          </a:p>
          <a:p>
            <a:pPr algn="just" rtl="1"/>
            <a:r>
              <a:rPr lang="fa-IR" sz="1400" dirty="0">
                <a:cs typeface="B Homa" pitchFamily="2" charset="-78"/>
              </a:rPr>
              <a:t>کارکرد خرید و فروش</a:t>
            </a:r>
            <a:endParaRPr lang="en-US" sz="1400" dirty="0"/>
          </a:p>
        </p:txBody>
      </p:sp>
      <p:sp>
        <p:nvSpPr>
          <p:cNvPr id="5" name="Rectangle 4"/>
          <p:cNvSpPr/>
          <p:nvPr/>
        </p:nvSpPr>
        <p:spPr>
          <a:xfrm>
            <a:off x="5295566" y="2121542"/>
            <a:ext cx="1739579" cy="369332"/>
          </a:xfrm>
          <a:prstGeom prst="rect">
            <a:avLst/>
          </a:prstGeom>
        </p:spPr>
        <p:txBody>
          <a:bodyPr wrap="none">
            <a:spAutoFit/>
          </a:bodyPr>
          <a:lstStyle/>
          <a:p>
            <a:pPr algn="just" rtl="1"/>
            <a:r>
              <a:rPr lang="fa-IR" dirty="0">
                <a:cs typeface="B Homa" pitchFamily="2" charset="-78"/>
              </a:rPr>
              <a:t>مهمترین کارکرد </a:t>
            </a:r>
            <a:r>
              <a:rPr lang="fa-IR" dirty="0" smtClean="0">
                <a:cs typeface="B Homa" pitchFamily="2" charset="-78"/>
              </a:rPr>
              <a:t>ها</a:t>
            </a:r>
            <a:endParaRPr lang="fa-IR" dirty="0">
              <a:cs typeface="B Homa" pitchFamily="2" charset="-78"/>
            </a:endParaRPr>
          </a:p>
        </p:txBody>
      </p:sp>
      <p:sp>
        <p:nvSpPr>
          <p:cNvPr id="59" name="Right Brace 58"/>
          <p:cNvSpPr/>
          <p:nvPr/>
        </p:nvSpPr>
        <p:spPr>
          <a:xfrm>
            <a:off x="4991434" y="1752600"/>
            <a:ext cx="304132" cy="1315998"/>
          </a:xfrm>
          <a:prstGeom prst="rightBrace">
            <a:avLst>
              <a:gd name="adj1" fmla="val 8333"/>
              <a:gd name="adj2" fmla="val 37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4" name="Rectangle 83"/>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5" name="TextBox 84"/>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86" name="Rectangle 85"/>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7" name="Rectangle 86"/>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8" name="Rectangle 87"/>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9" name="Rectangle 88"/>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0" name="Rectangle 89"/>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1" name="Rectangle 90"/>
          <p:cNvSpPr/>
          <p:nvPr/>
        </p:nvSpPr>
        <p:spPr>
          <a:xfrm>
            <a:off x="7676322" y="3311506"/>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2" name="Rectangle 91"/>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3" name="Rectangle 92"/>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4" name="Rectangle 93"/>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5" name="TextBox 94"/>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96" name="TextBox 95"/>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97" name="TextBox 96"/>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98" name="TextBox 97"/>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99" name="TextBox 98"/>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100" name="TextBox 99"/>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101" name="TextBox 100"/>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102" name="TextBox 101"/>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103" name="Flowchart: Card 102"/>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104" name="TextBox 103"/>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105" name="Rectangle 104"/>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6" name="Rectangle 105"/>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7" name="TextBox 106"/>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108" name="TextBox 107"/>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109" name="TextBox 108"/>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15263686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4810" y="931276"/>
            <a:ext cx="5819890" cy="2269124"/>
          </a:xfrm>
        </p:spPr>
        <p:txBody>
          <a:bodyPr>
            <a:normAutofit/>
          </a:bodyPr>
          <a:lstStyle/>
          <a:p>
            <a:pPr marL="0" indent="0" algn="just" rtl="1">
              <a:buNone/>
            </a:pPr>
            <a:r>
              <a:rPr lang="fa-IR" sz="1400" b="1" dirty="0">
                <a:cs typeface="B Homa" pitchFamily="2" charset="-78"/>
              </a:rPr>
              <a:t>کارکرد اقتصادی فضای سبز</a:t>
            </a:r>
          </a:p>
          <a:p>
            <a:pPr marL="0" indent="0" algn="just" rtl="1">
              <a:buNone/>
            </a:pPr>
            <a:r>
              <a:rPr lang="fa-IR" sz="1400" dirty="0" smtClean="0">
                <a:cs typeface="B Homa" pitchFamily="2" charset="-78"/>
              </a:rPr>
              <a:t>فضای </a:t>
            </a:r>
            <a:r>
              <a:rPr lang="fa-IR" sz="1400" dirty="0">
                <a:cs typeface="B Homa" pitchFamily="2" charset="-78"/>
              </a:rPr>
              <a:t>سبز به ویژه کاشت صحیح درختان میتواند بر روی مصرف انرژی در ساختمان ها تاثیر قابل ملاحظه ای بگذارد</a:t>
            </a:r>
            <a:r>
              <a:rPr lang="fa-IR" sz="1400" dirty="0" smtClean="0">
                <a:cs typeface="B Homa" pitchFamily="2" charset="-78"/>
              </a:rPr>
              <a:t>.</a:t>
            </a:r>
          </a:p>
          <a:p>
            <a:pPr marL="0" indent="0" algn="just" rtl="1">
              <a:buNone/>
            </a:pPr>
            <a:r>
              <a:rPr lang="fa-IR" sz="1400" dirty="0" smtClean="0">
                <a:cs typeface="B Homa" pitchFamily="2" charset="-78"/>
              </a:rPr>
              <a:t>هزینه </a:t>
            </a:r>
            <a:r>
              <a:rPr lang="fa-IR" sz="1400" dirty="0">
                <a:cs typeface="B Homa" pitchFamily="2" charset="-78"/>
              </a:rPr>
              <a:t>گرم کردن یا خنک کردن </a:t>
            </a:r>
            <a:r>
              <a:rPr lang="fa-IR" sz="1400" dirty="0" smtClean="0">
                <a:cs typeface="B Homa" pitchFamily="2" charset="-78"/>
              </a:rPr>
              <a:t>ساختمانها</a:t>
            </a:r>
          </a:p>
          <a:p>
            <a:pPr marL="0" indent="0" algn="just" rtl="1">
              <a:buNone/>
            </a:pPr>
            <a:r>
              <a:rPr lang="fa-IR" sz="1400" dirty="0" smtClean="0">
                <a:cs typeface="B Homa" pitchFamily="2" charset="-78"/>
              </a:rPr>
              <a:t>در </a:t>
            </a:r>
            <a:r>
              <a:rPr lang="fa-IR" sz="1400" dirty="0">
                <a:cs typeface="B Homa" pitchFamily="2" charset="-78"/>
              </a:rPr>
              <a:t>اماکن مسکونی که در مناطق بادگیر قرار دارند,کاشت درختان به صورت بادشکن می تواند هزینه گرم کردن ساختمان ها را کاهش دهد</a:t>
            </a:r>
            <a:r>
              <a:rPr lang="fa-IR" sz="1400" dirty="0" smtClean="0">
                <a:cs typeface="B Homa" pitchFamily="2" charset="-78"/>
              </a:rPr>
              <a:t>.</a:t>
            </a:r>
          </a:p>
          <a:p>
            <a:pPr marL="0" indent="0" algn="just" rtl="1">
              <a:buNone/>
            </a:pPr>
            <a:r>
              <a:rPr lang="fa-IR" sz="1400" dirty="0" smtClean="0">
                <a:cs typeface="B Homa" pitchFamily="2" charset="-78"/>
              </a:rPr>
              <a:t>با </a:t>
            </a:r>
            <a:r>
              <a:rPr lang="fa-IR" sz="1400" dirty="0">
                <a:cs typeface="B Homa" pitchFamily="2" charset="-78"/>
              </a:rPr>
              <a:t>طراحی منحصر به فرد فضای سبز همراه با تاثیر اقلیم در ایجاد فضاهای توریستی مناسب با جذب توریست داخلی و خارجی به اقتصاد کشور کمک کرد.</a:t>
            </a:r>
          </a:p>
          <a:p>
            <a:pPr algn="just" rtl="1"/>
            <a:endParaRPr lang="en-US" sz="1400" dirty="0"/>
          </a:p>
        </p:txBody>
      </p:sp>
      <p:sp>
        <p:nvSpPr>
          <p:cNvPr id="2" name="Rectangle 1"/>
          <p:cNvSpPr/>
          <p:nvPr/>
        </p:nvSpPr>
        <p:spPr>
          <a:xfrm>
            <a:off x="4953000" y="6467288"/>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pic>
        <p:nvPicPr>
          <p:cNvPr id="31" name="Picture 2" descr="E:\azade0\fazaye sabz\ax\به این هتل فوق العاده تو تایوان چند تا لایک میدید.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4810" y="3335302"/>
            <a:ext cx="1752600" cy="2319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122" name="Picture 2" descr="E:\azade0\fazaye sabz\ax\Meghna Residence By SHATOTTO , BANGLADES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59779" y="3557123"/>
            <a:ext cx="3072318" cy="2022609"/>
          </a:xfrm>
          <a:prstGeom prst="rect">
            <a:avLst/>
          </a:prstGeom>
          <a:noFill/>
          <a:extLst>
            <a:ext uri="{909E8E84-426E-40DD-AFC4-6F175D3DCCD1}">
              <a14:hiddenFill xmlns:a14="http://schemas.microsoft.com/office/drawing/2010/main">
                <a:solidFill>
                  <a:srgbClr val="FFFFFF"/>
                </a:solidFill>
              </a14:hiddenFill>
            </a:ext>
          </a:extLst>
        </p:spPr>
      </p:pic>
      <p:sp>
        <p:nvSpPr>
          <p:cNvPr id="102" name="Rectangle 101"/>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3" name="TextBox 102"/>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104" name="Rectangle 103"/>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5" name="Rectangle 104"/>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6" name="Rectangle 105"/>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7" name="Rectangle 106"/>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8" name="Rectangle 107"/>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9" name="Rectangle 108"/>
          <p:cNvSpPr/>
          <p:nvPr/>
        </p:nvSpPr>
        <p:spPr>
          <a:xfrm>
            <a:off x="7676322" y="3311506"/>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10" name="Rectangle 109"/>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11" name="Rectangle 110"/>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12" name="Rectangle 111"/>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13" name="TextBox 112"/>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114" name="TextBox 113"/>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115" name="TextBox 114"/>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116" name="TextBox 115"/>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117" name="TextBox 116"/>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118" name="TextBox 117"/>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119" name="TextBox 118"/>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120" name="TextBox 119"/>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121" name="Flowchart: Card 120"/>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122" name="TextBox 121"/>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123" name="Rectangle 122"/>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4" name="Rectangle 123"/>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5" name="TextBox 124"/>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126" name="TextBox 125"/>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127" name="TextBox 126"/>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3205333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86041"/>
            <a:ext cx="5943600" cy="3538359"/>
          </a:xfrm>
        </p:spPr>
        <p:txBody>
          <a:bodyPr>
            <a:normAutofit/>
          </a:bodyPr>
          <a:lstStyle/>
          <a:p>
            <a:pPr marL="0" indent="0" algn="just" rtl="1">
              <a:buNone/>
            </a:pPr>
            <a:r>
              <a:rPr lang="fa-IR" sz="1800" b="1" dirty="0">
                <a:cs typeface="B Homa" pitchFamily="2" charset="-78"/>
              </a:rPr>
              <a:t>کارکرد ترافیکی فضای </a:t>
            </a:r>
            <a:r>
              <a:rPr lang="fa-IR" sz="1800" b="1" dirty="0" smtClean="0">
                <a:cs typeface="B Homa" pitchFamily="2" charset="-78"/>
              </a:rPr>
              <a:t>سبز:</a:t>
            </a:r>
            <a:endParaRPr lang="fa-IR" sz="1400" dirty="0" smtClean="0">
              <a:cs typeface="B Homa" pitchFamily="2" charset="-78"/>
            </a:endParaRPr>
          </a:p>
          <a:p>
            <a:pPr marL="0" indent="0" algn="just" rtl="1">
              <a:buNone/>
            </a:pPr>
            <a:endParaRPr lang="fa-IR" sz="1400" dirty="0">
              <a:cs typeface="B Homa" pitchFamily="2" charset="-78"/>
            </a:endParaRPr>
          </a:p>
          <a:p>
            <a:pPr marL="0" indent="0" algn="just" rtl="1">
              <a:buNone/>
            </a:pPr>
            <a:r>
              <a:rPr lang="fa-IR" sz="1400" dirty="0" smtClean="0">
                <a:cs typeface="B Homa" pitchFamily="2" charset="-78"/>
              </a:rPr>
              <a:t>هدف </a:t>
            </a:r>
            <a:r>
              <a:rPr lang="fa-IR" sz="1400" dirty="0">
                <a:cs typeface="B Homa" pitchFamily="2" charset="-78"/>
              </a:rPr>
              <a:t>از استقرار آنها </a:t>
            </a:r>
            <a:r>
              <a:rPr lang="fa-IR" sz="1400" dirty="0" smtClean="0">
                <a:cs typeface="B Homa" pitchFamily="2" charset="-78"/>
              </a:rPr>
              <a:t>:</a:t>
            </a:r>
          </a:p>
          <a:p>
            <a:pPr marL="0" indent="0" algn="just">
              <a:buNone/>
            </a:pPr>
            <a:r>
              <a:rPr lang="fa-IR" sz="1400" dirty="0">
                <a:cs typeface="B Homa" pitchFamily="2" charset="-78"/>
              </a:rPr>
              <a:t>کنترل صدا و نورهای مزاحم ناشی از ترافیک </a:t>
            </a:r>
            <a:endParaRPr lang="fa-IR" sz="1400" dirty="0" smtClean="0">
              <a:cs typeface="B Homa" pitchFamily="2" charset="-78"/>
            </a:endParaRPr>
          </a:p>
          <a:p>
            <a:pPr marL="0" indent="0" algn="just" rtl="1">
              <a:buNone/>
            </a:pPr>
            <a:r>
              <a:rPr lang="fa-IR" sz="1400" dirty="0" smtClean="0">
                <a:cs typeface="B Homa" pitchFamily="2" charset="-78"/>
              </a:rPr>
              <a:t>زیبایی محیط</a:t>
            </a:r>
          </a:p>
          <a:p>
            <a:pPr marL="0" indent="0" algn="just" rtl="1">
              <a:buNone/>
            </a:pPr>
            <a:r>
              <a:rPr lang="fa-IR" sz="1400" dirty="0" smtClean="0">
                <a:cs typeface="B Homa" pitchFamily="2" charset="-78"/>
              </a:rPr>
              <a:t>دگرگونی </a:t>
            </a:r>
            <a:r>
              <a:rPr lang="fa-IR" sz="1400" dirty="0">
                <a:cs typeface="B Homa" pitchFamily="2" charset="-78"/>
              </a:rPr>
              <a:t>خیابان هایی است که درهمسایگی </a:t>
            </a:r>
            <a:r>
              <a:rPr lang="fa-IR" sz="1400" dirty="0" smtClean="0">
                <a:cs typeface="B Homa" pitchFamily="2" charset="-78"/>
              </a:rPr>
              <a:t>ساختمان</a:t>
            </a:r>
          </a:p>
          <a:p>
            <a:pPr marL="0" indent="0" algn="just" rtl="1">
              <a:buNone/>
            </a:pPr>
            <a:r>
              <a:rPr lang="fa-IR" sz="1400" dirty="0" smtClean="0">
                <a:cs typeface="B Homa" pitchFamily="2" charset="-78"/>
              </a:rPr>
              <a:t> </a:t>
            </a:r>
            <a:r>
              <a:rPr lang="fa-IR" sz="1400" dirty="0">
                <a:cs typeface="B Homa" pitchFamily="2" charset="-78"/>
              </a:rPr>
              <a:t>قرار </a:t>
            </a:r>
            <a:r>
              <a:rPr lang="fa-IR" sz="1400" dirty="0" smtClean="0">
                <a:cs typeface="B Homa" pitchFamily="2" charset="-78"/>
              </a:rPr>
              <a:t>دارند.</a:t>
            </a:r>
            <a:endParaRPr lang="fa-IR" sz="1400" dirty="0">
              <a:cs typeface="B Homa" pitchFamily="2" charset="-78"/>
            </a:endParaRPr>
          </a:p>
          <a:p>
            <a:pPr marL="0" indent="0" algn="just" rtl="1">
              <a:buNone/>
            </a:pPr>
            <a:r>
              <a:rPr lang="fa-IR" sz="1400" dirty="0" smtClean="0">
                <a:cs typeface="B Homa" pitchFamily="2" charset="-78"/>
              </a:rPr>
              <a:t>پیشگیری </a:t>
            </a:r>
            <a:r>
              <a:rPr lang="fa-IR" sz="1400" dirty="0">
                <a:cs typeface="B Homa" pitchFamily="2" charset="-78"/>
              </a:rPr>
              <a:t>از آلودگی </a:t>
            </a:r>
            <a:r>
              <a:rPr lang="fa-IR" sz="1400" dirty="0" smtClean="0">
                <a:cs typeface="B Homa" pitchFamily="2" charset="-78"/>
              </a:rPr>
              <a:t>فضا</a:t>
            </a:r>
            <a:endParaRPr lang="fa-IR" sz="1400" dirty="0">
              <a:cs typeface="B Homa" pitchFamily="2" charset="-78"/>
            </a:endParaRPr>
          </a:p>
        </p:txBody>
      </p:sp>
      <p:sp>
        <p:nvSpPr>
          <p:cNvPr id="2" name="Rectangle 1"/>
          <p:cNvSpPr/>
          <p:nvPr/>
        </p:nvSpPr>
        <p:spPr>
          <a:xfrm>
            <a:off x="4953000" y="6488668"/>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pic>
        <p:nvPicPr>
          <p:cNvPr id="28" name="Picture 3" descr="E:\azade0\عكس\شهر\shahr\1377266_572508546119291_25426907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1521296"/>
            <a:ext cx="1752600" cy="26565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Rectangle 26"/>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9" name="TextBox 28"/>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30" name="Rectangle 29"/>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1" name="Rectangle 30"/>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2" name="Rectangle 31"/>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3" name="Rectangle 32"/>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4" name="Rectangle 33"/>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5" name="Rectangle 34"/>
          <p:cNvSpPr/>
          <p:nvPr/>
        </p:nvSpPr>
        <p:spPr>
          <a:xfrm>
            <a:off x="7676322" y="3311506"/>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6" name="Rectangle 35"/>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Rectangle 58"/>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TextBox 60"/>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62" name="TextBox 61"/>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63" name="TextBox 62"/>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64" name="TextBox 63"/>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65" name="TextBox 64"/>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66" name="TextBox 65"/>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67" name="TextBox 66"/>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68" name="TextBox 67"/>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69" name="Flowchart: Card 68"/>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0" name="TextBox 69"/>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1" name="Rectangle 70"/>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2" name="Rectangle 71"/>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3" name="TextBox 72"/>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74" name="TextBox 73"/>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75" name="TextBox 74"/>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621765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914400"/>
            <a:ext cx="4724400" cy="4524315"/>
          </a:xfrm>
          <a:prstGeom prst="rect">
            <a:avLst/>
          </a:prstGeom>
          <a:noFill/>
        </p:spPr>
        <p:txBody>
          <a:bodyPr wrap="square" rtlCol="1">
            <a:spAutoFit/>
          </a:bodyPr>
          <a:lstStyle/>
          <a:p>
            <a:pPr marL="285750" indent="-285750" algn="r" rtl="1">
              <a:buFont typeface="Wingdings" pitchFamily="2" charset="2"/>
              <a:buChar char="q"/>
            </a:pPr>
            <a:r>
              <a:rPr lang="fa-IR" sz="1600" dirty="0" smtClean="0">
                <a:cs typeface="B Homa" pitchFamily="2" charset="-78"/>
              </a:rPr>
              <a:t>مقدمه</a:t>
            </a:r>
          </a:p>
          <a:p>
            <a:pPr marL="285750" indent="-285750" algn="r" rtl="1">
              <a:buFont typeface="Wingdings" pitchFamily="2" charset="2"/>
              <a:buChar char="q"/>
            </a:pPr>
            <a:r>
              <a:rPr lang="fa-IR" sz="1600" dirty="0" smtClean="0">
                <a:cs typeface="B Homa" pitchFamily="2" charset="-78"/>
              </a:rPr>
              <a:t>تعریف فضای سبز</a:t>
            </a:r>
          </a:p>
          <a:p>
            <a:pPr marL="285750" indent="-285750" algn="r" rtl="1">
              <a:buFont typeface="Wingdings" pitchFamily="2" charset="2"/>
              <a:buChar char="q"/>
            </a:pPr>
            <a:r>
              <a:rPr lang="fa-IR" sz="1600" dirty="0" smtClean="0">
                <a:cs typeface="B Homa" pitchFamily="2" charset="-78"/>
              </a:rPr>
              <a:t>تعریف فضا و سطح</a:t>
            </a:r>
          </a:p>
          <a:p>
            <a:pPr marL="285750" indent="-285750" algn="r" rtl="1">
              <a:buFont typeface="Wingdings" pitchFamily="2" charset="2"/>
              <a:buChar char="q"/>
            </a:pPr>
            <a:r>
              <a:rPr lang="fa-IR" sz="1600" dirty="0">
                <a:cs typeface="B Homa" pitchFamily="2" charset="-78"/>
              </a:rPr>
              <a:t>تعریف فضای </a:t>
            </a:r>
            <a:r>
              <a:rPr lang="fa-IR" sz="1600" dirty="0" smtClean="0">
                <a:cs typeface="B Homa" pitchFamily="2" charset="-78"/>
              </a:rPr>
              <a:t>سبز از نظر شهرسازی</a:t>
            </a:r>
          </a:p>
          <a:p>
            <a:pPr marL="285750" indent="-285750" algn="r" rtl="1">
              <a:buFont typeface="Wingdings" pitchFamily="2" charset="2"/>
              <a:buChar char="q"/>
            </a:pPr>
            <a:r>
              <a:rPr lang="fa-IR" sz="1600" dirty="0" smtClean="0">
                <a:cs typeface="B Homa" pitchFamily="2" charset="-78"/>
              </a:rPr>
              <a:t>تاریخچه </a:t>
            </a:r>
            <a:r>
              <a:rPr lang="fa-IR" sz="1600" dirty="0">
                <a:cs typeface="B Homa" pitchFamily="2" charset="-78"/>
              </a:rPr>
              <a:t>احداث فضای </a:t>
            </a:r>
            <a:r>
              <a:rPr lang="fa-IR" sz="1600" dirty="0" smtClean="0">
                <a:cs typeface="B Homa" pitchFamily="2" charset="-78"/>
              </a:rPr>
              <a:t>سبز</a:t>
            </a:r>
          </a:p>
          <a:p>
            <a:pPr marL="285750" indent="-285750" algn="r" rtl="1">
              <a:buFont typeface="Wingdings" pitchFamily="2" charset="2"/>
              <a:buChar char="q"/>
            </a:pPr>
            <a:r>
              <a:rPr lang="fa-IR" sz="1600" dirty="0" smtClean="0">
                <a:cs typeface="B Homa" pitchFamily="2" charset="-78"/>
              </a:rPr>
              <a:t>انواع فضای سبز</a:t>
            </a:r>
          </a:p>
          <a:p>
            <a:pPr marL="285750" indent="-285750" algn="r" rtl="1">
              <a:buFont typeface="Wingdings" pitchFamily="2" charset="2"/>
              <a:buChar char="q"/>
            </a:pPr>
            <a:r>
              <a:rPr lang="fa-IR" sz="1600" dirty="0" smtClean="0">
                <a:cs typeface="B Homa" pitchFamily="2" charset="-78"/>
              </a:rPr>
              <a:t>انواع سطوح سبز</a:t>
            </a:r>
          </a:p>
          <a:p>
            <a:pPr marL="285750" indent="-285750" algn="r" rtl="1">
              <a:buFont typeface="Wingdings" pitchFamily="2" charset="2"/>
              <a:buChar char="q"/>
            </a:pPr>
            <a:r>
              <a:rPr lang="fa-IR" sz="1600" dirty="0" smtClean="0">
                <a:cs typeface="B Homa" pitchFamily="2" charset="-78"/>
              </a:rPr>
              <a:t>ضرورت </a:t>
            </a:r>
            <a:r>
              <a:rPr lang="fa-IR" sz="1600" dirty="0">
                <a:cs typeface="B Homa" pitchFamily="2" charset="-78"/>
              </a:rPr>
              <a:t>فضای </a:t>
            </a:r>
            <a:r>
              <a:rPr lang="fa-IR" sz="1600" dirty="0" smtClean="0">
                <a:cs typeface="B Homa" pitchFamily="2" charset="-78"/>
              </a:rPr>
              <a:t>سبز</a:t>
            </a:r>
          </a:p>
          <a:p>
            <a:pPr marL="285750" indent="-285750" algn="r" rtl="1">
              <a:buFont typeface="Wingdings" pitchFamily="2" charset="2"/>
              <a:buChar char="q"/>
            </a:pPr>
            <a:r>
              <a:rPr lang="fa-IR" sz="1600" dirty="0" smtClean="0">
                <a:cs typeface="B Homa" pitchFamily="2" charset="-78"/>
              </a:rPr>
              <a:t>اثرات فضای سبز</a:t>
            </a:r>
          </a:p>
          <a:p>
            <a:pPr marL="285750" indent="-285750" algn="r" rtl="1">
              <a:buFont typeface="Wingdings" pitchFamily="2" charset="2"/>
              <a:buChar char="q"/>
            </a:pPr>
            <a:r>
              <a:rPr lang="fa-IR" sz="1600" dirty="0">
                <a:cs typeface="B Homa" pitchFamily="2" charset="-78"/>
              </a:rPr>
              <a:t>کارکردهای فضای سبز در </a:t>
            </a:r>
            <a:r>
              <a:rPr lang="fa-IR" sz="1600" dirty="0" smtClean="0">
                <a:cs typeface="B Homa" pitchFamily="2" charset="-78"/>
              </a:rPr>
              <a:t>شهرها</a:t>
            </a:r>
          </a:p>
          <a:p>
            <a:pPr marL="285750" indent="-285750" algn="r" rtl="1">
              <a:buFont typeface="Wingdings" pitchFamily="2" charset="2"/>
              <a:buChar char="q"/>
            </a:pPr>
            <a:r>
              <a:rPr lang="ar-SA" sz="1600" dirty="0">
                <a:cs typeface="B Homa" pitchFamily="2" charset="-78"/>
              </a:rPr>
              <a:t>گونه شناسي كاربري </a:t>
            </a:r>
            <a:r>
              <a:rPr lang="ar-SA" sz="1600" dirty="0" smtClean="0">
                <a:cs typeface="B Homa" pitchFamily="2" charset="-78"/>
              </a:rPr>
              <a:t>فضاي </a:t>
            </a:r>
            <a:r>
              <a:rPr lang="ar-SA" sz="1600" dirty="0">
                <a:cs typeface="B Homa" pitchFamily="2" charset="-78"/>
              </a:rPr>
              <a:t>سبز </a:t>
            </a:r>
            <a:r>
              <a:rPr lang="ar-SA" sz="1600" dirty="0" smtClean="0">
                <a:cs typeface="B Homa" pitchFamily="2" charset="-78"/>
              </a:rPr>
              <a:t>شهري</a:t>
            </a:r>
            <a:endParaRPr lang="fa-IR" sz="1600" dirty="0" smtClean="0">
              <a:cs typeface="B Homa" pitchFamily="2" charset="-78"/>
            </a:endParaRPr>
          </a:p>
          <a:p>
            <a:pPr marL="285750" indent="-285750" algn="r" rtl="1">
              <a:buFont typeface="Wingdings" pitchFamily="2" charset="2"/>
              <a:buChar char="q"/>
            </a:pPr>
            <a:r>
              <a:rPr lang="fa-IR" sz="1600" dirty="0">
                <a:latin typeface="Calibri" panose="020F0502020204030204" pitchFamily="34" charset="0"/>
                <a:ea typeface="Calibri" panose="020F0502020204030204" pitchFamily="34" charset="0"/>
                <a:cs typeface="2  Homa" panose="00000400000000000000" pitchFamily="2" charset="-78"/>
              </a:rPr>
              <a:t>استانداردهای فضای سبز و تعیین سرانه فضای سبز در </a:t>
            </a:r>
            <a:r>
              <a:rPr lang="fa-IR" sz="1600" dirty="0" smtClean="0">
                <a:latin typeface="Calibri" panose="020F0502020204030204" pitchFamily="34" charset="0"/>
                <a:ea typeface="Calibri" panose="020F0502020204030204" pitchFamily="34" charset="0"/>
                <a:cs typeface="2  Homa" panose="00000400000000000000" pitchFamily="2" charset="-78"/>
              </a:rPr>
              <a:t>ایران</a:t>
            </a:r>
          </a:p>
          <a:p>
            <a:pPr marL="285750" indent="-285750" algn="r" rtl="1">
              <a:buFont typeface="Wingdings" pitchFamily="2" charset="2"/>
              <a:buChar char="q"/>
            </a:pPr>
            <a:r>
              <a:rPr lang="fa-IR" sz="1600" dirty="0">
                <a:latin typeface="Calibri" panose="020F0502020204030204" pitchFamily="34" charset="0"/>
                <a:ea typeface="Calibri" panose="020F0502020204030204" pitchFamily="34" charset="0"/>
                <a:cs typeface="B Homa" panose="00000400000000000000" pitchFamily="2" charset="-78"/>
              </a:rPr>
              <a:t>مکان یابی فضای سبز</a:t>
            </a:r>
            <a:endParaRPr lang="fa-IR" sz="1600" dirty="0">
              <a:cs typeface="B Homa" pitchFamily="2" charset="-78"/>
            </a:endParaRPr>
          </a:p>
          <a:p>
            <a:pPr marL="285750" indent="-285750" algn="r" rtl="1">
              <a:buFont typeface="Wingdings" pitchFamily="2" charset="2"/>
              <a:buChar char="q"/>
            </a:pPr>
            <a:r>
              <a:rPr lang="en-US" sz="1600" dirty="0" smtClean="0">
                <a:cs typeface="B Homa" pitchFamily="2" charset="-78"/>
              </a:rPr>
              <a:t>Case study</a:t>
            </a:r>
            <a:r>
              <a:rPr lang="ar-SA" sz="1600" dirty="0" smtClean="0">
                <a:cs typeface="B Homa" pitchFamily="2" charset="-78"/>
              </a:rPr>
              <a:t> </a:t>
            </a:r>
            <a:endParaRPr lang="fa-IR" sz="1600" dirty="0">
              <a:cs typeface="B Homa" pitchFamily="2" charset="-78"/>
            </a:endParaRPr>
          </a:p>
          <a:p>
            <a:pPr marL="285750" indent="-285750" algn="r" rtl="1">
              <a:buFont typeface="Wingdings" pitchFamily="2" charset="2"/>
              <a:buChar char="q"/>
            </a:pPr>
            <a:r>
              <a:rPr lang="fa-IR" sz="1600" dirty="0" smtClean="0">
                <a:cs typeface="B Homa" pitchFamily="2" charset="-78"/>
              </a:rPr>
              <a:t>منابع</a:t>
            </a:r>
          </a:p>
          <a:p>
            <a:pPr marL="285750" indent="-285750" algn="r" rtl="1">
              <a:buFont typeface="Wingdings" pitchFamily="2" charset="2"/>
              <a:buChar char="q"/>
            </a:pPr>
            <a:r>
              <a:rPr lang="fa-IR" sz="1600" dirty="0" smtClean="0">
                <a:cs typeface="B Homa" pitchFamily="2" charset="-78"/>
              </a:rPr>
              <a:t>پیوست</a:t>
            </a:r>
          </a:p>
          <a:p>
            <a:pPr marL="285750" indent="-285750" algn="r" rtl="1">
              <a:buFont typeface="Wingdings" pitchFamily="2" charset="2"/>
              <a:buChar char="q"/>
            </a:pPr>
            <a:endParaRPr lang="fa-IR" sz="1600" dirty="0" smtClean="0">
              <a:cs typeface="B Homa" pitchFamily="2" charset="-78"/>
            </a:endParaRPr>
          </a:p>
          <a:p>
            <a:pPr marL="285750" indent="-285750" algn="r" rtl="1">
              <a:buFont typeface="Wingdings" pitchFamily="2" charset="2"/>
              <a:buChar char="q"/>
            </a:pPr>
            <a:endParaRPr lang="fa-IR" sz="1600" dirty="0">
              <a:cs typeface="B Homa" pitchFamily="2" charset="-78"/>
            </a:endParaRPr>
          </a:p>
        </p:txBody>
      </p:sp>
      <p:sp>
        <p:nvSpPr>
          <p:cNvPr id="5" name="Rectangle 4"/>
          <p:cNvSpPr/>
          <p:nvPr/>
        </p:nvSpPr>
        <p:spPr>
          <a:xfrm>
            <a:off x="7676322" y="7906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 name="TextBox 5"/>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7" name="Rectangle 6"/>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 name="Rectangle 7"/>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 name="Rectangle 8"/>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 name="Rectangle 9"/>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1" name="Rectangle 10"/>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 name="Rectangle 11"/>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 name="Rectangle 12"/>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4" name="Rectangle 13"/>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5" name="Rectangle 14"/>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6" name="TextBox 15"/>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17" name="TextBox 16"/>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18" name="TextBox 17"/>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19" name="TextBox 18"/>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20" name="TextBox 19"/>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21" name="TextBox 20"/>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22" name="TextBox 21"/>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23" name="TextBox 22"/>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25" name="Flowchart: Card 24"/>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26" name="TextBox 25"/>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27" name="Rectangle 26"/>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8" name="Rectangle 27"/>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9" name="TextBox 28"/>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2" name="TextBox 1"/>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31" name="TextBox 30"/>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172943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524000"/>
            <a:ext cx="6324600" cy="1447800"/>
          </a:xfrm>
        </p:spPr>
        <p:txBody>
          <a:bodyPr>
            <a:normAutofit/>
          </a:bodyPr>
          <a:lstStyle/>
          <a:p>
            <a:pPr marL="0" indent="0" algn="just" rtl="1">
              <a:buNone/>
            </a:pPr>
            <a:r>
              <a:rPr lang="fa-IR" sz="1400" b="1" dirty="0">
                <a:cs typeface="B Homa" pitchFamily="2" charset="-78"/>
              </a:rPr>
              <a:t>کارکرد بصری و زیباشناختی فضای سبز</a:t>
            </a:r>
          </a:p>
          <a:p>
            <a:pPr marL="0" indent="0" algn="just" rtl="1">
              <a:buNone/>
            </a:pPr>
            <a:r>
              <a:rPr lang="fa-IR" sz="1400" dirty="0">
                <a:cs typeface="B Homa" pitchFamily="2" charset="-78"/>
              </a:rPr>
              <a:t>زینت شهرها و مطلوبیت آنها برای زیست,مدیون زیبایی آفرینی فضای سبز در اشکال متنوع خود است.فضای سبز بخش عمده ی نازیبایی های شهرها را به عنوان پدیده انسان ساخت در </a:t>
            </a:r>
            <a:r>
              <a:rPr lang="fa-IR" sz="1400" dirty="0" smtClean="0">
                <a:cs typeface="B Homa" pitchFamily="2" charset="-78"/>
              </a:rPr>
              <a:t>برابر سیستم </a:t>
            </a:r>
            <a:r>
              <a:rPr lang="fa-IR" sz="1400" dirty="0">
                <a:cs typeface="B Homa" pitchFamily="2" charset="-78"/>
              </a:rPr>
              <a:t>های طبیعی تا حدی متعادل </a:t>
            </a:r>
            <a:r>
              <a:rPr lang="fa-IR" sz="1400" dirty="0" smtClean="0">
                <a:cs typeface="B Homa" pitchFamily="2" charset="-78"/>
              </a:rPr>
              <a:t>میکند. </a:t>
            </a:r>
            <a:endParaRPr lang="en-US" sz="1400" dirty="0"/>
          </a:p>
        </p:txBody>
      </p:sp>
      <p:sp>
        <p:nvSpPr>
          <p:cNvPr id="2" name="Rectangle 1"/>
          <p:cNvSpPr/>
          <p:nvPr/>
        </p:nvSpPr>
        <p:spPr>
          <a:xfrm>
            <a:off x="4953000" y="6488668"/>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pic>
        <p:nvPicPr>
          <p:cNvPr id="29" name="Picture 2" descr="E:\azade0\fazaye sabz\ax\69715_461552063894938_31764830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5560" y="3560788"/>
            <a:ext cx="2601040" cy="19507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1" name="Picture 19" descr="E:\azade0\fazaye sabz\ax\532137_464684830240313_1365317623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196" y="3048000"/>
            <a:ext cx="1601052" cy="242845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E:\azade0\fazaye sabz\ax\482635_10151313025716200_1805830643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08979" y="3048000"/>
            <a:ext cx="1825912" cy="2435767"/>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4" name="TextBox 33"/>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35" name="Rectangle 34"/>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6" name="Rectangle 35"/>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Rectangle 58"/>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3311506"/>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Rectangle 62"/>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Rectangle 63"/>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5" name="Rectangle 64"/>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6" name="TextBox 65"/>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67" name="TextBox 66"/>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68" name="TextBox 67"/>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69" name="TextBox 68"/>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70" name="TextBox 69"/>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71" name="TextBox 70"/>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72" name="TextBox 71"/>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73" name="TextBox 72"/>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74" name="Flowchart: Card 73"/>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5" name="TextBox 74"/>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6" name="Rectangle 75"/>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Rectangle 76"/>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8" name="TextBox 77"/>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79" name="TextBox 78"/>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80" name="TextBox 79"/>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29162091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86400" y="2133600"/>
            <a:ext cx="1774845" cy="646331"/>
          </a:xfrm>
          <a:prstGeom prst="rect">
            <a:avLst/>
          </a:prstGeom>
        </p:spPr>
        <p:txBody>
          <a:bodyPr wrap="none">
            <a:spAutoFit/>
          </a:bodyPr>
          <a:lstStyle/>
          <a:p>
            <a:pPr algn="r" rtl="1"/>
            <a:r>
              <a:rPr lang="ar-SA" dirty="0">
                <a:cs typeface="B Homa" pitchFamily="2" charset="-78"/>
              </a:rPr>
              <a:t>گونه شناسي كاربري </a:t>
            </a:r>
            <a:endParaRPr lang="fa-IR" dirty="0" smtClean="0">
              <a:cs typeface="B Homa" pitchFamily="2" charset="-78"/>
            </a:endParaRPr>
          </a:p>
          <a:p>
            <a:pPr algn="r" rtl="1"/>
            <a:r>
              <a:rPr lang="ar-SA" dirty="0" smtClean="0">
                <a:cs typeface="B Homa" pitchFamily="2" charset="-78"/>
              </a:rPr>
              <a:t>فضاي </a:t>
            </a:r>
            <a:r>
              <a:rPr lang="ar-SA" dirty="0">
                <a:cs typeface="B Homa" pitchFamily="2" charset="-78"/>
              </a:rPr>
              <a:t>سبز شهري </a:t>
            </a:r>
            <a:endParaRPr lang="fa-IR" dirty="0">
              <a:cs typeface="B Homa" pitchFamily="2" charset="-78"/>
            </a:endParaRPr>
          </a:p>
        </p:txBody>
      </p:sp>
      <p:sp>
        <p:nvSpPr>
          <p:cNvPr id="5" name="Rectangle 4"/>
          <p:cNvSpPr/>
          <p:nvPr/>
        </p:nvSpPr>
        <p:spPr>
          <a:xfrm>
            <a:off x="2819400" y="1143000"/>
            <a:ext cx="2438400" cy="646331"/>
          </a:xfrm>
          <a:prstGeom prst="rect">
            <a:avLst/>
          </a:prstGeom>
        </p:spPr>
        <p:txBody>
          <a:bodyPr wrap="square">
            <a:spAutoFit/>
          </a:bodyPr>
          <a:lstStyle/>
          <a:p>
            <a:pPr algn="just" rtl="1"/>
            <a:r>
              <a:rPr lang="ar-SA" dirty="0" smtClean="0">
                <a:cs typeface="B Homa" pitchFamily="2" charset="-78"/>
              </a:rPr>
              <a:t>فضاهاي </a:t>
            </a:r>
            <a:r>
              <a:rPr lang="ar-SA" dirty="0">
                <a:cs typeface="B Homa" pitchFamily="2" charset="-78"/>
              </a:rPr>
              <a:t>سبز برون </a:t>
            </a:r>
            <a:r>
              <a:rPr lang="ar-SA" dirty="0" smtClean="0">
                <a:cs typeface="B Homa" pitchFamily="2" charset="-78"/>
              </a:rPr>
              <a:t>شهري</a:t>
            </a:r>
            <a:endParaRPr lang="fa-IR" dirty="0" smtClean="0">
              <a:cs typeface="B Homa" pitchFamily="2" charset="-78"/>
            </a:endParaRPr>
          </a:p>
          <a:p>
            <a:pPr algn="just" rtl="1"/>
            <a:r>
              <a:rPr lang="ar-SA" dirty="0" smtClean="0">
                <a:cs typeface="B Homa" pitchFamily="2" charset="-78"/>
              </a:rPr>
              <a:t> </a:t>
            </a:r>
            <a:endParaRPr lang="en-US" dirty="0">
              <a:cs typeface="B Homa" pitchFamily="2" charset="-78"/>
            </a:endParaRPr>
          </a:p>
        </p:txBody>
      </p:sp>
      <p:sp>
        <p:nvSpPr>
          <p:cNvPr id="6" name="Rectangle 5"/>
          <p:cNvSpPr/>
          <p:nvPr/>
        </p:nvSpPr>
        <p:spPr>
          <a:xfrm>
            <a:off x="3200400" y="3239869"/>
            <a:ext cx="2097048" cy="646331"/>
          </a:xfrm>
          <a:prstGeom prst="rect">
            <a:avLst/>
          </a:prstGeom>
        </p:spPr>
        <p:txBody>
          <a:bodyPr wrap="none">
            <a:spAutoFit/>
          </a:bodyPr>
          <a:lstStyle/>
          <a:p>
            <a:pPr algn="ctr"/>
            <a:r>
              <a:rPr lang="ar-SA" dirty="0" smtClean="0">
                <a:cs typeface="B Homa" pitchFamily="2" charset="-78"/>
              </a:rPr>
              <a:t>فضاهاي </a:t>
            </a:r>
            <a:r>
              <a:rPr lang="ar-SA" dirty="0">
                <a:cs typeface="B Homa" pitchFamily="2" charset="-78"/>
              </a:rPr>
              <a:t>سبز درون </a:t>
            </a:r>
            <a:r>
              <a:rPr lang="ar-SA" dirty="0" smtClean="0">
                <a:cs typeface="B Homa" pitchFamily="2" charset="-78"/>
              </a:rPr>
              <a:t>شهري</a:t>
            </a:r>
            <a:endParaRPr lang="fa-IR" dirty="0" smtClean="0">
              <a:cs typeface="B Homa" pitchFamily="2" charset="-78"/>
            </a:endParaRPr>
          </a:p>
          <a:p>
            <a:pPr algn="ctr"/>
            <a:r>
              <a:rPr lang="fa-IR" dirty="0" smtClean="0">
                <a:cs typeface="B Homa" pitchFamily="2" charset="-78"/>
              </a:rPr>
              <a:t>(</a:t>
            </a:r>
            <a:r>
              <a:rPr lang="ar-SA" dirty="0" smtClean="0">
                <a:cs typeface="B Homa" pitchFamily="2" charset="-78"/>
              </a:rPr>
              <a:t>پارك</a:t>
            </a:r>
            <a:r>
              <a:rPr lang="fa-IR" dirty="0" smtClean="0">
                <a:cs typeface="B Homa" pitchFamily="2" charset="-78"/>
              </a:rPr>
              <a:t>)</a:t>
            </a:r>
            <a:endParaRPr lang="fa-IR" dirty="0">
              <a:cs typeface="B Homa" pitchFamily="2" charset="-78"/>
            </a:endParaRPr>
          </a:p>
        </p:txBody>
      </p:sp>
      <p:sp>
        <p:nvSpPr>
          <p:cNvPr id="7" name="Rectangle 6"/>
          <p:cNvSpPr/>
          <p:nvPr/>
        </p:nvSpPr>
        <p:spPr>
          <a:xfrm>
            <a:off x="381000" y="683567"/>
            <a:ext cx="2432076" cy="1754326"/>
          </a:xfrm>
          <a:prstGeom prst="rect">
            <a:avLst/>
          </a:prstGeom>
        </p:spPr>
        <p:txBody>
          <a:bodyPr wrap="none">
            <a:spAutoFit/>
          </a:bodyPr>
          <a:lstStyle/>
          <a:p>
            <a:pPr algn="r" rtl="1"/>
            <a:r>
              <a:rPr lang="ar-SA" dirty="0">
                <a:cs typeface="B Homa" pitchFamily="2" charset="-78"/>
              </a:rPr>
              <a:t>كمربندهاي سبز احاطه كننده </a:t>
            </a:r>
            <a:endParaRPr lang="fa-IR" dirty="0">
              <a:cs typeface="B Homa" pitchFamily="2" charset="-78"/>
            </a:endParaRPr>
          </a:p>
          <a:p>
            <a:pPr algn="r" rtl="1"/>
            <a:r>
              <a:rPr lang="ar-SA" dirty="0">
                <a:cs typeface="B Homa" pitchFamily="2" charset="-78"/>
              </a:rPr>
              <a:t>كمان هاي </a:t>
            </a:r>
            <a:r>
              <a:rPr lang="ar-SA" dirty="0" smtClean="0">
                <a:cs typeface="B Homa" pitchFamily="2" charset="-78"/>
              </a:rPr>
              <a:t>سبز </a:t>
            </a:r>
            <a:endParaRPr lang="fa-IR" dirty="0" smtClean="0">
              <a:cs typeface="B Homa" pitchFamily="2" charset="-78"/>
            </a:endParaRPr>
          </a:p>
          <a:p>
            <a:pPr algn="r" rtl="1"/>
            <a:r>
              <a:rPr lang="ar-SA" dirty="0">
                <a:cs typeface="B Homa" pitchFamily="2" charset="-78"/>
              </a:rPr>
              <a:t>محورهاي سبز </a:t>
            </a:r>
            <a:endParaRPr lang="fa-IR" dirty="0">
              <a:cs typeface="B Homa" pitchFamily="2" charset="-78"/>
            </a:endParaRPr>
          </a:p>
          <a:p>
            <a:pPr algn="r" rtl="1"/>
            <a:r>
              <a:rPr lang="ar-SA" dirty="0">
                <a:cs typeface="B Homa" pitchFamily="2" charset="-78"/>
              </a:rPr>
              <a:t>پارك هاي ملي </a:t>
            </a:r>
            <a:endParaRPr lang="fa-IR" dirty="0" smtClean="0">
              <a:cs typeface="B Homa" pitchFamily="2" charset="-78"/>
            </a:endParaRPr>
          </a:p>
          <a:p>
            <a:pPr algn="r" rtl="1"/>
            <a:r>
              <a:rPr lang="ar-SA" dirty="0">
                <a:cs typeface="B Homa" pitchFamily="2" charset="-78"/>
              </a:rPr>
              <a:t>پارك هاي </a:t>
            </a:r>
            <a:r>
              <a:rPr lang="ar-SA" dirty="0" smtClean="0">
                <a:cs typeface="B Homa" pitchFamily="2" charset="-78"/>
              </a:rPr>
              <a:t>جنگلي</a:t>
            </a:r>
            <a:endParaRPr lang="fa-IR" dirty="0">
              <a:cs typeface="B Homa" pitchFamily="2" charset="-78"/>
            </a:endParaRPr>
          </a:p>
          <a:p>
            <a:pPr algn="r" rtl="1"/>
            <a:r>
              <a:rPr lang="ar-SA" dirty="0">
                <a:cs typeface="B Homa" pitchFamily="2" charset="-78"/>
              </a:rPr>
              <a:t>پارك هاي گياه شناسي</a:t>
            </a:r>
            <a:endParaRPr lang="fa-IR" dirty="0">
              <a:cs typeface="B Homa" pitchFamily="2" charset="-78"/>
            </a:endParaRPr>
          </a:p>
        </p:txBody>
      </p:sp>
      <p:sp>
        <p:nvSpPr>
          <p:cNvPr id="12" name="Content Placeholder 2"/>
          <p:cNvSpPr>
            <a:spLocks noGrp="1"/>
          </p:cNvSpPr>
          <p:nvPr>
            <p:ph idx="1"/>
          </p:nvPr>
        </p:nvSpPr>
        <p:spPr>
          <a:xfrm>
            <a:off x="-914400" y="2895600"/>
            <a:ext cx="3685779" cy="1959048"/>
          </a:xfrm>
        </p:spPr>
        <p:txBody>
          <a:bodyPr>
            <a:normAutofit/>
          </a:bodyPr>
          <a:lstStyle/>
          <a:p>
            <a:pPr marL="0" indent="0" algn="r" rtl="1">
              <a:buNone/>
            </a:pPr>
            <a:r>
              <a:rPr lang="fa-IR" sz="1800" dirty="0" smtClean="0">
                <a:cs typeface="B Homa" pitchFamily="2" charset="-78"/>
              </a:rPr>
              <a:t>پارک در مقیاس واحد همسایگی</a:t>
            </a:r>
          </a:p>
          <a:p>
            <a:pPr marL="0" indent="0">
              <a:buNone/>
            </a:pPr>
            <a:r>
              <a:rPr lang="fa-IR" sz="1800" dirty="0">
                <a:cs typeface="B Homa" pitchFamily="2" charset="-78"/>
              </a:rPr>
              <a:t>پارک </a:t>
            </a:r>
            <a:r>
              <a:rPr lang="fa-IR" sz="1800" dirty="0" smtClean="0">
                <a:cs typeface="B Homa" pitchFamily="2" charset="-78"/>
              </a:rPr>
              <a:t>در </a:t>
            </a:r>
            <a:r>
              <a:rPr lang="fa-IR" sz="1800" dirty="0">
                <a:cs typeface="B Homa" pitchFamily="2" charset="-78"/>
              </a:rPr>
              <a:t>مقیاس </a:t>
            </a:r>
            <a:r>
              <a:rPr lang="fa-IR" sz="1800" dirty="0" smtClean="0">
                <a:cs typeface="B Homa" pitchFamily="2" charset="-78"/>
              </a:rPr>
              <a:t>محله ها</a:t>
            </a:r>
          </a:p>
          <a:p>
            <a:pPr marL="0" indent="0">
              <a:buNone/>
            </a:pPr>
            <a:r>
              <a:rPr lang="fa-IR" sz="1800" dirty="0">
                <a:cs typeface="B Homa" pitchFamily="2" charset="-78"/>
              </a:rPr>
              <a:t>پارک در </a:t>
            </a:r>
            <a:r>
              <a:rPr lang="fa-IR" sz="1800" dirty="0" smtClean="0">
                <a:cs typeface="B Homa" pitchFamily="2" charset="-78"/>
              </a:rPr>
              <a:t>مقیاس ناحیه</a:t>
            </a:r>
          </a:p>
          <a:p>
            <a:pPr marL="0" indent="0">
              <a:buNone/>
            </a:pPr>
            <a:r>
              <a:rPr lang="fa-IR" sz="1800" dirty="0" smtClean="0">
                <a:cs typeface="B Homa" pitchFamily="2" charset="-78"/>
              </a:rPr>
              <a:t>پارک </a:t>
            </a:r>
            <a:r>
              <a:rPr lang="fa-IR" sz="1800" dirty="0">
                <a:cs typeface="B Homa" pitchFamily="2" charset="-78"/>
              </a:rPr>
              <a:t>در </a:t>
            </a:r>
            <a:r>
              <a:rPr lang="fa-IR" sz="1800" dirty="0" smtClean="0">
                <a:cs typeface="B Homa" pitchFamily="2" charset="-78"/>
              </a:rPr>
              <a:t>مقیاس منطقه</a:t>
            </a:r>
          </a:p>
          <a:p>
            <a:pPr marL="0" indent="0">
              <a:buNone/>
            </a:pPr>
            <a:r>
              <a:rPr lang="ar-SA" sz="1800" dirty="0">
                <a:cs typeface="B Homa" pitchFamily="2" charset="-78"/>
              </a:rPr>
              <a:t>فضاهاي سبز خياباني</a:t>
            </a:r>
            <a:endParaRPr lang="en-US" sz="1800" dirty="0">
              <a:cs typeface="B Homa" pitchFamily="2" charset="-78"/>
            </a:endParaRPr>
          </a:p>
        </p:txBody>
      </p:sp>
      <p:sp>
        <p:nvSpPr>
          <p:cNvPr id="13" name="Right Brace 12"/>
          <p:cNvSpPr/>
          <p:nvPr/>
        </p:nvSpPr>
        <p:spPr>
          <a:xfrm>
            <a:off x="2667000" y="609600"/>
            <a:ext cx="419358" cy="1916668"/>
          </a:xfrm>
          <a:prstGeom prst="rightBrace">
            <a:avLst>
              <a:gd name="adj1" fmla="val 8333"/>
              <a:gd name="adj2" fmla="val 37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Right Brace 13"/>
          <p:cNvSpPr/>
          <p:nvPr/>
        </p:nvSpPr>
        <p:spPr>
          <a:xfrm>
            <a:off x="2667000" y="2819400"/>
            <a:ext cx="419358" cy="1748134"/>
          </a:xfrm>
          <a:prstGeom prst="rightBrace">
            <a:avLst>
              <a:gd name="adj1" fmla="val 8333"/>
              <a:gd name="adj2" fmla="val 37064"/>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Right Brace 14"/>
          <p:cNvSpPr/>
          <p:nvPr/>
        </p:nvSpPr>
        <p:spPr>
          <a:xfrm>
            <a:off x="5257800" y="1061651"/>
            <a:ext cx="411480" cy="2929234"/>
          </a:xfrm>
          <a:prstGeom prst="rightBrace">
            <a:avLst>
              <a:gd name="adj1" fmla="val 8333"/>
              <a:gd name="adj2" fmla="val 49030"/>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Rectangle 18"/>
          <p:cNvSpPr/>
          <p:nvPr/>
        </p:nvSpPr>
        <p:spPr>
          <a:xfrm>
            <a:off x="2743200" y="6488668"/>
            <a:ext cx="4572000" cy="369332"/>
          </a:xfrm>
          <a:prstGeom prst="rect">
            <a:avLst/>
          </a:prstGeom>
        </p:spPr>
        <p:txBody>
          <a:bodyPr>
            <a:spAutoFit/>
          </a:bodyPr>
          <a:lstStyle/>
          <a:p>
            <a:pPr marL="285750" indent="-285750" algn="r" rtl="1">
              <a:buFont typeface="Wingdings" pitchFamily="2" charset="2"/>
              <a:buChar char="ü"/>
            </a:pPr>
            <a:r>
              <a:rPr lang="fa-IR" dirty="0" smtClean="0">
                <a:cs typeface="B Homa" pitchFamily="2" charset="-78"/>
              </a:rPr>
              <a:t> </a:t>
            </a:r>
            <a:r>
              <a:rPr lang="fa-IR" dirty="0">
                <a:cs typeface="B Homa" pitchFamily="2" charset="-78"/>
              </a:rPr>
              <a:t>سعیدنیا</a:t>
            </a:r>
            <a:r>
              <a:rPr lang="fa-IR" dirty="0" smtClean="0">
                <a:cs typeface="B Homa" pitchFamily="2" charset="-78"/>
              </a:rPr>
              <a:t>، 1383، 37</a:t>
            </a:r>
            <a:endParaRPr lang="fa-IR" dirty="0">
              <a:cs typeface="B Homa" pitchFamily="2" charset="-78"/>
            </a:endParaRPr>
          </a:p>
        </p:txBody>
      </p:sp>
      <p:sp>
        <p:nvSpPr>
          <p:cNvPr id="42" name="Rectangle 41"/>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TextBox 42"/>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44" name="Rectangle 43"/>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Rectangle 46"/>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8" name="Rectangle 47"/>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9" name="Rectangle 48"/>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0" name="Rectangle 49"/>
          <p:cNvSpPr/>
          <p:nvPr/>
        </p:nvSpPr>
        <p:spPr>
          <a:xfrm>
            <a:off x="7676322" y="37302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1" name="Rectangle 50"/>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2" name="Rectangle 51"/>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3" name="TextBox 52"/>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54" name="TextBox 53"/>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55" name="TextBox 54"/>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6" name="TextBox 55"/>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7" name="TextBox 56"/>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8" name="TextBox 57"/>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9" name="TextBox 58"/>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60" name="TextBox 59"/>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61" name="Flowchart: Card 60"/>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62" name="TextBox 61"/>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63" name="Rectangle 62"/>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Rectangle 63"/>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5" name="TextBox 64"/>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6" name="TextBox 65"/>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7" name="TextBox 66"/>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283686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2000"/>
                                        <p:tgtEl>
                                          <p:spTgt spid="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143000" y="914400"/>
            <a:ext cx="5958840" cy="769441"/>
          </a:xfrm>
          <a:prstGeom prst="rect">
            <a:avLst/>
          </a:prstGeom>
        </p:spPr>
        <p:txBody>
          <a:bodyPr wrap="square">
            <a:spAutoFit/>
          </a:bodyPr>
          <a:lstStyle/>
          <a:p>
            <a:pPr algn="just" rtl="1"/>
            <a:r>
              <a:rPr lang="ar-SA" sz="1600" b="1" dirty="0" smtClean="0">
                <a:cs typeface="B Homa" pitchFamily="2" charset="-78"/>
              </a:rPr>
              <a:t>ـفضاهاي </a:t>
            </a:r>
            <a:r>
              <a:rPr lang="ar-SA" sz="1600" b="1" dirty="0">
                <a:cs typeface="B Homa" pitchFamily="2" charset="-78"/>
              </a:rPr>
              <a:t>سبز برون </a:t>
            </a:r>
            <a:r>
              <a:rPr lang="ar-SA" sz="1600" b="1" dirty="0" smtClean="0">
                <a:cs typeface="B Homa" pitchFamily="2" charset="-78"/>
              </a:rPr>
              <a:t>شهري: </a:t>
            </a:r>
            <a:endParaRPr lang="fa-IR" sz="1600" b="1" dirty="0" smtClean="0">
              <a:cs typeface="B Homa" pitchFamily="2" charset="-78"/>
            </a:endParaRPr>
          </a:p>
          <a:p>
            <a:pPr algn="just" rtl="1"/>
            <a:r>
              <a:rPr lang="ar-SA" sz="1400" dirty="0" smtClean="0">
                <a:cs typeface="B Homa" pitchFamily="2" charset="-78"/>
              </a:rPr>
              <a:t>اين </a:t>
            </a:r>
            <a:r>
              <a:rPr lang="ar-SA" sz="1400" dirty="0">
                <a:cs typeface="B Homa" pitchFamily="2" charset="-78"/>
              </a:rPr>
              <a:t>نوع فضاههاي سبز از سويي نقش مهاركننده رشد بي رويه شهر رادارد واز سوي ديگر بازدهي </a:t>
            </a:r>
            <a:r>
              <a:rPr lang="ar-SA" sz="1400" dirty="0" smtClean="0">
                <a:cs typeface="B Homa" pitchFamily="2" charset="-78"/>
              </a:rPr>
              <a:t>اكولوژيك</a:t>
            </a:r>
            <a:r>
              <a:rPr lang="fa-IR" sz="1400" dirty="0" smtClean="0">
                <a:cs typeface="B Homa" pitchFamily="2" charset="-78"/>
              </a:rPr>
              <a:t> </a:t>
            </a:r>
            <a:r>
              <a:rPr lang="ar-SA" sz="1400" dirty="0" smtClean="0">
                <a:cs typeface="B Homa" pitchFamily="2" charset="-78"/>
              </a:rPr>
              <a:t>زيست </a:t>
            </a:r>
            <a:r>
              <a:rPr lang="ar-SA" sz="1400" dirty="0">
                <a:cs typeface="B Homa" pitchFamily="2" charset="-78"/>
              </a:rPr>
              <a:t>محيطي شان ، شامل كل محيط زيست شهري مي </a:t>
            </a:r>
            <a:r>
              <a:rPr lang="ar-SA" sz="1400" dirty="0" smtClean="0">
                <a:cs typeface="B Homa" pitchFamily="2" charset="-78"/>
              </a:rPr>
              <a:t>گردد</a:t>
            </a:r>
            <a:r>
              <a:rPr lang="fa-IR" sz="1400" dirty="0" smtClean="0">
                <a:cs typeface="B Homa" pitchFamily="2" charset="-78"/>
              </a:rPr>
              <a:t>.</a:t>
            </a:r>
            <a:endParaRPr lang="fa-IR" sz="1400" dirty="0">
              <a:cs typeface="B Homa" pitchFamily="2" charset="-78"/>
            </a:endParaRPr>
          </a:p>
        </p:txBody>
      </p:sp>
      <p:sp>
        <p:nvSpPr>
          <p:cNvPr id="6" name="Rectangle 5"/>
          <p:cNvSpPr/>
          <p:nvPr/>
        </p:nvSpPr>
        <p:spPr>
          <a:xfrm>
            <a:off x="1143000" y="1752600"/>
            <a:ext cx="5943600" cy="830997"/>
          </a:xfrm>
          <a:prstGeom prst="rect">
            <a:avLst/>
          </a:prstGeom>
        </p:spPr>
        <p:txBody>
          <a:bodyPr wrap="square">
            <a:spAutoFit/>
          </a:bodyPr>
          <a:lstStyle/>
          <a:p>
            <a:pPr algn="just" rtl="1"/>
            <a:r>
              <a:rPr lang="ar-SA" sz="1600" b="1" dirty="0" smtClean="0">
                <a:cs typeface="B Homa" pitchFamily="2" charset="-78"/>
              </a:rPr>
              <a:t>فضاهاي </a:t>
            </a:r>
            <a:r>
              <a:rPr lang="ar-SA" sz="1600" b="1" dirty="0">
                <a:cs typeface="B Homa" pitchFamily="2" charset="-78"/>
              </a:rPr>
              <a:t>سبز درون شهري</a:t>
            </a:r>
            <a:r>
              <a:rPr lang="ar-SA" sz="1600" b="1" dirty="0" smtClean="0">
                <a:cs typeface="B Homa" pitchFamily="2" charset="-78"/>
              </a:rPr>
              <a:t>:</a:t>
            </a:r>
            <a:endParaRPr lang="fa-IR" sz="1600" b="1" dirty="0" smtClean="0">
              <a:cs typeface="B Homa" pitchFamily="2" charset="-78"/>
            </a:endParaRPr>
          </a:p>
          <a:p>
            <a:pPr algn="just" rtl="1"/>
            <a:r>
              <a:rPr lang="ar-SA" sz="1600" dirty="0" smtClean="0">
                <a:cs typeface="B Homa" pitchFamily="2" charset="-78"/>
              </a:rPr>
              <a:t> </a:t>
            </a:r>
            <a:r>
              <a:rPr lang="ar-SA" sz="1400" dirty="0">
                <a:cs typeface="B Homa" pitchFamily="2" charset="-78"/>
              </a:rPr>
              <a:t>اين نوع فضاهها كه اغلب به صورت پارك احداث مي شوند ،از ديدگاه شهرسازي به زيبايي محيط زيست شهري مي افزايند. </a:t>
            </a:r>
            <a:endParaRPr lang="fa-IR" sz="1400" dirty="0">
              <a:cs typeface="B Homa" pitchFamily="2" charset="-78"/>
            </a:endParaRPr>
          </a:p>
        </p:txBody>
      </p:sp>
      <p:sp>
        <p:nvSpPr>
          <p:cNvPr id="7" name="Rectangle 6"/>
          <p:cNvSpPr/>
          <p:nvPr/>
        </p:nvSpPr>
        <p:spPr>
          <a:xfrm>
            <a:off x="2895600" y="6419079"/>
            <a:ext cx="4572000" cy="369332"/>
          </a:xfrm>
          <a:prstGeom prst="rect">
            <a:avLst/>
          </a:prstGeom>
        </p:spPr>
        <p:txBody>
          <a:bodyPr>
            <a:spAutoFit/>
          </a:bodyPr>
          <a:lstStyle/>
          <a:p>
            <a:pPr marL="285750" indent="-285750" algn="r" rtl="1">
              <a:buFont typeface="Wingdings" pitchFamily="2" charset="2"/>
              <a:buChar char="ü"/>
            </a:pPr>
            <a:r>
              <a:rPr lang="fa-IR" dirty="0" smtClean="0">
                <a:cs typeface="B Homa" pitchFamily="2" charset="-78"/>
              </a:rPr>
              <a:t> </a:t>
            </a:r>
            <a:r>
              <a:rPr lang="fa-IR" dirty="0">
                <a:cs typeface="B Homa" pitchFamily="2" charset="-78"/>
              </a:rPr>
              <a:t>سعیدنیا</a:t>
            </a:r>
            <a:r>
              <a:rPr lang="fa-IR" dirty="0" smtClean="0">
                <a:cs typeface="B Homa" pitchFamily="2" charset="-78"/>
              </a:rPr>
              <a:t>، 1383، 38</a:t>
            </a:r>
            <a:endParaRPr lang="fa-IR" dirty="0">
              <a:cs typeface="B Homa" pitchFamily="2" charset="-78"/>
            </a:endParaRPr>
          </a:p>
        </p:txBody>
      </p:sp>
      <p:pic>
        <p:nvPicPr>
          <p:cNvPr id="31" name="Picture 7" descr="I:\ \fazaye sabz\ax\sabz\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6583" y="2768969"/>
            <a:ext cx="2351139" cy="2026459"/>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29"/>
          <p:cNvSpPr/>
          <p:nvPr/>
        </p:nvSpPr>
        <p:spPr>
          <a:xfrm>
            <a:off x="2743200" y="5192676"/>
            <a:ext cx="893193" cy="338554"/>
          </a:xfrm>
          <a:prstGeom prst="rect">
            <a:avLst/>
          </a:prstGeom>
        </p:spPr>
        <p:txBody>
          <a:bodyPr wrap="none">
            <a:spAutoFit/>
          </a:bodyPr>
          <a:lstStyle/>
          <a:p>
            <a:pPr algn="r" rtl="1"/>
            <a:r>
              <a:rPr lang="ar-SA" sz="800" dirty="0">
                <a:cs typeface="B Homa" pitchFamily="2" charset="-78"/>
              </a:rPr>
              <a:t>گونه شناسي كاربري </a:t>
            </a:r>
            <a:endParaRPr lang="fa-IR" sz="800" dirty="0" smtClean="0">
              <a:cs typeface="B Homa" pitchFamily="2" charset="-78"/>
            </a:endParaRPr>
          </a:p>
          <a:p>
            <a:pPr algn="r" rtl="1"/>
            <a:r>
              <a:rPr lang="ar-SA" sz="800" dirty="0" smtClean="0">
                <a:cs typeface="B Homa" pitchFamily="2" charset="-78"/>
              </a:rPr>
              <a:t>فضاي </a:t>
            </a:r>
            <a:r>
              <a:rPr lang="ar-SA" sz="800" dirty="0">
                <a:cs typeface="B Homa" pitchFamily="2" charset="-78"/>
              </a:rPr>
              <a:t>سبز شهري </a:t>
            </a:r>
            <a:endParaRPr lang="fa-IR" sz="800" dirty="0">
              <a:cs typeface="B Homa" pitchFamily="2" charset="-78"/>
            </a:endParaRPr>
          </a:p>
        </p:txBody>
      </p:sp>
      <p:sp>
        <p:nvSpPr>
          <p:cNvPr id="32" name="Rectangle 31"/>
          <p:cNvSpPr/>
          <p:nvPr/>
        </p:nvSpPr>
        <p:spPr>
          <a:xfrm>
            <a:off x="1219200" y="4811676"/>
            <a:ext cx="1741996" cy="338554"/>
          </a:xfrm>
          <a:prstGeom prst="rect">
            <a:avLst/>
          </a:prstGeom>
        </p:spPr>
        <p:txBody>
          <a:bodyPr wrap="square">
            <a:spAutoFit/>
          </a:bodyPr>
          <a:lstStyle/>
          <a:p>
            <a:pPr algn="ctr" rtl="1"/>
            <a:r>
              <a:rPr lang="ar-SA" sz="800" dirty="0" smtClean="0">
                <a:cs typeface="B Homa" pitchFamily="2" charset="-78"/>
              </a:rPr>
              <a:t>فضاهاي </a:t>
            </a:r>
            <a:r>
              <a:rPr lang="ar-SA" sz="800" dirty="0">
                <a:cs typeface="B Homa" pitchFamily="2" charset="-78"/>
              </a:rPr>
              <a:t>سبز </a:t>
            </a:r>
            <a:r>
              <a:rPr lang="ar-SA" sz="800" dirty="0" smtClean="0">
                <a:cs typeface="B Homa" pitchFamily="2" charset="-78"/>
              </a:rPr>
              <a:t>برون</a:t>
            </a:r>
            <a:r>
              <a:rPr lang="fa-IR" sz="800" dirty="0" smtClean="0">
                <a:cs typeface="B Homa" pitchFamily="2" charset="-78"/>
              </a:rPr>
              <a:t> </a:t>
            </a:r>
            <a:r>
              <a:rPr lang="ar-SA" sz="800" dirty="0" smtClean="0">
                <a:cs typeface="B Homa" pitchFamily="2" charset="-78"/>
              </a:rPr>
              <a:t>شهري</a:t>
            </a:r>
            <a:endParaRPr lang="fa-IR" sz="800" dirty="0" smtClean="0">
              <a:cs typeface="B Homa" pitchFamily="2" charset="-78"/>
            </a:endParaRPr>
          </a:p>
          <a:p>
            <a:pPr algn="ctr" rtl="1"/>
            <a:r>
              <a:rPr lang="ar-SA" sz="800" dirty="0" smtClean="0">
                <a:cs typeface="B Homa" pitchFamily="2" charset="-78"/>
              </a:rPr>
              <a:t> </a:t>
            </a:r>
            <a:r>
              <a:rPr lang="fa-IR" sz="800" dirty="0" smtClean="0">
                <a:cs typeface="B Homa" pitchFamily="2" charset="-78"/>
              </a:rPr>
              <a:t>   </a:t>
            </a:r>
            <a:endParaRPr lang="en-US" sz="800" dirty="0">
              <a:cs typeface="B Homa" pitchFamily="2" charset="-78"/>
            </a:endParaRPr>
          </a:p>
        </p:txBody>
      </p:sp>
      <p:sp>
        <p:nvSpPr>
          <p:cNvPr id="33" name="Rectangle 32"/>
          <p:cNvSpPr/>
          <p:nvPr/>
        </p:nvSpPr>
        <p:spPr>
          <a:xfrm>
            <a:off x="1600200" y="5878476"/>
            <a:ext cx="1034257" cy="338554"/>
          </a:xfrm>
          <a:prstGeom prst="rect">
            <a:avLst/>
          </a:prstGeom>
        </p:spPr>
        <p:txBody>
          <a:bodyPr wrap="none">
            <a:spAutoFit/>
          </a:bodyPr>
          <a:lstStyle/>
          <a:p>
            <a:pPr algn="ctr"/>
            <a:r>
              <a:rPr lang="ar-SA" sz="800" dirty="0" smtClean="0">
                <a:cs typeface="B Homa" pitchFamily="2" charset="-78"/>
              </a:rPr>
              <a:t>فضاهاي </a:t>
            </a:r>
            <a:r>
              <a:rPr lang="ar-SA" sz="800" dirty="0">
                <a:cs typeface="B Homa" pitchFamily="2" charset="-78"/>
              </a:rPr>
              <a:t>سبز درون </a:t>
            </a:r>
            <a:r>
              <a:rPr lang="ar-SA" sz="800" dirty="0" smtClean="0">
                <a:cs typeface="B Homa" pitchFamily="2" charset="-78"/>
              </a:rPr>
              <a:t>شهري</a:t>
            </a:r>
            <a:endParaRPr lang="fa-IR" sz="800" dirty="0" smtClean="0">
              <a:cs typeface="B Homa" pitchFamily="2" charset="-78"/>
            </a:endParaRPr>
          </a:p>
          <a:p>
            <a:pPr algn="ctr"/>
            <a:r>
              <a:rPr lang="fa-IR" sz="800" dirty="0" smtClean="0">
                <a:cs typeface="B Homa" pitchFamily="2" charset="-78"/>
              </a:rPr>
              <a:t>(</a:t>
            </a:r>
            <a:r>
              <a:rPr lang="ar-SA" sz="800" dirty="0" smtClean="0">
                <a:cs typeface="B Homa" pitchFamily="2" charset="-78"/>
              </a:rPr>
              <a:t>پارك</a:t>
            </a:r>
            <a:r>
              <a:rPr lang="fa-IR" sz="800" dirty="0" smtClean="0">
                <a:cs typeface="B Homa" pitchFamily="2" charset="-78"/>
              </a:rPr>
              <a:t>)</a:t>
            </a:r>
            <a:endParaRPr lang="fa-IR" sz="800" dirty="0">
              <a:cs typeface="B Homa" pitchFamily="2" charset="-78"/>
            </a:endParaRPr>
          </a:p>
        </p:txBody>
      </p:sp>
      <p:sp>
        <p:nvSpPr>
          <p:cNvPr id="34" name="Rectangle 33"/>
          <p:cNvSpPr/>
          <p:nvPr/>
        </p:nvSpPr>
        <p:spPr>
          <a:xfrm>
            <a:off x="329530" y="4733243"/>
            <a:ext cx="1188146" cy="830997"/>
          </a:xfrm>
          <a:prstGeom prst="rect">
            <a:avLst/>
          </a:prstGeom>
        </p:spPr>
        <p:txBody>
          <a:bodyPr wrap="none">
            <a:spAutoFit/>
          </a:bodyPr>
          <a:lstStyle/>
          <a:p>
            <a:pPr algn="r" rtl="1"/>
            <a:r>
              <a:rPr lang="ar-SA" sz="800" dirty="0">
                <a:cs typeface="B Homa" pitchFamily="2" charset="-78"/>
              </a:rPr>
              <a:t>كمربندهاي سبز احاطه كننده </a:t>
            </a:r>
            <a:endParaRPr lang="fa-IR" sz="800" dirty="0">
              <a:cs typeface="B Homa" pitchFamily="2" charset="-78"/>
            </a:endParaRPr>
          </a:p>
          <a:p>
            <a:pPr algn="r" rtl="1"/>
            <a:r>
              <a:rPr lang="ar-SA" sz="800" dirty="0">
                <a:cs typeface="B Homa" pitchFamily="2" charset="-78"/>
              </a:rPr>
              <a:t>كمان هاي </a:t>
            </a:r>
            <a:r>
              <a:rPr lang="ar-SA" sz="800" dirty="0" smtClean="0">
                <a:cs typeface="B Homa" pitchFamily="2" charset="-78"/>
              </a:rPr>
              <a:t>سبز </a:t>
            </a:r>
            <a:endParaRPr lang="fa-IR" sz="800" dirty="0" smtClean="0">
              <a:cs typeface="B Homa" pitchFamily="2" charset="-78"/>
            </a:endParaRPr>
          </a:p>
          <a:p>
            <a:pPr algn="r" rtl="1"/>
            <a:r>
              <a:rPr lang="ar-SA" sz="800" dirty="0">
                <a:cs typeface="B Homa" pitchFamily="2" charset="-78"/>
              </a:rPr>
              <a:t>محورهاي سبز </a:t>
            </a:r>
            <a:endParaRPr lang="fa-IR" sz="800" dirty="0">
              <a:cs typeface="B Homa" pitchFamily="2" charset="-78"/>
            </a:endParaRPr>
          </a:p>
          <a:p>
            <a:pPr algn="r" rtl="1"/>
            <a:r>
              <a:rPr lang="ar-SA" sz="800" dirty="0">
                <a:cs typeface="B Homa" pitchFamily="2" charset="-78"/>
              </a:rPr>
              <a:t>پارك هاي ملي </a:t>
            </a:r>
            <a:endParaRPr lang="fa-IR" sz="800" dirty="0" smtClean="0">
              <a:cs typeface="B Homa" pitchFamily="2" charset="-78"/>
            </a:endParaRPr>
          </a:p>
          <a:p>
            <a:pPr algn="r" rtl="1"/>
            <a:r>
              <a:rPr lang="ar-SA" sz="800" dirty="0">
                <a:cs typeface="B Homa" pitchFamily="2" charset="-78"/>
              </a:rPr>
              <a:t>پارك هاي </a:t>
            </a:r>
            <a:r>
              <a:rPr lang="ar-SA" sz="800" dirty="0" smtClean="0">
                <a:cs typeface="B Homa" pitchFamily="2" charset="-78"/>
              </a:rPr>
              <a:t>جنگلي</a:t>
            </a:r>
            <a:endParaRPr lang="fa-IR" sz="800" dirty="0">
              <a:cs typeface="B Homa" pitchFamily="2" charset="-78"/>
            </a:endParaRPr>
          </a:p>
          <a:p>
            <a:pPr algn="r" rtl="1"/>
            <a:r>
              <a:rPr lang="ar-SA" sz="800" dirty="0">
                <a:cs typeface="B Homa" pitchFamily="2" charset="-78"/>
              </a:rPr>
              <a:t>پارك هاي گياه شناسي</a:t>
            </a:r>
            <a:endParaRPr lang="fa-IR" sz="800" dirty="0">
              <a:cs typeface="B Homa" pitchFamily="2" charset="-78"/>
            </a:endParaRPr>
          </a:p>
        </p:txBody>
      </p:sp>
      <p:sp>
        <p:nvSpPr>
          <p:cNvPr id="35" name="Content Placeholder 2"/>
          <p:cNvSpPr txBox="1">
            <a:spLocks/>
          </p:cNvSpPr>
          <p:nvPr/>
        </p:nvSpPr>
        <p:spPr>
          <a:xfrm>
            <a:off x="0" y="5802276"/>
            <a:ext cx="1552179" cy="97952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a-IR" sz="800" dirty="0" smtClean="0">
                <a:cs typeface="B Homa" pitchFamily="2" charset="-78"/>
              </a:rPr>
              <a:t>پارک در مقیاس واحد همسایگی</a:t>
            </a:r>
          </a:p>
          <a:p>
            <a:pPr marL="0" indent="0">
              <a:buFont typeface="Arial" pitchFamily="34" charset="0"/>
              <a:buNone/>
            </a:pPr>
            <a:r>
              <a:rPr lang="fa-IR" sz="800" dirty="0" smtClean="0">
                <a:cs typeface="B Homa" pitchFamily="2" charset="-78"/>
              </a:rPr>
              <a:t>پارک در مقیاس محله ها</a:t>
            </a:r>
          </a:p>
          <a:p>
            <a:pPr marL="0" indent="0">
              <a:buFont typeface="Arial" pitchFamily="34" charset="0"/>
              <a:buNone/>
            </a:pPr>
            <a:r>
              <a:rPr lang="fa-IR" sz="800" dirty="0" smtClean="0">
                <a:cs typeface="B Homa" pitchFamily="2" charset="-78"/>
              </a:rPr>
              <a:t>پارک در مقیاس ناحیه</a:t>
            </a:r>
          </a:p>
          <a:p>
            <a:pPr marL="0" indent="0">
              <a:buFont typeface="Arial" pitchFamily="34" charset="0"/>
              <a:buNone/>
            </a:pPr>
            <a:r>
              <a:rPr lang="fa-IR" sz="800" dirty="0" smtClean="0">
                <a:cs typeface="B Homa" pitchFamily="2" charset="-78"/>
              </a:rPr>
              <a:t>پارک در مقیاس منطقه</a:t>
            </a:r>
          </a:p>
          <a:p>
            <a:pPr marL="0" indent="0">
              <a:buFont typeface="Arial" pitchFamily="34" charset="0"/>
              <a:buNone/>
            </a:pPr>
            <a:r>
              <a:rPr lang="ar-SA" sz="800" dirty="0" smtClean="0">
                <a:cs typeface="B Homa" pitchFamily="2" charset="-78"/>
              </a:rPr>
              <a:t>فضاهاي سبز خياباني</a:t>
            </a:r>
            <a:endParaRPr lang="en-US" sz="800" dirty="0">
              <a:cs typeface="B Homa" pitchFamily="2" charset="-78"/>
            </a:endParaRPr>
          </a:p>
        </p:txBody>
      </p:sp>
      <p:sp>
        <p:nvSpPr>
          <p:cNvPr id="36" name="Right Brace 35"/>
          <p:cNvSpPr/>
          <p:nvPr/>
        </p:nvSpPr>
        <p:spPr>
          <a:xfrm>
            <a:off x="1371600" y="47017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7" name="Right Brace 36"/>
          <p:cNvSpPr/>
          <p:nvPr/>
        </p:nvSpPr>
        <p:spPr>
          <a:xfrm>
            <a:off x="1371600" y="57685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8" name="Right Brace 37"/>
          <p:cNvSpPr/>
          <p:nvPr/>
        </p:nvSpPr>
        <p:spPr>
          <a:xfrm>
            <a:off x="2514600" y="4811676"/>
            <a:ext cx="314979" cy="1480362"/>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9" name="Rectangle 38"/>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0" name="TextBox 39"/>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41" name="Rectangle 40"/>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Rectangle 41"/>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Rectangle 46"/>
          <p:cNvSpPr/>
          <p:nvPr/>
        </p:nvSpPr>
        <p:spPr>
          <a:xfrm>
            <a:off x="7676322" y="37302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8" name="Rectangle 47"/>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9" name="Rectangle 48"/>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0" name="TextBox 49"/>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51" name="TextBox 50"/>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52" name="TextBox 51"/>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3" name="TextBox 52"/>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4" name="TextBox 53"/>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5" name="TextBox 54"/>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6" name="TextBox 55"/>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7" name="TextBox 56"/>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58" name="Flowchart: Card 57"/>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9" name="TextBox 58"/>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60" name="Rectangle 59"/>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TextBox 61"/>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3" name="TextBox 62"/>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4" name="TextBox 63"/>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19211928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57618" y="1159133"/>
            <a:ext cx="3905182" cy="954107"/>
          </a:xfrm>
          <a:prstGeom prst="rect">
            <a:avLst/>
          </a:prstGeom>
        </p:spPr>
        <p:txBody>
          <a:bodyPr wrap="square">
            <a:spAutoFit/>
          </a:bodyPr>
          <a:lstStyle/>
          <a:p>
            <a:pPr algn="just" rtl="1"/>
            <a:r>
              <a:rPr lang="ar-SA" sz="1400" b="1" dirty="0">
                <a:cs typeface="B Homa" pitchFamily="2" charset="-78"/>
              </a:rPr>
              <a:t>كمربندهاي </a:t>
            </a:r>
            <a:r>
              <a:rPr lang="ar-SA" sz="1400" b="1" dirty="0" smtClean="0">
                <a:cs typeface="B Homa" pitchFamily="2" charset="-78"/>
              </a:rPr>
              <a:t>سبز</a:t>
            </a:r>
            <a:r>
              <a:rPr lang="fa-IR" sz="1400" b="1" dirty="0" smtClean="0">
                <a:cs typeface="B Homa" pitchFamily="2" charset="-78"/>
              </a:rPr>
              <a:t>:</a:t>
            </a:r>
          </a:p>
          <a:p>
            <a:pPr algn="just" rtl="1"/>
            <a:r>
              <a:rPr lang="ar-SA" sz="1400" dirty="0" smtClean="0">
                <a:cs typeface="B Homa" pitchFamily="2" charset="-78"/>
              </a:rPr>
              <a:t> </a:t>
            </a:r>
            <a:r>
              <a:rPr lang="ar-SA" sz="1400" dirty="0">
                <a:cs typeface="B Homa" pitchFamily="2" charset="-78"/>
              </a:rPr>
              <a:t>براي تعيين حدود شهر، كنترل گسترش شهر، جلوگيري از رشد بي رويه و به هم خوردن تناسب ساخت مورفولوژي شهر، ايجاد مي </a:t>
            </a:r>
            <a:r>
              <a:rPr lang="ar-SA" sz="1400" dirty="0" smtClean="0">
                <a:cs typeface="B Homa" pitchFamily="2" charset="-78"/>
              </a:rPr>
              <a:t>شوند</a:t>
            </a:r>
            <a:r>
              <a:rPr lang="fa-IR" sz="1400" dirty="0" smtClean="0">
                <a:cs typeface="B Homa" pitchFamily="2" charset="-78"/>
              </a:rPr>
              <a:t>.</a:t>
            </a:r>
            <a:endParaRPr lang="fa-IR" sz="1400" dirty="0">
              <a:cs typeface="B Homa" pitchFamily="2" charset="-78"/>
            </a:endParaRPr>
          </a:p>
        </p:txBody>
      </p:sp>
      <p:sp>
        <p:nvSpPr>
          <p:cNvPr id="5" name="Rectangle 4"/>
          <p:cNvSpPr/>
          <p:nvPr/>
        </p:nvSpPr>
        <p:spPr>
          <a:xfrm>
            <a:off x="3200400" y="2073533"/>
            <a:ext cx="3981382" cy="1169551"/>
          </a:xfrm>
          <a:prstGeom prst="rect">
            <a:avLst/>
          </a:prstGeom>
        </p:spPr>
        <p:txBody>
          <a:bodyPr wrap="square">
            <a:spAutoFit/>
          </a:bodyPr>
          <a:lstStyle/>
          <a:p>
            <a:pPr algn="just" rtl="1"/>
            <a:r>
              <a:rPr lang="ar-SA" sz="1400" b="1" dirty="0">
                <a:cs typeface="B Homa" pitchFamily="2" charset="-78"/>
              </a:rPr>
              <a:t>كمانهاي </a:t>
            </a:r>
            <a:r>
              <a:rPr lang="ar-SA" sz="1400" b="1" dirty="0" smtClean="0">
                <a:cs typeface="B Homa" pitchFamily="2" charset="-78"/>
              </a:rPr>
              <a:t>سبز</a:t>
            </a:r>
            <a:r>
              <a:rPr lang="fa-IR" sz="1400" b="1" dirty="0" smtClean="0">
                <a:cs typeface="B Homa" pitchFamily="2" charset="-78"/>
              </a:rPr>
              <a:t>:</a:t>
            </a:r>
          </a:p>
          <a:p>
            <a:pPr algn="just" rtl="1"/>
            <a:r>
              <a:rPr lang="ar-SA" sz="1400" dirty="0" smtClean="0">
                <a:cs typeface="B Homa" pitchFamily="2" charset="-78"/>
              </a:rPr>
              <a:t>كمربندهاي </a:t>
            </a:r>
            <a:r>
              <a:rPr lang="ar-SA" sz="1400" dirty="0">
                <a:cs typeface="B Homa" pitchFamily="2" charset="-78"/>
              </a:rPr>
              <a:t>سبز عريضي مي باشند كه براي مهار رشد بي رويه شهرها و هدايت آن ها در جهت دلخواه و هم چنين برقراري پيوند ميان هسته اصلي شهر و شهرك هاي اقماري و جداكردن فضاي اصلي شهر از فضاي حومه به كار مي روند.  </a:t>
            </a:r>
            <a:endParaRPr lang="en-US" sz="1400" dirty="0">
              <a:cs typeface="B Homa" pitchFamily="2" charset="-78"/>
            </a:endParaRPr>
          </a:p>
        </p:txBody>
      </p:sp>
      <p:sp>
        <p:nvSpPr>
          <p:cNvPr id="6" name="Rectangle 5"/>
          <p:cNvSpPr/>
          <p:nvPr/>
        </p:nvSpPr>
        <p:spPr>
          <a:xfrm>
            <a:off x="3257618" y="3368933"/>
            <a:ext cx="3905182" cy="954107"/>
          </a:xfrm>
          <a:prstGeom prst="rect">
            <a:avLst/>
          </a:prstGeom>
        </p:spPr>
        <p:txBody>
          <a:bodyPr wrap="square">
            <a:spAutoFit/>
          </a:bodyPr>
          <a:lstStyle/>
          <a:p>
            <a:pPr algn="just" rtl="1"/>
            <a:r>
              <a:rPr lang="ar-SA" sz="1400" b="1" dirty="0">
                <a:cs typeface="B Homa" pitchFamily="2" charset="-78"/>
              </a:rPr>
              <a:t>محورهاي سبز </a:t>
            </a:r>
            <a:r>
              <a:rPr lang="fa-IR" sz="1400" b="1" dirty="0" smtClean="0">
                <a:cs typeface="B Homa" pitchFamily="2" charset="-78"/>
              </a:rPr>
              <a:t>:</a:t>
            </a:r>
          </a:p>
          <a:p>
            <a:pPr algn="just" rtl="1"/>
            <a:r>
              <a:rPr lang="ar-SA" sz="1400" dirty="0" smtClean="0">
                <a:cs typeface="B Homa" pitchFamily="2" charset="-78"/>
              </a:rPr>
              <a:t> </a:t>
            </a:r>
            <a:r>
              <a:rPr lang="ar-SA" sz="1400" dirty="0">
                <a:cs typeface="B Homa" pitchFamily="2" charset="-78"/>
              </a:rPr>
              <a:t>به فضاهاي سبز امتداد خيابان هاي شهر و محورهاي سبز برون شهري به فضاهاي سبز حاشيه جاده هايي كه به طور مستقيم يا از طريق كمربندي به درون شهر راه مي يابند، گفته مي </a:t>
            </a:r>
            <a:r>
              <a:rPr lang="ar-SA" sz="1400" dirty="0" smtClean="0">
                <a:cs typeface="B Homa" pitchFamily="2" charset="-78"/>
              </a:rPr>
              <a:t>شود</a:t>
            </a:r>
            <a:r>
              <a:rPr lang="fa-IR" sz="1400" dirty="0" smtClean="0">
                <a:cs typeface="B Homa" pitchFamily="2" charset="-78"/>
              </a:rPr>
              <a:t>.</a:t>
            </a:r>
            <a:endParaRPr lang="fa-IR" sz="1400" dirty="0">
              <a:cs typeface="B Homa" pitchFamily="2" charset="-78"/>
            </a:endParaRPr>
          </a:p>
        </p:txBody>
      </p:sp>
      <p:sp>
        <p:nvSpPr>
          <p:cNvPr id="7" name="Rectangle 6"/>
          <p:cNvSpPr/>
          <p:nvPr/>
        </p:nvSpPr>
        <p:spPr>
          <a:xfrm>
            <a:off x="2895600" y="6412468"/>
            <a:ext cx="4572000" cy="369332"/>
          </a:xfrm>
          <a:prstGeom prst="rect">
            <a:avLst/>
          </a:prstGeom>
        </p:spPr>
        <p:txBody>
          <a:bodyPr>
            <a:spAutoFit/>
          </a:bodyPr>
          <a:lstStyle/>
          <a:p>
            <a:pPr marL="285750" indent="-285750" algn="r" rtl="1">
              <a:buFont typeface="Wingdings" pitchFamily="2" charset="2"/>
              <a:buChar char="ü"/>
            </a:pPr>
            <a:r>
              <a:rPr lang="fa-IR" dirty="0" smtClean="0">
                <a:cs typeface="B Homa" pitchFamily="2" charset="-78"/>
              </a:rPr>
              <a:t>سعیدنیا، 1383، 40</a:t>
            </a:r>
            <a:endParaRPr lang="fa-IR" dirty="0">
              <a:cs typeface="B Homa" pitchFamily="2" charset="-78"/>
            </a:endParaRPr>
          </a:p>
        </p:txBody>
      </p:sp>
      <p:pic>
        <p:nvPicPr>
          <p:cNvPr id="30" name="Picture 14" descr="E:\azade0\عكس\شهر\sabz\منطقه ستاره ای در هلند....jpg"/>
          <p:cNvPicPr>
            <a:picLocks noChangeAspect="1" noChangeArrowheads="1"/>
          </p:cNvPicPr>
          <p:nvPr/>
        </p:nvPicPr>
        <p:blipFill rotWithShape="1">
          <a:blip r:embed="rId2">
            <a:extLst>
              <a:ext uri="{28A0092B-C50C-407E-A947-70E740481C1C}">
                <a14:useLocalDpi xmlns:a14="http://schemas.microsoft.com/office/drawing/2010/main" val="0"/>
              </a:ext>
            </a:extLst>
          </a:blip>
          <a:srcRect b="33740"/>
          <a:stretch/>
        </p:blipFill>
        <p:spPr bwMode="auto">
          <a:xfrm>
            <a:off x="616865" y="1235333"/>
            <a:ext cx="2488353" cy="15278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2" name="Picture 2" descr="E:\azade0\دانشگاه\متفرقه\New Folder (2)\12.jpg"/>
          <p:cNvPicPr>
            <a:picLocks noChangeAspect="1" noChangeArrowheads="1"/>
          </p:cNvPicPr>
          <p:nvPr/>
        </p:nvPicPr>
        <p:blipFill>
          <a:blip r:embed="rId3"/>
          <a:srcRect/>
          <a:stretch>
            <a:fillRect/>
          </a:stretch>
        </p:blipFill>
        <p:spPr bwMode="auto">
          <a:xfrm>
            <a:off x="673296" y="2911733"/>
            <a:ext cx="2374704" cy="1584067"/>
          </a:xfrm>
          <a:prstGeom prst="rect">
            <a:avLst/>
          </a:prstGeom>
          <a:ln>
            <a:noFill/>
          </a:ln>
          <a:effectLst>
            <a:outerShdw blurRad="292100" dist="139700" dir="2700000" algn="tl" rotWithShape="0">
              <a:srgbClr val="333333">
                <a:alpha val="65000"/>
              </a:srgbClr>
            </a:outerShdw>
          </a:effectLst>
        </p:spPr>
      </p:pic>
      <p:sp>
        <p:nvSpPr>
          <p:cNvPr id="31" name="Rectangle 30"/>
          <p:cNvSpPr/>
          <p:nvPr/>
        </p:nvSpPr>
        <p:spPr>
          <a:xfrm>
            <a:off x="2743200" y="5192676"/>
            <a:ext cx="893193" cy="338554"/>
          </a:xfrm>
          <a:prstGeom prst="rect">
            <a:avLst/>
          </a:prstGeom>
        </p:spPr>
        <p:txBody>
          <a:bodyPr wrap="none">
            <a:spAutoFit/>
          </a:bodyPr>
          <a:lstStyle/>
          <a:p>
            <a:pPr algn="r" rtl="1"/>
            <a:r>
              <a:rPr lang="ar-SA" sz="800" dirty="0">
                <a:cs typeface="B Homa" pitchFamily="2" charset="-78"/>
              </a:rPr>
              <a:t>گونه شناسي كاربري </a:t>
            </a:r>
            <a:endParaRPr lang="fa-IR" sz="800" dirty="0" smtClean="0">
              <a:cs typeface="B Homa" pitchFamily="2" charset="-78"/>
            </a:endParaRPr>
          </a:p>
          <a:p>
            <a:pPr algn="r" rtl="1"/>
            <a:r>
              <a:rPr lang="ar-SA" sz="800" dirty="0" smtClean="0">
                <a:cs typeface="B Homa" pitchFamily="2" charset="-78"/>
              </a:rPr>
              <a:t>فضاي </a:t>
            </a:r>
            <a:r>
              <a:rPr lang="ar-SA" sz="800" dirty="0">
                <a:cs typeface="B Homa" pitchFamily="2" charset="-78"/>
              </a:rPr>
              <a:t>سبز شهري </a:t>
            </a:r>
            <a:endParaRPr lang="fa-IR" sz="800" dirty="0">
              <a:cs typeface="B Homa" pitchFamily="2" charset="-78"/>
            </a:endParaRPr>
          </a:p>
        </p:txBody>
      </p:sp>
      <p:sp>
        <p:nvSpPr>
          <p:cNvPr id="33" name="Rectangle 32"/>
          <p:cNvSpPr/>
          <p:nvPr/>
        </p:nvSpPr>
        <p:spPr>
          <a:xfrm>
            <a:off x="1219200" y="4811676"/>
            <a:ext cx="1741996" cy="338554"/>
          </a:xfrm>
          <a:prstGeom prst="rect">
            <a:avLst/>
          </a:prstGeom>
        </p:spPr>
        <p:txBody>
          <a:bodyPr wrap="square">
            <a:spAutoFit/>
          </a:bodyPr>
          <a:lstStyle/>
          <a:p>
            <a:pPr algn="ctr" rtl="1"/>
            <a:r>
              <a:rPr lang="ar-SA" sz="800" dirty="0" smtClean="0">
                <a:cs typeface="B Homa" pitchFamily="2" charset="-78"/>
              </a:rPr>
              <a:t>فضاهاي </a:t>
            </a:r>
            <a:r>
              <a:rPr lang="ar-SA" sz="800" dirty="0">
                <a:cs typeface="B Homa" pitchFamily="2" charset="-78"/>
              </a:rPr>
              <a:t>سبز </a:t>
            </a:r>
            <a:r>
              <a:rPr lang="ar-SA" sz="800" dirty="0" smtClean="0">
                <a:cs typeface="B Homa" pitchFamily="2" charset="-78"/>
              </a:rPr>
              <a:t>برون</a:t>
            </a:r>
            <a:r>
              <a:rPr lang="fa-IR" sz="800" dirty="0" smtClean="0">
                <a:cs typeface="B Homa" pitchFamily="2" charset="-78"/>
              </a:rPr>
              <a:t> </a:t>
            </a:r>
            <a:r>
              <a:rPr lang="ar-SA" sz="800" dirty="0" smtClean="0">
                <a:cs typeface="B Homa" pitchFamily="2" charset="-78"/>
              </a:rPr>
              <a:t>شهري</a:t>
            </a:r>
            <a:endParaRPr lang="fa-IR" sz="800" dirty="0" smtClean="0">
              <a:cs typeface="B Homa" pitchFamily="2" charset="-78"/>
            </a:endParaRPr>
          </a:p>
          <a:p>
            <a:pPr algn="ctr" rtl="1"/>
            <a:r>
              <a:rPr lang="ar-SA" sz="800" dirty="0" smtClean="0">
                <a:cs typeface="B Homa" pitchFamily="2" charset="-78"/>
              </a:rPr>
              <a:t> </a:t>
            </a:r>
            <a:r>
              <a:rPr lang="fa-IR" sz="800" dirty="0" smtClean="0">
                <a:cs typeface="B Homa" pitchFamily="2" charset="-78"/>
              </a:rPr>
              <a:t>   </a:t>
            </a:r>
            <a:endParaRPr lang="en-US" sz="800" dirty="0">
              <a:cs typeface="B Homa" pitchFamily="2" charset="-78"/>
            </a:endParaRPr>
          </a:p>
        </p:txBody>
      </p:sp>
      <p:sp>
        <p:nvSpPr>
          <p:cNvPr id="34" name="Rectangle 33"/>
          <p:cNvSpPr/>
          <p:nvPr/>
        </p:nvSpPr>
        <p:spPr>
          <a:xfrm>
            <a:off x="1600200" y="5878476"/>
            <a:ext cx="1034257" cy="338554"/>
          </a:xfrm>
          <a:prstGeom prst="rect">
            <a:avLst/>
          </a:prstGeom>
        </p:spPr>
        <p:txBody>
          <a:bodyPr wrap="none">
            <a:spAutoFit/>
          </a:bodyPr>
          <a:lstStyle/>
          <a:p>
            <a:pPr algn="ctr"/>
            <a:r>
              <a:rPr lang="ar-SA" sz="800" dirty="0" smtClean="0">
                <a:cs typeface="B Homa" pitchFamily="2" charset="-78"/>
              </a:rPr>
              <a:t>فضاهاي </a:t>
            </a:r>
            <a:r>
              <a:rPr lang="ar-SA" sz="800" dirty="0">
                <a:cs typeface="B Homa" pitchFamily="2" charset="-78"/>
              </a:rPr>
              <a:t>سبز درون </a:t>
            </a:r>
            <a:r>
              <a:rPr lang="ar-SA" sz="800" dirty="0" smtClean="0">
                <a:cs typeface="B Homa" pitchFamily="2" charset="-78"/>
              </a:rPr>
              <a:t>شهري</a:t>
            </a:r>
            <a:endParaRPr lang="fa-IR" sz="800" dirty="0" smtClean="0">
              <a:cs typeface="B Homa" pitchFamily="2" charset="-78"/>
            </a:endParaRPr>
          </a:p>
          <a:p>
            <a:pPr algn="ctr"/>
            <a:r>
              <a:rPr lang="fa-IR" sz="800" dirty="0" smtClean="0">
                <a:cs typeface="B Homa" pitchFamily="2" charset="-78"/>
              </a:rPr>
              <a:t>(</a:t>
            </a:r>
            <a:r>
              <a:rPr lang="ar-SA" sz="800" dirty="0" smtClean="0">
                <a:cs typeface="B Homa" pitchFamily="2" charset="-78"/>
              </a:rPr>
              <a:t>پارك</a:t>
            </a:r>
            <a:r>
              <a:rPr lang="fa-IR" sz="800" dirty="0" smtClean="0">
                <a:cs typeface="B Homa" pitchFamily="2" charset="-78"/>
              </a:rPr>
              <a:t>)</a:t>
            </a:r>
            <a:endParaRPr lang="fa-IR" sz="800" dirty="0">
              <a:cs typeface="B Homa" pitchFamily="2" charset="-78"/>
            </a:endParaRPr>
          </a:p>
        </p:txBody>
      </p:sp>
      <p:sp>
        <p:nvSpPr>
          <p:cNvPr id="35" name="Rectangle 34"/>
          <p:cNvSpPr/>
          <p:nvPr/>
        </p:nvSpPr>
        <p:spPr>
          <a:xfrm>
            <a:off x="329530" y="4733243"/>
            <a:ext cx="1188146" cy="830997"/>
          </a:xfrm>
          <a:prstGeom prst="rect">
            <a:avLst/>
          </a:prstGeom>
        </p:spPr>
        <p:txBody>
          <a:bodyPr wrap="none">
            <a:spAutoFit/>
          </a:bodyPr>
          <a:lstStyle/>
          <a:p>
            <a:pPr algn="r" rtl="1"/>
            <a:r>
              <a:rPr lang="ar-SA" sz="800" dirty="0">
                <a:cs typeface="B Homa" pitchFamily="2" charset="-78"/>
              </a:rPr>
              <a:t>كمربندهاي سبز احاطه كننده </a:t>
            </a:r>
            <a:endParaRPr lang="fa-IR" sz="800" dirty="0">
              <a:cs typeface="B Homa" pitchFamily="2" charset="-78"/>
            </a:endParaRPr>
          </a:p>
          <a:p>
            <a:pPr algn="r" rtl="1"/>
            <a:r>
              <a:rPr lang="ar-SA" sz="800" dirty="0">
                <a:cs typeface="B Homa" pitchFamily="2" charset="-78"/>
              </a:rPr>
              <a:t>كمان هاي </a:t>
            </a:r>
            <a:r>
              <a:rPr lang="ar-SA" sz="800" dirty="0" smtClean="0">
                <a:cs typeface="B Homa" pitchFamily="2" charset="-78"/>
              </a:rPr>
              <a:t>سبز </a:t>
            </a:r>
            <a:endParaRPr lang="fa-IR" sz="800" dirty="0" smtClean="0">
              <a:cs typeface="B Homa" pitchFamily="2" charset="-78"/>
            </a:endParaRPr>
          </a:p>
          <a:p>
            <a:pPr algn="r" rtl="1"/>
            <a:r>
              <a:rPr lang="ar-SA" sz="800" dirty="0">
                <a:cs typeface="B Homa" pitchFamily="2" charset="-78"/>
              </a:rPr>
              <a:t>محورهاي سبز </a:t>
            </a:r>
            <a:endParaRPr lang="fa-IR" sz="800" dirty="0">
              <a:cs typeface="B Homa" pitchFamily="2" charset="-78"/>
            </a:endParaRPr>
          </a:p>
          <a:p>
            <a:pPr algn="r" rtl="1"/>
            <a:r>
              <a:rPr lang="ar-SA" sz="800" dirty="0">
                <a:cs typeface="B Homa" pitchFamily="2" charset="-78"/>
              </a:rPr>
              <a:t>پارك هاي ملي </a:t>
            </a:r>
            <a:endParaRPr lang="fa-IR" sz="800" dirty="0" smtClean="0">
              <a:cs typeface="B Homa" pitchFamily="2" charset="-78"/>
            </a:endParaRPr>
          </a:p>
          <a:p>
            <a:pPr algn="r" rtl="1"/>
            <a:r>
              <a:rPr lang="ar-SA" sz="800" dirty="0">
                <a:cs typeface="B Homa" pitchFamily="2" charset="-78"/>
              </a:rPr>
              <a:t>پارك هاي </a:t>
            </a:r>
            <a:r>
              <a:rPr lang="ar-SA" sz="800" dirty="0" smtClean="0">
                <a:cs typeface="B Homa" pitchFamily="2" charset="-78"/>
              </a:rPr>
              <a:t>جنگلي</a:t>
            </a:r>
            <a:endParaRPr lang="fa-IR" sz="800" dirty="0">
              <a:cs typeface="B Homa" pitchFamily="2" charset="-78"/>
            </a:endParaRPr>
          </a:p>
          <a:p>
            <a:pPr algn="r" rtl="1"/>
            <a:r>
              <a:rPr lang="ar-SA" sz="800" dirty="0">
                <a:cs typeface="B Homa" pitchFamily="2" charset="-78"/>
              </a:rPr>
              <a:t>پارك هاي گياه شناسي</a:t>
            </a:r>
            <a:endParaRPr lang="fa-IR" sz="800" dirty="0">
              <a:cs typeface="B Homa" pitchFamily="2" charset="-78"/>
            </a:endParaRPr>
          </a:p>
        </p:txBody>
      </p:sp>
      <p:sp>
        <p:nvSpPr>
          <p:cNvPr id="36" name="Content Placeholder 2"/>
          <p:cNvSpPr txBox="1">
            <a:spLocks/>
          </p:cNvSpPr>
          <p:nvPr/>
        </p:nvSpPr>
        <p:spPr>
          <a:xfrm>
            <a:off x="0" y="5802276"/>
            <a:ext cx="1552179" cy="97952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a-IR" sz="800" dirty="0" smtClean="0">
                <a:cs typeface="B Homa" pitchFamily="2" charset="-78"/>
              </a:rPr>
              <a:t>پارک در مقیاس واحد همسایگی</a:t>
            </a:r>
          </a:p>
          <a:p>
            <a:pPr marL="0" indent="0">
              <a:buFont typeface="Arial" pitchFamily="34" charset="0"/>
              <a:buNone/>
            </a:pPr>
            <a:r>
              <a:rPr lang="fa-IR" sz="800" dirty="0" smtClean="0">
                <a:cs typeface="B Homa" pitchFamily="2" charset="-78"/>
              </a:rPr>
              <a:t>پارک در مقیاس محله ها</a:t>
            </a:r>
          </a:p>
          <a:p>
            <a:pPr marL="0" indent="0">
              <a:buFont typeface="Arial" pitchFamily="34" charset="0"/>
              <a:buNone/>
            </a:pPr>
            <a:r>
              <a:rPr lang="fa-IR" sz="800" dirty="0" smtClean="0">
                <a:cs typeface="B Homa" pitchFamily="2" charset="-78"/>
              </a:rPr>
              <a:t>پارک در مقیاس ناحیه</a:t>
            </a:r>
          </a:p>
          <a:p>
            <a:pPr marL="0" indent="0">
              <a:buFont typeface="Arial" pitchFamily="34" charset="0"/>
              <a:buNone/>
            </a:pPr>
            <a:r>
              <a:rPr lang="fa-IR" sz="800" dirty="0" smtClean="0">
                <a:cs typeface="B Homa" pitchFamily="2" charset="-78"/>
              </a:rPr>
              <a:t>پارک در مقیاس منطقه</a:t>
            </a:r>
          </a:p>
          <a:p>
            <a:pPr marL="0" indent="0">
              <a:buFont typeface="Arial" pitchFamily="34" charset="0"/>
              <a:buNone/>
            </a:pPr>
            <a:r>
              <a:rPr lang="ar-SA" sz="800" dirty="0" smtClean="0">
                <a:cs typeface="B Homa" pitchFamily="2" charset="-78"/>
              </a:rPr>
              <a:t>فضاهاي سبز خياباني</a:t>
            </a:r>
            <a:endParaRPr lang="en-US" sz="800" dirty="0">
              <a:cs typeface="B Homa" pitchFamily="2" charset="-78"/>
            </a:endParaRPr>
          </a:p>
        </p:txBody>
      </p:sp>
      <p:sp>
        <p:nvSpPr>
          <p:cNvPr id="37" name="Right Brace 36"/>
          <p:cNvSpPr/>
          <p:nvPr/>
        </p:nvSpPr>
        <p:spPr>
          <a:xfrm>
            <a:off x="1371600" y="47017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8" name="Right Brace 37"/>
          <p:cNvSpPr/>
          <p:nvPr/>
        </p:nvSpPr>
        <p:spPr>
          <a:xfrm>
            <a:off x="1371600" y="57685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9" name="Right Brace 38"/>
          <p:cNvSpPr/>
          <p:nvPr/>
        </p:nvSpPr>
        <p:spPr>
          <a:xfrm>
            <a:off x="2514600" y="4811676"/>
            <a:ext cx="314979" cy="1480362"/>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40" name="Rectangle 39"/>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TextBox 40"/>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42" name="Rectangle 41"/>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Rectangle 46"/>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8" name="Rectangle 47"/>
          <p:cNvSpPr/>
          <p:nvPr/>
        </p:nvSpPr>
        <p:spPr>
          <a:xfrm>
            <a:off x="7676322" y="37302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9" name="Rectangle 48"/>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0" name="Rectangle 49"/>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1" name="TextBox 50"/>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52" name="TextBox 51"/>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53" name="TextBox 52"/>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4" name="TextBox 53"/>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5" name="TextBox 54"/>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6" name="TextBox 55"/>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7" name="TextBox 56"/>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8" name="TextBox 57"/>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59" name="Flowchart: Card 58"/>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60" name="TextBox 59"/>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61" name="Rectangle 60"/>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TextBox 62"/>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4" name="TextBox 63"/>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5" name="TextBox 64"/>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66" name="Rectangle 65"/>
          <p:cNvSpPr/>
          <p:nvPr/>
        </p:nvSpPr>
        <p:spPr>
          <a:xfrm>
            <a:off x="4724400" y="725269"/>
            <a:ext cx="2438400" cy="646331"/>
          </a:xfrm>
          <a:prstGeom prst="rect">
            <a:avLst/>
          </a:prstGeom>
        </p:spPr>
        <p:txBody>
          <a:bodyPr wrap="square">
            <a:spAutoFit/>
          </a:bodyPr>
          <a:lstStyle/>
          <a:p>
            <a:pPr algn="just" rtl="1"/>
            <a:r>
              <a:rPr lang="ar-SA" dirty="0" smtClean="0">
                <a:solidFill>
                  <a:schemeClr val="accent6">
                    <a:lumMod val="75000"/>
                  </a:schemeClr>
                </a:solidFill>
                <a:cs typeface="B Homa" pitchFamily="2" charset="-78"/>
              </a:rPr>
              <a:t>فضاهاي </a:t>
            </a:r>
            <a:r>
              <a:rPr lang="ar-SA" dirty="0">
                <a:solidFill>
                  <a:schemeClr val="accent6">
                    <a:lumMod val="75000"/>
                  </a:schemeClr>
                </a:solidFill>
                <a:cs typeface="B Homa" pitchFamily="2" charset="-78"/>
              </a:rPr>
              <a:t>سبز برون </a:t>
            </a:r>
            <a:r>
              <a:rPr lang="ar-SA" dirty="0" smtClean="0">
                <a:solidFill>
                  <a:schemeClr val="accent6">
                    <a:lumMod val="75000"/>
                  </a:schemeClr>
                </a:solidFill>
                <a:cs typeface="B Homa" pitchFamily="2" charset="-78"/>
              </a:rPr>
              <a:t>شهري</a:t>
            </a:r>
            <a:r>
              <a:rPr lang="fa-IR" dirty="0" smtClean="0">
                <a:solidFill>
                  <a:schemeClr val="accent6">
                    <a:lumMod val="75000"/>
                  </a:schemeClr>
                </a:solidFill>
                <a:cs typeface="B Homa" pitchFamily="2" charset="-78"/>
              </a:rPr>
              <a:t>:</a:t>
            </a:r>
          </a:p>
          <a:p>
            <a:pPr algn="just" rtl="1"/>
            <a:r>
              <a:rPr lang="ar-SA" dirty="0" smtClean="0">
                <a:solidFill>
                  <a:schemeClr val="accent6">
                    <a:lumMod val="75000"/>
                  </a:schemeClr>
                </a:solidFill>
                <a:cs typeface="B Homa" pitchFamily="2" charset="-78"/>
              </a:rPr>
              <a:t> </a:t>
            </a:r>
            <a:endParaRPr lang="en-US" dirty="0">
              <a:solidFill>
                <a:schemeClr val="accent6">
                  <a:lumMod val="75000"/>
                </a:schemeClr>
              </a:solidFill>
              <a:cs typeface="B Homa" pitchFamily="2" charset="-78"/>
            </a:endParaRPr>
          </a:p>
        </p:txBody>
      </p:sp>
    </p:spTree>
    <p:extLst>
      <p:ext uri="{BB962C8B-B14F-4D97-AF65-F5344CB8AC3E}">
        <p14:creationId xmlns:p14="http://schemas.microsoft.com/office/powerpoint/2010/main" val="2248838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5861" y="824805"/>
            <a:ext cx="6486939" cy="1384995"/>
          </a:xfrm>
          <a:prstGeom prst="rect">
            <a:avLst/>
          </a:prstGeom>
        </p:spPr>
        <p:txBody>
          <a:bodyPr wrap="square">
            <a:spAutoFit/>
          </a:bodyPr>
          <a:lstStyle/>
          <a:p>
            <a:pPr lvl="0" algn="just" rtl="1" fontAlgn="base"/>
            <a:r>
              <a:rPr lang="ar-SA" sz="1400" b="1" dirty="0">
                <a:cs typeface="B Homa" pitchFamily="2" charset="-78"/>
              </a:rPr>
              <a:t>پارك هاي ملي </a:t>
            </a:r>
            <a:r>
              <a:rPr lang="fa-IR" sz="1400" b="1" dirty="0" smtClean="0">
                <a:cs typeface="B Homa" pitchFamily="2" charset="-78"/>
              </a:rPr>
              <a:t>:</a:t>
            </a:r>
            <a:endParaRPr lang="en-US" sz="1400" b="1" dirty="0">
              <a:cs typeface="B Homa" pitchFamily="2" charset="-78"/>
            </a:endParaRPr>
          </a:p>
          <a:p>
            <a:pPr algn="just" rtl="1"/>
            <a:r>
              <a:rPr lang="ar-SA" sz="1400" baseline="30000" dirty="0" smtClean="0">
                <a:cs typeface="B Homa" pitchFamily="2" charset="-78"/>
              </a:rPr>
              <a:t>"</a:t>
            </a:r>
            <a:r>
              <a:rPr lang="ar-SA" sz="1400" dirty="0" smtClean="0">
                <a:cs typeface="B Homa" pitchFamily="2" charset="-78"/>
              </a:rPr>
              <a:t>اين </a:t>
            </a:r>
            <a:r>
              <a:rPr lang="ar-SA" sz="1400" dirty="0">
                <a:cs typeface="B Homa" pitchFamily="2" charset="-78"/>
              </a:rPr>
              <a:t>نوع پارك ها بسيار گسترده و بزرگ هستند. آن ها به طور طبيعي و دست نخورده نگه داري شده و در محدوده خود داراي رودخانه ها، آبشارها، كوه ها، حيوانات وحشي، محل هاي تاريخي مهم و احياناً خطوط ساحلي و غيره مي باشند. چنين پارك هايي ضمن تطبيق با برنامه هاي آمايش سرزمين بايد به صورت مساوي و متعادل در سطح سرزمين هاي يك كشور پخش شوند، تا عموم مردم از آن ها به طور مساوي استفاده كرده و لذت ببرند. پارك هاي ملي بايد قابليت دسترسي تعدادي از شهرها را داشته باشند.  </a:t>
            </a:r>
            <a:endParaRPr lang="en-US" sz="1400" dirty="0">
              <a:cs typeface="B Homa" pitchFamily="2" charset="-78"/>
            </a:endParaRPr>
          </a:p>
        </p:txBody>
      </p:sp>
      <p:sp>
        <p:nvSpPr>
          <p:cNvPr id="5" name="Rectangle 4"/>
          <p:cNvSpPr/>
          <p:nvPr/>
        </p:nvSpPr>
        <p:spPr>
          <a:xfrm>
            <a:off x="675861" y="2438400"/>
            <a:ext cx="6486939" cy="1169551"/>
          </a:xfrm>
          <a:prstGeom prst="rect">
            <a:avLst/>
          </a:prstGeom>
        </p:spPr>
        <p:txBody>
          <a:bodyPr wrap="square">
            <a:spAutoFit/>
          </a:bodyPr>
          <a:lstStyle/>
          <a:p>
            <a:pPr algn="just" rtl="1"/>
            <a:r>
              <a:rPr lang="fa-IR" sz="1400" b="1" dirty="0" smtClean="0">
                <a:cs typeface="B Homa" pitchFamily="2" charset="-78"/>
              </a:rPr>
              <a:t>پاک های جنگلی: </a:t>
            </a:r>
          </a:p>
          <a:p>
            <a:pPr algn="just" rtl="1"/>
            <a:r>
              <a:rPr lang="ar-SA" sz="1400" dirty="0" smtClean="0">
                <a:solidFill>
                  <a:schemeClr val="accent6">
                    <a:lumMod val="75000"/>
                  </a:schemeClr>
                </a:solidFill>
                <a:cs typeface="B Homa" pitchFamily="2" charset="-78"/>
              </a:rPr>
              <a:t>پارك </a:t>
            </a:r>
            <a:r>
              <a:rPr lang="ar-SA" sz="1400" dirty="0">
                <a:solidFill>
                  <a:schemeClr val="accent6">
                    <a:lumMod val="75000"/>
                  </a:schemeClr>
                </a:solidFill>
                <a:cs typeface="B Homa" pitchFamily="2" charset="-78"/>
              </a:rPr>
              <a:t>هاي مصنوعي: </a:t>
            </a:r>
            <a:r>
              <a:rPr lang="ar-SA" sz="1400" dirty="0" smtClean="0">
                <a:cs typeface="B Homa" pitchFamily="2" charset="-78"/>
              </a:rPr>
              <a:t>اين </a:t>
            </a:r>
            <a:r>
              <a:rPr lang="ar-SA" sz="1400" dirty="0">
                <a:cs typeface="B Homa" pitchFamily="2" charset="-78"/>
              </a:rPr>
              <a:t>پارك ها به صورت مصنوعي و با هدف ويژه توسط كارشناسان در زميني كه به همين منظور در نظر گرفته مي شود، ايجاد مي </a:t>
            </a:r>
            <a:r>
              <a:rPr lang="ar-SA" sz="1400" dirty="0" smtClean="0">
                <a:cs typeface="B Homa" pitchFamily="2" charset="-78"/>
              </a:rPr>
              <a:t>گردند. </a:t>
            </a:r>
            <a:endParaRPr lang="en-US" sz="1400" dirty="0">
              <a:cs typeface="B Homa" pitchFamily="2" charset="-78"/>
            </a:endParaRPr>
          </a:p>
          <a:p>
            <a:pPr algn="just" rtl="1"/>
            <a:r>
              <a:rPr lang="ar-SA" sz="1400" dirty="0">
                <a:solidFill>
                  <a:schemeClr val="accent6">
                    <a:lumMod val="75000"/>
                  </a:schemeClr>
                </a:solidFill>
                <a:cs typeface="B Homa" pitchFamily="2" charset="-78"/>
              </a:rPr>
              <a:t>پارك هاي طبيعي: </a:t>
            </a:r>
            <a:r>
              <a:rPr lang="ar-SA" sz="1400" dirty="0" smtClean="0">
                <a:cs typeface="B Homa" pitchFamily="2" charset="-78"/>
              </a:rPr>
              <a:t>درباره </a:t>
            </a:r>
            <a:r>
              <a:rPr lang="ar-SA" sz="1400" dirty="0">
                <a:cs typeface="B Homa" pitchFamily="2" charset="-78"/>
              </a:rPr>
              <a:t>پارك هاي طبيعي تلاش بر آن است كه شكل حقيقي و طبيعي ... حفظ مي شود. در اين پارك ها تنها تغييرات جزئي در طبيعت داده مي شود تا آن ها در اختيار عموم مردم قرار گيرند.  </a:t>
            </a:r>
            <a:endParaRPr lang="en-US" sz="1400" dirty="0">
              <a:cs typeface="B Homa" pitchFamily="2" charset="-78"/>
            </a:endParaRPr>
          </a:p>
        </p:txBody>
      </p:sp>
      <p:pic>
        <p:nvPicPr>
          <p:cNvPr id="28" name="Picture 4" descr="E:\azade0\عكس\شهر\sabz\292421_537978746266156_1558996579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3642882"/>
            <a:ext cx="2723606" cy="188596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2743200" y="5192676"/>
            <a:ext cx="893193" cy="338554"/>
          </a:xfrm>
          <a:prstGeom prst="rect">
            <a:avLst/>
          </a:prstGeom>
        </p:spPr>
        <p:txBody>
          <a:bodyPr wrap="none">
            <a:spAutoFit/>
          </a:bodyPr>
          <a:lstStyle/>
          <a:p>
            <a:pPr algn="r" rtl="1"/>
            <a:r>
              <a:rPr lang="ar-SA" sz="800" dirty="0">
                <a:cs typeface="B Homa" pitchFamily="2" charset="-78"/>
              </a:rPr>
              <a:t>گونه شناسي كاربري </a:t>
            </a:r>
            <a:endParaRPr lang="fa-IR" sz="800" dirty="0" smtClean="0">
              <a:cs typeface="B Homa" pitchFamily="2" charset="-78"/>
            </a:endParaRPr>
          </a:p>
          <a:p>
            <a:pPr algn="r" rtl="1"/>
            <a:r>
              <a:rPr lang="ar-SA" sz="800" dirty="0" smtClean="0">
                <a:cs typeface="B Homa" pitchFamily="2" charset="-78"/>
              </a:rPr>
              <a:t>فضاي </a:t>
            </a:r>
            <a:r>
              <a:rPr lang="ar-SA" sz="800" dirty="0">
                <a:cs typeface="B Homa" pitchFamily="2" charset="-78"/>
              </a:rPr>
              <a:t>سبز شهري </a:t>
            </a:r>
            <a:endParaRPr lang="fa-IR" sz="800" dirty="0">
              <a:cs typeface="B Homa" pitchFamily="2" charset="-78"/>
            </a:endParaRPr>
          </a:p>
        </p:txBody>
      </p:sp>
      <p:sp>
        <p:nvSpPr>
          <p:cNvPr id="30" name="Rectangle 29"/>
          <p:cNvSpPr/>
          <p:nvPr/>
        </p:nvSpPr>
        <p:spPr>
          <a:xfrm>
            <a:off x="1219200" y="4811676"/>
            <a:ext cx="1741996" cy="338554"/>
          </a:xfrm>
          <a:prstGeom prst="rect">
            <a:avLst/>
          </a:prstGeom>
        </p:spPr>
        <p:txBody>
          <a:bodyPr wrap="square">
            <a:spAutoFit/>
          </a:bodyPr>
          <a:lstStyle/>
          <a:p>
            <a:pPr algn="ctr" rtl="1"/>
            <a:r>
              <a:rPr lang="ar-SA" sz="800" dirty="0" smtClean="0">
                <a:cs typeface="B Homa" pitchFamily="2" charset="-78"/>
              </a:rPr>
              <a:t>فضاهاي </a:t>
            </a:r>
            <a:r>
              <a:rPr lang="ar-SA" sz="800" dirty="0">
                <a:cs typeface="B Homa" pitchFamily="2" charset="-78"/>
              </a:rPr>
              <a:t>سبز </a:t>
            </a:r>
            <a:r>
              <a:rPr lang="ar-SA" sz="800" dirty="0" smtClean="0">
                <a:cs typeface="B Homa" pitchFamily="2" charset="-78"/>
              </a:rPr>
              <a:t>برون</a:t>
            </a:r>
            <a:r>
              <a:rPr lang="fa-IR" sz="800" dirty="0" smtClean="0">
                <a:cs typeface="B Homa" pitchFamily="2" charset="-78"/>
              </a:rPr>
              <a:t> </a:t>
            </a:r>
            <a:r>
              <a:rPr lang="ar-SA" sz="800" dirty="0" smtClean="0">
                <a:cs typeface="B Homa" pitchFamily="2" charset="-78"/>
              </a:rPr>
              <a:t>شهري</a:t>
            </a:r>
            <a:endParaRPr lang="fa-IR" sz="800" dirty="0" smtClean="0">
              <a:cs typeface="B Homa" pitchFamily="2" charset="-78"/>
            </a:endParaRPr>
          </a:p>
          <a:p>
            <a:pPr algn="ctr" rtl="1"/>
            <a:r>
              <a:rPr lang="ar-SA" sz="800" dirty="0" smtClean="0">
                <a:cs typeface="B Homa" pitchFamily="2" charset="-78"/>
              </a:rPr>
              <a:t> </a:t>
            </a:r>
            <a:r>
              <a:rPr lang="fa-IR" sz="800" dirty="0" smtClean="0">
                <a:cs typeface="B Homa" pitchFamily="2" charset="-78"/>
              </a:rPr>
              <a:t>   </a:t>
            </a:r>
            <a:endParaRPr lang="en-US" sz="800" dirty="0">
              <a:cs typeface="B Homa" pitchFamily="2" charset="-78"/>
            </a:endParaRPr>
          </a:p>
        </p:txBody>
      </p:sp>
      <p:sp>
        <p:nvSpPr>
          <p:cNvPr id="31" name="Rectangle 30"/>
          <p:cNvSpPr/>
          <p:nvPr/>
        </p:nvSpPr>
        <p:spPr>
          <a:xfrm>
            <a:off x="1600200" y="5878476"/>
            <a:ext cx="1034257" cy="338554"/>
          </a:xfrm>
          <a:prstGeom prst="rect">
            <a:avLst/>
          </a:prstGeom>
        </p:spPr>
        <p:txBody>
          <a:bodyPr wrap="none">
            <a:spAutoFit/>
          </a:bodyPr>
          <a:lstStyle/>
          <a:p>
            <a:pPr algn="ctr"/>
            <a:r>
              <a:rPr lang="ar-SA" sz="800" dirty="0" smtClean="0">
                <a:cs typeface="B Homa" pitchFamily="2" charset="-78"/>
              </a:rPr>
              <a:t>فضاهاي </a:t>
            </a:r>
            <a:r>
              <a:rPr lang="ar-SA" sz="800" dirty="0">
                <a:cs typeface="B Homa" pitchFamily="2" charset="-78"/>
              </a:rPr>
              <a:t>سبز درون </a:t>
            </a:r>
            <a:r>
              <a:rPr lang="ar-SA" sz="800" dirty="0" smtClean="0">
                <a:cs typeface="B Homa" pitchFamily="2" charset="-78"/>
              </a:rPr>
              <a:t>شهري</a:t>
            </a:r>
            <a:endParaRPr lang="fa-IR" sz="800" dirty="0" smtClean="0">
              <a:cs typeface="B Homa" pitchFamily="2" charset="-78"/>
            </a:endParaRPr>
          </a:p>
          <a:p>
            <a:pPr algn="ctr"/>
            <a:r>
              <a:rPr lang="fa-IR" sz="800" dirty="0" smtClean="0">
                <a:cs typeface="B Homa" pitchFamily="2" charset="-78"/>
              </a:rPr>
              <a:t>(</a:t>
            </a:r>
            <a:r>
              <a:rPr lang="ar-SA" sz="800" dirty="0" smtClean="0">
                <a:cs typeface="B Homa" pitchFamily="2" charset="-78"/>
              </a:rPr>
              <a:t>پارك</a:t>
            </a:r>
            <a:r>
              <a:rPr lang="fa-IR" sz="800" dirty="0" smtClean="0">
                <a:cs typeface="B Homa" pitchFamily="2" charset="-78"/>
              </a:rPr>
              <a:t>)</a:t>
            </a:r>
            <a:endParaRPr lang="fa-IR" sz="800" dirty="0">
              <a:cs typeface="B Homa" pitchFamily="2" charset="-78"/>
            </a:endParaRPr>
          </a:p>
        </p:txBody>
      </p:sp>
      <p:sp>
        <p:nvSpPr>
          <p:cNvPr id="32" name="Rectangle 31"/>
          <p:cNvSpPr/>
          <p:nvPr/>
        </p:nvSpPr>
        <p:spPr>
          <a:xfrm>
            <a:off x="329530" y="4733243"/>
            <a:ext cx="1188146" cy="830997"/>
          </a:xfrm>
          <a:prstGeom prst="rect">
            <a:avLst/>
          </a:prstGeom>
        </p:spPr>
        <p:txBody>
          <a:bodyPr wrap="none">
            <a:spAutoFit/>
          </a:bodyPr>
          <a:lstStyle/>
          <a:p>
            <a:pPr algn="r" rtl="1"/>
            <a:r>
              <a:rPr lang="ar-SA" sz="800" dirty="0">
                <a:cs typeface="B Homa" pitchFamily="2" charset="-78"/>
              </a:rPr>
              <a:t>كمربندهاي سبز احاطه كننده </a:t>
            </a:r>
            <a:endParaRPr lang="fa-IR" sz="800" dirty="0">
              <a:cs typeface="B Homa" pitchFamily="2" charset="-78"/>
            </a:endParaRPr>
          </a:p>
          <a:p>
            <a:pPr algn="r" rtl="1"/>
            <a:r>
              <a:rPr lang="ar-SA" sz="800" dirty="0">
                <a:cs typeface="B Homa" pitchFamily="2" charset="-78"/>
              </a:rPr>
              <a:t>كمان هاي </a:t>
            </a:r>
            <a:r>
              <a:rPr lang="ar-SA" sz="800" dirty="0" smtClean="0">
                <a:cs typeface="B Homa" pitchFamily="2" charset="-78"/>
              </a:rPr>
              <a:t>سبز </a:t>
            </a:r>
            <a:endParaRPr lang="fa-IR" sz="800" dirty="0" smtClean="0">
              <a:cs typeface="B Homa" pitchFamily="2" charset="-78"/>
            </a:endParaRPr>
          </a:p>
          <a:p>
            <a:pPr algn="r" rtl="1"/>
            <a:r>
              <a:rPr lang="ar-SA" sz="800" dirty="0">
                <a:cs typeface="B Homa" pitchFamily="2" charset="-78"/>
              </a:rPr>
              <a:t>محورهاي سبز </a:t>
            </a:r>
            <a:endParaRPr lang="fa-IR" sz="800" dirty="0">
              <a:cs typeface="B Homa" pitchFamily="2" charset="-78"/>
            </a:endParaRPr>
          </a:p>
          <a:p>
            <a:pPr algn="r" rtl="1"/>
            <a:r>
              <a:rPr lang="ar-SA" sz="800" dirty="0">
                <a:cs typeface="B Homa" pitchFamily="2" charset="-78"/>
              </a:rPr>
              <a:t>پارك هاي ملي </a:t>
            </a:r>
            <a:endParaRPr lang="fa-IR" sz="800" dirty="0" smtClean="0">
              <a:cs typeface="B Homa" pitchFamily="2" charset="-78"/>
            </a:endParaRPr>
          </a:p>
          <a:p>
            <a:pPr algn="r" rtl="1"/>
            <a:r>
              <a:rPr lang="ar-SA" sz="800" dirty="0">
                <a:cs typeface="B Homa" pitchFamily="2" charset="-78"/>
              </a:rPr>
              <a:t>پارك هاي </a:t>
            </a:r>
            <a:r>
              <a:rPr lang="ar-SA" sz="800" dirty="0" smtClean="0">
                <a:cs typeface="B Homa" pitchFamily="2" charset="-78"/>
              </a:rPr>
              <a:t>جنگلي</a:t>
            </a:r>
            <a:endParaRPr lang="fa-IR" sz="800" dirty="0">
              <a:cs typeface="B Homa" pitchFamily="2" charset="-78"/>
            </a:endParaRPr>
          </a:p>
          <a:p>
            <a:pPr algn="r" rtl="1"/>
            <a:r>
              <a:rPr lang="ar-SA" sz="800" dirty="0">
                <a:cs typeface="B Homa" pitchFamily="2" charset="-78"/>
              </a:rPr>
              <a:t>پارك هاي گياه شناسي</a:t>
            </a:r>
            <a:endParaRPr lang="fa-IR" sz="800" dirty="0">
              <a:cs typeface="B Homa" pitchFamily="2" charset="-78"/>
            </a:endParaRPr>
          </a:p>
        </p:txBody>
      </p:sp>
      <p:sp>
        <p:nvSpPr>
          <p:cNvPr id="33" name="Content Placeholder 2"/>
          <p:cNvSpPr txBox="1">
            <a:spLocks/>
          </p:cNvSpPr>
          <p:nvPr/>
        </p:nvSpPr>
        <p:spPr>
          <a:xfrm>
            <a:off x="0" y="5802276"/>
            <a:ext cx="1552179" cy="97952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a-IR" sz="800" dirty="0" smtClean="0">
                <a:cs typeface="B Homa" pitchFamily="2" charset="-78"/>
              </a:rPr>
              <a:t>پارک در مقیاس واحد همسایگی</a:t>
            </a:r>
          </a:p>
          <a:p>
            <a:pPr marL="0" indent="0">
              <a:buFont typeface="Arial" pitchFamily="34" charset="0"/>
              <a:buNone/>
            </a:pPr>
            <a:r>
              <a:rPr lang="fa-IR" sz="800" dirty="0" smtClean="0">
                <a:cs typeface="B Homa" pitchFamily="2" charset="-78"/>
              </a:rPr>
              <a:t>پارک در مقیاس محله ها</a:t>
            </a:r>
          </a:p>
          <a:p>
            <a:pPr marL="0" indent="0">
              <a:buFont typeface="Arial" pitchFamily="34" charset="0"/>
              <a:buNone/>
            </a:pPr>
            <a:r>
              <a:rPr lang="fa-IR" sz="800" dirty="0" smtClean="0">
                <a:cs typeface="B Homa" pitchFamily="2" charset="-78"/>
              </a:rPr>
              <a:t>پارک در مقیاس ناحیه</a:t>
            </a:r>
          </a:p>
          <a:p>
            <a:pPr marL="0" indent="0">
              <a:buFont typeface="Arial" pitchFamily="34" charset="0"/>
              <a:buNone/>
            </a:pPr>
            <a:r>
              <a:rPr lang="fa-IR" sz="800" dirty="0" smtClean="0">
                <a:cs typeface="B Homa" pitchFamily="2" charset="-78"/>
              </a:rPr>
              <a:t>پارک در مقیاس منطقه</a:t>
            </a:r>
          </a:p>
          <a:p>
            <a:pPr marL="0" indent="0">
              <a:buFont typeface="Arial" pitchFamily="34" charset="0"/>
              <a:buNone/>
            </a:pPr>
            <a:r>
              <a:rPr lang="ar-SA" sz="800" dirty="0" smtClean="0">
                <a:cs typeface="B Homa" pitchFamily="2" charset="-78"/>
              </a:rPr>
              <a:t>فضاهاي سبز خياباني</a:t>
            </a:r>
            <a:endParaRPr lang="en-US" sz="800" dirty="0">
              <a:cs typeface="B Homa" pitchFamily="2" charset="-78"/>
            </a:endParaRPr>
          </a:p>
        </p:txBody>
      </p:sp>
      <p:sp>
        <p:nvSpPr>
          <p:cNvPr id="34" name="Right Brace 33"/>
          <p:cNvSpPr/>
          <p:nvPr/>
        </p:nvSpPr>
        <p:spPr>
          <a:xfrm>
            <a:off x="1371600" y="47017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5" name="Right Brace 34"/>
          <p:cNvSpPr/>
          <p:nvPr/>
        </p:nvSpPr>
        <p:spPr>
          <a:xfrm>
            <a:off x="1371600" y="57685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6" name="Right Brace 35"/>
          <p:cNvSpPr/>
          <p:nvPr/>
        </p:nvSpPr>
        <p:spPr>
          <a:xfrm>
            <a:off x="2514600" y="4811676"/>
            <a:ext cx="314979" cy="1480362"/>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7" name="Rectangle 36"/>
          <p:cNvSpPr/>
          <p:nvPr/>
        </p:nvSpPr>
        <p:spPr>
          <a:xfrm>
            <a:off x="2895600" y="6412468"/>
            <a:ext cx="4572000" cy="369332"/>
          </a:xfrm>
          <a:prstGeom prst="rect">
            <a:avLst/>
          </a:prstGeom>
        </p:spPr>
        <p:txBody>
          <a:bodyPr>
            <a:spAutoFit/>
          </a:bodyPr>
          <a:lstStyle/>
          <a:p>
            <a:pPr marL="285750" indent="-285750" algn="r" rtl="1">
              <a:buFont typeface="Wingdings" pitchFamily="2" charset="2"/>
              <a:buChar char="ü"/>
            </a:pPr>
            <a:r>
              <a:rPr lang="fa-IR" dirty="0" smtClean="0">
                <a:cs typeface="B Homa" pitchFamily="2" charset="-78"/>
              </a:rPr>
              <a:t>سعیدنیا، 1383، 40</a:t>
            </a:r>
            <a:endParaRPr lang="fa-IR" dirty="0">
              <a:cs typeface="B Homa" pitchFamily="2" charset="-78"/>
            </a:endParaRPr>
          </a:p>
        </p:txBody>
      </p:sp>
      <p:sp>
        <p:nvSpPr>
          <p:cNvPr id="38" name="Rectangle 37"/>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9" name="TextBox 38"/>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40" name="Rectangle 39"/>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Rectangle 40"/>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Rectangle 41"/>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37302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Rectangle 46"/>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8" name="Rectangle 47"/>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9" name="TextBox 48"/>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50" name="TextBox 49"/>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51" name="TextBox 50"/>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2" name="TextBox 51"/>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3" name="TextBox 52"/>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4" name="TextBox 53"/>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5" name="TextBox 54"/>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6" name="TextBox 55"/>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57" name="Flowchart: Card 56"/>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8" name="TextBox 57"/>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59" name="Rectangle 58"/>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TextBox 60"/>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2" name="TextBox 61"/>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3" name="TextBox 62"/>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20858372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90600" y="1092875"/>
            <a:ext cx="6172200" cy="2031325"/>
          </a:xfrm>
          <a:prstGeom prst="rect">
            <a:avLst/>
          </a:prstGeom>
        </p:spPr>
        <p:txBody>
          <a:bodyPr wrap="square">
            <a:spAutoFit/>
          </a:bodyPr>
          <a:lstStyle/>
          <a:p>
            <a:pPr algn="just" rtl="1"/>
            <a:r>
              <a:rPr lang="ar-SA" sz="1400" b="1" dirty="0">
                <a:cs typeface="B Homa" pitchFamily="2" charset="-78"/>
              </a:rPr>
              <a:t>پارك هاي گياه شناسي </a:t>
            </a:r>
            <a:r>
              <a:rPr lang="fa-IR" sz="1400" b="1" dirty="0" smtClean="0">
                <a:cs typeface="B Homa" pitchFamily="2" charset="-78"/>
              </a:rPr>
              <a:t>:</a:t>
            </a:r>
            <a:endParaRPr lang="en-US" sz="1400" b="1" dirty="0">
              <a:cs typeface="B Homa" pitchFamily="2" charset="-78"/>
            </a:endParaRPr>
          </a:p>
          <a:p>
            <a:pPr algn="just" rtl="1"/>
            <a:r>
              <a:rPr lang="ar-SA" sz="1400" baseline="30000" dirty="0">
                <a:cs typeface="B Homa" pitchFamily="2" charset="-78"/>
              </a:rPr>
              <a:t>"</a:t>
            </a:r>
            <a:r>
              <a:rPr lang="ar-SA" sz="1400" dirty="0">
                <a:cs typeface="B Homa" pitchFamily="2" charset="-78"/>
              </a:rPr>
              <a:t> به طور عرف و معمول در پارك هاي گياه شناسي مجموعه اي از انواع گياهان، درختان و درختچه هاي موجود در سراسر دنيا جمع آوري مي شود؛ گياهان مزبور را با نام و ويژگي هاي گياهي مختص و اصلي حفظ و حراست مي نمايند. اين گونه پارك ها بيشتر براي دانشجويان و كارشناسان گياه شناسي مفهوم خاصي از نظر آموزشي دارد. </a:t>
            </a:r>
            <a:endParaRPr lang="fa-IR" sz="1400" dirty="0" smtClean="0">
              <a:cs typeface="B Homa" pitchFamily="2" charset="-78"/>
            </a:endParaRPr>
          </a:p>
          <a:p>
            <a:pPr algn="just" rtl="1"/>
            <a:r>
              <a:rPr lang="ar-SA" sz="1400" dirty="0" smtClean="0">
                <a:cs typeface="B Homa" pitchFamily="2" charset="-78"/>
              </a:rPr>
              <a:t>در </a:t>
            </a:r>
            <a:r>
              <a:rPr lang="ar-SA" sz="1400" dirty="0">
                <a:cs typeface="B Homa" pitchFamily="2" charset="-78"/>
              </a:rPr>
              <a:t>پارك ها، معمولاً فضاهاي مشخصي را براي نشستن و مطالعه كردن به صورت سالن با آلاچيق در نظر مي گيرند. هم چنين خيابان هاي اصلي و فرعي، راهروهاي تفكيكي بين دسته هاي مختلف از گياهان به منظور نوعي طبقه بندي گياهي ايجاد مي كنند. اين پارك ها كمتر به منظور تفريج و تفرج احداث مي شوند، بيشتر ديدگاه علمي و تحقيقي به همراه </a:t>
            </a:r>
            <a:r>
              <a:rPr lang="ar-SA" sz="1400" dirty="0" smtClean="0">
                <a:cs typeface="B Homa" pitchFamily="2" charset="-78"/>
              </a:rPr>
              <a:t>دارند.   </a:t>
            </a:r>
            <a:endParaRPr lang="en-US" sz="1400" dirty="0">
              <a:cs typeface="B Homa" pitchFamily="2" charset="-78"/>
            </a:endParaRPr>
          </a:p>
        </p:txBody>
      </p:sp>
      <p:pic>
        <p:nvPicPr>
          <p:cNvPr id="27" name="Picture 5" descr="E:\azade0\fazaye sabz\doc\باغ گیاه شناسی سلطنتی Kew لندن\لندن - باغ کیو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30384" y="3161756"/>
            <a:ext cx="1828800" cy="1371601"/>
          </a:xfrm>
          <a:prstGeom prst="rect">
            <a:avLst/>
          </a:prstGeom>
          <a:noFill/>
          <a:extLst>
            <a:ext uri="{909E8E84-426E-40DD-AFC4-6F175D3DCCD1}">
              <a14:hiddenFill xmlns:a14="http://schemas.microsoft.com/office/drawing/2010/main">
                <a:solidFill>
                  <a:srgbClr val="FFFFFF"/>
                </a:solidFill>
              </a14:hiddenFill>
            </a:ext>
          </a:extLst>
        </p:spPr>
      </p:pic>
      <p:pic>
        <p:nvPicPr>
          <p:cNvPr id="28" name="irc_mi" descr="http://www.up.vahidweb.com/uploads/1317685048.jpg">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0451" y="3253264"/>
            <a:ext cx="2362200" cy="1236355"/>
          </a:xfrm>
          <a:prstGeom prst="rect">
            <a:avLst/>
          </a:prstGeom>
          <a:noFill/>
          <a:ln>
            <a:noFill/>
          </a:ln>
        </p:spPr>
      </p:pic>
      <p:sp>
        <p:nvSpPr>
          <p:cNvPr id="29" name="Rectangle 28"/>
          <p:cNvSpPr/>
          <p:nvPr/>
        </p:nvSpPr>
        <p:spPr>
          <a:xfrm>
            <a:off x="2743200" y="5192676"/>
            <a:ext cx="893193" cy="338554"/>
          </a:xfrm>
          <a:prstGeom prst="rect">
            <a:avLst/>
          </a:prstGeom>
        </p:spPr>
        <p:txBody>
          <a:bodyPr wrap="none">
            <a:spAutoFit/>
          </a:bodyPr>
          <a:lstStyle/>
          <a:p>
            <a:pPr algn="r" rtl="1"/>
            <a:r>
              <a:rPr lang="ar-SA" sz="800" dirty="0">
                <a:cs typeface="B Homa" pitchFamily="2" charset="-78"/>
              </a:rPr>
              <a:t>گونه شناسي كاربري </a:t>
            </a:r>
            <a:endParaRPr lang="fa-IR" sz="800" dirty="0" smtClean="0">
              <a:cs typeface="B Homa" pitchFamily="2" charset="-78"/>
            </a:endParaRPr>
          </a:p>
          <a:p>
            <a:pPr algn="r" rtl="1"/>
            <a:r>
              <a:rPr lang="ar-SA" sz="800" dirty="0" smtClean="0">
                <a:cs typeface="B Homa" pitchFamily="2" charset="-78"/>
              </a:rPr>
              <a:t>فضاي </a:t>
            </a:r>
            <a:r>
              <a:rPr lang="ar-SA" sz="800" dirty="0">
                <a:cs typeface="B Homa" pitchFamily="2" charset="-78"/>
              </a:rPr>
              <a:t>سبز شهري </a:t>
            </a:r>
            <a:endParaRPr lang="fa-IR" sz="800" dirty="0">
              <a:cs typeface="B Homa" pitchFamily="2" charset="-78"/>
            </a:endParaRPr>
          </a:p>
        </p:txBody>
      </p:sp>
      <p:sp>
        <p:nvSpPr>
          <p:cNvPr id="30" name="Rectangle 29"/>
          <p:cNvSpPr/>
          <p:nvPr/>
        </p:nvSpPr>
        <p:spPr>
          <a:xfrm>
            <a:off x="1219200" y="4811676"/>
            <a:ext cx="1741996" cy="338554"/>
          </a:xfrm>
          <a:prstGeom prst="rect">
            <a:avLst/>
          </a:prstGeom>
        </p:spPr>
        <p:txBody>
          <a:bodyPr wrap="square">
            <a:spAutoFit/>
          </a:bodyPr>
          <a:lstStyle/>
          <a:p>
            <a:pPr algn="ctr" rtl="1"/>
            <a:r>
              <a:rPr lang="ar-SA" sz="800" dirty="0" smtClean="0">
                <a:cs typeface="B Homa" pitchFamily="2" charset="-78"/>
              </a:rPr>
              <a:t>فضاهاي </a:t>
            </a:r>
            <a:r>
              <a:rPr lang="ar-SA" sz="800" dirty="0">
                <a:cs typeface="B Homa" pitchFamily="2" charset="-78"/>
              </a:rPr>
              <a:t>سبز </a:t>
            </a:r>
            <a:r>
              <a:rPr lang="ar-SA" sz="800" dirty="0" smtClean="0">
                <a:cs typeface="B Homa" pitchFamily="2" charset="-78"/>
              </a:rPr>
              <a:t>برون</a:t>
            </a:r>
            <a:r>
              <a:rPr lang="fa-IR" sz="800" dirty="0" smtClean="0">
                <a:cs typeface="B Homa" pitchFamily="2" charset="-78"/>
              </a:rPr>
              <a:t> </a:t>
            </a:r>
            <a:r>
              <a:rPr lang="ar-SA" sz="800" dirty="0" smtClean="0">
                <a:cs typeface="B Homa" pitchFamily="2" charset="-78"/>
              </a:rPr>
              <a:t>شهري</a:t>
            </a:r>
            <a:endParaRPr lang="fa-IR" sz="800" dirty="0" smtClean="0">
              <a:cs typeface="B Homa" pitchFamily="2" charset="-78"/>
            </a:endParaRPr>
          </a:p>
          <a:p>
            <a:pPr algn="ctr" rtl="1"/>
            <a:r>
              <a:rPr lang="ar-SA" sz="800" dirty="0" smtClean="0">
                <a:cs typeface="B Homa" pitchFamily="2" charset="-78"/>
              </a:rPr>
              <a:t> </a:t>
            </a:r>
            <a:r>
              <a:rPr lang="fa-IR" sz="800" dirty="0" smtClean="0">
                <a:cs typeface="B Homa" pitchFamily="2" charset="-78"/>
              </a:rPr>
              <a:t>   </a:t>
            </a:r>
            <a:endParaRPr lang="en-US" sz="800" dirty="0">
              <a:cs typeface="B Homa" pitchFamily="2" charset="-78"/>
            </a:endParaRPr>
          </a:p>
        </p:txBody>
      </p:sp>
      <p:sp>
        <p:nvSpPr>
          <p:cNvPr id="31" name="Rectangle 30"/>
          <p:cNvSpPr/>
          <p:nvPr/>
        </p:nvSpPr>
        <p:spPr>
          <a:xfrm>
            <a:off x="1600200" y="5878476"/>
            <a:ext cx="1034257" cy="338554"/>
          </a:xfrm>
          <a:prstGeom prst="rect">
            <a:avLst/>
          </a:prstGeom>
        </p:spPr>
        <p:txBody>
          <a:bodyPr wrap="none">
            <a:spAutoFit/>
          </a:bodyPr>
          <a:lstStyle/>
          <a:p>
            <a:pPr algn="ctr"/>
            <a:r>
              <a:rPr lang="ar-SA" sz="800" dirty="0" smtClean="0">
                <a:cs typeface="B Homa" pitchFamily="2" charset="-78"/>
              </a:rPr>
              <a:t>فضاهاي </a:t>
            </a:r>
            <a:r>
              <a:rPr lang="ar-SA" sz="800" dirty="0">
                <a:cs typeface="B Homa" pitchFamily="2" charset="-78"/>
              </a:rPr>
              <a:t>سبز درون </a:t>
            </a:r>
            <a:r>
              <a:rPr lang="ar-SA" sz="800" dirty="0" smtClean="0">
                <a:cs typeface="B Homa" pitchFamily="2" charset="-78"/>
              </a:rPr>
              <a:t>شهري</a:t>
            </a:r>
            <a:endParaRPr lang="fa-IR" sz="800" dirty="0" smtClean="0">
              <a:cs typeface="B Homa" pitchFamily="2" charset="-78"/>
            </a:endParaRPr>
          </a:p>
          <a:p>
            <a:pPr algn="ctr"/>
            <a:r>
              <a:rPr lang="fa-IR" sz="800" dirty="0" smtClean="0">
                <a:cs typeface="B Homa" pitchFamily="2" charset="-78"/>
              </a:rPr>
              <a:t>(</a:t>
            </a:r>
            <a:r>
              <a:rPr lang="ar-SA" sz="800" dirty="0" smtClean="0">
                <a:cs typeface="B Homa" pitchFamily="2" charset="-78"/>
              </a:rPr>
              <a:t>پارك</a:t>
            </a:r>
            <a:r>
              <a:rPr lang="fa-IR" sz="800" dirty="0" smtClean="0">
                <a:cs typeface="B Homa" pitchFamily="2" charset="-78"/>
              </a:rPr>
              <a:t>)</a:t>
            </a:r>
            <a:endParaRPr lang="fa-IR" sz="800" dirty="0">
              <a:cs typeface="B Homa" pitchFamily="2" charset="-78"/>
            </a:endParaRPr>
          </a:p>
        </p:txBody>
      </p:sp>
      <p:sp>
        <p:nvSpPr>
          <p:cNvPr id="32" name="Rectangle 31"/>
          <p:cNvSpPr/>
          <p:nvPr/>
        </p:nvSpPr>
        <p:spPr>
          <a:xfrm>
            <a:off x="329530" y="4733243"/>
            <a:ext cx="1188146" cy="830997"/>
          </a:xfrm>
          <a:prstGeom prst="rect">
            <a:avLst/>
          </a:prstGeom>
        </p:spPr>
        <p:txBody>
          <a:bodyPr wrap="none">
            <a:spAutoFit/>
          </a:bodyPr>
          <a:lstStyle/>
          <a:p>
            <a:pPr algn="r" rtl="1"/>
            <a:r>
              <a:rPr lang="ar-SA" sz="800" dirty="0">
                <a:cs typeface="B Homa" pitchFamily="2" charset="-78"/>
              </a:rPr>
              <a:t>كمربندهاي سبز احاطه كننده </a:t>
            </a:r>
            <a:endParaRPr lang="fa-IR" sz="800" dirty="0">
              <a:cs typeface="B Homa" pitchFamily="2" charset="-78"/>
            </a:endParaRPr>
          </a:p>
          <a:p>
            <a:pPr algn="r" rtl="1"/>
            <a:r>
              <a:rPr lang="ar-SA" sz="800" dirty="0">
                <a:cs typeface="B Homa" pitchFamily="2" charset="-78"/>
              </a:rPr>
              <a:t>كمان هاي </a:t>
            </a:r>
            <a:r>
              <a:rPr lang="ar-SA" sz="800" dirty="0" smtClean="0">
                <a:cs typeface="B Homa" pitchFamily="2" charset="-78"/>
              </a:rPr>
              <a:t>سبز </a:t>
            </a:r>
            <a:endParaRPr lang="fa-IR" sz="800" dirty="0" smtClean="0">
              <a:cs typeface="B Homa" pitchFamily="2" charset="-78"/>
            </a:endParaRPr>
          </a:p>
          <a:p>
            <a:pPr algn="r" rtl="1"/>
            <a:r>
              <a:rPr lang="ar-SA" sz="800" dirty="0">
                <a:cs typeface="B Homa" pitchFamily="2" charset="-78"/>
              </a:rPr>
              <a:t>محورهاي سبز </a:t>
            </a:r>
            <a:endParaRPr lang="fa-IR" sz="800" dirty="0">
              <a:cs typeface="B Homa" pitchFamily="2" charset="-78"/>
            </a:endParaRPr>
          </a:p>
          <a:p>
            <a:pPr algn="r" rtl="1"/>
            <a:r>
              <a:rPr lang="ar-SA" sz="800" dirty="0">
                <a:cs typeface="B Homa" pitchFamily="2" charset="-78"/>
              </a:rPr>
              <a:t>پارك هاي ملي </a:t>
            </a:r>
            <a:endParaRPr lang="fa-IR" sz="800" dirty="0" smtClean="0">
              <a:cs typeface="B Homa" pitchFamily="2" charset="-78"/>
            </a:endParaRPr>
          </a:p>
          <a:p>
            <a:pPr algn="r" rtl="1"/>
            <a:r>
              <a:rPr lang="ar-SA" sz="800" dirty="0">
                <a:cs typeface="B Homa" pitchFamily="2" charset="-78"/>
              </a:rPr>
              <a:t>پارك هاي </a:t>
            </a:r>
            <a:r>
              <a:rPr lang="ar-SA" sz="800" dirty="0" smtClean="0">
                <a:cs typeface="B Homa" pitchFamily="2" charset="-78"/>
              </a:rPr>
              <a:t>جنگلي</a:t>
            </a:r>
            <a:endParaRPr lang="fa-IR" sz="800" dirty="0">
              <a:cs typeface="B Homa" pitchFamily="2" charset="-78"/>
            </a:endParaRPr>
          </a:p>
          <a:p>
            <a:pPr algn="r" rtl="1"/>
            <a:r>
              <a:rPr lang="ar-SA" sz="800" dirty="0">
                <a:cs typeface="B Homa" pitchFamily="2" charset="-78"/>
              </a:rPr>
              <a:t>پارك هاي گياه شناسي</a:t>
            </a:r>
            <a:endParaRPr lang="fa-IR" sz="800" dirty="0">
              <a:cs typeface="B Homa" pitchFamily="2" charset="-78"/>
            </a:endParaRPr>
          </a:p>
        </p:txBody>
      </p:sp>
      <p:sp>
        <p:nvSpPr>
          <p:cNvPr id="33" name="Content Placeholder 2"/>
          <p:cNvSpPr txBox="1">
            <a:spLocks/>
          </p:cNvSpPr>
          <p:nvPr/>
        </p:nvSpPr>
        <p:spPr>
          <a:xfrm>
            <a:off x="0" y="5802276"/>
            <a:ext cx="1552179" cy="97952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a-IR" sz="800" dirty="0" smtClean="0">
                <a:cs typeface="B Homa" pitchFamily="2" charset="-78"/>
              </a:rPr>
              <a:t>پارک در مقیاس واحد همسایگی</a:t>
            </a:r>
          </a:p>
          <a:p>
            <a:pPr marL="0" indent="0">
              <a:buFont typeface="Arial" pitchFamily="34" charset="0"/>
              <a:buNone/>
            </a:pPr>
            <a:r>
              <a:rPr lang="fa-IR" sz="800" dirty="0" smtClean="0">
                <a:cs typeface="B Homa" pitchFamily="2" charset="-78"/>
              </a:rPr>
              <a:t>پارک در مقیاس محله ها</a:t>
            </a:r>
          </a:p>
          <a:p>
            <a:pPr marL="0" indent="0">
              <a:buFont typeface="Arial" pitchFamily="34" charset="0"/>
              <a:buNone/>
            </a:pPr>
            <a:r>
              <a:rPr lang="fa-IR" sz="800" dirty="0" smtClean="0">
                <a:cs typeface="B Homa" pitchFamily="2" charset="-78"/>
              </a:rPr>
              <a:t>پارک در مقیاس ناحیه</a:t>
            </a:r>
          </a:p>
          <a:p>
            <a:pPr marL="0" indent="0">
              <a:buFont typeface="Arial" pitchFamily="34" charset="0"/>
              <a:buNone/>
            </a:pPr>
            <a:r>
              <a:rPr lang="fa-IR" sz="800" dirty="0" smtClean="0">
                <a:cs typeface="B Homa" pitchFamily="2" charset="-78"/>
              </a:rPr>
              <a:t>پارک در مقیاس منطقه</a:t>
            </a:r>
          </a:p>
          <a:p>
            <a:pPr marL="0" indent="0">
              <a:buFont typeface="Arial" pitchFamily="34" charset="0"/>
              <a:buNone/>
            </a:pPr>
            <a:r>
              <a:rPr lang="ar-SA" sz="800" dirty="0" smtClean="0">
                <a:cs typeface="B Homa" pitchFamily="2" charset="-78"/>
              </a:rPr>
              <a:t>فضاهاي سبز خياباني</a:t>
            </a:r>
            <a:endParaRPr lang="en-US" sz="800" dirty="0">
              <a:cs typeface="B Homa" pitchFamily="2" charset="-78"/>
            </a:endParaRPr>
          </a:p>
        </p:txBody>
      </p:sp>
      <p:sp>
        <p:nvSpPr>
          <p:cNvPr id="34" name="Right Brace 33"/>
          <p:cNvSpPr/>
          <p:nvPr/>
        </p:nvSpPr>
        <p:spPr>
          <a:xfrm>
            <a:off x="1371600" y="47017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5" name="Right Brace 34"/>
          <p:cNvSpPr/>
          <p:nvPr/>
        </p:nvSpPr>
        <p:spPr>
          <a:xfrm>
            <a:off x="1371600" y="57685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6" name="Right Brace 35"/>
          <p:cNvSpPr/>
          <p:nvPr/>
        </p:nvSpPr>
        <p:spPr>
          <a:xfrm>
            <a:off x="2514600" y="4811676"/>
            <a:ext cx="314979" cy="1480362"/>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7" name="Rectangle 36"/>
          <p:cNvSpPr/>
          <p:nvPr/>
        </p:nvSpPr>
        <p:spPr>
          <a:xfrm>
            <a:off x="2895600" y="6412468"/>
            <a:ext cx="4572000" cy="369332"/>
          </a:xfrm>
          <a:prstGeom prst="rect">
            <a:avLst/>
          </a:prstGeom>
        </p:spPr>
        <p:txBody>
          <a:bodyPr>
            <a:spAutoFit/>
          </a:bodyPr>
          <a:lstStyle/>
          <a:p>
            <a:pPr marL="285750" indent="-285750" algn="r" rtl="1">
              <a:buFont typeface="Wingdings" pitchFamily="2" charset="2"/>
              <a:buChar char="ü"/>
            </a:pPr>
            <a:r>
              <a:rPr lang="fa-IR" dirty="0" smtClean="0">
                <a:cs typeface="B Homa" pitchFamily="2" charset="-78"/>
              </a:rPr>
              <a:t>سعیدنیا، 1383، 40</a:t>
            </a:r>
            <a:endParaRPr lang="fa-IR" dirty="0">
              <a:cs typeface="B Homa" pitchFamily="2" charset="-78"/>
            </a:endParaRPr>
          </a:p>
        </p:txBody>
      </p:sp>
      <p:sp>
        <p:nvSpPr>
          <p:cNvPr id="38" name="Rectangle 37"/>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9" name="TextBox 38"/>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40" name="Rectangle 39"/>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Rectangle 40"/>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Rectangle 41"/>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37302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Rectangle 46"/>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8" name="Rectangle 47"/>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9" name="TextBox 48"/>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50" name="TextBox 49"/>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51" name="TextBox 50"/>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2" name="TextBox 51"/>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3" name="TextBox 52"/>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4" name="TextBox 53"/>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5" name="TextBox 54"/>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6" name="TextBox 55"/>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57" name="Flowchart: Card 56"/>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8" name="TextBox 57"/>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59" name="Rectangle 58"/>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TextBox 60"/>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2" name="TextBox 61"/>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3" name="TextBox 62"/>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6481157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81400" y="1358205"/>
            <a:ext cx="3581400" cy="1384995"/>
          </a:xfrm>
          <a:prstGeom prst="rect">
            <a:avLst/>
          </a:prstGeom>
        </p:spPr>
        <p:txBody>
          <a:bodyPr wrap="square">
            <a:spAutoFit/>
          </a:bodyPr>
          <a:lstStyle/>
          <a:p>
            <a:pPr lvl="0" algn="just" rtl="1" fontAlgn="base"/>
            <a:r>
              <a:rPr lang="ar-SA" sz="1400" b="1" dirty="0">
                <a:cs typeface="B Homa" pitchFamily="2" charset="-78"/>
              </a:rPr>
              <a:t>پارك هاي شهري در مقياس واحد </a:t>
            </a:r>
            <a:r>
              <a:rPr lang="ar-SA" sz="1400" b="1" dirty="0" smtClean="0">
                <a:cs typeface="B Homa" pitchFamily="2" charset="-78"/>
              </a:rPr>
              <a:t>همسايگي</a:t>
            </a:r>
            <a:r>
              <a:rPr lang="fa-IR" sz="1400" b="1" dirty="0" smtClean="0">
                <a:cs typeface="B Homa" pitchFamily="2" charset="-78"/>
              </a:rPr>
              <a:t>:</a:t>
            </a:r>
            <a:r>
              <a:rPr lang="ar-SA" sz="1400" b="1" dirty="0" smtClean="0">
                <a:cs typeface="B Homa" pitchFamily="2" charset="-78"/>
              </a:rPr>
              <a:t>  </a:t>
            </a:r>
            <a:endParaRPr lang="en-US" sz="1400" b="1" dirty="0">
              <a:cs typeface="B Homa" pitchFamily="2" charset="-78"/>
            </a:endParaRPr>
          </a:p>
          <a:p>
            <a:pPr algn="just" rtl="1"/>
            <a:r>
              <a:rPr lang="ar-SA" sz="1400" dirty="0" smtClean="0">
                <a:cs typeface="B Homa" pitchFamily="2" charset="-78"/>
              </a:rPr>
              <a:t>پاركي </a:t>
            </a:r>
            <a:r>
              <a:rPr lang="ar-SA" sz="1400" dirty="0">
                <a:cs typeface="B Homa" pitchFamily="2" charset="-78"/>
              </a:rPr>
              <a:t>كه در يك واحد </a:t>
            </a:r>
            <a:r>
              <a:rPr lang="ar-SA" sz="1400" baseline="30000" dirty="0">
                <a:cs typeface="B Homa" pitchFamily="2" charset="-78"/>
              </a:rPr>
              <a:t>"</a:t>
            </a:r>
            <a:r>
              <a:rPr lang="ar-SA" sz="1400" dirty="0">
                <a:cs typeface="B Homa" pitchFamily="2" charset="-78"/>
              </a:rPr>
              <a:t> همسايگي</a:t>
            </a:r>
            <a:r>
              <a:rPr lang="ar-SA" sz="1400" baseline="30000" dirty="0">
                <a:cs typeface="B Homa" pitchFamily="2" charset="-78"/>
              </a:rPr>
              <a:t>"</a:t>
            </a:r>
            <a:r>
              <a:rPr lang="ar-SA" sz="1400" dirty="0">
                <a:cs typeface="B Homa" pitchFamily="2" charset="-78"/>
              </a:rPr>
              <a:t> قرار </a:t>
            </a:r>
            <a:r>
              <a:rPr lang="ar-SA" sz="1400" dirty="0" smtClean="0">
                <a:cs typeface="B Homa" pitchFamily="2" charset="-78"/>
              </a:rPr>
              <a:t>گرفته</a:t>
            </a:r>
            <a:endParaRPr lang="fa-IR" sz="1400" dirty="0" smtClean="0">
              <a:cs typeface="B Homa" pitchFamily="2" charset="-78"/>
            </a:endParaRPr>
          </a:p>
          <a:p>
            <a:pPr algn="just" rtl="1"/>
            <a:r>
              <a:rPr lang="ar-SA" sz="1400" dirty="0" smtClean="0">
                <a:cs typeface="B Homa" pitchFamily="2" charset="-78"/>
              </a:rPr>
              <a:t>مساحتي </a:t>
            </a:r>
            <a:r>
              <a:rPr lang="ar-SA" sz="1400" dirty="0">
                <a:cs typeface="B Homa" pitchFamily="2" charset="-78"/>
              </a:rPr>
              <a:t>كمتر از نيم هكتار </a:t>
            </a:r>
            <a:r>
              <a:rPr lang="fa-IR" sz="1400" dirty="0" smtClean="0">
                <a:cs typeface="B Homa" pitchFamily="2" charset="-78"/>
              </a:rPr>
              <a:t>دارد</a:t>
            </a:r>
            <a:r>
              <a:rPr lang="ar-SA" sz="1400" dirty="0" smtClean="0">
                <a:cs typeface="B Homa" pitchFamily="2" charset="-78"/>
              </a:rPr>
              <a:t>. </a:t>
            </a:r>
            <a:endParaRPr lang="fa-IR" sz="1400" dirty="0" smtClean="0">
              <a:cs typeface="B Homa" pitchFamily="2" charset="-78"/>
            </a:endParaRPr>
          </a:p>
          <a:p>
            <a:pPr algn="just" rtl="1"/>
            <a:r>
              <a:rPr lang="ar-SA" sz="1400" dirty="0" smtClean="0">
                <a:cs typeface="B Homa" pitchFamily="2" charset="-78"/>
              </a:rPr>
              <a:t>طبق </a:t>
            </a:r>
            <a:r>
              <a:rPr lang="ar-SA" sz="1400" dirty="0">
                <a:cs typeface="B Homa" pitchFamily="2" charset="-78"/>
              </a:rPr>
              <a:t>استاندارد، براي كودك </a:t>
            </a:r>
            <a:r>
              <a:rPr lang="en-US" sz="1400" dirty="0">
                <a:cs typeface="B Homa" pitchFamily="2" charset="-78"/>
              </a:rPr>
              <a:t>9</a:t>
            </a:r>
            <a:r>
              <a:rPr lang="ar-SA" sz="1400" dirty="0">
                <a:cs typeface="B Homa" pitchFamily="2" charset="-78"/>
              </a:rPr>
              <a:t> ساله از دورترين نقطه واحد همسايگي تا پارك با پاي پياده مقدور باشد و طي مسير از خيابان سريع شرياني و بزرگراه ها عبور نكند.  </a:t>
            </a:r>
            <a:endParaRPr lang="en-US" sz="1400" dirty="0">
              <a:cs typeface="B Homa" pitchFamily="2" charset="-78"/>
            </a:endParaRPr>
          </a:p>
        </p:txBody>
      </p:sp>
      <p:sp>
        <p:nvSpPr>
          <p:cNvPr id="5" name="Rectangle 4"/>
          <p:cNvSpPr/>
          <p:nvPr/>
        </p:nvSpPr>
        <p:spPr>
          <a:xfrm>
            <a:off x="3581400" y="2867799"/>
            <a:ext cx="3581400" cy="1815882"/>
          </a:xfrm>
          <a:prstGeom prst="rect">
            <a:avLst/>
          </a:prstGeom>
        </p:spPr>
        <p:txBody>
          <a:bodyPr wrap="square">
            <a:spAutoFit/>
          </a:bodyPr>
          <a:lstStyle/>
          <a:p>
            <a:pPr lvl="0" algn="just" rtl="1" fontAlgn="base"/>
            <a:r>
              <a:rPr lang="ar-SA" sz="1400" b="1" dirty="0">
                <a:cs typeface="B Homa" pitchFamily="2" charset="-78"/>
              </a:rPr>
              <a:t>پارك شهري در مقياس </a:t>
            </a:r>
            <a:r>
              <a:rPr lang="ar-SA" sz="1400" b="1" dirty="0" smtClean="0">
                <a:cs typeface="B Homa" pitchFamily="2" charset="-78"/>
              </a:rPr>
              <a:t>محله </a:t>
            </a:r>
            <a:r>
              <a:rPr lang="fa-IR" sz="1400" b="1" dirty="0" smtClean="0">
                <a:cs typeface="B Homa" pitchFamily="2" charset="-78"/>
              </a:rPr>
              <a:t>:</a:t>
            </a:r>
            <a:r>
              <a:rPr lang="ar-SA" sz="1400" b="1" dirty="0" smtClean="0">
                <a:cs typeface="B Homa" pitchFamily="2" charset="-78"/>
              </a:rPr>
              <a:t> </a:t>
            </a:r>
            <a:endParaRPr lang="en-US" sz="1400" b="1" dirty="0">
              <a:cs typeface="B Homa" pitchFamily="2" charset="-78"/>
            </a:endParaRPr>
          </a:p>
          <a:p>
            <a:pPr algn="just" rtl="1"/>
            <a:r>
              <a:rPr lang="ar-SA" sz="1400" dirty="0">
                <a:cs typeface="B Homa" pitchFamily="2" charset="-78"/>
              </a:rPr>
              <a:t>به پاركي در</a:t>
            </a:r>
            <a:r>
              <a:rPr lang="ar-SA" sz="1400" baseline="30000" dirty="0">
                <a:cs typeface="B Homa" pitchFamily="2" charset="-78"/>
              </a:rPr>
              <a:t>"</a:t>
            </a:r>
            <a:r>
              <a:rPr lang="ar-SA" sz="1400" dirty="0">
                <a:cs typeface="B Homa" pitchFamily="2" charset="-78"/>
              </a:rPr>
              <a:t> محله اي</a:t>
            </a:r>
            <a:r>
              <a:rPr lang="ar-SA" sz="1400" baseline="30000" dirty="0">
                <a:cs typeface="B Homa" pitchFamily="2" charset="-78"/>
              </a:rPr>
              <a:t>"</a:t>
            </a:r>
            <a:r>
              <a:rPr lang="ar-SA" sz="1400" dirty="0">
                <a:cs typeface="B Homa" pitchFamily="2" charset="-78"/>
              </a:rPr>
              <a:t> قرار </a:t>
            </a:r>
            <a:r>
              <a:rPr lang="ar-SA" sz="1400" dirty="0" smtClean="0">
                <a:cs typeface="B Homa" pitchFamily="2" charset="-78"/>
              </a:rPr>
              <a:t>دارد</a:t>
            </a:r>
            <a:endParaRPr lang="fa-IR" sz="1400" dirty="0" smtClean="0">
              <a:cs typeface="B Homa" pitchFamily="2" charset="-78"/>
            </a:endParaRPr>
          </a:p>
          <a:p>
            <a:pPr algn="just" rtl="1"/>
            <a:r>
              <a:rPr lang="ar-SA" sz="1400" dirty="0" smtClean="0">
                <a:cs typeface="B Homa" pitchFamily="2" charset="-78"/>
              </a:rPr>
              <a:t> مساحت </a:t>
            </a:r>
            <a:r>
              <a:rPr lang="ar-SA" sz="1400" dirty="0">
                <a:cs typeface="B Homa" pitchFamily="2" charset="-78"/>
              </a:rPr>
              <a:t>آن حدود دو برابر مساحت پارك در مقياس </a:t>
            </a:r>
            <a:r>
              <a:rPr lang="fa-IR" sz="1400" dirty="0" smtClean="0">
                <a:cs typeface="B Homa" pitchFamily="2" charset="-78"/>
              </a:rPr>
              <a:t>واحد </a:t>
            </a:r>
            <a:r>
              <a:rPr lang="ar-SA" sz="1400" dirty="0" smtClean="0">
                <a:cs typeface="B Homa" pitchFamily="2" charset="-78"/>
              </a:rPr>
              <a:t>همسايگي </a:t>
            </a:r>
            <a:r>
              <a:rPr lang="ar-SA" sz="1400" dirty="0">
                <a:cs typeface="B Homa" pitchFamily="2" charset="-78"/>
              </a:rPr>
              <a:t>(يك هكتار) است </a:t>
            </a:r>
            <a:r>
              <a:rPr lang="ar-SA" sz="1400" dirty="0" smtClean="0">
                <a:cs typeface="B Homa" pitchFamily="2" charset="-78"/>
              </a:rPr>
              <a:t>،</a:t>
            </a:r>
            <a:endParaRPr lang="fa-IR" sz="1400" dirty="0" smtClean="0">
              <a:cs typeface="B Homa" pitchFamily="2" charset="-78"/>
            </a:endParaRPr>
          </a:p>
          <a:p>
            <a:pPr algn="just" rtl="1"/>
            <a:r>
              <a:rPr lang="ar-SA" sz="1400" dirty="0" smtClean="0">
                <a:cs typeface="B Homa" pitchFamily="2" charset="-78"/>
              </a:rPr>
              <a:t>همچنين </a:t>
            </a:r>
            <a:r>
              <a:rPr lang="ar-SA" sz="1400" dirty="0">
                <a:cs typeface="B Homa" pitchFamily="2" charset="-78"/>
              </a:rPr>
              <a:t>ارتباط پياده براي كودك </a:t>
            </a:r>
            <a:r>
              <a:rPr lang="en-US" sz="1400" dirty="0">
                <a:cs typeface="B Homa" pitchFamily="2" charset="-78"/>
              </a:rPr>
              <a:t>9</a:t>
            </a:r>
            <a:r>
              <a:rPr lang="ar-SA" sz="1400" dirty="0">
                <a:cs typeface="B Homa" pitchFamily="2" charset="-78"/>
              </a:rPr>
              <a:t> ساله از دورترين نقطه محله تا پارك بايد به حدود دو برابر معيار واحد همسايگي برسد و طي مسير بتواند از خيابان </a:t>
            </a:r>
            <a:r>
              <a:rPr lang="ar-SA" sz="1400" dirty="0" smtClean="0">
                <a:cs typeface="B Homa" pitchFamily="2" charset="-78"/>
              </a:rPr>
              <a:t>كندرو </a:t>
            </a:r>
            <a:r>
              <a:rPr lang="ar-SA" sz="1400" dirty="0">
                <a:cs typeface="B Homa" pitchFamily="2" charset="-78"/>
              </a:rPr>
              <a:t>شبكه دسترسي محلي عبور كند.  </a:t>
            </a:r>
            <a:endParaRPr lang="en-US" sz="1400" dirty="0">
              <a:cs typeface="B Homa" pitchFamily="2" charset="-78"/>
            </a:endParaRPr>
          </a:p>
        </p:txBody>
      </p:sp>
      <p:pic>
        <p:nvPicPr>
          <p:cNvPr id="29" name="Picture 2" descr="E:\azade0\fazaye sabz\ax\530533_224445931023716_74202795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791599"/>
            <a:ext cx="1780401" cy="17804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 name="Picture 2" descr="E:\azade0\عكس\شهر\sabz\306083_299467520152726_366794922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1265515"/>
            <a:ext cx="2391866" cy="14014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Rectangle 30"/>
          <p:cNvSpPr/>
          <p:nvPr/>
        </p:nvSpPr>
        <p:spPr>
          <a:xfrm>
            <a:off x="2743200" y="5192676"/>
            <a:ext cx="893193" cy="338554"/>
          </a:xfrm>
          <a:prstGeom prst="rect">
            <a:avLst/>
          </a:prstGeom>
        </p:spPr>
        <p:txBody>
          <a:bodyPr wrap="none">
            <a:spAutoFit/>
          </a:bodyPr>
          <a:lstStyle/>
          <a:p>
            <a:pPr algn="r" rtl="1"/>
            <a:r>
              <a:rPr lang="ar-SA" sz="800" dirty="0">
                <a:cs typeface="B Homa" pitchFamily="2" charset="-78"/>
              </a:rPr>
              <a:t>گونه شناسي كاربري </a:t>
            </a:r>
            <a:endParaRPr lang="fa-IR" sz="800" dirty="0" smtClean="0">
              <a:cs typeface="B Homa" pitchFamily="2" charset="-78"/>
            </a:endParaRPr>
          </a:p>
          <a:p>
            <a:pPr algn="r" rtl="1"/>
            <a:r>
              <a:rPr lang="ar-SA" sz="800" dirty="0" smtClean="0">
                <a:cs typeface="B Homa" pitchFamily="2" charset="-78"/>
              </a:rPr>
              <a:t>فضاي </a:t>
            </a:r>
            <a:r>
              <a:rPr lang="ar-SA" sz="800" dirty="0">
                <a:cs typeface="B Homa" pitchFamily="2" charset="-78"/>
              </a:rPr>
              <a:t>سبز شهري </a:t>
            </a:r>
            <a:endParaRPr lang="fa-IR" sz="800" dirty="0">
              <a:cs typeface="B Homa" pitchFamily="2" charset="-78"/>
            </a:endParaRPr>
          </a:p>
        </p:txBody>
      </p:sp>
      <p:sp>
        <p:nvSpPr>
          <p:cNvPr id="32" name="Rectangle 31"/>
          <p:cNvSpPr/>
          <p:nvPr/>
        </p:nvSpPr>
        <p:spPr>
          <a:xfrm>
            <a:off x="1219200" y="4811676"/>
            <a:ext cx="1741996" cy="338554"/>
          </a:xfrm>
          <a:prstGeom prst="rect">
            <a:avLst/>
          </a:prstGeom>
        </p:spPr>
        <p:txBody>
          <a:bodyPr wrap="square">
            <a:spAutoFit/>
          </a:bodyPr>
          <a:lstStyle/>
          <a:p>
            <a:pPr algn="ctr" rtl="1"/>
            <a:r>
              <a:rPr lang="ar-SA" sz="800" dirty="0" smtClean="0">
                <a:cs typeface="B Homa" pitchFamily="2" charset="-78"/>
              </a:rPr>
              <a:t>فضاهاي </a:t>
            </a:r>
            <a:r>
              <a:rPr lang="ar-SA" sz="800" dirty="0">
                <a:cs typeface="B Homa" pitchFamily="2" charset="-78"/>
              </a:rPr>
              <a:t>سبز </a:t>
            </a:r>
            <a:r>
              <a:rPr lang="ar-SA" sz="800" dirty="0" smtClean="0">
                <a:cs typeface="B Homa" pitchFamily="2" charset="-78"/>
              </a:rPr>
              <a:t>برون</a:t>
            </a:r>
            <a:r>
              <a:rPr lang="fa-IR" sz="800" dirty="0" smtClean="0">
                <a:cs typeface="B Homa" pitchFamily="2" charset="-78"/>
              </a:rPr>
              <a:t> </a:t>
            </a:r>
            <a:r>
              <a:rPr lang="ar-SA" sz="800" dirty="0" smtClean="0">
                <a:cs typeface="B Homa" pitchFamily="2" charset="-78"/>
              </a:rPr>
              <a:t>شهري</a:t>
            </a:r>
            <a:endParaRPr lang="fa-IR" sz="800" dirty="0" smtClean="0">
              <a:cs typeface="B Homa" pitchFamily="2" charset="-78"/>
            </a:endParaRPr>
          </a:p>
          <a:p>
            <a:pPr algn="ctr" rtl="1"/>
            <a:r>
              <a:rPr lang="ar-SA" sz="800" dirty="0" smtClean="0">
                <a:cs typeface="B Homa" pitchFamily="2" charset="-78"/>
              </a:rPr>
              <a:t> </a:t>
            </a:r>
            <a:r>
              <a:rPr lang="fa-IR" sz="800" dirty="0" smtClean="0">
                <a:cs typeface="B Homa" pitchFamily="2" charset="-78"/>
              </a:rPr>
              <a:t>   </a:t>
            </a:r>
            <a:endParaRPr lang="en-US" sz="800" dirty="0">
              <a:cs typeface="B Homa" pitchFamily="2" charset="-78"/>
            </a:endParaRPr>
          </a:p>
        </p:txBody>
      </p:sp>
      <p:sp>
        <p:nvSpPr>
          <p:cNvPr id="33" name="Rectangle 32"/>
          <p:cNvSpPr/>
          <p:nvPr/>
        </p:nvSpPr>
        <p:spPr>
          <a:xfrm>
            <a:off x="1600200" y="5878476"/>
            <a:ext cx="1034257" cy="338554"/>
          </a:xfrm>
          <a:prstGeom prst="rect">
            <a:avLst/>
          </a:prstGeom>
        </p:spPr>
        <p:txBody>
          <a:bodyPr wrap="none">
            <a:spAutoFit/>
          </a:bodyPr>
          <a:lstStyle/>
          <a:p>
            <a:pPr algn="ctr"/>
            <a:r>
              <a:rPr lang="ar-SA" sz="800" dirty="0" smtClean="0">
                <a:cs typeface="B Homa" pitchFamily="2" charset="-78"/>
              </a:rPr>
              <a:t>فضاهاي </a:t>
            </a:r>
            <a:r>
              <a:rPr lang="ar-SA" sz="800" dirty="0">
                <a:cs typeface="B Homa" pitchFamily="2" charset="-78"/>
              </a:rPr>
              <a:t>سبز درون </a:t>
            </a:r>
            <a:r>
              <a:rPr lang="ar-SA" sz="800" dirty="0" smtClean="0">
                <a:cs typeface="B Homa" pitchFamily="2" charset="-78"/>
              </a:rPr>
              <a:t>شهري</a:t>
            </a:r>
            <a:endParaRPr lang="fa-IR" sz="800" dirty="0" smtClean="0">
              <a:cs typeface="B Homa" pitchFamily="2" charset="-78"/>
            </a:endParaRPr>
          </a:p>
          <a:p>
            <a:pPr algn="ctr"/>
            <a:r>
              <a:rPr lang="fa-IR" sz="800" dirty="0" smtClean="0">
                <a:cs typeface="B Homa" pitchFamily="2" charset="-78"/>
              </a:rPr>
              <a:t>(</a:t>
            </a:r>
            <a:r>
              <a:rPr lang="ar-SA" sz="800" dirty="0" smtClean="0">
                <a:cs typeface="B Homa" pitchFamily="2" charset="-78"/>
              </a:rPr>
              <a:t>پارك</a:t>
            </a:r>
            <a:r>
              <a:rPr lang="fa-IR" sz="800" dirty="0" smtClean="0">
                <a:cs typeface="B Homa" pitchFamily="2" charset="-78"/>
              </a:rPr>
              <a:t>)</a:t>
            </a:r>
            <a:endParaRPr lang="fa-IR" sz="800" dirty="0">
              <a:cs typeface="B Homa" pitchFamily="2" charset="-78"/>
            </a:endParaRPr>
          </a:p>
        </p:txBody>
      </p:sp>
      <p:sp>
        <p:nvSpPr>
          <p:cNvPr id="34" name="Rectangle 33"/>
          <p:cNvSpPr/>
          <p:nvPr/>
        </p:nvSpPr>
        <p:spPr>
          <a:xfrm>
            <a:off x="329530" y="4733243"/>
            <a:ext cx="1188146" cy="830997"/>
          </a:xfrm>
          <a:prstGeom prst="rect">
            <a:avLst/>
          </a:prstGeom>
        </p:spPr>
        <p:txBody>
          <a:bodyPr wrap="none">
            <a:spAutoFit/>
          </a:bodyPr>
          <a:lstStyle/>
          <a:p>
            <a:pPr algn="r" rtl="1"/>
            <a:r>
              <a:rPr lang="ar-SA" sz="800" dirty="0">
                <a:cs typeface="B Homa" pitchFamily="2" charset="-78"/>
              </a:rPr>
              <a:t>كمربندهاي سبز احاطه كننده </a:t>
            </a:r>
            <a:endParaRPr lang="fa-IR" sz="800" dirty="0">
              <a:cs typeface="B Homa" pitchFamily="2" charset="-78"/>
            </a:endParaRPr>
          </a:p>
          <a:p>
            <a:pPr algn="r" rtl="1"/>
            <a:r>
              <a:rPr lang="ar-SA" sz="800" dirty="0">
                <a:cs typeface="B Homa" pitchFamily="2" charset="-78"/>
              </a:rPr>
              <a:t>كمان هاي </a:t>
            </a:r>
            <a:r>
              <a:rPr lang="ar-SA" sz="800" dirty="0" smtClean="0">
                <a:cs typeface="B Homa" pitchFamily="2" charset="-78"/>
              </a:rPr>
              <a:t>سبز </a:t>
            </a:r>
            <a:endParaRPr lang="fa-IR" sz="800" dirty="0" smtClean="0">
              <a:cs typeface="B Homa" pitchFamily="2" charset="-78"/>
            </a:endParaRPr>
          </a:p>
          <a:p>
            <a:pPr algn="r" rtl="1"/>
            <a:r>
              <a:rPr lang="ar-SA" sz="800" dirty="0">
                <a:cs typeface="B Homa" pitchFamily="2" charset="-78"/>
              </a:rPr>
              <a:t>محورهاي سبز </a:t>
            </a:r>
            <a:endParaRPr lang="fa-IR" sz="800" dirty="0">
              <a:cs typeface="B Homa" pitchFamily="2" charset="-78"/>
            </a:endParaRPr>
          </a:p>
          <a:p>
            <a:pPr algn="r" rtl="1"/>
            <a:r>
              <a:rPr lang="ar-SA" sz="800" dirty="0">
                <a:cs typeface="B Homa" pitchFamily="2" charset="-78"/>
              </a:rPr>
              <a:t>پارك هاي ملي </a:t>
            </a:r>
            <a:endParaRPr lang="fa-IR" sz="800" dirty="0" smtClean="0">
              <a:cs typeface="B Homa" pitchFamily="2" charset="-78"/>
            </a:endParaRPr>
          </a:p>
          <a:p>
            <a:pPr algn="r" rtl="1"/>
            <a:r>
              <a:rPr lang="ar-SA" sz="800" dirty="0">
                <a:cs typeface="B Homa" pitchFamily="2" charset="-78"/>
              </a:rPr>
              <a:t>پارك هاي </a:t>
            </a:r>
            <a:r>
              <a:rPr lang="ar-SA" sz="800" dirty="0" smtClean="0">
                <a:cs typeface="B Homa" pitchFamily="2" charset="-78"/>
              </a:rPr>
              <a:t>جنگلي</a:t>
            </a:r>
            <a:endParaRPr lang="fa-IR" sz="800" dirty="0">
              <a:cs typeface="B Homa" pitchFamily="2" charset="-78"/>
            </a:endParaRPr>
          </a:p>
          <a:p>
            <a:pPr algn="r" rtl="1"/>
            <a:r>
              <a:rPr lang="ar-SA" sz="800" dirty="0">
                <a:cs typeface="B Homa" pitchFamily="2" charset="-78"/>
              </a:rPr>
              <a:t>پارك هاي گياه شناسي</a:t>
            </a:r>
            <a:endParaRPr lang="fa-IR" sz="800" dirty="0">
              <a:cs typeface="B Homa" pitchFamily="2" charset="-78"/>
            </a:endParaRPr>
          </a:p>
        </p:txBody>
      </p:sp>
      <p:sp>
        <p:nvSpPr>
          <p:cNvPr id="35" name="Content Placeholder 2"/>
          <p:cNvSpPr txBox="1">
            <a:spLocks/>
          </p:cNvSpPr>
          <p:nvPr/>
        </p:nvSpPr>
        <p:spPr>
          <a:xfrm>
            <a:off x="0" y="5802276"/>
            <a:ext cx="1552179" cy="97952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a-IR" sz="800" dirty="0" smtClean="0">
                <a:cs typeface="B Homa" pitchFamily="2" charset="-78"/>
              </a:rPr>
              <a:t>پارک در مقیاس واحد همسایگی</a:t>
            </a:r>
          </a:p>
          <a:p>
            <a:pPr marL="0" indent="0">
              <a:buFont typeface="Arial" pitchFamily="34" charset="0"/>
              <a:buNone/>
            </a:pPr>
            <a:r>
              <a:rPr lang="fa-IR" sz="800" dirty="0" smtClean="0">
                <a:cs typeface="B Homa" pitchFamily="2" charset="-78"/>
              </a:rPr>
              <a:t>پارک در مقیاس محله ها</a:t>
            </a:r>
          </a:p>
          <a:p>
            <a:pPr marL="0" indent="0">
              <a:buFont typeface="Arial" pitchFamily="34" charset="0"/>
              <a:buNone/>
            </a:pPr>
            <a:r>
              <a:rPr lang="fa-IR" sz="800" dirty="0" smtClean="0">
                <a:cs typeface="B Homa" pitchFamily="2" charset="-78"/>
              </a:rPr>
              <a:t>پارک در مقیاس ناحیه</a:t>
            </a:r>
          </a:p>
          <a:p>
            <a:pPr marL="0" indent="0">
              <a:buFont typeface="Arial" pitchFamily="34" charset="0"/>
              <a:buNone/>
            </a:pPr>
            <a:r>
              <a:rPr lang="fa-IR" sz="800" dirty="0" smtClean="0">
                <a:cs typeface="B Homa" pitchFamily="2" charset="-78"/>
              </a:rPr>
              <a:t>پارک در مقیاس منطقه</a:t>
            </a:r>
          </a:p>
          <a:p>
            <a:pPr marL="0" indent="0">
              <a:buFont typeface="Arial" pitchFamily="34" charset="0"/>
              <a:buNone/>
            </a:pPr>
            <a:r>
              <a:rPr lang="ar-SA" sz="800" dirty="0" smtClean="0">
                <a:cs typeface="B Homa" pitchFamily="2" charset="-78"/>
              </a:rPr>
              <a:t>فضاهاي سبز خياباني</a:t>
            </a:r>
            <a:endParaRPr lang="en-US" sz="800" dirty="0">
              <a:cs typeface="B Homa" pitchFamily="2" charset="-78"/>
            </a:endParaRPr>
          </a:p>
        </p:txBody>
      </p:sp>
      <p:sp>
        <p:nvSpPr>
          <p:cNvPr id="36" name="Right Brace 35"/>
          <p:cNvSpPr/>
          <p:nvPr/>
        </p:nvSpPr>
        <p:spPr>
          <a:xfrm>
            <a:off x="1371600" y="47017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7" name="Right Brace 36"/>
          <p:cNvSpPr/>
          <p:nvPr/>
        </p:nvSpPr>
        <p:spPr>
          <a:xfrm>
            <a:off x="1371600" y="57685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8" name="Right Brace 37"/>
          <p:cNvSpPr/>
          <p:nvPr/>
        </p:nvSpPr>
        <p:spPr>
          <a:xfrm>
            <a:off x="2514600" y="4811676"/>
            <a:ext cx="314979" cy="1480362"/>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9" name="Rectangle 38"/>
          <p:cNvSpPr/>
          <p:nvPr/>
        </p:nvSpPr>
        <p:spPr>
          <a:xfrm>
            <a:off x="2895600" y="6412468"/>
            <a:ext cx="4572000" cy="369332"/>
          </a:xfrm>
          <a:prstGeom prst="rect">
            <a:avLst/>
          </a:prstGeom>
        </p:spPr>
        <p:txBody>
          <a:bodyPr>
            <a:spAutoFit/>
          </a:bodyPr>
          <a:lstStyle/>
          <a:p>
            <a:pPr marL="285750" indent="-285750" algn="r" rtl="1">
              <a:buFont typeface="Wingdings" pitchFamily="2" charset="2"/>
              <a:buChar char="ü"/>
            </a:pPr>
            <a:r>
              <a:rPr lang="fa-IR" dirty="0" smtClean="0">
                <a:cs typeface="B Homa" pitchFamily="2" charset="-78"/>
              </a:rPr>
              <a:t>سعیدنیا، 1383، 40</a:t>
            </a:r>
            <a:endParaRPr lang="fa-IR" dirty="0">
              <a:cs typeface="B Homa" pitchFamily="2" charset="-78"/>
            </a:endParaRPr>
          </a:p>
        </p:txBody>
      </p:sp>
      <p:sp>
        <p:nvSpPr>
          <p:cNvPr id="40" name="Rectangle 39"/>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TextBox 40"/>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42" name="Rectangle 41"/>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Rectangle 46"/>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8" name="Rectangle 47"/>
          <p:cNvSpPr/>
          <p:nvPr/>
        </p:nvSpPr>
        <p:spPr>
          <a:xfrm>
            <a:off x="7676322" y="37302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9" name="Rectangle 48"/>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0" name="Rectangle 49"/>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1" name="TextBox 50"/>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52" name="TextBox 51"/>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53" name="TextBox 52"/>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4" name="TextBox 53"/>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5" name="TextBox 54"/>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6" name="TextBox 55"/>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7" name="TextBox 56"/>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8" name="TextBox 57"/>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59" name="Flowchart: Card 58"/>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60" name="TextBox 59"/>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61" name="Rectangle 60"/>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TextBox 62"/>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4" name="TextBox 63"/>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5" name="TextBox 64"/>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66" name="Rectangle 65"/>
          <p:cNvSpPr/>
          <p:nvPr/>
        </p:nvSpPr>
        <p:spPr>
          <a:xfrm>
            <a:off x="4953000" y="849868"/>
            <a:ext cx="2154757" cy="369332"/>
          </a:xfrm>
          <a:prstGeom prst="rect">
            <a:avLst/>
          </a:prstGeom>
        </p:spPr>
        <p:txBody>
          <a:bodyPr wrap="none">
            <a:spAutoFit/>
          </a:bodyPr>
          <a:lstStyle/>
          <a:p>
            <a:pPr algn="ctr"/>
            <a:r>
              <a:rPr lang="ar-SA" dirty="0" smtClean="0">
                <a:solidFill>
                  <a:schemeClr val="accent6">
                    <a:lumMod val="75000"/>
                  </a:schemeClr>
                </a:solidFill>
                <a:cs typeface="B Homa" pitchFamily="2" charset="-78"/>
              </a:rPr>
              <a:t>فضاهاي </a:t>
            </a:r>
            <a:r>
              <a:rPr lang="ar-SA" dirty="0">
                <a:solidFill>
                  <a:schemeClr val="accent6">
                    <a:lumMod val="75000"/>
                  </a:schemeClr>
                </a:solidFill>
                <a:cs typeface="B Homa" pitchFamily="2" charset="-78"/>
              </a:rPr>
              <a:t>سبز درون </a:t>
            </a:r>
            <a:r>
              <a:rPr lang="ar-SA" dirty="0" smtClean="0">
                <a:solidFill>
                  <a:schemeClr val="accent6">
                    <a:lumMod val="75000"/>
                  </a:schemeClr>
                </a:solidFill>
                <a:cs typeface="B Homa" pitchFamily="2" charset="-78"/>
              </a:rPr>
              <a:t>شهري</a:t>
            </a:r>
            <a:r>
              <a:rPr lang="fa-IR" dirty="0">
                <a:solidFill>
                  <a:schemeClr val="accent6">
                    <a:lumMod val="75000"/>
                  </a:schemeClr>
                </a:solidFill>
                <a:cs typeface="B Homa" pitchFamily="2" charset="-78"/>
              </a:rPr>
              <a:t>:</a:t>
            </a:r>
            <a:endParaRPr lang="fa-IR" dirty="0" smtClean="0">
              <a:solidFill>
                <a:schemeClr val="accent6">
                  <a:lumMod val="75000"/>
                </a:schemeClr>
              </a:solidFill>
              <a:cs typeface="B Homa" pitchFamily="2" charset="-78"/>
            </a:endParaRPr>
          </a:p>
        </p:txBody>
      </p:sp>
    </p:spTree>
    <p:extLst>
      <p:ext uri="{BB962C8B-B14F-4D97-AF65-F5344CB8AC3E}">
        <p14:creationId xmlns:p14="http://schemas.microsoft.com/office/powerpoint/2010/main" val="4254696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914400"/>
            <a:ext cx="6477000" cy="954107"/>
          </a:xfrm>
          <a:prstGeom prst="rect">
            <a:avLst/>
          </a:prstGeom>
        </p:spPr>
        <p:txBody>
          <a:bodyPr wrap="square">
            <a:spAutoFit/>
          </a:bodyPr>
          <a:lstStyle/>
          <a:p>
            <a:pPr lvl="0" algn="just" rtl="1" fontAlgn="base"/>
            <a:r>
              <a:rPr lang="ar-SA" sz="1400" b="1" dirty="0">
                <a:cs typeface="B Homa" pitchFamily="2" charset="-78"/>
              </a:rPr>
              <a:t>پارك شهري در مقياس ناحيه  </a:t>
            </a:r>
            <a:endParaRPr lang="en-US" sz="1400" b="1" dirty="0">
              <a:cs typeface="B Homa" pitchFamily="2" charset="-78"/>
            </a:endParaRPr>
          </a:p>
          <a:p>
            <a:pPr algn="just" rtl="1"/>
            <a:r>
              <a:rPr lang="ar-SA" sz="1400" dirty="0">
                <a:cs typeface="B Homa" pitchFamily="2" charset="-78"/>
              </a:rPr>
              <a:t>به پاركي گفته مي شود كه در </a:t>
            </a:r>
            <a:r>
              <a:rPr lang="ar-SA" sz="1400" baseline="30000" dirty="0">
                <a:cs typeface="B Homa" pitchFamily="2" charset="-78"/>
              </a:rPr>
              <a:t>"</a:t>
            </a:r>
            <a:r>
              <a:rPr lang="ar-SA" sz="1400" dirty="0">
                <a:cs typeface="B Homa" pitchFamily="2" charset="-78"/>
              </a:rPr>
              <a:t> ناحيه مسكوني</a:t>
            </a:r>
            <a:r>
              <a:rPr lang="ar-SA" sz="1400" baseline="30000" dirty="0">
                <a:cs typeface="B Homa" pitchFamily="2" charset="-78"/>
              </a:rPr>
              <a:t>"</a:t>
            </a:r>
            <a:r>
              <a:rPr lang="ar-SA" sz="1400" dirty="0">
                <a:cs typeface="B Homa" pitchFamily="2" charset="-78"/>
              </a:rPr>
              <a:t> قرار داشته باشد </a:t>
            </a:r>
            <a:endParaRPr lang="fa-IR" sz="1400" dirty="0" smtClean="0">
              <a:cs typeface="B Homa" pitchFamily="2" charset="-78"/>
            </a:endParaRPr>
          </a:p>
          <a:p>
            <a:pPr algn="just" rtl="1"/>
            <a:r>
              <a:rPr lang="ar-SA" sz="1400" dirty="0" smtClean="0">
                <a:cs typeface="B Homa" pitchFamily="2" charset="-78"/>
              </a:rPr>
              <a:t>مساحت </a:t>
            </a:r>
            <a:r>
              <a:rPr lang="ar-SA" sz="1400" dirty="0">
                <a:cs typeface="B Homa" pitchFamily="2" charset="-78"/>
              </a:rPr>
              <a:t>آن دو تا چهار برابر مساحت پارك در مقياس محله( </a:t>
            </a:r>
            <a:r>
              <a:rPr lang="en-US" sz="1400" dirty="0">
                <a:cs typeface="B Homa" pitchFamily="2" charset="-78"/>
              </a:rPr>
              <a:t>4</a:t>
            </a:r>
            <a:r>
              <a:rPr lang="ar-SA" sz="1400" dirty="0">
                <a:cs typeface="B Homa" pitchFamily="2" charset="-78"/>
              </a:rPr>
              <a:t> هكتار) باشد </a:t>
            </a:r>
            <a:endParaRPr lang="fa-IR" sz="1400" dirty="0" smtClean="0">
              <a:cs typeface="B Homa" pitchFamily="2" charset="-78"/>
            </a:endParaRPr>
          </a:p>
          <a:p>
            <a:pPr algn="just" rtl="1"/>
            <a:r>
              <a:rPr lang="ar-SA" sz="1400" dirty="0" smtClean="0">
                <a:cs typeface="B Homa" pitchFamily="2" charset="-78"/>
              </a:rPr>
              <a:t> </a:t>
            </a:r>
            <a:r>
              <a:rPr lang="ar-SA" sz="1400" dirty="0">
                <a:cs typeface="B Homa" pitchFamily="2" charset="-78"/>
              </a:rPr>
              <a:t>دسترسي با پاي پياده طبق مشخصات براي ساكنان از دورترين نقطه تا پارك از نيم ساعت تجاوز نكند. </a:t>
            </a:r>
            <a:endParaRPr lang="fa-IR" sz="1400" dirty="0">
              <a:cs typeface="B Homa" pitchFamily="2" charset="-78"/>
            </a:endParaRPr>
          </a:p>
        </p:txBody>
      </p:sp>
      <p:sp>
        <p:nvSpPr>
          <p:cNvPr id="5" name="Rectangle 4"/>
          <p:cNvSpPr/>
          <p:nvPr/>
        </p:nvSpPr>
        <p:spPr>
          <a:xfrm>
            <a:off x="3200400" y="1905000"/>
            <a:ext cx="4038600" cy="1384995"/>
          </a:xfrm>
          <a:prstGeom prst="rect">
            <a:avLst/>
          </a:prstGeom>
        </p:spPr>
        <p:txBody>
          <a:bodyPr wrap="square">
            <a:spAutoFit/>
          </a:bodyPr>
          <a:lstStyle/>
          <a:p>
            <a:pPr lvl="0" algn="just" rtl="1" fontAlgn="base"/>
            <a:r>
              <a:rPr lang="ar-SA" sz="1400" b="1" dirty="0">
                <a:cs typeface="B Homa" pitchFamily="2" charset="-78"/>
              </a:rPr>
              <a:t>پارك شهري در مقياس منطقه  </a:t>
            </a:r>
            <a:endParaRPr lang="en-US" sz="1400" b="1" dirty="0">
              <a:cs typeface="B Homa" pitchFamily="2" charset="-78"/>
            </a:endParaRPr>
          </a:p>
          <a:p>
            <a:pPr algn="just" rtl="1"/>
            <a:r>
              <a:rPr lang="ar-SA" sz="1400" dirty="0" smtClean="0">
                <a:cs typeface="B Homa" pitchFamily="2" charset="-78"/>
              </a:rPr>
              <a:t>در </a:t>
            </a:r>
            <a:r>
              <a:rPr lang="ar-SA" sz="1400" dirty="0">
                <a:cs typeface="B Homa" pitchFamily="2" charset="-78"/>
              </a:rPr>
              <a:t>يك منطقه </a:t>
            </a:r>
            <a:r>
              <a:rPr lang="ar-SA" sz="1400" baseline="30000" dirty="0">
                <a:cs typeface="B Homa" pitchFamily="2" charset="-78"/>
              </a:rPr>
              <a:t>"</a:t>
            </a:r>
            <a:r>
              <a:rPr lang="ar-SA" sz="1400" dirty="0">
                <a:cs typeface="B Homa" pitchFamily="2" charset="-78"/>
              </a:rPr>
              <a:t> مسكوني</a:t>
            </a:r>
            <a:r>
              <a:rPr lang="ar-SA" sz="1400" baseline="30000" dirty="0">
                <a:cs typeface="B Homa" pitchFamily="2" charset="-78"/>
              </a:rPr>
              <a:t>"</a:t>
            </a:r>
            <a:r>
              <a:rPr lang="ar-SA" sz="1400" dirty="0">
                <a:cs typeface="B Homa" pitchFamily="2" charset="-78"/>
              </a:rPr>
              <a:t> قرار </a:t>
            </a:r>
            <a:r>
              <a:rPr lang="ar-SA" sz="1400" dirty="0" smtClean="0">
                <a:cs typeface="B Homa" pitchFamily="2" charset="-78"/>
              </a:rPr>
              <a:t>دا</a:t>
            </a:r>
            <a:r>
              <a:rPr lang="fa-IR" sz="1400" dirty="0" smtClean="0">
                <a:cs typeface="B Homa" pitchFamily="2" charset="-78"/>
              </a:rPr>
              <a:t>رد</a:t>
            </a:r>
            <a:r>
              <a:rPr lang="ar-SA" sz="1400" dirty="0" smtClean="0">
                <a:cs typeface="B Homa" pitchFamily="2" charset="-78"/>
              </a:rPr>
              <a:t>، </a:t>
            </a:r>
            <a:endParaRPr lang="fa-IR" sz="1400" dirty="0" smtClean="0">
              <a:cs typeface="B Homa" pitchFamily="2" charset="-78"/>
            </a:endParaRPr>
          </a:p>
          <a:p>
            <a:pPr algn="just" rtl="1"/>
            <a:r>
              <a:rPr lang="ar-SA" sz="1400" dirty="0" smtClean="0">
                <a:cs typeface="B Homa" pitchFamily="2" charset="-78"/>
              </a:rPr>
              <a:t>مساحت </a:t>
            </a:r>
            <a:r>
              <a:rPr lang="ar-SA" sz="1400" dirty="0">
                <a:cs typeface="B Homa" pitchFamily="2" charset="-78"/>
              </a:rPr>
              <a:t>آن حداقل دو </a:t>
            </a:r>
            <a:r>
              <a:rPr lang="ar-SA" sz="1400" dirty="0" smtClean="0">
                <a:cs typeface="B Homa" pitchFamily="2" charset="-78"/>
              </a:rPr>
              <a:t>برابر</a:t>
            </a:r>
            <a:r>
              <a:rPr lang="fa-IR" sz="1400" dirty="0" smtClean="0">
                <a:cs typeface="B Homa" pitchFamily="2" charset="-78"/>
              </a:rPr>
              <a:t> </a:t>
            </a:r>
            <a:r>
              <a:rPr lang="ar-SA" sz="1400" dirty="0" smtClean="0">
                <a:cs typeface="B Homa" pitchFamily="2" charset="-78"/>
              </a:rPr>
              <a:t>در </a:t>
            </a:r>
            <a:r>
              <a:rPr lang="ar-SA" sz="1400" dirty="0">
                <a:cs typeface="B Homa" pitchFamily="2" charset="-78"/>
              </a:rPr>
              <a:t>مقياس </a:t>
            </a:r>
            <a:r>
              <a:rPr lang="ar-SA" sz="1400" dirty="0" smtClean="0">
                <a:cs typeface="B Homa" pitchFamily="2" charset="-78"/>
              </a:rPr>
              <a:t>ناحيه</a:t>
            </a:r>
            <a:r>
              <a:rPr lang="en-US" sz="1400" dirty="0" smtClean="0">
                <a:cs typeface="B Homa" pitchFamily="2" charset="-78"/>
              </a:rPr>
              <a:t> </a:t>
            </a:r>
            <a:r>
              <a:rPr lang="ar-SA" sz="1400" dirty="0" smtClean="0">
                <a:cs typeface="B Homa" pitchFamily="2" charset="-78"/>
              </a:rPr>
              <a:t>( </a:t>
            </a:r>
            <a:r>
              <a:rPr lang="en-US" sz="1400" dirty="0" smtClean="0">
                <a:cs typeface="B Homa" pitchFamily="2" charset="-78"/>
              </a:rPr>
              <a:t>8</a:t>
            </a:r>
            <a:r>
              <a:rPr lang="ar-SA" sz="1400" dirty="0" smtClean="0">
                <a:cs typeface="B Homa" pitchFamily="2" charset="-78"/>
              </a:rPr>
              <a:t>هكتار</a:t>
            </a:r>
            <a:r>
              <a:rPr lang="ar-SA" sz="1400" dirty="0">
                <a:cs typeface="B Homa" pitchFamily="2" charset="-78"/>
              </a:rPr>
              <a:t>) </a:t>
            </a:r>
            <a:endParaRPr lang="en-US" sz="1400" dirty="0" smtClean="0">
              <a:cs typeface="B Homa" pitchFamily="2" charset="-78"/>
            </a:endParaRPr>
          </a:p>
          <a:p>
            <a:pPr algn="just" rtl="1"/>
            <a:r>
              <a:rPr lang="ar-SA" sz="1400" dirty="0" smtClean="0">
                <a:cs typeface="B Homa" pitchFamily="2" charset="-78"/>
              </a:rPr>
              <a:t>هم </a:t>
            </a:r>
            <a:r>
              <a:rPr lang="ar-SA" sz="1400" dirty="0">
                <a:cs typeface="B Homa" pitchFamily="2" charset="-78"/>
              </a:rPr>
              <a:t>چنين طبق استاندارد، مراجعه كننده مي تواند از دورترين منطقه با وسيله نقليه در مدت زماني از يك چهارم ساعت يا بيشتر، خود را به پارك ياد شده برساند.  </a:t>
            </a:r>
            <a:endParaRPr lang="en-US" sz="1400" dirty="0">
              <a:cs typeface="B Homa" pitchFamily="2" charset="-78"/>
            </a:endParaRPr>
          </a:p>
        </p:txBody>
      </p:sp>
      <p:pic>
        <p:nvPicPr>
          <p:cNvPr id="28" name="Picture 2" descr="E:\azade0\fazaye sabz\ax\Altin park _ Ankara _ turk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6371" y="1936895"/>
            <a:ext cx="1968112" cy="147608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p:cNvSpPr/>
          <p:nvPr/>
        </p:nvSpPr>
        <p:spPr>
          <a:xfrm>
            <a:off x="703977" y="3429000"/>
            <a:ext cx="6458823" cy="1169551"/>
          </a:xfrm>
          <a:prstGeom prst="rect">
            <a:avLst/>
          </a:prstGeom>
        </p:spPr>
        <p:txBody>
          <a:bodyPr wrap="square">
            <a:spAutoFit/>
          </a:bodyPr>
          <a:lstStyle/>
          <a:p>
            <a:pPr lvl="0" algn="just" rtl="1" fontAlgn="base"/>
            <a:r>
              <a:rPr lang="ar-SA" sz="1400" b="1" dirty="0">
                <a:cs typeface="B Homa" pitchFamily="2" charset="-78"/>
              </a:rPr>
              <a:t>فضاهاي سبز خياباني  </a:t>
            </a:r>
            <a:endParaRPr lang="en-US" sz="1400" b="1" dirty="0">
              <a:cs typeface="B Homa" pitchFamily="2" charset="-78"/>
            </a:endParaRPr>
          </a:p>
          <a:p>
            <a:pPr algn="just" rtl="1"/>
            <a:r>
              <a:rPr lang="ar-SA" sz="1400" dirty="0">
                <a:cs typeface="B Homa" pitchFamily="2" charset="-78"/>
              </a:rPr>
              <a:t>فضاهاي سبز خياباني، شامل: فضاي سبز ميدان ها، حاشيه بزرگراه ها، حاشيه پياده روها، جزاير مياني، تقاطع هاي غيرهمسطح، باندهاي مياني راه ها( رفيوژ) و كنار خيابان ها مي باشد.  </a:t>
            </a:r>
            <a:endParaRPr lang="en-US" sz="1400" dirty="0">
              <a:cs typeface="B Homa" pitchFamily="2" charset="-78"/>
            </a:endParaRPr>
          </a:p>
          <a:p>
            <a:pPr algn="just" rtl="1"/>
            <a:r>
              <a:rPr lang="ar-SA" sz="1400" dirty="0">
                <a:cs typeface="B Homa" pitchFamily="2" charset="-78"/>
              </a:rPr>
              <a:t>فضاهاي سبز خياباني، بخشي از ساخت شبكه هاي دسترسي هستند كه داراي عملكردي هاي اكولوژيكي، اجتماعي ،ايمن سازي ترافيك و زيبا سازي فضاهاي شهري مي </a:t>
            </a:r>
            <a:r>
              <a:rPr lang="ar-SA" sz="1400" dirty="0" smtClean="0">
                <a:cs typeface="B Homa" pitchFamily="2" charset="-78"/>
              </a:rPr>
              <a:t>باشد</a:t>
            </a:r>
            <a:r>
              <a:rPr lang="en-US" sz="1400" dirty="0" smtClean="0">
                <a:cs typeface="B Homa" pitchFamily="2" charset="-78"/>
              </a:rPr>
              <a:t>.</a:t>
            </a:r>
            <a:endParaRPr lang="fa-IR" sz="1400" dirty="0">
              <a:cs typeface="B Homa" pitchFamily="2" charset="-78"/>
            </a:endParaRPr>
          </a:p>
        </p:txBody>
      </p:sp>
      <p:sp>
        <p:nvSpPr>
          <p:cNvPr id="30" name="Rectangle 29"/>
          <p:cNvSpPr/>
          <p:nvPr/>
        </p:nvSpPr>
        <p:spPr>
          <a:xfrm>
            <a:off x="2743200" y="5192676"/>
            <a:ext cx="893193" cy="338554"/>
          </a:xfrm>
          <a:prstGeom prst="rect">
            <a:avLst/>
          </a:prstGeom>
        </p:spPr>
        <p:txBody>
          <a:bodyPr wrap="none">
            <a:spAutoFit/>
          </a:bodyPr>
          <a:lstStyle/>
          <a:p>
            <a:pPr algn="r" rtl="1"/>
            <a:r>
              <a:rPr lang="ar-SA" sz="800" dirty="0">
                <a:cs typeface="B Homa" pitchFamily="2" charset="-78"/>
              </a:rPr>
              <a:t>گونه شناسي كاربري </a:t>
            </a:r>
            <a:endParaRPr lang="fa-IR" sz="800" dirty="0" smtClean="0">
              <a:cs typeface="B Homa" pitchFamily="2" charset="-78"/>
            </a:endParaRPr>
          </a:p>
          <a:p>
            <a:pPr algn="r" rtl="1"/>
            <a:r>
              <a:rPr lang="ar-SA" sz="800" dirty="0" smtClean="0">
                <a:cs typeface="B Homa" pitchFamily="2" charset="-78"/>
              </a:rPr>
              <a:t>فضاي </a:t>
            </a:r>
            <a:r>
              <a:rPr lang="ar-SA" sz="800" dirty="0">
                <a:cs typeface="B Homa" pitchFamily="2" charset="-78"/>
              </a:rPr>
              <a:t>سبز شهري </a:t>
            </a:r>
            <a:endParaRPr lang="fa-IR" sz="800" dirty="0">
              <a:cs typeface="B Homa" pitchFamily="2" charset="-78"/>
            </a:endParaRPr>
          </a:p>
        </p:txBody>
      </p:sp>
      <p:sp>
        <p:nvSpPr>
          <p:cNvPr id="31" name="Rectangle 30"/>
          <p:cNvSpPr/>
          <p:nvPr/>
        </p:nvSpPr>
        <p:spPr>
          <a:xfrm>
            <a:off x="1219200" y="4811676"/>
            <a:ext cx="1741996" cy="338554"/>
          </a:xfrm>
          <a:prstGeom prst="rect">
            <a:avLst/>
          </a:prstGeom>
        </p:spPr>
        <p:txBody>
          <a:bodyPr wrap="square">
            <a:spAutoFit/>
          </a:bodyPr>
          <a:lstStyle/>
          <a:p>
            <a:pPr algn="ctr" rtl="1"/>
            <a:r>
              <a:rPr lang="ar-SA" sz="800" dirty="0" smtClean="0">
                <a:cs typeface="B Homa" pitchFamily="2" charset="-78"/>
              </a:rPr>
              <a:t>فضاهاي </a:t>
            </a:r>
            <a:r>
              <a:rPr lang="ar-SA" sz="800" dirty="0">
                <a:cs typeface="B Homa" pitchFamily="2" charset="-78"/>
              </a:rPr>
              <a:t>سبز </a:t>
            </a:r>
            <a:r>
              <a:rPr lang="ar-SA" sz="800" dirty="0" smtClean="0">
                <a:cs typeface="B Homa" pitchFamily="2" charset="-78"/>
              </a:rPr>
              <a:t>برون</a:t>
            </a:r>
            <a:r>
              <a:rPr lang="fa-IR" sz="800" dirty="0" smtClean="0">
                <a:cs typeface="B Homa" pitchFamily="2" charset="-78"/>
              </a:rPr>
              <a:t> </a:t>
            </a:r>
            <a:r>
              <a:rPr lang="ar-SA" sz="800" dirty="0" smtClean="0">
                <a:cs typeface="B Homa" pitchFamily="2" charset="-78"/>
              </a:rPr>
              <a:t>شهري</a:t>
            </a:r>
            <a:endParaRPr lang="fa-IR" sz="800" dirty="0" smtClean="0">
              <a:cs typeface="B Homa" pitchFamily="2" charset="-78"/>
            </a:endParaRPr>
          </a:p>
          <a:p>
            <a:pPr algn="ctr" rtl="1"/>
            <a:r>
              <a:rPr lang="ar-SA" sz="800" dirty="0" smtClean="0">
                <a:cs typeface="B Homa" pitchFamily="2" charset="-78"/>
              </a:rPr>
              <a:t> </a:t>
            </a:r>
            <a:r>
              <a:rPr lang="fa-IR" sz="800" dirty="0" smtClean="0">
                <a:cs typeface="B Homa" pitchFamily="2" charset="-78"/>
              </a:rPr>
              <a:t>   </a:t>
            </a:r>
            <a:endParaRPr lang="en-US" sz="800" dirty="0">
              <a:cs typeface="B Homa" pitchFamily="2" charset="-78"/>
            </a:endParaRPr>
          </a:p>
        </p:txBody>
      </p:sp>
      <p:sp>
        <p:nvSpPr>
          <p:cNvPr id="32" name="Rectangle 31"/>
          <p:cNvSpPr/>
          <p:nvPr/>
        </p:nvSpPr>
        <p:spPr>
          <a:xfrm>
            <a:off x="1600200" y="5878476"/>
            <a:ext cx="1034257" cy="338554"/>
          </a:xfrm>
          <a:prstGeom prst="rect">
            <a:avLst/>
          </a:prstGeom>
        </p:spPr>
        <p:txBody>
          <a:bodyPr wrap="none">
            <a:spAutoFit/>
          </a:bodyPr>
          <a:lstStyle/>
          <a:p>
            <a:pPr algn="ctr"/>
            <a:r>
              <a:rPr lang="ar-SA" sz="800" dirty="0" smtClean="0">
                <a:cs typeface="B Homa" pitchFamily="2" charset="-78"/>
              </a:rPr>
              <a:t>فضاهاي </a:t>
            </a:r>
            <a:r>
              <a:rPr lang="ar-SA" sz="800" dirty="0">
                <a:cs typeface="B Homa" pitchFamily="2" charset="-78"/>
              </a:rPr>
              <a:t>سبز درون </a:t>
            </a:r>
            <a:r>
              <a:rPr lang="ar-SA" sz="800" dirty="0" smtClean="0">
                <a:cs typeface="B Homa" pitchFamily="2" charset="-78"/>
              </a:rPr>
              <a:t>شهري</a:t>
            </a:r>
            <a:endParaRPr lang="fa-IR" sz="800" dirty="0" smtClean="0">
              <a:cs typeface="B Homa" pitchFamily="2" charset="-78"/>
            </a:endParaRPr>
          </a:p>
          <a:p>
            <a:pPr algn="ctr"/>
            <a:r>
              <a:rPr lang="fa-IR" sz="800" dirty="0" smtClean="0">
                <a:cs typeface="B Homa" pitchFamily="2" charset="-78"/>
              </a:rPr>
              <a:t>(</a:t>
            </a:r>
            <a:r>
              <a:rPr lang="ar-SA" sz="800" dirty="0" smtClean="0">
                <a:cs typeface="B Homa" pitchFamily="2" charset="-78"/>
              </a:rPr>
              <a:t>پارك</a:t>
            </a:r>
            <a:r>
              <a:rPr lang="fa-IR" sz="800" dirty="0" smtClean="0">
                <a:cs typeface="B Homa" pitchFamily="2" charset="-78"/>
              </a:rPr>
              <a:t>)</a:t>
            </a:r>
            <a:endParaRPr lang="fa-IR" sz="800" dirty="0">
              <a:cs typeface="B Homa" pitchFamily="2" charset="-78"/>
            </a:endParaRPr>
          </a:p>
        </p:txBody>
      </p:sp>
      <p:sp>
        <p:nvSpPr>
          <p:cNvPr id="33" name="Rectangle 32"/>
          <p:cNvSpPr/>
          <p:nvPr/>
        </p:nvSpPr>
        <p:spPr>
          <a:xfrm>
            <a:off x="329530" y="4733243"/>
            <a:ext cx="1188146" cy="830997"/>
          </a:xfrm>
          <a:prstGeom prst="rect">
            <a:avLst/>
          </a:prstGeom>
        </p:spPr>
        <p:txBody>
          <a:bodyPr wrap="none">
            <a:spAutoFit/>
          </a:bodyPr>
          <a:lstStyle/>
          <a:p>
            <a:pPr algn="r" rtl="1"/>
            <a:r>
              <a:rPr lang="ar-SA" sz="800" dirty="0">
                <a:cs typeface="B Homa" pitchFamily="2" charset="-78"/>
              </a:rPr>
              <a:t>كمربندهاي سبز احاطه كننده </a:t>
            </a:r>
            <a:endParaRPr lang="fa-IR" sz="800" dirty="0">
              <a:cs typeface="B Homa" pitchFamily="2" charset="-78"/>
            </a:endParaRPr>
          </a:p>
          <a:p>
            <a:pPr algn="r" rtl="1"/>
            <a:r>
              <a:rPr lang="ar-SA" sz="800" dirty="0">
                <a:cs typeface="B Homa" pitchFamily="2" charset="-78"/>
              </a:rPr>
              <a:t>كمان هاي </a:t>
            </a:r>
            <a:r>
              <a:rPr lang="ar-SA" sz="800" dirty="0" smtClean="0">
                <a:cs typeface="B Homa" pitchFamily="2" charset="-78"/>
              </a:rPr>
              <a:t>سبز </a:t>
            </a:r>
            <a:endParaRPr lang="fa-IR" sz="800" dirty="0" smtClean="0">
              <a:cs typeface="B Homa" pitchFamily="2" charset="-78"/>
            </a:endParaRPr>
          </a:p>
          <a:p>
            <a:pPr algn="r" rtl="1"/>
            <a:r>
              <a:rPr lang="ar-SA" sz="800" dirty="0">
                <a:cs typeface="B Homa" pitchFamily="2" charset="-78"/>
              </a:rPr>
              <a:t>محورهاي سبز </a:t>
            </a:r>
            <a:endParaRPr lang="fa-IR" sz="800" dirty="0">
              <a:cs typeface="B Homa" pitchFamily="2" charset="-78"/>
            </a:endParaRPr>
          </a:p>
          <a:p>
            <a:pPr algn="r" rtl="1"/>
            <a:r>
              <a:rPr lang="ar-SA" sz="800" dirty="0">
                <a:cs typeface="B Homa" pitchFamily="2" charset="-78"/>
              </a:rPr>
              <a:t>پارك هاي ملي </a:t>
            </a:r>
            <a:endParaRPr lang="fa-IR" sz="800" dirty="0" smtClean="0">
              <a:cs typeface="B Homa" pitchFamily="2" charset="-78"/>
            </a:endParaRPr>
          </a:p>
          <a:p>
            <a:pPr algn="r" rtl="1"/>
            <a:r>
              <a:rPr lang="ar-SA" sz="800" dirty="0">
                <a:cs typeface="B Homa" pitchFamily="2" charset="-78"/>
              </a:rPr>
              <a:t>پارك هاي </a:t>
            </a:r>
            <a:r>
              <a:rPr lang="ar-SA" sz="800" dirty="0" smtClean="0">
                <a:cs typeface="B Homa" pitchFamily="2" charset="-78"/>
              </a:rPr>
              <a:t>جنگلي</a:t>
            </a:r>
            <a:endParaRPr lang="fa-IR" sz="800" dirty="0">
              <a:cs typeface="B Homa" pitchFamily="2" charset="-78"/>
            </a:endParaRPr>
          </a:p>
          <a:p>
            <a:pPr algn="r" rtl="1"/>
            <a:r>
              <a:rPr lang="ar-SA" sz="800" dirty="0">
                <a:cs typeface="B Homa" pitchFamily="2" charset="-78"/>
              </a:rPr>
              <a:t>پارك هاي گياه شناسي</a:t>
            </a:r>
            <a:endParaRPr lang="fa-IR" sz="800" dirty="0">
              <a:cs typeface="B Homa" pitchFamily="2" charset="-78"/>
            </a:endParaRPr>
          </a:p>
        </p:txBody>
      </p:sp>
      <p:sp>
        <p:nvSpPr>
          <p:cNvPr id="34" name="Content Placeholder 2"/>
          <p:cNvSpPr txBox="1">
            <a:spLocks/>
          </p:cNvSpPr>
          <p:nvPr/>
        </p:nvSpPr>
        <p:spPr>
          <a:xfrm>
            <a:off x="0" y="5802276"/>
            <a:ext cx="1552179" cy="979524"/>
          </a:xfrm>
          <a:prstGeom prst="rect">
            <a:avLst/>
          </a:prstGeom>
        </p:spPr>
        <p:txBody>
          <a:bodyPr vert="horz" lIns="91440" tIns="45720" rIns="91440" bIns="45720" rtlCol="1">
            <a:normAutofit/>
          </a:bodyPr>
          <a:lst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a-IR" sz="800" dirty="0" smtClean="0">
                <a:cs typeface="B Homa" pitchFamily="2" charset="-78"/>
              </a:rPr>
              <a:t>پارک در مقیاس واحد همسایگی</a:t>
            </a:r>
          </a:p>
          <a:p>
            <a:pPr marL="0" indent="0">
              <a:buFont typeface="Arial" pitchFamily="34" charset="0"/>
              <a:buNone/>
            </a:pPr>
            <a:r>
              <a:rPr lang="fa-IR" sz="800" dirty="0" smtClean="0">
                <a:cs typeface="B Homa" pitchFamily="2" charset="-78"/>
              </a:rPr>
              <a:t>پارک در مقیاس محله ها</a:t>
            </a:r>
          </a:p>
          <a:p>
            <a:pPr marL="0" indent="0">
              <a:buFont typeface="Arial" pitchFamily="34" charset="0"/>
              <a:buNone/>
            </a:pPr>
            <a:r>
              <a:rPr lang="fa-IR" sz="800" dirty="0" smtClean="0">
                <a:cs typeface="B Homa" pitchFamily="2" charset="-78"/>
              </a:rPr>
              <a:t>پارک در مقیاس ناحیه</a:t>
            </a:r>
          </a:p>
          <a:p>
            <a:pPr marL="0" indent="0">
              <a:buFont typeface="Arial" pitchFamily="34" charset="0"/>
              <a:buNone/>
            </a:pPr>
            <a:r>
              <a:rPr lang="fa-IR" sz="800" dirty="0" smtClean="0">
                <a:cs typeface="B Homa" pitchFamily="2" charset="-78"/>
              </a:rPr>
              <a:t>پارک در مقیاس منطقه</a:t>
            </a:r>
          </a:p>
          <a:p>
            <a:pPr marL="0" indent="0">
              <a:buFont typeface="Arial" pitchFamily="34" charset="0"/>
              <a:buNone/>
            </a:pPr>
            <a:r>
              <a:rPr lang="ar-SA" sz="800" dirty="0" smtClean="0">
                <a:cs typeface="B Homa" pitchFamily="2" charset="-78"/>
              </a:rPr>
              <a:t>فضاهاي سبز خياباني</a:t>
            </a:r>
            <a:endParaRPr lang="en-US" sz="800" dirty="0">
              <a:cs typeface="B Homa" pitchFamily="2" charset="-78"/>
            </a:endParaRPr>
          </a:p>
        </p:txBody>
      </p:sp>
      <p:sp>
        <p:nvSpPr>
          <p:cNvPr id="35" name="Right Brace 34"/>
          <p:cNvSpPr/>
          <p:nvPr/>
        </p:nvSpPr>
        <p:spPr>
          <a:xfrm>
            <a:off x="1371600" y="47017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6" name="Right Brace 35"/>
          <p:cNvSpPr/>
          <p:nvPr/>
        </p:nvSpPr>
        <p:spPr>
          <a:xfrm>
            <a:off x="1371600" y="5768522"/>
            <a:ext cx="314979" cy="871954"/>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7" name="Right Brace 36"/>
          <p:cNvSpPr/>
          <p:nvPr/>
        </p:nvSpPr>
        <p:spPr>
          <a:xfrm>
            <a:off x="2514600" y="4811676"/>
            <a:ext cx="314979" cy="1480362"/>
          </a:xfrm>
          <a:prstGeom prst="rightBrace">
            <a:avLst>
              <a:gd name="adj1" fmla="val 8333"/>
              <a:gd name="adj2" fmla="val 3706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 dirty="0">
              <a:ln w="3175">
                <a:solidFill>
                  <a:schemeClr val="tx1"/>
                </a:solidFill>
              </a:ln>
            </a:endParaRPr>
          </a:p>
        </p:txBody>
      </p:sp>
      <p:sp>
        <p:nvSpPr>
          <p:cNvPr id="38" name="Rectangle 37"/>
          <p:cNvSpPr/>
          <p:nvPr/>
        </p:nvSpPr>
        <p:spPr>
          <a:xfrm>
            <a:off x="2895600" y="6412468"/>
            <a:ext cx="4572000" cy="369332"/>
          </a:xfrm>
          <a:prstGeom prst="rect">
            <a:avLst/>
          </a:prstGeom>
        </p:spPr>
        <p:txBody>
          <a:bodyPr>
            <a:spAutoFit/>
          </a:bodyPr>
          <a:lstStyle/>
          <a:p>
            <a:pPr marL="285750" indent="-285750" algn="r" rtl="1">
              <a:buFont typeface="Wingdings" pitchFamily="2" charset="2"/>
              <a:buChar char="ü"/>
            </a:pPr>
            <a:r>
              <a:rPr lang="fa-IR" dirty="0" smtClean="0">
                <a:cs typeface="B Homa" pitchFamily="2" charset="-78"/>
              </a:rPr>
              <a:t>سعیدنیا، 1383، 40</a:t>
            </a:r>
            <a:endParaRPr lang="fa-IR" dirty="0">
              <a:cs typeface="B Homa" pitchFamily="2" charset="-78"/>
            </a:endParaRPr>
          </a:p>
        </p:txBody>
      </p:sp>
      <p:sp>
        <p:nvSpPr>
          <p:cNvPr id="39" name="Rectangle 38"/>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0" name="TextBox 39"/>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41" name="Rectangle 40"/>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Rectangle 41"/>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Rectangle 46"/>
          <p:cNvSpPr/>
          <p:nvPr/>
        </p:nvSpPr>
        <p:spPr>
          <a:xfrm>
            <a:off x="7676322" y="37302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8" name="Rectangle 47"/>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9" name="Rectangle 48"/>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0" name="TextBox 49"/>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51" name="TextBox 50"/>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52" name="TextBox 51"/>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3" name="TextBox 52"/>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4" name="TextBox 53"/>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5" name="TextBox 54"/>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6" name="TextBox 55"/>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7" name="TextBox 56"/>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58" name="Flowchart: Card 57"/>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9" name="TextBox 58"/>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60" name="Rectangle 59"/>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TextBox 61"/>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3" name="TextBox 62"/>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4" name="TextBox 63"/>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3315391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752600" y="1523405"/>
            <a:ext cx="5181600" cy="2567882"/>
          </a:xfrm>
          <a:prstGeom prst="rect">
            <a:avLst/>
          </a:prstGeom>
        </p:spPr>
        <p:txBody>
          <a:bodyPr wrap="square">
            <a:spAutoFit/>
          </a:bodyPr>
          <a:lstStyle/>
          <a:p>
            <a:pPr algn="just" rtl="1">
              <a:lnSpc>
                <a:spcPct val="115000"/>
              </a:lnSpc>
              <a:spcAft>
                <a:spcPts val="1000"/>
              </a:spcAft>
            </a:pPr>
            <a:r>
              <a:rPr lang="fa-IR" sz="1400" dirty="0">
                <a:latin typeface="Calibri" panose="020F0502020204030204" pitchFamily="34" charset="0"/>
                <a:ea typeface="Calibri" panose="020F0502020204030204" pitchFamily="34" charset="0"/>
                <a:cs typeface="2  Homa" panose="00000400000000000000" pitchFamily="2" charset="-78"/>
              </a:rPr>
              <a:t> </a:t>
            </a:r>
            <a:endParaRPr lang="en-US" sz="1400" dirty="0">
              <a:latin typeface="Calibri" panose="020F0502020204030204" pitchFamily="34" charset="0"/>
              <a:ea typeface="Calibri" panose="020F0502020204030204" pitchFamily="34" charset="0"/>
              <a:cs typeface="2  Homa" panose="00000400000000000000" pitchFamily="2" charset="-78"/>
            </a:endParaRPr>
          </a:p>
          <a:p>
            <a:pPr algn="just" rtl="1">
              <a:lnSpc>
                <a:spcPct val="115000"/>
              </a:lnSpc>
              <a:spcAft>
                <a:spcPts val="1000"/>
              </a:spcAft>
            </a:pPr>
            <a:r>
              <a:rPr lang="en-US" sz="1400" b="1" dirty="0">
                <a:latin typeface="Calibri" panose="020F0502020204030204" pitchFamily="34" charset="0"/>
                <a:ea typeface="Calibri" panose="020F0502020204030204" pitchFamily="34" charset="0"/>
                <a:cs typeface="2  Homa" panose="00000400000000000000" pitchFamily="2" charset="-78"/>
              </a:rPr>
              <a:t> </a:t>
            </a:r>
            <a:r>
              <a:rPr lang="fa-IR" sz="1400" b="1" dirty="0">
                <a:latin typeface="Calibri" panose="020F0502020204030204" pitchFamily="34" charset="0"/>
                <a:ea typeface="Calibri" panose="020F0502020204030204" pitchFamily="34" charset="0"/>
                <a:cs typeface="2  Homa" panose="00000400000000000000" pitchFamily="2" charset="-78"/>
              </a:rPr>
              <a:t>استانداردهای فضای سبز و تعیین سرانه فضای سبز در </a:t>
            </a:r>
            <a:r>
              <a:rPr lang="fa-IR" sz="1400" b="1" dirty="0" smtClean="0">
                <a:latin typeface="Calibri" panose="020F0502020204030204" pitchFamily="34" charset="0"/>
                <a:ea typeface="Calibri" panose="020F0502020204030204" pitchFamily="34" charset="0"/>
                <a:cs typeface="2  Homa" panose="00000400000000000000" pitchFamily="2" charset="-78"/>
              </a:rPr>
              <a:t>ایران:</a:t>
            </a:r>
            <a:endParaRPr lang="en-US" sz="1400" dirty="0">
              <a:latin typeface="Calibri" panose="020F0502020204030204" pitchFamily="34" charset="0"/>
              <a:ea typeface="Calibri" panose="020F0502020204030204" pitchFamily="34" charset="0"/>
              <a:cs typeface="2  Homa" panose="00000400000000000000" pitchFamily="2" charset="-78"/>
            </a:endParaRPr>
          </a:p>
          <a:p>
            <a:pPr algn="just" rtl="1"/>
            <a:r>
              <a:rPr lang="fa-IR" sz="1400" dirty="0" smtClean="0">
                <a:latin typeface="Calibri" panose="020F0502020204030204" pitchFamily="34" charset="0"/>
                <a:ea typeface="Calibri" panose="020F0502020204030204" pitchFamily="34" charset="0"/>
                <a:cs typeface="2  Homa" panose="00000400000000000000" pitchFamily="2" charset="-78"/>
              </a:rPr>
              <a:t>بر </a:t>
            </a:r>
            <a:r>
              <a:rPr lang="fa-IR" sz="1400" dirty="0">
                <a:latin typeface="Calibri" panose="020F0502020204030204" pitchFamily="34" charset="0"/>
                <a:ea typeface="Calibri" panose="020F0502020204030204" pitchFamily="34" charset="0"/>
                <a:cs typeface="2  Homa" panose="00000400000000000000" pitchFamily="2" charset="-78"/>
              </a:rPr>
              <a:t>اساس مطالعات و بررسی های وزارت مسکن و شهرسازی، سرانه متعارف و قابل قبول فضای سبز شهری در شهرهای ایران بین 7 تا 12 متر مربع برای هر نفر است که در مقایسه با شاخص تعیین شده از سوی محیط زیست سازمان ملل متحد ( 20 تا 25 متر مربع برای هر نفر) ، رقم کمتری است. </a:t>
            </a:r>
            <a:endParaRPr lang="fa-IR" sz="1400" dirty="0" smtClean="0">
              <a:latin typeface="Calibri" panose="020F0502020204030204" pitchFamily="34" charset="0"/>
              <a:ea typeface="Calibri" panose="020F0502020204030204" pitchFamily="34" charset="0"/>
              <a:cs typeface="2  Homa" panose="00000400000000000000" pitchFamily="2" charset="-78"/>
            </a:endParaRPr>
          </a:p>
          <a:p>
            <a:pPr algn="r" rtl="1"/>
            <a:r>
              <a:rPr lang="fa-IR" sz="1400" dirty="0" smtClean="0">
                <a:latin typeface="Calibri" panose="020F0502020204030204" pitchFamily="34" charset="0"/>
                <a:ea typeface="Calibri" panose="020F0502020204030204" pitchFamily="34" charset="0"/>
                <a:cs typeface="2  Homa" panose="00000400000000000000" pitchFamily="2" charset="-78"/>
              </a:rPr>
              <a:t>باوجود </a:t>
            </a:r>
            <a:r>
              <a:rPr lang="fa-IR" sz="1400" dirty="0">
                <a:latin typeface="Calibri" panose="020F0502020204030204" pitchFamily="34" charset="0"/>
                <a:ea typeface="Calibri" panose="020F0502020204030204" pitchFamily="34" charset="0"/>
                <a:cs typeface="2  Homa" panose="00000400000000000000" pitchFamily="2" charset="-78"/>
              </a:rPr>
              <a:t>این، در شهرهای مختلف کشور نیز این رقم، با توجه به ویژگیهای متفاوت جغرافیایی و اقلیمی آنها، با اختلافاتی همراه است که میزان آنرا طرحهای مصوب هر یک از شهرها </a:t>
            </a:r>
            <a:r>
              <a:rPr lang="fa-IR" sz="1400" dirty="0" smtClean="0">
                <a:latin typeface="Calibri" panose="020F0502020204030204" pitchFamily="34" charset="0"/>
                <a:ea typeface="Calibri" panose="020F0502020204030204" pitchFamily="34" charset="0"/>
                <a:cs typeface="2  Homa" panose="00000400000000000000" pitchFamily="2" charset="-78"/>
              </a:rPr>
              <a:t>تعیین می </a:t>
            </a:r>
            <a:r>
              <a:rPr lang="fa-IR" sz="1400" dirty="0">
                <a:latin typeface="Calibri" panose="020F0502020204030204" pitchFamily="34" charset="0"/>
                <a:ea typeface="Calibri" panose="020F0502020204030204" pitchFamily="34" charset="0"/>
                <a:cs typeface="2  Homa" panose="00000400000000000000" pitchFamily="2" charset="-78"/>
              </a:rPr>
              <a:t>کنند</a:t>
            </a:r>
            <a:r>
              <a:rPr lang="en-US" sz="1400" dirty="0">
                <a:latin typeface="Calibri" panose="020F0502020204030204" pitchFamily="34" charset="0"/>
                <a:ea typeface="Calibri" panose="020F0502020204030204" pitchFamily="34" charset="0"/>
                <a:cs typeface="2  Homa" panose="00000400000000000000" pitchFamily="2" charset="-78"/>
              </a:rPr>
              <a:t>.</a:t>
            </a:r>
            <a:br>
              <a:rPr lang="en-US" sz="1400" dirty="0">
                <a:latin typeface="Calibri" panose="020F0502020204030204" pitchFamily="34" charset="0"/>
                <a:ea typeface="Calibri" panose="020F0502020204030204" pitchFamily="34" charset="0"/>
                <a:cs typeface="2  Homa" panose="00000400000000000000" pitchFamily="2" charset="-78"/>
              </a:rPr>
            </a:br>
            <a:endParaRPr lang="fa-IR" sz="1400" dirty="0">
              <a:cs typeface="2  Homa" panose="00000400000000000000" pitchFamily="2" charset="-78"/>
            </a:endParaRPr>
          </a:p>
        </p:txBody>
      </p:sp>
      <p:sp>
        <p:nvSpPr>
          <p:cNvPr id="6" name="Rectangle 5"/>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 name="TextBox 6"/>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8" name="Rectangle 7"/>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 name="Rectangle 8"/>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0" name="Rectangle 9"/>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1" name="Rectangle 10"/>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 name="Rectangle 11"/>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 name="Rectangle 12"/>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4" name="Rectangle 13"/>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5" name="Rectangle 14"/>
          <p:cNvSpPr/>
          <p:nvPr/>
        </p:nvSpPr>
        <p:spPr>
          <a:xfrm>
            <a:off x="7676322" y="4158889"/>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6" name="Rectangle 15"/>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7" name="TextBox 16"/>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18" name="TextBox 17"/>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19" name="TextBox 18"/>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20" name="TextBox 19"/>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21" name="TextBox 20"/>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22" name="TextBox 21"/>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23" name="TextBox 22"/>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25" name="Flowchart: Card 24"/>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26" name="TextBox 25"/>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27" name="Rectangle 26"/>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8" name="Rectangle 27"/>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9" name="TextBox 28"/>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30" name="TextBox 29"/>
          <p:cNvSpPr txBox="1"/>
          <p:nvPr/>
        </p:nvSpPr>
        <p:spPr>
          <a:xfrm>
            <a:off x="7929024" y="4191000"/>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31" name="TextBox 30"/>
          <p:cNvSpPr txBox="1"/>
          <p:nvPr/>
        </p:nvSpPr>
        <p:spPr>
          <a:xfrm>
            <a:off x="7893492" y="4572000"/>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32" name="TextBox 31"/>
          <p:cNvSpPr txBox="1"/>
          <p:nvPr/>
        </p:nvSpPr>
        <p:spPr>
          <a:xfrm>
            <a:off x="7848600" y="5009191"/>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33" name="Rectangle 32"/>
          <p:cNvSpPr/>
          <p:nvPr/>
        </p:nvSpPr>
        <p:spPr>
          <a:xfrm>
            <a:off x="4293705" y="6487750"/>
            <a:ext cx="3312702" cy="369332"/>
          </a:xfrm>
          <a:prstGeom prst="rect">
            <a:avLst/>
          </a:prstGeom>
        </p:spPr>
        <p:txBody>
          <a:bodyPr wrap="none">
            <a:spAutoFit/>
          </a:bodyPr>
          <a:lstStyle/>
          <a:p>
            <a:pPr marL="285750" indent="-285750" algn="r" rtl="1">
              <a:buFont typeface="Wingdings" pitchFamily="2" charset="2"/>
              <a:buChar char="ü"/>
            </a:pPr>
            <a:r>
              <a:rPr lang="en-US" dirty="0"/>
              <a:t>http://www.noandishaan.com</a:t>
            </a:r>
            <a:endParaRPr lang="fa-IR" dirty="0">
              <a:cs typeface="B Homa" pitchFamily="2" charset="-78"/>
            </a:endParaRPr>
          </a:p>
        </p:txBody>
      </p:sp>
    </p:spTree>
    <p:extLst>
      <p:ext uri="{BB962C8B-B14F-4D97-AF65-F5344CB8AC3E}">
        <p14:creationId xmlns:p14="http://schemas.microsoft.com/office/powerpoint/2010/main" val="397633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1765518"/>
            <a:ext cx="6705600" cy="1815882"/>
          </a:xfrm>
          <a:prstGeom prst="rect">
            <a:avLst/>
          </a:prstGeom>
        </p:spPr>
        <p:txBody>
          <a:bodyPr wrap="square">
            <a:spAutoFit/>
          </a:bodyPr>
          <a:lstStyle/>
          <a:p>
            <a:pPr algn="r" rtl="1"/>
            <a:r>
              <a:rPr lang="en-US" sz="1400" dirty="0">
                <a:latin typeface="Calibri" panose="020F0502020204030204" pitchFamily="34" charset="0"/>
                <a:ea typeface="Calibri" panose="020F0502020204030204" pitchFamily="34" charset="0"/>
                <a:cs typeface="B Homa" panose="00000400000000000000" pitchFamily="2" charset="-78"/>
              </a:rPr>
              <a:t/>
            </a:r>
            <a:br>
              <a:rPr lang="en-US" sz="1400" dirty="0">
                <a:latin typeface="Calibri" panose="020F0502020204030204" pitchFamily="34" charset="0"/>
                <a:ea typeface="Calibri" panose="020F0502020204030204" pitchFamily="34" charset="0"/>
                <a:cs typeface="B Homa" panose="00000400000000000000" pitchFamily="2" charset="-78"/>
              </a:rPr>
            </a:br>
            <a:r>
              <a:rPr lang="fa-IR" sz="1400" dirty="0" smtClean="0">
                <a:latin typeface="Calibri" panose="020F0502020204030204" pitchFamily="34" charset="0"/>
                <a:ea typeface="Calibri" panose="020F0502020204030204" pitchFamily="34" charset="0"/>
                <a:cs typeface="B Homa" panose="00000400000000000000" pitchFamily="2" charset="-78"/>
              </a:rPr>
              <a:t>بر </a:t>
            </a:r>
            <a:r>
              <a:rPr lang="fa-IR" sz="1400" dirty="0">
                <a:latin typeface="Calibri" panose="020F0502020204030204" pitchFamily="34" charset="0"/>
                <a:ea typeface="Calibri" panose="020F0502020204030204" pitchFamily="34" charset="0"/>
                <a:cs typeface="B Homa" panose="00000400000000000000" pitchFamily="2" charset="-78"/>
              </a:rPr>
              <a:t>این اساس مکان یابی فضای سبز باید از اصولی چون" مرکزیت، سلسه مراتب و دسترسی " تبعیت </a:t>
            </a:r>
            <a:r>
              <a:rPr lang="fa-IR" sz="1400" dirty="0" smtClean="0">
                <a:latin typeface="Calibri" panose="020F0502020204030204" pitchFamily="34" charset="0"/>
                <a:ea typeface="Calibri" panose="020F0502020204030204" pitchFamily="34" charset="0"/>
                <a:cs typeface="B Homa" panose="00000400000000000000" pitchFamily="2" charset="-78"/>
              </a:rPr>
              <a:t>کند.</a:t>
            </a:r>
          </a:p>
          <a:p>
            <a:pPr algn="r" rtl="1"/>
            <a:endParaRPr lang="fa-IR" sz="1400" dirty="0" smtClean="0">
              <a:latin typeface="Calibri" panose="020F0502020204030204" pitchFamily="34" charset="0"/>
              <a:ea typeface="Calibri" panose="020F0502020204030204" pitchFamily="34" charset="0"/>
              <a:cs typeface="B Homa" panose="00000400000000000000" pitchFamily="2" charset="-78"/>
            </a:endParaRPr>
          </a:p>
          <a:p>
            <a:pPr algn="r" rtl="1"/>
            <a:r>
              <a:rPr lang="fa-IR" sz="1400" dirty="0" smtClean="0">
                <a:latin typeface="Calibri" panose="020F0502020204030204" pitchFamily="34" charset="0"/>
                <a:ea typeface="Calibri" panose="020F0502020204030204" pitchFamily="34" charset="0"/>
                <a:cs typeface="B Homa" panose="00000400000000000000" pitchFamily="2" charset="-78"/>
              </a:rPr>
              <a:t> </a:t>
            </a:r>
            <a:r>
              <a:rPr lang="fa-IR" sz="1400" dirty="0" smtClean="0">
                <a:solidFill>
                  <a:schemeClr val="accent6">
                    <a:lumMod val="75000"/>
                  </a:schemeClr>
                </a:solidFill>
                <a:latin typeface="Calibri" panose="020F0502020204030204" pitchFamily="34" charset="0"/>
                <a:ea typeface="Calibri" panose="020F0502020204030204" pitchFamily="34" charset="0"/>
                <a:cs typeface="B Homa" panose="00000400000000000000" pitchFamily="2" charset="-78"/>
              </a:rPr>
              <a:t>مرکزیت</a:t>
            </a:r>
            <a:r>
              <a:rPr lang="fa-IR" sz="1400" dirty="0" smtClean="0">
                <a:latin typeface="Calibri" panose="020F0502020204030204" pitchFamily="34" charset="0"/>
                <a:ea typeface="Calibri" panose="020F0502020204030204" pitchFamily="34" charset="0"/>
                <a:cs typeface="B Homa" panose="00000400000000000000" pitchFamily="2" charset="-78"/>
              </a:rPr>
              <a:t>         فضای سبز حتی المقدور درمرکز محله، ناحیه و یا منطقه شهری مکانیابی شود. </a:t>
            </a:r>
          </a:p>
          <a:p>
            <a:pPr algn="r" rtl="1"/>
            <a:r>
              <a:rPr lang="fa-IR" sz="1400" dirty="0" smtClean="0">
                <a:solidFill>
                  <a:schemeClr val="accent6">
                    <a:lumMod val="75000"/>
                  </a:schemeClr>
                </a:solidFill>
                <a:latin typeface="Calibri" panose="020F0502020204030204" pitchFamily="34" charset="0"/>
                <a:ea typeface="Calibri" panose="020F0502020204030204" pitchFamily="34" charset="0"/>
                <a:cs typeface="B Homa" panose="00000400000000000000" pitchFamily="2" charset="-78"/>
              </a:rPr>
              <a:t>سلسله مراتب</a:t>
            </a:r>
            <a:r>
              <a:rPr lang="fa-IR" sz="1400" dirty="0" smtClean="0">
                <a:latin typeface="Calibri" panose="020F0502020204030204" pitchFamily="34" charset="0"/>
                <a:ea typeface="Calibri" panose="020F0502020204030204" pitchFamily="34" charset="0"/>
                <a:cs typeface="B Homa" panose="00000400000000000000" pitchFamily="2" charset="-78"/>
              </a:rPr>
              <a:t>         همچنین فضاهای سبز در مقیاسهای متفاوت اعم از پارکهای محله ای، منطقه ای و امثال آنها، باید با ساختار کالبدی متناظر خود انطباق داشته باشد.</a:t>
            </a:r>
          </a:p>
          <a:p>
            <a:pPr algn="r" rtl="1"/>
            <a:r>
              <a:rPr lang="fa-IR" sz="1400" dirty="0" smtClean="0">
                <a:solidFill>
                  <a:schemeClr val="accent6">
                    <a:lumMod val="75000"/>
                  </a:schemeClr>
                </a:solidFill>
                <a:latin typeface="Calibri" panose="020F0502020204030204" pitchFamily="34" charset="0"/>
                <a:ea typeface="Calibri" panose="020F0502020204030204" pitchFamily="34" charset="0"/>
                <a:cs typeface="B Homa" panose="00000400000000000000" pitchFamily="2" charset="-78"/>
              </a:rPr>
              <a:t>دسترسی</a:t>
            </a:r>
            <a:r>
              <a:rPr lang="fa-IR" sz="1400" dirty="0" smtClean="0">
                <a:latin typeface="Calibri" panose="020F0502020204030204" pitchFamily="34" charset="0"/>
                <a:ea typeface="Calibri" panose="020F0502020204030204" pitchFamily="34" charset="0"/>
                <a:cs typeface="B Homa" panose="00000400000000000000" pitchFamily="2" charset="-78"/>
              </a:rPr>
              <a:t>         پارکهای شهری باید از چهار جهت به شبکه ارتباطی دسترسی داشته باشند</a:t>
            </a:r>
            <a:r>
              <a:rPr lang="en-US" sz="1400" dirty="0" smtClean="0">
                <a:latin typeface="Calibri" panose="020F0502020204030204" pitchFamily="34" charset="0"/>
                <a:ea typeface="Calibri" panose="020F0502020204030204" pitchFamily="34" charset="0"/>
                <a:cs typeface="B Homa" panose="00000400000000000000" pitchFamily="2" charset="-78"/>
              </a:rPr>
              <a:t>.</a:t>
            </a:r>
            <a:br>
              <a:rPr lang="en-US" sz="1400" dirty="0" smtClean="0">
                <a:latin typeface="Calibri" panose="020F0502020204030204" pitchFamily="34" charset="0"/>
                <a:ea typeface="Calibri" panose="020F0502020204030204" pitchFamily="34" charset="0"/>
                <a:cs typeface="B Homa" panose="00000400000000000000" pitchFamily="2" charset="-78"/>
              </a:rPr>
            </a:br>
            <a:endParaRPr lang="fa-IR" sz="1400" dirty="0">
              <a:cs typeface="B Homa" panose="00000400000000000000" pitchFamily="2" charset="-78"/>
            </a:endParaRPr>
          </a:p>
        </p:txBody>
      </p:sp>
      <p:cxnSp>
        <p:nvCxnSpPr>
          <p:cNvPr id="6" name="Straight Arrow Connector 5"/>
          <p:cNvCxnSpPr/>
          <p:nvPr/>
        </p:nvCxnSpPr>
        <p:spPr>
          <a:xfrm flipH="1">
            <a:off x="6324600" y="2533927"/>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400800" y="3219727"/>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6019800" y="2762527"/>
            <a:ext cx="304800"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990600" y="3588603"/>
            <a:ext cx="4976041" cy="830997"/>
          </a:xfrm>
          <a:prstGeom prst="rect">
            <a:avLst/>
          </a:prstGeom>
        </p:spPr>
        <p:txBody>
          <a:bodyPr wrap="none">
            <a:spAutoFit/>
          </a:bodyPr>
          <a:lstStyle/>
          <a:p>
            <a:pPr algn="r" rtl="1"/>
            <a:r>
              <a:rPr lang="fa-IR" sz="1200" dirty="0">
                <a:latin typeface="Calibri" panose="020F0502020204030204" pitchFamily="34" charset="0"/>
                <a:ea typeface="Calibri" panose="020F0502020204030204" pitchFamily="34" charset="0"/>
                <a:cs typeface="B Homa" panose="00000400000000000000" pitchFamily="2" charset="-78"/>
              </a:rPr>
              <a:t>جمعیت بیشتری از آن استفاده </a:t>
            </a:r>
            <a:r>
              <a:rPr lang="fa-IR" sz="1200" dirty="0" smtClean="0">
                <a:latin typeface="Calibri" panose="020F0502020204030204" pitchFamily="34" charset="0"/>
                <a:ea typeface="Calibri" panose="020F0502020204030204" pitchFamily="34" charset="0"/>
                <a:cs typeface="B Homa" panose="00000400000000000000" pitchFamily="2" charset="-78"/>
              </a:rPr>
              <a:t>می کند.</a:t>
            </a:r>
          </a:p>
          <a:p>
            <a:pPr algn="r" rtl="1"/>
            <a:r>
              <a:rPr lang="fa-IR" sz="1200" dirty="0">
                <a:latin typeface="Calibri" panose="020F0502020204030204" pitchFamily="34" charset="0"/>
                <a:ea typeface="Calibri" panose="020F0502020204030204" pitchFamily="34" charset="0"/>
                <a:cs typeface="B Homa" panose="00000400000000000000" pitchFamily="2" charset="-78"/>
              </a:rPr>
              <a:t>امکان نظارت اجتماعی و امنیت پارک </a:t>
            </a:r>
            <a:r>
              <a:rPr lang="fa-IR" sz="1200" dirty="0" smtClean="0">
                <a:latin typeface="Calibri" panose="020F0502020204030204" pitchFamily="34" charset="0"/>
                <a:ea typeface="Calibri" panose="020F0502020204030204" pitchFamily="34" charset="0"/>
                <a:cs typeface="B Homa" panose="00000400000000000000" pitchFamily="2" charset="-78"/>
              </a:rPr>
              <a:t>افزایش می یابد.</a:t>
            </a:r>
          </a:p>
          <a:p>
            <a:pPr algn="r" rtl="1"/>
            <a:r>
              <a:rPr lang="fa-IR" sz="1200" dirty="0">
                <a:latin typeface="Calibri" panose="020F0502020204030204" pitchFamily="34" charset="0"/>
                <a:ea typeface="Calibri" panose="020F0502020204030204" pitchFamily="34" charset="0"/>
                <a:cs typeface="B Homa" panose="00000400000000000000" pitchFamily="2" charset="-78"/>
              </a:rPr>
              <a:t>امکان بهره برداری دیداری از جلوه های زیبای پارک برای رهگذران از چهار جهت فراهم می شود</a:t>
            </a:r>
            <a:r>
              <a:rPr lang="en-US" sz="1200" dirty="0">
                <a:latin typeface="Calibri" panose="020F0502020204030204" pitchFamily="34" charset="0"/>
                <a:ea typeface="Calibri" panose="020F0502020204030204" pitchFamily="34" charset="0"/>
                <a:cs typeface="B Homa" panose="00000400000000000000" pitchFamily="2" charset="-78"/>
              </a:rPr>
              <a:t>.</a:t>
            </a:r>
            <a:br>
              <a:rPr lang="en-US" sz="1200" dirty="0">
                <a:latin typeface="Calibri" panose="020F0502020204030204" pitchFamily="34" charset="0"/>
                <a:ea typeface="Calibri" panose="020F0502020204030204" pitchFamily="34" charset="0"/>
                <a:cs typeface="B Homa" panose="00000400000000000000" pitchFamily="2" charset="-78"/>
              </a:rPr>
            </a:br>
            <a:r>
              <a:rPr lang="fa-IR" sz="1200" dirty="0" smtClean="0">
                <a:latin typeface="Calibri" panose="020F0502020204030204" pitchFamily="34" charset="0"/>
                <a:ea typeface="Calibri" panose="020F0502020204030204" pitchFamily="34" charset="0"/>
                <a:cs typeface="B Homa" panose="00000400000000000000" pitchFamily="2" charset="-78"/>
              </a:rPr>
              <a:t> </a:t>
            </a:r>
            <a:endParaRPr lang="fa-IR" sz="1200" dirty="0"/>
          </a:p>
        </p:txBody>
      </p:sp>
      <p:sp>
        <p:nvSpPr>
          <p:cNvPr id="11" name="Down Arrow 10"/>
          <p:cNvSpPr/>
          <p:nvPr/>
        </p:nvSpPr>
        <p:spPr>
          <a:xfrm>
            <a:off x="4800600" y="3380503"/>
            <a:ext cx="457200" cy="200897"/>
          </a:xfrm>
          <a:prstGeom prst="downArrow">
            <a:avLst/>
          </a:prstGeom>
        </p:spPr>
        <p:style>
          <a:lnRef idx="0">
            <a:schemeClr val="dk1"/>
          </a:lnRef>
          <a:fillRef idx="3">
            <a:schemeClr val="dk1"/>
          </a:fillRef>
          <a:effectRef idx="3">
            <a:schemeClr val="dk1"/>
          </a:effectRef>
          <a:fontRef idx="minor">
            <a:schemeClr val="lt1"/>
          </a:fontRef>
        </p:style>
        <p:txBody>
          <a:bodyPr rtlCol="1" anchor="ctr"/>
          <a:lstStyle/>
          <a:p>
            <a:pPr algn="ctr"/>
            <a:endParaRPr lang="fa-IR"/>
          </a:p>
        </p:txBody>
      </p:sp>
      <p:sp>
        <p:nvSpPr>
          <p:cNvPr id="12" name="Rectangle 11"/>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 name="TextBox 12"/>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14" name="Rectangle 13"/>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5" name="Rectangle 14"/>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6" name="Rectangle 15"/>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7" name="Rectangle 16"/>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8" name="Rectangle 17"/>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9" name="Rectangle 18"/>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0" name="Rectangle 19"/>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1" name="Rectangle 20"/>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2" name="Rectangle 21"/>
          <p:cNvSpPr/>
          <p:nvPr/>
        </p:nvSpPr>
        <p:spPr>
          <a:xfrm>
            <a:off x="7676322" y="45684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23" name="TextBox 22"/>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24" name="TextBox 23"/>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25" name="TextBox 24"/>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26" name="TextBox 25"/>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27" name="TextBox 26"/>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28" name="TextBox 27"/>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29" name="TextBox 28"/>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31" name="Flowchart: Card 30"/>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32" name="TextBox 31"/>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33" name="Rectangle 32"/>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4" name="Rectangle 33"/>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5" name="TextBox 34"/>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36" name="TextBox 35"/>
          <p:cNvSpPr txBox="1"/>
          <p:nvPr/>
        </p:nvSpPr>
        <p:spPr>
          <a:xfrm>
            <a:off x="7900118" y="4191000"/>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37" name="TextBox 36"/>
          <p:cNvSpPr txBox="1"/>
          <p:nvPr/>
        </p:nvSpPr>
        <p:spPr>
          <a:xfrm>
            <a:off x="7900118" y="4573543"/>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38" name="TextBox 37"/>
          <p:cNvSpPr txBox="1"/>
          <p:nvPr/>
        </p:nvSpPr>
        <p:spPr>
          <a:xfrm>
            <a:off x="7867774" y="5002172"/>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39" name="Rectangle 38"/>
          <p:cNvSpPr/>
          <p:nvPr/>
        </p:nvSpPr>
        <p:spPr>
          <a:xfrm>
            <a:off x="4293705" y="6487750"/>
            <a:ext cx="3312702" cy="369332"/>
          </a:xfrm>
          <a:prstGeom prst="rect">
            <a:avLst/>
          </a:prstGeom>
        </p:spPr>
        <p:txBody>
          <a:bodyPr wrap="none">
            <a:spAutoFit/>
          </a:bodyPr>
          <a:lstStyle/>
          <a:p>
            <a:pPr marL="285750" indent="-285750" algn="r" rtl="1">
              <a:buFont typeface="Wingdings" pitchFamily="2" charset="2"/>
              <a:buChar char="ü"/>
            </a:pPr>
            <a:r>
              <a:rPr lang="en-US" dirty="0"/>
              <a:t>http://www.noandishaan.com</a:t>
            </a:r>
            <a:endParaRPr lang="fa-IR" dirty="0">
              <a:cs typeface="B Homa" pitchFamily="2" charset="-78"/>
            </a:endParaRPr>
          </a:p>
        </p:txBody>
      </p:sp>
      <p:pic>
        <p:nvPicPr>
          <p:cNvPr id="4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212054"/>
            <a:ext cx="2642937" cy="1978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Rectangle 41"/>
          <p:cNvSpPr/>
          <p:nvPr/>
        </p:nvSpPr>
        <p:spPr>
          <a:xfrm>
            <a:off x="5542288" y="725505"/>
            <a:ext cx="1869423" cy="369332"/>
          </a:xfrm>
          <a:prstGeom prst="rect">
            <a:avLst/>
          </a:prstGeom>
        </p:spPr>
        <p:txBody>
          <a:bodyPr wrap="none">
            <a:spAutoFit/>
          </a:bodyPr>
          <a:lstStyle/>
          <a:p>
            <a:r>
              <a:rPr lang="fa-IR" b="1" dirty="0">
                <a:latin typeface="Calibri" panose="020F0502020204030204" pitchFamily="34" charset="0"/>
                <a:ea typeface="Calibri" panose="020F0502020204030204" pitchFamily="34" charset="0"/>
                <a:cs typeface="B Homa" panose="00000400000000000000" pitchFamily="2" charset="-78"/>
              </a:rPr>
              <a:t>مکان یابی فضای سبز</a:t>
            </a:r>
            <a:endParaRPr lang="fa-IR" dirty="0"/>
          </a:p>
        </p:txBody>
      </p:sp>
      <p:sp>
        <p:nvSpPr>
          <p:cNvPr id="44" name="Rectangle 43"/>
          <p:cNvSpPr/>
          <p:nvPr/>
        </p:nvSpPr>
        <p:spPr>
          <a:xfrm>
            <a:off x="1028534" y="1064541"/>
            <a:ext cx="6304722" cy="954107"/>
          </a:xfrm>
          <a:prstGeom prst="rect">
            <a:avLst/>
          </a:prstGeom>
        </p:spPr>
        <p:txBody>
          <a:bodyPr wrap="square">
            <a:spAutoFit/>
          </a:bodyPr>
          <a:lstStyle/>
          <a:p>
            <a:pPr algn="just" rtl="1"/>
            <a:r>
              <a:rPr lang="fa-IR" sz="1400" dirty="0">
                <a:latin typeface="Calibri" panose="020F0502020204030204" pitchFamily="34" charset="0"/>
                <a:ea typeface="Calibri" panose="020F0502020204030204" pitchFamily="34" charset="0"/>
                <a:cs typeface="B Homa" panose="00000400000000000000" pitchFamily="2" charset="-78"/>
              </a:rPr>
              <a:t>جین </a:t>
            </a:r>
            <a:r>
              <a:rPr lang="fa-IR" sz="1400" dirty="0" smtClean="0">
                <a:latin typeface="Calibri" panose="020F0502020204030204" pitchFamily="34" charset="0"/>
                <a:ea typeface="Calibri" panose="020F0502020204030204" pitchFamily="34" charset="0"/>
                <a:cs typeface="B Homa" panose="00000400000000000000" pitchFamily="2" charset="-78"/>
              </a:rPr>
              <a:t>جکوبز، </a:t>
            </a:r>
            <a:r>
              <a:rPr lang="fa-IR" sz="1400" dirty="0">
                <a:latin typeface="Calibri" panose="020F0502020204030204" pitchFamily="34" charset="0"/>
                <a:ea typeface="Calibri" panose="020F0502020204030204" pitchFamily="34" charset="0"/>
                <a:cs typeface="B Homa" panose="00000400000000000000" pitchFamily="2" charset="-78"/>
              </a:rPr>
              <a:t>منتقد شهرسازی معاصر معتقد است که </a:t>
            </a:r>
            <a:r>
              <a:rPr lang="fa-IR" sz="1400" dirty="0" smtClean="0">
                <a:latin typeface="Calibri" panose="020F0502020204030204" pitchFamily="34" charset="0"/>
                <a:ea typeface="Calibri" panose="020F0502020204030204" pitchFamily="34" charset="0"/>
                <a:cs typeface="B Homa" panose="00000400000000000000" pitchFamily="2" charset="-78"/>
              </a:rPr>
              <a:t>پارک </a:t>
            </a:r>
            <a:r>
              <a:rPr lang="fa-IR" sz="1400" dirty="0">
                <a:latin typeface="Calibri" panose="020F0502020204030204" pitchFamily="34" charset="0"/>
                <a:ea typeface="Calibri" panose="020F0502020204030204" pitchFamily="34" charset="0"/>
                <a:cs typeface="B Homa" panose="00000400000000000000" pitchFamily="2" charset="-78"/>
              </a:rPr>
              <a:t>باید در جایی باشد که زندگی در آن موج</a:t>
            </a:r>
            <a:r>
              <a:rPr lang="en-US" sz="1400" dirty="0">
                <a:latin typeface="Calibri" panose="020F0502020204030204" pitchFamily="34" charset="0"/>
                <a:ea typeface="Calibri" panose="020F0502020204030204" pitchFamily="34" charset="0"/>
                <a:cs typeface="B Homa" panose="00000400000000000000" pitchFamily="2" charset="-78"/>
              </a:rPr>
              <a:t/>
            </a:r>
            <a:br>
              <a:rPr lang="en-US" sz="1400" dirty="0">
                <a:latin typeface="Calibri" panose="020F0502020204030204" pitchFamily="34" charset="0"/>
                <a:ea typeface="Calibri" panose="020F0502020204030204" pitchFamily="34" charset="0"/>
                <a:cs typeface="B Homa" panose="00000400000000000000" pitchFamily="2" charset="-78"/>
              </a:rPr>
            </a:br>
            <a:r>
              <a:rPr lang="fa-IR" sz="1400" dirty="0">
                <a:latin typeface="Calibri" panose="020F0502020204030204" pitchFamily="34" charset="0"/>
                <a:ea typeface="Calibri" panose="020F0502020204030204" pitchFamily="34" charset="0"/>
                <a:cs typeface="B Homa" panose="00000400000000000000" pitchFamily="2" charset="-78"/>
              </a:rPr>
              <a:t>می زند، جایی که در آن، فرهنگ و فعالیتهای بازرگانی و مسکونی </a:t>
            </a:r>
            <a:r>
              <a:rPr lang="fa-IR" sz="1400" dirty="0" smtClean="0">
                <a:latin typeface="Calibri" panose="020F0502020204030204" pitchFamily="34" charset="0"/>
                <a:ea typeface="Calibri" panose="020F0502020204030204" pitchFamily="34" charset="0"/>
                <a:cs typeface="B Homa" panose="00000400000000000000" pitchFamily="2" charset="-78"/>
              </a:rPr>
              <a:t>است.</a:t>
            </a:r>
          </a:p>
          <a:p>
            <a:pPr algn="just" rtl="1"/>
            <a:r>
              <a:rPr lang="fa-IR" sz="1400" dirty="0" smtClean="0">
                <a:latin typeface="Calibri" panose="020F0502020204030204" pitchFamily="34" charset="0"/>
                <a:ea typeface="Calibri" panose="020F0502020204030204" pitchFamily="34" charset="0"/>
                <a:cs typeface="B Homa" panose="00000400000000000000" pitchFamily="2" charset="-78"/>
              </a:rPr>
              <a:t>تعدادی </a:t>
            </a:r>
            <a:r>
              <a:rPr lang="fa-IR" sz="1400" dirty="0">
                <a:latin typeface="Calibri" panose="020F0502020204030204" pitchFamily="34" charset="0"/>
                <a:ea typeface="Calibri" panose="020F0502020204030204" pitchFamily="34" charset="0"/>
                <a:cs typeface="B Homa" panose="00000400000000000000" pitchFamily="2" charset="-78"/>
              </a:rPr>
              <a:t>از بخشهای شهری، دارای چنین نقاط کانونی ارزشمندی از زندگی هستند که برای ایجاد پارکهای محلی یا میادین عمومی، مناسب به نظر می رسند.</a:t>
            </a:r>
          </a:p>
        </p:txBody>
      </p:sp>
    </p:spTree>
    <p:extLst>
      <p:ext uri="{BB962C8B-B14F-4D97-AF65-F5344CB8AC3E}">
        <p14:creationId xmlns:p14="http://schemas.microsoft.com/office/powerpoint/2010/main" val="161865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3"/>
          <p:cNvSpPr>
            <a:spLocks noGrp="1"/>
          </p:cNvSpPr>
          <p:nvPr>
            <p:ph idx="1"/>
          </p:nvPr>
        </p:nvSpPr>
        <p:spPr>
          <a:xfrm>
            <a:off x="914400" y="1143000"/>
            <a:ext cx="6477000" cy="2744093"/>
          </a:xfrm>
        </p:spPr>
        <p:txBody>
          <a:bodyPr>
            <a:noAutofit/>
          </a:bodyPr>
          <a:lstStyle/>
          <a:p>
            <a:pPr marL="0" indent="0" algn="just" rtl="1">
              <a:buNone/>
            </a:pPr>
            <a:r>
              <a:rPr lang="fa-IR" sz="1400" dirty="0" smtClean="0">
                <a:cs typeface="B Homa" pitchFamily="2" charset="-78"/>
              </a:rPr>
              <a:t>امروزه </a:t>
            </a:r>
            <a:r>
              <a:rPr lang="fa-IR" sz="1400" dirty="0">
                <a:cs typeface="B Homa" pitchFamily="2" charset="-78"/>
              </a:rPr>
              <a:t>مفهوم شهرها بدون فضای سبز </a:t>
            </a:r>
            <a:r>
              <a:rPr lang="fa-IR" sz="1400" dirty="0" smtClean="0">
                <a:cs typeface="B Homa" pitchFamily="2" charset="-78"/>
              </a:rPr>
              <a:t>موثر، در </a:t>
            </a:r>
            <a:r>
              <a:rPr lang="fa-IR" sz="1400" dirty="0">
                <a:cs typeface="B Homa" pitchFamily="2" charset="-78"/>
              </a:rPr>
              <a:t>اشکال گوناگون آن دیگر قابل تصور نیست</a:t>
            </a:r>
            <a:r>
              <a:rPr lang="fa-IR" sz="1400" dirty="0" smtClean="0">
                <a:cs typeface="B Homa" pitchFamily="2" charset="-78"/>
              </a:rPr>
              <a:t>.</a:t>
            </a:r>
          </a:p>
          <a:p>
            <a:pPr marL="0" indent="0" algn="just" rtl="1">
              <a:buNone/>
            </a:pPr>
            <a:r>
              <a:rPr lang="fa-IR" sz="1400" dirty="0" smtClean="0">
                <a:cs typeface="B Homa" pitchFamily="2" charset="-78"/>
              </a:rPr>
              <a:t> توجه </a:t>
            </a:r>
            <a:r>
              <a:rPr lang="fa-IR" sz="1400" dirty="0">
                <a:cs typeface="B Homa" pitchFamily="2" charset="-78"/>
              </a:rPr>
              <a:t>به فضای </a:t>
            </a:r>
            <a:r>
              <a:rPr lang="fa-IR" sz="1400" dirty="0" smtClean="0">
                <a:cs typeface="B Homa" pitchFamily="2" charset="-78"/>
              </a:rPr>
              <a:t>سبز به </a:t>
            </a:r>
            <a:r>
              <a:rPr lang="fa-IR" sz="1400" dirty="0">
                <a:cs typeface="B Homa" pitchFamily="2" charset="-78"/>
              </a:rPr>
              <a:t>طور عام به عنوان ریه های تنفسی شهرها تعریف اغراق آمیزی از کارکرد آن </a:t>
            </a:r>
            <a:r>
              <a:rPr lang="fa-IR" sz="1400" dirty="0" smtClean="0">
                <a:cs typeface="B Homa" pitchFamily="2" charset="-78"/>
              </a:rPr>
              <a:t>نیست،بلکه </a:t>
            </a:r>
            <a:r>
              <a:rPr lang="fa-IR" sz="1400" dirty="0">
                <a:cs typeface="B Homa" pitchFamily="2" charset="-78"/>
              </a:rPr>
              <a:t>این شبیه بیان کننده حداقل </a:t>
            </a:r>
            <a:r>
              <a:rPr lang="fa-IR" sz="1400" dirty="0" smtClean="0">
                <a:cs typeface="B Homa" pitchFamily="2" charset="-78"/>
              </a:rPr>
              <a:t>کارکرد آن </a:t>
            </a:r>
            <a:r>
              <a:rPr lang="fa-IR" sz="1400" dirty="0">
                <a:cs typeface="B Homa" pitchFamily="2" charset="-78"/>
              </a:rPr>
              <a:t>در مفهوم اکولوژیک شهرها به شمار میرود. این فضاها هم از دیدگاه تامین نیاز های زیست محیطی شهرنشینان و هم از </a:t>
            </a:r>
            <a:r>
              <a:rPr lang="fa-IR" sz="1400" dirty="0" smtClean="0">
                <a:cs typeface="B Homa" pitchFamily="2" charset="-78"/>
              </a:rPr>
              <a:t>نظر تامین </a:t>
            </a:r>
            <a:r>
              <a:rPr lang="fa-IR" sz="1400" dirty="0">
                <a:cs typeface="B Homa" pitchFamily="2" charset="-78"/>
              </a:rPr>
              <a:t>فضاهای فراغتی و </a:t>
            </a:r>
            <a:r>
              <a:rPr lang="fa-IR" sz="1400" dirty="0" smtClean="0">
                <a:cs typeface="B Homa" pitchFamily="2" charset="-78"/>
              </a:rPr>
              <a:t>بستر </a:t>
            </a:r>
            <a:r>
              <a:rPr lang="fa-IR" sz="1400" dirty="0">
                <a:cs typeface="B Homa" pitchFamily="2" charset="-78"/>
              </a:rPr>
              <a:t>ارتباط و تعامل اجتماعی آن </a:t>
            </a:r>
            <a:r>
              <a:rPr lang="fa-IR" sz="1400" dirty="0" smtClean="0">
                <a:cs typeface="B Homa" pitchFamily="2" charset="-78"/>
              </a:rPr>
              <a:t>جایگاهی </a:t>
            </a:r>
            <a:r>
              <a:rPr lang="fa-IR" sz="1400" dirty="0">
                <a:cs typeface="B Homa" pitchFamily="2" charset="-78"/>
              </a:rPr>
              <a:t>در خور اهمیت </a:t>
            </a:r>
            <a:r>
              <a:rPr lang="fa-IR" sz="1400" dirty="0" smtClean="0">
                <a:cs typeface="B Homa" pitchFamily="2" charset="-78"/>
              </a:rPr>
              <a:t>دارد.همچنین </a:t>
            </a:r>
            <a:r>
              <a:rPr lang="fa-IR" sz="1400" dirty="0">
                <a:cs typeface="B Homa" pitchFamily="2" charset="-78"/>
              </a:rPr>
              <a:t>توسعه بی رویه شهر ها به صورت </a:t>
            </a:r>
            <a:r>
              <a:rPr lang="fa-IR" sz="1400" dirty="0" smtClean="0">
                <a:cs typeface="B Homa" pitchFamily="2" charset="-78"/>
              </a:rPr>
              <a:t>افقی </a:t>
            </a:r>
            <a:r>
              <a:rPr lang="fa-IR" sz="1400" dirty="0">
                <a:cs typeface="B Homa" pitchFamily="2" charset="-78"/>
              </a:rPr>
              <a:t>و عمودی باعث </a:t>
            </a:r>
            <a:r>
              <a:rPr lang="fa-IR" sz="1400" dirty="0" smtClean="0">
                <a:cs typeface="B Homa" pitchFamily="2" charset="-78"/>
              </a:rPr>
              <a:t>تخریب طبیعت شده است.</a:t>
            </a:r>
          </a:p>
          <a:p>
            <a:pPr marL="0" indent="0" algn="just">
              <a:buNone/>
            </a:pPr>
            <a:r>
              <a:rPr lang="fa-IR" sz="1400" dirty="0" smtClean="0">
                <a:cs typeface="B Homa" pitchFamily="2" charset="-78"/>
              </a:rPr>
              <a:t>یکی از راه های رسیدن به توسعه پایدار داشتن رفاه و اسایش در زندگی جامعه می باشد ،یکی از عوامل بیرونی تامین اسایش و رفاه در فضاهای پرازدحام شهری فضاهای سبز شهری می باشد .</a:t>
            </a:r>
          </a:p>
          <a:p>
            <a:pPr marL="0" indent="0" algn="just">
              <a:buNone/>
            </a:pPr>
            <a:r>
              <a:rPr lang="fa-IR" sz="1400" dirty="0" smtClean="0">
                <a:cs typeface="B Homa" pitchFamily="2" charset="-78"/>
              </a:rPr>
              <a:t>از این رو امروزه بر نقش حساس و تعیین کننده طراحی و برنامه ریزی شهری در جهت حفظ ارتباط و محیط های شهری با فضای سبز و طبیعت تاکید می شود.</a:t>
            </a:r>
          </a:p>
          <a:p>
            <a:pPr marL="0" indent="0" algn="just" rtl="1">
              <a:buNone/>
            </a:pPr>
            <a:r>
              <a:rPr lang="fa-IR" sz="1400" dirty="0" smtClean="0">
                <a:cs typeface="B Homa" pitchFamily="2" charset="-78"/>
              </a:rPr>
              <a:t> </a:t>
            </a:r>
            <a:endParaRPr lang="en-US" sz="1400" dirty="0">
              <a:cs typeface="B Homa" pitchFamily="2" charset="-78"/>
            </a:endParaRPr>
          </a:p>
        </p:txBody>
      </p:sp>
      <p:sp>
        <p:nvSpPr>
          <p:cNvPr id="3" name="Rectangle 2"/>
          <p:cNvSpPr/>
          <p:nvPr/>
        </p:nvSpPr>
        <p:spPr>
          <a:xfrm>
            <a:off x="4953000" y="6488668"/>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pic>
        <p:nvPicPr>
          <p:cNvPr id="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581400"/>
            <a:ext cx="3215503" cy="21341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67" name="Rectangle 66"/>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8" name="TextBox 67"/>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69" name="Rectangle 68"/>
          <p:cNvSpPr/>
          <p:nvPr/>
        </p:nvSpPr>
        <p:spPr>
          <a:xfrm>
            <a:off x="7676322" y="1215628"/>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0" name="Rectangle 69"/>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1" name="Rectangle 70"/>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2" name="Rectangle 71"/>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3" name="Rectangle 72"/>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4" name="Rectangle 73"/>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5" name="Rectangle 74"/>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6" name="Rectangle 75"/>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Rectangle 76"/>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8" name="TextBox 77"/>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79" name="TextBox 78"/>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80" name="TextBox 79"/>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81" name="TextBox 80"/>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82" name="TextBox 81"/>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83" name="TextBox 82"/>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84" name="TextBox 83"/>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85" name="TextBox 84"/>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86" name="Flowchart: Card 85"/>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87" name="TextBox 86"/>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88" name="Rectangle 87"/>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9" name="Rectangle 88"/>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0" name="TextBox 89"/>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91" name="TextBox 90"/>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92" name="TextBox 91"/>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415670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20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fade">
                                      <p:cBhvr>
                                        <p:cTn id="10" dur="20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838200"/>
            <a:ext cx="6858000" cy="2454533"/>
          </a:xfrm>
        </p:spPr>
        <p:txBody>
          <a:bodyPr>
            <a:noAutofit/>
          </a:bodyPr>
          <a:lstStyle/>
          <a:p>
            <a:pPr marL="0" indent="0" algn="just" fontAlgn="base">
              <a:buNone/>
            </a:pPr>
            <a:r>
              <a:rPr lang="fa-IR" sz="1800" b="1" dirty="0" smtClean="0">
                <a:cs typeface="B Homa" pitchFamily="2" charset="-78"/>
              </a:rPr>
              <a:t>باغ پادشاهی </a:t>
            </a:r>
            <a:r>
              <a:rPr lang="fa-IR" sz="1800" b="1" dirty="0">
                <a:cs typeface="B Homa" pitchFamily="2" charset="-78"/>
              </a:rPr>
              <a:t>کیو</a:t>
            </a:r>
            <a:r>
              <a:rPr lang="en-US" sz="1800" b="1" dirty="0">
                <a:cs typeface="B Homa" pitchFamily="2" charset="-78"/>
              </a:rPr>
              <a:t> (Royal Botanic Gardens, Kew) </a:t>
            </a:r>
            <a:endParaRPr lang="fa-IR" sz="1800" b="1" dirty="0" smtClean="0">
              <a:cs typeface="B Homa" pitchFamily="2" charset="-78"/>
            </a:endParaRPr>
          </a:p>
          <a:p>
            <a:pPr marL="0" indent="0" algn="just" fontAlgn="base">
              <a:buNone/>
            </a:pPr>
            <a:endParaRPr lang="fa-IR" sz="1800" b="1" dirty="0" smtClean="0">
              <a:cs typeface="B Homa" pitchFamily="2" charset="-78"/>
            </a:endParaRPr>
          </a:p>
          <a:p>
            <a:pPr marL="0" indent="0" algn="just" fontAlgn="base">
              <a:buNone/>
            </a:pPr>
            <a:r>
              <a:rPr lang="fa-IR" sz="1400" dirty="0" smtClean="0">
                <a:cs typeface="B Homa" pitchFamily="2" charset="-78"/>
              </a:rPr>
              <a:t>یکی </a:t>
            </a:r>
            <a:r>
              <a:rPr lang="fa-IR" sz="1400" dirty="0">
                <a:cs typeface="B Homa" pitchFamily="2" charset="-78"/>
              </a:rPr>
              <a:t>از مشهورترین جاذبه های توریستی در لندن </a:t>
            </a:r>
            <a:endParaRPr lang="fa-IR" sz="1400" dirty="0" smtClean="0">
              <a:cs typeface="B Homa" pitchFamily="2" charset="-78"/>
            </a:endParaRPr>
          </a:p>
          <a:p>
            <a:pPr marL="0" indent="0" algn="just" fontAlgn="base">
              <a:buNone/>
            </a:pPr>
            <a:r>
              <a:rPr lang="fa-IR" sz="1400" dirty="0" smtClean="0">
                <a:cs typeface="B Homa" pitchFamily="2" charset="-78"/>
              </a:rPr>
              <a:t>این </a:t>
            </a:r>
            <a:r>
              <a:rPr lang="fa-IR" sz="1400" dirty="0">
                <a:cs typeface="B Homa" pitchFamily="2" charset="-78"/>
              </a:rPr>
              <a:t>باغ 300 هکتار </a:t>
            </a:r>
            <a:r>
              <a:rPr lang="fa-IR" sz="1400" dirty="0" smtClean="0">
                <a:cs typeface="B Homa" pitchFamily="2" charset="-78"/>
              </a:rPr>
              <a:t>است</a:t>
            </a:r>
          </a:p>
          <a:p>
            <a:pPr marL="0" indent="0" algn="just" fontAlgn="base">
              <a:buNone/>
            </a:pPr>
            <a:r>
              <a:rPr lang="fa-IR" sz="1400" dirty="0" smtClean="0">
                <a:cs typeface="B Homa" pitchFamily="2" charset="-78"/>
              </a:rPr>
              <a:t>در </a:t>
            </a:r>
            <a:r>
              <a:rPr lang="fa-IR" sz="1400" dirty="0">
                <a:cs typeface="B Homa" pitchFamily="2" charset="-78"/>
              </a:rPr>
              <a:t>حاشیه جنوبی رودخانه تامس  بین پارک ریچموند وکیودر حومه جنوب غرب لندن،  واقع شده است</a:t>
            </a:r>
            <a:r>
              <a:rPr lang="fa-IR" sz="1400" dirty="0" smtClean="0">
                <a:cs typeface="B Homa" pitchFamily="2" charset="-78"/>
              </a:rPr>
              <a:t>.</a:t>
            </a:r>
          </a:p>
          <a:p>
            <a:pPr marL="0" indent="0" algn="just" fontAlgn="base">
              <a:buNone/>
            </a:pPr>
            <a:r>
              <a:rPr lang="fa-IR" sz="1400" dirty="0" smtClean="0">
                <a:cs typeface="B Homa" pitchFamily="2" charset="-78"/>
              </a:rPr>
              <a:t> باغ </a:t>
            </a:r>
            <a:r>
              <a:rPr lang="fa-IR" sz="1400" dirty="0">
                <a:cs typeface="B Homa" pitchFamily="2" charset="-78"/>
              </a:rPr>
              <a:t>ترکیب لذت بخش و مطبوعی از چمنزارها ، باغهای صوری و گلخانه میباشد. </a:t>
            </a:r>
            <a:endParaRPr lang="fa-IR" sz="1400" dirty="0" smtClean="0">
              <a:cs typeface="B Homa" pitchFamily="2" charset="-78"/>
            </a:endParaRPr>
          </a:p>
          <a:p>
            <a:pPr marL="0" indent="0" algn="just" fontAlgn="base">
              <a:buNone/>
            </a:pPr>
            <a:r>
              <a:rPr lang="fa-IR" sz="1400" dirty="0" smtClean="0">
                <a:cs typeface="B Homa" pitchFamily="2" charset="-78"/>
              </a:rPr>
              <a:t>باغ </a:t>
            </a:r>
            <a:r>
              <a:rPr lang="fa-IR" sz="1400" dirty="0">
                <a:cs typeface="B Homa" pitchFamily="2" charset="-78"/>
              </a:rPr>
              <a:t>کیو به عنوان مرکز تحقیقاتی گیاه شناسی و بزرگترین کلکسیون </a:t>
            </a:r>
            <a:r>
              <a:rPr lang="fa-IR" sz="1400" dirty="0" smtClean="0">
                <a:cs typeface="B Homa" pitchFamily="2" charset="-78"/>
              </a:rPr>
              <a:t>گیاهان </a:t>
            </a:r>
            <a:r>
              <a:rPr lang="fa-IR" sz="1400" dirty="0">
                <a:cs typeface="B Homa" pitchFamily="2" charset="-78"/>
              </a:rPr>
              <a:t>در سراسر دنیا قلمداد میگردد. گلخانه های مختلف گیاهان را از تمام نقاط دنیا در شرایط آب و هوایی کنترل شده ، به معرض نمایش میگزارد ؛ از طرفی هم  گالری باغ کیو و عکسها حاوی با مضامین گیاه شناسی عرضه میشوند</a:t>
            </a:r>
            <a:r>
              <a:rPr lang="en-US" sz="1400" dirty="0" smtClean="0">
                <a:cs typeface="B Homa" pitchFamily="2" charset="-78"/>
              </a:rPr>
              <a:t>.</a:t>
            </a:r>
            <a:endParaRPr lang="fa-IR" sz="1400" dirty="0" smtClean="0">
              <a:cs typeface="B Homa" pitchFamily="2" charset="-78"/>
            </a:endParaRPr>
          </a:p>
          <a:p>
            <a:pPr marL="0" indent="0" algn="just" fontAlgn="base">
              <a:buNone/>
            </a:pPr>
            <a:endParaRPr lang="en-US" sz="1400" dirty="0">
              <a:cs typeface="B Homa" pitchFamily="2" charset="-78"/>
            </a:endParaRPr>
          </a:p>
        </p:txBody>
      </p:sp>
      <p:pic>
        <p:nvPicPr>
          <p:cNvPr id="5126" name="Picture 6" descr="E:\azade0\fazaye sabz\doc\باغ گیاه شناسی سلطنتی Kew لندن\لندن - باغ کیو1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3429000"/>
            <a:ext cx="2057400" cy="1382070"/>
          </a:xfrm>
          <a:prstGeom prst="rect">
            <a:avLst/>
          </a:prstGeom>
          <a:noFill/>
          <a:extLst>
            <a:ext uri="{909E8E84-426E-40DD-AFC4-6F175D3DCCD1}">
              <a14:hiddenFill xmlns:a14="http://schemas.microsoft.com/office/drawing/2010/main">
                <a:solidFill>
                  <a:srgbClr val="FFFFFF"/>
                </a:solidFill>
              </a14:hiddenFill>
            </a:ext>
          </a:extLst>
        </p:spPr>
      </p:pic>
      <p:pic>
        <p:nvPicPr>
          <p:cNvPr id="5127" name="Picture 7" descr="E:\azade0\fazaye sabz\doc\باغ گیاه شناسی سلطنتی Kew لندن\لندن - باغ کیو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43884"/>
            <a:ext cx="1219200" cy="162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E:\azade0\fazaye sabz\doc\باغ گیاه شناسی سلطنتی Kew لندن\لندن - باغ کیو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5029087"/>
            <a:ext cx="12663114" cy="188099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2" name="TextBox 31"/>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33" name="Rectangle 32"/>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4" name="Rectangle 33"/>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5" name="Rectangle 34"/>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6" name="Rectangle 35"/>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7" name="Rectangle 36"/>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8" name="Rectangle 37"/>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9" name="Rectangle 38"/>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0" name="Rectangle 39"/>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Rectangle 40"/>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TextBox 41"/>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43" name="TextBox 42"/>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44" name="TextBox 43"/>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45" name="TextBox 44"/>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46" name="TextBox 45"/>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47" name="TextBox 46"/>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48" name="TextBox 47"/>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0" name="Flowchart: Card 49"/>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1" name="TextBox 50"/>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52" name="Rectangle 51"/>
          <p:cNvSpPr/>
          <p:nvPr/>
        </p:nvSpPr>
        <p:spPr>
          <a:xfrm>
            <a:off x="7676322" y="49816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3" name="Rectangle 52"/>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4" name="TextBox 53"/>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55" name="TextBox 54"/>
          <p:cNvSpPr txBox="1"/>
          <p:nvPr/>
        </p:nvSpPr>
        <p:spPr>
          <a:xfrm>
            <a:off x="7900118" y="4191000"/>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56" name="TextBox 55"/>
          <p:cNvSpPr txBox="1"/>
          <p:nvPr/>
        </p:nvSpPr>
        <p:spPr>
          <a:xfrm>
            <a:off x="7900118" y="4573543"/>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58" name="TextBox 57"/>
          <p:cNvSpPr txBox="1"/>
          <p:nvPr/>
        </p:nvSpPr>
        <p:spPr>
          <a:xfrm>
            <a:off x="7848600" y="5002847"/>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Tree>
    <p:extLst>
      <p:ext uri="{BB962C8B-B14F-4D97-AF65-F5344CB8AC3E}">
        <p14:creationId xmlns:p14="http://schemas.microsoft.com/office/powerpoint/2010/main" val="64982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2000"/>
                                        <p:tgtEl>
                                          <p:spTgt spid="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fade">
                                      <p:cBhvr>
                                        <p:cTn id="10"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66474" y="914400"/>
            <a:ext cx="4848726" cy="1471615"/>
          </a:xfrm>
        </p:spPr>
        <p:txBody>
          <a:bodyPr>
            <a:noAutofit/>
          </a:bodyPr>
          <a:lstStyle/>
          <a:p>
            <a:pPr marL="0" indent="0" algn="just" fontAlgn="base">
              <a:buNone/>
            </a:pPr>
            <a:r>
              <a:rPr lang="fa-IR" sz="1400" dirty="0">
                <a:cs typeface="B Homa" pitchFamily="2" charset="-78"/>
              </a:rPr>
              <a:t>کلبه شاهزاده شارلوت ( که فقط در ایام تابستان باز است) یک خانه تابستانی بسیار زیبا میباشد که در کنار یک دریاچه قرار دارد. </a:t>
            </a:r>
            <a:endParaRPr lang="fa-IR" sz="1400" dirty="0" smtClean="0">
              <a:cs typeface="B Homa" pitchFamily="2" charset="-78"/>
            </a:endParaRPr>
          </a:p>
          <a:p>
            <a:pPr marL="0" indent="0" algn="just" fontAlgn="base">
              <a:buNone/>
            </a:pPr>
            <a:endParaRPr lang="fa-IR" sz="1400" dirty="0">
              <a:cs typeface="B Homa" pitchFamily="2" charset="-78"/>
            </a:endParaRPr>
          </a:p>
          <a:p>
            <a:pPr marL="0" indent="0" algn="just" fontAlgn="base">
              <a:buNone/>
            </a:pPr>
            <a:r>
              <a:rPr lang="fa-IR" sz="1400" dirty="0">
                <a:cs typeface="B Homa" pitchFamily="2" charset="-78"/>
              </a:rPr>
              <a:t>معبد چینی معروف ترین ساختمانی است که در این باغ به چشم میخورد</a:t>
            </a:r>
            <a:r>
              <a:rPr lang="en-US" sz="1400" dirty="0" smtClean="0">
                <a:cs typeface="B Homa" pitchFamily="2" charset="-78"/>
              </a:rPr>
              <a:t>.</a:t>
            </a:r>
            <a:endParaRPr lang="fa-IR" sz="1400" dirty="0" smtClean="0">
              <a:cs typeface="B Homa" pitchFamily="2" charset="-78"/>
            </a:endParaRPr>
          </a:p>
          <a:p>
            <a:pPr marL="0" indent="0" algn="just" fontAlgn="base">
              <a:buNone/>
            </a:pPr>
            <a:endParaRPr lang="fa-IR" sz="1400" dirty="0" smtClean="0">
              <a:cs typeface="B Homa" pitchFamily="2" charset="-78"/>
            </a:endParaRPr>
          </a:p>
        </p:txBody>
      </p:sp>
      <p:pic>
        <p:nvPicPr>
          <p:cNvPr id="3075" name="Picture 3" descr="E:\azade0\fazaye sabz\doc\باغ گیاه شناسی سلطنتی Kew لندن\لندن - باغ کیو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00097" y="4438357"/>
            <a:ext cx="2262703" cy="15449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E:\azade0\fazaye sabz\doc\باغ گیاه شناسی سلطنتی Kew لندن\لندن - باغ کی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307" y="990600"/>
            <a:ext cx="1695693" cy="127177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azade0\fazaye sabz\doc\باغ گیاه شناسی سلطنتی Kew لندن\لندن - باغ کیو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5297" y="4475440"/>
            <a:ext cx="3945376" cy="15227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95800" y="6412468"/>
            <a:ext cx="2932854" cy="369332"/>
          </a:xfrm>
          <a:prstGeom prst="rect">
            <a:avLst/>
          </a:prstGeom>
        </p:spPr>
        <p:txBody>
          <a:bodyPr wrap="none">
            <a:spAutoFit/>
          </a:bodyPr>
          <a:lstStyle/>
          <a:p>
            <a:pPr marL="285750" indent="-285750" algn="r" rtl="1">
              <a:buFont typeface="Wingdings" pitchFamily="2" charset="2"/>
              <a:buChar char="ü"/>
            </a:pPr>
            <a:r>
              <a:rPr lang="en-US" dirty="0"/>
              <a:t>http://www.parsacity.com</a:t>
            </a:r>
            <a:endParaRPr lang="fa-IR" dirty="0">
              <a:cs typeface="B Homa" pitchFamily="2" charset="-78"/>
            </a:endParaRPr>
          </a:p>
        </p:txBody>
      </p:sp>
      <p:sp>
        <p:nvSpPr>
          <p:cNvPr id="2" name="Rectangle 1"/>
          <p:cNvSpPr/>
          <p:nvPr/>
        </p:nvSpPr>
        <p:spPr>
          <a:xfrm>
            <a:off x="685800" y="3429000"/>
            <a:ext cx="6521693" cy="954107"/>
          </a:xfrm>
          <a:prstGeom prst="rect">
            <a:avLst/>
          </a:prstGeom>
        </p:spPr>
        <p:txBody>
          <a:bodyPr wrap="square">
            <a:spAutoFit/>
          </a:bodyPr>
          <a:lstStyle/>
          <a:p>
            <a:pPr algn="just" rtl="1" fontAlgn="base"/>
            <a:r>
              <a:rPr lang="fa-IR" sz="1400" dirty="0">
                <a:cs typeface="B Homa" pitchFamily="2" charset="-78"/>
              </a:rPr>
              <a:t>گلخانه آلپین : این گلخانه توسط دیوین آلپین در مارس 2006 بنا شد. یکی از ویژگی های منحصر بفرد آن پرده های کرکره ای است که گیاهان را  از معرض آفتاب سوزان محافظت میکند. همچنین سیستمی وجود دارد که  هوای سرد تولید میکند. به منظور ذخیره انرژی هوای سرد توسط لوله های مارپیچی که زیر این مکان کار گذاشته شده اند ایجاد میشود</a:t>
            </a:r>
            <a:r>
              <a:rPr lang="en-US" sz="1400" dirty="0">
                <a:cs typeface="B Homa" pitchFamily="2" charset="-78"/>
              </a:rPr>
              <a:t>.</a:t>
            </a:r>
            <a:endParaRPr lang="fa-IR" sz="1400" dirty="0">
              <a:cs typeface="B Homa" pitchFamily="2" charset="-78"/>
            </a:endParaRPr>
          </a:p>
        </p:txBody>
      </p:sp>
      <p:sp>
        <p:nvSpPr>
          <p:cNvPr id="5" name="Rectangle 4"/>
          <p:cNvSpPr/>
          <p:nvPr/>
        </p:nvSpPr>
        <p:spPr>
          <a:xfrm>
            <a:off x="590307" y="2438400"/>
            <a:ext cx="6572493" cy="738664"/>
          </a:xfrm>
          <a:prstGeom prst="rect">
            <a:avLst/>
          </a:prstGeom>
        </p:spPr>
        <p:txBody>
          <a:bodyPr wrap="square">
            <a:spAutoFit/>
          </a:bodyPr>
          <a:lstStyle/>
          <a:p>
            <a:pPr algn="just" rtl="1"/>
            <a:r>
              <a:rPr lang="fa-IR" sz="1400" dirty="0">
                <a:cs typeface="B Homa" pitchFamily="2" charset="-78"/>
              </a:rPr>
              <a:t>قصر کیو : این قصر کوچکترین قصر شاهانه در بریتانیا محسوب میگردد. آن توسط ساموئل فورتری ، تاجر آلمانی به سال 1631 ساخته شد. در پشت ساختمان مجموعه ای از گیاهان مختلف وجود دارد که خاصیت درمانی دارند</a:t>
            </a:r>
            <a:endParaRPr lang="fa-IR" sz="1400" dirty="0"/>
          </a:p>
        </p:txBody>
      </p:sp>
      <p:sp>
        <p:nvSpPr>
          <p:cNvPr id="31" name="Rectangle 30"/>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2" name="TextBox 31"/>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33" name="Rectangle 32"/>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4" name="Rectangle 33"/>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7" name="Rectangle 56"/>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8" name="Rectangle 57"/>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Rectangle 58"/>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Rectangle 62"/>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TextBox 63"/>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65" name="TextBox 64"/>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66" name="TextBox 65"/>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67" name="TextBox 66"/>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68" name="TextBox 67"/>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69" name="TextBox 68"/>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70" name="TextBox 69"/>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72" name="Flowchart: Card 71"/>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3" name="TextBox 72"/>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4" name="Rectangle 73"/>
          <p:cNvSpPr/>
          <p:nvPr/>
        </p:nvSpPr>
        <p:spPr>
          <a:xfrm>
            <a:off x="7676322" y="49816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5" name="Rectangle 74"/>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6" name="TextBox 75"/>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77" name="TextBox 76"/>
          <p:cNvSpPr txBox="1"/>
          <p:nvPr/>
        </p:nvSpPr>
        <p:spPr>
          <a:xfrm>
            <a:off x="7900118" y="4191000"/>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78" name="TextBox 77"/>
          <p:cNvSpPr txBox="1"/>
          <p:nvPr/>
        </p:nvSpPr>
        <p:spPr>
          <a:xfrm>
            <a:off x="7900118" y="4573543"/>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79" name="TextBox 78"/>
          <p:cNvSpPr txBox="1"/>
          <p:nvPr/>
        </p:nvSpPr>
        <p:spPr>
          <a:xfrm>
            <a:off x="7819196" y="500651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Tree>
    <p:extLst>
      <p:ext uri="{BB962C8B-B14F-4D97-AF65-F5344CB8AC3E}">
        <p14:creationId xmlns:p14="http://schemas.microsoft.com/office/powerpoint/2010/main" val="17020927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Rectangle 87"/>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9" name="Rectangle 88" descr="http://jadidonline.com/files/userfiles/image/multimedia/04-11-2009-Kew_gardens-258-2.jpg"/>
          <p:cNvSpPr>
            <a:spLocks noChangeAspect="1" noChangeArrowheads="1"/>
          </p:cNvSpPr>
          <p:nvPr/>
        </p:nvSpPr>
        <p:spPr bwMode="auto">
          <a:xfrm>
            <a:off x="914400" y="2417917"/>
            <a:ext cx="245745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a-IR"/>
          </a:p>
        </p:txBody>
      </p:sp>
      <p:pic>
        <p:nvPicPr>
          <p:cNvPr id="90" name="Picture 2" descr="E:\azade0\fazaye sabz\doc\باغ گیاه شناسی سلطنتی Kew لندن\لندن - باغ کیو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633019"/>
            <a:ext cx="1752600" cy="1405938"/>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3" descr="E:\azade0\fazaye sabz\doc\باغ گیاه شناسی سلطنتی Kew لندن\لندن - باغ کیو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5812" y="598257"/>
            <a:ext cx="1686788" cy="1444141"/>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4" descr="E:\azade0\fazaye sabz\doc\باغ گیاه شناسی سلطنتی Kew لندن\لندن - باغ کیو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57400" y="633019"/>
            <a:ext cx="16764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E:\azade0\fazaye sabz\doc\باغ گیاه شناسی سلطنتی Kew لندن\لندن - باغ کیو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9" y="5036179"/>
            <a:ext cx="9144000" cy="1974221"/>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p:cNvSpPr txBox="1"/>
          <p:nvPr/>
        </p:nvSpPr>
        <p:spPr>
          <a:xfrm>
            <a:off x="7968699" y="2526268"/>
            <a:ext cx="2362200" cy="369332"/>
          </a:xfrm>
          <a:prstGeom prst="rect">
            <a:avLst/>
          </a:prstGeom>
          <a:noFill/>
        </p:spPr>
        <p:txBody>
          <a:bodyPr wrap="square" rtlCol="1">
            <a:spAutoFit/>
          </a:bodyPr>
          <a:lstStyle/>
          <a:p>
            <a:pPr rtl="1"/>
            <a:r>
              <a:rPr lang="fa-IR" dirty="0" smtClean="0">
                <a:cs typeface="B Homa" pitchFamily="2" charset="-78"/>
              </a:rPr>
              <a:t>تاریخچه</a:t>
            </a:r>
            <a:endParaRPr lang="fa-IR" dirty="0">
              <a:cs typeface="B Homa" pitchFamily="2" charset="-78"/>
            </a:endParaRPr>
          </a:p>
        </p:txBody>
      </p:sp>
      <p:sp>
        <p:nvSpPr>
          <p:cNvPr id="115" name="TextBox 114"/>
          <p:cNvSpPr txBox="1"/>
          <p:nvPr/>
        </p:nvSpPr>
        <p:spPr>
          <a:xfrm>
            <a:off x="7620000" y="300335"/>
            <a:ext cx="2819400" cy="461665"/>
          </a:xfrm>
          <a:prstGeom prst="rect">
            <a:avLst/>
          </a:prstGeom>
          <a:noFill/>
        </p:spPr>
        <p:txBody>
          <a:bodyPr wrap="square" rtlCol="1">
            <a:spAutoFit/>
          </a:bodyPr>
          <a:lstStyle/>
          <a:p>
            <a:r>
              <a:rPr lang="fa-IR" sz="2400" b="1" dirty="0" smtClean="0">
                <a:cs typeface="B Homa" pitchFamily="2" charset="-78"/>
              </a:rPr>
              <a:t>فضای سبز</a:t>
            </a:r>
            <a:endParaRPr lang="fa-IR" sz="2400" b="1" dirty="0">
              <a:cs typeface="B Homa" pitchFamily="2" charset="-78"/>
            </a:endParaRPr>
          </a:p>
        </p:txBody>
      </p:sp>
      <p:pic>
        <p:nvPicPr>
          <p:cNvPr id="116" name="Picture 2" descr="E:\azade0\fazaye sabz\doc\باغ گیاه شناسی سلطنتی Kew لندن\Kew_Gardens_tree_walk_657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7627" y="2214169"/>
            <a:ext cx="1996973" cy="2662631"/>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3" descr="E:\azade0\fazaye sabz\doc\باغ گیاه شناسی سلطنتی Kew لندن\لندن - باغ کیو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15000" y="598257"/>
            <a:ext cx="1447800" cy="140472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4" descr="E:\azade0\fazaye sabz\doc\باغ گیاه شناسی سلطنتی Kew لندن\Kew_Gardens_Marian_North_Gallery.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95600" y="2262568"/>
            <a:ext cx="3916984" cy="2578187"/>
          </a:xfrm>
          <a:prstGeom prst="rect">
            <a:avLst/>
          </a:prstGeom>
          <a:noFill/>
          <a:extLst>
            <a:ext uri="{909E8E84-426E-40DD-AFC4-6F175D3DCCD1}">
              <a14:hiddenFill xmlns:a14="http://schemas.microsoft.com/office/drawing/2010/main">
                <a:solidFill>
                  <a:srgbClr val="FFFFFF"/>
                </a:solidFill>
              </a14:hiddenFill>
            </a:ext>
          </a:extLst>
        </p:spPr>
      </p:pic>
      <p:sp>
        <p:nvSpPr>
          <p:cNvPr id="119" name="Rectangle 118"/>
          <p:cNvSpPr/>
          <p:nvPr/>
        </p:nvSpPr>
        <p:spPr>
          <a:xfrm>
            <a:off x="3912524" y="6488668"/>
            <a:ext cx="3555076" cy="369332"/>
          </a:xfrm>
          <a:prstGeom prst="rect">
            <a:avLst/>
          </a:prstGeom>
        </p:spPr>
        <p:txBody>
          <a:bodyPr wrap="none">
            <a:spAutoFit/>
          </a:bodyPr>
          <a:lstStyle/>
          <a:p>
            <a:pPr marL="285750" indent="-285750" algn="r" rtl="1">
              <a:buFont typeface="Wingdings" pitchFamily="2" charset="2"/>
              <a:buChar char="ü"/>
            </a:pPr>
            <a:r>
              <a:rPr lang="en-US" dirty="0">
                <a:solidFill>
                  <a:schemeClr val="bg1"/>
                </a:solidFill>
              </a:rPr>
              <a:t>http://ardakanefarda.blogfa.com</a:t>
            </a:r>
            <a:endParaRPr lang="fa-IR" dirty="0">
              <a:solidFill>
                <a:schemeClr val="bg1"/>
              </a:solidFill>
            </a:endParaRPr>
          </a:p>
        </p:txBody>
      </p:sp>
      <p:sp>
        <p:nvSpPr>
          <p:cNvPr id="34" name="Rectangle 33"/>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5" name="TextBox 34"/>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36" name="Rectangle 35"/>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7" name="Rectangle 36"/>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8" name="Rectangle 37"/>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9" name="Rectangle 38"/>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0" name="Rectangle 39"/>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Rectangle 40"/>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Rectangle 41"/>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TextBox 44"/>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46" name="TextBox 45"/>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47" name="TextBox 46"/>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48" name="TextBox 47"/>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49" name="TextBox 48"/>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0" name="TextBox 49"/>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1" name="TextBox 50"/>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3" name="Flowchart: Card 52"/>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4" name="TextBox 53"/>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55" name="Rectangle 54"/>
          <p:cNvSpPr/>
          <p:nvPr/>
        </p:nvSpPr>
        <p:spPr>
          <a:xfrm>
            <a:off x="7676322" y="49816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6" name="Rectangle 55"/>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7" name="TextBox 56"/>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58" name="TextBox 57"/>
          <p:cNvSpPr txBox="1"/>
          <p:nvPr/>
        </p:nvSpPr>
        <p:spPr>
          <a:xfrm>
            <a:off x="7900118" y="4191000"/>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59" name="TextBox 58"/>
          <p:cNvSpPr txBox="1"/>
          <p:nvPr/>
        </p:nvSpPr>
        <p:spPr>
          <a:xfrm>
            <a:off x="7900118" y="4573543"/>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60" name="TextBox 59"/>
          <p:cNvSpPr txBox="1"/>
          <p:nvPr/>
        </p:nvSpPr>
        <p:spPr>
          <a:xfrm>
            <a:off x="7850091" y="4995222"/>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Tree>
    <p:extLst>
      <p:ext uri="{BB962C8B-B14F-4D97-AF65-F5344CB8AC3E}">
        <p14:creationId xmlns:p14="http://schemas.microsoft.com/office/powerpoint/2010/main" val="38074296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25463"/>
            <a:ext cx="6601729" cy="5016758"/>
          </a:xfrm>
          <a:prstGeom prst="rect">
            <a:avLst/>
          </a:prstGeom>
        </p:spPr>
        <p:txBody>
          <a:bodyPr wrap="square">
            <a:spAutoFit/>
          </a:bodyPr>
          <a:lstStyle/>
          <a:p>
            <a:pPr marL="285750" indent="-285750" algn="r" rtl="1">
              <a:buFont typeface="Wingdings" pitchFamily="2" charset="2"/>
              <a:buChar char="ü"/>
            </a:pPr>
            <a:r>
              <a:rPr lang="fa-IR" sz="1600" dirty="0" smtClean="0">
                <a:cs typeface="B Homa" pitchFamily="2" charset="-78"/>
              </a:rPr>
              <a:t>احمد سعیدنیا، فضای سبز شهری (کتاب سبز راهنمای شهرداری ها جلد نهم)، سازمان شهرداری ها و دهیاری های کشور، 1383</a:t>
            </a:r>
          </a:p>
          <a:p>
            <a:pPr marL="285750" indent="-285750" algn="r" rtl="1">
              <a:buFont typeface="Wingdings" pitchFamily="2" charset="2"/>
              <a:buChar char="ü"/>
            </a:pPr>
            <a:r>
              <a:rPr lang="fa-IR" sz="1600" dirty="0" smtClean="0">
                <a:cs typeface="B Homa" pitchFamily="2" charset="-78"/>
              </a:rPr>
              <a:t>جزوه ی کاربرد گیاهان در فضای سبز، شرکت مهندسی آتی نگر مهر(مستقر در پارک علم و فناوری دانشگاه تهران</a:t>
            </a:r>
          </a:p>
          <a:p>
            <a:pPr marL="285750" indent="-285750" algn="r" rtl="1">
              <a:buFont typeface="Wingdings" pitchFamily="2" charset="2"/>
              <a:buChar char="ü"/>
            </a:pPr>
            <a:r>
              <a:rPr lang="fa-IR" sz="1600" i="1" dirty="0" smtClean="0">
                <a:cs typeface="B Homa" pitchFamily="2" charset="-78"/>
              </a:rPr>
              <a:t>خبازي برآب، بابك، </a:t>
            </a:r>
            <a:r>
              <a:rPr lang="fa-IR" sz="1600" dirty="0">
                <a:cs typeface="B Homa" pitchFamily="2" charset="-78"/>
              </a:rPr>
              <a:t>اهميت طراحي فضاي سبز در معماري و </a:t>
            </a:r>
            <a:r>
              <a:rPr lang="fa-IR" sz="1600" dirty="0" smtClean="0">
                <a:cs typeface="B Homa" pitchFamily="2" charset="-78"/>
              </a:rPr>
              <a:t>شهرسازي، نشریه پیام مهندس، 1388</a:t>
            </a:r>
          </a:p>
          <a:p>
            <a:pPr marL="285750" indent="-285750" algn="r" rtl="1">
              <a:buFont typeface="Wingdings" pitchFamily="2" charset="2"/>
              <a:buChar char="ü"/>
            </a:pPr>
            <a:r>
              <a:rPr lang="fa-IR" sz="1600" dirty="0" smtClean="0">
                <a:cs typeface="B Homa" pitchFamily="2" charset="-78"/>
              </a:rPr>
              <a:t>افتخار،</a:t>
            </a:r>
            <a:r>
              <a:rPr lang="fa-IR" sz="1600" dirty="0">
                <a:cs typeface="B Homa" pitchFamily="2" charset="-78"/>
              </a:rPr>
              <a:t> سید </a:t>
            </a:r>
            <a:r>
              <a:rPr lang="fa-IR" sz="1600" dirty="0" smtClean="0">
                <a:cs typeface="B Homa" pitchFamily="2" charset="-78"/>
              </a:rPr>
              <a:t>محمد، </a:t>
            </a:r>
            <a:r>
              <a:rPr lang="en-US" sz="1600" dirty="0" smtClean="0">
                <a:cs typeface="B Homa" pitchFamily="2" charset="-78"/>
              </a:rPr>
              <a:t>http</a:t>
            </a:r>
            <a:r>
              <a:rPr lang="en-US" sz="1600" dirty="0">
                <a:cs typeface="B Homa" pitchFamily="2" charset="-78"/>
              </a:rPr>
              <a:t>://</a:t>
            </a:r>
            <a:r>
              <a:rPr lang="en-US" sz="1600" dirty="0" smtClean="0">
                <a:cs typeface="B Homa" pitchFamily="2" charset="-78"/>
              </a:rPr>
              <a:t>ilam-nezam.ir</a:t>
            </a:r>
            <a:endParaRPr lang="en-US" sz="1600" dirty="0">
              <a:cs typeface="B Homa" pitchFamily="2" charset="-78"/>
            </a:endParaRPr>
          </a:p>
          <a:p>
            <a:pPr marL="285750" indent="-285750" algn="r" rtl="1">
              <a:buFont typeface="Wingdings" pitchFamily="2" charset="2"/>
              <a:buChar char="ü"/>
            </a:pPr>
            <a:r>
              <a:rPr lang="fa-IR" sz="1600" b="1" dirty="0" smtClean="0"/>
              <a:t>روزنامه همشهری</a:t>
            </a:r>
            <a:r>
              <a:rPr lang="fa-IR" sz="1600" dirty="0" smtClean="0"/>
              <a:t> </a:t>
            </a:r>
            <a:r>
              <a:rPr lang="en-US" sz="1600" dirty="0" smtClean="0"/>
              <a:t>http://www.noandishaan.com</a:t>
            </a:r>
            <a:endParaRPr lang="fa-IR" sz="1600" dirty="0" smtClean="0">
              <a:cs typeface="B Homa" pitchFamily="2" charset="-78"/>
            </a:endParaRPr>
          </a:p>
          <a:p>
            <a:pPr marL="285750" indent="-285750" algn="r" rtl="1">
              <a:buFont typeface="Wingdings" pitchFamily="2" charset="2"/>
              <a:buChar char="ü"/>
            </a:pPr>
            <a:r>
              <a:rPr lang="ar-SA" sz="1600" dirty="0" smtClean="0">
                <a:cs typeface="B Homa" pitchFamily="2" charset="-78"/>
              </a:rPr>
              <a:t>ویکی‌پدیا</a:t>
            </a:r>
            <a:r>
              <a:rPr lang="ar-SA" sz="1600" dirty="0">
                <a:cs typeface="B Homa" pitchFamily="2" charset="-78"/>
              </a:rPr>
              <a:t>، دانشنامه</a:t>
            </a:r>
            <a:r>
              <a:rPr lang="fa-IR" sz="1600" dirty="0">
                <a:cs typeface="B Homa" pitchFamily="2" charset="-78"/>
              </a:rPr>
              <a:t> ی </a:t>
            </a:r>
            <a:r>
              <a:rPr lang="ar-SA" sz="1600" dirty="0" smtClean="0">
                <a:cs typeface="B Homa" pitchFamily="2" charset="-78"/>
              </a:rPr>
              <a:t>آزاد</a:t>
            </a:r>
            <a:endParaRPr lang="fa-IR" sz="1600" dirty="0" smtClean="0">
              <a:cs typeface="B Homa" pitchFamily="2" charset="-78"/>
            </a:endParaRPr>
          </a:p>
          <a:p>
            <a:pPr marL="285750" indent="-285750" algn="r" rtl="1">
              <a:buFont typeface="Wingdings" pitchFamily="2" charset="2"/>
              <a:buChar char="ü"/>
            </a:pPr>
            <a:r>
              <a:rPr lang="en-US" sz="1600" dirty="0"/>
              <a:t>http://</a:t>
            </a:r>
            <a:r>
              <a:rPr lang="en-US" sz="1600" dirty="0" smtClean="0"/>
              <a:t>www.parsacity.com</a:t>
            </a:r>
            <a:endParaRPr lang="fa-IR" sz="1600" dirty="0" smtClean="0"/>
          </a:p>
          <a:p>
            <a:pPr marL="285750" indent="-285750" algn="r" rtl="1">
              <a:buFont typeface="Wingdings" pitchFamily="2" charset="2"/>
              <a:buChar char="ü"/>
            </a:pPr>
            <a:r>
              <a:rPr lang="en-US" sz="1600" dirty="0"/>
              <a:t>http://</a:t>
            </a:r>
            <a:r>
              <a:rPr lang="en-US" sz="1600" dirty="0" smtClean="0"/>
              <a:t>ardakanefarda.blogfa.com</a:t>
            </a:r>
            <a:endParaRPr lang="fa-IR" sz="1600" dirty="0" smtClean="0"/>
          </a:p>
          <a:p>
            <a:pPr marL="285750" indent="-285750" algn="r" rtl="1">
              <a:buFont typeface="Wingdings" pitchFamily="2" charset="2"/>
              <a:buChar char="ü"/>
            </a:pPr>
            <a:r>
              <a:rPr lang="en-US" sz="1600" dirty="0">
                <a:cs typeface="B Homa" pitchFamily="2" charset="-78"/>
              </a:rPr>
              <a:t>http://forum.special.ir</a:t>
            </a:r>
            <a:r>
              <a:rPr lang="en-US" sz="1600" dirty="0" smtClean="0">
                <a:cs typeface="B Homa" pitchFamily="2" charset="-78"/>
              </a:rPr>
              <a:t>/</a:t>
            </a:r>
            <a:endParaRPr lang="fa-IR" sz="1600" dirty="0" smtClean="0">
              <a:cs typeface="B Homa" pitchFamily="2" charset="-78"/>
            </a:endParaRPr>
          </a:p>
          <a:p>
            <a:pPr marL="285750" indent="-285750" algn="r" rtl="1">
              <a:buFont typeface="Wingdings" pitchFamily="2" charset="2"/>
              <a:buChar char="ü"/>
            </a:pPr>
            <a:r>
              <a:rPr lang="en-US" sz="1600" dirty="0" smtClean="0">
                <a:cs typeface="B Homa" pitchFamily="2" charset="-78"/>
              </a:rPr>
              <a:t>http </a:t>
            </a:r>
            <a:r>
              <a:rPr lang="en-US" sz="1600" dirty="0">
                <a:cs typeface="B Homa" pitchFamily="2" charset="-78"/>
              </a:rPr>
              <a:t>:// moviebaran.in</a:t>
            </a:r>
            <a:endParaRPr lang="fa-IR" sz="1600" dirty="0" smtClean="0">
              <a:cs typeface="B Homa" pitchFamily="2" charset="-78"/>
            </a:endParaRPr>
          </a:p>
          <a:p>
            <a:pPr marL="285750" indent="-285750" algn="r" rtl="1">
              <a:buFont typeface="Wingdings" pitchFamily="2" charset="2"/>
              <a:buChar char="ü"/>
            </a:pPr>
            <a:r>
              <a:rPr lang="en-US" sz="1600" dirty="0">
                <a:cs typeface="B Homa" pitchFamily="2" charset="-78"/>
              </a:rPr>
              <a:t>. https://</a:t>
            </a:r>
            <a:r>
              <a:rPr lang="en-US" sz="1600" dirty="0" smtClean="0">
                <a:cs typeface="B Homa" pitchFamily="2" charset="-78"/>
              </a:rPr>
              <a:t>groups.google.com</a:t>
            </a:r>
            <a:endParaRPr lang="en-US" sz="1600" dirty="0">
              <a:cs typeface="B Homa" pitchFamily="2" charset="-78"/>
            </a:endParaRPr>
          </a:p>
          <a:p>
            <a:pPr marL="285750" indent="-285750" algn="r" rtl="1">
              <a:buFont typeface="Wingdings" pitchFamily="2" charset="2"/>
              <a:buChar char="ü"/>
            </a:pPr>
            <a:r>
              <a:rPr lang="en-US" sz="1600" dirty="0" smtClean="0">
                <a:cs typeface="B Homa" pitchFamily="2" charset="-78"/>
              </a:rPr>
              <a:t>https</a:t>
            </a:r>
            <a:r>
              <a:rPr lang="en-US" sz="1600" dirty="0">
                <a:cs typeface="B Homa" pitchFamily="2" charset="-78"/>
              </a:rPr>
              <a:t>://</a:t>
            </a:r>
            <a:r>
              <a:rPr lang="en-US" sz="1600" dirty="0" smtClean="0">
                <a:cs typeface="B Homa" pitchFamily="2" charset="-78"/>
              </a:rPr>
              <a:t>www.facebook.com/media/set</a:t>
            </a:r>
            <a:endParaRPr lang="fa-IR" sz="1600" dirty="0" smtClean="0">
              <a:cs typeface="B Homa" pitchFamily="2" charset="-78"/>
            </a:endParaRPr>
          </a:p>
          <a:p>
            <a:pPr marL="285750" indent="-285750" algn="r" rtl="1">
              <a:buFont typeface="Wingdings" pitchFamily="2" charset="2"/>
              <a:buChar char="ü"/>
            </a:pPr>
            <a:r>
              <a:rPr lang="en-US" sz="1600" dirty="0" smtClean="0">
                <a:cs typeface="B Homa" pitchFamily="2" charset="-78"/>
              </a:rPr>
              <a:t>https</a:t>
            </a:r>
            <a:r>
              <a:rPr lang="en-US" sz="1600" dirty="0">
                <a:cs typeface="B Homa" pitchFamily="2" charset="-78"/>
              </a:rPr>
              <a:t>:// </a:t>
            </a:r>
            <a:r>
              <a:rPr lang="en-US" sz="1600" dirty="0" smtClean="0">
                <a:cs typeface="B Homa" pitchFamily="2" charset="-78"/>
              </a:rPr>
              <a:t>espacepourlavie.ca</a:t>
            </a:r>
            <a:endParaRPr lang="fa-IR" sz="1600" dirty="0" smtClean="0">
              <a:cs typeface="B Homa" pitchFamily="2" charset="-78"/>
            </a:endParaRPr>
          </a:p>
          <a:p>
            <a:pPr marL="285750" indent="-285750" algn="r" rtl="1">
              <a:buFont typeface="Wingdings" pitchFamily="2" charset="2"/>
              <a:buChar char="ü"/>
            </a:pPr>
            <a:endParaRPr lang="fa-IR" sz="1600" dirty="0">
              <a:cs typeface="B Homa" pitchFamily="2" charset="-78"/>
            </a:endParaRPr>
          </a:p>
          <a:p>
            <a:pPr marL="285750" indent="-285750" algn="r" rtl="1">
              <a:buFont typeface="Wingdings" pitchFamily="2" charset="2"/>
              <a:buChar char="ü"/>
            </a:pPr>
            <a:endParaRPr lang="fa-IR" sz="1600" dirty="0" smtClean="0">
              <a:cs typeface="B Homa" pitchFamily="2" charset="-78"/>
            </a:endParaRPr>
          </a:p>
          <a:p>
            <a:pPr marL="285750" indent="-285750" algn="r" rtl="1">
              <a:buFont typeface="Wingdings" pitchFamily="2" charset="2"/>
              <a:buChar char="ü"/>
            </a:pPr>
            <a:endParaRPr lang="fa-IR" sz="1600" dirty="0" smtClean="0">
              <a:cs typeface="B Homa" pitchFamily="2" charset="-78"/>
            </a:endParaRPr>
          </a:p>
          <a:p>
            <a:pPr marL="285750" indent="-285750" algn="r" rtl="1">
              <a:buFont typeface="Wingdings" pitchFamily="2" charset="2"/>
              <a:buChar char="ü"/>
            </a:pPr>
            <a:endParaRPr lang="fa-IR" sz="1600" dirty="0">
              <a:cs typeface="B Homa" pitchFamily="2" charset="-78"/>
            </a:endParaRPr>
          </a:p>
        </p:txBody>
      </p:sp>
      <p:sp>
        <p:nvSpPr>
          <p:cNvPr id="36" name="Rectangle 35"/>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7" name="TextBox 36"/>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38" name="Rectangle 37"/>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9" name="Rectangle 38"/>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0" name="Rectangle 39"/>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Rectangle 40"/>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Rectangle 41"/>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3" name="Rectangle 42"/>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4" name="Rectangle 43"/>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5" name="Rectangle 44"/>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6" name="Rectangle 45"/>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7" name="TextBox 46"/>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48" name="TextBox 47"/>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49" name="TextBox 48"/>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50" name="TextBox 49"/>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51" name="TextBox 50"/>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52" name="TextBox 51"/>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53" name="TextBox 52"/>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55" name="Flowchart: Card 54"/>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6" name="TextBox 55"/>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57" name="Rectangle 56"/>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8" name="Rectangle 57"/>
          <p:cNvSpPr/>
          <p:nvPr/>
        </p:nvSpPr>
        <p:spPr>
          <a:xfrm>
            <a:off x="7676322" y="5394960"/>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TextBox 58"/>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60" name="TextBox 59"/>
          <p:cNvSpPr txBox="1"/>
          <p:nvPr/>
        </p:nvSpPr>
        <p:spPr>
          <a:xfrm>
            <a:off x="7900118" y="4191000"/>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61" name="TextBox 60"/>
          <p:cNvSpPr txBox="1"/>
          <p:nvPr/>
        </p:nvSpPr>
        <p:spPr>
          <a:xfrm>
            <a:off x="7900118" y="4573543"/>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
        <p:nvSpPr>
          <p:cNvPr id="62" name="TextBox 61"/>
          <p:cNvSpPr txBox="1"/>
          <p:nvPr/>
        </p:nvSpPr>
        <p:spPr>
          <a:xfrm>
            <a:off x="7867774" y="4993253"/>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Tree>
    <p:extLst>
      <p:ext uri="{BB962C8B-B14F-4D97-AF65-F5344CB8AC3E}">
        <p14:creationId xmlns:p14="http://schemas.microsoft.com/office/powerpoint/2010/main" val="223449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0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2" descr="E:\azade0\fazaye sabz\ax\'Femal hand holding an apple' - Garden Sculpture by Brendon Murless, Hol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9259359" cy="694451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6200" y="5867400"/>
            <a:ext cx="6858000" cy="830997"/>
          </a:xfrm>
          <a:prstGeom prst="rect">
            <a:avLst/>
          </a:prstGeom>
        </p:spPr>
        <p:txBody>
          <a:bodyPr wrap="square">
            <a:spAutoFit/>
          </a:bodyPr>
          <a:lstStyle/>
          <a:p>
            <a:r>
              <a:rPr lang="en-US" sz="2400" dirty="0">
                <a:solidFill>
                  <a:schemeClr val="bg1"/>
                </a:solidFill>
              </a:rPr>
              <a:t>'</a:t>
            </a:r>
            <a:r>
              <a:rPr lang="en-US" sz="2400" dirty="0" err="1">
                <a:solidFill>
                  <a:schemeClr val="bg1"/>
                </a:solidFill>
              </a:rPr>
              <a:t>Femal</a:t>
            </a:r>
            <a:r>
              <a:rPr lang="en-US" sz="2400" dirty="0">
                <a:solidFill>
                  <a:schemeClr val="bg1"/>
                </a:solidFill>
              </a:rPr>
              <a:t> hand holding an apple' - Garden Sculpture by Brendon </a:t>
            </a:r>
            <a:r>
              <a:rPr lang="en-US" sz="2400" dirty="0" err="1">
                <a:solidFill>
                  <a:schemeClr val="bg1"/>
                </a:solidFill>
              </a:rPr>
              <a:t>Murless</a:t>
            </a:r>
            <a:r>
              <a:rPr lang="en-US" sz="2400" dirty="0">
                <a:solidFill>
                  <a:schemeClr val="bg1"/>
                </a:solidFill>
              </a:rPr>
              <a:t>, Holland</a:t>
            </a:r>
            <a:endParaRPr lang="fa-IR" sz="2400" dirty="0">
              <a:solidFill>
                <a:schemeClr val="bg1"/>
              </a:solidFill>
            </a:endParaRPr>
          </a:p>
        </p:txBody>
      </p:sp>
    </p:spTree>
    <p:extLst>
      <p:ext uri="{BB962C8B-B14F-4D97-AF65-F5344CB8AC3E}">
        <p14:creationId xmlns:p14="http://schemas.microsoft.com/office/powerpoint/2010/main" val="139642559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solidFill>
                  <a:srgbClr val="FF0000"/>
                </a:solidFill>
                <a:cs typeface="B Nazanin" panose="00000400000000000000" pitchFamily="2" charset="-78"/>
              </a:rPr>
              <a:t>مطالعات شهری</a:t>
            </a:r>
            <a:endParaRPr lang="en-US" dirty="0"/>
          </a:p>
        </p:txBody>
      </p:sp>
      <p:sp>
        <p:nvSpPr>
          <p:cNvPr id="3" name="Content Placeholder 2"/>
          <p:cNvSpPr>
            <a:spLocks noGrp="1"/>
          </p:cNvSpPr>
          <p:nvPr>
            <p:ph idx="1"/>
          </p:nvPr>
        </p:nvSpPr>
        <p:spPr/>
        <p:txBody>
          <a:bodyPr/>
          <a:lstStyle/>
          <a:p>
            <a:pPr algn="ctr"/>
            <a:r>
              <a:rPr lang="fa-IR" b="1" dirty="0">
                <a:cs typeface="B Nazanin" panose="00000400000000000000" pitchFamily="2" charset="-78"/>
              </a:rPr>
              <a:t>برای دانلود فایل ها و پروژه های بیشتر عضو کانال </a:t>
            </a:r>
            <a:r>
              <a:rPr lang="fa-IR" b="1" dirty="0">
                <a:solidFill>
                  <a:srgbClr val="FF0000"/>
                </a:solidFill>
                <a:cs typeface="B Nazanin" panose="00000400000000000000" pitchFamily="2" charset="-78"/>
              </a:rPr>
              <a:t>مطالعات شهری </a:t>
            </a:r>
            <a:r>
              <a:rPr lang="fa-IR" b="1" dirty="0">
                <a:cs typeface="B Nazanin" panose="00000400000000000000" pitchFamily="2" charset="-78"/>
              </a:rPr>
              <a:t>شوید.</a:t>
            </a:r>
          </a:p>
          <a:p>
            <a:pPr algn="ctr"/>
            <a:r>
              <a:rPr lang="en-US" i="1" dirty="0">
                <a:latin typeface="Times New Roman" panose="02020603050405020304" pitchFamily="18" charset="0"/>
                <a:cs typeface="Times New Roman" panose="02020603050405020304" pitchFamily="18" charset="0"/>
                <a:hlinkClick r:id="rId2"/>
              </a:rPr>
              <a:t>www.Telegram.me/RegionalPlanning</a:t>
            </a:r>
            <a:endParaRPr lang="en-US" i="1" dirty="0">
              <a:latin typeface="Times New Roman" panose="02020603050405020304" pitchFamily="18" charset="0"/>
              <a:cs typeface="Times New Roman" panose="02020603050405020304" pitchFamily="18" charset="0"/>
            </a:endParaRPr>
          </a:p>
          <a:p>
            <a:pPr algn="ctr"/>
            <a:endParaRPr lang="en-US" sz="2800" dirty="0"/>
          </a:p>
          <a:p>
            <a:endParaRPr lang="en-US" dirty="0"/>
          </a:p>
        </p:txBody>
      </p:sp>
    </p:spTree>
    <p:extLst>
      <p:ext uri="{BB962C8B-B14F-4D97-AF65-F5344CB8AC3E}">
        <p14:creationId xmlns:p14="http://schemas.microsoft.com/office/powerpoint/2010/main" val="36343550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4" name="Picture 8" descr="E:\azade0\fazaye sabz\ax\185112_525107404170313_1490517656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330262" cy="68811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46150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50" name="Picture 2" descr="E:\azade0\عكس\شهر\sabz\Sky Garden House Guz Architects, Sentosa Island, Singapore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285999"/>
            <a:ext cx="9220200" cy="922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5505602"/>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6" name="Picture 9" descr="C:\Users\Arvin\Desktop\باغ گیاهشناسی مونترال\Mihanstar.com-MontrealBotanicalGarden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6200" y="0"/>
            <a:ext cx="9200913"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28600" y="6336268"/>
            <a:ext cx="2715808" cy="369332"/>
          </a:xfrm>
          <a:prstGeom prst="rect">
            <a:avLst/>
          </a:prstGeom>
        </p:spPr>
        <p:txBody>
          <a:bodyPr wrap="none">
            <a:spAutoFit/>
          </a:bodyPr>
          <a:lstStyle/>
          <a:p>
            <a:pPr algn="r" rtl="1"/>
            <a:r>
              <a:rPr lang="fa-IR" b="1" dirty="0">
                <a:solidFill>
                  <a:schemeClr val="bg1"/>
                </a:solidFill>
                <a:cs typeface="B Homa" pitchFamily="2" charset="-78"/>
              </a:rPr>
              <a:t>باغ گیاه</a:t>
            </a:r>
            <a:r>
              <a:rPr lang="en-US" b="1" dirty="0">
                <a:solidFill>
                  <a:schemeClr val="bg1"/>
                </a:solidFill>
                <a:cs typeface="B Homa" pitchFamily="2" charset="-78"/>
              </a:rPr>
              <a:t> </a:t>
            </a:r>
            <a:r>
              <a:rPr lang="fa-IR" b="1" dirty="0">
                <a:solidFill>
                  <a:schemeClr val="bg1"/>
                </a:solidFill>
                <a:cs typeface="B Homa" pitchFamily="2" charset="-78"/>
              </a:rPr>
              <a:t>شناسی مونتـرال، کانادا</a:t>
            </a:r>
            <a:endParaRPr lang="fa-IR" dirty="0">
              <a:solidFill>
                <a:schemeClr val="bg1"/>
              </a:solidFill>
            </a:endParaRPr>
          </a:p>
        </p:txBody>
      </p:sp>
    </p:spTree>
    <p:extLst>
      <p:ext uri="{BB962C8B-B14F-4D97-AF65-F5344CB8AC3E}">
        <p14:creationId xmlns:p14="http://schemas.microsoft.com/office/powerpoint/2010/main" val="2582423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4" descr="C:\Users\Arvin\Desktop\باغ گیاهشناسی مونترال\. باغ گیاهشناسی مونترال 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53003" y="381000"/>
            <a:ext cx="5205197" cy="588413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descr="C:\Users\Arvin\Desktop\باغ گیاهشناسی مونترال\. باغ گیاهشناسی مونترال 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487" y="4484123"/>
            <a:ext cx="1881199" cy="164141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sers\Arvin\Desktop\باغ گیاهشناسی مونترال\. باغ گیاهشناسی مونترال.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0803" y="435410"/>
            <a:ext cx="1828800" cy="186732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descr="C:\Users\Arvin\Desktop\باغ گیاهشناسی مونترال\. باغ گیاهشناسی مونترال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4604" y="2550432"/>
            <a:ext cx="1891862" cy="165730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381000" y="6260068"/>
            <a:ext cx="2715808" cy="369332"/>
          </a:xfrm>
          <a:prstGeom prst="rect">
            <a:avLst/>
          </a:prstGeom>
        </p:spPr>
        <p:txBody>
          <a:bodyPr wrap="none">
            <a:spAutoFit/>
          </a:bodyPr>
          <a:lstStyle/>
          <a:p>
            <a:pPr algn="r" rtl="1"/>
            <a:r>
              <a:rPr lang="fa-IR" b="1" dirty="0">
                <a:solidFill>
                  <a:schemeClr val="bg1"/>
                </a:solidFill>
                <a:cs typeface="B Homa" pitchFamily="2" charset="-78"/>
              </a:rPr>
              <a:t>باغ گیاه</a:t>
            </a:r>
            <a:r>
              <a:rPr lang="en-US" b="1" dirty="0">
                <a:solidFill>
                  <a:schemeClr val="bg1"/>
                </a:solidFill>
                <a:cs typeface="B Homa" pitchFamily="2" charset="-78"/>
              </a:rPr>
              <a:t> </a:t>
            </a:r>
            <a:r>
              <a:rPr lang="fa-IR" b="1" dirty="0">
                <a:solidFill>
                  <a:schemeClr val="bg1"/>
                </a:solidFill>
                <a:cs typeface="B Homa" pitchFamily="2" charset="-78"/>
              </a:rPr>
              <a:t>شناسی مونتـرال، کانادا</a:t>
            </a:r>
            <a:endParaRPr lang="fa-IR" dirty="0">
              <a:solidFill>
                <a:schemeClr val="bg1"/>
              </a:solidFill>
            </a:endParaRPr>
          </a:p>
        </p:txBody>
      </p:sp>
    </p:spTree>
    <p:extLst>
      <p:ext uri="{BB962C8B-B14F-4D97-AF65-F5344CB8AC3E}">
        <p14:creationId xmlns:p14="http://schemas.microsoft.com/office/powerpoint/2010/main" val="26697222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2408872"/>
            <a:ext cx="3192796" cy="1169551"/>
          </a:xfrm>
          <a:prstGeom prst="rect">
            <a:avLst/>
          </a:prstGeom>
        </p:spPr>
        <p:txBody>
          <a:bodyPr wrap="square">
            <a:spAutoFit/>
          </a:bodyPr>
          <a:lstStyle/>
          <a:p>
            <a:pPr algn="just" rtl="1"/>
            <a:r>
              <a:rPr lang="fa-IR" sz="1400" b="1" dirty="0" smtClean="0">
                <a:cs typeface="B Homa" pitchFamily="2" charset="-78"/>
              </a:rPr>
              <a:t>تعریف:</a:t>
            </a:r>
          </a:p>
          <a:p>
            <a:pPr algn="just" rtl="1"/>
            <a:r>
              <a:rPr lang="fa-IR" sz="1400" dirty="0" smtClean="0">
                <a:cs typeface="B Homa" pitchFamily="2" charset="-78"/>
              </a:rPr>
              <a:t>منظور </a:t>
            </a:r>
            <a:r>
              <a:rPr lang="fa-IR" sz="1400" dirty="0">
                <a:cs typeface="B Homa" pitchFamily="2" charset="-78"/>
              </a:rPr>
              <a:t>از فضاهاي سبز شهري، نوعي از سطوح كاربري زمين شهري با پوشش هاي گياهي انسان ساخت است كه </a:t>
            </a:r>
            <a:r>
              <a:rPr lang="fa-IR" sz="1400" dirty="0" smtClean="0">
                <a:cs typeface="B Homa" pitchFamily="2" charset="-78"/>
              </a:rPr>
              <a:t>هم </a:t>
            </a:r>
            <a:r>
              <a:rPr lang="fa-IR" sz="1400" dirty="0">
                <a:cs typeface="B Homa" pitchFamily="2" charset="-78"/>
              </a:rPr>
              <a:t>واجد " </a:t>
            </a:r>
            <a:r>
              <a:rPr lang="fa-IR" sz="1400" dirty="0">
                <a:solidFill>
                  <a:schemeClr val="accent6">
                    <a:lumMod val="75000"/>
                  </a:schemeClr>
                </a:solidFill>
                <a:cs typeface="B Homa" pitchFamily="2" charset="-78"/>
              </a:rPr>
              <a:t>بازدهي اجتماعي</a:t>
            </a:r>
            <a:r>
              <a:rPr lang="fa-IR" sz="1400" dirty="0">
                <a:cs typeface="B Homa" pitchFamily="2" charset="-78"/>
              </a:rPr>
              <a:t>" </a:t>
            </a:r>
            <a:r>
              <a:rPr lang="fa-IR" sz="1400" dirty="0" smtClean="0">
                <a:cs typeface="B Homa" pitchFamily="2" charset="-78"/>
              </a:rPr>
              <a:t>و هم واجد"</a:t>
            </a:r>
            <a:r>
              <a:rPr lang="fa-IR" sz="1400" dirty="0" smtClean="0">
                <a:solidFill>
                  <a:schemeClr val="accent6">
                    <a:lumMod val="75000"/>
                  </a:schemeClr>
                </a:solidFill>
                <a:cs typeface="B Homa" pitchFamily="2" charset="-78"/>
              </a:rPr>
              <a:t>بازدهي اكولوژيكي</a:t>
            </a:r>
            <a:r>
              <a:rPr lang="fa-IR" sz="1400" dirty="0">
                <a:cs typeface="B Homa" pitchFamily="2" charset="-78"/>
              </a:rPr>
              <a:t>" هستند. </a:t>
            </a:r>
          </a:p>
        </p:txBody>
      </p:sp>
      <p:pic>
        <p:nvPicPr>
          <p:cNvPr id="26" name="Picture 8" descr="E:\azade0\fazaye sabz\ax\The first meeting of the Placemaking Leadership Council will take place in downtown Detroit, Michigan, home of the wonderful Campus Martius Par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905000"/>
            <a:ext cx="2743200" cy="2743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2514600"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20 </a:t>
            </a:r>
            <a:endParaRPr lang="fa-IR" dirty="0">
              <a:cs typeface="B Homa" pitchFamily="2" charset="-78"/>
            </a:endParaRPr>
          </a:p>
        </p:txBody>
      </p:sp>
      <p:sp>
        <p:nvSpPr>
          <p:cNvPr id="124" name="Rectangle 123"/>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5" name="TextBox 124"/>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126" name="Rectangle 125"/>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7" name="Rectangle 126"/>
          <p:cNvSpPr/>
          <p:nvPr/>
        </p:nvSpPr>
        <p:spPr>
          <a:xfrm>
            <a:off x="7676322" y="16288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8" name="Rectangle 127"/>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29" name="Rectangle 128"/>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0" name="Rectangle 129"/>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1" name="Rectangle 130"/>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2" name="Rectangle 131"/>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3" name="Rectangle 132"/>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4" name="Rectangle 133"/>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35" name="TextBox 134"/>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136" name="TextBox 135"/>
          <p:cNvSpPr txBox="1"/>
          <p:nvPr/>
        </p:nvSpPr>
        <p:spPr>
          <a:xfrm>
            <a:off x="7981122" y="1646327"/>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137" name="TextBox 136"/>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138" name="TextBox 137"/>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139" name="TextBox 138"/>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140" name="TextBox 139"/>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141" name="TextBox 140"/>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142" name="TextBox 141"/>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143" name="Flowchart: Card 142"/>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144" name="TextBox 143"/>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145" name="Rectangle 144"/>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46" name="Rectangle 145"/>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147" name="TextBox 146"/>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148" name="TextBox 147"/>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149" name="TextBox 148"/>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26089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fade">
                                      <p:cBhvr>
                                        <p:cTn id="7" dur="2000"/>
                                        <p:tgtEl>
                                          <p:spTgt spid="1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6"/>
                                        </p:tgtEl>
                                        <p:attrNameLst>
                                          <p:attrName>style.visibility</p:attrName>
                                        </p:attrNameLst>
                                      </p:cBhvr>
                                      <p:to>
                                        <p:strVal val="visible"/>
                                      </p:to>
                                    </p:set>
                                    <p:animEffect transition="in" filter="fade">
                                      <p:cBhvr>
                                        <p:cTn id="10" dur="2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3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E:\azade0\fazaye sabz\ax\1796811_571945536236778_467215556_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6344" y="0"/>
            <a:ext cx="10446544" cy="6964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2865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2050" name="Picture 2" descr="E:\azade0\fazaye sabz\ax\307671_462221730492563_577557141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98381"/>
            <a:ext cx="4995862" cy="625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36996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4" descr="E:\azade0\fazaye sabz\ax\l (2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0" y="381000"/>
            <a:ext cx="6202363" cy="6202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06409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8434" name="Picture 2" descr="E:\azade0\fazaye sabz\ax\Rooftop Garden in Lond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10319248"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817180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4" descr="E:\azade0\fazaye sabz\ax\Sky Garden House Guz Architects, Sentosa Island, Singapore.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934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5943600"/>
            <a:ext cx="4572000" cy="830997"/>
          </a:xfrm>
          <a:prstGeom prst="rect">
            <a:avLst/>
          </a:prstGeom>
        </p:spPr>
        <p:txBody>
          <a:bodyPr>
            <a:spAutoFit/>
          </a:bodyPr>
          <a:lstStyle/>
          <a:p>
            <a:r>
              <a:rPr lang="en-US" sz="2400" dirty="0">
                <a:solidFill>
                  <a:schemeClr val="bg1"/>
                </a:solidFill>
              </a:rPr>
              <a:t>Sky Garden House </a:t>
            </a:r>
            <a:r>
              <a:rPr lang="en-US" sz="2400" dirty="0" err="1">
                <a:solidFill>
                  <a:schemeClr val="bg1"/>
                </a:solidFill>
              </a:rPr>
              <a:t>Guz</a:t>
            </a:r>
            <a:r>
              <a:rPr lang="en-US" sz="2400" dirty="0">
                <a:solidFill>
                  <a:schemeClr val="bg1"/>
                </a:solidFill>
              </a:rPr>
              <a:t> Architects, </a:t>
            </a:r>
            <a:r>
              <a:rPr lang="en-US" sz="2400" dirty="0" err="1">
                <a:solidFill>
                  <a:schemeClr val="bg1"/>
                </a:solidFill>
              </a:rPr>
              <a:t>Sentosa</a:t>
            </a:r>
            <a:r>
              <a:rPr lang="en-US" sz="2400" dirty="0">
                <a:solidFill>
                  <a:schemeClr val="bg1"/>
                </a:solidFill>
              </a:rPr>
              <a:t> Island, Singapore</a:t>
            </a:r>
            <a:endParaRPr lang="fa-IR" sz="2400" dirty="0">
              <a:solidFill>
                <a:schemeClr val="bg1"/>
              </a:solidFill>
            </a:endParaRPr>
          </a:p>
        </p:txBody>
      </p:sp>
    </p:spTree>
    <p:extLst>
      <p:ext uri="{BB962C8B-B14F-4D97-AF65-F5344CB8AC3E}">
        <p14:creationId xmlns:p14="http://schemas.microsoft.com/office/powerpoint/2010/main" val="4054021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6" name="Picture 10" descr="E:\azade0\fazaye sabz\ax\باغ Cosmic Speculation _ اسکاتلند.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986" y="990600"/>
            <a:ext cx="3010754" cy="18521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E:\azade0\fazaye sabz\ax\باغ Cosmic Speculation _ اسکاتلند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986" y="3173528"/>
            <a:ext cx="3024607" cy="2599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E:\azade0\fazaye sabz\ax\باغ Cosmic Speculation _ اسکاتلند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3576"/>
            <a:ext cx="3927080" cy="6070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964347" y="6100898"/>
            <a:ext cx="3226653" cy="369332"/>
          </a:xfrm>
          <a:prstGeom prst="rect">
            <a:avLst/>
          </a:prstGeom>
        </p:spPr>
        <p:txBody>
          <a:bodyPr wrap="none">
            <a:spAutoFit/>
          </a:bodyPr>
          <a:lstStyle/>
          <a:p>
            <a:r>
              <a:rPr lang="fa-IR" dirty="0">
                <a:solidFill>
                  <a:schemeClr val="bg1"/>
                </a:solidFill>
                <a:cs typeface="B Homa" pitchFamily="2" charset="-78"/>
              </a:rPr>
              <a:t>باغ </a:t>
            </a:r>
            <a:r>
              <a:rPr lang="en-US" dirty="0">
                <a:solidFill>
                  <a:schemeClr val="bg1"/>
                </a:solidFill>
                <a:cs typeface="B Homa" pitchFamily="2" charset="-78"/>
              </a:rPr>
              <a:t>Cosmic Speculation _ </a:t>
            </a:r>
            <a:r>
              <a:rPr lang="fa-IR" dirty="0" smtClean="0">
                <a:solidFill>
                  <a:schemeClr val="bg1"/>
                </a:solidFill>
                <a:cs typeface="B Homa" pitchFamily="2" charset="-78"/>
              </a:rPr>
              <a:t>اسکاتلند</a:t>
            </a:r>
            <a:endParaRPr lang="fa-IR" dirty="0">
              <a:solidFill>
                <a:schemeClr val="bg1"/>
              </a:solidFill>
              <a:cs typeface="B Homa" pitchFamily="2" charset="-78"/>
            </a:endParaRPr>
          </a:p>
        </p:txBody>
      </p:sp>
    </p:spTree>
    <p:extLst>
      <p:ext uri="{BB962C8B-B14F-4D97-AF65-F5344CB8AC3E}">
        <p14:creationId xmlns:p14="http://schemas.microsoft.com/office/powerpoint/2010/main" val="8192393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20482" name="Picture 2" descr="E:\azade0\fazaye sabz\ax\تونل عشق در شهر کلوان در شرق اوکراین.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264"/>
            <a:ext cx="9296400" cy="7127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07" y="6243935"/>
            <a:ext cx="4448654" cy="461665"/>
          </a:xfrm>
          <a:prstGeom prst="rect">
            <a:avLst/>
          </a:prstGeom>
        </p:spPr>
        <p:txBody>
          <a:bodyPr wrap="none">
            <a:spAutoFit/>
          </a:bodyPr>
          <a:lstStyle/>
          <a:p>
            <a:r>
              <a:rPr lang="fa-IR" sz="2400" dirty="0">
                <a:solidFill>
                  <a:schemeClr val="bg1"/>
                </a:solidFill>
                <a:cs typeface="B Homa" pitchFamily="2" charset="-78"/>
              </a:rPr>
              <a:t>تونل عشق در شهر کلوان در شرق اوکراین</a:t>
            </a:r>
          </a:p>
        </p:txBody>
      </p:sp>
    </p:spTree>
    <p:extLst>
      <p:ext uri="{BB962C8B-B14F-4D97-AF65-F5344CB8AC3E}">
        <p14:creationId xmlns:p14="http://schemas.microsoft.com/office/powerpoint/2010/main" val="132488210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5" name="Picture 11" descr="E:\azade0\fazaye sabz\ax\باغ Cosmic Speculation _ اسکاتلند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1" y="-76200"/>
            <a:ext cx="9750619" cy="731296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454" y="6248400"/>
            <a:ext cx="4200509" cy="461665"/>
          </a:xfrm>
          <a:prstGeom prst="rect">
            <a:avLst/>
          </a:prstGeom>
        </p:spPr>
        <p:txBody>
          <a:bodyPr wrap="none">
            <a:spAutoFit/>
          </a:bodyPr>
          <a:lstStyle/>
          <a:p>
            <a:r>
              <a:rPr lang="fa-IR" sz="2400" dirty="0">
                <a:solidFill>
                  <a:schemeClr val="bg1"/>
                </a:solidFill>
                <a:cs typeface="B Homa" pitchFamily="2" charset="-78"/>
              </a:rPr>
              <a:t>باغ </a:t>
            </a:r>
            <a:r>
              <a:rPr lang="en-US" sz="2400" dirty="0">
                <a:solidFill>
                  <a:schemeClr val="bg1"/>
                </a:solidFill>
                <a:cs typeface="B Homa" pitchFamily="2" charset="-78"/>
              </a:rPr>
              <a:t>Cosmic Speculation _ </a:t>
            </a:r>
            <a:r>
              <a:rPr lang="fa-IR" sz="2400" dirty="0" smtClean="0">
                <a:solidFill>
                  <a:schemeClr val="bg1"/>
                </a:solidFill>
                <a:cs typeface="B Homa" pitchFamily="2" charset="-78"/>
              </a:rPr>
              <a:t>اسکاتلند</a:t>
            </a:r>
            <a:endParaRPr lang="fa-IR" sz="2400" dirty="0">
              <a:solidFill>
                <a:schemeClr val="bg1"/>
              </a:solidFill>
              <a:cs typeface="B Homa" pitchFamily="2" charset="-78"/>
            </a:endParaRPr>
          </a:p>
        </p:txBody>
      </p:sp>
    </p:spTree>
    <p:extLst>
      <p:ext uri="{BB962C8B-B14F-4D97-AF65-F5344CB8AC3E}">
        <p14:creationId xmlns:p14="http://schemas.microsoft.com/office/powerpoint/2010/main" val="2793490670"/>
      </p:ext>
    </p:extLst>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descr="E:\azade0\fazaye sabz\ax\باغ Marqueyssac در سال ۱۸۶۱ روی تپه‌های پریگولد در شهر Vezac‌ در منطقه Dordogne‌ فرانسه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400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33400" y="5505271"/>
            <a:ext cx="2514600" cy="1200329"/>
          </a:xfrm>
          <a:prstGeom prst="rect">
            <a:avLst/>
          </a:prstGeom>
        </p:spPr>
        <p:txBody>
          <a:bodyPr wrap="square">
            <a:spAutoFit/>
          </a:bodyPr>
          <a:lstStyle/>
          <a:p>
            <a:pPr algn="r"/>
            <a:r>
              <a:rPr lang="fa-IR" sz="2400" b="1" dirty="0">
                <a:solidFill>
                  <a:schemeClr val="bg1"/>
                </a:solidFill>
                <a:cs typeface="B Homa" pitchFamily="2" charset="-78"/>
              </a:rPr>
              <a:t>باغ </a:t>
            </a:r>
            <a:r>
              <a:rPr lang="fa-IR" sz="2400" b="1" dirty="0" smtClean="0">
                <a:solidFill>
                  <a:schemeClr val="bg1"/>
                </a:solidFill>
                <a:cs typeface="B Homa" pitchFamily="2" charset="-78"/>
              </a:rPr>
              <a:t> </a:t>
            </a:r>
            <a:r>
              <a:rPr lang="en-US" sz="2400" b="1" dirty="0">
                <a:solidFill>
                  <a:schemeClr val="bg1"/>
                </a:solidFill>
                <a:cs typeface="B Homa" pitchFamily="2" charset="-78"/>
              </a:rPr>
              <a:t>Dordogne‌</a:t>
            </a:r>
            <a:endParaRPr lang="fa-IR" sz="2400" b="1" dirty="0">
              <a:solidFill>
                <a:schemeClr val="bg1"/>
              </a:solidFill>
              <a:cs typeface="B Homa" pitchFamily="2" charset="-78"/>
            </a:endParaRPr>
          </a:p>
          <a:p>
            <a:pPr algn="r"/>
            <a:r>
              <a:rPr lang="fa-IR" sz="2400" b="1" dirty="0" smtClean="0">
                <a:solidFill>
                  <a:schemeClr val="bg1"/>
                </a:solidFill>
                <a:cs typeface="B Homa" pitchFamily="2" charset="-78"/>
              </a:rPr>
              <a:t>در شهرفرانسه</a:t>
            </a:r>
            <a:endParaRPr lang="fa-IR" sz="2400" b="1" dirty="0">
              <a:solidFill>
                <a:schemeClr val="bg1"/>
              </a:solidFill>
              <a:cs typeface="B Homa" pitchFamily="2" charset="-78"/>
            </a:endParaRPr>
          </a:p>
          <a:p>
            <a:pPr algn="r"/>
            <a:r>
              <a:rPr lang="fa-IR" sz="2400" b="1" dirty="0" smtClean="0">
                <a:solidFill>
                  <a:schemeClr val="bg1"/>
                </a:solidFill>
                <a:cs typeface="B Homa" pitchFamily="2" charset="-78"/>
              </a:rPr>
              <a:t> </a:t>
            </a:r>
            <a:r>
              <a:rPr lang="en-US" sz="2400" b="1" dirty="0" err="1" smtClean="0">
                <a:solidFill>
                  <a:schemeClr val="bg1"/>
                </a:solidFill>
                <a:cs typeface="B Homa" pitchFamily="2" charset="-78"/>
              </a:rPr>
              <a:t>Vezac</a:t>
            </a:r>
            <a:r>
              <a:rPr lang="en-US" sz="2400" b="1" dirty="0" smtClean="0">
                <a:solidFill>
                  <a:schemeClr val="bg1"/>
                </a:solidFill>
                <a:cs typeface="B Homa" pitchFamily="2" charset="-78"/>
              </a:rPr>
              <a:t>‌ </a:t>
            </a:r>
            <a:r>
              <a:rPr lang="fa-IR" sz="2400" b="1" dirty="0" smtClean="0">
                <a:solidFill>
                  <a:schemeClr val="bg1"/>
                </a:solidFill>
                <a:cs typeface="B Homa" pitchFamily="2" charset="-78"/>
              </a:rPr>
              <a:t>در منطقه</a:t>
            </a:r>
            <a:endParaRPr lang="fa-IR" sz="2400" b="1" dirty="0">
              <a:solidFill>
                <a:schemeClr val="bg1"/>
              </a:solidFill>
              <a:cs typeface="B Homa" pitchFamily="2" charset="-78"/>
            </a:endParaRPr>
          </a:p>
        </p:txBody>
      </p:sp>
    </p:spTree>
    <p:extLst>
      <p:ext uri="{BB962C8B-B14F-4D97-AF65-F5344CB8AC3E}">
        <p14:creationId xmlns:p14="http://schemas.microsoft.com/office/powerpoint/2010/main" val="13764318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8" descr="E:\azade0\fazaye sabz\ax\مجتمع مسکونی بام جمشیدیه.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483" y="0"/>
            <a:ext cx="10072563" cy="73152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6320135"/>
            <a:ext cx="2667000" cy="461665"/>
          </a:xfrm>
          <a:prstGeom prst="rect">
            <a:avLst/>
          </a:prstGeom>
          <a:noFill/>
        </p:spPr>
        <p:txBody>
          <a:bodyPr wrap="square" rtlCol="1">
            <a:spAutoFit/>
          </a:bodyPr>
          <a:lstStyle/>
          <a:p>
            <a:r>
              <a:rPr lang="fa-IR" sz="2400" b="1" dirty="0" smtClean="0">
                <a:solidFill>
                  <a:schemeClr val="bg1"/>
                </a:solidFill>
                <a:cs typeface="B Homa" pitchFamily="2" charset="-78"/>
              </a:rPr>
              <a:t>بام جمشیدیه</a:t>
            </a:r>
            <a:endParaRPr lang="fa-IR" sz="2400" b="1" dirty="0">
              <a:solidFill>
                <a:schemeClr val="bg1"/>
              </a:solidFill>
              <a:cs typeface="B Homa" pitchFamily="2" charset="-78"/>
            </a:endParaRPr>
          </a:p>
        </p:txBody>
      </p:sp>
    </p:spTree>
    <p:extLst>
      <p:ext uri="{BB962C8B-B14F-4D97-AF65-F5344CB8AC3E}">
        <p14:creationId xmlns:p14="http://schemas.microsoft.com/office/powerpoint/2010/main" val="20979328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6781800" cy="1524000"/>
          </a:xfrm>
        </p:spPr>
        <p:txBody>
          <a:bodyPr>
            <a:normAutofit/>
          </a:bodyPr>
          <a:lstStyle/>
          <a:p>
            <a:pPr marL="0" indent="0" algn="just">
              <a:buNone/>
            </a:pPr>
            <a:r>
              <a:rPr lang="ar-SA" sz="1400" dirty="0" smtClean="0">
                <a:cs typeface="B Homa" pitchFamily="2" charset="-78"/>
              </a:rPr>
              <a:t>فضا </a:t>
            </a:r>
            <a:r>
              <a:rPr lang="fa-IR" sz="1400" dirty="0" smtClean="0">
                <a:cs typeface="B Homa" pitchFamily="2" charset="-78"/>
              </a:rPr>
              <a:t>:</a:t>
            </a:r>
          </a:p>
          <a:p>
            <a:pPr marL="0" indent="0" algn="just">
              <a:buNone/>
            </a:pPr>
            <a:r>
              <a:rPr lang="ar-SA" sz="1400" dirty="0" smtClean="0">
                <a:cs typeface="B Homa" pitchFamily="2" charset="-78"/>
              </a:rPr>
              <a:t>مقوه </a:t>
            </a:r>
            <a:r>
              <a:rPr lang="ar-SA" sz="1400" dirty="0">
                <a:cs typeface="B Homa" pitchFamily="2" charset="-78"/>
              </a:rPr>
              <a:t>اي بسيار عام است. فضا تمام جهان هستي را پر مي كند و ما را در تمام طول زندگي احاطه كرده است. فضا مي تواند چنان نازك و وسيع به نظر آيد كه احساس وجود</a:t>
            </a:r>
            <a:r>
              <a:rPr lang="en-US" sz="1400" dirty="0">
                <a:cs typeface="B Homa" pitchFamily="2" charset="-78"/>
              </a:rPr>
              <a:t> </a:t>
            </a:r>
            <a:r>
              <a:rPr lang="ar-SA" sz="1400" dirty="0">
                <a:cs typeface="B Homa" pitchFamily="2" charset="-78"/>
              </a:rPr>
              <a:t>بعد از بين برود و يا چنان مملو از وجود سه بعدي باشد كه به هر چيزي در حيطه خود مفهومي خاص </a:t>
            </a:r>
            <a:r>
              <a:rPr lang="ar-SA" sz="1400" dirty="0" smtClean="0">
                <a:cs typeface="B Homa" pitchFamily="2" charset="-78"/>
              </a:rPr>
              <a:t>بخشد</a:t>
            </a:r>
            <a:r>
              <a:rPr lang="fa-IR" sz="1400" dirty="0" smtClean="0">
                <a:cs typeface="B Homa" pitchFamily="2" charset="-78"/>
              </a:rPr>
              <a:t>.</a:t>
            </a:r>
            <a:endParaRPr lang="fa-IR" sz="1400" dirty="0">
              <a:cs typeface="B Homa" pitchFamily="2" charset="-78"/>
            </a:endParaRPr>
          </a:p>
        </p:txBody>
      </p:sp>
      <p:sp>
        <p:nvSpPr>
          <p:cNvPr id="4" name="Rectangle 3"/>
          <p:cNvSpPr/>
          <p:nvPr/>
        </p:nvSpPr>
        <p:spPr>
          <a:xfrm>
            <a:off x="1295398" y="2362200"/>
            <a:ext cx="2438402" cy="954107"/>
          </a:xfrm>
          <a:prstGeom prst="rect">
            <a:avLst/>
          </a:prstGeom>
        </p:spPr>
        <p:txBody>
          <a:bodyPr wrap="square">
            <a:spAutoFit/>
          </a:bodyPr>
          <a:lstStyle/>
          <a:p>
            <a:pPr algn="just" rtl="1"/>
            <a:r>
              <a:rPr lang="fa-IR" sz="1400" dirty="0">
                <a:cs typeface="B Homa" pitchFamily="2" charset="-78"/>
              </a:rPr>
              <a:t>سطوح سبز </a:t>
            </a:r>
            <a:r>
              <a:rPr lang="fa-IR" sz="1400" dirty="0" smtClean="0">
                <a:cs typeface="B Homa" pitchFamily="2" charset="-78"/>
              </a:rPr>
              <a:t>:</a:t>
            </a:r>
          </a:p>
          <a:p>
            <a:pPr algn="just" rtl="1"/>
            <a:r>
              <a:rPr lang="fa-IR" sz="1400" dirty="0" smtClean="0">
                <a:cs typeface="B Homa" pitchFamily="2" charset="-78"/>
              </a:rPr>
              <a:t>زمين </a:t>
            </a:r>
            <a:r>
              <a:rPr lang="fa-IR" sz="1400" dirty="0">
                <a:cs typeface="B Homa" pitchFamily="2" charset="-78"/>
              </a:rPr>
              <a:t>هايي كه به پوشش هاي گياهي كوتاه (نازك و كم حجم) اختصاص دارد، مثل چمن و مراتع </a:t>
            </a:r>
            <a:endParaRPr lang="fa-IR" sz="1400" dirty="0" smtClean="0">
              <a:cs typeface="B Homa" pitchFamily="2" charset="-78"/>
            </a:endParaRPr>
          </a:p>
        </p:txBody>
      </p:sp>
      <p:pic>
        <p:nvPicPr>
          <p:cNvPr id="6" name="Picture 2" descr="E:\azade0\fazaye sabz\ax\72274_145376422285223_375575685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199" y="3434937"/>
            <a:ext cx="1981201" cy="1843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598404"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21 </a:t>
            </a:r>
            <a:endParaRPr lang="fa-IR" dirty="0">
              <a:cs typeface="B Homa" pitchFamily="2" charset="-78"/>
            </a:endParaRPr>
          </a:p>
        </p:txBody>
      </p:sp>
      <p:sp>
        <p:nvSpPr>
          <p:cNvPr id="2" name="Rectangle 1"/>
          <p:cNvSpPr/>
          <p:nvPr/>
        </p:nvSpPr>
        <p:spPr>
          <a:xfrm>
            <a:off x="4267200" y="2438400"/>
            <a:ext cx="2590800" cy="954107"/>
          </a:xfrm>
          <a:prstGeom prst="rect">
            <a:avLst/>
          </a:prstGeom>
        </p:spPr>
        <p:txBody>
          <a:bodyPr wrap="square">
            <a:spAutoFit/>
          </a:bodyPr>
          <a:lstStyle/>
          <a:p>
            <a:pPr algn="just" rtl="1"/>
            <a:r>
              <a:rPr lang="fa-IR" sz="1400" dirty="0">
                <a:cs typeface="B Homa" pitchFamily="2" charset="-78"/>
              </a:rPr>
              <a:t>فضاي سبز :</a:t>
            </a:r>
          </a:p>
          <a:p>
            <a:pPr algn="just" rtl="1"/>
            <a:r>
              <a:rPr lang="fa-IR" sz="1400" dirty="0">
                <a:cs typeface="B Homa" pitchFamily="2" charset="-78"/>
              </a:rPr>
              <a:t>زمينهايي كه به پوششهاي گياهي بلند يا نسبتاً بلند اختصاص دارند، نظير جنگل، باغ و ... </a:t>
            </a:r>
          </a:p>
        </p:txBody>
      </p:sp>
      <p:pic>
        <p:nvPicPr>
          <p:cNvPr id="1026" name="Picture 2" descr="E:\azade0\fazaye sabz\ax\306503_397062303713703_804858386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059" y="3513356"/>
            <a:ext cx="2301081" cy="17246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1" name="Rectangle 30"/>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2" name="TextBox 31"/>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33" name="Rectangle 32"/>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4" name="Rectangle 33"/>
          <p:cNvSpPr/>
          <p:nvPr/>
        </p:nvSpPr>
        <p:spPr>
          <a:xfrm>
            <a:off x="7676322" y="16288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5" name="Rectangle 34"/>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6" name="Rectangle 35"/>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7" name="Rectangle 36"/>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8" name="Rectangle 37"/>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39" name="Rectangle 38"/>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0" name="Rectangle 39"/>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1" name="Rectangle 40"/>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42" name="TextBox 41"/>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43" name="TextBox 42"/>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44" name="TextBox 43"/>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45" name="TextBox 44"/>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46" name="TextBox 45"/>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47" name="TextBox 46"/>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48" name="TextBox 47"/>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49" name="TextBox 48"/>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50" name="Flowchart: Card 49"/>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51" name="TextBox 50"/>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52" name="Rectangle 51"/>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3" name="Rectangle 52"/>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4" name="TextBox 53"/>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55" name="TextBox 54"/>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56" name="TextBox 55"/>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154974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3" descr="E:\azade0\fazaye sabz\ax\رویایی ترین و قدیمی ترین باغ انگلستان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61" y="3245800"/>
            <a:ext cx="4027339" cy="30205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E:\azade0\fazaye sabz\ax\رویایی ترین و قدیمی ترین باغ انگلستان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71186"/>
            <a:ext cx="4056566" cy="26947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azade0\fazaye sabz\ax\رویایی ترین و قدیمی ترین باغ انگلستان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45799"/>
            <a:ext cx="4114800" cy="30205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zade0\fazaye sabz\ax\رویایی ترین و قدیمی ترین باغ انگلستان3.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4545042" y="304800"/>
            <a:ext cx="4137266" cy="276110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0815" y="6368534"/>
            <a:ext cx="1212191" cy="369332"/>
          </a:xfrm>
          <a:prstGeom prst="rect">
            <a:avLst/>
          </a:prstGeom>
        </p:spPr>
        <p:txBody>
          <a:bodyPr wrap="none">
            <a:spAutoFit/>
          </a:bodyPr>
          <a:lstStyle/>
          <a:p>
            <a:r>
              <a:rPr lang="fa-IR" dirty="0">
                <a:solidFill>
                  <a:schemeClr val="bg1"/>
                </a:solidFill>
                <a:cs typeface="B Homa" pitchFamily="2" charset="-78"/>
              </a:rPr>
              <a:t>باغ انگلستان</a:t>
            </a:r>
          </a:p>
        </p:txBody>
      </p:sp>
    </p:spTree>
    <p:extLst>
      <p:ext uri="{BB962C8B-B14F-4D97-AF65-F5344CB8AC3E}">
        <p14:creationId xmlns:p14="http://schemas.microsoft.com/office/powerpoint/2010/main" val="225741857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5602" name="Picture 2" descr="E:\azade0\fazaye sabz\ax\باغ فیل.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296400" cy="69723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2400" y="6248399"/>
            <a:ext cx="3657600" cy="461665"/>
          </a:xfrm>
          <a:prstGeom prst="rect">
            <a:avLst/>
          </a:prstGeom>
          <a:noFill/>
        </p:spPr>
        <p:txBody>
          <a:bodyPr wrap="square" rtlCol="1">
            <a:spAutoFit/>
          </a:bodyPr>
          <a:lstStyle/>
          <a:p>
            <a:r>
              <a:rPr lang="fa-IR" sz="2400" b="1" dirty="0" smtClean="0">
                <a:solidFill>
                  <a:schemeClr val="bg1"/>
                </a:solidFill>
                <a:cs typeface="B Homa" pitchFamily="2" charset="-78"/>
              </a:rPr>
              <a:t>باغ فیل</a:t>
            </a:r>
            <a:endParaRPr lang="fa-IR" sz="2400" b="1" dirty="0">
              <a:solidFill>
                <a:schemeClr val="bg1"/>
              </a:solidFill>
              <a:cs typeface="B Homa" pitchFamily="2" charset="-78"/>
            </a:endParaRPr>
          </a:p>
        </p:txBody>
      </p:sp>
    </p:spTree>
    <p:extLst>
      <p:ext uri="{BB962C8B-B14F-4D97-AF65-F5344CB8AC3E}">
        <p14:creationId xmlns:p14="http://schemas.microsoft.com/office/powerpoint/2010/main" val="338963218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9" descr="E:\azade0\fazaye sabz\ax\223991_331017716975376_2131647415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 y="6243935"/>
            <a:ext cx="970137" cy="461665"/>
          </a:xfrm>
          <a:prstGeom prst="rect">
            <a:avLst/>
          </a:prstGeom>
        </p:spPr>
        <p:txBody>
          <a:bodyPr wrap="none">
            <a:spAutoFit/>
          </a:bodyPr>
          <a:lstStyle/>
          <a:p>
            <a:r>
              <a:rPr lang="fa-IR" sz="2400" b="1" dirty="0" smtClean="0">
                <a:solidFill>
                  <a:schemeClr val="bg1"/>
                </a:solidFill>
                <a:cs typeface="B Homa" pitchFamily="2" charset="-78"/>
              </a:rPr>
              <a:t>نیوزیلند</a:t>
            </a:r>
            <a:endParaRPr lang="fa-IR" sz="2400" b="1" dirty="0">
              <a:solidFill>
                <a:schemeClr val="bg1"/>
              </a:solidFill>
              <a:cs typeface="B Homa" pitchFamily="2" charset="-78"/>
            </a:endParaRPr>
          </a:p>
        </p:txBody>
      </p:sp>
    </p:spTree>
    <p:extLst>
      <p:ext uri="{BB962C8B-B14F-4D97-AF65-F5344CB8AC3E}">
        <p14:creationId xmlns:p14="http://schemas.microsoft.com/office/powerpoint/2010/main" val="292725274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sp>
        <p:nvSpPr>
          <p:cNvPr id="6" name="Rectangle 5"/>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7" name="Picture 4" descr="E:\azade0\fazaye sabz\ax\16056_223716511096658_130981179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304800"/>
            <a:ext cx="4152900" cy="6229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6267308"/>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4" name="Picture 12" descr="E:\azade0\fazaye sabz\ax\284085_233908190071854_844320304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450" y="0"/>
            <a:ext cx="9226450" cy="6909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4457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Picture 4" descr="E:\azade0\fazaye sabz\ax\Sleeping Goddess at the Lost Gardens of Heligan, England!.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771" y="-152399"/>
            <a:ext cx="9347199" cy="701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960878"/>
      </p:ext>
    </p:extLst>
  </p:cSld>
  <p:clrMapOvr>
    <a:masterClrMapping/>
  </p:clrMapOvr>
  <p:transition spd="slow">
    <p:randomBar dir="ver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1266" name="Picture 2" descr="E:\azade0\fazaye sabz\ax\Eguisheim, Alsace – Fran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800" y="0"/>
            <a:ext cx="9728200" cy="72961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4726" y="6320135"/>
            <a:ext cx="3536674" cy="461665"/>
          </a:xfrm>
          <a:prstGeom prst="rect">
            <a:avLst/>
          </a:prstGeom>
        </p:spPr>
        <p:txBody>
          <a:bodyPr wrap="none">
            <a:spAutoFit/>
          </a:bodyPr>
          <a:lstStyle/>
          <a:p>
            <a:r>
              <a:rPr lang="en-US" sz="2400" dirty="0" err="1">
                <a:solidFill>
                  <a:schemeClr val="bg1"/>
                </a:solidFill>
              </a:rPr>
              <a:t>Eguisheim</a:t>
            </a:r>
            <a:r>
              <a:rPr lang="en-US" sz="2400" dirty="0">
                <a:solidFill>
                  <a:schemeClr val="bg1"/>
                </a:solidFill>
              </a:rPr>
              <a:t>, Alsace – France</a:t>
            </a:r>
            <a:endParaRPr lang="fa-IR" sz="2400" dirty="0">
              <a:solidFill>
                <a:schemeClr val="bg1"/>
              </a:solidFill>
            </a:endParaRPr>
          </a:p>
        </p:txBody>
      </p:sp>
    </p:spTree>
    <p:extLst>
      <p:ext uri="{BB962C8B-B14F-4D97-AF65-F5344CB8AC3E}">
        <p14:creationId xmlns:p14="http://schemas.microsoft.com/office/powerpoint/2010/main" val="7964198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a:p>
        </p:txBody>
      </p:sp>
      <p:pic>
        <p:nvPicPr>
          <p:cNvPr id="10242" name="Picture 2" descr="E:\azade0\fazaye sabz\ax\df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514600"/>
            <a:ext cx="9483725" cy="9483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126163"/>
            <a:ext cx="2907399" cy="707886"/>
          </a:xfrm>
          <a:prstGeom prst="rect">
            <a:avLst/>
          </a:prstGeom>
        </p:spPr>
        <p:txBody>
          <a:bodyPr wrap="none">
            <a:spAutoFit/>
          </a:bodyPr>
          <a:lstStyle/>
          <a:p>
            <a:r>
              <a:rPr lang="en-US" sz="2000" b="1" dirty="0">
                <a:solidFill>
                  <a:schemeClr val="bg1"/>
                </a:solidFill>
              </a:rPr>
              <a:t>Swarovski Face Fountain </a:t>
            </a:r>
            <a:r>
              <a:rPr lang="en-US" sz="2000" b="1" dirty="0" smtClean="0">
                <a:solidFill>
                  <a:schemeClr val="bg1"/>
                </a:solidFill>
              </a:rPr>
              <a:t>.</a:t>
            </a:r>
          </a:p>
          <a:p>
            <a:r>
              <a:rPr lang="en-US" sz="2000" b="1" dirty="0" err="1" smtClean="0">
                <a:solidFill>
                  <a:schemeClr val="bg1"/>
                </a:solidFill>
              </a:rPr>
              <a:t>Wattens</a:t>
            </a:r>
            <a:r>
              <a:rPr lang="en-US" sz="2000" b="1" dirty="0" smtClean="0">
                <a:solidFill>
                  <a:schemeClr val="bg1"/>
                </a:solidFill>
              </a:rPr>
              <a:t> </a:t>
            </a:r>
            <a:r>
              <a:rPr lang="en-US" sz="2000" b="1" dirty="0">
                <a:solidFill>
                  <a:schemeClr val="bg1"/>
                </a:solidFill>
              </a:rPr>
              <a:t>Austria</a:t>
            </a:r>
            <a:endParaRPr lang="fa-IR" sz="2000" b="1" dirty="0">
              <a:solidFill>
                <a:schemeClr val="bg1"/>
              </a:solidFill>
            </a:endParaRPr>
          </a:p>
        </p:txBody>
      </p:sp>
    </p:spTree>
    <p:extLst>
      <p:ext uri="{BB962C8B-B14F-4D97-AF65-F5344CB8AC3E}">
        <p14:creationId xmlns:p14="http://schemas.microsoft.com/office/powerpoint/2010/main" val="3695430678"/>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Content Placeholder 4"/>
          <p:cNvSpPr>
            <a:spLocks noGrp="1"/>
          </p:cNvSpPr>
          <p:nvPr>
            <p:ph idx="1"/>
          </p:nvPr>
        </p:nvSpPr>
        <p:spPr/>
        <p:txBody>
          <a:bodyPr/>
          <a:lstStyle/>
          <a:p>
            <a:endParaRPr lang="fa-IR"/>
          </a:p>
        </p:txBody>
      </p:sp>
      <p:sp>
        <p:nvSpPr>
          <p:cNvPr id="7" name="Rectangle 6"/>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8" name="Picture 2" descr="E:\azade0\fazaye sabz\ax\ok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3550" y="1197618"/>
            <a:ext cx="2869324" cy="21551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E:\azade0\fazaye sabz\ax\ok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950" y="228600"/>
            <a:ext cx="4165600" cy="62484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E:\azade0\fazaye sabz\ax\ok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86200"/>
            <a:ext cx="29718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6349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5" name="Rectangle 4"/>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6" name="Picture 17" descr="E:\azade0\fazaye sabz\ax\407128_613723821972270_1617928389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1" y="731837"/>
            <a:ext cx="5334000" cy="559276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581400" y="274638"/>
            <a:ext cx="2819400" cy="369332"/>
          </a:xfrm>
          <a:prstGeom prst="rect">
            <a:avLst/>
          </a:prstGeom>
          <a:noFill/>
        </p:spPr>
        <p:txBody>
          <a:bodyPr wrap="square" rtlCol="1">
            <a:spAutoFit/>
          </a:bodyPr>
          <a:lstStyle/>
          <a:p>
            <a:r>
              <a:rPr lang="fa-IR" dirty="0" smtClean="0">
                <a:solidFill>
                  <a:schemeClr val="bg1"/>
                </a:solidFill>
                <a:cs typeface="B Homa" panose="00000400000000000000" pitchFamily="2" charset="-78"/>
              </a:rPr>
              <a:t>ممنون از توجهتون</a:t>
            </a:r>
            <a:endParaRPr lang="fa-IR" dirty="0">
              <a:solidFill>
                <a:schemeClr val="bg1"/>
              </a:solidFill>
              <a:cs typeface="B Homa" panose="00000400000000000000" pitchFamily="2" charset="-78"/>
            </a:endParaRPr>
          </a:p>
        </p:txBody>
      </p:sp>
    </p:spTree>
    <p:extLst>
      <p:ext uri="{BB962C8B-B14F-4D97-AF65-F5344CB8AC3E}">
        <p14:creationId xmlns:p14="http://schemas.microsoft.com/office/powerpoint/2010/main" val="225665375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38600" y="2017693"/>
            <a:ext cx="3200400" cy="685800"/>
          </a:xfrm>
        </p:spPr>
        <p:txBody>
          <a:bodyPr>
            <a:normAutofit/>
          </a:bodyPr>
          <a:lstStyle/>
          <a:p>
            <a:pPr marL="0" indent="0">
              <a:buNone/>
            </a:pPr>
            <a:r>
              <a:rPr lang="fa-IR" sz="2000" dirty="0">
                <a:cs typeface="B Homa" pitchFamily="2" charset="-78"/>
              </a:rPr>
              <a:t>از ديدگاه </a:t>
            </a:r>
            <a:r>
              <a:rPr lang="fa-IR" sz="2000" dirty="0" smtClean="0">
                <a:cs typeface="B Homa" pitchFamily="2" charset="-78"/>
              </a:rPr>
              <a:t>شهرسازي:</a:t>
            </a:r>
            <a:endParaRPr lang="fa-IR" sz="2000" dirty="0">
              <a:cs typeface="B Homa" pitchFamily="2" charset="-78"/>
            </a:endParaRPr>
          </a:p>
        </p:txBody>
      </p:sp>
      <p:sp>
        <p:nvSpPr>
          <p:cNvPr id="4" name="Rectangle 3"/>
          <p:cNvSpPr/>
          <p:nvPr/>
        </p:nvSpPr>
        <p:spPr>
          <a:xfrm>
            <a:off x="4114800" y="2398693"/>
            <a:ext cx="3200400" cy="954107"/>
          </a:xfrm>
          <a:prstGeom prst="rect">
            <a:avLst/>
          </a:prstGeom>
        </p:spPr>
        <p:txBody>
          <a:bodyPr wrap="square">
            <a:spAutoFit/>
          </a:bodyPr>
          <a:lstStyle/>
          <a:p>
            <a:pPr algn="just" rtl="1"/>
            <a:r>
              <a:rPr lang="ar-SA" sz="1400" dirty="0">
                <a:cs typeface="B Homa" pitchFamily="2" charset="-78"/>
              </a:rPr>
              <a:t>در برگيرنده بخشي از سيماي شهر است كه از انواع پوشش هاي گياهي تشكيل شده است و به عنوان يك عامل زنده و حياتي در كنار كالبد بي جان شهر، تعيين كننده ساخت مرفولوژيك شهر </a:t>
            </a:r>
            <a:r>
              <a:rPr lang="ar-SA" sz="1400" dirty="0" smtClean="0">
                <a:cs typeface="B Homa" pitchFamily="2" charset="-78"/>
              </a:rPr>
              <a:t>است.</a:t>
            </a:r>
            <a:endParaRPr lang="fa-IR" sz="1400" dirty="0">
              <a:cs typeface="B Homa" pitchFamily="2" charset="-78"/>
            </a:endParaRPr>
          </a:p>
        </p:txBody>
      </p:sp>
      <p:sp>
        <p:nvSpPr>
          <p:cNvPr id="6" name="TextBox 5"/>
          <p:cNvSpPr txBox="1"/>
          <p:nvPr/>
        </p:nvSpPr>
        <p:spPr>
          <a:xfrm>
            <a:off x="2590800"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20 </a:t>
            </a:r>
            <a:endParaRPr lang="fa-IR" dirty="0">
              <a:cs typeface="B Homa" pitchFamily="2" charset="-78"/>
            </a:endParaRPr>
          </a:p>
        </p:txBody>
      </p:sp>
      <p:pic>
        <p:nvPicPr>
          <p:cNvPr id="29" name="Picture 13" descr="E:\azade0\عكس\شهر\sabz\1187292_650286248315849_57885312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1" y="1447800"/>
            <a:ext cx="3048000" cy="390143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54" name="Rectangle 53"/>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5" name="TextBox 54"/>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56" name="Rectangle 55"/>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7" name="Rectangle 56"/>
          <p:cNvSpPr/>
          <p:nvPr/>
        </p:nvSpPr>
        <p:spPr>
          <a:xfrm>
            <a:off x="7676322" y="16288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8" name="Rectangle 57"/>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Rectangle 58"/>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Rectangle 62"/>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Rectangle 63"/>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5" name="TextBox 64"/>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66" name="TextBox 65"/>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67" name="TextBox 66"/>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68" name="TextBox 67"/>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69" name="TextBox 68"/>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70" name="TextBox 69"/>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71" name="TextBox 70"/>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72" name="TextBox 71"/>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73" name="Flowchart: Card 72"/>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4" name="TextBox 73"/>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5" name="Rectangle 74"/>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6" name="Rectangle 75"/>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TextBox 76"/>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78" name="TextBox 77"/>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79" name="TextBox 78"/>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42798630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769054"/>
            <a:ext cx="6781800" cy="983546"/>
          </a:xfrm>
        </p:spPr>
        <p:txBody>
          <a:bodyPr>
            <a:noAutofit/>
          </a:bodyPr>
          <a:lstStyle/>
          <a:p>
            <a:pPr marL="0" indent="0" algn="just" rtl="1">
              <a:buNone/>
            </a:pPr>
            <a:r>
              <a:rPr lang="fa-IR" sz="1400" b="1" dirty="0">
                <a:cs typeface="B Homa" pitchFamily="2" charset="-78"/>
              </a:rPr>
              <a:t>تاریخچه احداث فضای </a:t>
            </a:r>
            <a:r>
              <a:rPr lang="fa-IR" sz="1400" b="1" dirty="0" smtClean="0">
                <a:cs typeface="B Homa" pitchFamily="2" charset="-78"/>
              </a:rPr>
              <a:t>سبز:</a:t>
            </a:r>
            <a:endParaRPr lang="fa-IR" sz="1400" b="1" dirty="0">
              <a:cs typeface="B Homa" pitchFamily="2" charset="-78"/>
            </a:endParaRPr>
          </a:p>
          <a:p>
            <a:pPr marL="0" indent="0" algn="just" rtl="1">
              <a:buNone/>
            </a:pPr>
            <a:r>
              <a:rPr lang="fa-IR" sz="1400" dirty="0">
                <a:cs typeface="B Homa" pitchFamily="2" charset="-78"/>
              </a:rPr>
              <a:t>تاریخ معماری و شهرسازی نمایانگر این </a:t>
            </a:r>
            <a:r>
              <a:rPr lang="fa-IR" sz="1400" dirty="0" smtClean="0">
                <a:cs typeface="B Homa" pitchFamily="2" charset="-78"/>
              </a:rPr>
              <a:t>است </a:t>
            </a:r>
            <a:r>
              <a:rPr lang="fa-IR" sz="1400" dirty="0">
                <a:cs typeface="B Homa" pitchFamily="2" charset="-78"/>
              </a:rPr>
              <a:t>که از ادوار گذشته بشر ضرورت احداث باغ و فضای سبز در شهر های </a:t>
            </a:r>
            <a:r>
              <a:rPr lang="fa-IR" sz="1400" dirty="0" smtClean="0">
                <a:cs typeface="B Homa" pitchFamily="2" charset="-78"/>
              </a:rPr>
              <a:t>اگرچه</a:t>
            </a:r>
            <a:r>
              <a:rPr lang="en-US" sz="1400" dirty="0" smtClean="0">
                <a:cs typeface="B Homa" pitchFamily="2" charset="-78"/>
              </a:rPr>
              <a:t> </a:t>
            </a:r>
            <a:r>
              <a:rPr lang="fa-IR" sz="1400" dirty="0" smtClean="0">
                <a:cs typeface="B Homa" pitchFamily="2" charset="-78"/>
              </a:rPr>
              <a:t>ابتدائی </a:t>
            </a:r>
            <a:r>
              <a:rPr lang="fa-IR" sz="1400" dirty="0">
                <a:cs typeface="B Homa" pitchFamily="2" charset="-78"/>
              </a:rPr>
              <a:t>آن زمان ,پی برده بود تا از طبیعت و اصل خویش جدا نمانده باشد. </a:t>
            </a:r>
            <a:endParaRPr lang="fa-IR" sz="1400" dirty="0" smtClean="0">
              <a:cs typeface="B Homa" pitchFamily="2" charset="-78"/>
            </a:endParaRPr>
          </a:p>
          <a:p>
            <a:pPr marL="0" indent="0" algn="just">
              <a:buNone/>
            </a:pPr>
            <a:endParaRPr lang="en-US" sz="1400" dirty="0" smtClean="0">
              <a:cs typeface="B Homa" pitchFamily="2" charset="-78"/>
            </a:endParaRPr>
          </a:p>
        </p:txBody>
      </p:sp>
      <p:sp>
        <p:nvSpPr>
          <p:cNvPr id="2" name="Rectangle 1"/>
          <p:cNvSpPr/>
          <p:nvPr/>
        </p:nvSpPr>
        <p:spPr>
          <a:xfrm>
            <a:off x="5029200" y="6564868"/>
            <a:ext cx="2386935" cy="369332"/>
          </a:xfrm>
          <a:prstGeom prst="rect">
            <a:avLst/>
          </a:prstGeom>
        </p:spPr>
        <p:txBody>
          <a:bodyPr wrap="none">
            <a:spAutoFit/>
          </a:bodyPr>
          <a:lstStyle/>
          <a:p>
            <a:pPr marL="285750" indent="-285750" algn="r" rtl="1">
              <a:buFont typeface="Wingdings" pitchFamily="2" charset="2"/>
              <a:buChar char="ü"/>
            </a:pPr>
            <a:r>
              <a:rPr lang="en-US" dirty="0">
                <a:cs typeface="B Homa" pitchFamily="2" charset="-78"/>
              </a:rPr>
              <a:t>http://ilam-nezam.ir</a:t>
            </a:r>
            <a:endParaRPr lang="fa-IR" dirty="0">
              <a:cs typeface="B Homa" pitchFamily="2" charset="-78"/>
            </a:endParaRPr>
          </a:p>
        </p:txBody>
      </p:sp>
      <p:pic>
        <p:nvPicPr>
          <p:cNvPr id="9218" name="Picture 2" descr="E:\azade0\fazaye sabz\ax\Eram Garden's Gate , Shiraz , Ir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5021092"/>
            <a:ext cx="1624283" cy="1235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19" name="Picture 3" descr="E:\300px-Hanging_Gardens_of_Babyl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4162" y="2740223"/>
            <a:ext cx="2001168" cy="13274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0" name="Picture 4" descr="E:\خیابان چهارباغ اصفهان.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85098" y="5040091"/>
            <a:ext cx="1720124" cy="12153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221" name="Picture 5" descr="E:\2k38ee5f1f5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0486" y="2740223"/>
            <a:ext cx="1737679" cy="13796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2" name="Rectangle 51"/>
          <p:cNvSpPr/>
          <p:nvPr/>
        </p:nvSpPr>
        <p:spPr>
          <a:xfrm>
            <a:off x="4556358" y="4057782"/>
            <a:ext cx="1422184" cy="307777"/>
          </a:xfrm>
          <a:prstGeom prst="rect">
            <a:avLst/>
          </a:prstGeom>
        </p:spPr>
        <p:txBody>
          <a:bodyPr wrap="none">
            <a:spAutoFit/>
          </a:bodyPr>
          <a:lstStyle/>
          <a:p>
            <a:pPr algn="just"/>
            <a:r>
              <a:rPr lang="fa-IR" sz="1400" dirty="0">
                <a:cs typeface="B Homa" pitchFamily="2" charset="-78"/>
              </a:rPr>
              <a:t>باغ های معلق بابل </a:t>
            </a:r>
          </a:p>
        </p:txBody>
      </p:sp>
      <p:sp>
        <p:nvSpPr>
          <p:cNvPr id="53" name="Rectangle 52"/>
          <p:cNvSpPr/>
          <p:nvPr/>
        </p:nvSpPr>
        <p:spPr>
          <a:xfrm>
            <a:off x="2089145" y="4111823"/>
            <a:ext cx="675185" cy="307777"/>
          </a:xfrm>
          <a:prstGeom prst="rect">
            <a:avLst/>
          </a:prstGeom>
        </p:spPr>
        <p:txBody>
          <a:bodyPr wrap="none">
            <a:spAutoFit/>
          </a:bodyPr>
          <a:lstStyle/>
          <a:p>
            <a:r>
              <a:rPr lang="fa-IR" sz="1400" dirty="0">
                <a:cs typeface="B Homa" pitchFamily="2" charset="-78"/>
              </a:rPr>
              <a:t>یونانیان</a:t>
            </a:r>
            <a:endParaRPr lang="fa-IR" sz="1400" dirty="0"/>
          </a:p>
        </p:txBody>
      </p:sp>
      <p:sp>
        <p:nvSpPr>
          <p:cNvPr id="54" name="Rectangle 53"/>
          <p:cNvSpPr/>
          <p:nvPr/>
        </p:nvSpPr>
        <p:spPr>
          <a:xfrm>
            <a:off x="2447666" y="4429780"/>
            <a:ext cx="3886200" cy="523220"/>
          </a:xfrm>
          <a:prstGeom prst="rect">
            <a:avLst/>
          </a:prstGeom>
        </p:spPr>
        <p:txBody>
          <a:bodyPr wrap="square">
            <a:spAutoFit/>
          </a:bodyPr>
          <a:lstStyle/>
          <a:p>
            <a:pPr algn="just"/>
            <a:r>
              <a:rPr lang="fa-IR" sz="1400" dirty="0">
                <a:cs typeface="B Homa" pitchFamily="2" charset="-78"/>
              </a:rPr>
              <a:t>ایرانیان: از عصر هخامنشیان      </a:t>
            </a:r>
            <a:endParaRPr lang="fa-IR" sz="1400" dirty="0" smtClean="0">
              <a:cs typeface="B Homa" pitchFamily="2" charset="-78"/>
            </a:endParaRPr>
          </a:p>
          <a:p>
            <a:pPr algn="just"/>
            <a:r>
              <a:rPr lang="fa-IR" sz="1400" dirty="0" smtClean="0">
                <a:cs typeface="B Homa" pitchFamily="2" charset="-78"/>
              </a:rPr>
              <a:t>   </a:t>
            </a:r>
            <a:r>
              <a:rPr lang="fa-IR" sz="1400" dirty="0">
                <a:cs typeface="B Homa" pitchFamily="2" charset="-78"/>
              </a:rPr>
              <a:t>چهارباغ اصفهان ، فین کاشان و ارم شیراز</a:t>
            </a:r>
            <a:endParaRPr lang="en-US" sz="1400" dirty="0">
              <a:cs typeface="B Homa" pitchFamily="2" charset="-78"/>
            </a:endParaRPr>
          </a:p>
        </p:txBody>
      </p:sp>
      <p:sp>
        <p:nvSpPr>
          <p:cNvPr id="55" name="Rectangle 54"/>
          <p:cNvSpPr/>
          <p:nvPr/>
        </p:nvSpPr>
        <p:spPr>
          <a:xfrm>
            <a:off x="470363" y="1693187"/>
            <a:ext cx="6768637" cy="954107"/>
          </a:xfrm>
          <a:prstGeom prst="rect">
            <a:avLst/>
          </a:prstGeom>
        </p:spPr>
        <p:txBody>
          <a:bodyPr wrap="square">
            <a:spAutoFit/>
          </a:bodyPr>
          <a:lstStyle/>
          <a:p>
            <a:pPr marL="285750" indent="-285750" algn="just" rtl="1">
              <a:buFont typeface="Wingdings" panose="05000000000000000000" pitchFamily="2" charset="2"/>
              <a:buChar char="v"/>
            </a:pPr>
            <a:r>
              <a:rPr lang="fa-IR" sz="1400" dirty="0">
                <a:cs typeface="B Homa" pitchFamily="2" charset="-78"/>
              </a:rPr>
              <a:t>معماران مصری نیز ستون ها را به شکل باقلای قبطی ، پاپیروس و نخل ، هماهنگ با محیط اطراف و طبیعت می </a:t>
            </a:r>
            <a:r>
              <a:rPr lang="fa-IR" sz="1400" dirty="0" smtClean="0">
                <a:cs typeface="B Homa" pitchFamily="2" charset="-78"/>
              </a:rPr>
              <a:t>ساختند.</a:t>
            </a:r>
            <a:endParaRPr lang="fa-IR" sz="1400" dirty="0">
              <a:cs typeface="B Homa" pitchFamily="2" charset="-78"/>
            </a:endParaRPr>
          </a:p>
          <a:p>
            <a:pPr marL="285750" indent="-285750" algn="just" rtl="1">
              <a:buFont typeface="Wingdings" panose="05000000000000000000" pitchFamily="2" charset="2"/>
              <a:buChar char="v"/>
            </a:pPr>
            <a:r>
              <a:rPr lang="fa-IR" sz="1400" dirty="0" smtClean="0">
                <a:cs typeface="B Homa" pitchFamily="2" charset="-78"/>
              </a:rPr>
              <a:t>شهر </a:t>
            </a:r>
            <a:r>
              <a:rPr lang="fa-IR" sz="1400" dirty="0">
                <a:cs typeface="B Homa" pitchFamily="2" charset="-78"/>
              </a:rPr>
              <a:t>اسکندریه دارای باغ های ملی بزرگ بوده </a:t>
            </a:r>
            <a:r>
              <a:rPr lang="fa-IR" sz="1400" dirty="0" smtClean="0">
                <a:cs typeface="B Homa" pitchFamily="2" charset="-78"/>
              </a:rPr>
              <a:t>است.</a:t>
            </a:r>
            <a:endParaRPr lang="fa-IR" sz="1400" dirty="0">
              <a:cs typeface="B Homa" pitchFamily="2" charset="-78"/>
            </a:endParaRPr>
          </a:p>
          <a:p>
            <a:pPr marL="285750" indent="-285750" algn="just" rtl="1">
              <a:buFont typeface="Wingdings" panose="05000000000000000000" pitchFamily="2" charset="2"/>
              <a:buChar char="v"/>
            </a:pPr>
            <a:r>
              <a:rPr lang="fa-IR" sz="1400" dirty="0" smtClean="0">
                <a:cs typeface="B Homa" pitchFamily="2" charset="-78"/>
              </a:rPr>
              <a:t> </a:t>
            </a:r>
            <a:r>
              <a:rPr lang="fa-IR" sz="1400" dirty="0">
                <a:cs typeface="B Homa" pitchFamily="2" charset="-78"/>
              </a:rPr>
              <a:t>در آتن باغ موزه گیاه شناسی و باغ وحش وجود </a:t>
            </a:r>
            <a:r>
              <a:rPr lang="fa-IR" sz="1400" dirty="0" smtClean="0">
                <a:cs typeface="B Homa" pitchFamily="2" charset="-78"/>
              </a:rPr>
              <a:t>داشت.</a:t>
            </a:r>
            <a:endParaRPr lang="fa-IR" sz="1400" dirty="0"/>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7372" y="5007202"/>
            <a:ext cx="1265294" cy="1249478"/>
          </a:xfrm>
          <a:prstGeom prst="rect">
            <a:avLst/>
          </a:prstGeom>
        </p:spPr>
      </p:pic>
      <p:sp>
        <p:nvSpPr>
          <p:cNvPr id="76" name="Rectangle 75"/>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TextBox 76"/>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78" name="Rectangle 77"/>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9" name="Rectangle 78"/>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0" name="Rectangle 79"/>
          <p:cNvSpPr/>
          <p:nvPr/>
        </p:nvSpPr>
        <p:spPr>
          <a:xfrm>
            <a:off x="7676322" y="2059593"/>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1" name="Rectangle 80"/>
          <p:cNvSpPr/>
          <p:nvPr/>
        </p:nvSpPr>
        <p:spPr>
          <a:xfrm>
            <a:off x="7676322" y="24670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2" name="Rectangle 81"/>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3" name="Rectangle 82"/>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4" name="Rectangle 83"/>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5" name="Rectangle 84"/>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6" name="Rectangle 85"/>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7" name="TextBox 86"/>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88" name="TextBox 87"/>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89" name="TextBox 88"/>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90" name="TextBox 89"/>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91" name="TextBox 90"/>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92" name="TextBox 91"/>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93" name="TextBox 92"/>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94" name="TextBox 93"/>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95" name="Flowchart: Card 94"/>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96" name="TextBox 95"/>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97" name="Rectangle 96"/>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8" name="Rectangle 97"/>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99" name="TextBox 98"/>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100" name="TextBox 99"/>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101" name="TextBox 100"/>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1651800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20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fade">
                                      <p:cBhvr>
                                        <p:cTn id="10" dur="2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427171" y="2438400"/>
            <a:ext cx="1659429" cy="369332"/>
          </a:xfrm>
          <a:prstGeom prst="rect">
            <a:avLst/>
          </a:prstGeom>
        </p:spPr>
        <p:txBody>
          <a:bodyPr wrap="none">
            <a:spAutoFit/>
          </a:bodyPr>
          <a:lstStyle/>
          <a:p>
            <a:r>
              <a:rPr lang="ar-SA" dirty="0">
                <a:cs typeface="B Homa" pitchFamily="2" charset="-78"/>
              </a:rPr>
              <a:t>انواع فضاهاي سبز </a:t>
            </a:r>
            <a:endParaRPr lang="fa-IR" dirty="0">
              <a:cs typeface="B Homa" pitchFamily="2" charset="-78"/>
            </a:endParaRPr>
          </a:p>
        </p:txBody>
      </p:sp>
      <p:sp>
        <p:nvSpPr>
          <p:cNvPr id="5" name="Rectangle 4"/>
          <p:cNvSpPr/>
          <p:nvPr/>
        </p:nvSpPr>
        <p:spPr>
          <a:xfrm>
            <a:off x="3433853" y="2173069"/>
            <a:ext cx="1784463" cy="646331"/>
          </a:xfrm>
          <a:prstGeom prst="rect">
            <a:avLst/>
          </a:prstGeom>
        </p:spPr>
        <p:txBody>
          <a:bodyPr wrap="none">
            <a:spAutoFit/>
          </a:bodyPr>
          <a:lstStyle/>
          <a:p>
            <a:r>
              <a:rPr lang="ar-SA" dirty="0" smtClean="0">
                <a:cs typeface="B Homa" pitchFamily="2" charset="-78"/>
              </a:rPr>
              <a:t> فضاهاي </a:t>
            </a:r>
            <a:r>
              <a:rPr lang="ar-SA" dirty="0">
                <a:cs typeface="B Homa" pitchFamily="2" charset="-78"/>
              </a:rPr>
              <a:t>سبز </a:t>
            </a:r>
            <a:r>
              <a:rPr lang="ar-SA" dirty="0" smtClean="0">
                <a:cs typeface="B Homa" pitchFamily="2" charset="-78"/>
              </a:rPr>
              <a:t>شهري </a:t>
            </a:r>
            <a:endParaRPr lang="fa-IR" dirty="0" smtClean="0">
              <a:cs typeface="B Homa" pitchFamily="2" charset="-78"/>
            </a:endParaRPr>
          </a:p>
          <a:p>
            <a:r>
              <a:rPr lang="ar-SA" dirty="0" smtClean="0">
                <a:cs typeface="B Homa" pitchFamily="2" charset="-78"/>
              </a:rPr>
              <a:t> </a:t>
            </a:r>
            <a:endParaRPr lang="fa-IR" dirty="0">
              <a:cs typeface="B Homa" pitchFamily="2" charset="-78"/>
            </a:endParaRPr>
          </a:p>
        </p:txBody>
      </p:sp>
      <p:sp>
        <p:nvSpPr>
          <p:cNvPr id="6" name="Rectangle 5"/>
          <p:cNvSpPr/>
          <p:nvPr/>
        </p:nvSpPr>
        <p:spPr>
          <a:xfrm>
            <a:off x="1224053" y="1884402"/>
            <a:ext cx="1816523" cy="369332"/>
          </a:xfrm>
          <a:prstGeom prst="rect">
            <a:avLst/>
          </a:prstGeom>
        </p:spPr>
        <p:txBody>
          <a:bodyPr wrap="none">
            <a:spAutoFit/>
          </a:bodyPr>
          <a:lstStyle/>
          <a:p>
            <a:r>
              <a:rPr lang="ar-SA" dirty="0" smtClean="0">
                <a:cs typeface="B Homa" pitchFamily="2" charset="-78"/>
              </a:rPr>
              <a:t>فضاهاي </a:t>
            </a:r>
            <a:r>
              <a:rPr lang="ar-SA" dirty="0">
                <a:cs typeface="B Homa" pitchFamily="2" charset="-78"/>
              </a:rPr>
              <a:t>سبزعمومي </a:t>
            </a:r>
            <a:endParaRPr lang="fa-IR" dirty="0">
              <a:cs typeface="B Homa" pitchFamily="2" charset="-78"/>
            </a:endParaRPr>
          </a:p>
        </p:txBody>
      </p:sp>
      <p:sp>
        <p:nvSpPr>
          <p:cNvPr id="7" name="Rectangle 6"/>
          <p:cNvSpPr/>
          <p:nvPr/>
        </p:nvSpPr>
        <p:spPr>
          <a:xfrm>
            <a:off x="778971" y="2253734"/>
            <a:ext cx="2310248" cy="369332"/>
          </a:xfrm>
          <a:prstGeom prst="rect">
            <a:avLst/>
          </a:prstGeom>
        </p:spPr>
        <p:txBody>
          <a:bodyPr wrap="none">
            <a:spAutoFit/>
          </a:bodyPr>
          <a:lstStyle/>
          <a:p>
            <a:r>
              <a:rPr lang="ar-SA" dirty="0" smtClean="0">
                <a:cs typeface="B Homa" pitchFamily="2" charset="-78"/>
              </a:rPr>
              <a:t>فضاهاي </a:t>
            </a:r>
            <a:r>
              <a:rPr lang="ar-SA" dirty="0">
                <a:cs typeface="B Homa" pitchFamily="2" charset="-78"/>
              </a:rPr>
              <a:t>سبز نيمه عمومي </a:t>
            </a:r>
            <a:endParaRPr lang="fa-IR" dirty="0">
              <a:cs typeface="B Homa" pitchFamily="2" charset="-78"/>
            </a:endParaRPr>
          </a:p>
        </p:txBody>
      </p:sp>
      <p:sp>
        <p:nvSpPr>
          <p:cNvPr id="8" name="Rectangle 7"/>
          <p:cNvSpPr/>
          <p:nvPr/>
        </p:nvSpPr>
        <p:spPr>
          <a:xfrm>
            <a:off x="1216464" y="2678668"/>
            <a:ext cx="1903085" cy="369332"/>
          </a:xfrm>
          <a:prstGeom prst="rect">
            <a:avLst/>
          </a:prstGeom>
        </p:spPr>
        <p:txBody>
          <a:bodyPr wrap="none">
            <a:spAutoFit/>
          </a:bodyPr>
          <a:lstStyle/>
          <a:p>
            <a:r>
              <a:rPr lang="ar-SA" dirty="0" smtClean="0">
                <a:cs typeface="B Homa" pitchFamily="2" charset="-78"/>
              </a:rPr>
              <a:t> فضاهاي </a:t>
            </a:r>
            <a:r>
              <a:rPr lang="ar-SA" dirty="0">
                <a:cs typeface="B Homa" pitchFamily="2" charset="-78"/>
              </a:rPr>
              <a:t>سبز خياباني </a:t>
            </a:r>
            <a:endParaRPr lang="fa-IR" dirty="0">
              <a:cs typeface="B Homa" pitchFamily="2" charset="-78"/>
            </a:endParaRPr>
          </a:p>
        </p:txBody>
      </p:sp>
      <p:sp>
        <p:nvSpPr>
          <p:cNvPr id="9" name="Rectangle 8"/>
          <p:cNvSpPr/>
          <p:nvPr/>
        </p:nvSpPr>
        <p:spPr>
          <a:xfrm>
            <a:off x="3205253" y="3364468"/>
            <a:ext cx="1975221" cy="369332"/>
          </a:xfrm>
          <a:prstGeom prst="rect">
            <a:avLst/>
          </a:prstGeom>
        </p:spPr>
        <p:txBody>
          <a:bodyPr wrap="none">
            <a:spAutoFit/>
          </a:bodyPr>
          <a:lstStyle/>
          <a:p>
            <a:r>
              <a:rPr lang="ar-SA" dirty="0">
                <a:cs typeface="B Homa" pitchFamily="2" charset="-78"/>
              </a:rPr>
              <a:t>فضاهاي سبز غير شهري</a:t>
            </a:r>
            <a:endParaRPr lang="fa-IR" dirty="0">
              <a:cs typeface="B Homa" pitchFamily="2" charset="-78"/>
            </a:endParaRPr>
          </a:p>
        </p:txBody>
      </p:sp>
      <p:sp>
        <p:nvSpPr>
          <p:cNvPr id="10" name="Right Brace 9"/>
          <p:cNvSpPr/>
          <p:nvPr/>
        </p:nvSpPr>
        <p:spPr>
          <a:xfrm>
            <a:off x="3129053" y="1752600"/>
            <a:ext cx="261991" cy="134156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Right Brace 10"/>
          <p:cNvSpPr/>
          <p:nvPr/>
        </p:nvSpPr>
        <p:spPr>
          <a:xfrm>
            <a:off x="5034053" y="2057400"/>
            <a:ext cx="419358" cy="1752600"/>
          </a:xfrm>
          <a:prstGeom prst="rightBrace">
            <a:avLst>
              <a:gd name="adj1" fmla="val 8333"/>
              <a:gd name="adj2" fmla="val 35217"/>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TextBox 11"/>
          <p:cNvSpPr txBox="1"/>
          <p:nvPr/>
        </p:nvSpPr>
        <p:spPr>
          <a:xfrm>
            <a:off x="2667000"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23</a:t>
            </a:r>
            <a:endParaRPr lang="fa-IR" dirty="0">
              <a:cs typeface="B Homa" pitchFamily="2" charset="-78"/>
            </a:endParaRPr>
          </a:p>
        </p:txBody>
      </p:sp>
      <p:sp>
        <p:nvSpPr>
          <p:cNvPr id="59" name="Rectangle 58"/>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TextBox 59"/>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61" name="Rectangle 60"/>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Rectangle 62"/>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Rectangle 63"/>
          <p:cNvSpPr/>
          <p:nvPr/>
        </p:nvSpPr>
        <p:spPr>
          <a:xfrm>
            <a:off x="7676322" y="24670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5" name="Rectangle 64"/>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6" name="Rectangle 65"/>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7" name="Rectangle 66"/>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8" name="Rectangle 67"/>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9" name="Rectangle 68"/>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0" name="TextBox 69"/>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71" name="TextBox 70"/>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72" name="TextBox 71"/>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73" name="TextBox 72"/>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74" name="TextBox 73"/>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75" name="TextBox 74"/>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76" name="TextBox 75"/>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77" name="TextBox 76"/>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78" name="Flowchart: Card 77"/>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9" name="TextBox 78"/>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80" name="Rectangle 79"/>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1" name="Rectangle 80"/>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82" name="TextBox 81"/>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83" name="TextBox 82"/>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84" name="TextBox 83"/>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spTree>
    <p:extLst>
      <p:ext uri="{BB962C8B-B14F-4D97-AF65-F5344CB8AC3E}">
        <p14:creationId xmlns:p14="http://schemas.microsoft.com/office/powerpoint/2010/main" val="3664595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2000"/>
                                        <p:tgtEl>
                                          <p:spTgt spid="6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2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168558"/>
            <a:ext cx="6531656" cy="1348126"/>
          </a:xfrm>
        </p:spPr>
        <p:txBody>
          <a:bodyPr>
            <a:noAutofit/>
          </a:bodyPr>
          <a:lstStyle/>
          <a:p>
            <a:pPr marL="0" lvl="0" indent="0" algn="just">
              <a:buNone/>
            </a:pPr>
            <a:r>
              <a:rPr lang="ar-SA" sz="1800" b="1" dirty="0" smtClean="0">
                <a:cs typeface="B Homa" pitchFamily="2" charset="-78"/>
              </a:rPr>
              <a:t>فضاهاي </a:t>
            </a:r>
            <a:r>
              <a:rPr lang="ar-SA" sz="1800" b="1" dirty="0">
                <a:cs typeface="B Homa" pitchFamily="2" charset="-78"/>
              </a:rPr>
              <a:t>سبز عمومي: </a:t>
            </a:r>
            <a:endParaRPr lang="fa-IR" sz="1800" b="1" dirty="0" smtClean="0">
              <a:cs typeface="B Homa" pitchFamily="2" charset="-78"/>
            </a:endParaRPr>
          </a:p>
          <a:p>
            <a:pPr marL="0" lvl="0" indent="0" algn="just">
              <a:buNone/>
            </a:pPr>
            <a:r>
              <a:rPr lang="ar-SA" sz="1400" dirty="0" smtClean="0">
                <a:cs typeface="B Homa" pitchFamily="2" charset="-78"/>
              </a:rPr>
              <a:t>فضاهاي </a:t>
            </a:r>
            <a:r>
              <a:rPr lang="ar-SA" sz="1400" dirty="0">
                <a:cs typeface="B Homa" pitchFamily="2" charset="-78"/>
              </a:rPr>
              <a:t>سبز شهري هستند </a:t>
            </a:r>
            <a:r>
              <a:rPr lang="ar-SA" sz="1400" dirty="0" smtClean="0">
                <a:cs typeface="B Homa" pitchFamily="2" charset="-78"/>
              </a:rPr>
              <a:t>كه</a:t>
            </a:r>
            <a:r>
              <a:rPr lang="fa-IR" sz="1400" dirty="0" smtClean="0">
                <a:cs typeface="B Homa" pitchFamily="2" charset="-78"/>
              </a:rPr>
              <a:t> در</a:t>
            </a:r>
            <a:r>
              <a:rPr lang="ar-SA" sz="1400" dirty="0" smtClean="0">
                <a:cs typeface="B Homa" pitchFamily="2" charset="-78"/>
              </a:rPr>
              <a:t> اين فضاها </a:t>
            </a:r>
            <a:r>
              <a:rPr lang="ar-SA" sz="1400" dirty="0">
                <a:cs typeface="B Homa" pitchFamily="2" charset="-78"/>
              </a:rPr>
              <a:t>براي عموم مردم در گذران اوقات فراغت ، تفريح ومصاحبت با دوستان وگردهمايي اجتماعي و فرهنگي استفاده مي گردد. </a:t>
            </a:r>
            <a:r>
              <a:rPr lang="ar-SA" sz="1400" dirty="0" smtClean="0">
                <a:cs typeface="B Homa" pitchFamily="2" charset="-78"/>
              </a:rPr>
              <a:t>فضاهاي </a:t>
            </a:r>
            <a:r>
              <a:rPr lang="ar-SA" sz="1400" dirty="0">
                <a:cs typeface="B Homa" pitchFamily="2" charset="-78"/>
              </a:rPr>
              <a:t>ياد شده اساسا براي اين منظور طراحي يا تجهيز شده اند . </a:t>
            </a:r>
            <a:endParaRPr lang="fa-IR" sz="1400" dirty="0" smtClean="0">
              <a:cs typeface="B Homa" pitchFamily="2" charset="-78"/>
            </a:endParaRPr>
          </a:p>
          <a:p>
            <a:pPr marL="0" lvl="0" indent="0" algn="just">
              <a:buNone/>
            </a:pPr>
            <a:endParaRPr lang="fa-IR" sz="1400" dirty="0" smtClean="0">
              <a:cs typeface="B Homa" pitchFamily="2" charset="-78"/>
            </a:endParaRPr>
          </a:p>
          <a:p>
            <a:pPr algn="just"/>
            <a:endParaRPr lang="fa-IR" sz="1400" dirty="0">
              <a:cs typeface="B Homa" pitchFamily="2" charset="-78"/>
            </a:endParaRPr>
          </a:p>
        </p:txBody>
      </p:sp>
      <p:sp>
        <p:nvSpPr>
          <p:cNvPr id="6" name="TextBox 5"/>
          <p:cNvSpPr txBox="1"/>
          <p:nvPr/>
        </p:nvSpPr>
        <p:spPr>
          <a:xfrm>
            <a:off x="2903204" y="6470525"/>
            <a:ext cx="4716796" cy="369332"/>
          </a:xfrm>
          <a:prstGeom prst="rect">
            <a:avLst/>
          </a:prstGeom>
          <a:noFill/>
        </p:spPr>
        <p:txBody>
          <a:bodyPr wrap="square" rtlCol="1">
            <a:spAutoFit/>
          </a:bodyPr>
          <a:lstStyle/>
          <a:p>
            <a:pPr marL="285750" indent="-285750" algn="r" rtl="1">
              <a:buFont typeface="Wingdings" panose="05000000000000000000" pitchFamily="2" charset="2"/>
              <a:buChar char="ü"/>
            </a:pPr>
            <a:r>
              <a:rPr lang="fa-IR" dirty="0" smtClean="0">
                <a:cs typeface="B Homa" pitchFamily="2" charset="-78"/>
              </a:rPr>
              <a:t>سعیدنیا،‌ 1383، 23</a:t>
            </a:r>
            <a:endParaRPr lang="fa-IR" dirty="0">
              <a:cs typeface="B Homa" pitchFamily="2" charset="-78"/>
            </a:endParaRPr>
          </a:p>
        </p:txBody>
      </p:sp>
      <p:sp>
        <p:nvSpPr>
          <p:cNvPr id="30" name="Rectangle 29"/>
          <p:cNvSpPr/>
          <p:nvPr/>
        </p:nvSpPr>
        <p:spPr>
          <a:xfrm>
            <a:off x="762000" y="2286000"/>
            <a:ext cx="6553200" cy="523220"/>
          </a:xfrm>
          <a:prstGeom prst="rect">
            <a:avLst/>
          </a:prstGeom>
        </p:spPr>
        <p:txBody>
          <a:bodyPr wrap="square">
            <a:spAutoFit/>
          </a:bodyPr>
          <a:lstStyle/>
          <a:p>
            <a:pPr lvl="0" algn="just" rtl="1"/>
            <a:r>
              <a:rPr lang="ar-SA" sz="1400" dirty="0">
                <a:cs typeface="B Homa" pitchFamily="2" charset="-78"/>
              </a:rPr>
              <a:t>وجود نيم</a:t>
            </a:r>
            <a:r>
              <a:rPr lang="fa-IR" sz="1400" dirty="0">
                <a:cs typeface="B Homa" pitchFamily="2" charset="-78"/>
              </a:rPr>
              <a:t>ک</a:t>
            </a:r>
            <a:r>
              <a:rPr lang="ar-SA" sz="1400" dirty="0">
                <a:cs typeface="B Homa" pitchFamily="2" charset="-78"/>
              </a:rPr>
              <a:t>ت، </a:t>
            </a:r>
            <a:r>
              <a:rPr lang="fa-IR" sz="1400" dirty="0">
                <a:cs typeface="B Homa" pitchFamily="2" charset="-78"/>
              </a:rPr>
              <a:t>ر</a:t>
            </a:r>
            <a:r>
              <a:rPr lang="ar-SA" sz="1400" dirty="0">
                <a:cs typeface="B Homa" pitchFamily="2" charset="-78"/>
              </a:rPr>
              <a:t>وشنايي، آبخوري، دستشويي، كف </a:t>
            </a:r>
            <a:r>
              <a:rPr lang="ar-SA" sz="1400" dirty="0" smtClean="0">
                <a:cs typeface="B Homa" pitchFamily="2" charset="-78"/>
              </a:rPr>
              <a:t>سازي</a:t>
            </a:r>
            <a:r>
              <a:rPr lang="fa-IR" sz="1400" dirty="0" smtClean="0">
                <a:cs typeface="B Homa" pitchFamily="2" charset="-78"/>
              </a:rPr>
              <a:t> </a:t>
            </a:r>
            <a:r>
              <a:rPr lang="ar-SA" sz="1400" dirty="0" smtClean="0">
                <a:cs typeface="B Homa" pitchFamily="2" charset="-78"/>
              </a:rPr>
              <a:t>معابر </a:t>
            </a:r>
            <a:r>
              <a:rPr lang="ar-SA" sz="1400" dirty="0">
                <a:cs typeface="B Homa" pitchFamily="2" charset="-78"/>
              </a:rPr>
              <a:t>و دسترسي ، از مولفه هاي </a:t>
            </a:r>
            <a:r>
              <a:rPr lang="ar-SA" sz="1400" dirty="0" smtClean="0">
                <a:cs typeface="B Homa" pitchFamily="2" charset="-78"/>
              </a:rPr>
              <a:t>فضاهاي سبز</a:t>
            </a:r>
            <a:r>
              <a:rPr lang="fa-IR" sz="1400" dirty="0" smtClean="0">
                <a:cs typeface="B Homa" pitchFamily="2" charset="-78"/>
              </a:rPr>
              <a:t> </a:t>
            </a:r>
            <a:r>
              <a:rPr lang="ar-SA" sz="1400" dirty="0" smtClean="0">
                <a:cs typeface="B Homa" pitchFamily="2" charset="-78"/>
              </a:rPr>
              <a:t>اجتماعي </a:t>
            </a:r>
            <a:r>
              <a:rPr lang="ar-SA" sz="1400" dirty="0">
                <a:cs typeface="B Homa" pitchFamily="2" charset="-78"/>
              </a:rPr>
              <a:t>( عمومي) به شمار مي رود. از اين </a:t>
            </a:r>
            <a:r>
              <a:rPr lang="ar-SA" sz="1400" dirty="0" smtClean="0">
                <a:cs typeface="B Homa" pitchFamily="2" charset="-78"/>
              </a:rPr>
              <a:t>فضاهاي</a:t>
            </a:r>
            <a:r>
              <a:rPr lang="fa-IR" sz="1400" dirty="0" smtClean="0">
                <a:cs typeface="B Homa" pitchFamily="2" charset="-78"/>
              </a:rPr>
              <a:t> </a:t>
            </a:r>
            <a:r>
              <a:rPr lang="ar-SA" sz="1400" dirty="0" smtClean="0">
                <a:cs typeface="B Homa" pitchFamily="2" charset="-78"/>
              </a:rPr>
              <a:t>سبز </a:t>
            </a:r>
            <a:r>
              <a:rPr lang="ar-SA" sz="1400" dirty="0">
                <a:cs typeface="B Homa" pitchFamily="2" charset="-78"/>
              </a:rPr>
              <a:t>،معمولاً به عنوان</a:t>
            </a:r>
            <a:r>
              <a:rPr lang="ar-SA" sz="1400" baseline="30000" dirty="0">
                <a:cs typeface="B Homa" pitchFamily="2" charset="-78"/>
              </a:rPr>
              <a:t>"</a:t>
            </a:r>
            <a:r>
              <a:rPr lang="ar-SA" sz="1400" dirty="0">
                <a:cs typeface="B Homa" pitchFamily="2" charset="-78"/>
              </a:rPr>
              <a:t> پارك</a:t>
            </a:r>
            <a:r>
              <a:rPr lang="ar-SA" sz="1400" baseline="30000" dirty="0">
                <a:cs typeface="B Homa" pitchFamily="2" charset="-78"/>
              </a:rPr>
              <a:t>«</a:t>
            </a:r>
            <a:r>
              <a:rPr lang="fa-IR" sz="1400" baseline="30000" dirty="0">
                <a:cs typeface="B Homa" pitchFamily="2" charset="-78"/>
              </a:rPr>
              <a:t> </a:t>
            </a:r>
            <a:r>
              <a:rPr lang="ar-SA" sz="1400" dirty="0">
                <a:cs typeface="B Homa" pitchFamily="2" charset="-78"/>
              </a:rPr>
              <a:t>نام برده مي شود. </a:t>
            </a:r>
            <a:endParaRPr lang="fa-IR" sz="1400" dirty="0">
              <a:cs typeface="B Homa" pitchFamily="2" charset="-78"/>
            </a:endParaRPr>
          </a:p>
        </p:txBody>
      </p:sp>
      <p:sp>
        <p:nvSpPr>
          <p:cNvPr id="55" name="Rectangle 54"/>
          <p:cNvSpPr/>
          <p:nvPr/>
        </p:nvSpPr>
        <p:spPr>
          <a:xfrm>
            <a:off x="7676322" y="790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6" name="TextBox 55"/>
          <p:cNvSpPr txBox="1"/>
          <p:nvPr/>
        </p:nvSpPr>
        <p:spPr>
          <a:xfrm>
            <a:off x="7981122" y="831651"/>
            <a:ext cx="136017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فهرست</a:t>
            </a:r>
            <a:endParaRPr lang="fa-IR" sz="1400" b="1" dirty="0">
              <a:cs typeface="B Homa" pitchFamily="2" charset="-78"/>
            </a:endParaRPr>
          </a:p>
        </p:txBody>
      </p:sp>
      <p:sp>
        <p:nvSpPr>
          <p:cNvPr id="57" name="Rectangle 56"/>
          <p:cNvSpPr/>
          <p:nvPr/>
        </p:nvSpPr>
        <p:spPr>
          <a:xfrm>
            <a:off x="7676322" y="12156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8" name="Rectangle 57"/>
          <p:cNvSpPr/>
          <p:nvPr/>
        </p:nvSpPr>
        <p:spPr>
          <a:xfrm>
            <a:off x="7676322" y="16288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59" name="Rectangle 58"/>
          <p:cNvSpPr/>
          <p:nvPr/>
        </p:nvSpPr>
        <p:spPr>
          <a:xfrm>
            <a:off x="7676322" y="2059593"/>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0" name="Rectangle 59"/>
          <p:cNvSpPr/>
          <p:nvPr/>
        </p:nvSpPr>
        <p:spPr>
          <a:xfrm>
            <a:off x="7676322" y="2467094"/>
            <a:ext cx="1295400" cy="348734"/>
          </a:xfrm>
          <a:prstGeom prst="rect">
            <a:avLst/>
          </a:prstGeom>
          <a:solidFill>
            <a:srgbClr val="92D050"/>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1" name="Rectangle 60"/>
          <p:cNvSpPr/>
          <p:nvPr/>
        </p:nvSpPr>
        <p:spPr>
          <a:xfrm>
            <a:off x="7676322" y="288387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2" name="Rectangle 61"/>
          <p:cNvSpPr/>
          <p:nvPr/>
        </p:nvSpPr>
        <p:spPr>
          <a:xfrm>
            <a:off x="7676322" y="3311506"/>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3" name="Rectangle 62"/>
          <p:cNvSpPr/>
          <p:nvPr/>
        </p:nvSpPr>
        <p:spPr>
          <a:xfrm>
            <a:off x="7676322" y="37302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4" name="Rectangle 63"/>
          <p:cNvSpPr/>
          <p:nvPr/>
        </p:nvSpPr>
        <p:spPr>
          <a:xfrm>
            <a:off x="7676322" y="4158889"/>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5" name="Rectangle 64"/>
          <p:cNvSpPr/>
          <p:nvPr/>
        </p:nvSpPr>
        <p:spPr>
          <a:xfrm>
            <a:off x="7676322" y="4568428"/>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66" name="TextBox 65"/>
          <p:cNvSpPr txBox="1"/>
          <p:nvPr/>
        </p:nvSpPr>
        <p:spPr>
          <a:xfrm>
            <a:off x="7981122" y="1215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مقدمه</a:t>
            </a:r>
            <a:endParaRPr lang="fa-IR" sz="1400" b="1" dirty="0">
              <a:cs typeface="B Homa" pitchFamily="2" charset="-78"/>
            </a:endParaRPr>
          </a:p>
        </p:txBody>
      </p:sp>
      <p:sp>
        <p:nvSpPr>
          <p:cNvPr id="67" name="TextBox 66"/>
          <p:cNvSpPr txBox="1"/>
          <p:nvPr/>
        </p:nvSpPr>
        <p:spPr>
          <a:xfrm>
            <a:off x="7981122" y="1596628"/>
            <a:ext cx="142494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تعریف</a:t>
            </a:r>
            <a:endParaRPr lang="fa-IR" sz="1400" b="1" dirty="0">
              <a:cs typeface="B Homa" pitchFamily="2" charset="-78"/>
            </a:endParaRPr>
          </a:p>
        </p:txBody>
      </p:sp>
      <p:sp>
        <p:nvSpPr>
          <p:cNvPr id="68" name="TextBox 67"/>
          <p:cNvSpPr txBox="1"/>
          <p:nvPr/>
        </p:nvSpPr>
        <p:spPr>
          <a:xfrm>
            <a:off x="8030652" y="2097018"/>
            <a:ext cx="20078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تاریخچه</a:t>
            </a:r>
            <a:endParaRPr lang="fa-IR" sz="1400" b="1" dirty="0">
              <a:cs typeface="B Homa" pitchFamily="2" charset="-78"/>
            </a:endParaRPr>
          </a:p>
        </p:txBody>
      </p:sp>
      <p:sp>
        <p:nvSpPr>
          <p:cNvPr id="69" name="TextBox 68"/>
          <p:cNvSpPr txBox="1"/>
          <p:nvPr/>
        </p:nvSpPr>
        <p:spPr>
          <a:xfrm>
            <a:off x="8057322" y="2467094"/>
            <a:ext cx="136017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انواع</a:t>
            </a:r>
            <a:endParaRPr lang="fa-IR" sz="1400" b="1" dirty="0">
              <a:cs typeface="B Homa" pitchFamily="2" charset="-78"/>
            </a:endParaRPr>
          </a:p>
        </p:txBody>
      </p:sp>
      <p:sp>
        <p:nvSpPr>
          <p:cNvPr id="70" name="TextBox 69"/>
          <p:cNvSpPr txBox="1"/>
          <p:nvPr/>
        </p:nvSpPr>
        <p:spPr>
          <a:xfrm>
            <a:off x="7981122" y="2892028"/>
            <a:ext cx="116586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ضرورت</a:t>
            </a:r>
            <a:endParaRPr lang="fa-IR" sz="1400" b="1" dirty="0">
              <a:cs typeface="B Homa" pitchFamily="2" charset="-78"/>
            </a:endParaRPr>
          </a:p>
        </p:txBody>
      </p:sp>
      <p:sp>
        <p:nvSpPr>
          <p:cNvPr id="71" name="TextBox 70"/>
          <p:cNvSpPr txBox="1"/>
          <p:nvPr/>
        </p:nvSpPr>
        <p:spPr>
          <a:xfrm>
            <a:off x="7981122" y="3311506"/>
            <a:ext cx="1068705"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کارکرد</a:t>
            </a:r>
            <a:endParaRPr lang="fa-IR" sz="1400" b="1" dirty="0">
              <a:cs typeface="B Homa" pitchFamily="2" charset="-78"/>
            </a:endParaRPr>
          </a:p>
        </p:txBody>
      </p:sp>
      <p:sp>
        <p:nvSpPr>
          <p:cNvPr id="72" name="TextBox 71"/>
          <p:cNvSpPr txBox="1"/>
          <p:nvPr/>
        </p:nvSpPr>
        <p:spPr>
          <a:xfrm>
            <a:off x="7676322" y="3773418"/>
            <a:ext cx="1684020" cy="276999"/>
          </a:xfrm>
          <a:prstGeom prst="rect">
            <a:avLst/>
          </a:prstGeom>
          <a:noFill/>
          <a:scene3d>
            <a:camera prst="orthographicFront"/>
            <a:lightRig rig="threePt" dir="t"/>
          </a:scene3d>
          <a:sp3d>
            <a:bevelT w="101600" prst="riblet"/>
          </a:sp3d>
        </p:spPr>
        <p:txBody>
          <a:bodyPr wrap="square" rtlCol="1">
            <a:spAutoFit/>
          </a:bodyPr>
          <a:lstStyle/>
          <a:p>
            <a:pPr rtl="1"/>
            <a:r>
              <a:rPr lang="fa-IR" sz="1200" b="1" dirty="0" smtClean="0">
                <a:cs typeface="B Homa" pitchFamily="2" charset="-78"/>
              </a:rPr>
              <a:t>گونه شناسی کاربری</a:t>
            </a:r>
            <a:endParaRPr lang="fa-IR" sz="1200" b="1" dirty="0">
              <a:cs typeface="B Homa" pitchFamily="2" charset="-78"/>
            </a:endParaRPr>
          </a:p>
        </p:txBody>
      </p:sp>
      <p:sp>
        <p:nvSpPr>
          <p:cNvPr id="73" name="TextBox 72"/>
          <p:cNvSpPr txBox="1"/>
          <p:nvPr/>
        </p:nvSpPr>
        <p:spPr>
          <a:xfrm>
            <a:off x="7828722" y="4187428"/>
            <a:ext cx="1392555" cy="307777"/>
          </a:xfrm>
          <a:prstGeom prst="rect">
            <a:avLst/>
          </a:prstGeom>
          <a:noFill/>
          <a:scene3d>
            <a:camera prst="orthographicFront"/>
            <a:lightRig rig="threePt" dir="t"/>
          </a:scene3d>
          <a:sp3d>
            <a:bevelT w="101600" prst="riblet"/>
          </a:sp3d>
        </p:spPr>
        <p:txBody>
          <a:bodyPr wrap="square" rtlCol="1">
            <a:spAutoFit/>
          </a:bodyPr>
          <a:lstStyle/>
          <a:p>
            <a:pPr rtl="1"/>
            <a:r>
              <a:rPr lang="en-US" sz="1400" b="1" dirty="0" smtClean="0">
                <a:cs typeface="B Homa" pitchFamily="2" charset="-78"/>
              </a:rPr>
              <a:t>Case study</a:t>
            </a:r>
            <a:endParaRPr lang="fa-IR" sz="1400" b="1" dirty="0">
              <a:cs typeface="B Homa" pitchFamily="2" charset="-78"/>
            </a:endParaRPr>
          </a:p>
        </p:txBody>
      </p:sp>
      <p:sp>
        <p:nvSpPr>
          <p:cNvPr id="74" name="Flowchart: Card 73"/>
          <p:cNvSpPr/>
          <p:nvPr/>
        </p:nvSpPr>
        <p:spPr>
          <a:xfrm>
            <a:off x="7696200" y="152401"/>
            <a:ext cx="1295400" cy="487046"/>
          </a:xfrm>
          <a:prstGeom prst="flowChartPunchedCard">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p>
        </p:txBody>
      </p:sp>
      <p:sp>
        <p:nvSpPr>
          <p:cNvPr id="75" name="TextBox 74"/>
          <p:cNvSpPr txBox="1"/>
          <p:nvPr/>
        </p:nvSpPr>
        <p:spPr>
          <a:xfrm>
            <a:off x="8042910" y="224135"/>
            <a:ext cx="239649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itchFamily="2" charset="-78"/>
              </a:rPr>
              <a:t>فضای سبز</a:t>
            </a:r>
            <a:endParaRPr lang="fa-IR" sz="1400" b="1" dirty="0">
              <a:cs typeface="B Homa" pitchFamily="2" charset="-78"/>
            </a:endParaRPr>
          </a:p>
        </p:txBody>
      </p:sp>
      <p:sp>
        <p:nvSpPr>
          <p:cNvPr id="76" name="Rectangle 75"/>
          <p:cNvSpPr/>
          <p:nvPr/>
        </p:nvSpPr>
        <p:spPr>
          <a:xfrm>
            <a:off x="7676322" y="4981694"/>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7" name="Rectangle 76"/>
          <p:cNvSpPr/>
          <p:nvPr/>
        </p:nvSpPr>
        <p:spPr>
          <a:xfrm>
            <a:off x="7676322" y="5394960"/>
            <a:ext cx="1295400" cy="348734"/>
          </a:xfrm>
          <a:prstGeom prst="rect">
            <a:avLst/>
          </a:prstGeom>
          <a:solidFill>
            <a:schemeClr val="accent3">
              <a:lumMod val="40000"/>
              <a:lumOff val="60000"/>
            </a:schemeClr>
          </a:solidFill>
          <a:ln>
            <a:solidFill>
              <a:schemeClr val="accent3">
                <a:lumMod val="40000"/>
                <a:lumOff val="60000"/>
              </a:schemeClr>
            </a:solid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400" b="1">
              <a:ln>
                <a:solidFill>
                  <a:schemeClr val="accent3">
                    <a:lumMod val="40000"/>
                    <a:lumOff val="60000"/>
                  </a:schemeClr>
                </a:solidFill>
              </a:ln>
              <a:solidFill>
                <a:schemeClr val="accent3">
                  <a:lumMod val="40000"/>
                  <a:lumOff val="60000"/>
                </a:schemeClr>
              </a:solidFill>
            </a:endParaRPr>
          </a:p>
        </p:txBody>
      </p:sp>
      <p:sp>
        <p:nvSpPr>
          <p:cNvPr id="78" name="TextBox 77"/>
          <p:cNvSpPr txBox="1"/>
          <p:nvPr/>
        </p:nvSpPr>
        <p:spPr>
          <a:xfrm>
            <a:off x="8057322" y="5403651"/>
            <a:ext cx="1230630" cy="307777"/>
          </a:xfrm>
          <a:prstGeom prst="rect">
            <a:avLst/>
          </a:prstGeom>
          <a:noFill/>
          <a:scene3d>
            <a:camera prst="orthographicFront"/>
            <a:lightRig rig="threePt" dir="t"/>
          </a:scene3d>
          <a:sp3d>
            <a:bevelT w="101600" prst="riblet"/>
          </a:sp3d>
        </p:spPr>
        <p:txBody>
          <a:bodyPr wrap="square" rtlCol="1">
            <a:spAutoFit/>
          </a:bodyPr>
          <a:lstStyle/>
          <a:p>
            <a:pPr rtl="1"/>
            <a:r>
              <a:rPr lang="fa-IR" sz="1400" b="1" dirty="0" smtClean="0">
                <a:cs typeface="B Homa" pitchFamily="2" charset="-78"/>
              </a:rPr>
              <a:t>منابع</a:t>
            </a:r>
            <a:endParaRPr lang="fa-IR" sz="1400" b="1" dirty="0">
              <a:cs typeface="B Homa" pitchFamily="2" charset="-78"/>
            </a:endParaRPr>
          </a:p>
        </p:txBody>
      </p:sp>
      <p:sp>
        <p:nvSpPr>
          <p:cNvPr id="79" name="TextBox 78"/>
          <p:cNvSpPr txBox="1"/>
          <p:nvPr/>
        </p:nvSpPr>
        <p:spPr>
          <a:xfrm>
            <a:off x="7900118" y="4594806"/>
            <a:ext cx="25146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استاندارد</a:t>
            </a:r>
            <a:endParaRPr lang="fa-IR" sz="1400" b="1" dirty="0">
              <a:cs typeface="B Homa" panose="00000400000000000000" pitchFamily="2" charset="-78"/>
            </a:endParaRPr>
          </a:p>
        </p:txBody>
      </p:sp>
      <p:sp>
        <p:nvSpPr>
          <p:cNvPr id="80" name="TextBox 79"/>
          <p:cNvSpPr txBox="1"/>
          <p:nvPr/>
        </p:nvSpPr>
        <p:spPr>
          <a:xfrm>
            <a:off x="7900118" y="4977349"/>
            <a:ext cx="1447800" cy="307777"/>
          </a:xfrm>
          <a:prstGeom prst="rect">
            <a:avLst/>
          </a:prstGeom>
          <a:noFill/>
          <a:scene3d>
            <a:camera prst="orthographicFront"/>
            <a:lightRig rig="threePt" dir="t"/>
          </a:scene3d>
          <a:sp3d>
            <a:bevelT w="101600" prst="riblet"/>
          </a:sp3d>
        </p:spPr>
        <p:txBody>
          <a:bodyPr wrap="square" rtlCol="1">
            <a:spAutoFit/>
          </a:bodyPr>
          <a:lstStyle/>
          <a:p>
            <a:r>
              <a:rPr lang="fa-IR" sz="1400" b="1" dirty="0" smtClean="0">
                <a:cs typeface="B Homa" panose="00000400000000000000" pitchFamily="2" charset="-78"/>
              </a:rPr>
              <a:t>مکان یابی</a:t>
            </a:r>
            <a:endParaRPr lang="fa-IR" sz="1400" b="1" dirty="0">
              <a:cs typeface="B Homa" panose="00000400000000000000" pitchFamily="2" charset="-78"/>
            </a:endParaRPr>
          </a:p>
        </p:txBody>
      </p:sp>
      <p:pic>
        <p:nvPicPr>
          <p:cNvPr id="81" name="Picture 8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114087"/>
            <a:ext cx="2808892" cy="2171039"/>
          </a:xfrm>
          <a:prstGeom prst="rect">
            <a:avLst/>
          </a:prstGeom>
        </p:spPr>
      </p:pic>
    </p:spTree>
    <p:extLst>
      <p:ext uri="{BB962C8B-B14F-4D97-AF65-F5344CB8AC3E}">
        <p14:creationId xmlns:p14="http://schemas.microsoft.com/office/powerpoint/2010/main" val="27531512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3120</TotalTime>
  <Words>3644</Words>
  <Application>Microsoft Office PowerPoint</Application>
  <PresentationFormat>On-screen Show (4:3)</PresentationFormat>
  <Paragraphs>802</Paragraphs>
  <Slides>59</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59</vt:i4>
      </vt:variant>
    </vt:vector>
  </HeadingPairs>
  <TitlesOfParts>
    <vt:vector size="68" baseType="lpstr">
      <vt:lpstr>2  Homa</vt:lpstr>
      <vt:lpstr>Arial</vt:lpstr>
      <vt:lpstr>B Homa</vt:lpstr>
      <vt:lpstr>B Nazanin</vt:lpstr>
      <vt:lpstr>Calibri</vt:lpstr>
      <vt:lpstr>Times New Roman</vt:lpstr>
      <vt:lpstr>Wingdings</vt:lpstr>
      <vt:lpstr>Wingdings 2</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مطالعات شهری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Arvin</dc:creator>
  <cp:lastModifiedBy>omid arzi</cp:lastModifiedBy>
  <cp:revision>285</cp:revision>
  <dcterms:created xsi:type="dcterms:W3CDTF">2014-03-02T08:02:24Z</dcterms:created>
  <dcterms:modified xsi:type="dcterms:W3CDTF">2022-02-02T13:30:58Z</dcterms:modified>
</cp:coreProperties>
</file>