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70" r:id="rId8"/>
    <p:sldId id="262" r:id="rId9"/>
    <p:sldId id="263" r:id="rId10"/>
    <p:sldId id="264" r:id="rId11"/>
    <p:sldId id="265" r:id="rId12"/>
    <p:sldId id="266" r:id="rId13"/>
    <p:sldId id="269" r:id="rId14"/>
    <p:sldId id="272" r:id="rId15"/>
    <p:sldId id="267" r:id="rId16"/>
    <p:sldId id="271"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C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2" d="100"/>
          <a:sy n="82" d="100"/>
        </p:scale>
        <p:origin x="-147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C51E42C-16E1-4597-AA96-9C53BFBFB651}" type="datetimeFigureOut">
              <a:rPr lang="fa-IR" smtClean="0"/>
              <a:t>02/16/1437</a:t>
            </a:fld>
            <a:endParaRPr lang="fa-I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a-I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5071DF6-19D1-4880-B81A-726DA5AC9251}" type="slidenum">
              <a:rPr lang="fa-IR" smtClean="0"/>
              <a:t>‹#›</a:t>
            </a:fld>
            <a:endParaRPr lang="fa-I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51E42C-16E1-4597-AA96-9C53BFBFB651}" type="datetimeFigureOut">
              <a:rPr lang="fa-IR" smtClean="0"/>
              <a:t>02/16/1437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071DF6-19D1-4880-B81A-726DA5AC9251}"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51E42C-16E1-4597-AA96-9C53BFBFB651}" type="datetimeFigureOut">
              <a:rPr lang="fa-IR" smtClean="0"/>
              <a:t>02/16/1437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071DF6-19D1-4880-B81A-726DA5AC9251}"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51E42C-16E1-4597-AA96-9C53BFBFB651}" type="datetimeFigureOut">
              <a:rPr lang="fa-IR" smtClean="0"/>
              <a:t>02/16/1437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071DF6-19D1-4880-B81A-726DA5AC9251}"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51E42C-16E1-4597-AA96-9C53BFBFB651}" type="datetimeFigureOut">
              <a:rPr lang="fa-IR" smtClean="0"/>
              <a:t>02/16/1437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071DF6-19D1-4880-B81A-726DA5AC9251}"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C51E42C-16E1-4597-AA96-9C53BFBFB651}" type="datetimeFigureOut">
              <a:rPr lang="fa-IR" smtClean="0"/>
              <a:t>02/16/1437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5071DF6-19D1-4880-B81A-726DA5AC9251}" type="slidenum">
              <a:rPr lang="fa-IR" smtClean="0"/>
              <a:t>‹#›</a:t>
            </a:fld>
            <a:endParaRPr lang="fa-I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C51E42C-16E1-4597-AA96-9C53BFBFB651}" type="datetimeFigureOut">
              <a:rPr lang="fa-IR" smtClean="0"/>
              <a:t>02/16/1437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5071DF6-19D1-4880-B81A-726DA5AC9251}"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51E42C-16E1-4597-AA96-9C53BFBFB651}" type="datetimeFigureOut">
              <a:rPr lang="fa-IR" smtClean="0"/>
              <a:t>02/16/1437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5071DF6-19D1-4880-B81A-726DA5AC9251}"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51E42C-16E1-4597-AA96-9C53BFBFB651}" type="datetimeFigureOut">
              <a:rPr lang="fa-IR" smtClean="0"/>
              <a:t>02/16/1437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5071DF6-19D1-4880-B81A-726DA5AC9251}"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C51E42C-16E1-4597-AA96-9C53BFBFB651}" type="datetimeFigureOut">
              <a:rPr lang="fa-IR" smtClean="0"/>
              <a:t>02/16/1437</a:t>
            </a:fld>
            <a:endParaRPr lang="fa-IR"/>
          </a:p>
        </p:txBody>
      </p:sp>
      <p:sp>
        <p:nvSpPr>
          <p:cNvPr id="7" name="Slide Number Placeholder 6"/>
          <p:cNvSpPr>
            <a:spLocks noGrp="1"/>
          </p:cNvSpPr>
          <p:nvPr>
            <p:ph type="sldNum" sz="quarter" idx="12"/>
          </p:nvPr>
        </p:nvSpPr>
        <p:spPr/>
        <p:txBody>
          <a:bodyPr/>
          <a:lstStyle/>
          <a:p>
            <a:fld id="{C5071DF6-19D1-4880-B81A-726DA5AC9251}" type="slidenum">
              <a:rPr lang="fa-IR" smtClean="0"/>
              <a:t>‹#›</a:t>
            </a:fld>
            <a:endParaRPr lang="fa-I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a-I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51E42C-16E1-4597-AA96-9C53BFBFB651}" type="datetimeFigureOut">
              <a:rPr lang="fa-IR" smtClean="0"/>
              <a:t>02/16/1437</a:t>
            </a:fld>
            <a:endParaRPr lang="fa-I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a-IR"/>
          </a:p>
        </p:txBody>
      </p:sp>
      <p:sp>
        <p:nvSpPr>
          <p:cNvPr id="7" name="Slide Number Placeholder 6"/>
          <p:cNvSpPr>
            <a:spLocks noGrp="1"/>
          </p:cNvSpPr>
          <p:nvPr>
            <p:ph type="sldNum" sz="quarter" idx="12"/>
          </p:nvPr>
        </p:nvSpPr>
        <p:spPr/>
        <p:txBody>
          <a:bodyPr/>
          <a:lstStyle/>
          <a:p>
            <a:fld id="{C5071DF6-19D1-4880-B81A-726DA5AC9251}"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C51E42C-16E1-4597-AA96-9C53BFBFB651}" type="datetimeFigureOut">
              <a:rPr lang="fa-IR" smtClean="0"/>
              <a:t>02/16/1437</a:t>
            </a:fld>
            <a:endParaRPr lang="fa-I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a-I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5071DF6-19D1-4880-B81A-726DA5AC9251}"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file:///H:\&#216;&#170;&#216;&#167;&#216;&#177;&#219;&#140;&#216;&#174;&#218;&#134;&#217;&#135;%20&#218;&#169;&#216;&#167;&#216;&#180;&#219;&#140;%20&#217;&#136;%20&#216;&#179;&#216;&#177;&#216;&#167;&#217;&#133;&#219;&#140;&#218;&#169;_files\&#216;&#170;&#216;&#167;&#216;&#177;&#219;&#140;&#216;&#174;&#218;&#134;&#217;&#135;%20&#218;&#169;&#216;&#167;&#216;&#180;&#219;&#140;%20&#217;&#136;%20&#216;&#179;&#216;&#177;&#216;&#167;&#217;&#133;&#219;&#140;&#218;&#169;.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fa.wikipedia.org/wiki/%D8%B4%DB%8C%D8%B4%D9%87" TargetMode="External"/><Relationship Id="rId3" Type="http://schemas.openxmlformats.org/officeDocument/2006/relationships/hyperlink" Target="http://fa.wikipedia.org/wiki/%D9%81%D9%84%D8%B2" TargetMode="External"/><Relationship Id="rId7" Type="http://schemas.openxmlformats.org/officeDocument/2006/relationships/hyperlink" Target="http://fa.wikipedia.org/wiki/%D8%B3%DB%8C%D9%85%D8%A7%D9%86" TargetMode="External"/><Relationship Id="rId2" Type="http://schemas.openxmlformats.org/officeDocument/2006/relationships/hyperlink" Target="http://fa.wikipedia.org/wiki/%D8%AC%D8%A7%D9%85%D8%AF" TargetMode="External"/><Relationship Id="rId1" Type="http://schemas.openxmlformats.org/officeDocument/2006/relationships/slideLayout" Target="../slideLayouts/slideLayout2.xml"/><Relationship Id="rId6" Type="http://schemas.openxmlformats.org/officeDocument/2006/relationships/hyperlink" Target="http://fa.wikipedia.org/wiki/%D8%AF%DB%8C%D8%B1%DA%AF%D8%AF%D8%A7%D8%B2" TargetMode="External"/><Relationship Id="rId11" Type="http://schemas.openxmlformats.org/officeDocument/2006/relationships/image" Target="../media/image2.jpg"/><Relationship Id="rId5" Type="http://schemas.openxmlformats.org/officeDocument/2006/relationships/hyperlink" Target="http://fa.wikipedia.org/wiki/%D9%BE%D8%B1%D8%B3%D9%84%D8%A7%D9%86" TargetMode="External"/><Relationship Id="rId10" Type="http://schemas.openxmlformats.org/officeDocument/2006/relationships/hyperlink" Target="http://fa.wikipedia.org/wiki/%D8%B4%DB%8C%D8%B4%D9%87-%D8%B3%D8%B1%D8%A7%D9%85%DB%8C%DA%A9" TargetMode="External"/><Relationship Id="rId4" Type="http://schemas.openxmlformats.org/officeDocument/2006/relationships/hyperlink" Target="http://fa.wikipedia.org/wiki/%D8%B3%D9%81%D8%A7%D9%84%DB%8C%D9%86%D9%87" TargetMode="External"/><Relationship Id="rId9" Type="http://schemas.openxmlformats.org/officeDocument/2006/relationships/hyperlink" Target="http://fa.wikipedia.org/wiki/%D9%84%D8%B9%D8%A7%D8%A8"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fa.wikipedia.org/wiki/%D8%B3%D8%B1%D8%A7%D9%85%DB%8C%DA%A9" TargetMode="External"/><Relationship Id="rId2" Type="http://schemas.openxmlformats.org/officeDocument/2006/relationships/hyperlink" Target="http://fa.wikipedia.org/w/index.php?title=%D8%B3%D9%81%D8%A7%D9%84%DB%8C%D9%86&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fa-IR" sz="4000" dirty="0" smtClean="0"/>
              <a:t>کاشی و سرامیک</a:t>
            </a:r>
            <a:endParaRPr lang="fa-IR" sz="4000" dirty="0"/>
          </a:p>
        </p:txBody>
      </p:sp>
      <p:sp>
        <p:nvSpPr>
          <p:cNvPr id="3" name="Subtitle 2"/>
          <p:cNvSpPr>
            <a:spLocks noGrp="1"/>
          </p:cNvSpPr>
          <p:nvPr>
            <p:ph type="subTitle" idx="1"/>
          </p:nvPr>
        </p:nvSpPr>
        <p:spPr/>
        <p:txBody>
          <a:bodyPr/>
          <a:lstStyle/>
          <a:p>
            <a:endParaRPr lang="fa-IR" dirty="0"/>
          </a:p>
        </p:txBody>
      </p:sp>
    </p:spTree>
    <p:extLst>
      <p:ext uri="{BB962C8B-B14F-4D97-AF65-F5344CB8AC3E}">
        <p14:creationId xmlns:p14="http://schemas.microsoft.com/office/powerpoint/2010/main" val="1660664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683568" y="1027664"/>
            <a:ext cx="359922" cy="961176"/>
          </a:xfrm>
        </p:spPr>
        <p:txBody>
          <a:bodyPr/>
          <a:lstStyle/>
          <a:p>
            <a:endParaRPr lang="fa-IR"/>
          </a:p>
        </p:txBody>
      </p:sp>
      <p:sp>
        <p:nvSpPr>
          <p:cNvPr id="3" name="Content Placeholder 2"/>
          <p:cNvSpPr>
            <a:spLocks noGrp="1"/>
          </p:cNvSpPr>
          <p:nvPr>
            <p:ph idx="1"/>
          </p:nvPr>
        </p:nvSpPr>
        <p:spPr>
          <a:xfrm>
            <a:off x="1043608" y="1268760"/>
            <a:ext cx="6921333" cy="4464496"/>
          </a:xfrm>
        </p:spPr>
        <p:txBody>
          <a:bodyPr>
            <a:normAutofit/>
          </a:bodyPr>
          <a:lstStyle/>
          <a:p>
            <a:r>
              <a:rPr lang="fa-IR" dirty="0"/>
              <a:t>خشکاندن اشیای قالب‌گیری شده </a:t>
            </a:r>
            <a:endParaRPr lang="fa-IR" dirty="0" smtClean="0"/>
          </a:p>
          <a:p>
            <a:pPr marL="68580" indent="0" algn="justLow">
              <a:buNone/>
            </a:pPr>
            <a:r>
              <a:rPr lang="fa-IR" dirty="0"/>
              <a:t/>
            </a:r>
            <a:br>
              <a:rPr lang="fa-IR" dirty="0"/>
            </a:br>
            <a:r>
              <a:rPr lang="fa-IR" sz="2000" dirty="0"/>
              <a:t>سرامیک خام دارای مقدار آبی حدود 5 الی 30 درصد است. این آب همان آب جذب شده بوسیله مواد اولیه است. این مقدار آب باید کاملا از اشیای قالب‌گیری شده خارج گردد. قبل از پختن اشیا خام سرامیکی خشکاندن آن طی دو مرحله انجام می‌گیرد. در مرحله اول خارج سازی آب با سرعت ثابت انجام می‌گیرد و طی آن لایه‌های نازک آب بطور پیوسته در سطح جسم مشاهده می‌شود، بعد از خشک شدن این لایه آبی مرحله دوم آغاز می‌شود. مرحله دوم خارج سازی آب از خلل و فرج شی با سرعت در حال کاهش می‌باشد. ماکزیمم انقباض در اوایل هر دو مرحله مشاهده می‌شود. خشک‌کنها به دو روش پیوسته یا متناوب عمل می‌کنند</a:t>
            </a:r>
            <a:r>
              <a:rPr lang="fa-IR" sz="2200" dirty="0"/>
              <a:t>. </a:t>
            </a:r>
          </a:p>
        </p:txBody>
      </p:sp>
    </p:spTree>
    <p:extLst>
      <p:ext uri="{BB962C8B-B14F-4D97-AF65-F5344CB8AC3E}">
        <p14:creationId xmlns:p14="http://schemas.microsoft.com/office/powerpoint/2010/main" val="287095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899592" y="980728"/>
            <a:ext cx="7209365" cy="5112568"/>
          </a:xfrm>
        </p:spPr>
        <p:txBody>
          <a:bodyPr>
            <a:normAutofit fontScale="47500" lnSpcReduction="20000"/>
          </a:bodyPr>
          <a:lstStyle/>
          <a:p>
            <a:r>
              <a:rPr lang="fa-IR" sz="4500" dirty="0"/>
              <a:t>روش خشک کردن با تکنولوژی جدید </a:t>
            </a:r>
            <a:endParaRPr lang="fa-IR" sz="4500" dirty="0" smtClean="0"/>
          </a:p>
          <a:p>
            <a:pPr marL="68580" indent="0">
              <a:buNone/>
            </a:pPr>
            <a:r>
              <a:rPr lang="fa-IR" dirty="0"/>
              <a:t/>
            </a:r>
            <a:br>
              <a:rPr lang="fa-IR" dirty="0"/>
            </a:br>
            <a:r>
              <a:rPr lang="fa-IR" sz="4200" dirty="0"/>
              <a:t>امروزه به خاطر مسایل اقتصادی از روش پیوسته ‌استفاده می‌شود. اشیایی را که می‌خواهند خشک کنند، روی وسیله‌ای قرار می‌دهند که در یک کانال در جهت عکس هوای گرم حرکت می‌کند. هوای گرم هوایی است که‌ از اجاقهای سرامیک‌پزی بازیافت شده است. امروزه برای خشک کردن اشیا خام سرامیکی از تکنیکهای جدید همانند اشعه مادون قرمز استفاده می‌کنند. </a:t>
            </a:r>
            <a:br>
              <a:rPr lang="fa-IR" sz="4200" dirty="0"/>
            </a:br>
            <a:r>
              <a:rPr lang="fa-IR" sz="4200" dirty="0"/>
              <a:t>پخت اشیا سرامیکی </a:t>
            </a:r>
            <a:br>
              <a:rPr lang="fa-IR" sz="4200" dirty="0"/>
            </a:br>
            <a:r>
              <a:rPr lang="fa-IR" sz="4200" dirty="0"/>
              <a:t>پخت سرامیک خشک و خام از پنج مرحله تشکیل شده است:</a:t>
            </a:r>
            <a:br>
              <a:rPr lang="fa-IR" sz="4200" dirty="0"/>
            </a:br>
            <a:r>
              <a:rPr lang="fa-IR" sz="4200" dirty="0"/>
              <a:t/>
            </a:r>
            <a:br>
              <a:rPr lang="fa-IR" sz="4200" dirty="0"/>
            </a:br>
            <a:r>
              <a:rPr lang="fa-IR" sz="4200" dirty="0"/>
              <a:t>1. بار کردن اشیا به محفظه پخت</a:t>
            </a:r>
            <a:br>
              <a:rPr lang="fa-IR" sz="4200" dirty="0"/>
            </a:br>
            <a:r>
              <a:rPr lang="fa-IR" sz="4200" dirty="0"/>
              <a:t>2. پیش گرمایی</a:t>
            </a:r>
            <a:br>
              <a:rPr lang="fa-IR" sz="4200" dirty="0"/>
            </a:br>
            <a:r>
              <a:rPr lang="fa-IR" sz="4200" dirty="0"/>
              <a:t>3. افزایش دما تا حد پخت</a:t>
            </a:r>
            <a:br>
              <a:rPr lang="fa-IR" sz="4200" dirty="0"/>
            </a:br>
            <a:r>
              <a:rPr lang="fa-IR" sz="4200" dirty="0"/>
              <a:t>4. سرد کردن</a:t>
            </a:r>
            <a:br>
              <a:rPr lang="fa-IR" sz="4200" dirty="0"/>
            </a:br>
            <a:r>
              <a:rPr lang="fa-IR" sz="4200" dirty="0"/>
              <a:t>5. تخلیه</a:t>
            </a:r>
            <a:br>
              <a:rPr lang="fa-IR" sz="4200" dirty="0"/>
            </a:br>
            <a:r>
              <a:rPr lang="fa-IR" sz="4200" dirty="0"/>
              <a:t>تمام این چرخه ممکن است از چند ساعت تا چند روز طول بکشد</a:t>
            </a:r>
            <a:r>
              <a:rPr lang="fa-IR" sz="3200" dirty="0"/>
              <a:t>. </a:t>
            </a:r>
          </a:p>
        </p:txBody>
      </p:sp>
    </p:spTree>
    <p:extLst>
      <p:ext uri="{BB962C8B-B14F-4D97-AF65-F5344CB8AC3E}">
        <p14:creationId xmlns:p14="http://schemas.microsoft.com/office/powerpoint/2010/main" val="1364830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332656"/>
            <a:ext cx="7024744" cy="1143000"/>
          </a:xfrm>
        </p:spPr>
        <p:txBody>
          <a:bodyPr>
            <a:normAutofit/>
          </a:bodyPr>
          <a:lstStyle/>
          <a:p>
            <a:pPr algn="r"/>
            <a:r>
              <a:rPr lang="fa-IR" sz="2800" dirty="0">
                <a:solidFill>
                  <a:srgbClr val="70AC2E"/>
                </a:solidFill>
              </a:rPr>
              <a:t>انواع کوره‌های پخت سرامیک </a:t>
            </a:r>
          </a:p>
        </p:txBody>
      </p:sp>
      <p:sp>
        <p:nvSpPr>
          <p:cNvPr id="3" name="Content Placeholder 2"/>
          <p:cNvSpPr>
            <a:spLocks noGrp="1"/>
          </p:cNvSpPr>
          <p:nvPr>
            <p:ph idx="1"/>
          </p:nvPr>
        </p:nvSpPr>
        <p:spPr>
          <a:xfrm>
            <a:off x="755576" y="1556792"/>
            <a:ext cx="7344816" cy="4680520"/>
          </a:xfrm>
        </p:spPr>
        <p:txBody>
          <a:bodyPr>
            <a:normAutofit/>
          </a:bodyPr>
          <a:lstStyle/>
          <a:p>
            <a:r>
              <a:rPr lang="fa-IR" dirty="0"/>
              <a:t>کوره‌های پخت از بالا به پایین </a:t>
            </a:r>
            <a:r>
              <a:rPr lang="fa-IR" sz="1800" dirty="0"/>
              <a:t/>
            </a:r>
            <a:br>
              <a:rPr lang="fa-IR" sz="1800" dirty="0"/>
            </a:br>
            <a:r>
              <a:rPr lang="fa-IR" sz="1800" dirty="0"/>
              <a:t>این کوره‌ها شامل محفظه‌ای هستند که در بالا قرار گرفته و حرارت ایجاد شده در این محفظه توسط شعله گاز از بالا به پایین انتقال می‌یابد و عمل پخت نیز در این جهت صورت می‌گیرد. در محفظه پایین دما به ماکزیمم می‌رسد و در کف آن سوراخهایی وجود دارد که گازهای سوخته از آن خارج می‌شوند. این عمل بطور پیوسته صورت می‌گیرد. </a:t>
            </a:r>
            <a:endParaRPr lang="fa-IR" sz="1800" dirty="0" smtClean="0"/>
          </a:p>
          <a:p>
            <a:r>
              <a:rPr lang="fa-IR" dirty="0"/>
              <a:t>کوره‌های </a:t>
            </a:r>
            <a:r>
              <a:rPr lang="fa-IR" dirty="0" smtClean="0"/>
              <a:t>هوفمن </a:t>
            </a:r>
            <a:r>
              <a:rPr lang="fa-IR" dirty="0"/>
              <a:t/>
            </a:r>
            <a:br>
              <a:rPr lang="fa-IR" dirty="0"/>
            </a:br>
            <a:r>
              <a:rPr lang="fa-IR" sz="1800" dirty="0"/>
              <a:t>در این نوع ، کوره بطور ثابت ولی شعله متغیر است و معمولا برای پخت آجر بکار می‌رود. این کوره‌ها شامل یک آتشدان و قسمت فوقانی طاق مانند ساخته شده از آجرهای دو جداره هستند. هوای این کوره‌ها توسط گازهایی مثل متان (</a:t>
            </a:r>
            <a:r>
              <a:rPr lang="en-US" sz="1800" dirty="0"/>
              <a:t>CH4) </a:t>
            </a:r>
            <a:r>
              <a:rPr lang="fa-IR" sz="1800" dirty="0"/>
              <a:t>و مونواکسید کربن (</a:t>
            </a:r>
            <a:r>
              <a:rPr lang="en-US" sz="1800" dirty="0"/>
              <a:t>CO) </a:t>
            </a:r>
            <a:r>
              <a:rPr lang="fa-IR" sz="1800" dirty="0"/>
              <a:t>طوری تنظیم می‌شود که نه اکسید کننده باشد و نه احیا کننده. فقط در مرحله آخر اگر سرامیک حاوی </a:t>
            </a:r>
            <a:r>
              <a:rPr lang="en-US" sz="1800" dirty="0"/>
              <a:t>Fe2O3 </a:t>
            </a:r>
            <a:r>
              <a:rPr lang="fa-IR" sz="1800" dirty="0"/>
              <a:t>باشد، با فرستادن عامل احیا کننده آن را تبدیل به </a:t>
            </a:r>
            <a:r>
              <a:rPr lang="en-US" sz="1800" dirty="0" err="1"/>
              <a:t>FeO</a:t>
            </a:r>
            <a:r>
              <a:rPr lang="en-US" sz="1800" dirty="0"/>
              <a:t> </a:t>
            </a:r>
            <a:r>
              <a:rPr lang="fa-IR" sz="1800" dirty="0"/>
              <a:t>می‌کنند تا رنگ سرامیک روشن‌تر </a:t>
            </a:r>
            <a:r>
              <a:rPr lang="fa-IR" sz="1800" dirty="0" smtClean="0"/>
              <a:t>شود.</a:t>
            </a:r>
            <a:r>
              <a:rPr lang="fa-IR" sz="1800" dirty="0"/>
              <a:t/>
            </a:r>
            <a:br>
              <a:rPr lang="fa-IR" sz="1800" dirty="0"/>
            </a:br>
            <a:endParaRPr lang="fa-IR" sz="1800" dirty="0"/>
          </a:p>
        </p:txBody>
      </p:sp>
    </p:spTree>
    <p:extLst>
      <p:ext uri="{BB962C8B-B14F-4D97-AF65-F5344CB8AC3E}">
        <p14:creationId xmlns:p14="http://schemas.microsoft.com/office/powerpoint/2010/main" val="353829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0970" y="332656"/>
            <a:ext cx="8305487" cy="6192687"/>
          </a:xfrm>
        </p:spPr>
      </p:pic>
    </p:spTree>
    <p:extLst>
      <p:ext uri="{BB962C8B-B14F-4D97-AF65-F5344CB8AC3E}">
        <p14:creationId xmlns:p14="http://schemas.microsoft.com/office/powerpoint/2010/main" val="2201548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404664"/>
            <a:ext cx="8263570" cy="6185157"/>
          </a:xfrm>
        </p:spPr>
      </p:pic>
    </p:spTree>
    <p:extLst>
      <p:ext uri="{BB962C8B-B14F-4D97-AF65-F5344CB8AC3E}">
        <p14:creationId xmlns:p14="http://schemas.microsoft.com/office/powerpoint/2010/main" val="2612804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60648"/>
            <a:ext cx="7024744" cy="1143000"/>
          </a:xfrm>
        </p:spPr>
        <p:txBody>
          <a:bodyPr>
            <a:normAutofit/>
          </a:bodyPr>
          <a:lstStyle/>
          <a:p>
            <a:pPr algn="r"/>
            <a:r>
              <a:rPr lang="fa-IR" sz="2800" dirty="0">
                <a:solidFill>
                  <a:srgbClr val="70AC2E"/>
                </a:solidFill>
              </a:rPr>
              <a:t>محصولات سرامیکی </a:t>
            </a:r>
          </a:p>
        </p:txBody>
      </p:sp>
      <p:sp>
        <p:nvSpPr>
          <p:cNvPr id="3" name="Content Placeholder 2"/>
          <p:cNvSpPr>
            <a:spLocks noGrp="1"/>
          </p:cNvSpPr>
          <p:nvPr>
            <p:ph idx="1"/>
          </p:nvPr>
        </p:nvSpPr>
        <p:spPr>
          <a:xfrm>
            <a:off x="1043492" y="1556792"/>
            <a:ext cx="7200916" cy="4275837"/>
          </a:xfrm>
        </p:spPr>
        <p:txBody>
          <a:bodyPr/>
          <a:lstStyle/>
          <a:p>
            <a:r>
              <a:rPr lang="fa-IR" dirty="0"/>
              <a:t>سرامیکهای سنتی </a:t>
            </a:r>
            <a:br>
              <a:rPr lang="fa-IR" dirty="0"/>
            </a:br>
            <a:r>
              <a:rPr lang="fa-IR" sz="2000" dirty="0"/>
              <a:t>• متخلخل : آجرها ، نسوزها ، سفالها و مواد کوزه‌گری که به صورت رنگین می‌باشند.</a:t>
            </a:r>
            <a:br>
              <a:rPr lang="fa-IR" sz="2000" dirty="0"/>
            </a:br>
            <a:r>
              <a:rPr lang="fa-IR" sz="2000" dirty="0"/>
              <a:t>• متراکم : سفالهای سفید ، ظروف چینی سفید ، ظروف سفالین رنگی </a:t>
            </a:r>
            <a:endParaRPr lang="fa-IR" sz="2000" dirty="0" smtClean="0"/>
          </a:p>
          <a:p>
            <a:r>
              <a:rPr lang="fa-IR" dirty="0"/>
              <a:t>سرامیکهای حاصل از تکنولوژی جدید </a:t>
            </a:r>
            <a:br>
              <a:rPr lang="fa-IR" dirty="0"/>
            </a:br>
            <a:r>
              <a:rPr lang="fa-IR" sz="2000" dirty="0"/>
              <a:t>• سرامیکهای بکار برده شده در نیروگاه‌های اتمی</a:t>
            </a:r>
            <a:br>
              <a:rPr lang="fa-IR" sz="2000" dirty="0"/>
            </a:br>
            <a:r>
              <a:rPr lang="fa-IR" sz="2000" dirty="0"/>
              <a:t>• سرامیکهای بکار برده شده در سفینه‌های فضایی</a:t>
            </a:r>
            <a:br>
              <a:rPr lang="fa-IR" sz="2000" dirty="0"/>
            </a:br>
            <a:r>
              <a:rPr lang="fa-IR" sz="2000" dirty="0"/>
              <a:t>• سرامیکهای الکتروتکنیکی و الکترونیکی </a:t>
            </a:r>
            <a:br>
              <a:rPr lang="fa-IR" sz="2000" dirty="0"/>
            </a:br>
            <a:endParaRPr lang="fa-IR" sz="2000" dirty="0"/>
          </a:p>
        </p:txBody>
      </p:sp>
    </p:spTree>
    <p:extLst>
      <p:ext uri="{BB962C8B-B14F-4D97-AF65-F5344CB8AC3E}">
        <p14:creationId xmlns:p14="http://schemas.microsoft.com/office/powerpoint/2010/main" val="117851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99592" y="692696"/>
            <a:ext cx="7776115" cy="5832648"/>
          </a:xfrm>
        </p:spPr>
      </p:pic>
    </p:spTree>
    <p:extLst>
      <p:ext uri="{BB962C8B-B14F-4D97-AF65-F5344CB8AC3E}">
        <p14:creationId xmlns:p14="http://schemas.microsoft.com/office/powerpoint/2010/main" val="1059930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08720"/>
            <a:ext cx="7200800" cy="5713704"/>
          </a:xfrm>
        </p:spPr>
        <p:txBody>
          <a:bodyPr>
            <a:noAutofit/>
          </a:bodyPr>
          <a:lstStyle/>
          <a:p>
            <a:pPr algn="r"/>
            <a:r>
              <a:rPr lang="fa-IR" sz="2000" b="1" dirty="0" smtClean="0">
                <a:hlinkClick r:id="rId2"/>
              </a:rPr>
              <a:t/>
            </a:r>
            <a:br>
              <a:rPr lang="fa-IR" sz="2000" b="1" dirty="0" smtClean="0">
                <a:hlinkClick r:id="rId2"/>
              </a:rPr>
            </a:br>
            <a:r>
              <a:rPr lang="fa-IR" sz="2000" b="1" dirty="0" smtClean="0">
                <a:hlinkClick r:id="rId2"/>
              </a:rPr>
              <a:t>تاریخچه </a:t>
            </a:r>
            <a:r>
              <a:rPr lang="fa-IR" sz="2000" b="1" dirty="0">
                <a:hlinkClick r:id="rId2"/>
              </a:rPr>
              <a:t>کاشی و </a:t>
            </a:r>
            <a:r>
              <a:rPr lang="fa-IR" sz="2000" b="1" dirty="0" smtClean="0">
                <a:hlinkClick r:id="rId2"/>
              </a:rPr>
              <a:t>سرامیک</a:t>
            </a:r>
            <a:r>
              <a:rPr lang="fa-IR" sz="2000" b="1" dirty="0"/>
              <a:t/>
            </a:r>
            <a:br>
              <a:rPr lang="fa-IR" sz="2000" b="1" dirty="0"/>
            </a:br>
            <a:r>
              <a:rPr lang="fa-IR" sz="2000" b="1" dirty="0"/>
              <a:t/>
            </a:r>
            <a:br>
              <a:rPr lang="fa-IR" sz="2000" b="1" dirty="0"/>
            </a:br>
            <a:r>
              <a:rPr lang="fa-IR" sz="2000" dirty="0" smtClean="0">
                <a:solidFill>
                  <a:schemeClr val="tx1">
                    <a:lumMod val="95000"/>
                    <a:lumOff val="5000"/>
                  </a:schemeClr>
                </a:solidFill>
              </a:rPr>
              <a:t>سفالگری </a:t>
            </a:r>
            <a:r>
              <a:rPr lang="fa-IR" sz="2000" dirty="0">
                <a:solidFill>
                  <a:schemeClr val="tx1">
                    <a:lumMod val="95000"/>
                    <a:lumOff val="5000"/>
                  </a:schemeClr>
                </a:solidFill>
              </a:rPr>
              <a:t>از جمله باستانی ترین هنرهای بشری و در واقع سرمنشاء هنر تولید کاشی و سرامیک که نخستین آثار این هنر در ایران به حدود 10 هزار سال قبل از میلاد می رسد که به صورت گل نپخته بوده و آثار اولین کوره های پخت سفال به حدود 6000 سال قبل از میلاد بر می گردد . ادامه پیشرفت در صنعت سفالگری منجر به تغییراتی در روش تولید که شامل تغییر کوره ها، اختراع چرخ کوزه گری و هم در کیفیت مواد سفالگری نظیر رنگ آمیزی و لعاب کاری بوده است. زمان آغاز لعاب کاری که امکان ضد آب کردن و همچنین نقاشی کردن و زیبا سازی ظروف و سفال ها و تهیه کاشی را مقدور می کرد به حدود 5000 سال پیش می رسد. کاستی ها روش و دانش لعاب کاری را از بابل به نقاط دیگر ایران رواج دادند. بعد از اسلام با تشویق استفاده از ظروف سفالی و سرامیکی به جای ظروف فلزی، طلا و نقره صنعت سفالگری رشد تازه ای یافت و از صنعت سفال سازی و کاشی سازی برای آرایش محراب مسجد، ضد آب کردن دیوار حمام ها، ایجاد حوض و آب نما و ظروف و خمره و لوازم و کوزه ها و همچنین شیب بندی بام ها استفاده شده است. </a:t>
            </a:r>
            <a:br>
              <a:rPr lang="fa-IR" sz="2000" dirty="0">
                <a:solidFill>
                  <a:schemeClr val="tx1">
                    <a:lumMod val="95000"/>
                    <a:lumOff val="5000"/>
                  </a:schemeClr>
                </a:solidFill>
              </a:rPr>
            </a:br>
            <a:endParaRPr lang="fa-IR" sz="2000" dirty="0">
              <a:solidFill>
                <a:schemeClr val="tx1">
                  <a:lumMod val="95000"/>
                  <a:lumOff val="5000"/>
                </a:schemeClr>
              </a:solidFill>
            </a:endParaRPr>
          </a:p>
        </p:txBody>
      </p:sp>
      <p:sp>
        <p:nvSpPr>
          <p:cNvPr id="6" name="AutoShape 2" descr="کاشی و سرامیک"/>
          <p:cNvSpPr>
            <a:spLocks noChangeAspect="1" noChangeArrowheads="1"/>
          </p:cNvSpPr>
          <p:nvPr/>
        </p:nvSpPr>
        <p:spPr bwMode="auto">
          <a:xfrm>
            <a:off x="18218150" y="-5111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7" name="Content Placeholder 6"/>
          <p:cNvSpPr>
            <a:spLocks noGrp="1"/>
          </p:cNvSpPr>
          <p:nvPr>
            <p:ph idx="1"/>
          </p:nvPr>
        </p:nvSpPr>
        <p:spPr>
          <a:xfrm>
            <a:off x="971600" y="5373216"/>
            <a:ext cx="288032" cy="360039"/>
          </a:xfrm>
          <a:effectLst>
            <a:outerShdw blurRad="50800" dist="50800" dir="5400000" algn="ctr" rotWithShape="0">
              <a:schemeClr val="bg2">
                <a:lumMod val="50000"/>
              </a:schemeClr>
            </a:outerShdw>
          </a:effectLst>
        </p:spPr>
        <p:txBody>
          <a:bodyPr>
            <a:normAutofit fontScale="92500" lnSpcReduction="20000"/>
          </a:bodyPr>
          <a:lstStyle/>
          <a:p>
            <a:endParaRPr lang="fa-IR" dirty="0"/>
          </a:p>
        </p:txBody>
      </p:sp>
    </p:spTree>
    <p:extLst>
      <p:ext uri="{BB962C8B-B14F-4D97-AF65-F5344CB8AC3E}">
        <p14:creationId xmlns:p14="http://schemas.microsoft.com/office/powerpoint/2010/main" val="30129844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764704"/>
            <a:ext cx="6768752" cy="692696"/>
          </a:xfrm>
        </p:spPr>
        <p:txBody>
          <a:bodyPr>
            <a:normAutofit fontScale="90000"/>
          </a:bodyPr>
          <a:lstStyle/>
          <a:p>
            <a:pPr algn="r"/>
            <a:r>
              <a:rPr lang="fa-IR" dirty="0" smtClean="0">
                <a:solidFill>
                  <a:srgbClr val="70AC2E"/>
                </a:solidFill>
              </a:rPr>
              <a:t>سرامیک </a:t>
            </a:r>
            <a:endParaRPr lang="fa-IR" dirty="0">
              <a:solidFill>
                <a:srgbClr val="70AC2E"/>
              </a:solidFill>
            </a:endParaRPr>
          </a:p>
        </p:txBody>
      </p:sp>
      <p:sp>
        <p:nvSpPr>
          <p:cNvPr id="3" name="Content Placeholder 2"/>
          <p:cNvSpPr>
            <a:spLocks noGrp="1"/>
          </p:cNvSpPr>
          <p:nvPr>
            <p:ph idx="1"/>
          </p:nvPr>
        </p:nvSpPr>
        <p:spPr>
          <a:xfrm>
            <a:off x="1043608" y="1556792"/>
            <a:ext cx="7128908" cy="4203829"/>
          </a:xfrm>
        </p:spPr>
        <p:txBody>
          <a:bodyPr>
            <a:normAutofit fontScale="92500"/>
          </a:bodyPr>
          <a:lstStyle/>
          <a:p>
            <a:r>
              <a:rPr lang="fa-IR" sz="1800" dirty="0"/>
              <a:t>به مواد (معمولاً </a:t>
            </a:r>
            <a:r>
              <a:rPr lang="fa-IR" sz="1800" dirty="0">
                <a:hlinkClick r:id="rId2" tooltip="جامد"/>
              </a:rPr>
              <a:t>جامد</a:t>
            </a:r>
            <a:r>
              <a:rPr lang="fa-IR" sz="1800" dirty="0"/>
              <a:t>)ی که بخش عمدهٔ تشکیل دهندهٔ آنها غیر</a:t>
            </a:r>
            <a:r>
              <a:rPr lang="fa-IR" sz="1800" dirty="0">
                <a:hlinkClick r:id="rId3" tooltip="فلز"/>
              </a:rPr>
              <a:t>فلزی</a:t>
            </a:r>
            <a:r>
              <a:rPr lang="fa-IR" sz="1800" dirty="0"/>
              <a:t> و غیرآلی باشد، </a:t>
            </a:r>
            <a:r>
              <a:rPr lang="fa-IR" sz="1800" b="1" dirty="0"/>
              <a:t>سرامیک</a:t>
            </a:r>
            <a:r>
              <a:rPr lang="fa-IR" sz="1800" dirty="0"/>
              <a:t> گفته می‌شود.</a:t>
            </a:r>
          </a:p>
          <a:p>
            <a:r>
              <a:rPr lang="fa-IR" sz="1800" dirty="0"/>
              <a:t>این تعریف نه‌تنها </a:t>
            </a:r>
            <a:r>
              <a:rPr lang="fa-IR" sz="1800" dirty="0">
                <a:hlinkClick r:id="rId4" tooltip="سفالینه"/>
              </a:rPr>
              <a:t>سفالینه‌ها</a:t>
            </a:r>
            <a:r>
              <a:rPr lang="fa-IR" sz="1800" dirty="0"/>
              <a:t>، </a:t>
            </a:r>
            <a:r>
              <a:rPr lang="fa-IR" sz="1800" dirty="0">
                <a:hlinkClick r:id="rId5" tooltip="پرسلان"/>
              </a:rPr>
              <a:t>پرسلان</a:t>
            </a:r>
            <a:r>
              <a:rPr lang="fa-IR" sz="1800" dirty="0"/>
              <a:t>(چینی)، </a:t>
            </a:r>
            <a:r>
              <a:rPr lang="fa-IR" sz="1800" dirty="0">
                <a:hlinkClick r:id="rId6" tooltip="دیرگداز"/>
              </a:rPr>
              <a:t>دیرگدازها</a:t>
            </a:r>
            <a:r>
              <a:rPr lang="fa-IR" sz="1800" dirty="0"/>
              <a:t>،محصولات رسی سازه‌ای، ساینده‌ها، </a:t>
            </a:r>
            <a:r>
              <a:rPr lang="fa-IR" sz="1800" dirty="0">
                <a:hlinkClick r:id="rId7" tooltip="سیمان"/>
              </a:rPr>
              <a:t>سیمان</a:t>
            </a:r>
            <a:r>
              <a:rPr lang="fa-IR" sz="1800" dirty="0"/>
              <a:t> و </a:t>
            </a:r>
            <a:r>
              <a:rPr lang="fa-IR" sz="1800" dirty="0">
                <a:hlinkClick r:id="rId8" tooltip="شیشه"/>
              </a:rPr>
              <a:t>شیشه</a:t>
            </a:r>
            <a:r>
              <a:rPr lang="fa-IR" sz="1800" dirty="0"/>
              <a:t> را در بر می‌گیرد، بلکه شامل آهنرباهای سرامیکی، </a:t>
            </a:r>
            <a:r>
              <a:rPr lang="fa-IR" sz="1800" dirty="0">
                <a:hlinkClick r:id="rId9" tooltip="لعاب"/>
              </a:rPr>
              <a:t>لعاب‌ها</a:t>
            </a:r>
            <a:r>
              <a:rPr lang="fa-IR" sz="1800" dirty="0"/>
              <a:t>، فروالکتریک‌ها، </a:t>
            </a:r>
            <a:r>
              <a:rPr lang="fa-IR" sz="1800" dirty="0">
                <a:hlinkClick r:id="rId10" tooltip="شیشه-سرامیک"/>
              </a:rPr>
              <a:t>شیشه-سرامیک‌ها</a:t>
            </a:r>
            <a:r>
              <a:rPr lang="fa-IR" sz="1800" dirty="0"/>
              <a:t>، سوخت‌های هسته‌ای و ... نیز </a:t>
            </a:r>
            <a:r>
              <a:rPr lang="fa-IR" sz="1800" dirty="0" smtClean="0"/>
              <a:t>می‌شود.</a:t>
            </a:r>
          </a:p>
          <a:p>
            <a:endParaRPr lang="fa-IR" sz="1800" dirty="0"/>
          </a:p>
          <a:p>
            <a:r>
              <a:rPr lang="fa-IR" sz="1800" dirty="0"/>
              <a:t>لغت سرامیك از كلمه یونانی « كراموس » به معنی سفال یا گل پخته گرفته شده است و در واقع برای معرفی سرامیك باید گفت كه عبارتست از هنر و علم ساختن و كاربرد اشیای جامد و شكننده ای كه ماده اصلی و عمده آن خاكها می باشند ( این </a:t>
            </a:r>
            <a:r>
              <a:rPr lang="fa-IR" sz="1800" dirty="0" smtClean="0"/>
              <a:t>خاكها شامل </a:t>
            </a:r>
            <a:r>
              <a:rPr lang="fa-IR" sz="1800" dirty="0"/>
              <a:t>: كائولن و خاك سفال است ) . صنعت سرامیك در واقع محدود به ساخت ظروف و وسایل و قطعات سفالی ساده گذشته نیست و كاربردی شگرف در همه ابعاد تمدن و </a:t>
            </a:r>
            <a:r>
              <a:rPr lang="fa-IR" sz="1800" dirty="0" smtClean="0"/>
              <a:t>تكنولوژی </a:t>
            </a:r>
            <a:r>
              <a:rPr lang="fa-IR" sz="1800" dirty="0"/>
              <a:t>نوین بشر امروز دارد . روش ساخت و تهیه .كلیه وسایل سرامیكی تقریبا یكی است و بسته به كاربرد ، تفاوتهای جزئی در روش تولید دارد </a:t>
            </a:r>
            <a:r>
              <a:rPr lang="fa-IR" sz="1800" dirty="0" smtClean="0"/>
              <a:t>.</a:t>
            </a:r>
            <a:endParaRPr lang="fa-IR" sz="1800" dirty="0"/>
          </a:p>
        </p:txBody>
      </p:sp>
      <p:pic>
        <p:nvPicPr>
          <p:cNvPr id="4" name="Picture 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3487035">
            <a:off x="132407" y="112718"/>
            <a:ext cx="1712446" cy="1700488"/>
          </a:xfrm>
          <a:prstGeom prst="rect">
            <a:avLst/>
          </a:prstGeom>
        </p:spPr>
      </p:pic>
    </p:spTree>
    <p:extLst>
      <p:ext uri="{BB962C8B-B14F-4D97-AF65-F5344CB8AC3E}">
        <p14:creationId xmlns:p14="http://schemas.microsoft.com/office/powerpoint/2010/main" val="389161418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70AC2E"/>
                </a:solidFill>
              </a:rPr>
              <a:t>کاشی</a:t>
            </a:r>
            <a:endParaRPr lang="fa-IR" dirty="0">
              <a:solidFill>
                <a:srgbClr val="70AC2E"/>
              </a:solidFill>
            </a:endParaRPr>
          </a:p>
        </p:txBody>
      </p:sp>
      <p:sp>
        <p:nvSpPr>
          <p:cNvPr id="3" name="Content Placeholder 2"/>
          <p:cNvSpPr>
            <a:spLocks noGrp="1"/>
          </p:cNvSpPr>
          <p:nvPr>
            <p:ph idx="1"/>
          </p:nvPr>
        </p:nvSpPr>
        <p:spPr>
          <a:xfrm>
            <a:off x="1115616" y="2376765"/>
            <a:ext cx="6777317" cy="3508977"/>
          </a:xfrm>
        </p:spPr>
        <p:txBody>
          <a:bodyPr>
            <a:normAutofit fontScale="92500" lnSpcReduction="20000"/>
          </a:bodyPr>
          <a:lstStyle/>
          <a:p>
            <a:r>
              <a:rPr lang="fa-IR" b="1" dirty="0"/>
              <a:t>کاشی</a:t>
            </a:r>
            <a:r>
              <a:rPr lang="fa-IR" dirty="0"/>
              <a:t> به قطعه سنگی مصنوعی گفته می‌شود که طول و عرض آن مختلف بوده و ضخامت آن چند میلیمتر است، و یک روی آن دارای سطحی شیشه‌ای بوده و کاملاًّ صاف و صیقلی می‌باشد. کاشی محصولات </a:t>
            </a:r>
            <a:r>
              <a:rPr lang="fa-IR" dirty="0">
                <a:hlinkClick r:id="rId2" tooltip="سفالین (صفحه وجود ندارد)"/>
              </a:rPr>
              <a:t>سفالین</a:t>
            </a:r>
            <a:r>
              <a:rPr lang="fa-IR" dirty="0"/>
              <a:t> و </a:t>
            </a:r>
            <a:r>
              <a:rPr lang="fa-IR" dirty="0">
                <a:hlinkClick r:id="rId3" tooltip="سرامیک"/>
              </a:rPr>
              <a:t>سرامیکی</a:t>
            </a:r>
            <a:r>
              <a:rPr lang="fa-IR" dirty="0"/>
              <a:t> است که در ساختمان کاربرد و اهمیت ویژه‌ای دارد مانند حمام‌ها، توالت‌ها، آشپزخانه‌ها و آب ریزگاه‌های عمومی و </a:t>
            </a:r>
            <a:r>
              <a:rPr lang="fa-IR" dirty="0" smtClean="0"/>
              <a:t>غیره.. </a:t>
            </a:r>
            <a:r>
              <a:rPr lang="fa-IR" dirty="0"/>
              <a:t>کاشی برای تزئینات داخل و خارج ساختمان و همچنین برای بهداشت و عایق رطوبت به کار می‌رود.</a:t>
            </a:r>
          </a:p>
          <a:p>
            <a:r>
              <a:rPr lang="fa-IR" dirty="0"/>
              <a:t>واژه کاشی از نام شهر کاشان اقتباس شده که از اوایل دوران اسلامی به عنوان مرکز صنعت سفال سازی مشهور </a:t>
            </a:r>
            <a:r>
              <a:rPr lang="fa-IR" dirty="0" smtClean="0"/>
              <a:t>بود</a:t>
            </a:r>
            <a:endParaRPr lang="fa-IR"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9841795">
            <a:off x="77587" y="80514"/>
            <a:ext cx="2231135" cy="1889609"/>
          </a:xfrm>
          <a:prstGeom prst="rect">
            <a:avLst/>
          </a:prstGeom>
        </p:spPr>
      </p:pic>
    </p:spTree>
    <p:extLst>
      <p:ext uri="{BB962C8B-B14F-4D97-AF65-F5344CB8AC3E}">
        <p14:creationId xmlns:p14="http://schemas.microsoft.com/office/powerpoint/2010/main" val="204261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476672"/>
            <a:ext cx="7024744" cy="1143000"/>
          </a:xfrm>
        </p:spPr>
        <p:txBody>
          <a:bodyPr>
            <a:normAutofit/>
          </a:bodyPr>
          <a:lstStyle/>
          <a:p>
            <a:pPr algn="r"/>
            <a:r>
              <a:rPr lang="fa-IR" sz="3600" dirty="0">
                <a:solidFill>
                  <a:srgbClr val="70AC2E"/>
                </a:solidFill>
              </a:rPr>
              <a:t>لعاب دادن كاشی و سرامیك</a:t>
            </a:r>
          </a:p>
        </p:txBody>
      </p:sp>
      <p:sp>
        <p:nvSpPr>
          <p:cNvPr id="3" name="Content Placeholder 2"/>
          <p:cNvSpPr>
            <a:spLocks noGrp="1"/>
          </p:cNvSpPr>
          <p:nvPr>
            <p:ph idx="1"/>
          </p:nvPr>
        </p:nvSpPr>
        <p:spPr>
          <a:xfrm>
            <a:off x="1331640" y="2060848"/>
            <a:ext cx="6777317" cy="3508977"/>
          </a:xfrm>
        </p:spPr>
        <p:txBody>
          <a:bodyPr>
            <a:normAutofit/>
          </a:bodyPr>
          <a:lstStyle/>
          <a:p>
            <a:r>
              <a:rPr lang="fa-IR" sz="2200" dirty="0" smtClean="0"/>
              <a:t>برای آنكه سطح جسم درخشنده ، صاف و زیبا ، ضد آب ، ضد شیمیایی و در صورت نیاز آراسته شود روی آن را پس از خنك كردن با یك لایه نازك لعاب می پزند . لعاب ( رنگ معدنی ) به حالت مایع روی جسم خشك شده اندود می شود . لعابها اصولا مواد معدنی و سیلیسی هستند كه یك لایه شیشه ای مانند در سطح خارجی سرامیك .تشكیل می دهند.</a:t>
            </a:r>
            <a:endParaRPr lang="fa-IR" sz="2200" dirty="0"/>
          </a:p>
        </p:txBody>
      </p:sp>
    </p:spTree>
    <p:extLst>
      <p:ext uri="{BB962C8B-B14F-4D97-AF65-F5344CB8AC3E}">
        <p14:creationId xmlns:p14="http://schemas.microsoft.com/office/powerpoint/2010/main" val="2758085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548680"/>
            <a:ext cx="7024744" cy="1143000"/>
          </a:xfrm>
        </p:spPr>
        <p:txBody>
          <a:bodyPr>
            <a:normAutofit/>
          </a:bodyPr>
          <a:lstStyle/>
          <a:p>
            <a:pPr algn="r"/>
            <a:r>
              <a:rPr lang="fa-IR" sz="3600" dirty="0" smtClean="0">
                <a:solidFill>
                  <a:srgbClr val="70AC2E"/>
                </a:solidFill>
              </a:rPr>
              <a:t>کاربرد سرامیک</a:t>
            </a:r>
            <a:endParaRPr lang="fa-IR" sz="3600" dirty="0">
              <a:solidFill>
                <a:srgbClr val="70AC2E"/>
              </a:solidFill>
            </a:endParaRPr>
          </a:p>
        </p:txBody>
      </p:sp>
      <p:sp>
        <p:nvSpPr>
          <p:cNvPr id="3" name="Content Placeholder 2"/>
          <p:cNvSpPr>
            <a:spLocks noGrp="1"/>
          </p:cNvSpPr>
          <p:nvPr>
            <p:ph idx="1"/>
          </p:nvPr>
        </p:nvSpPr>
        <p:spPr>
          <a:xfrm>
            <a:off x="1187624" y="1772816"/>
            <a:ext cx="6777317" cy="3508977"/>
          </a:xfrm>
        </p:spPr>
        <p:txBody>
          <a:bodyPr>
            <a:noAutofit/>
          </a:bodyPr>
          <a:lstStyle/>
          <a:p>
            <a:r>
              <a:rPr lang="fa-IR" sz="1800" dirty="0"/>
              <a:t>استفاده از سرامیك در كف سازی و نماسازی یا در تولیدات وسایل بهداشتی و مصالح ساختمانی نظیر انواع آجر سفال های تزئینی داخل و خارج ساختمان سفال های بام ساختمان ، كانالهای فاضلابی ، سفالهای ضد اسیدی همه از سرامیكهایی است كه از دیرباز تهیه و مصرف می شده همچنین كاربرد سرامیك در صنایع مختلف نظیر تهیه وسایل مقاوم در برابر حرارت و الكتریسیته ، فیوزهای الكتریكی ، شمع اتومبیل ، ریخته گری ، تهیه المانهای حرارتی بسیار دقیق ، وسایل فضایی ، سمباده ، براده برداری ، تراشكاری ها ریخته گری فوق دقیق ، آجرهای نسوز ، مقره های الكتریكی ، المانهای تصفیه آب ، پوسته موتور ، گرافیت ، بتن ، مواد نسوز ، بدنه سفینه های فضایی ، انواع سیمانها ، محصولات شیشه ای و هزاران كاربرد دیگر كه روز به روز بر اهمیت سرامیك می افزاید. </a:t>
            </a:r>
            <a:r>
              <a:rPr lang="fa-IR" sz="1800" dirty="0" smtClean="0"/>
              <a:t>هم چنین در </a:t>
            </a:r>
            <a:r>
              <a:rPr lang="fa-IR" sz="1800" dirty="0"/>
              <a:t>نیروگاه‌های اتمی‌ از قطعات ضخیم سرامیکی به عنوان محافظ‌های راکتورها برای جلوگیری از نشر پرتوهای رادیواکتیو به بیرون از راکتور استفاده می‌شود و در صنایع الکترونیکی برای ساختن خازن مورد استفاده قرار می‌گیرد.</a:t>
            </a:r>
            <a:br>
              <a:rPr lang="fa-IR" sz="1800" dirty="0"/>
            </a:br>
            <a:endParaRPr lang="fa-IR" sz="1800" dirty="0"/>
          </a:p>
          <a:p>
            <a:endParaRPr lang="fa-IR" sz="1800" dirty="0"/>
          </a:p>
        </p:txBody>
      </p:sp>
    </p:spTree>
    <p:extLst>
      <p:ext uri="{BB962C8B-B14F-4D97-AF65-F5344CB8AC3E}">
        <p14:creationId xmlns:p14="http://schemas.microsoft.com/office/powerpoint/2010/main" val="2634391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332656"/>
            <a:ext cx="2964254" cy="2411116"/>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2924944"/>
            <a:ext cx="2143125" cy="28575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7984" y="764704"/>
            <a:ext cx="3686810" cy="288032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30749" y="3645024"/>
            <a:ext cx="5381608" cy="2907392"/>
          </a:xfrm>
          <a:prstGeom prst="rect">
            <a:avLst/>
          </a:prstGeom>
        </p:spPr>
      </p:pic>
    </p:spTree>
    <p:extLst>
      <p:ext uri="{BB962C8B-B14F-4D97-AF65-F5344CB8AC3E}">
        <p14:creationId xmlns:p14="http://schemas.microsoft.com/office/powerpoint/2010/main" val="2945265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88640"/>
            <a:ext cx="7024744" cy="1143000"/>
          </a:xfrm>
        </p:spPr>
        <p:txBody>
          <a:bodyPr>
            <a:normAutofit/>
          </a:bodyPr>
          <a:lstStyle/>
          <a:p>
            <a:pPr algn="r"/>
            <a:r>
              <a:rPr lang="fa-IR" sz="3600" dirty="0">
                <a:solidFill>
                  <a:srgbClr val="70AC2E"/>
                </a:solidFill>
              </a:rPr>
              <a:t>تولید صنعتی سرامیک </a:t>
            </a:r>
          </a:p>
        </p:txBody>
      </p:sp>
      <p:sp>
        <p:nvSpPr>
          <p:cNvPr id="3" name="Content Placeholder 2"/>
          <p:cNvSpPr>
            <a:spLocks noGrp="1"/>
          </p:cNvSpPr>
          <p:nvPr>
            <p:ph idx="1"/>
          </p:nvPr>
        </p:nvSpPr>
        <p:spPr>
          <a:xfrm>
            <a:off x="1043608" y="1268760"/>
            <a:ext cx="7056900" cy="4059813"/>
          </a:xfrm>
          <a:ln>
            <a:solidFill>
              <a:schemeClr val="bg1"/>
            </a:solidFill>
          </a:ln>
        </p:spPr>
        <p:txBody>
          <a:bodyPr>
            <a:noAutofit/>
          </a:bodyPr>
          <a:lstStyle/>
          <a:p>
            <a:pPr marL="68580" indent="0">
              <a:buNone/>
            </a:pPr>
            <a:r>
              <a:rPr lang="fa-IR" sz="1900" dirty="0" smtClean="0">
                <a:solidFill>
                  <a:schemeClr val="accent1"/>
                </a:solidFill>
              </a:rPr>
              <a:t>اطلاعات </a:t>
            </a:r>
            <a:r>
              <a:rPr lang="fa-IR" sz="1900" dirty="0">
                <a:solidFill>
                  <a:schemeClr val="accent1"/>
                </a:solidFill>
              </a:rPr>
              <a:t>اولیه </a:t>
            </a:r>
            <a:endParaRPr lang="fa-IR" sz="1900" dirty="0" smtClean="0"/>
          </a:p>
          <a:p>
            <a:pPr marL="68580" indent="0">
              <a:buNone/>
            </a:pPr>
            <a:r>
              <a:rPr lang="fa-IR" sz="1900" dirty="0" smtClean="0"/>
              <a:t>از </a:t>
            </a:r>
            <a:r>
              <a:rPr lang="fa-IR" sz="1900" dirty="0"/>
              <a:t>نظر شیمیایی کلیه موادی که از مخلوط خاک رس با ماسه و فلدسپات در </a:t>
            </a:r>
            <a:r>
              <a:rPr lang="fa-IR" sz="1900" dirty="0" smtClean="0"/>
              <a:t>دمای </a:t>
            </a:r>
            <a:r>
              <a:rPr lang="fa-IR" sz="1900" dirty="0"/>
              <a:t>بالا بدست می‌آیند و توسط توده شیشه مانندی انسجام یافته و بسیار </a:t>
            </a:r>
            <a:r>
              <a:rPr lang="fa-IR" sz="1900" dirty="0" smtClean="0"/>
              <a:t> سخت </a:t>
            </a:r>
            <a:r>
              <a:rPr lang="fa-IR" sz="1900" dirty="0"/>
              <a:t>و غیر قابل حل در حلال‌ها و تقریبا گذارناپذیر می‌‌باشند، سرامیک نامیده می‌شوند که در این مقوله نگاهی به فرآیند تولید آن داریم. بعد از آشنایی با مواد اولیه مورد استفاده در سرامیک بطور خلاصه مراحل تولید صنعتی آن را مرور می‌کنیم. در یک واحد صنعتی تولید سرامیک ، بعد از تهیه مواد اولیه و درجه‌بندی آن برحسب مرغوبیت ، اولین اقدام آماده کردن مخلوط می‌باشد. </a:t>
            </a:r>
            <a:endParaRPr lang="fa-IR" sz="1900" dirty="0" smtClean="0"/>
          </a:p>
          <a:p>
            <a:r>
              <a:rPr lang="fa-IR" dirty="0"/>
              <a:t>آماده کردن مخلوط </a:t>
            </a:r>
            <a:r>
              <a:rPr lang="fa-IR" sz="1900" dirty="0"/>
              <a:t/>
            </a:r>
            <a:br>
              <a:rPr lang="fa-IR" sz="1900" dirty="0"/>
            </a:br>
            <a:r>
              <a:rPr lang="fa-IR" sz="1900" dirty="0"/>
              <a:t>مواد اصلی و ثانوی را باهم مخلوط کرده و چندین بار آسیاب می‌کنند </a:t>
            </a:r>
            <a:r>
              <a:rPr lang="fa-IR" sz="1900" dirty="0" smtClean="0"/>
              <a:t>تا اندازه </a:t>
            </a:r>
            <a:r>
              <a:rPr lang="fa-IR" sz="1900" dirty="0"/>
              <a:t>دانه‌بندی به شکل قابل قبولی در آید. عملیات قبل از مخلوط کردن شامل الک کردن ، دانه‌بندی کردن در آب (و احتمالا جدا کردن آهن از مخلوط که با آهنربا صورت می‌گیرد.) می‌باشد. بعد از انجام این کارها ، مواد را با آب مخلوط کرده و منتظر ورآمدن خمیر می‌شوند.</a:t>
            </a:r>
            <a:br>
              <a:rPr lang="fa-IR" sz="1900" dirty="0"/>
            </a:br>
            <a:r>
              <a:rPr lang="fa-IR" sz="1900" dirty="0" smtClean="0"/>
              <a:t> </a:t>
            </a:r>
            <a:endParaRPr lang="fa-IR" sz="1900" dirty="0"/>
          </a:p>
        </p:txBody>
      </p:sp>
    </p:spTree>
    <p:extLst>
      <p:ext uri="{BB962C8B-B14F-4D97-AF65-F5344CB8AC3E}">
        <p14:creationId xmlns:p14="http://schemas.microsoft.com/office/powerpoint/2010/main" val="118574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764704"/>
            <a:ext cx="2088232" cy="432048"/>
          </a:xfrm>
        </p:spPr>
        <p:txBody>
          <a:bodyPr>
            <a:normAutofit fontScale="90000"/>
          </a:bodyPr>
          <a:lstStyle/>
          <a:p>
            <a:endParaRPr lang="fa-IR" dirty="0"/>
          </a:p>
        </p:txBody>
      </p:sp>
      <p:sp>
        <p:nvSpPr>
          <p:cNvPr id="3" name="Content Placeholder 2"/>
          <p:cNvSpPr>
            <a:spLocks noGrp="1"/>
          </p:cNvSpPr>
          <p:nvPr>
            <p:ph idx="1"/>
          </p:nvPr>
        </p:nvSpPr>
        <p:spPr>
          <a:xfrm>
            <a:off x="1259632" y="836712"/>
            <a:ext cx="6777317" cy="4707885"/>
          </a:xfrm>
        </p:spPr>
        <p:txBody>
          <a:bodyPr>
            <a:noAutofit/>
          </a:bodyPr>
          <a:lstStyle/>
          <a:p>
            <a:r>
              <a:rPr lang="fa-IR" dirty="0"/>
              <a:t>شکل دادن اشیا </a:t>
            </a:r>
            <a:r>
              <a:rPr lang="fa-IR" sz="1800" dirty="0"/>
              <a:t/>
            </a:r>
            <a:br>
              <a:rPr lang="fa-IR" sz="1800" dirty="0"/>
            </a:br>
            <a:r>
              <a:rPr lang="fa-IR" sz="1800" dirty="0"/>
              <a:t>برای اینکه اشیا سرامیکی شکل و فرم مطلوبی داشته باشند، از عملیات قالب‌گیری استفاده می‌شود. روشهای مختلف قالب‌گیری به شرح زیر می‌باشد </a:t>
            </a:r>
            <a:r>
              <a:rPr lang="fa-IR" sz="1800" dirty="0" smtClean="0"/>
              <a:t>:</a:t>
            </a:r>
            <a:r>
              <a:rPr lang="fa-IR" sz="1800" dirty="0"/>
              <a:t/>
            </a:r>
            <a:br>
              <a:rPr lang="fa-IR" sz="1800" dirty="0"/>
            </a:br>
            <a:r>
              <a:rPr lang="fa-IR" sz="1800" dirty="0"/>
              <a:t>1. قالب‌گیری با برش عمودی : این روش برای شکل دادن اشیایی بکار می‌رود که می‌توان از چرخش استفاده کرد. مثلا برای تهیه فنجان و بشقاب و . . . از این روش استفاده می‌شود. ماده اولیه سرامیک در قالبی که روی یک پایه در حال دوران است، ریخته می‌شود و از بالا اهرمی‌ که در انتهای آن الگوی برش وجود دارد، روی ماده سرامیکی قرار گرفته و شکل دلخواه را روی آن ایجاد می‌کند</a:t>
            </a:r>
            <a:r>
              <a:rPr lang="fa-IR" sz="1800" dirty="0" smtClean="0"/>
              <a:t>.</a:t>
            </a:r>
            <a:r>
              <a:rPr lang="fa-IR" sz="1800" dirty="0"/>
              <a:t/>
            </a:r>
            <a:br>
              <a:rPr lang="fa-IR" sz="1800" dirty="0"/>
            </a:br>
            <a:r>
              <a:rPr lang="fa-IR" sz="1800" dirty="0"/>
              <a:t>2. قالب‌گیری : این نوع شکل دادن مختص اشیایی است که دارای سطح مقطع ثابت هستند. ماده سرامیکی را با فشار وارد اتاقک مخلوط کننده می‌کنند، این ماده بعد از قالب‌گیری و برش از قسمت دیگر دستگاه خارج می‌شود.</a:t>
            </a:r>
            <a:br>
              <a:rPr lang="fa-IR" sz="1800" dirty="0"/>
            </a:br>
            <a:r>
              <a:rPr lang="fa-IR" sz="1800" dirty="0"/>
              <a:t>3. قالب‌گیری فشاری : این روش برای خمیرهای سرامیکی نیمه خشک و تر بکار می‌رود. در این روش خمیر سرامیکی در قالبهای مخصوص فشار داده می‌شود و شکل مطلوب بدست می‌آید. آجرهای نسوز ، عایقهای الکتریکی و سرامیکهای مخصوص با این روش ساخته می‌شوند. </a:t>
            </a:r>
          </a:p>
        </p:txBody>
      </p:sp>
    </p:spTree>
    <p:extLst>
      <p:ext uri="{BB962C8B-B14F-4D97-AF65-F5344CB8AC3E}">
        <p14:creationId xmlns:p14="http://schemas.microsoft.com/office/powerpoint/2010/main" val="3756024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175</TotalTime>
  <Words>672</Words>
  <Application>Microsoft Office PowerPoint</Application>
  <PresentationFormat>On-screen Show (4:3)</PresentationFormat>
  <Paragraphs>29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Austin</vt:lpstr>
      <vt:lpstr>کاشی و سرامیک</vt:lpstr>
      <vt:lpstr> تاریخچه کاشی و سرامیک  سفالگری از جمله باستانی ترین هنرهای بشری و در واقع سرمنشاء هنر تولید کاشی و سرامیک که نخستین آثار این هنر در ایران به حدود 10 هزار سال قبل از میلاد می رسد که به صورت گل نپخته بوده و آثار اولین کوره های پخت سفال به حدود 6000 سال قبل از میلاد بر می گردد . ادامه پیشرفت در صنعت سفالگری منجر به تغییراتی در روش تولید که شامل تغییر کوره ها، اختراع چرخ کوزه گری و هم در کیفیت مواد سفالگری نظیر رنگ آمیزی و لعاب کاری بوده است. زمان آغاز لعاب کاری که امکان ضد آب کردن و همچنین نقاشی کردن و زیبا سازی ظروف و سفال ها و تهیه کاشی را مقدور می کرد به حدود 5000 سال پیش می رسد. کاستی ها روش و دانش لعاب کاری را از بابل به نقاط دیگر ایران رواج دادند. بعد از اسلام با تشویق استفاده از ظروف سفالی و سرامیکی به جای ظروف فلزی، طلا و نقره صنعت سفالگری رشد تازه ای یافت و از صنعت سفال سازی و کاشی سازی برای آرایش محراب مسجد، ضد آب کردن دیوار حمام ها، ایجاد حوض و آب نما و ظروف و خمره و لوازم و کوزه ها و همچنین شیب بندی بام ها استفاده شده است.  </vt:lpstr>
      <vt:lpstr>سرامیک </vt:lpstr>
      <vt:lpstr>کاشی</vt:lpstr>
      <vt:lpstr>لعاب دادن كاشی و سرامیك</vt:lpstr>
      <vt:lpstr>کاربرد سرامیک</vt:lpstr>
      <vt:lpstr>PowerPoint Presentation</vt:lpstr>
      <vt:lpstr>تولید صنعتی سرامیک </vt:lpstr>
      <vt:lpstr>PowerPoint Presentation</vt:lpstr>
      <vt:lpstr>PowerPoint Presentation</vt:lpstr>
      <vt:lpstr>PowerPoint Presentation</vt:lpstr>
      <vt:lpstr>انواع کوره‌های پخت سرامیک </vt:lpstr>
      <vt:lpstr>PowerPoint Presentation</vt:lpstr>
      <vt:lpstr>PowerPoint Presentation</vt:lpstr>
      <vt:lpstr>محصولات سرامیکی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کاشی و سرامیک</dc:title>
  <dc:creator>Cebit</dc:creator>
  <cp:lastModifiedBy>Cebit</cp:lastModifiedBy>
  <cp:revision>14</cp:revision>
  <dcterms:created xsi:type="dcterms:W3CDTF">2014-11-18T20:51:56Z</dcterms:created>
  <dcterms:modified xsi:type="dcterms:W3CDTF">2015-11-28T08:21:01Z</dcterms:modified>
</cp:coreProperties>
</file>