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4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1" autoAdjust="0"/>
    <p:restoredTop sz="94660"/>
  </p:normalViewPr>
  <p:slideViewPr>
    <p:cSldViewPr snapToGrid="0">
      <p:cViewPr>
        <p:scale>
          <a:sx n="63" d="100"/>
          <a:sy n="63" d="100"/>
        </p:scale>
        <p:origin x="5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309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12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481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907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755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915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601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265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300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450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76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EB2B-A7D4-49DB-B629-879243078F69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D3AC-8D0A-4D49-B8AD-233D12CBDD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15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95" y="1129357"/>
            <a:ext cx="35718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Rectangle 4"/>
          <p:cNvSpPr/>
          <p:nvPr/>
        </p:nvSpPr>
        <p:spPr>
          <a:xfrm>
            <a:off x="0" y="1116054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با مشاهده ویرانه ها و خرابه ها یا مطالعه منابع تاریخی </a:t>
            </a: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حدس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می زنند که در یک منطقه آثار تاریخی وجود دارد. سپس به </a:t>
            </a: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جستجو و حفاری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آن منطقه می پردازند.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32881" y="131735"/>
            <a:ext cx="3926237" cy="984319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مراحل کار باستان شناس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36" y="2685714"/>
            <a:ext cx="7051726" cy="41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17"/>
            <a:ext cx="7315200" cy="5255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557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با حوصله و بدون عجله </a:t>
            </a: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آثار موجود در خاک را بیرون می آورند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و موقعی که خاک را لایه برداری می کنند به هر شیئی که می رسند همان موقع از آن </a:t>
            </a: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عکس و فیلم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تهیه می کنند.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0" y="1602216"/>
            <a:ext cx="5698210" cy="52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714375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03" y="2015748"/>
            <a:ext cx="3993397" cy="476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19224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آنها در هر مرحله از </a:t>
            </a: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ابزار خاصی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استفاده می کنند. از ابزارهای ساده مانند بیل و کلنگ تا میکروسکوپ و دوربین های مخصوص که با آنها لایه های درون خاک را می بینند.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2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24-Point Star 3"/>
          <p:cNvSpPr/>
          <p:nvPr/>
        </p:nvSpPr>
        <p:spPr>
          <a:xfrm>
            <a:off x="4445429" y="87734"/>
            <a:ext cx="3425126" cy="1859797"/>
          </a:xfrm>
          <a:prstGeom prst="star24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پرسش های مهم</a:t>
            </a:r>
            <a:endParaRPr lang="fa-IR" sz="3200" dirty="0"/>
          </a:p>
        </p:txBody>
      </p:sp>
      <p:sp>
        <p:nvSpPr>
          <p:cNvPr id="5" name="Rectangle 4"/>
          <p:cNvSpPr/>
          <p:nvPr/>
        </p:nvSpPr>
        <p:spPr>
          <a:xfrm>
            <a:off x="123986" y="1713603"/>
            <a:ext cx="120680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مورخان معمولاً کار خود را با پرسش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هایی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درباره گذشته ( اشخاص، رویدادهای یک دوره زمانی ) آغاز می کنند.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6579" y="2997428"/>
            <a:ext cx="98388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سپس به تحقیق درباره آن پرسش می پردازند تا پاسخ آن را پیدا کنند.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70555" y="5875529"/>
            <a:ext cx="3983065" cy="853098"/>
          </a:xfrm>
          <a:prstGeom prst="roundRect">
            <a:avLst>
              <a:gd name="adj" fmla="val 3277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کجا این اتفاق رخ داده؟</a:t>
            </a:r>
            <a:endParaRPr lang="fa-IR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7870555" y="4935082"/>
            <a:ext cx="3983065" cy="853098"/>
          </a:xfrm>
          <a:prstGeom prst="roundRect">
            <a:avLst>
              <a:gd name="adj" fmla="val 3277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چه زمانی اتفاق افتاده؟</a:t>
            </a:r>
            <a:endParaRPr lang="fa-IR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870555" y="3994635"/>
            <a:ext cx="3983065" cy="853098"/>
          </a:xfrm>
          <a:prstGeom prst="roundRect">
            <a:avLst>
              <a:gd name="adj" fmla="val 3277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چه چیزی اتفاق افتاده است؟</a:t>
            </a:r>
            <a:endParaRPr lang="fa-IR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23986" y="3994635"/>
            <a:ext cx="7532177" cy="853098"/>
          </a:xfrm>
          <a:prstGeom prst="roundRect">
            <a:avLst>
              <a:gd name="adj" fmla="val 3277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چه کسی یا چه کسانی در این واقعه شرکت داشته </a:t>
            </a:r>
            <a:r>
              <a:rPr lang="fa-IR" sz="28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اند</a:t>
            </a:r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؟</a:t>
            </a:r>
            <a:endParaRPr lang="fa-IR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123986" y="4935082"/>
            <a:ext cx="7532177" cy="853098"/>
          </a:xfrm>
          <a:prstGeom prst="roundRect">
            <a:avLst>
              <a:gd name="adj" fmla="val 32777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علت یا علت های این رویداد چه چیزی بوده است؟</a:t>
            </a:r>
            <a:endParaRPr lang="fa-IR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1993" y="5875529"/>
            <a:ext cx="7594169" cy="853098"/>
          </a:xfrm>
          <a:prstGeom prst="roundRect">
            <a:avLst>
              <a:gd name="adj" fmla="val 3277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چگونه می توان از این موضوع برای حال و آینده استفاده کرد؟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08766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524" y="486702"/>
            <a:ext cx="107209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همه کشورها برای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حفظ و نگهداری آثار تاریخی با ارزش و میراث فرهنگی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، مکان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هایی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به نام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موزه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وجود دارد.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6269064" y="2315599"/>
            <a:ext cx="3935600" cy="1083829"/>
          </a:xfrm>
          <a:prstGeom prst="doubleWav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نگهداری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آثار </a:t>
            </a: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تاریخی</a:t>
            </a:r>
            <a:endParaRPr lang="fa-IR" sz="3600" dirty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1890792" y="2315599"/>
            <a:ext cx="3935600" cy="1083829"/>
          </a:xfrm>
          <a:prstGeom prst="doubleWav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نمایش آثار </a:t>
            </a: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تاریخی</a:t>
            </a:r>
            <a:endParaRPr lang="fa-IR" sz="3600" dirty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1934704" y="3915266"/>
            <a:ext cx="8322590" cy="1083829"/>
          </a:xfrm>
          <a:prstGeom prst="doubleWave">
            <a:avLst>
              <a:gd name="adj1" fmla="val 821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مکانی برای مطالعه (تاریخ، هنر، معماری، باستان </a:t>
            </a:r>
            <a:r>
              <a:rPr lang="fa-IR" sz="3200" dirty="0" err="1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شناسی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و ...)</a:t>
            </a:r>
            <a:endParaRPr lang="fa-IR" sz="3600" dirty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758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0" y="0"/>
            <a:ext cx="10368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2" y="0"/>
            <a:ext cx="9174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524" y="486702"/>
            <a:ext cx="107209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سازمان میراث فرهنگی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مسئولیت حفاظت و نگهداری از میراث فرهنگی را به عهده دارد. 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71" y="2056362"/>
            <a:ext cx="7733655" cy="48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5600" y="641685"/>
            <a:ext cx="848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موزه ها نیز یکی از بخش های سازمان میراث فرهنگی هستند.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967925" y="1592451"/>
            <a:ext cx="6256150" cy="4002437"/>
          </a:xfrm>
          <a:prstGeom prst="cloudCallout">
            <a:avLst>
              <a:gd name="adj1" fmla="val -49154"/>
              <a:gd name="adj2" fmla="val 629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حفاظت از میراث فرهنگی وظیفه همه مردم است.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30443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758507">
            <a:off x="2203811" y="2455888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Morvarid" panose="00000400000000000000" pitchFamily="2" charset="-78"/>
              </a:rPr>
              <a:t>پایان</a:t>
            </a:r>
            <a:endParaRPr lang="en-US" sz="80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13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8048" y="1831253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643" y="2782668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دبیر مطالعات اجتماعی دبیرستان شهید سید آقا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02" y="3734083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منطقه 15 آموزش و پرورش تهران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6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837">
            <a:off x="2407403" y="0"/>
            <a:ext cx="4386369" cy="4009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375">
            <a:off x="239114" y="180091"/>
            <a:ext cx="2890262" cy="4091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928"/>
            <a:ext cx="5201920" cy="2848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857">
            <a:off x="6110056" y="-40555"/>
            <a:ext cx="3706087" cy="4009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9233">
            <a:off x="4359021" y="3364396"/>
            <a:ext cx="2389006" cy="3659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920">
            <a:off x="9434213" y="161954"/>
            <a:ext cx="2628900" cy="320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306">
            <a:off x="8147689" y="3283474"/>
            <a:ext cx="1659436" cy="17364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98472" y="5194102"/>
            <a:ext cx="4923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800" b="0" cap="none" spc="0" dirty="0" smtClean="0">
                <a:ln w="0"/>
                <a:solidFill>
                  <a:schemeClr val="tx1"/>
                </a:solidFill>
                <a:cs typeface="B Koodak" panose="00000700000000000000" pitchFamily="2" charset="-78"/>
              </a:rPr>
              <a:t>میراث فرهنگی و تاریخ</a:t>
            </a:r>
            <a:endParaRPr lang="en-US" sz="4800" b="0" cap="none" spc="0" dirty="0">
              <a:ln w="0"/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3594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03376" y="2225391"/>
            <a:ext cx="6488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در تصاویر قبلی چه چیزهایی مشاهده کردید؟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3376" y="3292191"/>
            <a:ext cx="6488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آیا این چیزها با ارزش هستند؟ چرا؟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686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315" y="427588"/>
            <a:ext cx="103373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میراث= ارث= هر چیزی که از گذشتگان و نیاکان و پدران به ما رسیده است.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9763932" y="2316997"/>
            <a:ext cx="2428068" cy="2417735"/>
          </a:xfrm>
          <a:prstGeom prst="star16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میراث فرهنگی</a:t>
            </a:r>
            <a:endParaRPr lang="fa-IR" sz="32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54244" y="2138765"/>
            <a:ext cx="9655444" cy="2774197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همه چیزهای ارزشمندی که به </a:t>
            </a: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فرهنگ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یک ملت مربوط می شود. 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این چیزها حاصل زندگی و تلاش مردمی است که در گذشته زندگی می کردند و از یک نسل به نسل دیگر رسیده است.</a:t>
            </a:r>
          </a:p>
          <a:p>
            <a:pPr algn="ctr">
              <a:lnSpc>
                <a:spcPct val="150000"/>
              </a:lnSpc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60504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2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59083" y="187913"/>
            <a:ext cx="3192651" cy="158082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میراث فرهنگی</a:t>
            </a:r>
            <a:endParaRPr lang="fa-IR" sz="3200" dirty="0"/>
          </a:p>
        </p:txBody>
      </p:sp>
      <p:sp>
        <p:nvSpPr>
          <p:cNvPr id="9" name="Vertical Scroll 8"/>
          <p:cNvSpPr/>
          <p:nvPr/>
        </p:nvSpPr>
        <p:spPr>
          <a:xfrm>
            <a:off x="6969070" y="3312759"/>
            <a:ext cx="5036948" cy="3494870"/>
          </a:xfrm>
          <a:prstGeom prst="verticalScroll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ظرف، سکه، کتیبه، فرش، کتاب های قدیمی، بناهای تاریخی، مساجد، امام زاده ها</a:t>
            </a:r>
            <a:endParaRPr lang="fa-IR" sz="3200" dirty="0"/>
          </a:p>
        </p:txBody>
      </p:sp>
      <p:sp>
        <p:nvSpPr>
          <p:cNvPr id="10" name="Vertical Scroll 9"/>
          <p:cNvSpPr/>
          <p:nvPr/>
        </p:nvSpPr>
        <p:spPr>
          <a:xfrm>
            <a:off x="162731" y="3337944"/>
            <a:ext cx="5036948" cy="3494870"/>
          </a:xfrm>
          <a:prstGeom prst="verticalScroll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اعتقادات، زبان و آداب و رسومی که از گذشتگان به ما رسیده است.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84940" y="1597002"/>
            <a:ext cx="3500036" cy="1591770"/>
            <a:chOff x="7384940" y="1597002"/>
            <a:chExt cx="3500036" cy="1591770"/>
          </a:xfrm>
        </p:grpSpPr>
        <p:sp>
          <p:nvSpPr>
            <p:cNvPr id="6" name="Oval 5"/>
            <p:cNvSpPr/>
            <p:nvPr/>
          </p:nvSpPr>
          <p:spPr>
            <a:xfrm>
              <a:off x="8415580" y="1607946"/>
              <a:ext cx="2469396" cy="1580826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solidFill>
                    <a:srgbClr val="000000"/>
                  </a:solidFill>
                  <a:latin typeface="Tahoma" panose="020B0604030504040204" pitchFamily="34" charset="0"/>
                  <a:cs typeface="B Koodak" panose="00000700000000000000" pitchFamily="2" charset="-78"/>
                </a:rPr>
                <a:t>مادی</a:t>
              </a:r>
              <a:endParaRPr lang="fa-IR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0495">
              <a:off x="7384940" y="1597002"/>
              <a:ext cx="1371600" cy="6858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425841" y="1607946"/>
            <a:ext cx="3548108" cy="1580826"/>
            <a:chOff x="1425841" y="1607946"/>
            <a:chExt cx="3548108" cy="1580826"/>
          </a:xfrm>
        </p:grpSpPr>
        <p:sp>
          <p:nvSpPr>
            <p:cNvPr id="8" name="Oval 7"/>
            <p:cNvSpPr/>
            <p:nvPr/>
          </p:nvSpPr>
          <p:spPr>
            <a:xfrm>
              <a:off x="1425841" y="1607946"/>
              <a:ext cx="2469396" cy="1580826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fa-IR" sz="3200" dirty="0">
                  <a:solidFill>
                    <a:srgbClr val="000000"/>
                  </a:solidFill>
                  <a:latin typeface="Tahoma" panose="020B0604030504040204" pitchFamily="34" charset="0"/>
                  <a:cs typeface="B Koodak" panose="00000700000000000000" pitchFamily="2" charset="-78"/>
                </a:rPr>
                <a:t>غیر مادی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56284">
              <a:off x="3602349" y="1639982"/>
              <a:ext cx="13716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59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247" y="670065"/>
            <a:ext cx="103373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ایران جایگاه تمدن های کهن بوده است و دارای میراث فرهنگی بسیار زیاد و با ارزشی است.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315" y="2848874"/>
            <a:ext cx="103373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همانطور که نسل های قبل این میراث را حفظ کردند و به ما سپردند، ما نیز باید آن را حفظ کنیم و به آیندگان بسپاریم.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247" y="4995373"/>
            <a:ext cx="103373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میراث فرهنگی به همه مردم یک کشور متعلق است. پس همه باید در حفظ آن بکوشند.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68" y="2350304"/>
            <a:ext cx="473392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68" y="4507574"/>
            <a:ext cx="47339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4868" y="360098"/>
            <a:ext cx="52022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چه کسانی گذشته را مطالعه می کنند؟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6469" y="1551193"/>
            <a:ext cx="70827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علم تاریخ یعنی مطالعه زندگی انسان ها در گذشته.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9329980" y="2929179"/>
            <a:ext cx="2619213" cy="2247254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فایده مطالعه تاریخ</a:t>
            </a:r>
            <a:endParaRPr lang="fa-IR" sz="3200" dirty="0"/>
          </a:p>
        </p:txBody>
      </p:sp>
      <p:sp>
        <p:nvSpPr>
          <p:cNvPr id="6" name="Bevel 5"/>
          <p:cNvSpPr/>
          <p:nvPr/>
        </p:nvSpPr>
        <p:spPr>
          <a:xfrm>
            <a:off x="123986" y="2902057"/>
            <a:ext cx="8963187" cy="2588217"/>
          </a:xfrm>
          <a:prstGeom prst="bevel">
            <a:avLst>
              <a:gd name="adj" fmla="val 651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آشنایی با گذشته به ما کمک می کند تا زمان حال را بهتر بفهمیم. از مطالعه زندگی گذشتگان </a:t>
            </a: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پند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بگیریم و از </a:t>
            </a: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تجربه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های آنها در زندگی امروز استفاده کنیم.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6800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247" y="670065"/>
            <a:ext cx="106060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به کسانی که درباره زندگی انسان ها و رویدادهایی که در گذشته اتفاق افتاده، مطالعه و تحقیق می کنند، </a:t>
            </a:r>
            <a:r>
              <a:rPr lang="fa-IR" sz="3200" dirty="0" smtClean="0">
                <a:solidFill>
                  <a:srgbClr val="0000FF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مورخ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 می گویند. 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5" name="Curved Up Ribbon 4"/>
          <p:cNvSpPr/>
          <p:nvPr/>
        </p:nvSpPr>
        <p:spPr>
          <a:xfrm>
            <a:off x="2673456" y="2398802"/>
            <a:ext cx="6473126" cy="1433373"/>
          </a:xfrm>
          <a:prstGeom prst="ellipseRibbon2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منابع اطلاعات مورخان</a:t>
            </a:r>
            <a:endParaRPr lang="fa-IR" sz="3200" dirty="0"/>
          </a:p>
        </p:txBody>
      </p:sp>
      <p:sp>
        <p:nvSpPr>
          <p:cNvPr id="6" name="Rectangle 5"/>
          <p:cNvSpPr/>
          <p:nvPr/>
        </p:nvSpPr>
        <p:spPr>
          <a:xfrm>
            <a:off x="792996" y="3832175"/>
            <a:ext cx="106060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کتاب ها، نوشته ها یا کتیبه ها، ابزارها و وسایل زندگی، بناها، سکه ها، سلاح ها، سنگ نگاره ها و هر چیزی که از گذشته باقی مانده. 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4257" y="5824165"/>
            <a:ext cx="89115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مورخان در کار خود از دانش </a:t>
            </a:r>
            <a:r>
              <a:rPr lang="fa-IR" sz="3200" dirty="0" smtClean="0">
                <a:solidFill>
                  <a:srgbClr val="C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باستان شناسی </a:t>
            </a:r>
            <a:r>
              <a:rPr lang="fa-IR" sz="3200" dirty="0" smtClean="0">
                <a:solidFill>
                  <a:srgbClr val="000000"/>
                </a:solidFill>
                <a:latin typeface="Tahoma" panose="020B0604030504040204" pitchFamily="34" charset="0"/>
                <a:cs typeface="B Koodak" panose="00000700000000000000" pitchFamily="2" charset="-78"/>
              </a:rPr>
              <a:t>نیز استفاده می کنند.</a:t>
            </a:r>
            <a:endParaRPr lang="fa-IR" sz="3600" dirty="0" smtClean="0">
              <a:solidFill>
                <a:srgbClr val="000000"/>
              </a:solidFill>
              <a:latin typeface="Tahoma" panose="020B0604030504040204" pitchFamily="34" charset="0"/>
              <a:cs typeface="B Koodak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31" y="5265548"/>
            <a:ext cx="30003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 17 مطالعات اجتماعی هفتم</Template>
  <TotalTime>0</TotalTime>
  <Words>608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 Koodak</vt:lpstr>
      <vt:lpstr>B Morvarid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2022-02-01T07:53:51Z</dcterms:created>
  <dcterms:modified xsi:type="dcterms:W3CDTF">2022-02-01T07:54:03Z</dcterms:modified>
</cp:coreProperties>
</file>