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81"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33"/>
    <a:srgbClr val="777777"/>
    <a:srgbClr val="F4F1EC"/>
    <a:srgbClr val="E9E4DB"/>
    <a:srgbClr val="4237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60" d="100"/>
          <a:sy n="60" d="100"/>
        </p:scale>
        <p:origin x="83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304800" y="2438400"/>
            <a:ext cx="8153400" cy="762000"/>
          </a:xfrm>
        </p:spPr>
        <p:txBody>
          <a:bodyPr/>
          <a:lstStyle>
            <a:lvl1pPr>
              <a:defRPr>
                <a:solidFill>
                  <a:srgbClr val="333333"/>
                </a:solidFill>
              </a:defRPr>
            </a:lvl1pPr>
          </a:lstStyle>
          <a:p>
            <a:pPr lvl="0"/>
            <a:r>
              <a:rPr lang="en-US" altLang="en-US" noProof="0" smtClean="0"/>
              <a:t>Click to edit Master title style</a:t>
            </a:r>
          </a:p>
        </p:txBody>
      </p:sp>
      <p:sp>
        <p:nvSpPr>
          <p:cNvPr id="7171" name="Rectangle 3"/>
          <p:cNvSpPr>
            <a:spLocks noGrp="1" noChangeArrowheads="1"/>
          </p:cNvSpPr>
          <p:nvPr>
            <p:ph type="subTitle" idx="1"/>
          </p:nvPr>
        </p:nvSpPr>
        <p:spPr>
          <a:xfrm>
            <a:off x="2057400" y="4343400"/>
            <a:ext cx="6858000" cy="1219200"/>
          </a:xfrm>
        </p:spPr>
        <p:txBody>
          <a:bodyPr/>
          <a:lstStyle>
            <a:lvl1pPr marL="0" indent="0">
              <a:buFontTx/>
              <a:buNone/>
              <a:defRPr sz="1400" b="1">
                <a:solidFill>
                  <a:schemeClr val="tx1"/>
                </a:solidFill>
              </a:defRPr>
            </a:lvl1pPr>
          </a:lstStyle>
          <a:p>
            <a:pPr lvl="0"/>
            <a:r>
              <a:rPr lang="en-US" altLang="en-US" noProof="0" smtClean="0"/>
              <a:t>Click to edit Master subtitle style</a:t>
            </a:r>
          </a:p>
        </p:txBody>
      </p:sp>
      <p:sp>
        <p:nvSpPr>
          <p:cNvPr id="7172" name="Rectangle 4"/>
          <p:cNvSpPr>
            <a:spLocks noGrp="1" noChangeArrowheads="1"/>
          </p:cNvSpPr>
          <p:nvPr>
            <p:ph type="dt" sz="half" idx="2"/>
          </p:nvPr>
        </p:nvSpPr>
        <p:spPr/>
        <p:txBody>
          <a:bodyPr/>
          <a:lstStyle>
            <a:lvl1pPr>
              <a:defRPr/>
            </a:lvl1pPr>
          </a:lstStyle>
          <a:p>
            <a:endParaRPr lang="en-US" altLang="en-US"/>
          </a:p>
        </p:txBody>
      </p:sp>
      <p:sp>
        <p:nvSpPr>
          <p:cNvPr id="7173" name="Rectangle 5"/>
          <p:cNvSpPr>
            <a:spLocks noGrp="1" noChangeArrowheads="1"/>
          </p:cNvSpPr>
          <p:nvPr>
            <p:ph type="ftr" sz="quarter" idx="3"/>
          </p:nvPr>
        </p:nvSpPr>
        <p:spPr/>
        <p:txBody>
          <a:bodyPr/>
          <a:lstStyle>
            <a:lvl1pPr>
              <a:defRPr/>
            </a:lvl1pPr>
          </a:lstStyle>
          <a:p>
            <a:endParaRPr lang="en-US" altLang="en-US"/>
          </a:p>
        </p:txBody>
      </p:sp>
      <p:sp>
        <p:nvSpPr>
          <p:cNvPr id="7174" name="Rectangle 6"/>
          <p:cNvSpPr>
            <a:spLocks noGrp="1" noChangeArrowheads="1"/>
          </p:cNvSpPr>
          <p:nvPr>
            <p:ph type="sldNum" sz="quarter" idx="4"/>
          </p:nvPr>
        </p:nvSpPr>
        <p:spPr/>
        <p:txBody>
          <a:bodyPr/>
          <a:lstStyle>
            <a:lvl1pPr>
              <a:defRPr/>
            </a:lvl1pPr>
          </a:lstStyle>
          <a:p>
            <a:fld id="{DA484345-0FB2-43E2-B620-604167C5FDFC}"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7B9610D-838A-4160-B7A3-5FB893BCFBD0}" type="slidenum">
              <a:rPr lang="en-US" altLang="en-US"/>
              <a:pPr/>
              <a:t>‹#›</a:t>
            </a:fld>
            <a:endParaRPr lang="en-US" altLang="en-US"/>
          </a:p>
        </p:txBody>
      </p:sp>
    </p:spTree>
    <p:extLst>
      <p:ext uri="{BB962C8B-B14F-4D97-AF65-F5344CB8AC3E}">
        <p14:creationId xmlns:p14="http://schemas.microsoft.com/office/powerpoint/2010/main" val="3973540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8950" y="685800"/>
            <a:ext cx="1847850" cy="5440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685800"/>
            <a:ext cx="5391150" cy="544036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6D8B16B-1CAF-4E02-BD64-5001357BE886}" type="slidenum">
              <a:rPr lang="en-US" altLang="en-US"/>
              <a:pPr/>
              <a:t>‹#›</a:t>
            </a:fld>
            <a:endParaRPr lang="en-US" altLang="en-US"/>
          </a:p>
        </p:txBody>
      </p:sp>
    </p:spTree>
    <p:extLst>
      <p:ext uri="{BB962C8B-B14F-4D97-AF65-F5344CB8AC3E}">
        <p14:creationId xmlns:p14="http://schemas.microsoft.com/office/powerpoint/2010/main" val="4269596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A926406-CF78-471D-B379-7808C0D0D529}" type="slidenum">
              <a:rPr lang="en-US" altLang="en-US"/>
              <a:pPr/>
              <a:t>‹#›</a:t>
            </a:fld>
            <a:endParaRPr lang="en-US" altLang="en-US"/>
          </a:p>
        </p:txBody>
      </p:sp>
    </p:spTree>
    <p:extLst>
      <p:ext uri="{BB962C8B-B14F-4D97-AF65-F5344CB8AC3E}">
        <p14:creationId xmlns:p14="http://schemas.microsoft.com/office/powerpoint/2010/main" val="1333396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365A7B5-FD7A-4766-87F3-31F0D38C90E9}" type="slidenum">
              <a:rPr lang="en-US" altLang="en-US"/>
              <a:pPr/>
              <a:t>‹#›</a:t>
            </a:fld>
            <a:endParaRPr lang="en-US" altLang="en-US"/>
          </a:p>
        </p:txBody>
      </p:sp>
    </p:spTree>
    <p:extLst>
      <p:ext uri="{BB962C8B-B14F-4D97-AF65-F5344CB8AC3E}">
        <p14:creationId xmlns:p14="http://schemas.microsoft.com/office/powerpoint/2010/main" val="2291805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676400"/>
            <a:ext cx="3619500" cy="44497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67300" y="1676400"/>
            <a:ext cx="3619500" cy="44497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997C385-F156-46DC-B6ED-30F0898503A9}" type="slidenum">
              <a:rPr lang="en-US" altLang="en-US"/>
              <a:pPr/>
              <a:t>‹#›</a:t>
            </a:fld>
            <a:endParaRPr lang="en-US" altLang="en-US"/>
          </a:p>
        </p:txBody>
      </p:sp>
    </p:spTree>
    <p:extLst>
      <p:ext uri="{BB962C8B-B14F-4D97-AF65-F5344CB8AC3E}">
        <p14:creationId xmlns:p14="http://schemas.microsoft.com/office/powerpoint/2010/main" val="4061036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FD64691B-2F77-487E-A7A8-ED1F83CAFEB7}" type="slidenum">
              <a:rPr lang="en-US" altLang="en-US"/>
              <a:pPr/>
              <a:t>‹#›</a:t>
            </a:fld>
            <a:endParaRPr lang="en-US" altLang="en-US"/>
          </a:p>
        </p:txBody>
      </p:sp>
    </p:spTree>
    <p:extLst>
      <p:ext uri="{BB962C8B-B14F-4D97-AF65-F5344CB8AC3E}">
        <p14:creationId xmlns:p14="http://schemas.microsoft.com/office/powerpoint/2010/main" val="3343222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60A97734-E4A8-48F0-A61C-51F4698C16EA}" type="slidenum">
              <a:rPr lang="en-US" altLang="en-US"/>
              <a:pPr/>
              <a:t>‹#›</a:t>
            </a:fld>
            <a:endParaRPr lang="en-US" altLang="en-US"/>
          </a:p>
        </p:txBody>
      </p:sp>
    </p:spTree>
    <p:extLst>
      <p:ext uri="{BB962C8B-B14F-4D97-AF65-F5344CB8AC3E}">
        <p14:creationId xmlns:p14="http://schemas.microsoft.com/office/powerpoint/2010/main" val="4003549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666EB9C3-2E00-4761-BA57-7B28732F63D0}" type="slidenum">
              <a:rPr lang="en-US" altLang="en-US"/>
              <a:pPr/>
              <a:t>‹#›</a:t>
            </a:fld>
            <a:endParaRPr lang="en-US" altLang="en-US"/>
          </a:p>
        </p:txBody>
      </p:sp>
    </p:spTree>
    <p:extLst>
      <p:ext uri="{BB962C8B-B14F-4D97-AF65-F5344CB8AC3E}">
        <p14:creationId xmlns:p14="http://schemas.microsoft.com/office/powerpoint/2010/main" val="1613969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B0416F3-66A9-4BC1-B079-D4E8BCA5BEAA}" type="slidenum">
              <a:rPr lang="en-US" altLang="en-US"/>
              <a:pPr/>
              <a:t>‹#›</a:t>
            </a:fld>
            <a:endParaRPr lang="en-US" altLang="en-US"/>
          </a:p>
        </p:txBody>
      </p:sp>
    </p:spTree>
    <p:extLst>
      <p:ext uri="{BB962C8B-B14F-4D97-AF65-F5344CB8AC3E}">
        <p14:creationId xmlns:p14="http://schemas.microsoft.com/office/powerpoint/2010/main" val="1541057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155078F-11AF-48D6-A567-25E8500ED9F7}" type="slidenum">
              <a:rPr lang="en-US" altLang="en-US"/>
              <a:pPr/>
              <a:t>‹#›</a:t>
            </a:fld>
            <a:endParaRPr lang="en-US" altLang="en-US"/>
          </a:p>
        </p:txBody>
      </p:sp>
    </p:spTree>
    <p:extLst>
      <p:ext uri="{BB962C8B-B14F-4D97-AF65-F5344CB8AC3E}">
        <p14:creationId xmlns:p14="http://schemas.microsoft.com/office/powerpoint/2010/main" val="232125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95400" y="685800"/>
            <a:ext cx="7391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295400" y="1676400"/>
            <a:ext cx="7391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68584CC-11AD-4631-BF7D-E8301E0AEC9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600" kern="12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Times New Roman" panose="02020603050405020304" pitchFamily="18" charset="0"/>
        </a:defRPr>
      </a:lvl2pPr>
      <a:lvl3pPr algn="l" rtl="0" eaLnBrk="1" fontAlgn="base" hangingPunct="1">
        <a:spcBef>
          <a:spcPct val="0"/>
        </a:spcBef>
        <a:spcAft>
          <a:spcPct val="0"/>
        </a:spcAft>
        <a:defRPr sz="3600">
          <a:solidFill>
            <a:schemeClr val="tx2"/>
          </a:solidFill>
          <a:latin typeface="Times New Roman" panose="02020603050405020304" pitchFamily="18" charset="0"/>
        </a:defRPr>
      </a:lvl3pPr>
      <a:lvl4pPr algn="l" rtl="0" eaLnBrk="1" fontAlgn="base" hangingPunct="1">
        <a:spcBef>
          <a:spcPct val="0"/>
        </a:spcBef>
        <a:spcAft>
          <a:spcPct val="0"/>
        </a:spcAft>
        <a:defRPr sz="3600">
          <a:solidFill>
            <a:schemeClr val="tx2"/>
          </a:solidFill>
          <a:latin typeface="Times New Roman" panose="02020603050405020304" pitchFamily="18" charset="0"/>
        </a:defRPr>
      </a:lvl4pPr>
      <a:lvl5pPr algn="l" rtl="0" eaLnBrk="1" fontAlgn="base" hangingPunct="1">
        <a:spcBef>
          <a:spcPct val="0"/>
        </a:spcBef>
        <a:spcAft>
          <a:spcPct val="0"/>
        </a:spcAft>
        <a:defRPr sz="3600">
          <a:solidFill>
            <a:schemeClr val="tx2"/>
          </a:solidFill>
          <a:latin typeface="Times New Roman" panose="02020603050405020304" pitchFamily="18" charset="0"/>
        </a:defRPr>
      </a:lvl5pPr>
      <a:lvl6pPr marL="457200" algn="l" rtl="0" eaLnBrk="1" fontAlgn="base" hangingPunct="1">
        <a:spcBef>
          <a:spcPct val="0"/>
        </a:spcBef>
        <a:spcAft>
          <a:spcPct val="0"/>
        </a:spcAft>
        <a:defRPr sz="3600">
          <a:solidFill>
            <a:schemeClr val="tx2"/>
          </a:solidFill>
          <a:latin typeface="Times New Roman" panose="02020603050405020304" pitchFamily="18" charset="0"/>
        </a:defRPr>
      </a:lvl6pPr>
      <a:lvl7pPr marL="914400" algn="l" rtl="0" eaLnBrk="1" fontAlgn="base" hangingPunct="1">
        <a:spcBef>
          <a:spcPct val="0"/>
        </a:spcBef>
        <a:spcAft>
          <a:spcPct val="0"/>
        </a:spcAft>
        <a:defRPr sz="3600">
          <a:solidFill>
            <a:schemeClr val="tx2"/>
          </a:solidFill>
          <a:latin typeface="Times New Roman" panose="02020603050405020304" pitchFamily="18" charset="0"/>
        </a:defRPr>
      </a:lvl7pPr>
      <a:lvl8pPr marL="1371600" algn="l" rtl="0" eaLnBrk="1" fontAlgn="base" hangingPunct="1">
        <a:spcBef>
          <a:spcPct val="0"/>
        </a:spcBef>
        <a:spcAft>
          <a:spcPct val="0"/>
        </a:spcAft>
        <a:defRPr sz="3600">
          <a:solidFill>
            <a:schemeClr val="tx2"/>
          </a:solidFill>
          <a:latin typeface="Times New Roman" panose="02020603050405020304" pitchFamily="18" charset="0"/>
        </a:defRPr>
      </a:lvl8pPr>
      <a:lvl9pPr marL="1828800" algn="l" rtl="0" eaLnBrk="1" fontAlgn="base" hangingPunct="1">
        <a:spcBef>
          <a:spcPct val="0"/>
        </a:spcBef>
        <a:spcAft>
          <a:spcPct val="0"/>
        </a:spcAft>
        <a:defRPr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kern="1200">
          <a:solidFill>
            <a:srgbClr val="42372C"/>
          </a:solidFill>
          <a:latin typeface="+mn-lt"/>
          <a:ea typeface="+mn-ea"/>
          <a:cs typeface="+mn-cs"/>
        </a:defRPr>
      </a:lvl1pPr>
      <a:lvl2pPr marL="742950" indent="-285750" algn="l" rtl="0" eaLnBrk="1" fontAlgn="base" hangingPunct="1">
        <a:spcBef>
          <a:spcPct val="20000"/>
        </a:spcBef>
        <a:spcAft>
          <a:spcPct val="0"/>
        </a:spcAft>
        <a:buChar char="–"/>
        <a:defRPr sz="1600" kern="1200">
          <a:solidFill>
            <a:srgbClr val="42372C"/>
          </a:solidFill>
          <a:latin typeface="+mn-lt"/>
          <a:ea typeface="+mn-ea"/>
          <a:cs typeface="+mn-cs"/>
        </a:defRPr>
      </a:lvl2pPr>
      <a:lvl3pPr marL="1143000" indent="-228600" algn="l" rtl="0" eaLnBrk="1" fontAlgn="base" hangingPunct="1">
        <a:spcBef>
          <a:spcPct val="20000"/>
        </a:spcBef>
        <a:spcAft>
          <a:spcPct val="0"/>
        </a:spcAft>
        <a:buChar char="•"/>
        <a:defRPr sz="1400" kern="1200">
          <a:solidFill>
            <a:srgbClr val="42372C"/>
          </a:solidFill>
          <a:latin typeface="+mn-lt"/>
          <a:ea typeface="+mn-ea"/>
          <a:cs typeface="+mn-cs"/>
        </a:defRPr>
      </a:lvl3pPr>
      <a:lvl4pPr marL="1600200" indent="-228600" algn="l" rtl="0" eaLnBrk="1" fontAlgn="base" hangingPunct="1">
        <a:spcBef>
          <a:spcPct val="20000"/>
        </a:spcBef>
        <a:spcAft>
          <a:spcPct val="0"/>
        </a:spcAft>
        <a:buChar char="–"/>
        <a:defRPr sz="1200" kern="1200">
          <a:solidFill>
            <a:srgbClr val="42372C"/>
          </a:solidFill>
          <a:latin typeface="+mn-lt"/>
          <a:ea typeface="+mn-ea"/>
          <a:cs typeface="+mn-cs"/>
        </a:defRPr>
      </a:lvl4pPr>
      <a:lvl5pPr marL="2057400" indent="-228600" algn="l" rtl="0" eaLnBrk="1" fontAlgn="base" hangingPunct="1">
        <a:spcBef>
          <a:spcPct val="20000"/>
        </a:spcBef>
        <a:spcAft>
          <a:spcPct val="0"/>
        </a:spcAft>
        <a:buChar char="»"/>
        <a:defRPr sz="1200" kern="1200">
          <a:solidFill>
            <a:srgbClr val="42372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 name="Picture 2" descr="http://www.up.iranjoman.com/images/m6kd53spgj1i7xm0vl65.jpg"/>
          <p:cNvPicPr>
            <a:picLocks noChangeAspect="1" noChangeArrowheads="1"/>
          </p:cNvPicPr>
          <p:nvPr/>
        </p:nvPicPr>
        <p:blipFill rotWithShape="1">
          <a:blip r:embed="rId2">
            <a:duotone>
              <a:prstClr val="black"/>
              <a:schemeClr val="accent3">
                <a:tint val="45000"/>
                <a:satMod val="400000"/>
              </a:schemeClr>
            </a:duotone>
            <a:extLst>
              <a:ext uri="{28A0092B-C50C-407E-A947-70E740481C1C}">
                <a14:useLocalDpi xmlns:a14="http://schemas.microsoft.com/office/drawing/2010/main" val="0"/>
              </a:ext>
            </a:extLst>
          </a:blip>
          <a:srcRect/>
          <a:stretch/>
        </p:blipFill>
        <p:spPr bwMode="auto">
          <a:xfrm>
            <a:off x="18690" y="-20128"/>
            <a:ext cx="9125309" cy="6878128"/>
          </a:xfrm>
          <a:prstGeom prst="roundRect">
            <a:avLst>
              <a:gd name="adj" fmla="val 4167"/>
            </a:avLst>
          </a:prstGeom>
          <a:solidFill>
            <a:srgbClr val="FFFFFF"/>
          </a:solidFill>
          <a:ln w="76200" cap="sq">
            <a:solidFill>
              <a:schemeClr val="accent6">
                <a:lumMod val="75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val="3120814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057400"/>
            <a:ext cx="7391400" cy="4449763"/>
          </a:xfrm>
        </p:spPr>
        <p:txBody>
          <a:bodyPr/>
          <a:lstStyle/>
          <a:p>
            <a:pPr marL="0" indent="0" algn="r">
              <a:buNone/>
            </a:pPr>
            <a:r>
              <a:rPr lang="fa-IR" sz="2400" dirty="0">
                <a:cs typeface="B Nazanin" panose="00000400000000000000" pitchFamily="2" charset="-78"/>
              </a:rPr>
              <a:t>سانتیاگو کالاتراوا، به محض اتمام تحصیلات کلاسیک، والنسیا را به مقصد پاریس ترک گفت و به تحصیل در رشته بوم شناسی پرداخت. اما طولی نکشید که نسبت به این رشته بی‌علاقه شد و شروع به جستجوی خواسته قلبی خود در جای دیگری کرد. بنابرین پس از مدتی به زادگاه خود بازگشت و با ثبت‌نام در دانشکده علوم ساختمانی والنسیا، به تحصیل در رشته معماری پرداخت. دقیقا همین جا بود که استعداد ذاتی کالاتراوا رخ نمایاند و او را به سمت تحقیقاتی سوق داد که نقش مهمی را در آینده وی ایفا کرد. به طوری که وی به جایگاه فعلی خود دست یافت و موفق شد که عنوان معمار برتر سال ۲۰۰۵ میلادی را از آن خود کند.</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0" y="5806136"/>
            <a:ext cx="2031842" cy="1015921"/>
          </a:xfrm>
          <a:prstGeom prst="rect">
            <a:avLst/>
          </a:prstGeom>
        </p:spPr>
      </p:pic>
    </p:spTree>
    <p:extLst>
      <p:ext uri="{BB962C8B-B14F-4D97-AF65-F5344CB8AC3E}">
        <p14:creationId xmlns:p14="http://schemas.microsoft.com/office/powerpoint/2010/main" val="1311513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r="3560" b="15464"/>
          <a:stretch/>
        </p:blipFill>
        <p:spPr>
          <a:xfrm>
            <a:off x="34506" y="0"/>
            <a:ext cx="9109494" cy="6858000"/>
          </a:xfrm>
        </p:spPr>
      </p:pic>
    </p:spTree>
    <p:extLst>
      <p:ext uri="{BB962C8B-B14F-4D97-AF65-F5344CB8AC3E}">
        <p14:creationId xmlns:p14="http://schemas.microsoft.com/office/powerpoint/2010/main" val="2370340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bg1"/>
                </a:solidFill>
                <a:cs typeface="B Nazanin" panose="00000400000000000000" pitchFamily="2" charset="-78"/>
              </a:rPr>
              <a:t>سبک کاری سانتیاگو </a:t>
            </a:r>
            <a:r>
              <a:rPr lang="fa-IR" dirty="0" smtClean="0">
                <a:solidFill>
                  <a:schemeClr val="bg1"/>
                </a:solidFill>
                <a:cs typeface="B Nazanin" panose="00000400000000000000" pitchFamily="2" charset="-78"/>
              </a:rPr>
              <a:t>کالاتراوا</a:t>
            </a:r>
            <a:endParaRPr lang="fa-IR" dirty="0">
              <a:solidFill>
                <a:schemeClr val="bg1"/>
              </a:solidFill>
              <a:cs typeface="B Nazanin" panose="00000400000000000000" pitchFamily="2" charset="-78"/>
            </a:endParaRPr>
          </a:p>
        </p:txBody>
      </p:sp>
      <p:sp>
        <p:nvSpPr>
          <p:cNvPr id="3" name="Content Placeholder 2"/>
          <p:cNvSpPr>
            <a:spLocks noGrp="1"/>
          </p:cNvSpPr>
          <p:nvPr>
            <p:ph idx="1"/>
          </p:nvPr>
        </p:nvSpPr>
        <p:spPr>
          <a:xfrm>
            <a:off x="1295400" y="2133600"/>
            <a:ext cx="7391400" cy="4449763"/>
          </a:xfrm>
        </p:spPr>
        <p:txBody>
          <a:bodyPr/>
          <a:lstStyle/>
          <a:p>
            <a:pPr marL="0" indent="0" algn="r">
              <a:buNone/>
            </a:pPr>
            <a:r>
              <a:rPr lang="fa-IR" sz="2400" dirty="0" smtClean="0">
                <a:cs typeface="B Nazanin" panose="00000400000000000000" pitchFamily="2" charset="-78"/>
              </a:rPr>
              <a:t>طرح‌های سانتیاگو کالاتراوا به سبب شمایل خاص خود، با نام </a:t>
            </a:r>
            <a:r>
              <a:rPr lang="en-US" sz="2400" dirty="0" smtClean="0">
                <a:cs typeface="B Nazanin" panose="00000400000000000000" pitchFamily="2" charset="-78"/>
              </a:rPr>
              <a:t>elemental lyrical </a:t>
            </a:r>
            <a:r>
              <a:rPr lang="fa-IR" sz="2400" dirty="0" smtClean="0">
                <a:cs typeface="B Nazanin" panose="00000400000000000000" pitchFamily="2" charset="-78"/>
              </a:rPr>
              <a:t>خوانده می شوند که به معنای غزل‌بنیانی است و از طبع لطیف آن نشات می‌گیرد؛ چراکه یکی از اساسی‌ترین شاخصه‌های طراحی‌های این معمار، ریشه در خیال پردازی وی دارد؛ چراکه وی به هیچ حد و مرزی مقید نیست  و هرآنچه را که امکان اجرایش وجود داشته باشد، به تصویر می‌کشد. سازه‌های کابلی طراحی شده توسط سانتیاگو کالاتراوا، گواهی بر این مدعاست و تخیل بی‌مرز وی را نمایان می‌سازد.</a:t>
            </a:r>
            <a:endParaRPr lang="fa-IR" sz="2400" dirty="0">
              <a:cs typeface="B Nazanin" panose="00000400000000000000" pitchFamily="2" charset="-78"/>
            </a:endParaRPr>
          </a:p>
        </p:txBody>
      </p:sp>
    </p:spTree>
    <p:extLst>
      <p:ext uri="{BB962C8B-B14F-4D97-AF65-F5344CB8AC3E}">
        <p14:creationId xmlns:p14="http://schemas.microsoft.com/office/powerpoint/2010/main" val="2529793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r="11321" b="15464"/>
          <a:stretch/>
        </p:blipFill>
        <p:spPr>
          <a:xfrm>
            <a:off x="-1438" y="0"/>
            <a:ext cx="9145438" cy="6858000"/>
          </a:xfrm>
        </p:spPr>
      </p:pic>
    </p:spTree>
    <p:extLst>
      <p:ext uri="{BB962C8B-B14F-4D97-AF65-F5344CB8AC3E}">
        <p14:creationId xmlns:p14="http://schemas.microsoft.com/office/powerpoint/2010/main" val="1270101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1447800" y="2286000"/>
            <a:ext cx="7391400" cy="4449763"/>
          </a:xfrm>
        </p:spPr>
        <p:txBody>
          <a:bodyPr/>
          <a:lstStyle/>
          <a:p>
            <a:pPr marL="0" indent="0" algn="r">
              <a:buNone/>
            </a:pPr>
            <a:r>
              <a:rPr lang="fa-IR" sz="2400" dirty="0">
                <a:cs typeface="B Nazanin" panose="00000400000000000000" pitchFamily="2" charset="-78"/>
              </a:rPr>
              <a:t>سانتیاگو کالاتراوا آرشیوی متشکل از حدود ۶۵۰۰۰ طرح اسکیس دارد که در طول دوران تحصیل و فعالیت حرفه‌ای وی به دست خودش طراحی شده است. رقمی که در نگاه اول کمی دور از ذهن و اغراق آمیز به نظر می‌رسد. ولی با نگاهی گذرا به تعداد آثار سانتیاگو کالاتراوا در سراسر جهان، می‌توان به صحت ادعای فوق پی برد و  او را پرکارترین معمار حال حاضر جهان قلمداد کرد.</a:t>
            </a:r>
          </a:p>
        </p:txBody>
      </p:sp>
    </p:spTree>
    <p:extLst>
      <p:ext uri="{BB962C8B-B14F-4D97-AF65-F5344CB8AC3E}">
        <p14:creationId xmlns:p14="http://schemas.microsoft.com/office/powerpoint/2010/main" val="32629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b="13402"/>
          <a:stretch/>
        </p:blipFill>
        <p:spPr>
          <a:xfrm>
            <a:off x="0" y="0"/>
            <a:ext cx="9144000" cy="6858000"/>
          </a:xfrm>
        </p:spPr>
      </p:pic>
    </p:spTree>
    <p:extLst>
      <p:ext uri="{BB962C8B-B14F-4D97-AF65-F5344CB8AC3E}">
        <p14:creationId xmlns:p14="http://schemas.microsoft.com/office/powerpoint/2010/main" val="3431481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1112" y="2209800"/>
            <a:ext cx="7391400" cy="4449763"/>
          </a:xfrm>
        </p:spPr>
        <p:txBody>
          <a:bodyPr/>
          <a:lstStyle/>
          <a:p>
            <a:pPr marL="0" indent="0" algn="r">
              <a:buNone/>
            </a:pPr>
            <a:r>
              <a:rPr lang="fa-IR" sz="2400" dirty="0">
                <a:cs typeface="B Nazanin" panose="00000400000000000000" pitchFamily="2" charset="-78"/>
              </a:rPr>
              <a:t>این ترکیب، تقارن قوی را با محور ایجاد می‌کند که در سراسر خط راه آهن جریان دارد و ایستگاه اتوبوس را در امتداد مسیر، به یک مرکز خرید بزرگ و محیط خارج از ساختمان، متصل می‌سازد. زمانی که این ترکیب، تحت عملیات سانتیاگو کالاتراوا قرار گرفت، توسط دو پل شیشه‌ای مستحکم و قوس‌دار به طبقات ساده کلاسیکی مرتبط می‌شود. در این قسمت، یکی از دو نمای خارجی ساختمان، با برآمدگی‌های عظیم فلزی و شیشه‌ای پارابولیک تجلی می‌یابد. عنصری که تنها در انتهای دیگر خط مرکزی تکرار شده است، از کوچه جانبی  نمای سازه مشهود نمی‌باشد و هیچ‌گونه تطابقی با شرایط محیطی ندارد.</a:t>
            </a:r>
          </a:p>
        </p:txBody>
      </p:sp>
      <p:sp>
        <p:nvSpPr>
          <p:cNvPr id="9" name="Title 1"/>
          <p:cNvSpPr>
            <a:spLocks noGrp="1"/>
          </p:cNvSpPr>
          <p:nvPr>
            <p:ph type="title"/>
          </p:nvPr>
        </p:nvSpPr>
        <p:spPr/>
        <p:txBody>
          <a:bodyPr/>
          <a:lstStyle/>
          <a:p>
            <a:pPr algn="ctr"/>
            <a:r>
              <a:rPr lang="fa-IR" dirty="0" smtClean="0">
                <a:solidFill>
                  <a:schemeClr val="bg1"/>
                </a:solidFill>
                <a:cs typeface="B Nazanin" panose="00000400000000000000" pitchFamily="2" charset="-78"/>
              </a:rPr>
              <a:t>کانسپت</a:t>
            </a:r>
            <a:endParaRPr lang="fa-IR" dirty="0">
              <a:solidFill>
                <a:schemeClr val="bg1"/>
              </a:solidFill>
              <a:cs typeface="B Nazanin" panose="00000400000000000000" pitchFamily="2" charset="-78"/>
            </a:endParaRPr>
          </a:p>
        </p:txBody>
      </p:sp>
    </p:spTree>
    <p:extLst>
      <p:ext uri="{BB962C8B-B14F-4D97-AF65-F5344CB8AC3E}">
        <p14:creationId xmlns:p14="http://schemas.microsoft.com/office/powerpoint/2010/main" val="3617438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r="11340"/>
          <a:stretch/>
        </p:blipFill>
        <p:spPr>
          <a:xfrm>
            <a:off x="0" y="33068"/>
            <a:ext cx="9144000" cy="6824932"/>
          </a:xfrm>
        </p:spPr>
      </p:pic>
    </p:spTree>
    <p:extLst>
      <p:ext uri="{BB962C8B-B14F-4D97-AF65-F5344CB8AC3E}">
        <p14:creationId xmlns:p14="http://schemas.microsoft.com/office/powerpoint/2010/main" val="2916946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7300" y="2209800"/>
            <a:ext cx="7391400" cy="4449763"/>
          </a:xfrm>
        </p:spPr>
        <p:txBody>
          <a:bodyPr/>
          <a:lstStyle/>
          <a:p>
            <a:pPr marL="0" indent="0" algn="r">
              <a:buNone/>
            </a:pPr>
            <a:r>
              <a:rPr lang="fa-IR" sz="2400" dirty="0" smtClean="0">
                <a:cs typeface="B Nazanin" panose="00000400000000000000" pitchFamily="2" charset="-78"/>
              </a:rPr>
              <a:t>این بخش که همانند دروازه‌ای برای دسترسی به منطقه اتوبوس ها به کار گرفته می‌شود، از طریق طاق‌ نماهای طولانی موجود در مسیر پناهگاه اتوبوس‌ها دسته بندی گردیده، و دوباره با فلز سفیدرنگ و شیشه پوشانیده  شده است. بیشتر  ظرافتهای ظاهری پوشش  به سازه‌های درخت مانند ظریف سفیدی بازمی‌گردد که در بالای پلتفرم، در طبقه بالای ساختمان اصلی جای گرفته‌اند. این پروژه با چنین ساختاری، در نهایت به یک واقعیت بدل گردید، هر چند پس از آن بسیاری از پروژههای دیگر، هیچ موفقیتی را در این عرصه کسب ننموده و ناکام ماندند.</a:t>
            </a:r>
            <a:endParaRPr lang="fa-IR" sz="2400" dirty="0">
              <a:cs typeface="B Nazanin" panose="00000400000000000000" pitchFamily="2" charset="-78"/>
            </a:endParaRPr>
          </a:p>
        </p:txBody>
      </p:sp>
      <p:sp>
        <p:nvSpPr>
          <p:cNvPr id="6" name="Title 1"/>
          <p:cNvSpPr>
            <a:spLocks noGrp="1"/>
          </p:cNvSpPr>
          <p:nvPr>
            <p:ph type="title"/>
          </p:nvPr>
        </p:nvSpPr>
        <p:spPr/>
        <p:txBody>
          <a:bodyPr/>
          <a:lstStyle/>
          <a:p>
            <a:pPr algn="ctr"/>
            <a:r>
              <a:rPr lang="fa-IR" dirty="0" smtClean="0">
                <a:solidFill>
                  <a:schemeClr val="bg1"/>
                </a:solidFill>
                <a:cs typeface="B Nazanin" panose="00000400000000000000" pitchFamily="2" charset="-78"/>
              </a:rPr>
              <a:t>کانسپت</a:t>
            </a:r>
            <a:endParaRPr lang="fa-IR" dirty="0">
              <a:solidFill>
                <a:schemeClr val="bg1"/>
              </a:solidFill>
              <a:cs typeface="B Nazanin" panose="00000400000000000000" pitchFamily="2" charset="-78"/>
            </a:endParaRPr>
          </a:p>
        </p:txBody>
      </p:sp>
    </p:spTree>
    <p:extLst>
      <p:ext uri="{BB962C8B-B14F-4D97-AF65-F5344CB8AC3E}">
        <p14:creationId xmlns:p14="http://schemas.microsoft.com/office/powerpoint/2010/main" val="33908964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b="13052"/>
          <a:stretch/>
        </p:blipFill>
        <p:spPr>
          <a:xfrm>
            <a:off x="0" y="-12940"/>
            <a:ext cx="9144000" cy="6870940"/>
          </a:xfrm>
        </p:spPr>
      </p:pic>
    </p:spTree>
    <p:extLst>
      <p:ext uri="{BB962C8B-B14F-4D97-AF65-F5344CB8AC3E}">
        <p14:creationId xmlns:p14="http://schemas.microsoft.com/office/powerpoint/2010/main" val="178436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762" y="990600"/>
            <a:ext cx="6858000" cy="1219200"/>
          </a:xfrm>
        </p:spPr>
        <p:txBody>
          <a:bodyPr/>
          <a:lstStyle/>
          <a:p>
            <a:pPr algn="ctr"/>
            <a:r>
              <a:rPr lang="fa-IR" sz="4200" b="0" dirty="0" smtClean="0">
                <a:cs typeface="B Nazanin" panose="00000400000000000000" pitchFamily="2" charset="-78"/>
              </a:rPr>
              <a:t>ایستگاه شرقی اکسپو 98 لیسبون</a:t>
            </a:r>
            <a:endParaRPr lang="en-US" sz="4200" dirty="0">
              <a:cs typeface="B Nazanin" panose="00000400000000000000" pitchFamily="2" charset="-78"/>
            </a:endParaRPr>
          </a:p>
        </p:txBody>
      </p:sp>
    </p:spTree>
    <p:extLst>
      <p:ext uri="{BB962C8B-B14F-4D97-AF65-F5344CB8AC3E}">
        <p14:creationId xmlns:p14="http://schemas.microsoft.com/office/powerpoint/2010/main" val="28483317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057400"/>
            <a:ext cx="7391400" cy="4449763"/>
          </a:xfrm>
        </p:spPr>
        <p:txBody>
          <a:bodyPr/>
          <a:lstStyle/>
          <a:p>
            <a:pPr algn="r"/>
            <a:r>
              <a:rPr lang="fa-IR" sz="2400" dirty="0">
                <a:cs typeface="B Nazanin" panose="00000400000000000000" pitchFamily="2" charset="-78"/>
              </a:rPr>
              <a:t>نزدیک ترین بخش به این سازه، ایستگاه قطار اسپندو برلین (۱۹۹۱) است که دارای الگویی مشابه میباشد. اگر چه برخی از قطعات شیشه‌ای و سازه‌های درخت مانند خودایستا  در درون طرح برای ساخت رستوران </a:t>
            </a:r>
            <a:r>
              <a:rPr lang="en-US" sz="2400" dirty="0" err="1">
                <a:cs typeface="B Nazanin" panose="00000400000000000000" pitchFamily="2" charset="-78"/>
              </a:rPr>
              <a:t>Bauschánzli</a:t>
            </a:r>
            <a:r>
              <a:rPr lang="en-US" sz="2400" dirty="0">
                <a:cs typeface="B Nazanin" panose="00000400000000000000" pitchFamily="2" charset="-78"/>
              </a:rPr>
              <a:t> </a:t>
            </a:r>
            <a:r>
              <a:rPr lang="fa-IR" sz="2400" dirty="0">
                <a:cs typeface="B Nazanin" panose="00000400000000000000" pitchFamily="2" charset="-78"/>
              </a:rPr>
              <a:t>در زوریخ  (۱۹۸۸) باقی ماندند. اما آن‌چه در ساخت این ترکیب، عجیب‌تر به نظر می‌رسد، استفاده از بتن خاکستری است که تاریکی خاصی را به فضا بخشیده و در تضاد با فلز سفیدرنگ به کار رفته در ساخت آن است.</a:t>
            </a:r>
          </a:p>
        </p:txBody>
      </p:sp>
      <p:sp>
        <p:nvSpPr>
          <p:cNvPr id="4" name="Title 1"/>
          <p:cNvSpPr>
            <a:spLocks noGrp="1"/>
          </p:cNvSpPr>
          <p:nvPr>
            <p:ph type="title"/>
          </p:nvPr>
        </p:nvSpPr>
        <p:spPr>
          <a:xfrm>
            <a:off x="1295400" y="609600"/>
            <a:ext cx="7391400" cy="762000"/>
          </a:xfrm>
        </p:spPr>
        <p:txBody>
          <a:bodyPr/>
          <a:lstStyle/>
          <a:p>
            <a:pPr algn="ctr"/>
            <a:r>
              <a:rPr lang="fa-IR" dirty="0" smtClean="0">
                <a:solidFill>
                  <a:schemeClr val="bg1"/>
                </a:solidFill>
                <a:cs typeface="B Nazanin" panose="00000400000000000000" pitchFamily="2" charset="-78"/>
              </a:rPr>
              <a:t>کانسپت</a:t>
            </a:r>
            <a:endParaRPr lang="fa-IR" dirty="0">
              <a:solidFill>
                <a:schemeClr val="bg1"/>
              </a:solidFill>
              <a:cs typeface="B Nazanin" panose="00000400000000000000" pitchFamily="2" charset="-78"/>
            </a:endParaRPr>
          </a:p>
        </p:txBody>
      </p:sp>
    </p:spTree>
    <p:extLst>
      <p:ext uri="{BB962C8B-B14F-4D97-AF65-F5344CB8AC3E}">
        <p14:creationId xmlns:p14="http://schemas.microsoft.com/office/powerpoint/2010/main" val="13961159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r="6186" b="13208"/>
          <a:stretch/>
        </p:blipFill>
        <p:spPr>
          <a:xfrm>
            <a:off x="0" y="0"/>
            <a:ext cx="9144000" cy="6858000"/>
          </a:xfrm>
        </p:spPr>
      </p:pic>
    </p:spTree>
    <p:extLst>
      <p:ext uri="{BB962C8B-B14F-4D97-AF65-F5344CB8AC3E}">
        <p14:creationId xmlns:p14="http://schemas.microsoft.com/office/powerpoint/2010/main" val="833928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057400"/>
            <a:ext cx="7391400" cy="4449763"/>
          </a:xfrm>
        </p:spPr>
        <p:txBody>
          <a:bodyPr/>
          <a:lstStyle/>
          <a:p>
            <a:pPr marL="0" indent="0" algn="r">
              <a:buNone/>
            </a:pPr>
            <a:r>
              <a:rPr lang="fa-IR" sz="2400" dirty="0">
                <a:cs typeface="B Nazanin" panose="00000400000000000000" pitchFamily="2" charset="-78"/>
              </a:rPr>
              <a:t>سازه‌های درخت مانند، پلتفرم‌های فصلی را پوشش داده‌اند و شاخ و برگ‌های آنها، کل محیط ساخته شده از بتن را پوشش میدهد که سبب می‌گردد بتن خاکستری کمتر به چشم آید. بنابراین، رستوران، بسان آلاچیق فضای آزادی، درست همانند غرفه کویت در نمایشگاه ۹۲ به نظر میرسد. بنابراین می‌توان گفت که هیچ تفاوتی بین استراتژی و دیدگاه به کار گرفته شده برای پل‌ها با پایه‌های بتنی و فولاد فوقانی وجود ندارد و در نهایت تمام پروژه‌ها به ایده عروج و پرواز موجود در کارهای سانتیاگو کالاتراوا اشاره دارند. مواد مورد استفاده در این پروژه، همان مواد رایج به کار گرفته شده در سایر کارهای سانتیاگو کالاتراوا می‌باشد و در این اثر نیز از بتن، شیشه و فلز به شکل گسترده‌ای استفاده شده است.</a:t>
            </a:r>
          </a:p>
        </p:txBody>
      </p:sp>
      <p:sp>
        <p:nvSpPr>
          <p:cNvPr id="4" name="Title 1"/>
          <p:cNvSpPr>
            <a:spLocks noGrp="1"/>
          </p:cNvSpPr>
          <p:nvPr>
            <p:ph type="title"/>
          </p:nvPr>
        </p:nvSpPr>
        <p:spPr>
          <a:xfrm>
            <a:off x="1295400" y="609600"/>
            <a:ext cx="7391400" cy="762000"/>
          </a:xfrm>
        </p:spPr>
        <p:txBody>
          <a:bodyPr/>
          <a:lstStyle/>
          <a:p>
            <a:pPr algn="ctr"/>
            <a:r>
              <a:rPr lang="fa-IR" dirty="0" smtClean="0">
                <a:solidFill>
                  <a:schemeClr val="bg1"/>
                </a:solidFill>
                <a:cs typeface="B Nazanin" panose="00000400000000000000" pitchFamily="2" charset="-78"/>
              </a:rPr>
              <a:t>سازه و متریال</a:t>
            </a:r>
            <a:endParaRPr lang="fa-IR" dirty="0">
              <a:solidFill>
                <a:schemeClr val="bg1"/>
              </a:solidFill>
              <a:cs typeface="B Nazanin" panose="00000400000000000000" pitchFamily="2" charset="-78"/>
            </a:endParaRPr>
          </a:p>
        </p:txBody>
      </p:sp>
    </p:spTree>
    <p:extLst>
      <p:ext uri="{BB962C8B-B14F-4D97-AF65-F5344CB8AC3E}">
        <p14:creationId xmlns:p14="http://schemas.microsoft.com/office/powerpoint/2010/main" val="30031713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64" y="0"/>
            <a:ext cx="9133936" cy="6858000"/>
          </a:xfrm>
        </p:spPr>
      </p:pic>
    </p:spTree>
    <p:extLst>
      <p:ext uri="{BB962C8B-B14F-4D97-AF65-F5344CB8AC3E}">
        <p14:creationId xmlns:p14="http://schemas.microsoft.com/office/powerpoint/2010/main" val="1343011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6"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2000"/>
          <a:stretch/>
        </p:blipFill>
        <p:spPr>
          <a:xfrm>
            <a:off x="0" y="0"/>
            <a:ext cx="9144000" cy="6858000"/>
          </a:xfrm>
        </p:spPr>
      </p:pic>
    </p:spTree>
    <p:extLst>
      <p:ext uri="{BB962C8B-B14F-4D97-AF65-F5344CB8AC3E}">
        <p14:creationId xmlns:p14="http://schemas.microsoft.com/office/powerpoint/2010/main" val="974453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1295400" y="2209800"/>
            <a:ext cx="7391400" cy="4449763"/>
          </a:xfrm>
        </p:spPr>
        <p:txBody>
          <a:bodyPr/>
          <a:lstStyle/>
          <a:p>
            <a:pPr marL="0" indent="0" algn="r">
              <a:buNone/>
            </a:pPr>
            <a:r>
              <a:rPr lang="fa-IR" sz="2400" dirty="0">
                <a:cs typeface="B Nazanin" panose="00000400000000000000" pitchFamily="2" charset="-78"/>
              </a:rPr>
              <a:t>یکی دیگر از گسترده‌ترین مجموعه‌های سانتیاگو کالاتراوا که اولین جایزه جهانی را برای وی به ارمغان آورد، توسعه منطقه‌ای در امتداد رودخانه تاقوس بود که باید برای برگزاری نمایشگاه جهانی سال ۱۹۹۸ میلادی آماده می‌شد. ساختمان اصلی، ایستگاهی است که بر همه لیسبون اشراف دارد و با ایستگاه اتوبوس و متروی مخصوص خود در نزدیکی فرودگاه واقع شده است. در کنار این سازه، گالری‌ها و مغازه‌های متنوعی به چشم می‌خورد. در حال حاضر نیز هر آن‌چه که برای نمایشگاه ۱۹۹۸ ساخته شده بود، با موفقیت هر چه تمام‌تر، به عنوان یک پارک تفریحی محبوب مورد استفاده قرار می‌گیرد.</a:t>
            </a:r>
            <a:endParaRPr lang="en-US" altLang="en-US" sz="2400" dirty="0">
              <a:cs typeface="B Nazanin" panose="00000400000000000000" pitchFamily="2" charset="-78"/>
            </a:endParaRPr>
          </a:p>
        </p:txBody>
      </p:sp>
      <p:sp>
        <p:nvSpPr>
          <p:cNvPr id="2" name="Title 1"/>
          <p:cNvSpPr>
            <a:spLocks noGrp="1"/>
          </p:cNvSpPr>
          <p:nvPr>
            <p:ph type="title"/>
          </p:nvPr>
        </p:nvSpPr>
        <p:spPr/>
        <p:txBody>
          <a:bodyPr/>
          <a:lstStyle/>
          <a:p>
            <a:pPr algn="ctr"/>
            <a:r>
              <a:rPr lang="fa-IR" dirty="0" smtClean="0">
                <a:solidFill>
                  <a:schemeClr val="bg1"/>
                </a:solidFill>
                <a:cs typeface="B Nazanin" panose="00000400000000000000" pitchFamily="2" charset="-78"/>
              </a:rPr>
              <a:t>معرفی ایستگاه قطار شرقی اکسپو 98</a:t>
            </a:r>
            <a:endParaRPr lang="en-US" dirty="0">
              <a:solidFill>
                <a:schemeClr val="bg1"/>
              </a:solidFill>
              <a:cs typeface="B Nazanin" panose="00000400000000000000" pitchFamily="2" charset="-78"/>
            </a:endParaRPr>
          </a:p>
        </p:txBody>
      </p:sp>
    </p:spTree>
    <p:extLst>
      <p:ext uri="{BB962C8B-B14F-4D97-AF65-F5344CB8AC3E}">
        <p14:creationId xmlns:p14="http://schemas.microsoft.com/office/powerpoint/2010/main" val="1750587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9962"/>
          <a:stretch/>
        </p:blipFill>
        <p:spPr>
          <a:xfrm>
            <a:off x="-2875" y="0"/>
            <a:ext cx="9146875" cy="6858000"/>
          </a:xfrm>
        </p:spPr>
      </p:pic>
    </p:spTree>
    <p:extLst>
      <p:ext uri="{BB962C8B-B14F-4D97-AF65-F5344CB8AC3E}">
        <p14:creationId xmlns:p14="http://schemas.microsoft.com/office/powerpoint/2010/main" val="887002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1295400" y="2286000"/>
            <a:ext cx="7391400" cy="4449763"/>
          </a:xfrm>
        </p:spPr>
        <p:txBody>
          <a:bodyPr/>
          <a:lstStyle/>
          <a:p>
            <a:pPr marL="0" indent="0" algn="r">
              <a:buNone/>
            </a:pPr>
            <a:r>
              <a:rPr lang="fa-IR" sz="2400" dirty="0">
                <a:cs typeface="B Nazanin" panose="00000400000000000000" pitchFamily="2" charset="-78"/>
              </a:rPr>
              <a:t>ایستگاه شرقی این نمایشگاه، با طبقات مختلف و وسایل حمل و نقل متنوع نظیر قطار، اتوبوس، مترو و تاکسی، به عنوان قلب تپنده تجارت  این حوزه به شمار می‌آید. دسترسی به شرق و غرب، ساختمان را به یک کانال ارتباطی مهم در بافت شهری تبدیل نموده است که می تواند دو سوی شهر را توسط ایستگاه‌های حمل و نقل قطار بین شهری به هم متصل کند تا بدین ترتیب منطقه شهری و حومه را تلفیق نماید.</a:t>
            </a:r>
            <a:endParaRPr lang="en-US" altLang="en-US" sz="2400" dirty="0">
              <a:solidFill>
                <a:schemeClr val="tx1"/>
              </a:solidFill>
              <a:cs typeface="B Nazanin" panose="00000400000000000000" pitchFamily="2" charset="-78"/>
            </a:endParaRPr>
          </a:p>
        </p:txBody>
      </p:sp>
      <p:sp>
        <p:nvSpPr>
          <p:cNvPr id="4" name="Title 1"/>
          <p:cNvSpPr>
            <a:spLocks noGrp="1"/>
          </p:cNvSpPr>
          <p:nvPr>
            <p:ph type="title"/>
          </p:nvPr>
        </p:nvSpPr>
        <p:spPr>
          <a:xfrm>
            <a:off x="1295400" y="609600"/>
            <a:ext cx="7391400" cy="762000"/>
          </a:xfrm>
        </p:spPr>
        <p:txBody>
          <a:bodyPr/>
          <a:lstStyle/>
          <a:p>
            <a:pPr algn="ctr"/>
            <a:r>
              <a:rPr lang="fa-IR" dirty="0">
                <a:solidFill>
                  <a:schemeClr val="bg1"/>
                </a:solidFill>
                <a:cs typeface="B Nazanin" panose="00000400000000000000" pitchFamily="2" charset="-78"/>
              </a:rPr>
              <a:t>موقعیت</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0" y="5806136"/>
            <a:ext cx="2031842" cy="1015921"/>
          </a:xfrm>
          <a:prstGeom prst="rect">
            <a:avLst/>
          </a:prstGeom>
        </p:spPr>
      </p:pic>
    </p:spTree>
    <p:extLst>
      <p:ext uri="{BB962C8B-B14F-4D97-AF65-F5344CB8AC3E}">
        <p14:creationId xmlns:p14="http://schemas.microsoft.com/office/powerpoint/2010/main" val="3789686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6"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12605"/>
          <a:stretch/>
        </p:blipFill>
        <p:spPr>
          <a:xfrm>
            <a:off x="0" y="0"/>
            <a:ext cx="9144000" cy="6858000"/>
          </a:xfrm>
        </p:spPr>
      </p:pic>
    </p:spTree>
    <p:extLst>
      <p:ext uri="{BB962C8B-B14F-4D97-AF65-F5344CB8AC3E}">
        <p14:creationId xmlns:p14="http://schemas.microsoft.com/office/powerpoint/2010/main" val="3032553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chemeClr val="bg1"/>
                </a:solidFill>
                <a:cs typeface="B Nazanin" panose="00000400000000000000" pitchFamily="2" charset="-78"/>
              </a:rPr>
              <a:t>بیوگرافی سانتیاگو کالاتراوا</a:t>
            </a:r>
            <a:endParaRPr lang="fa-IR" dirty="0">
              <a:solidFill>
                <a:schemeClr val="bg1"/>
              </a:solidFill>
              <a:cs typeface="B Nazanin" panose="00000400000000000000" pitchFamily="2" charset="-78"/>
            </a:endParaRPr>
          </a:p>
        </p:txBody>
      </p:sp>
      <p:sp>
        <p:nvSpPr>
          <p:cNvPr id="3" name="Content Placeholder 2"/>
          <p:cNvSpPr>
            <a:spLocks noGrp="1"/>
          </p:cNvSpPr>
          <p:nvPr>
            <p:ph idx="1"/>
          </p:nvPr>
        </p:nvSpPr>
        <p:spPr>
          <a:xfrm>
            <a:off x="1295400" y="2057400"/>
            <a:ext cx="7391400" cy="4449763"/>
          </a:xfrm>
        </p:spPr>
        <p:txBody>
          <a:bodyPr/>
          <a:lstStyle/>
          <a:p>
            <a:pPr marL="0" indent="0" algn="r">
              <a:buNone/>
            </a:pPr>
            <a:r>
              <a:rPr lang="fa-IR" sz="2400" dirty="0">
                <a:cs typeface="B Nazanin" panose="00000400000000000000" pitchFamily="2" charset="-78"/>
              </a:rPr>
              <a:t>در ۲۸ جولای سال ۱۹۵۱ میلادی، شهر والنسیای اسپانیا، شاهد تولد نوزادی بود که کمک شایانی به زیباتر شدن دنیای پیرامونمان کرد. نام وی را کالاتراوا نهادند که اسمی اشرافی در قرون وسطی به شمار می‌رفت. خانواده کالاتراوا به در زمینه تجارت کلان فعال بودند و یکی از بزرگترین صادرکنندگان محصولات کشاورزی در اسپانیا به شمار می‌رفتند. به همین دلیل هم بود که کالاتاوارا توانست در آینده، بی هیچ دغدغه‌ای به تحصیل در رشته مورد علاقه خود بپردازد. وی دوره ابتدایی را در همان شهر محل تولد خود یعنی والنسیا و در مدرسه صنعت و هنر گذراند. مدرسه‌ای که به گفته خود او، به سبب کلاس‌های ترسیماتش، استعداد ذاتی وی را پر و بال بخشید.</a:t>
            </a:r>
          </a:p>
        </p:txBody>
      </p:sp>
    </p:spTree>
    <p:extLst>
      <p:ext uri="{BB962C8B-B14F-4D97-AF65-F5344CB8AC3E}">
        <p14:creationId xmlns:p14="http://schemas.microsoft.com/office/powerpoint/2010/main" val="1737551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17058"/>
          <a:stretch/>
        </p:blipFill>
        <p:spPr>
          <a:xfrm>
            <a:off x="0" y="0"/>
            <a:ext cx="9144000" cy="6857999"/>
          </a:xfrm>
        </p:spPr>
      </p:pic>
    </p:spTree>
    <p:extLst>
      <p:ext uri="{BB962C8B-B14F-4D97-AF65-F5344CB8AC3E}">
        <p14:creationId xmlns:p14="http://schemas.microsoft.com/office/powerpoint/2010/main" val="3078569729"/>
      </p:ext>
    </p:extLst>
  </p:cSld>
  <p:clrMapOvr>
    <a:masterClrMapping/>
  </p:clrMapOvr>
</p:sld>
</file>

<file path=ppt/theme/theme1.xml><?xml version="1.0" encoding="utf-8"?>
<a:theme xmlns:a="http://schemas.openxmlformats.org/drawingml/2006/main" name="structural_vision">
  <a:themeElements>
    <a:clrScheme name="structural_vis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ctural_vision">
      <a:majorFont>
        <a:latin typeface="Times New Roman"/>
        <a:ea typeface=""/>
        <a:cs typeface=""/>
      </a:majorFont>
      <a:minorFont>
        <a:latin typeface="Arial Blac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ructural_vis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ctural_vis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ctural_vis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ctural_vis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ctural_vis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ctural_vis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ctural_vis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ctural_vis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ctural_vis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ctural_vis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ctural_vis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ctural_vis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www.disamag.com</Template>
  <TotalTime>16</TotalTime>
  <Words>731</Words>
  <Application>Microsoft Office PowerPoint</Application>
  <PresentationFormat>On-screen Show (4:3)</PresentationFormat>
  <Paragraphs>19</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Arial Black</vt:lpstr>
      <vt:lpstr>B Nazanin</vt:lpstr>
      <vt:lpstr>Times New Roman</vt:lpstr>
      <vt:lpstr>structural_vision</vt:lpstr>
      <vt:lpstr>PowerPoint Presentation</vt:lpstr>
      <vt:lpstr>PowerPoint Presentation</vt:lpstr>
      <vt:lpstr>PowerPoint Presentation</vt:lpstr>
      <vt:lpstr>معرفی ایستگاه قطار شرقی اکسپو 98</vt:lpstr>
      <vt:lpstr>PowerPoint Presentation</vt:lpstr>
      <vt:lpstr>موقعیت</vt:lpstr>
      <vt:lpstr>PowerPoint Presentation</vt:lpstr>
      <vt:lpstr>بیوگرافی سانتیاگو کالاتراوا</vt:lpstr>
      <vt:lpstr>PowerPoint Presentation</vt:lpstr>
      <vt:lpstr>PowerPoint Presentation</vt:lpstr>
      <vt:lpstr>PowerPoint Presentation</vt:lpstr>
      <vt:lpstr>سبک کاری سانتیاگو کالاتراوا</vt:lpstr>
      <vt:lpstr>PowerPoint Presentation</vt:lpstr>
      <vt:lpstr>PowerPoint Presentation</vt:lpstr>
      <vt:lpstr>PowerPoint Presentation</vt:lpstr>
      <vt:lpstr>کانسپت</vt:lpstr>
      <vt:lpstr>PowerPoint Presentation</vt:lpstr>
      <vt:lpstr>کانسپت</vt:lpstr>
      <vt:lpstr>PowerPoint Presentation</vt:lpstr>
      <vt:lpstr>کانسپت</vt:lpstr>
      <vt:lpstr>PowerPoint Presentation</vt:lpstr>
      <vt:lpstr>سازه و متریال</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www.disamag.com</dc:creator>
  <cp:lastModifiedBy>omid arzi</cp:lastModifiedBy>
  <cp:revision>4</cp:revision>
  <dcterms:created xsi:type="dcterms:W3CDTF">2017-10-30T19:44:53Z</dcterms:created>
  <dcterms:modified xsi:type="dcterms:W3CDTF">2022-02-01T10:07:49Z</dcterms:modified>
</cp:coreProperties>
</file>