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76" r:id="rId3"/>
    <p:sldId id="277" r:id="rId4"/>
    <p:sldId id="278" r:id="rId5"/>
    <p:sldId id="279" r:id="rId6"/>
    <p:sldId id="281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3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3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65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6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1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8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85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09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9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9256-BB9D-4EE1-978B-903609A03B5E}" type="datetimeFigureOut">
              <a:rPr lang="en-US" smtClean="0"/>
              <a:t>9/10/2015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791C-0A8C-41CF-A358-0882E33B6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5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8121" y="1075764"/>
            <a:ext cx="436690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فارسی دوم متوسطه</a:t>
            </a: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درس هشتم</a:t>
            </a:r>
          </a:p>
          <a:p>
            <a:pPr algn="ctr">
              <a:lnSpc>
                <a:spcPct val="200000"/>
              </a:lnSpc>
            </a:pPr>
            <a:endParaRPr lang="fa-IR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  <a:p>
            <a:pPr algn="ctr">
              <a:lnSpc>
                <a:spcPct val="200000"/>
              </a:lnSpc>
            </a:pPr>
            <a:r>
              <a:rPr lang="fa-IR" sz="40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مدرس : فاطمه محمدی</a:t>
            </a:r>
            <a:endParaRPr lang="en-US" sz="4000" b="1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20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258" y="1751431"/>
            <a:ext cx="11483788" cy="4611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درس </a:t>
            </a:r>
            <a:r>
              <a:rPr lang="fa-IR" sz="2800" b="1" u="sng" dirty="0"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هشتم : </a:t>
            </a:r>
            <a:endParaRPr lang="en-US" sz="2800" b="1" u="sng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همه ی جمله ها از  گروهای اسمی تشکیل می شوند </a:t>
            </a:r>
            <a:r>
              <a:rPr lang="fa-I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.</a:t>
            </a: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گروه های اسمی</a:t>
            </a:r>
            <a:r>
              <a:rPr lang="fa-IR" sz="2800" b="1" dirty="0">
                <a:solidFill>
                  <a:srgbClr val="E36C0A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</a:t>
            </a: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 مجموعه ای از اسامی هستند که  به  یکدیگر متصل می شوند 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من کتاب خریدم.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هر گروه اسمی ، یک هسته دارد </a:t>
            </a:r>
            <a:endParaRPr lang="en-US" sz="28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5407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859" y="747190"/>
            <a:ext cx="11510682" cy="568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40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هسته </a:t>
            </a:r>
            <a:r>
              <a:rPr lang="fa-IR" sz="40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:</a:t>
            </a:r>
          </a:p>
          <a:p>
            <a:pPr algn="ctr" rtl="1">
              <a:lnSpc>
                <a:spcPct val="150000"/>
              </a:lnSpc>
              <a:spcAft>
                <a:spcPts val="1000"/>
              </a:spcAft>
            </a:pPr>
            <a:endParaRPr lang="en-US" sz="4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1)اولین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اسم کسره دار یک گروه اسمی است.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R="0" lvl="0" algn="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2)حذف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آن سبب  لطمه ی به معنای جمله می شود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 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5720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هر هسته   دارای ، وابسته هایی   است .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457200" marR="0" algn="ctr" rtl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وابسته پیشین         هسته             وابسته پسین</a:t>
            </a:r>
            <a:endParaRPr lang="en-US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252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376" y="1183726"/>
            <a:ext cx="10990729" cy="5103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وابسته های پسین: 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3200" b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وابسته های پسین: </a:t>
            </a:r>
            <a:r>
              <a:rPr lang="fa-IR" sz="32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بعد از هسته  می آیند .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صفتهای بیانی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مضاف الیه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ی نکره</a:t>
            </a:r>
            <a:endParaRPr lang="en-US" sz="32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8948E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ها   و ان علامت جمع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136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9847" y="2026229"/>
            <a:ext cx="9686365" cy="41139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مثال :                    </a:t>
            </a:r>
            <a:endParaRPr lang="fa-IR" sz="36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</a:t>
            </a:r>
            <a:r>
              <a:rPr lang="fa-I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                              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دانشجوی کوشا     گل های صورتی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                                مقاله ی  خوب       باغبان مهربان    </a:t>
            </a:r>
            <a:endParaRPr lang="fa-IR" sz="28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B Lotus" panose="00000400000000000000" pitchFamily="2" charset="-78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</a:t>
            </a:r>
            <a:endParaRPr lang="en-US" sz="2800" b="1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50000"/>
              </a:lnSpc>
              <a:spcAft>
                <a:spcPts val="1000"/>
              </a:spcAft>
            </a:pP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 نکته : رنگها و </a:t>
            </a:r>
            <a:r>
              <a:rPr lang="fa-IR" sz="32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اعداد  </a:t>
            </a:r>
            <a:r>
              <a:rPr lang="fa-IR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Lotus" panose="00000400000000000000" pitchFamily="2" charset="-78"/>
              </a:rPr>
              <a:t>همیشه صفت هستند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1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77" y="-280334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20151" y="924206"/>
            <a:ext cx="9363635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4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تمرین :   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1)زنان اندیشمند ، در سربلندی  ایران عزیز  ،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ن</a:t>
            </a:r>
            <a:r>
              <a:rPr lang="fa-IR" sz="2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قش </a:t>
            </a: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موثری دارند.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2)من آینده  ای درخشان  برای این نوجوان  می بینم .</a:t>
            </a: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algn="r" rtl="1">
              <a:lnSpc>
                <a:spcPct val="250000"/>
              </a:lnSpc>
              <a:spcAft>
                <a:spcPts val="1000"/>
              </a:spcAft>
            </a:pPr>
            <a:r>
              <a:rPr lang="fa-IR" sz="2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 3)برگ های  سبز   ، زیر نور گرم خورشید  می درخشیدند.</a:t>
            </a:r>
            <a:endParaRPr lang="en-US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7721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018358"/>
            <a:ext cx="6096000" cy="123495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lnSpc>
                <a:spcPct val="150000"/>
              </a:lnSpc>
              <a:spcAft>
                <a:spcPts val="1000"/>
              </a:spcAft>
            </a:pPr>
            <a:r>
              <a:rPr lang="fa-IR" sz="54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B Titr" panose="00000700000000000000" pitchFamily="2" charset="-78"/>
              </a:rPr>
              <a:t>پایان</a:t>
            </a:r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494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166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 Lotus</vt:lpstr>
      <vt:lpstr>B Nazanin</vt:lpstr>
      <vt:lpstr>B Titr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 Golestan</dc:creator>
  <cp:lastModifiedBy>Alireza Golestan</cp:lastModifiedBy>
  <cp:revision>44</cp:revision>
  <dcterms:created xsi:type="dcterms:W3CDTF">2015-07-06T05:06:21Z</dcterms:created>
  <dcterms:modified xsi:type="dcterms:W3CDTF">2015-09-10T12:57:50Z</dcterms:modified>
</cp:coreProperties>
</file>