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6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1532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85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188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77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76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50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A563682-8360-4B82-B3A9-A3307A4388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4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7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5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4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7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7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6D3BE-7A9A-4E4C-B202-B32BE85B208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68269F-936E-4066-9067-F68D3D534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5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7B09F-DDD0-4A3B-A408-8FD6ED832D93}" type="slidenum">
              <a:rPr lang="en-US"/>
              <a:pPr/>
              <a:t>1</a:t>
            </a:fld>
            <a:endParaRPr lang="en-US"/>
          </a:p>
        </p:txBody>
      </p:sp>
      <p:sp>
        <p:nvSpPr>
          <p:cNvPr id="508934" name="Rectangle 6"/>
          <p:cNvSpPr>
            <a:spLocks noChangeArrowheads="1"/>
          </p:cNvSpPr>
          <p:nvPr/>
        </p:nvSpPr>
        <p:spPr bwMode="auto">
          <a:xfrm>
            <a:off x="4233944" y="2590800"/>
            <a:ext cx="37257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a-IR" sz="5400" dirty="0">
                <a:solidFill>
                  <a:schemeClr val="tx2"/>
                </a:solidFill>
                <a:cs typeface="Arial" panose="020B0604020202020204" pitchFamily="34" charset="0"/>
              </a:rPr>
              <a:t>فصل یک</a:t>
            </a:r>
            <a:br>
              <a:rPr lang="fa-IR" sz="5400" dirty="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fa-IR" sz="5400" dirty="0">
                <a:solidFill>
                  <a:schemeClr val="tx2"/>
                </a:solidFill>
                <a:cs typeface="Arial" panose="020B0604020202020204" pitchFamily="34" charset="0"/>
              </a:rPr>
              <a:t>اترهاواپوکسیدها</a:t>
            </a:r>
            <a:endParaRPr lang="en-US" sz="54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88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F634F-D745-4D5F-9FAF-E432879F8F96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Arial" panose="020B0604020202020204" pitchFamily="34" charset="0"/>
              </a:rPr>
              <a:t>سنتز ویلیامسون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458200" cy="12954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  <a:sym typeface="Symbol" panose="05050102010706020507" pitchFamily="18" charset="2"/>
              </a:rPr>
              <a:t>یون آلکوکسید+آلکیل برومید (یا توسیلات)</a:t>
            </a:r>
            <a:endParaRPr lang="en-US">
              <a:cs typeface="Arial" panose="020B0604020202020204" pitchFamily="34" charset="0"/>
              <a:sym typeface="Symbol" panose="05050102010706020507" pitchFamily="18" charset="2"/>
            </a:endParaRPr>
          </a:p>
          <a:p>
            <a:r>
              <a:rPr lang="fa-IR">
                <a:cs typeface="Arial" panose="020B0604020202020204" pitchFamily="34" charset="0"/>
              </a:rPr>
              <a:t>مثالها</a:t>
            </a:r>
            <a:endParaRPr lang="en-US">
              <a:cs typeface="Arial" panose="020B0604020202020204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95601"/>
            <a:ext cx="60198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1752600" y="4343401"/>
            <a:ext cx="8686800" cy="1970088"/>
            <a:chOff x="144" y="2736"/>
            <a:chExt cx="5472" cy="1241"/>
          </a:xfrm>
        </p:grpSpPr>
        <p:pic>
          <p:nvPicPr>
            <p:cNvPr id="1638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2736"/>
              <a:ext cx="5472" cy="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5088" y="3744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169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7CB0-B53A-451E-914F-D3ABE4FF40CB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a-IR">
                <a:cs typeface="Arial" panose="020B0604020202020204" pitchFamily="34" charset="0"/>
              </a:rPr>
              <a:t>آلکوکسی مرکوراسیون-</a:t>
            </a:r>
            <a:br>
              <a:rPr lang="fa-IR">
                <a:cs typeface="Arial" panose="020B0604020202020204" pitchFamily="34" charset="0"/>
              </a:rPr>
            </a:br>
            <a:r>
              <a:rPr lang="fa-IR">
                <a:cs typeface="Arial" panose="020B0604020202020204" pitchFamily="34" charset="0"/>
              </a:rPr>
              <a:t>دمرکوراسیون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207375" cy="17526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>
                <a:cs typeface="Arial" panose="020B0604020202020204" pitchFamily="34" charset="0"/>
              </a:rPr>
              <a:t>استفاده از استات جیوه در حضور الکل که در نتیجه  </a:t>
            </a:r>
            <a:r>
              <a:rPr lang="en-US">
                <a:cs typeface="Arial" panose="020B0604020202020204" pitchFamily="34" charset="0"/>
              </a:rPr>
              <a:t>RO-H</a:t>
            </a:r>
            <a:endParaRPr lang="fa-IR">
              <a:cs typeface="Arial" panose="020B0604020202020204" pitchFamily="34" charset="0"/>
            </a:endParaRPr>
          </a:p>
          <a:p>
            <a:pPr algn="r" rtl="1">
              <a:buFontTx/>
              <a:buNone/>
            </a:pPr>
            <a:r>
              <a:rPr lang="fa-IR">
                <a:cs typeface="Arial" panose="020B0604020202020204" pitchFamily="34" charset="0"/>
              </a:rPr>
              <a:t>به پیوند دوگانه بصورت مارکونیکوف اضافه میشود.</a:t>
            </a:r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2286001" y="3581401"/>
            <a:ext cx="7896225" cy="2274888"/>
            <a:chOff x="480" y="2256"/>
            <a:chExt cx="4974" cy="1433"/>
          </a:xfrm>
        </p:grpSpPr>
        <p:pic>
          <p:nvPicPr>
            <p:cNvPr id="1843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2256"/>
              <a:ext cx="494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184" y="345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171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696F-456B-4D32-83A1-6F553DE94E71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a-IR">
                <a:cs typeface="Arial" panose="020B0604020202020204" pitchFamily="34" charset="0"/>
              </a:rPr>
              <a:t>دهیدراسیون دومولکولی</a:t>
            </a:r>
            <a:br>
              <a:rPr lang="fa-IR">
                <a:cs typeface="Arial" panose="020B0604020202020204" pitchFamily="34" charset="0"/>
              </a:rPr>
            </a:br>
            <a:r>
              <a:rPr lang="fa-IR">
                <a:cs typeface="Arial" panose="020B0604020202020204" pitchFamily="34" charset="0"/>
              </a:rPr>
              <a:t>الکلها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153400" cy="1371600"/>
          </a:xfrm>
        </p:spPr>
        <p:txBody>
          <a:bodyPr/>
          <a:lstStyle/>
          <a:p>
            <a:pPr algn="r" rtl="1"/>
            <a:r>
              <a:rPr lang="fa-IR" sz="2800">
                <a:cs typeface="Arial" panose="020B0604020202020204" pitchFamily="34" charset="0"/>
              </a:rPr>
              <a:t>یک روش صنعتی است وبرای آزمایشگاه روش خوبی نیست.</a:t>
            </a:r>
            <a:endParaRPr lang="en-US" sz="2800">
              <a:cs typeface="Arial" panose="020B0604020202020204" pitchFamily="34" charset="0"/>
            </a:endParaRPr>
          </a:p>
          <a:p>
            <a:pPr algn="r" rtl="1"/>
            <a:r>
              <a:rPr lang="fa-IR" sz="2800">
                <a:cs typeface="Arial" panose="020B0604020202020204" pitchFamily="34" charset="0"/>
              </a:rPr>
              <a:t>اگر دما خیلی بالا باشد الکن تشکیل میشود.</a:t>
            </a:r>
            <a:endParaRPr lang="en-US" sz="2800">
              <a:cs typeface="Arial" panose="020B0604020202020204" pitchFamily="34" charset="0"/>
            </a:endParaRPr>
          </a:p>
        </p:txBody>
      </p: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3505201" y="3733801"/>
            <a:ext cx="6600825" cy="2046288"/>
            <a:chOff x="1248" y="2352"/>
            <a:chExt cx="4158" cy="1289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248" y="2352"/>
              <a:ext cx="1008" cy="52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5136" y="3408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1752600" y="3673478"/>
            <a:ext cx="8763000" cy="1039813"/>
            <a:chOff x="144" y="2314"/>
            <a:chExt cx="5520" cy="655"/>
          </a:xfrm>
        </p:grpSpPr>
        <p:pic>
          <p:nvPicPr>
            <p:cNvPr id="19460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2314"/>
              <a:ext cx="5520" cy="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3216" y="2736"/>
              <a:ext cx="4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</a:rPr>
                <a:t>140°C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055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B552-41AF-4E84-BD4F-9232E551D29E}" type="slidenum">
              <a:rPr lang="en-US"/>
              <a:pPr/>
              <a:t>13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Arial" panose="020B0604020202020204" pitchFamily="34" charset="0"/>
              </a:rPr>
              <a:t>شکستن اترها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848600" cy="41910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اترها در محیط بازی غیر فعال هستندو در حضور اسید قوی پروتونه شده وتحت واکنش جانشینی قرار میگیرند.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الکل به عنوان گروه جارج شونده جایگزین هالید میشود.</a:t>
            </a:r>
            <a:endParaRPr lang="en-US">
              <a:cs typeface="Arial" panose="020B0604020202020204" pitchFamily="34" charset="0"/>
            </a:endParaRPr>
          </a:p>
          <a:p>
            <a:r>
              <a:rPr lang="fa-IR">
                <a:cs typeface="Arial" panose="020B0604020202020204" pitchFamily="34" charset="0"/>
              </a:rPr>
              <a:t>ترتیب فعالیت </a:t>
            </a:r>
            <a:r>
              <a:rPr lang="en-US"/>
              <a:t>:  HI &gt; HBr &gt;&gt; HCl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06779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AA7C-8566-4310-955F-5DDB9EEEEDCC}" type="slidenum">
              <a:rPr lang="en-US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3152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مکانیزم شکستن</a:t>
            </a:r>
            <a:endParaRPr lang="en-US">
              <a:cs typeface="Arial" panose="020B0604020202020204" pitchFamily="34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800100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05200"/>
            <a:ext cx="8001000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552129" y="1341439"/>
            <a:ext cx="31838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 </a:t>
            </a:r>
            <a:r>
              <a:rPr lang="fa-IR" sz="3200">
                <a:cs typeface="Arial" panose="020B0604020202020204" pitchFamily="34" charset="0"/>
              </a:rPr>
              <a:t>اتر پروتونه میشود.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876828" y="2971801"/>
            <a:ext cx="55194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 </a:t>
            </a:r>
            <a:r>
              <a:rPr lang="fa-IR" sz="3200">
                <a:cs typeface="Arial" panose="020B0604020202020204" pitchFamily="34" charset="0"/>
              </a:rPr>
              <a:t>الکل در اثر حمله هالید خارج میشود.</a:t>
            </a:r>
            <a:endParaRPr lang="en-US" sz="3200">
              <a:cs typeface="Arial" panose="020B0604020202020204" pitchFamily="34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978026" y="4906963"/>
            <a:ext cx="76231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 </a:t>
            </a:r>
            <a:r>
              <a:rPr lang="fa-IR" sz="3200">
                <a:cs typeface="Arial" panose="020B0604020202020204" pitchFamily="34" charset="0"/>
              </a:rPr>
              <a:t>الکل پروتونه شده هالید حمله کرده و مولکول دیگر الکیل هالید تشکیل میشود.</a:t>
            </a:r>
            <a:endParaRPr lang="en-US" sz="3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7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utoUpdateAnimBg="0"/>
      <p:bldP spid="21510" grpId="0" autoUpdateAnimBg="0"/>
      <p:bldP spid="2151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11048-2C10-4BC4-B2C1-DA58EEB950CC}" type="slidenum">
              <a:rPr lang="en-US"/>
              <a:pPr/>
              <a:t>15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Arial" panose="020B0604020202020204" pitchFamily="34" charset="0"/>
              </a:rPr>
              <a:t>شکستن فنیل اتر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8288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فنول ها نمیتوانند در این شرایط با هالید واکنش دهند.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مثال:</a:t>
            </a:r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2209800" y="4038601"/>
            <a:ext cx="8077200" cy="2274888"/>
            <a:chOff x="432" y="2544"/>
            <a:chExt cx="5088" cy="1433"/>
          </a:xfrm>
        </p:grpSpPr>
        <p:pic>
          <p:nvPicPr>
            <p:cNvPr id="2253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544"/>
              <a:ext cx="4944" cy="8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5088" y="3744"/>
              <a:ext cx="4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8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C5B3-5FF5-4F76-81B8-0CD1BFAA1647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Arial" panose="020B0604020202020204" pitchFamily="34" charset="0"/>
              </a:rPr>
              <a:t>اتو اکسیداسیون اترها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4958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در حضور اکسیژن اتمسفر اترها به آرامی به هیدروپراکسیدهاودی الکیل پراکسیدها اکسید میشوند.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هر دو این ترکیبات قابل انفجار هستند.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پیشنهادات:</a:t>
            </a:r>
            <a:endParaRPr lang="en-US">
              <a:cs typeface="Arial" panose="020B0604020202020204" pitchFamily="34" charset="0"/>
            </a:endParaRPr>
          </a:p>
          <a:p>
            <a:pPr lvl="1" algn="r" rtl="1"/>
            <a:r>
              <a:rPr lang="fa-IR">
                <a:cs typeface="Arial" panose="020B0604020202020204" pitchFamily="34" charset="0"/>
              </a:rPr>
              <a:t>تقطیر را تا خشک شدن کامل ادامه ندهید.</a:t>
            </a:r>
            <a:endParaRPr lang="en-US">
              <a:cs typeface="Arial" panose="020B0604020202020204" pitchFamily="34" charset="0"/>
            </a:endParaRPr>
          </a:p>
          <a:p>
            <a:pPr lvl="1" algn="r" rtl="1"/>
            <a:r>
              <a:rPr lang="fa-IR">
                <a:cs typeface="Arial" panose="020B0604020202020204" pitchFamily="34" charset="0"/>
              </a:rPr>
              <a:t>اترها رادر بطریهای پربا در پوش محکم نگهداری کنید.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F833-5777-45C0-AE3D-9858AEA87F3E}" type="slidenum">
              <a:rPr lang="en-US"/>
              <a:pPr/>
              <a:t>17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cs typeface="Arial" panose="020B0604020202020204" pitchFamily="34" charset="0"/>
              </a:rPr>
              <a:t>سنتز اپوکسیدها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7620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اپوکسیداسیون با پراکسید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818341" y="3933826"/>
            <a:ext cx="3877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sz="3200">
                <a:cs typeface="Arial" panose="020B0604020202020204" pitchFamily="34" charset="0"/>
              </a:rPr>
              <a:t>حلقهای کردن هالوهیدرین</a:t>
            </a:r>
            <a:r>
              <a:rPr lang="en-US" sz="3200"/>
              <a:t> </a:t>
            </a:r>
          </a:p>
        </p:txBody>
      </p:sp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1905000" y="4724402"/>
            <a:ext cx="8382000" cy="1512888"/>
            <a:chOff x="240" y="2976"/>
            <a:chExt cx="5280" cy="953"/>
          </a:xfrm>
        </p:grpSpPr>
        <p:pic>
          <p:nvPicPr>
            <p:cNvPr id="27655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2976"/>
              <a:ext cx="5280" cy="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5232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  <p:pic>
        <p:nvPicPr>
          <p:cNvPr id="27658" name="Picture 10" descr="FG14_05-29UN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3600"/>
            <a:ext cx="76200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24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F4760-2791-4741-8B1D-1625975DA1FE}" type="slidenum">
              <a:rPr lang="en-US"/>
              <a:pPr/>
              <a:t>18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باز کردن حلقه توسط اسید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7620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در حلال آب ترنس دی ال تشکیل میشود.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362200" y="3505200"/>
            <a:ext cx="792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</a:t>
            </a:r>
            <a:r>
              <a:rPr lang="fa-IR" sz="3200">
                <a:cs typeface="Arial" panose="020B0604020202020204" pitchFamily="34" charset="0"/>
              </a:rPr>
              <a:t>در حضور الکل الکوکسی الکل تشکیل میشود.</a:t>
            </a:r>
            <a:endParaRPr lang="en-US" sz="3200">
              <a:cs typeface="Arial" panose="020B0604020202020204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745989" y="5410201"/>
            <a:ext cx="56140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</a:t>
            </a:r>
            <a:r>
              <a:rPr lang="fa-IR" sz="3200">
                <a:cs typeface="Arial" panose="020B0604020202020204" pitchFamily="34" charset="0"/>
              </a:rPr>
              <a:t>با </a:t>
            </a:r>
            <a:r>
              <a:rPr lang="en-US" sz="3200">
                <a:cs typeface="Arial" panose="020B0604020202020204" pitchFamily="34" charset="0"/>
              </a:rPr>
              <a:t>HI</a:t>
            </a:r>
            <a:r>
              <a:rPr lang="fa-IR" sz="3200">
                <a:cs typeface="Arial" panose="020B0604020202020204" pitchFamily="34" charset="0"/>
              </a:rPr>
              <a:t> و </a:t>
            </a:r>
            <a:r>
              <a:rPr lang="en-US" sz="3200">
                <a:cs typeface="Arial" panose="020B0604020202020204" pitchFamily="34" charset="0"/>
              </a:rPr>
              <a:t>HBr</a:t>
            </a:r>
            <a:r>
              <a:rPr lang="fa-IR" sz="3200">
                <a:cs typeface="Arial" panose="020B0604020202020204" pitchFamily="34" charset="0"/>
              </a:rPr>
              <a:t> دی هالید تشکیل میشود.</a:t>
            </a:r>
            <a:r>
              <a:rPr lang="en-US" sz="320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48768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2400"/>
            <a:ext cx="487680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6" grpId="0" autoUpdateAnimBg="0"/>
      <p:bldP spid="2867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F868-F19E-4FDE-AE1A-63CA08EFC835}" type="slidenum">
              <a:rPr lang="en-US"/>
              <a:pPr/>
              <a:t>19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بازشدن حلقه در حضور باز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19200"/>
            <a:ext cx="7772400" cy="11430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>
                <a:cs typeface="Arial" panose="020B0604020202020204" pitchFamily="34" charset="0"/>
              </a:rPr>
              <a:t> به دلیل تحت فشار بودن حلقه اپوکسیدها آمادگی حمله نوکلئوفیلی را دارند. </a:t>
            </a:r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2590801" y="2362201"/>
            <a:ext cx="7515225" cy="4373563"/>
            <a:chOff x="672" y="1488"/>
            <a:chExt cx="4734" cy="2755"/>
          </a:xfrm>
        </p:grpSpPr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5136" y="3696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0726" name="Picture 6" descr="FG14_08-0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488"/>
              <a:ext cx="3936" cy="27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029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5CF8-E332-44ED-B491-318407DAE442}" type="slidenum">
              <a:rPr lang="en-US"/>
              <a:pPr/>
              <a:t>2</a:t>
            </a:fld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fa-IR"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مقدمه </a:t>
            </a:r>
            <a:endParaRPr lang="en-US" sz="44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209800" y="19812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3200">
                <a:latin typeface="Arial" panose="020B0604020202020204" pitchFamily="34" charset="0"/>
                <a:cs typeface="Arial" panose="020B0604020202020204" pitchFamily="34" charset="0"/>
              </a:rPr>
              <a:t>فرمول آنها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R-O-R</a:t>
            </a:r>
            <a:r>
              <a:rPr lang="fa-IR" sz="3200">
                <a:latin typeface="Arial" panose="020B0604020202020204" pitchFamily="34" charset="0"/>
                <a:cs typeface="Arial" panose="020B0604020202020204" pitchFamily="34" charset="0"/>
              </a:rPr>
              <a:t> میباشدو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a-IR" sz="3200">
                <a:latin typeface="Arial" panose="020B0604020202020204" pitchFamily="34" charset="0"/>
                <a:cs typeface="Arial" panose="020B0604020202020204" pitchFamily="34" charset="0"/>
              </a:rPr>
              <a:t> الکیل یا اریل است.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3200">
                <a:latin typeface="Arial" panose="020B0604020202020204" pitchFamily="34" charset="0"/>
                <a:cs typeface="Arial" panose="020B0604020202020204" pitchFamily="34" charset="0"/>
              </a:rPr>
              <a:t>میتواند متقارن یا نامتقارن باشد.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3200">
                <a:latin typeface="Arial" panose="020B0604020202020204" pitchFamily="34" charset="0"/>
                <a:cs typeface="Arial" panose="020B0604020202020204" pitchFamily="34" charset="0"/>
              </a:rPr>
              <a:t>مثال: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800601"/>
            <a:ext cx="27432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62400"/>
            <a:ext cx="25908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7848600" y="3962400"/>
            <a:ext cx="2089150" cy="2009775"/>
            <a:chOff x="3984" y="2496"/>
            <a:chExt cx="1316" cy="1266"/>
          </a:xfrm>
        </p:grpSpPr>
        <p:pic>
          <p:nvPicPr>
            <p:cNvPr id="3687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496"/>
              <a:ext cx="729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5030" y="352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694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56ECA-A676-4ACF-9BB0-64D6174BF9EC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 بازشدن اپوکسیدهادر محیط بازی 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153400" cy="4495800"/>
          </a:xfrm>
        </p:spPr>
        <p:txBody>
          <a:bodyPr/>
          <a:lstStyle/>
          <a:p>
            <a:pPr algn="r" rtl="1"/>
            <a:r>
              <a:rPr lang="fa-IR" sz="3600">
                <a:cs typeface="Arial" panose="020B0604020202020204" pitchFamily="34" charset="0"/>
              </a:rPr>
              <a:t>با هیدروکسیدهای آبی 1.2-دی ال تشکیل میشود.</a:t>
            </a:r>
            <a:endParaRPr lang="en-US" sz="3600">
              <a:cs typeface="Arial" panose="020B0604020202020204" pitchFamily="34" charset="0"/>
            </a:endParaRPr>
          </a:p>
          <a:p>
            <a:pPr algn="r" rtl="1"/>
            <a:r>
              <a:rPr lang="fa-IR" sz="3600">
                <a:cs typeface="Arial" panose="020B0604020202020204" pitchFamily="34" charset="0"/>
              </a:rPr>
              <a:t>با الکوکسید در الکل 1.2-الکوکسی الکل تشکیل میشود.</a:t>
            </a:r>
            <a:endParaRPr lang="en-US" sz="3600">
              <a:cs typeface="Arial" panose="020B0604020202020204" pitchFamily="34" charset="0"/>
            </a:endParaRPr>
          </a:p>
          <a:p>
            <a:pPr algn="r" rtl="1"/>
            <a:r>
              <a:rPr lang="fa-IR" sz="3600">
                <a:cs typeface="Arial" panose="020B0604020202020204" pitchFamily="34" charset="0"/>
              </a:rPr>
              <a:t>محصولات مشابهی در محیط اسیدی تشکیل میشود.</a:t>
            </a:r>
            <a:r>
              <a:rPr lang="en-US" sz="3600"/>
              <a:t> </a:t>
            </a:r>
          </a:p>
          <a:p>
            <a:pPr algn="r" rtl="1"/>
            <a:r>
              <a:rPr lang="fa-IR" sz="3600">
                <a:cs typeface="Arial" panose="020B0604020202020204" pitchFamily="34" charset="0"/>
              </a:rPr>
              <a:t>اگر اپوکسید نامتقارن باشد در محیط اسیدی و بازی محصولات متفاوت تشکیل میشود.</a:t>
            </a:r>
            <a:endParaRPr lang="en-US" sz="3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7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9ACE-FC5E-4219-BE5F-65382E922947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077200" cy="14478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جهت گیری باز شدن حلقه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772400" cy="6858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باز به کربن با ممانعت فضایی بیشتر حمله میکند.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992313" y="3581400"/>
            <a:ext cx="85518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buFontTx/>
              <a:buChar char="•"/>
            </a:pPr>
            <a:r>
              <a:rPr lang="en-US" sz="3200"/>
              <a:t> </a:t>
            </a:r>
            <a:r>
              <a:rPr lang="fa-IR" sz="3200">
                <a:cs typeface="Arial" panose="020B0604020202020204" pitchFamily="34" charset="0"/>
              </a:rPr>
              <a:t>در محیط اسیدی نوکلئوفیل به اپوکسید پروتونه واز محل </a:t>
            </a:r>
          </a:p>
          <a:p>
            <a:pPr algn="r" rtl="1">
              <a:buFontTx/>
              <a:buChar char="•"/>
            </a:pPr>
            <a:r>
              <a:rPr lang="fa-IR" sz="3200">
                <a:cs typeface="Arial" panose="020B0604020202020204" pitchFamily="34" charset="0"/>
              </a:rPr>
              <a:t>پراستخلاف حمله میکند.</a:t>
            </a:r>
            <a:endParaRPr lang="en-US" sz="3200">
              <a:cs typeface="Arial" panose="020B0604020202020204" pitchFamily="34" charset="0"/>
            </a:endParaRPr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1"/>
            <a:ext cx="7696200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779" name="Group 11"/>
          <p:cNvGrpSpPr>
            <a:grpSpLocks/>
          </p:cNvGrpSpPr>
          <p:nvPr/>
        </p:nvGrpSpPr>
        <p:grpSpPr bwMode="auto">
          <a:xfrm>
            <a:off x="2209800" y="4648200"/>
            <a:ext cx="7956550" cy="1866900"/>
            <a:chOff x="432" y="2928"/>
            <a:chExt cx="5012" cy="1176"/>
          </a:xfrm>
        </p:grpSpPr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5174" y="3673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2778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928"/>
              <a:ext cx="4800" cy="1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2978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999E-BAE9-4696-BA14-E73E1FA1C832}" type="slidenum">
              <a:rPr lang="en-US"/>
              <a:pPr/>
              <a:t>22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پایان فصل اول</a:t>
            </a: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6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5E42-CAE3-4BDC-9478-C66CC884DA99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ساختمان و قطبیت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18288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شکل هندسی مولکول خمیده است.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اکسیژن هیبدیداسیون </a:t>
            </a:r>
            <a:r>
              <a:rPr lang="en-US">
                <a:cs typeface="Arial" panose="020B0604020202020204" pitchFamily="34" charset="0"/>
              </a:rPr>
              <a:t>sp3</a:t>
            </a:r>
            <a:r>
              <a:rPr lang="fa-IR">
                <a:cs typeface="Arial" panose="020B0604020202020204" pitchFamily="34" charset="0"/>
              </a:rPr>
              <a:t> دارد.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زاویه تتراهدرال</a:t>
            </a:r>
            <a:endParaRPr lang="en-US">
              <a:cs typeface="Arial" panose="020B0604020202020204" pitchFamily="34" charset="0"/>
            </a:endParaRPr>
          </a:p>
        </p:txBody>
      </p:sp>
      <p:pic>
        <p:nvPicPr>
          <p:cNvPr id="5128" name="Picture 8" descr="FG14_01-01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4114800" cy="31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6019800" y="3505201"/>
            <a:ext cx="4572000" cy="2960688"/>
            <a:chOff x="2832" y="2208"/>
            <a:chExt cx="2880" cy="1865"/>
          </a:xfrm>
        </p:grpSpPr>
        <p:pic>
          <p:nvPicPr>
            <p:cNvPr id="5129" name="Picture 9" descr="FG14_01-01rg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208"/>
              <a:ext cx="2880" cy="14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5372" y="3840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33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17D7-0DC5-46B5-8378-3369D2BDE4DC}" type="slidenum">
              <a:rPr lang="en-US"/>
              <a:pPr/>
              <a:t>4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/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a-IR" sz="4400">
                <a:solidFill>
                  <a:schemeClr val="tx2"/>
                </a:solidFill>
                <a:cs typeface="Arial" panose="020B0604020202020204" pitchFamily="34" charset="0"/>
              </a:rPr>
              <a:t>نقطه جوش</a:t>
            </a:r>
            <a:endParaRPr lang="en-US" sz="4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37891" name="Picture 3" descr="TB14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7621588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905000" y="1447801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/>
            <a:r>
              <a:rPr lang="fa-IR" sz="2800">
                <a:cs typeface="Arial" panose="020B0604020202020204" pitchFamily="34" charset="0"/>
              </a:rPr>
              <a:t>مشابه آلکانهایی با وزن مولکولی برابر است.</a:t>
            </a:r>
            <a:endParaRPr lang="en-US" sz="28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50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203D-05F2-461B-BA94-43EB0C4CC118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قبول کننده پیوند هیدروژنی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752600"/>
            <a:ext cx="4114800" cy="4343400"/>
          </a:xfrm>
        </p:spPr>
        <p:txBody>
          <a:bodyPr/>
          <a:lstStyle/>
          <a:p>
            <a:pPr algn="r" rtl="1"/>
            <a:r>
              <a:rPr lang="fa-IR" sz="2800">
                <a:cs typeface="Arial" panose="020B0604020202020204" pitchFamily="34" charset="0"/>
              </a:rPr>
              <a:t>اتر ها با هم تشکیل پیوند هیدروژنی نمی دهند.</a:t>
            </a:r>
            <a:endParaRPr lang="en-US" sz="2800">
              <a:cs typeface="Arial" panose="020B0604020202020204" pitchFamily="34" charset="0"/>
            </a:endParaRPr>
          </a:p>
          <a:p>
            <a:pPr algn="r" rtl="1"/>
            <a:r>
              <a:rPr lang="fa-IR" sz="2800">
                <a:cs typeface="Arial" panose="020B0604020202020204" pitchFamily="34" charset="0"/>
              </a:rPr>
              <a:t>در حضور دهنده هایی مانند    </a:t>
            </a:r>
            <a:r>
              <a:rPr lang="en-US" sz="2800">
                <a:cs typeface="Arial" panose="020B0604020202020204" pitchFamily="34" charset="0"/>
              </a:rPr>
              <a:t>OH</a:t>
            </a:r>
            <a:r>
              <a:rPr lang="en-US" sz="2800"/>
              <a:t> </a:t>
            </a:r>
            <a:r>
              <a:rPr lang="fa-IR" sz="2800">
                <a:cs typeface="Arial" panose="020B0604020202020204" pitchFamily="34" charset="0"/>
              </a:rPr>
              <a:t> و </a:t>
            </a:r>
            <a:r>
              <a:rPr lang="en-US" sz="2800">
                <a:cs typeface="Arial" panose="020B0604020202020204" pitchFamily="34" charset="0"/>
              </a:rPr>
              <a:t>NH</a:t>
            </a:r>
            <a:r>
              <a:rPr lang="en-US" sz="2800"/>
              <a:t/>
            </a:r>
            <a:br>
              <a:rPr lang="en-US" sz="2800"/>
            </a:br>
            <a:r>
              <a:rPr lang="fa-IR" sz="2800">
                <a:cs typeface="Arial" panose="020B0604020202020204" pitchFamily="34" charset="0"/>
              </a:rPr>
              <a:t> زوج الکترونهای غیر پیوندی اتر با این عوامل تشکیل پیوند هیدروژنی میدهد. </a:t>
            </a:r>
            <a:endParaRPr lang="en-US" sz="2800">
              <a:cs typeface="Arial" panose="020B0604020202020204" pitchFamily="34" charset="0"/>
            </a:endParaRP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6553200" y="2057401"/>
            <a:ext cx="3848100" cy="4295775"/>
            <a:chOff x="3168" y="1296"/>
            <a:chExt cx="2424" cy="2706"/>
          </a:xfrm>
        </p:grpSpPr>
        <p:pic>
          <p:nvPicPr>
            <p:cNvPr id="7174" name="Picture 6" descr="FG14_02-01rg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1296"/>
              <a:ext cx="2424" cy="2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5318" y="376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754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44946-965C-4A90-B1FF-F5C155AD31D6}" type="slidenum">
              <a:rPr lang="en-US"/>
              <a:pPr/>
              <a:t>6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fa-IR"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کاربرد اتر ها به عنوان حلال</a:t>
            </a:r>
            <a:endParaRPr lang="en-US" sz="44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905000" y="1981200"/>
            <a:ext cx="4419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مواد غیر قطبی در اتر راحتتر از الکل حل میشوند.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اتر ها ممان دوقطبی بالا دارند پس ترکیبات قطبی راهم در خود حل میکنند.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اترها کاتیونها راسولواته میکنند.</a:t>
            </a:r>
            <a:r>
              <a:rPr lang="en-US" sz="2800">
                <a:latin typeface="Arial" panose="020B0604020202020204" pitchFamily="34" charset="0"/>
              </a:rPr>
              <a:t> </a:t>
            </a:r>
          </a:p>
          <a:p>
            <a:pPr algn="r"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اتر ها با بازهای قوی وارد واکنش نمیشوند.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6019801" y="2286001"/>
            <a:ext cx="4602163" cy="3686175"/>
            <a:chOff x="2832" y="1440"/>
            <a:chExt cx="2899" cy="2322"/>
          </a:xfrm>
        </p:grpSpPr>
        <p:pic>
          <p:nvPicPr>
            <p:cNvPr id="38919" name="Picture 7" descr="FG14_03-01rg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440"/>
              <a:ext cx="2899" cy="19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5174" y="3529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57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C7371-B61B-4D38-A811-F06F5D75C953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209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fa-IR"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کمپلکس های اتر</a:t>
            </a:r>
            <a:endParaRPr lang="en-US" sz="44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209800" y="1981200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معرفهای گرینیارد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8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800">
              <a:latin typeface="Arial" panose="020B0604020202020204" pitchFamily="34" charset="0"/>
            </a:endParaRPr>
          </a:p>
          <a:p>
            <a:pPr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الکتروفیلها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80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sz="2800">
              <a:latin typeface="Arial" panose="020B0604020202020204" pitchFamily="34" charset="0"/>
            </a:endParaRPr>
          </a:p>
          <a:p>
            <a:pPr rtl="1">
              <a:spcBef>
                <a:spcPct val="20000"/>
              </a:spcBef>
              <a:buFontTx/>
              <a:buChar char="•"/>
            </a:pPr>
            <a:r>
              <a:rPr lang="fa-IR" sz="2800">
                <a:latin typeface="Arial" panose="020B0604020202020204" pitchFamily="34" charset="0"/>
                <a:cs typeface="Arial" panose="020B0604020202020204" pitchFamily="34" charset="0"/>
              </a:rPr>
              <a:t>کراون اترها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40" name="Picture 4" descr="FG14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1676400"/>
            <a:ext cx="195421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3141663"/>
            <a:ext cx="17653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45" name="Picture 9" descr="FG14_04-03UN1-3-01rg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91000"/>
            <a:ext cx="2362200" cy="2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947" name="Group 11"/>
          <p:cNvGrpSpPr>
            <a:grpSpLocks/>
          </p:cNvGrpSpPr>
          <p:nvPr/>
        </p:nvGrpSpPr>
        <p:grpSpPr bwMode="auto">
          <a:xfrm>
            <a:off x="7010400" y="4114800"/>
            <a:ext cx="3384550" cy="2501900"/>
            <a:chOff x="3456" y="2592"/>
            <a:chExt cx="2132" cy="1576"/>
          </a:xfrm>
        </p:grpSpPr>
        <p:sp>
          <p:nvSpPr>
            <p:cNvPr id="39943" name="Text Box 7"/>
            <p:cNvSpPr txBox="1">
              <a:spLocks noChangeArrowheads="1"/>
            </p:cNvSpPr>
            <p:nvPr/>
          </p:nvSpPr>
          <p:spPr bwMode="auto">
            <a:xfrm>
              <a:off x="5318" y="3625"/>
              <a:ext cx="27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=&gt;</a:t>
              </a:r>
            </a:p>
          </p:txBody>
        </p:sp>
        <p:pic>
          <p:nvPicPr>
            <p:cNvPr id="39946" name="Picture 10" descr="FG14_04-03UN1-3-01bot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2592"/>
              <a:ext cx="1584" cy="1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866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36AF-76D8-4325-A2D2-C5272EFFDC48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3"/>
            <a:ext cx="7772400" cy="1143000"/>
          </a:xfrm>
        </p:spPr>
        <p:txBody>
          <a:bodyPr/>
          <a:lstStyle/>
          <a:p>
            <a:r>
              <a:rPr lang="fa-IR">
                <a:cs typeface="Arial" panose="020B0604020202020204" pitchFamily="34" charset="0"/>
              </a:rPr>
              <a:t>نامهای متداول اترها </a:t>
            </a:r>
            <a:endParaRPr lang="en-US"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628775"/>
            <a:ext cx="7772400" cy="28194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آلکیل آلکیل اتر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قانون فعلی:ترتیب الفبایی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قانون قدیمی:ترتیب افزایش پیچیدگی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در مورد اترهای متقارن:از دی آلکیل یا فقط آلکیل استفاده شود.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مثالها:</a:t>
            </a:r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1919288" y="4941891"/>
            <a:ext cx="3276600" cy="1179513"/>
            <a:chOff x="528" y="3120"/>
            <a:chExt cx="2064" cy="743"/>
          </a:xfrm>
        </p:grpSpPr>
        <p:pic>
          <p:nvPicPr>
            <p:cNvPr id="1126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3120"/>
              <a:ext cx="206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912" y="3456"/>
              <a:ext cx="11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diethyl ether or</a:t>
              </a:r>
            </a:p>
            <a:p>
              <a:r>
                <a:rPr lang="en-US"/>
                <a:t>ethyl ether</a:t>
              </a:r>
            </a:p>
          </p:txBody>
        </p:sp>
      </p:grp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6456365" y="4292599"/>
            <a:ext cx="2905125" cy="2038350"/>
            <a:chOff x="3408" y="2723"/>
            <a:chExt cx="1830" cy="1284"/>
          </a:xfrm>
        </p:grpSpPr>
        <p:pic>
          <p:nvPicPr>
            <p:cNvPr id="11271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2723"/>
              <a:ext cx="1584" cy="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3456" y="3600"/>
              <a:ext cx="178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/>
                <a:t>t</a:t>
              </a:r>
              <a:r>
                <a:rPr lang="en-US"/>
                <a:t>-butyl methyl ether or</a:t>
              </a:r>
            </a:p>
            <a:p>
              <a:r>
                <a:rPr lang="en-US"/>
                <a:t>methyl </a:t>
              </a:r>
              <a:r>
                <a:rPr lang="en-US" i="1"/>
                <a:t>t</a:t>
              </a:r>
              <a:r>
                <a:rPr lang="en-US"/>
                <a:t>-butyl ether    =&gt;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376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54BF-3B7A-49AA-A02C-386787D4A791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>
                <a:cs typeface="Arial" panose="020B0604020202020204" pitchFamily="34" charset="0"/>
              </a:rPr>
              <a:t>نامگذاری </a:t>
            </a:r>
            <a:r>
              <a:rPr lang="en-US">
                <a:cs typeface="Arial" panose="020B0604020202020204" pitchFamily="34" charset="0"/>
              </a:rPr>
              <a:t>IUPAC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371600"/>
          </a:xfrm>
        </p:spPr>
        <p:txBody>
          <a:bodyPr/>
          <a:lstStyle/>
          <a:p>
            <a:pPr algn="r" rtl="1"/>
            <a:r>
              <a:rPr lang="fa-IR">
                <a:cs typeface="Arial" panose="020B0604020202020204" pitchFamily="34" charset="0"/>
              </a:rPr>
              <a:t>آلکوکسی آلکان</a:t>
            </a:r>
            <a:endParaRPr lang="en-US">
              <a:cs typeface="Arial" panose="020B0604020202020204" pitchFamily="34" charset="0"/>
            </a:endParaRPr>
          </a:p>
          <a:p>
            <a:pPr algn="r" rtl="1"/>
            <a:r>
              <a:rPr lang="fa-IR">
                <a:cs typeface="Arial" panose="020B0604020202020204" pitchFamily="34" charset="0"/>
              </a:rPr>
              <a:t>مثالها:</a:t>
            </a:r>
            <a:endParaRPr lang="en-US">
              <a:cs typeface="Arial" panose="020B0604020202020204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1"/>
            <a:ext cx="27432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62201" y="5105400"/>
            <a:ext cx="31357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2-methyl-2-methoxypropane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505200"/>
            <a:ext cx="28194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086600" y="5105400"/>
            <a:ext cx="26340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Methoxycyclohexane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                    =&gt;</a:t>
            </a:r>
          </a:p>
        </p:txBody>
      </p:sp>
    </p:spTree>
    <p:extLst>
      <p:ext uri="{BB962C8B-B14F-4D97-AF65-F5344CB8AC3E}">
        <p14:creationId xmlns:p14="http://schemas.microsoft.com/office/powerpoint/2010/main" val="24059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3" grpId="0" autoUpdateAnimBg="0"/>
      <p:bldP spid="12295" grpId="0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746</Words>
  <Application>Microsoft Office PowerPoint</Application>
  <PresentationFormat>Widescreen</PresentationFormat>
  <Paragraphs>144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Symbol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ساختمان و قطبیت</vt:lpstr>
      <vt:lpstr>PowerPoint Presentation</vt:lpstr>
      <vt:lpstr>قبول کننده پیوند هیدروژنی</vt:lpstr>
      <vt:lpstr>PowerPoint Presentation</vt:lpstr>
      <vt:lpstr>PowerPoint Presentation</vt:lpstr>
      <vt:lpstr>نامهای متداول اترها </vt:lpstr>
      <vt:lpstr>نامگذاری IUPAC</vt:lpstr>
      <vt:lpstr>سنتز ویلیامسون</vt:lpstr>
      <vt:lpstr>آلکوکسی مرکوراسیون- دمرکوراسیون</vt:lpstr>
      <vt:lpstr>دهیدراسیون دومولکولی الکلها</vt:lpstr>
      <vt:lpstr>شکستن اترها</vt:lpstr>
      <vt:lpstr>مکانیزم شکستن</vt:lpstr>
      <vt:lpstr>شکستن فنیل اتر</vt:lpstr>
      <vt:lpstr>اتو اکسیداسیون اترها</vt:lpstr>
      <vt:lpstr>سنتز اپوکسیدها</vt:lpstr>
      <vt:lpstr>باز کردن حلقه توسط اسید</vt:lpstr>
      <vt:lpstr>بازشدن حلقه در حضور باز</vt:lpstr>
      <vt:lpstr> بازشدن اپوکسیدهادر محیط بازی </vt:lpstr>
      <vt:lpstr>جهت گیری باز شدن حلقه</vt:lpstr>
      <vt:lpstr>پایان فصل اول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2022-02-10T22:16:49Z</dcterms:created>
  <dcterms:modified xsi:type="dcterms:W3CDTF">2022-02-10T22:17:18Z</dcterms:modified>
</cp:coreProperties>
</file>