
<file path=[Content_Types].xml><?xml version="1.0" encoding="utf-8"?>
<Types xmlns="http://schemas.openxmlformats.org/package/2006/content-types">
  <Default Extension="bin" ContentType="audio/unknown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 snapToGrid="0">
      <p:cViewPr varScale="1">
        <p:scale>
          <a:sx n="60" d="100"/>
          <a:sy n="60" d="100"/>
        </p:scale>
        <p:origin x="2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4B125-D24E-4191-9B76-CE2B8A0F93BA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F35A4-FB97-42AF-A2D1-4BDDCD7A4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171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FC7DB8-90CE-4D57-873F-A7335B48EB0E}" type="slidenum">
              <a:rPr lang="en-US"/>
              <a:pPr/>
              <a:t>10</a:t>
            </a:fld>
            <a:endParaRPr lang="en-US"/>
          </a:p>
        </p:txBody>
      </p:sp>
      <p:sp>
        <p:nvSpPr>
          <p:cNvPr id="477186" name="Rectangle 2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endParaRPr lang="en-US"/>
          </a:p>
        </p:txBody>
      </p:sp>
      <p:sp>
        <p:nvSpPr>
          <p:cNvPr id="477187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685800" y="3022600"/>
            <a:ext cx="6096000" cy="34290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477188" name="Rectangle 4"/>
          <p:cNvSpPr>
            <a:spLocks noChangeArrowheads="1"/>
          </p:cNvSpPr>
          <p:nvPr/>
        </p:nvSpPr>
        <p:spPr bwMode="auto">
          <a:xfrm>
            <a:off x="3365500" y="8496300"/>
            <a:ext cx="2540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7" rIns="19050" bIns="26987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922227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98A0-FC56-4E1A-B007-8A0A534369A0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4EA9-E8AA-4AB7-AAC4-C43A78B86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66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98A0-FC56-4E1A-B007-8A0A534369A0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4EA9-E8AA-4AB7-AAC4-C43A78B86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198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98A0-FC56-4E1A-B007-8A0A534369A0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4EA9-E8AA-4AB7-AAC4-C43A78B8620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116559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98A0-FC56-4E1A-B007-8A0A534369A0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4EA9-E8AA-4AB7-AAC4-C43A78B86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7577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98A0-FC56-4E1A-B007-8A0A534369A0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4EA9-E8AA-4AB7-AAC4-C43A78B8620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33720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98A0-FC56-4E1A-B007-8A0A534369A0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4EA9-E8AA-4AB7-AAC4-C43A78B86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9742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98A0-FC56-4E1A-B007-8A0A534369A0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4EA9-E8AA-4AB7-AAC4-C43A78B86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882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98A0-FC56-4E1A-B007-8A0A534369A0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4EA9-E8AA-4AB7-AAC4-C43A78B86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66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98A0-FC56-4E1A-B007-8A0A534369A0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4EA9-E8AA-4AB7-AAC4-C43A78B86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21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98A0-FC56-4E1A-B007-8A0A534369A0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4EA9-E8AA-4AB7-AAC4-C43A78B86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12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98A0-FC56-4E1A-B007-8A0A534369A0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4EA9-E8AA-4AB7-AAC4-C43A78B86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222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98A0-FC56-4E1A-B007-8A0A534369A0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4EA9-E8AA-4AB7-AAC4-C43A78B86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66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98A0-FC56-4E1A-B007-8A0A534369A0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4EA9-E8AA-4AB7-AAC4-C43A78B86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174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98A0-FC56-4E1A-B007-8A0A534369A0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4EA9-E8AA-4AB7-AAC4-C43A78B86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22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98A0-FC56-4E1A-B007-8A0A534369A0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4EA9-E8AA-4AB7-AAC4-C43A78B86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250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98A0-FC56-4E1A-B007-8A0A534369A0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4EA9-E8AA-4AB7-AAC4-C43A78B86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96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198A0-FC56-4E1A-B007-8A0A534369A0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0494EA9-E8AA-4AB7-AAC4-C43A78B86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80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image" Target="../media/image46.wmf"/><Relationship Id="rId7" Type="http://schemas.openxmlformats.org/officeDocument/2006/relationships/image" Target="../media/image50.wmf"/><Relationship Id="rId2" Type="http://schemas.openxmlformats.org/officeDocument/2006/relationships/image" Target="../media/image45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10" Type="http://schemas.openxmlformats.org/officeDocument/2006/relationships/image" Target="../media/image53.wmf"/><Relationship Id="rId4" Type="http://schemas.openxmlformats.org/officeDocument/2006/relationships/image" Target="../media/image47.wmf"/><Relationship Id="rId9" Type="http://schemas.openxmlformats.org/officeDocument/2006/relationships/image" Target="../media/image5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bin"/><Relationship Id="rId7" Type="http://schemas.openxmlformats.org/officeDocument/2006/relationships/image" Target="../media/image62.wmf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1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wmf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image" Target="../media/image66.wmf"/><Relationship Id="rId7" Type="http://schemas.openxmlformats.org/officeDocument/2006/relationships/image" Target="../media/image70.wmf"/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9.wmf"/><Relationship Id="rId5" Type="http://schemas.openxmlformats.org/officeDocument/2006/relationships/image" Target="../media/image68.wmf"/><Relationship Id="rId10" Type="http://schemas.openxmlformats.org/officeDocument/2006/relationships/image" Target="../media/image73.wmf"/><Relationship Id="rId4" Type="http://schemas.openxmlformats.org/officeDocument/2006/relationships/image" Target="../media/image67.wmf"/><Relationship Id="rId9" Type="http://schemas.openxmlformats.org/officeDocument/2006/relationships/image" Target="../media/image72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6.w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6.w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7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77.w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2" Type="http://schemas.openxmlformats.org/officeDocument/2006/relationships/image" Target="../media/image81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5.wmf"/><Relationship Id="rId5" Type="http://schemas.openxmlformats.org/officeDocument/2006/relationships/image" Target="../media/image84.wmf"/><Relationship Id="rId4" Type="http://schemas.openxmlformats.org/officeDocument/2006/relationships/image" Target="../media/image83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0.wmf"/><Relationship Id="rId5" Type="http://schemas.openxmlformats.org/officeDocument/2006/relationships/image" Target="../media/image89.wmf"/><Relationship Id="rId4" Type="http://schemas.openxmlformats.org/officeDocument/2006/relationships/image" Target="../media/image88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wmf"/><Relationship Id="rId3" Type="http://schemas.openxmlformats.org/officeDocument/2006/relationships/image" Target="../media/image92.wmf"/><Relationship Id="rId7" Type="http://schemas.openxmlformats.org/officeDocument/2006/relationships/image" Target="../media/image96.wmf"/><Relationship Id="rId2" Type="http://schemas.openxmlformats.org/officeDocument/2006/relationships/image" Target="../media/image91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5.wmf"/><Relationship Id="rId5" Type="http://schemas.openxmlformats.org/officeDocument/2006/relationships/image" Target="../media/image94.wmf"/><Relationship Id="rId4" Type="http://schemas.openxmlformats.org/officeDocument/2006/relationships/image" Target="../media/image93.wmf"/><Relationship Id="rId9" Type="http://schemas.openxmlformats.org/officeDocument/2006/relationships/image" Target="../media/image98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wmf"/><Relationship Id="rId2" Type="http://schemas.openxmlformats.org/officeDocument/2006/relationships/image" Target="../media/image99.w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2.wmf"/><Relationship Id="rId4" Type="http://schemas.openxmlformats.org/officeDocument/2006/relationships/image" Target="../media/image101.wmf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wmf"/><Relationship Id="rId13" Type="http://schemas.openxmlformats.org/officeDocument/2006/relationships/image" Target="../media/image114.wmf"/><Relationship Id="rId3" Type="http://schemas.openxmlformats.org/officeDocument/2006/relationships/image" Target="../media/image104.wmf"/><Relationship Id="rId7" Type="http://schemas.openxmlformats.org/officeDocument/2006/relationships/image" Target="../media/image108.wmf"/><Relationship Id="rId12" Type="http://schemas.openxmlformats.org/officeDocument/2006/relationships/image" Target="../media/image113.wmf"/><Relationship Id="rId2" Type="http://schemas.openxmlformats.org/officeDocument/2006/relationships/image" Target="../media/image103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7.wmf"/><Relationship Id="rId11" Type="http://schemas.openxmlformats.org/officeDocument/2006/relationships/image" Target="../media/image112.wmf"/><Relationship Id="rId5" Type="http://schemas.openxmlformats.org/officeDocument/2006/relationships/image" Target="../media/image106.wmf"/><Relationship Id="rId15" Type="http://schemas.openxmlformats.org/officeDocument/2006/relationships/image" Target="../media/image116.wmf"/><Relationship Id="rId10" Type="http://schemas.openxmlformats.org/officeDocument/2006/relationships/image" Target="../media/image111.wmf"/><Relationship Id="rId4" Type="http://schemas.openxmlformats.org/officeDocument/2006/relationships/image" Target="../media/image105.wmf"/><Relationship Id="rId9" Type="http://schemas.openxmlformats.org/officeDocument/2006/relationships/image" Target="../media/image110.wmf"/><Relationship Id="rId14" Type="http://schemas.openxmlformats.org/officeDocument/2006/relationships/image" Target="../media/image115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8.wmf"/><Relationship Id="rId2" Type="http://schemas.openxmlformats.org/officeDocument/2006/relationships/image" Target="../media/image117.wmf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9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4370F-445A-482C-A89E-899C19BF7AAF}" type="slidenum">
              <a:rPr lang="en-US"/>
              <a:pPr/>
              <a:t>1</a:t>
            </a:fld>
            <a:endParaRPr lang="en-US"/>
          </a:p>
        </p:txBody>
      </p:sp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شیمی آلی 2</a:t>
            </a:r>
            <a:endParaRPr lang="en-US"/>
          </a:p>
        </p:txBody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2852738"/>
            <a:ext cx="7772400" cy="1441450"/>
          </a:xfrm>
        </p:spPr>
        <p:txBody>
          <a:bodyPr/>
          <a:lstStyle/>
          <a:p>
            <a:pPr algn="ctr" rtl="1">
              <a:buFontTx/>
              <a:buNone/>
            </a:pPr>
            <a:r>
              <a:rPr lang="fa-IR" dirty="0"/>
              <a:t>فصل نهم</a:t>
            </a:r>
          </a:p>
          <a:p>
            <a:pPr algn="ctr" rtl="1">
              <a:buFontTx/>
              <a:buNone/>
            </a:pPr>
            <a:r>
              <a:rPr lang="fa-IR" dirty="0"/>
              <a:t>آمین ها</a:t>
            </a:r>
            <a:endParaRPr lang="en-US" dirty="0"/>
          </a:p>
        </p:txBody>
      </p:sp>
      <p:sp>
        <p:nvSpPr>
          <p:cNvPr id="466948" name="Rectangle 4"/>
          <p:cNvSpPr>
            <a:spLocks noChangeArrowheads="1"/>
          </p:cNvSpPr>
          <p:nvPr/>
        </p:nvSpPr>
        <p:spPr bwMode="auto">
          <a:xfrm>
            <a:off x="3000375" y="5229226"/>
            <a:ext cx="6408738" cy="1223963"/>
          </a:xfrm>
          <a:prstGeom prst="rect">
            <a:avLst/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 sz="2000" i="1">
                <a:latin typeface="Times" panose="02020603050405020304" pitchFamily="18" charset="0"/>
                <a:cs typeface="Arial" panose="020B0604020202020204" pitchFamily="34" charset="0"/>
              </a:rPr>
              <a:t>علیرضا بنایی</a:t>
            </a:r>
          </a:p>
          <a:p>
            <a:pPr algn="ctr"/>
            <a:r>
              <a:rPr lang="fa-IR" sz="2000" i="1">
                <a:latin typeface="Times" panose="02020603050405020304" pitchFamily="18" charset="0"/>
                <a:cs typeface="Arial" panose="020B0604020202020204" pitchFamily="34" charset="0"/>
              </a:rPr>
              <a:t>پیام نور اردبیل</a:t>
            </a:r>
            <a:endParaRPr lang="en-US" sz="2000" i="1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457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4CEC2-0DFB-4113-8636-0D85D0BFEAB8}" type="slidenum">
              <a:rPr lang="en-US"/>
              <a:pPr/>
              <a:t>10</a:t>
            </a:fld>
            <a:endParaRPr lang="en-US"/>
          </a:p>
        </p:txBody>
      </p:sp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403600" y="2676525"/>
            <a:ext cx="5384800" cy="150495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19050" tIns="26987" rIns="19050" bIns="26987" rtlCol="0" anchor="t">
            <a:normAutofit fontScale="90000"/>
          </a:bodyPr>
          <a:lstStyle/>
          <a:p>
            <a:pPr rtl="1">
              <a:lnSpc>
                <a:spcPts val="43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4000" b="1"/>
              <a:t/>
            </a:r>
            <a:br>
              <a:rPr lang="en-US" sz="4000" b="1"/>
            </a:br>
            <a:r>
              <a:rPr lang="fa-IR" sz="4000" b="1"/>
              <a:t>سنتز آلکیل آمینهای نوع اول</a:t>
            </a:r>
            <a:br>
              <a:rPr lang="fa-IR" sz="4000" b="1"/>
            </a:br>
            <a:r>
              <a:rPr lang="fa-IR" sz="4000" b="1"/>
              <a:t> به روش گابریل</a:t>
            </a:r>
            <a:endParaRPr lang="en-US" sz="4000" b="1"/>
          </a:p>
        </p:txBody>
      </p:sp>
    </p:spTree>
    <p:extLst>
      <p:ext uri="{BB962C8B-B14F-4D97-AF65-F5344CB8AC3E}">
        <p14:creationId xmlns:p14="http://schemas.microsoft.com/office/powerpoint/2010/main" val="2393350822"/>
      </p:ext>
    </p:extLst>
  </p:cSld>
  <p:clrMapOvr>
    <a:masterClrMapping/>
  </p:clrMapOvr>
  <p:transition spd="slow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426D6-CC14-420E-B253-E4178561AB64}" type="slidenum">
              <a:rPr lang="en-US"/>
              <a:pPr/>
              <a:t>11</a:t>
            </a:fld>
            <a:endParaRPr lang="en-US"/>
          </a:p>
        </p:txBody>
      </p:sp>
      <p:sp>
        <p:nvSpPr>
          <p:cNvPr id="478210" name="Rectangle 2"/>
          <p:cNvSpPr>
            <a:spLocks noChangeArrowheads="1"/>
          </p:cNvSpPr>
          <p:nvPr/>
        </p:nvSpPr>
        <p:spPr bwMode="auto">
          <a:xfrm>
            <a:off x="2132014" y="1706563"/>
            <a:ext cx="7913687" cy="184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7" rIns="19050" bIns="26987"/>
          <a:lstStyle>
            <a:lvl1pPr>
              <a:spcBef>
                <a:spcPct val="20000"/>
              </a:spcBef>
              <a:buChar char="•"/>
              <a:tabLst>
                <a:tab pos="457200" algn="l"/>
                <a:tab pos="3657600" algn="l"/>
                <a:tab pos="5486400" algn="l"/>
              </a:tabLst>
              <a:defRPr sz="3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tabLst>
                <a:tab pos="457200" algn="l"/>
                <a:tab pos="3657600" algn="l"/>
                <a:tab pos="5486400" algn="l"/>
              </a:tabLst>
              <a:defRPr sz="28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tabLst>
                <a:tab pos="457200" algn="l"/>
                <a:tab pos="3657600" algn="l"/>
                <a:tab pos="5486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tabLst>
                <a:tab pos="457200" algn="l"/>
                <a:tab pos="3657600" algn="l"/>
                <a:tab pos="5486400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tabLst>
                <a:tab pos="457200" algn="l"/>
                <a:tab pos="3657600" algn="l"/>
                <a:tab pos="5486400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  <a:tab pos="3657600" algn="l"/>
                <a:tab pos="5486400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  <a:tab pos="3657600" algn="l"/>
                <a:tab pos="5486400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  <a:tab pos="3657600" algn="l"/>
                <a:tab pos="5486400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  <a:tab pos="3657600" algn="l"/>
                <a:tab pos="5486400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rtl="1">
              <a:lnSpc>
                <a:spcPts val="36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/>
              <a:t>Pka</a:t>
            </a:r>
            <a:r>
              <a:rPr lang="fa-IR"/>
              <a:t> برای فتالامید 8.3 است.</a:t>
            </a:r>
            <a:endParaRPr lang="en-US"/>
          </a:p>
          <a:p>
            <a:pPr algn="r" rtl="1">
              <a:lnSpc>
                <a:spcPts val="3600"/>
              </a:lnSpc>
              <a:spcBef>
                <a:spcPts val="1000"/>
              </a:spcBef>
              <a:spcAft>
                <a:spcPts val="1000"/>
              </a:spcAft>
            </a:pPr>
            <a:r>
              <a:rPr lang="fa-IR"/>
              <a:t>به روش زیر از واکنش فتالامید با پتاس تهیه میشود.</a:t>
            </a:r>
            <a:endParaRPr lang="en-US"/>
          </a:p>
        </p:txBody>
      </p:sp>
      <p:grpSp>
        <p:nvGrpSpPr>
          <p:cNvPr id="478211" name="Group 3"/>
          <p:cNvGrpSpPr>
            <a:grpSpLocks/>
          </p:cNvGrpSpPr>
          <p:nvPr/>
        </p:nvGrpSpPr>
        <p:grpSpPr bwMode="auto">
          <a:xfrm>
            <a:off x="6657976" y="3630613"/>
            <a:ext cx="3413125" cy="2493962"/>
            <a:chOff x="3234" y="2287"/>
            <a:chExt cx="2150" cy="1571"/>
          </a:xfrm>
        </p:grpSpPr>
        <p:pic>
          <p:nvPicPr>
            <p:cNvPr id="478212" name="Picture 4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4" y="2469"/>
              <a:ext cx="1297" cy="1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78213" name="Rectangle 5"/>
            <p:cNvSpPr>
              <a:spLocks noChangeArrowheads="1"/>
            </p:cNvSpPr>
            <p:nvPr/>
          </p:nvSpPr>
          <p:spPr bwMode="auto">
            <a:xfrm>
              <a:off x="4253" y="2287"/>
              <a:ext cx="288" cy="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ts val="3600"/>
                </a:lnSpc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O</a:t>
              </a:r>
            </a:p>
          </p:txBody>
        </p:sp>
        <p:sp>
          <p:nvSpPr>
            <p:cNvPr id="478214" name="Rectangle 6"/>
            <p:cNvSpPr>
              <a:spLocks noChangeArrowheads="1"/>
            </p:cNvSpPr>
            <p:nvPr/>
          </p:nvSpPr>
          <p:spPr bwMode="auto">
            <a:xfrm>
              <a:off x="4275" y="3514"/>
              <a:ext cx="288" cy="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ts val="3600"/>
                </a:lnSpc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O</a:t>
              </a:r>
            </a:p>
          </p:txBody>
        </p:sp>
        <p:sp useBgFill="1">
          <p:nvSpPr>
            <p:cNvPr id="478215" name="Rectangle 7"/>
            <p:cNvSpPr>
              <a:spLocks noChangeArrowheads="1"/>
            </p:cNvSpPr>
            <p:nvPr/>
          </p:nvSpPr>
          <p:spPr bwMode="auto">
            <a:xfrm>
              <a:off x="4391" y="2885"/>
              <a:ext cx="276" cy="344"/>
            </a:xfrm>
            <a:prstGeom prst="rect">
              <a:avLst/>
            </a:pr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ts val="3600"/>
                </a:lnSpc>
              </a:pPr>
              <a:r>
                <a:rPr lang="en-US" sz="2800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N</a:t>
              </a:r>
            </a:p>
          </p:txBody>
        </p:sp>
        <p:sp>
          <p:nvSpPr>
            <p:cNvPr id="478216" name="Rectangle 8"/>
            <p:cNvSpPr>
              <a:spLocks noChangeArrowheads="1"/>
            </p:cNvSpPr>
            <p:nvPr/>
          </p:nvSpPr>
          <p:spPr bwMode="auto">
            <a:xfrm>
              <a:off x="4295" y="2989"/>
              <a:ext cx="181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ts val="1200"/>
                </a:lnSpc>
              </a:pPr>
              <a:r>
                <a:rPr lang="en-US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•</a:t>
              </a:r>
              <a:br>
                <a:rPr lang="en-US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</a:br>
              <a:r>
                <a:rPr lang="en-US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•</a:t>
              </a:r>
            </a:p>
          </p:txBody>
        </p:sp>
        <p:sp>
          <p:nvSpPr>
            <p:cNvPr id="478217" name="Rectangle 9"/>
            <p:cNvSpPr>
              <a:spLocks noChangeArrowheads="1"/>
            </p:cNvSpPr>
            <p:nvPr/>
          </p:nvSpPr>
          <p:spPr bwMode="auto">
            <a:xfrm>
              <a:off x="4594" y="3001"/>
              <a:ext cx="181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ts val="1200"/>
                </a:lnSpc>
              </a:pPr>
              <a:r>
                <a:rPr lang="en-US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•</a:t>
              </a:r>
              <a:br>
                <a:rPr lang="en-US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</a:br>
              <a:r>
                <a:rPr lang="en-US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•</a:t>
              </a:r>
            </a:p>
          </p:txBody>
        </p:sp>
        <p:sp>
          <p:nvSpPr>
            <p:cNvPr id="478218" name="Rectangle 10"/>
            <p:cNvSpPr>
              <a:spLocks noChangeArrowheads="1"/>
            </p:cNvSpPr>
            <p:nvPr/>
          </p:nvSpPr>
          <p:spPr bwMode="auto">
            <a:xfrm>
              <a:off x="4530" y="2704"/>
              <a:ext cx="239" cy="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ts val="3600"/>
                </a:lnSpc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–</a:t>
              </a:r>
            </a:p>
          </p:txBody>
        </p:sp>
        <p:grpSp>
          <p:nvGrpSpPr>
            <p:cNvPr id="478219" name="Group 11"/>
            <p:cNvGrpSpPr>
              <a:grpSpLocks/>
            </p:cNvGrpSpPr>
            <p:nvPr/>
          </p:nvGrpSpPr>
          <p:grpSpPr bwMode="auto">
            <a:xfrm>
              <a:off x="4957" y="2744"/>
              <a:ext cx="427" cy="484"/>
              <a:chOff x="4957" y="2744"/>
              <a:chExt cx="427" cy="484"/>
            </a:xfrm>
          </p:grpSpPr>
          <p:sp>
            <p:nvSpPr>
              <p:cNvPr id="478220" name="Rectangle 12"/>
              <p:cNvSpPr>
                <a:spLocks noChangeArrowheads="1"/>
              </p:cNvSpPr>
              <p:nvPr/>
            </p:nvSpPr>
            <p:spPr bwMode="auto">
              <a:xfrm>
                <a:off x="4957" y="2884"/>
                <a:ext cx="263" cy="3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lnSpc>
                    <a:spcPts val="3600"/>
                  </a:lnSpc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K</a:t>
                </a:r>
              </a:p>
            </p:txBody>
          </p:sp>
          <p:sp>
            <p:nvSpPr>
              <p:cNvPr id="478221" name="Rectangle 13"/>
              <p:cNvSpPr>
                <a:spLocks noChangeArrowheads="1"/>
              </p:cNvSpPr>
              <p:nvPr/>
            </p:nvSpPr>
            <p:spPr bwMode="auto">
              <a:xfrm>
                <a:off x="5139" y="2744"/>
                <a:ext cx="245" cy="3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lnSpc>
                    <a:spcPts val="3600"/>
                  </a:lnSpc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+</a:t>
                </a:r>
              </a:p>
            </p:txBody>
          </p:sp>
        </p:grpSp>
      </p:grpSp>
      <p:sp>
        <p:nvSpPr>
          <p:cNvPr id="478222" name="Line 14"/>
          <p:cNvSpPr>
            <a:spLocks noChangeShapeType="1"/>
          </p:cNvSpPr>
          <p:nvPr/>
        </p:nvSpPr>
        <p:spPr bwMode="auto">
          <a:xfrm>
            <a:off x="4957763" y="4892675"/>
            <a:ext cx="1295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8223" name="Rectangle 15"/>
          <p:cNvSpPr>
            <a:spLocks noChangeArrowheads="1"/>
          </p:cNvSpPr>
          <p:nvPr/>
        </p:nvSpPr>
        <p:spPr bwMode="auto">
          <a:xfrm>
            <a:off x="3781425" y="3665538"/>
            <a:ext cx="45720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ts val="3600"/>
              </a:lnSpc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478224" name="Rectangle 16"/>
          <p:cNvSpPr>
            <a:spLocks noChangeArrowheads="1"/>
          </p:cNvSpPr>
          <p:nvPr/>
        </p:nvSpPr>
        <p:spPr bwMode="auto">
          <a:xfrm>
            <a:off x="3816350" y="5613400"/>
            <a:ext cx="45720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ts val="3600"/>
              </a:lnSpc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</a:t>
            </a:r>
          </a:p>
        </p:txBody>
      </p:sp>
      <p:grpSp>
        <p:nvGrpSpPr>
          <p:cNvPr id="478225" name="Group 17"/>
          <p:cNvGrpSpPr>
            <a:grpSpLocks/>
          </p:cNvGrpSpPr>
          <p:nvPr/>
        </p:nvGrpSpPr>
        <p:grpSpPr bwMode="auto">
          <a:xfrm>
            <a:off x="2163763" y="3954464"/>
            <a:ext cx="2532062" cy="1844675"/>
            <a:chOff x="403" y="2491"/>
            <a:chExt cx="1595" cy="1162"/>
          </a:xfrm>
        </p:grpSpPr>
        <p:pic>
          <p:nvPicPr>
            <p:cNvPr id="478226" name="Picture 18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" y="2491"/>
              <a:ext cx="1297" cy="1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 useBgFill="1">
          <p:nvSpPr>
            <p:cNvPr id="478227" name="Rectangle 19"/>
            <p:cNvSpPr>
              <a:spLocks noChangeArrowheads="1"/>
            </p:cNvSpPr>
            <p:nvPr/>
          </p:nvSpPr>
          <p:spPr bwMode="auto">
            <a:xfrm>
              <a:off x="1560" y="2907"/>
              <a:ext cx="438" cy="344"/>
            </a:xfrm>
            <a:prstGeom prst="rect">
              <a:avLst/>
            </a:pr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ts val="3600"/>
                </a:lnSpc>
              </a:pPr>
              <a:r>
                <a:rPr lang="en-US" sz="2800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N</a:t>
              </a: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H</a:t>
              </a:r>
            </a:p>
          </p:txBody>
        </p:sp>
      </p:grpSp>
      <p:sp>
        <p:nvSpPr>
          <p:cNvPr id="478228" name="Rectangle 20"/>
          <p:cNvSpPr>
            <a:spLocks noChangeArrowheads="1"/>
          </p:cNvSpPr>
          <p:nvPr/>
        </p:nvSpPr>
        <p:spPr bwMode="auto">
          <a:xfrm>
            <a:off x="3848100" y="4779963"/>
            <a:ext cx="2873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ts val="1200"/>
              </a:lnSpc>
            </a:pPr>
            <a: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•</a:t>
            </a:r>
            <a:b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</a:br>
            <a: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•</a:t>
            </a:r>
          </a:p>
        </p:txBody>
      </p:sp>
      <p:sp>
        <p:nvSpPr>
          <p:cNvPr id="478229" name="Rectangle 21"/>
          <p:cNvSpPr>
            <a:spLocks noChangeArrowheads="1"/>
          </p:cNvSpPr>
          <p:nvPr/>
        </p:nvSpPr>
        <p:spPr bwMode="auto">
          <a:xfrm>
            <a:off x="5035551" y="4327525"/>
            <a:ext cx="950913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ts val="3600"/>
              </a:lnSpc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KOH</a:t>
            </a:r>
          </a:p>
        </p:txBody>
      </p:sp>
      <p:sp>
        <p:nvSpPr>
          <p:cNvPr id="478230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- پتاسیو فتالامید</a:t>
            </a:r>
            <a:r>
              <a:rPr lang="en-US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991959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4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AECC2-0D16-4758-9D3C-B02D4BEA7C29}" type="slidenum">
              <a:rPr lang="en-US"/>
              <a:pPr/>
              <a:t>12</a:t>
            </a:fld>
            <a:endParaRPr lang="en-US"/>
          </a:p>
        </p:txBody>
      </p:sp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مکانیزم</a:t>
            </a:r>
            <a:endParaRPr lang="en-US"/>
          </a:p>
        </p:txBody>
      </p:sp>
      <p:pic>
        <p:nvPicPr>
          <p:cNvPr id="479235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58939"/>
            <a:ext cx="2058988" cy="184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9236" name="Rectangle 4"/>
          <p:cNvSpPr>
            <a:spLocks noChangeArrowheads="1"/>
          </p:cNvSpPr>
          <p:nvPr/>
        </p:nvSpPr>
        <p:spPr bwMode="auto">
          <a:xfrm>
            <a:off x="3141663" y="1370013"/>
            <a:ext cx="45720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ts val="3600"/>
              </a:lnSpc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479237" name="Rectangle 5"/>
          <p:cNvSpPr>
            <a:spLocks noChangeArrowheads="1"/>
          </p:cNvSpPr>
          <p:nvPr/>
        </p:nvSpPr>
        <p:spPr bwMode="auto">
          <a:xfrm>
            <a:off x="3176588" y="3317875"/>
            <a:ext cx="45720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ts val="3600"/>
              </a:lnSpc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</a:t>
            </a:r>
          </a:p>
        </p:txBody>
      </p:sp>
      <p:sp useBgFill="1">
        <p:nvSpPr>
          <p:cNvPr id="479238" name="Rectangle 6"/>
          <p:cNvSpPr>
            <a:spLocks noChangeArrowheads="1"/>
          </p:cNvSpPr>
          <p:nvPr/>
        </p:nvSpPr>
        <p:spPr bwMode="auto">
          <a:xfrm>
            <a:off x="3360738" y="2319338"/>
            <a:ext cx="438150" cy="5461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ts val="3600"/>
              </a:lnSpc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N</a:t>
            </a:r>
          </a:p>
        </p:txBody>
      </p:sp>
      <p:sp>
        <p:nvSpPr>
          <p:cNvPr id="479239" name="Rectangle 7"/>
          <p:cNvSpPr>
            <a:spLocks noChangeArrowheads="1"/>
          </p:cNvSpPr>
          <p:nvPr/>
        </p:nvSpPr>
        <p:spPr bwMode="auto">
          <a:xfrm>
            <a:off x="3208339" y="2484438"/>
            <a:ext cx="2873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ts val="1200"/>
              </a:lnSpc>
            </a:pPr>
            <a: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•</a:t>
            </a:r>
            <a:b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</a:br>
            <a: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•</a:t>
            </a:r>
          </a:p>
        </p:txBody>
      </p:sp>
      <p:sp>
        <p:nvSpPr>
          <p:cNvPr id="479240" name="Rectangle 8"/>
          <p:cNvSpPr>
            <a:spLocks noChangeArrowheads="1"/>
          </p:cNvSpPr>
          <p:nvPr/>
        </p:nvSpPr>
        <p:spPr bwMode="auto">
          <a:xfrm>
            <a:off x="3683000" y="2503488"/>
            <a:ext cx="2873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ts val="1200"/>
              </a:lnSpc>
            </a:pPr>
            <a: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•</a:t>
            </a:r>
            <a:b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</a:br>
            <a: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•</a:t>
            </a:r>
          </a:p>
        </p:txBody>
      </p:sp>
      <p:sp>
        <p:nvSpPr>
          <p:cNvPr id="479241" name="Rectangle 9"/>
          <p:cNvSpPr>
            <a:spLocks noChangeArrowheads="1"/>
          </p:cNvSpPr>
          <p:nvPr/>
        </p:nvSpPr>
        <p:spPr bwMode="auto">
          <a:xfrm>
            <a:off x="3581401" y="2032000"/>
            <a:ext cx="379413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ts val="3600"/>
              </a:lnSpc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–</a:t>
            </a:r>
          </a:p>
        </p:txBody>
      </p:sp>
      <p:sp>
        <p:nvSpPr>
          <p:cNvPr id="479242" name="Line 10"/>
          <p:cNvSpPr>
            <a:spLocks noChangeShapeType="1"/>
          </p:cNvSpPr>
          <p:nvPr/>
        </p:nvSpPr>
        <p:spPr bwMode="auto">
          <a:xfrm>
            <a:off x="6138863" y="2616200"/>
            <a:ext cx="9652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79243" name="Group 11"/>
          <p:cNvGrpSpPr>
            <a:grpSpLocks/>
          </p:cNvGrpSpPr>
          <p:nvPr/>
        </p:nvGrpSpPr>
        <p:grpSpPr bwMode="auto">
          <a:xfrm>
            <a:off x="4608513" y="2036764"/>
            <a:ext cx="1370012" cy="1095375"/>
            <a:chOff x="2013" y="1768"/>
            <a:chExt cx="863" cy="690"/>
          </a:xfrm>
        </p:grpSpPr>
        <p:sp>
          <p:nvSpPr>
            <p:cNvPr id="479244" name="Rectangle 12"/>
            <p:cNvSpPr>
              <a:spLocks noChangeArrowheads="1"/>
            </p:cNvSpPr>
            <p:nvPr/>
          </p:nvSpPr>
          <p:spPr bwMode="auto">
            <a:xfrm>
              <a:off x="2524" y="1768"/>
              <a:ext cx="248" cy="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ts val="3600"/>
                </a:lnSpc>
              </a:pPr>
              <a:r>
                <a:rPr lang="en-US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</a:rPr>
                <a:t>••</a:t>
              </a:r>
            </a:p>
          </p:txBody>
        </p:sp>
        <p:sp>
          <p:nvSpPr>
            <p:cNvPr id="479245" name="Rectangle 13"/>
            <p:cNvSpPr>
              <a:spLocks noChangeArrowheads="1"/>
            </p:cNvSpPr>
            <p:nvPr/>
          </p:nvSpPr>
          <p:spPr bwMode="auto">
            <a:xfrm>
              <a:off x="2695" y="2032"/>
              <a:ext cx="181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ts val="1200"/>
                </a:lnSpc>
              </a:pPr>
              <a:r>
                <a:rPr lang="en-US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</a:rPr>
                <a:t>•</a:t>
              </a:r>
              <a:br>
                <a:rPr lang="en-US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</a:rPr>
              </a:br>
              <a:r>
                <a:rPr lang="en-US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</a:rPr>
                <a:t>•</a:t>
              </a:r>
            </a:p>
          </p:txBody>
        </p:sp>
        <p:sp>
          <p:nvSpPr>
            <p:cNvPr id="479246" name="Rectangle 14"/>
            <p:cNvSpPr>
              <a:spLocks noChangeArrowheads="1"/>
            </p:cNvSpPr>
            <p:nvPr/>
          </p:nvSpPr>
          <p:spPr bwMode="auto">
            <a:xfrm>
              <a:off x="2013" y="1935"/>
              <a:ext cx="276" cy="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ts val="3600"/>
                </a:lnSpc>
              </a:pPr>
              <a: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</a:rPr>
                <a:t>R</a:t>
              </a:r>
            </a:p>
          </p:txBody>
        </p:sp>
        <p:sp>
          <p:nvSpPr>
            <p:cNvPr id="479247" name="Line 15"/>
            <p:cNvSpPr>
              <a:spLocks noChangeShapeType="1"/>
            </p:cNvSpPr>
            <p:nvPr/>
          </p:nvSpPr>
          <p:spPr bwMode="auto">
            <a:xfrm>
              <a:off x="2292" y="2104"/>
              <a:ext cx="250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9248" name="Rectangle 16"/>
            <p:cNvSpPr>
              <a:spLocks noChangeArrowheads="1"/>
            </p:cNvSpPr>
            <p:nvPr/>
          </p:nvSpPr>
          <p:spPr bwMode="auto">
            <a:xfrm>
              <a:off x="2524" y="1945"/>
              <a:ext cx="263" cy="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ts val="3600"/>
                </a:lnSpc>
              </a:pPr>
              <a:r>
                <a:rPr lang="en-US" sz="2800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X</a:t>
              </a:r>
              <a:endPara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479249" name="Rectangle 17"/>
            <p:cNvSpPr>
              <a:spLocks noChangeArrowheads="1"/>
            </p:cNvSpPr>
            <p:nvPr/>
          </p:nvSpPr>
          <p:spPr bwMode="auto">
            <a:xfrm>
              <a:off x="2535" y="2114"/>
              <a:ext cx="248" cy="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ts val="3600"/>
                </a:lnSpc>
              </a:pPr>
              <a:r>
                <a:rPr lang="en-US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</a:rPr>
                <a:t>••</a:t>
              </a:r>
            </a:p>
          </p:txBody>
        </p:sp>
      </p:grpSp>
      <p:sp>
        <p:nvSpPr>
          <p:cNvPr id="479250" name="Rectangle 18"/>
          <p:cNvSpPr>
            <a:spLocks noChangeArrowheads="1"/>
          </p:cNvSpPr>
          <p:nvPr/>
        </p:nvSpPr>
        <p:spPr bwMode="auto">
          <a:xfrm>
            <a:off x="4114800" y="2281238"/>
            <a:ext cx="388938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ts val="3600"/>
              </a:lnSpc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+</a:t>
            </a:r>
          </a:p>
        </p:txBody>
      </p:sp>
      <p:pic>
        <p:nvPicPr>
          <p:cNvPr id="479251" name="Picture 19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925" y="2003425"/>
            <a:ext cx="16891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79252" name="Group 20"/>
          <p:cNvGrpSpPr>
            <a:grpSpLocks/>
          </p:cNvGrpSpPr>
          <p:nvPr/>
        </p:nvGrpSpPr>
        <p:grpSpPr bwMode="auto">
          <a:xfrm>
            <a:off x="7364413" y="1366838"/>
            <a:ext cx="3022600" cy="2493962"/>
            <a:chOff x="3749" y="1346"/>
            <a:chExt cx="1904" cy="1571"/>
          </a:xfrm>
        </p:grpSpPr>
        <p:grpSp>
          <p:nvGrpSpPr>
            <p:cNvPr id="479253" name="Group 21"/>
            <p:cNvGrpSpPr>
              <a:grpSpLocks/>
            </p:cNvGrpSpPr>
            <p:nvPr/>
          </p:nvGrpSpPr>
          <p:grpSpPr bwMode="auto">
            <a:xfrm>
              <a:off x="3749" y="1346"/>
              <a:ext cx="1433" cy="1571"/>
              <a:chOff x="3749" y="1346"/>
              <a:chExt cx="1433" cy="1571"/>
            </a:xfrm>
          </p:grpSpPr>
          <p:sp>
            <p:nvSpPr>
              <p:cNvPr id="479254" name="Rectangle 22"/>
              <p:cNvSpPr>
                <a:spLocks noChangeArrowheads="1"/>
              </p:cNvSpPr>
              <p:nvPr/>
            </p:nvSpPr>
            <p:spPr bwMode="auto">
              <a:xfrm>
                <a:off x="4757" y="1346"/>
                <a:ext cx="288" cy="3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lnSpc>
                    <a:spcPts val="3600"/>
                  </a:lnSpc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O</a:t>
                </a:r>
              </a:p>
            </p:txBody>
          </p:sp>
          <p:sp>
            <p:nvSpPr>
              <p:cNvPr id="479255" name="Rectangle 23"/>
              <p:cNvSpPr>
                <a:spLocks noChangeArrowheads="1"/>
              </p:cNvSpPr>
              <p:nvPr/>
            </p:nvSpPr>
            <p:spPr bwMode="auto">
              <a:xfrm>
                <a:off x="4779" y="2573"/>
                <a:ext cx="288" cy="3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lnSpc>
                    <a:spcPts val="3600"/>
                  </a:lnSpc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O</a:t>
                </a:r>
              </a:p>
            </p:txBody>
          </p:sp>
          <p:grpSp>
            <p:nvGrpSpPr>
              <p:cNvPr id="479256" name="Group 24"/>
              <p:cNvGrpSpPr>
                <a:grpSpLocks/>
              </p:cNvGrpSpPr>
              <p:nvPr/>
            </p:nvGrpSpPr>
            <p:grpSpPr bwMode="auto">
              <a:xfrm>
                <a:off x="3749" y="1539"/>
                <a:ext cx="1433" cy="1162"/>
                <a:chOff x="3749" y="1539"/>
                <a:chExt cx="1433" cy="1162"/>
              </a:xfrm>
            </p:grpSpPr>
            <p:pic>
              <p:nvPicPr>
                <p:cNvPr id="479257" name="Picture 25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49" y="1539"/>
                  <a:ext cx="1297" cy="11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2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 useBgFill="1">
              <p:nvSpPr>
                <p:cNvPr id="479258" name="Rectangle 26"/>
                <p:cNvSpPr>
                  <a:spLocks noChangeArrowheads="1"/>
                </p:cNvSpPr>
                <p:nvPr/>
              </p:nvSpPr>
              <p:spPr bwMode="auto">
                <a:xfrm>
                  <a:off x="4906" y="1955"/>
                  <a:ext cx="276" cy="344"/>
                </a:xfrm>
                <a:prstGeom prst="rect">
                  <a:avLst/>
                </a:prstGeom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>
                      <a:solidFill>
                        <a:schemeClr val="tx2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>
                  <a:spAutoFit/>
                </a:bodyPr>
                <a:lstStyle>
                  <a:lvl1pPr>
                    <a:tabLst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>
                    <a:tabLst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>
                    <a:tabLst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>
                    <a:tabLst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>
                    <a:tabLst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lnSpc>
                      <a:spcPts val="3600"/>
                    </a:lnSpc>
                  </a:pPr>
                  <a:r>
                    <a:rPr lang="en-US" sz="2800">
                      <a:solidFill>
                        <a:srgbClr val="00FF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</a:rPr>
                    <a:t>N</a:t>
                  </a:r>
                </a:p>
              </p:txBody>
            </p:sp>
          </p:grpSp>
        </p:grpSp>
        <p:sp>
          <p:nvSpPr>
            <p:cNvPr id="479259" name="Line 27"/>
            <p:cNvSpPr>
              <a:spLocks noChangeShapeType="1"/>
            </p:cNvSpPr>
            <p:nvPr/>
          </p:nvSpPr>
          <p:spPr bwMode="auto">
            <a:xfrm>
              <a:off x="5158" y="2126"/>
              <a:ext cx="262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9260" name="Rectangle 28"/>
            <p:cNvSpPr>
              <a:spLocks noChangeArrowheads="1"/>
            </p:cNvSpPr>
            <p:nvPr/>
          </p:nvSpPr>
          <p:spPr bwMode="auto">
            <a:xfrm>
              <a:off x="5377" y="1957"/>
              <a:ext cx="276" cy="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ts val="3600"/>
                </a:lnSpc>
              </a:pPr>
              <a: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</a:rPr>
                <a:t>R</a:t>
              </a:r>
              <a:endParaRPr lang="en-US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479261" name="Rectangle 29"/>
            <p:cNvSpPr>
              <a:spLocks noChangeArrowheads="1"/>
            </p:cNvSpPr>
            <p:nvPr/>
          </p:nvSpPr>
          <p:spPr bwMode="auto">
            <a:xfrm>
              <a:off x="4813" y="2064"/>
              <a:ext cx="181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ts val="1200"/>
                </a:lnSpc>
              </a:pPr>
              <a:r>
                <a:rPr lang="en-US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•</a:t>
              </a:r>
              <a:br>
                <a:rPr lang="en-US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</a:br>
              <a:r>
                <a:rPr lang="en-US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•</a:t>
              </a:r>
            </a:p>
          </p:txBody>
        </p:sp>
      </p:grpSp>
      <p:grpSp>
        <p:nvGrpSpPr>
          <p:cNvPr id="479262" name="Group 30"/>
          <p:cNvGrpSpPr>
            <a:grpSpLocks/>
          </p:cNvGrpSpPr>
          <p:nvPr/>
        </p:nvGrpSpPr>
        <p:grpSpPr bwMode="auto">
          <a:xfrm>
            <a:off x="8616950" y="3429000"/>
            <a:ext cx="1493838" cy="1131888"/>
            <a:chOff x="4329" y="3015"/>
            <a:chExt cx="941" cy="713"/>
          </a:xfrm>
        </p:grpSpPr>
        <p:sp>
          <p:nvSpPr>
            <p:cNvPr id="479263" name="Rectangle 31"/>
            <p:cNvSpPr>
              <a:spLocks noChangeArrowheads="1"/>
            </p:cNvSpPr>
            <p:nvPr/>
          </p:nvSpPr>
          <p:spPr bwMode="auto">
            <a:xfrm>
              <a:off x="4329" y="3206"/>
              <a:ext cx="369" cy="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ts val="3600"/>
                </a:lnSpc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+  </a:t>
              </a:r>
            </a:p>
          </p:txBody>
        </p:sp>
        <p:sp>
          <p:nvSpPr>
            <p:cNvPr id="479264" name="Rectangle 32"/>
            <p:cNvSpPr>
              <a:spLocks noChangeArrowheads="1"/>
            </p:cNvSpPr>
            <p:nvPr/>
          </p:nvSpPr>
          <p:spPr bwMode="auto">
            <a:xfrm>
              <a:off x="4785" y="3038"/>
              <a:ext cx="248" cy="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ts val="3600"/>
                </a:lnSpc>
              </a:pPr>
              <a:r>
                <a:rPr lang="en-US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••</a:t>
              </a:r>
            </a:p>
          </p:txBody>
        </p:sp>
        <p:sp>
          <p:nvSpPr>
            <p:cNvPr id="479265" name="Rectangle 33"/>
            <p:cNvSpPr>
              <a:spLocks noChangeArrowheads="1"/>
            </p:cNvSpPr>
            <p:nvPr/>
          </p:nvSpPr>
          <p:spPr bwMode="auto">
            <a:xfrm>
              <a:off x="4956" y="3302"/>
              <a:ext cx="181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ts val="1200"/>
                </a:lnSpc>
              </a:pPr>
              <a:r>
                <a:rPr lang="en-US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•</a:t>
              </a:r>
              <a:br>
                <a:rPr lang="en-US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</a:br>
              <a:r>
                <a:rPr lang="en-US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•</a:t>
              </a:r>
            </a:p>
          </p:txBody>
        </p:sp>
        <p:sp>
          <p:nvSpPr>
            <p:cNvPr id="479266" name="Rectangle 34"/>
            <p:cNvSpPr>
              <a:spLocks noChangeArrowheads="1"/>
            </p:cNvSpPr>
            <p:nvPr/>
          </p:nvSpPr>
          <p:spPr bwMode="auto">
            <a:xfrm>
              <a:off x="4785" y="3215"/>
              <a:ext cx="263" cy="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ts val="3600"/>
                </a:lnSpc>
              </a:pPr>
              <a:r>
                <a:rPr lang="en-US" sz="2800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X</a:t>
              </a:r>
              <a:endPara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479267" name="Rectangle 35"/>
            <p:cNvSpPr>
              <a:spLocks noChangeArrowheads="1"/>
            </p:cNvSpPr>
            <p:nvPr/>
          </p:nvSpPr>
          <p:spPr bwMode="auto">
            <a:xfrm>
              <a:off x="4796" y="3384"/>
              <a:ext cx="248" cy="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ts val="3600"/>
                </a:lnSpc>
              </a:pPr>
              <a:r>
                <a:rPr lang="en-US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••</a:t>
              </a:r>
            </a:p>
          </p:txBody>
        </p:sp>
        <p:sp>
          <p:nvSpPr>
            <p:cNvPr id="479268" name="Rectangle 36"/>
            <p:cNvSpPr>
              <a:spLocks noChangeArrowheads="1"/>
            </p:cNvSpPr>
            <p:nvPr/>
          </p:nvSpPr>
          <p:spPr bwMode="auto">
            <a:xfrm>
              <a:off x="4679" y="3313"/>
              <a:ext cx="181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ts val="1200"/>
                </a:lnSpc>
              </a:pPr>
              <a:r>
                <a:rPr lang="en-US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•</a:t>
              </a:r>
              <a:br>
                <a:rPr lang="en-US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</a:br>
              <a:r>
                <a:rPr lang="en-US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•</a:t>
              </a:r>
            </a:p>
          </p:txBody>
        </p:sp>
        <p:sp>
          <p:nvSpPr>
            <p:cNvPr id="479269" name="Rectangle 37"/>
            <p:cNvSpPr>
              <a:spLocks noChangeArrowheads="1"/>
            </p:cNvSpPr>
            <p:nvPr/>
          </p:nvSpPr>
          <p:spPr bwMode="auto">
            <a:xfrm>
              <a:off x="5031" y="3015"/>
              <a:ext cx="239" cy="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ts val="3600"/>
                </a:lnSpc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–</a:t>
              </a:r>
            </a:p>
          </p:txBody>
        </p:sp>
      </p:grpSp>
      <p:sp>
        <p:nvSpPr>
          <p:cNvPr id="479270" name="Rectangle 38"/>
          <p:cNvSpPr>
            <a:spLocks noChangeArrowheads="1"/>
          </p:cNvSpPr>
          <p:nvPr/>
        </p:nvSpPr>
        <p:spPr bwMode="auto">
          <a:xfrm>
            <a:off x="6132513" y="1916113"/>
            <a:ext cx="836612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ts val="3600"/>
              </a:lnSpc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S</a:t>
            </a:r>
            <a:r>
              <a:rPr lang="en-US" sz="36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N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199594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3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BE8A7-2281-4A83-89CA-6938AA37B301}" type="slidenum">
              <a:rPr lang="en-US"/>
              <a:pPr/>
              <a:t>13</a:t>
            </a:fld>
            <a:endParaRPr lang="en-US"/>
          </a:p>
        </p:txBody>
      </p:sp>
      <p:grpSp>
        <p:nvGrpSpPr>
          <p:cNvPr id="480258" name="Group 2"/>
          <p:cNvGrpSpPr>
            <a:grpSpLocks/>
          </p:cNvGrpSpPr>
          <p:nvPr/>
        </p:nvGrpSpPr>
        <p:grpSpPr bwMode="auto">
          <a:xfrm>
            <a:off x="2212975" y="1443038"/>
            <a:ext cx="4413250" cy="2493962"/>
            <a:chOff x="434" y="909"/>
            <a:chExt cx="2780" cy="1571"/>
          </a:xfrm>
        </p:grpSpPr>
        <p:grpSp>
          <p:nvGrpSpPr>
            <p:cNvPr id="480259" name="Group 3"/>
            <p:cNvGrpSpPr>
              <a:grpSpLocks/>
            </p:cNvGrpSpPr>
            <p:nvPr/>
          </p:nvGrpSpPr>
          <p:grpSpPr bwMode="auto">
            <a:xfrm>
              <a:off x="434" y="909"/>
              <a:ext cx="1904" cy="1571"/>
              <a:chOff x="434" y="909"/>
              <a:chExt cx="1904" cy="1571"/>
            </a:xfrm>
          </p:grpSpPr>
          <p:grpSp>
            <p:nvGrpSpPr>
              <p:cNvPr id="480260" name="Group 4"/>
              <p:cNvGrpSpPr>
                <a:grpSpLocks/>
              </p:cNvGrpSpPr>
              <p:nvPr/>
            </p:nvGrpSpPr>
            <p:grpSpPr bwMode="auto">
              <a:xfrm>
                <a:off x="434" y="909"/>
                <a:ext cx="1433" cy="1571"/>
                <a:chOff x="434" y="909"/>
                <a:chExt cx="1433" cy="1571"/>
              </a:xfrm>
            </p:grpSpPr>
            <p:sp>
              <p:nvSpPr>
                <p:cNvPr id="480261" name="Rectangle 5"/>
                <p:cNvSpPr>
                  <a:spLocks noChangeArrowheads="1"/>
                </p:cNvSpPr>
                <p:nvPr/>
              </p:nvSpPr>
              <p:spPr bwMode="auto">
                <a:xfrm>
                  <a:off x="1442" y="909"/>
                  <a:ext cx="288" cy="34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2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>
                  <a:spAutoFit/>
                </a:bodyPr>
                <a:lstStyle>
                  <a:lvl1pPr>
                    <a:tabLst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>
                    <a:tabLst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>
                    <a:tabLst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>
                    <a:tabLst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>
                    <a:tabLst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lnSpc>
                      <a:spcPts val="3600"/>
                    </a:lnSpc>
                  </a:pPr>
                  <a:r>
                    <a:rPr lang="en-US" sz="280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panose="020B0604020202020204" pitchFamily="34" charset="0"/>
                    </a:rPr>
                    <a:t>O</a:t>
                  </a:r>
                </a:p>
              </p:txBody>
            </p:sp>
            <p:sp>
              <p:nvSpPr>
                <p:cNvPr id="480262" name="Rectangle 6"/>
                <p:cNvSpPr>
                  <a:spLocks noChangeArrowheads="1"/>
                </p:cNvSpPr>
                <p:nvPr/>
              </p:nvSpPr>
              <p:spPr bwMode="auto">
                <a:xfrm>
                  <a:off x="1464" y="2136"/>
                  <a:ext cx="288" cy="34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2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>
                  <a:spAutoFit/>
                </a:bodyPr>
                <a:lstStyle>
                  <a:lvl1pPr>
                    <a:tabLst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>
                    <a:tabLst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>
                    <a:tabLst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>
                    <a:tabLst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>
                    <a:tabLst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</a:tabLs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lnSpc>
                      <a:spcPts val="3600"/>
                    </a:lnSpc>
                  </a:pPr>
                  <a:r>
                    <a:rPr lang="en-US" sz="280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panose="020B0604020202020204" pitchFamily="34" charset="0"/>
                    </a:rPr>
                    <a:t>O</a:t>
                  </a:r>
                </a:p>
              </p:txBody>
            </p:sp>
            <p:grpSp>
              <p:nvGrpSpPr>
                <p:cNvPr id="480263" name="Group 7"/>
                <p:cNvGrpSpPr>
                  <a:grpSpLocks/>
                </p:cNvGrpSpPr>
                <p:nvPr/>
              </p:nvGrpSpPr>
              <p:grpSpPr bwMode="auto">
                <a:xfrm>
                  <a:off x="434" y="1102"/>
                  <a:ext cx="1433" cy="1162"/>
                  <a:chOff x="434" y="1102"/>
                  <a:chExt cx="1433" cy="1162"/>
                </a:xfrm>
              </p:grpSpPr>
              <p:pic>
                <p:nvPicPr>
                  <p:cNvPr id="480264" name="Picture 8"/>
                  <p:cNvPicPr>
                    <a:picLocks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34" y="1102"/>
                    <a:ext cx="1297" cy="116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>
                        <a:solidFill>
                          <a:schemeClr val="tx2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 useBgFill="1">
                <p:nvSpPr>
                  <p:cNvPr id="480265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1591" y="1518"/>
                    <a:ext cx="276" cy="344"/>
                  </a:xfrm>
                  <a:prstGeom prst="rect">
                    <a:avLst/>
                  </a:prstGeom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25400">
                        <a:solidFill>
                          <a:schemeClr val="tx2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7" tIns="44450" rIns="90487" bIns="44450">
                    <a:spAutoFit/>
                  </a:bodyPr>
                  <a:lstStyle>
                    <a:lvl1pPr>
                      <a:tabLst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>
                      <a:tabLst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>
                      <a:tabLst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>
                      <a:tabLst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>
                      <a:tabLst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</a:tabLs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lnSpc>
                        <a:spcPts val="3600"/>
                      </a:lnSpc>
                    </a:pPr>
                    <a:r>
                      <a:rPr lang="en-US" sz="2800">
                        <a:solidFill>
                          <a:srgbClr val="00FF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anose="020B0604020202020204" pitchFamily="34" charset="0"/>
                      </a:rPr>
                      <a:t>N</a:t>
                    </a:r>
                  </a:p>
                </p:txBody>
              </p:sp>
            </p:grpSp>
          </p:grpSp>
          <p:sp>
            <p:nvSpPr>
              <p:cNvPr id="480266" name="Line 10"/>
              <p:cNvSpPr>
                <a:spLocks noChangeShapeType="1"/>
              </p:cNvSpPr>
              <p:nvPr/>
            </p:nvSpPr>
            <p:spPr bwMode="auto">
              <a:xfrm>
                <a:off x="1843" y="1689"/>
                <a:ext cx="262" cy="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0267" name="Rectangle 11"/>
              <p:cNvSpPr>
                <a:spLocks noChangeArrowheads="1"/>
              </p:cNvSpPr>
              <p:nvPr/>
            </p:nvSpPr>
            <p:spPr bwMode="auto">
              <a:xfrm>
                <a:off x="2062" y="1520"/>
                <a:ext cx="276" cy="3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lnSpc>
                    <a:spcPts val="3600"/>
                  </a:lnSpc>
                </a:pPr>
                <a:r>
                  <a:rPr lang="en-US" sz="2800">
                    <a:solidFill>
                      <a:srgbClr val="00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R</a:t>
                </a:r>
              </a:p>
            </p:txBody>
          </p:sp>
          <p:sp>
            <p:nvSpPr>
              <p:cNvPr id="480268" name="Rectangle 12"/>
              <p:cNvSpPr>
                <a:spLocks noChangeArrowheads="1"/>
              </p:cNvSpPr>
              <p:nvPr/>
            </p:nvSpPr>
            <p:spPr bwMode="auto">
              <a:xfrm>
                <a:off x="1498" y="1627"/>
                <a:ext cx="181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lnSpc>
                    <a:spcPts val="1200"/>
                  </a:lnSpc>
                </a:pPr>
                <a:r>
                  <a:rPr lang="en-US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•</a:t>
                </a:r>
                <a:br>
                  <a:rPr lang="en-US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</a:br>
                <a:r>
                  <a:rPr lang="en-US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•</a:t>
                </a:r>
              </a:p>
            </p:txBody>
          </p:sp>
        </p:grpSp>
        <p:sp>
          <p:nvSpPr>
            <p:cNvPr id="480269" name="Rectangle 13"/>
            <p:cNvSpPr>
              <a:spLocks noChangeArrowheads="1"/>
            </p:cNvSpPr>
            <p:nvPr/>
          </p:nvSpPr>
          <p:spPr bwMode="auto">
            <a:xfrm>
              <a:off x="2388" y="1495"/>
              <a:ext cx="245" cy="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ts val="3600"/>
                </a:lnSpc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+</a:t>
              </a:r>
            </a:p>
          </p:txBody>
        </p:sp>
        <p:sp>
          <p:nvSpPr>
            <p:cNvPr id="480270" name="Rectangle 14"/>
            <p:cNvSpPr>
              <a:spLocks noChangeArrowheads="1"/>
            </p:cNvSpPr>
            <p:nvPr/>
          </p:nvSpPr>
          <p:spPr bwMode="auto">
            <a:xfrm>
              <a:off x="2679" y="1506"/>
              <a:ext cx="535" cy="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ts val="3600"/>
                </a:lnSpc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H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2</a:t>
              </a: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O</a:t>
              </a:r>
            </a:p>
          </p:txBody>
        </p:sp>
      </p:grpSp>
      <p:sp>
        <p:nvSpPr>
          <p:cNvPr id="480271" name="Line 15"/>
          <p:cNvSpPr>
            <a:spLocks noChangeShapeType="1"/>
          </p:cNvSpPr>
          <p:nvPr/>
        </p:nvSpPr>
        <p:spPr bwMode="auto">
          <a:xfrm>
            <a:off x="5100638" y="3713163"/>
            <a:ext cx="0" cy="1143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80272" name="Group 16"/>
          <p:cNvGrpSpPr>
            <a:grpSpLocks/>
          </p:cNvGrpSpPr>
          <p:nvPr/>
        </p:nvGrpSpPr>
        <p:grpSpPr bwMode="auto">
          <a:xfrm>
            <a:off x="5949950" y="5303839"/>
            <a:ext cx="1570038" cy="549275"/>
            <a:chOff x="2788" y="3341"/>
            <a:chExt cx="989" cy="346"/>
          </a:xfrm>
        </p:grpSpPr>
        <p:sp>
          <p:nvSpPr>
            <p:cNvPr id="480273" name="Line 17"/>
            <p:cNvSpPr>
              <a:spLocks noChangeShapeType="1"/>
            </p:cNvSpPr>
            <p:nvPr/>
          </p:nvSpPr>
          <p:spPr bwMode="auto">
            <a:xfrm>
              <a:off x="3268" y="3509"/>
              <a:ext cx="262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80274" name="Group 18"/>
            <p:cNvGrpSpPr>
              <a:grpSpLocks/>
            </p:cNvGrpSpPr>
            <p:nvPr/>
          </p:nvGrpSpPr>
          <p:grpSpPr bwMode="auto">
            <a:xfrm>
              <a:off x="2788" y="3341"/>
              <a:ext cx="989" cy="346"/>
              <a:chOff x="2788" y="3341"/>
              <a:chExt cx="989" cy="346"/>
            </a:xfrm>
          </p:grpSpPr>
          <p:sp>
            <p:nvSpPr>
              <p:cNvPr id="480275" name="Rectangle 19"/>
              <p:cNvSpPr>
                <a:spLocks noChangeArrowheads="1"/>
              </p:cNvSpPr>
              <p:nvPr/>
            </p:nvSpPr>
            <p:spPr bwMode="auto">
              <a:xfrm>
                <a:off x="2788" y="3341"/>
                <a:ext cx="523" cy="3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lnSpc>
                    <a:spcPts val="3600"/>
                  </a:lnSpc>
                </a:pPr>
                <a:r>
                  <a:rPr lang="en-US" sz="28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Arial" panose="020B0604020202020204" pitchFamily="34" charset="0"/>
                  </a:rPr>
                  <a:t>H</a:t>
                </a:r>
                <a:r>
                  <a:rPr lang="en-US" sz="2800" baseline="-250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Arial" panose="020B0604020202020204" pitchFamily="34" charset="0"/>
                  </a:rPr>
                  <a:t>2</a:t>
                </a:r>
                <a:r>
                  <a:rPr lang="en-US" sz="2800">
                    <a:solidFill>
                      <a:srgbClr val="00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N</a:t>
                </a:r>
              </a:p>
            </p:txBody>
          </p:sp>
          <p:sp>
            <p:nvSpPr>
              <p:cNvPr id="480276" name="Rectangle 20"/>
              <p:cNvSpPr>
                <a:spLocks noChangeArrowheads="1"/>
              </p:cNvSpPr>
              <p:nvPr/>
            </p:nvSpPr>
            <p:spPr bwMode="auto">
              <a:xfrm>
                <a:off x="3501" y="3343"/>
                <a:ext cx="276" cy="3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lnSpc>
                    <a:spcPts val="3600"/>
                  </a:lnSpc>
                </a:pPr>
                <a:r>
                  <a:rPr lang="en-US" sz="2800">
                    <a:solidFill>
                      <a:srgbClr val="00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R</a:t>
                </a:r>
              </a:p>
            </p:txBody>
          </p:sp>
        </p:grpSp>
      </p:grpSp>
      <p:sp>
        <p:nvSpPr>
          <p:cNvPr id="480277" name="Rectangle 21"/>
          <p:cNvSpPr>
            <a:spLocks noChangeArrowheads="1"/>
          </p:cNvSpPr>
          <p:nvPr/>
        </p:nvSpPr>
        <p:spPr bwMode="auto">
          <a:xfrm>
            <a:off x="5314950" y="5280025"/>
            <a:ext cx="388938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ts val="3600"/>
              </a:lnSpc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+</a:t>
            </a:r>
          </a:p>
        </p:txBody>
      </p:sp>
      <p:grpSp>
        <p:nvGrpSpPr>
          <p:cNvPr id="480278" name="Group 22"/>
          <p:cNvGrpSpPr>
            <a:grpSpLocks/>
          </p:cNvGrpSpPr>
          <p:nvPr/>
        </p:nvGrpSpPr>
        <p:grpSpPr bwMode="auto">
          <a:xfrm>
            <a:off x="2260601" y="4721225"/>
            <a:ext cx="2646363" cy="1716088"/>
            <a:chOff x="464" y="2974"/>
            <a:chExt cx="1667" cy="1081"/>
          </a:xfrm>
        </p:grpSpPr>
        <p:pic>
          <p:nvPicPr>
            <p:cNvPr id="480279" name="Picture 23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" y="3061"/>
              <a:ext cx="1018" cy="8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80280" name="Rectangle 24"/>
            <p:cNvSpPr>
              <a:spLocks noChangeArrowheads="1"/>
            </p:cNvSpPr>
            <p:nvPr/>
          </p:nvSpPr>
          <p:spPr bwMode="auto">
            <a:xfrm>
              <a:off x="1434" y="2974"/>
              <a:ext cx="697" cy="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ts val="3600"/>
                </a:lnSpc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CO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2</a:t>
              </a: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H</a:t>
              </a:r>
            </a:p>
          </p:txBody>
        </p:sp>
        <p:sp>
          <p:nvSpPr>
            <p:cNvPr id="480281" name="Rectangle 25"/>
            <p:cNvSpPr>
              <a:spLocks noChangeArrowheads="1"/>
            </p:cNvSpPr>
            <p:nvPr/>
          </p:nvSpPr>
          <p:spPr bwMode="auto">
            <a:xfrm>
              <a:off x="1434" y="3711"/>
              <a:ext cx="697" cy="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ts val="3600"/>
                </a:lnSpc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CO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2</a:t>
              </a: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H</a:t>
              </a:r>
            </a:p>
          </p:txBody>
        </p:sp>
      </p:grpSp>
      <p:sp>
        <p:nvSpPr>
          <p:cNvPr id="480282" name="Rectangle 26"/>
          <p:cNvSpPr>
            <a:spLocks noChangeArrowheads="1"/>
          </p:cNvSpPr>
          <p:nvPr/>
        </p:nvSpPr>
        <p:spPr bwMode="auto">
          <a:xfrm>
            <a:off x="2814639" y="3978275"/>
            <a:ext cx="2122487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ts val="3600"/>
              </a:lnSpc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acid or base</a:t>
            </a:r>
          </a:p>
        </p:txBody>
      </p:sp>
      <p:sp>
        <p:nvSpPr>
          <p:cNvPr id="480283" name="Rectangle 27"/>
          <p:cNvSpPr>
            <a:spLocks noChangeArrowheads="1"/>
          </p:cNvSpPr>
          <p:nvPr/>
        </p:nvSpPr>
        <p:spPr bwMode="auto">
          <a:xfrm>
            <a:off x="6370638" y="3579814"/>
            <a:ext cx="3314700" cy="125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fa-IR"/>
              <a:t>امید از طریق جانشینی نوکلئوفیلی آسیلی واکنش میدهد.</a:t>
            </a:r>
            <a:endParaRPr lang="en-US"/>
          </a:p>
        </p:txBody>
      </p:sp>
      <p:sp>
        <p:nvSpPr>
          <p:cNvPr id="480284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شکستن فتلامید الکیله شده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68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0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028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C8D5E-0667-45F9-9B9C-96BFD497F7BC}" type="slidenum">
              <a:rPr lang="en-US"/>
              <a:pPr/>
              <a:t>14</a:t>
            </a:fld>
            <a:endParaRPr lang="en-US"/>
          </a:p>
        </p:txBody>
      </p: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آسیلاسیون آمینها</a:t>
            </a:r>
            <a:endParaRPr lang="en-US"/>
          </a:p>
        </p:txBody>
      </p:sp>
      <p:pic>
        <p:nvPicPr>
          <p:cNvPr id="48128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057401"/>
            <a:ext cx="1220788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128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133601"/>
            <a:ext cx="3028950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1285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057401"/>
            <a:ext cx="1652588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1286" name="Rectangle 6"/>
          <p:cNvSpPr>
            <a:spLocks noChangeArrowheads="1"/>
          </p:cNvSpPr>
          <p:nvPr/>
        </p:nvSpPr>
        <p:spPr bwMode="auto">
          <a:xfrm>
            <a:off x="7391400" y="3276601"/>
            <a:ext cx="1309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00"/>
                </a:solidFill>
                <a:latin typeface="Helvetica" panose="020B0604020202020204" pitchFamily="34" charset="0"/>
              </a:rPr>
              <a:t>AMIDE</a:t>
            </a:r>
          </a:p>
        </p:txBody>
      </p:sp>
      <p:pic>
        <p:nvPicPr>
          <p:cNvPr id="481287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1" y="3962401"/>
            <a:ext cx="1406525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1288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114801"/>
            <a:ext cx="1862138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1289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1" y="4191001"/>
            <a:ext cx="3414713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1290" name="Rectangle 10"/>
          <p:cNvSpPr>
            <a:spLocks noChangeArrowheads="1"/>
          </p:cNvSpPr>
          <p:nvPr/>
        </p:nvSpPr>
        <p:spPr bwMode="auto">
          <a:xfrm>
            <a:off x="6248400" y="5486401"/>
            <a:ext cx="33543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i="1">
                <a:solidFill>
                  <a:srgbClr val="000000"/>
                </a:solidFill>
                <a:latin typeface="Helvetica" panose="020B0604020202020204" pitchFamily="34" charset="0"/>
              </a:rPr>
              <a:t>N</a:t>
            </a:r>
            <a:r>
              <a:rPr lang="en-US" sz="2800">
                <a:solidFill>
                  <a:srgbClr val="000000"/>
                </a:solidFill>
                <a:latin typeface="Helvetica" panose="020B0604020202020204" pitchFamily="34" charset="0"/>
              </a:rPr>
              <a:t>-methylbenzamide</a:t>
            </a:r>
          </a:p>
        </p:txBody>
      </p:sp>
    </p:spTree>
    <p:extLst>
      <p:ext uri="{BB962C8B-B14F-4D97-AF65-F5344CB8AC3E}">
        <p14:creationId xmlns:p14="http://schemas.microsoft.com/office/powerpoint/2010/main" val="1411959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81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81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1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1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1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1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1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entr" presetSubtype="19616775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81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81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81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81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81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81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81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81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0" fill="hold"/>
                                        <p:tgtEl>
                                          <p:spTgt spid="481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481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82" grpId="0" autoUpdateAnimBg="0"/>
      <p:bldP spid="481286" grpId="0" autoUpdateAnimBg="0"/>
      <p:bldP spid="48129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4D4F-8911-4C73-956D-542937DCB0F6}" type="slidenum">
              <a:rPr lang="en-US"/>
              <a:pPr/>
              <a:t>15</a:t>
            </a:fld>
            <a:endParaRPr lang="en-US"/>
          </a:p>
        </p:txBody>
      </p:sp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مکانیزم</a:t>
            </a:r>
            <a:endParaRPr lang="en-US"/>
          </a:p>
        </p:txBody>
      </p:sp>
      <p:pic>
        <p:nvPicPr>
          <p:cNvPr id="48230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828801"/>
            <a:ext cx="3536950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230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752600"/>
            <a:ext cx="2243138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230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1" y="1676400"/>
            <a:ext cx="3414713" cy="126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231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1828801"/>
            <a:ext cx="407988" cy="128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231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1" y="3276600"/>
            <a:ext cx="2074863" cy="202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2312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905001"/>
            <a:ext cx="812800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456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2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2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8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2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2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8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8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2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82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entr" presetSubtype="19617308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82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82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82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82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B8794-E944-40E6-A94F-941B4E007843}" type="slidenum">
              <a:rPr lang="en-US"/>
              <a:pPr/>
              <a:t>16</a:t>
            </a:fld>
            <a:endParaRPr lang="en-US"/>
          </a:p>
        </p:txBody>
      </p:sp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آمینها به عنوان گروه خارج شونده</a:t>
            </a:r>
            <a:endParaRPr lang="en-US"/>
          </a:p>
        </p:txBody>
      </p:sp>
      <p:sp>
        <p:nvSpPr>
          <p:cNvPr id="483331" name="Text Box 3"/>
          <p:cNvSpPr txBox="1">
            <a:spLocks noChangeArrowheads="1"/>
          </p:cNvSpPr>
          <p:nvPr/>
        </p:nvSpPr>
        <p:spPr bwMode="auto">
          <a:xfrm>
            <a:off x="7248525" y="1773238"/>
            <a:ext cx="15367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 sz="2800">
                <a:latin typeface="Times" panose="02020603050405020304" pitchFamily="18" charset="0"/>
                <a:cs typeface="Arial" panose="020B0604020202020204" pitchFamily="34" charset="0"/>
              </a:rPr>
              <a:t>حذف هافمن</a:t>
            </a:r>
            <a:endParaRPr lang="en-US" sz="28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48333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514601"/>
            <a:ext cx="2217738" cy="38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333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1" y="2362200"/>
            <a:ext cx="10699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333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1" y="2438400"/>
            <a:ext cx="22955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3335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352801"/>
            <a:ext cx="2209800" cy="161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3336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648201" y="3886200"/>
            <a:ext cx="1108075" cy="7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3337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733801"/>
            <a:ext cx="458788" cy="379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3338" name="Rectangle 10"/>
          <p:cNvSpPr>
            <a:spLocks noChangeArrowheads="1"/>
          </p:cNvSpPr>
          <p:nvPr/>
        </p:nvSpPr>
        <p:spPr bwMode="auto">
          <a:xfrm flipV="1">
            <a:off x="5664200" y="28336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Helvetica" panose="020B0604020202020204" pitchFamily="34" charset="0"/>
              </a:rPr>
              <a:t>  </a:t>
            </a:r>
          </a:p>
        </p:txBody>
      </p:sp>
      <p:pic>
        <p:nvPicPr>
          <p:cNvPr id="483339" name="Picture 1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3810000"/>
            <a:ext cx="9890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3340" name="Rectangle 12"/>
          <p:cNvSpPr>
            <a:spLocks noChangeArrowheads="1"/>
          </p:cNvSpPr>
          <p:nvPr/>
        </p:nvSpPr>
        <p:spPr bwMode="auto">
          <a:xfrm>
            <a:off x="4800600" y="3352801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Helvetica" panose="020B0604020202020204" pitchFamily="34" charset="0"/>
              </a:rPr>
              <a:t>HEAT</a:t>
            </a:r>
          </a:p>
        </p:txBody>
      </p:sp>
      <p:sp>
        <p:nvSpPr>
          <p:cNvPr id="483341" name="Rectangle 13"/>
          <p:cNvSpPr>
            <a:spLocks noChangeArrowheads="1"/>
          </p:cNvSpPr>
          <p:nvPr/>
        </p:nvSpPr>
        <p:spPr bwMode="auto">
          <a:xfrm>
            <a:off x="3433764" y="5461001"/>
            <a:ext cx="51577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 sz="2000" b="1">
                <a:solidFill>
                  <a:srgbClr val="000000"/>
                </a:solidFill>
                <a:latin typeface="Helvetica" panose="020B0604020202020204" pitchFamily="34" charset="0"/>
                <a:cs typeface="Arial" panose="020B0604020202020204" pitchFamily="34" charset="0"/>
              </a:rPr>
              <a:t>حذف آنتی-آلکن کم استخلاف ترو کمتر پایدار تشکیل میشود.</a:t>
            </a:r>
            <a:endParaRPr lang="en-US" sz="2000" b="1">
              <a:solidFill>
                <a:srgbClr val="000000"/>
              </a:solidFill>
              <a:latin typeface="Helvetica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3342" name="Rectangle 14"/>
          <p:cNvSpPr>
            <a:spLocks noChangeArrowheads="1"/>
          </p:cNvSpPr>
          <p:nvPr/>
        </p:nvSpPr>
        <p:spPr bwMode="auto">
          <a:xfrm>
            <a:off x="4800601" y="4076701"/>
            <a:ext cx="936625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Times" panose="02020603050405020304" pitchFamily="18" charset="0"/>
              </a:rPr>
              <a:t>-NMe3</a:t>
            </a:r>
          </a:p>
          <a:p>
            <a:pPr algn="ctr"/>
            <a:r>
              <a:rPr lang="en-US">
                <a:latin typeface="Times" panose="02020603050405020304" pitchFamily="18" charset="0"/>
              </a:rPr>
              <a:t>-HOH</a:t>
            </a:r>
          </a:p>
        </p:txBody>
      </p:sp>
    </p:spTree>
    <p:extLst>
      <p:ext uri="{BB962C8B-B14F-4D97-AF65-F5344CB8AC3E}">
        <p14:creationId xmlns:p14="http://schemas.microsoft.com/office/powerpoint/2010/main" val="373573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3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3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83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3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3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8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entr" presetSubtype="1962131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83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83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83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83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83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83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83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83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83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83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83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83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83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83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5" dur="500"/>
                                        <p:tgtEl>
                                          <p:spTgt spid="48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83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83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83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83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83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83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0" fill="hold"/>
                                        <p:tgtEl>
                                          <p:spTgt spid="483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0" fill="hold"/>
                                        <p:tgtEl>
                                          <p:spTgt spid="483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3331" grpId="0" autoUpdateAnimBg="0"/>
      <p:bldP spid="483338" grpId="0" autoUpdateAnimBg="0"/>
      <p:bldP spid="483340" grpId="0" autoUpdateAnimBg="0"/>
      <p:bldP spid="483341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4AFB2-90D1-4FA7-B183-410FCD2CA138}" type="slidenum">
              <a:rPr lang="en-US"/>
              <a:pPr/>
              <a:t>17</a:t>
            </a:fld>
            <a:endParaRPr lang="en-US"/>
          </a:p>
        </p:txBody>
      </p:sp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مثالها</a:t>
            </a:r>
            <a:endParaRPr lang="en-US"/>
          </a:p>
        </p:txBody>
      </p:sp>
      <p:pic>
        <p:nvPicPr>
          <p:cNvPr id="48435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905001"/>
            <a:ext cx="28321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435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1" y="2057401"/>
            <a:ext cx="2259013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435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726" y="3048000"/>
            <a:ext cx="3978275" cy="148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4358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733800"/>
            <a:ext cx="1670050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4359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962401"/>
            <a:ext cx="2776538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4360" name="Rectangle 8"/>
          <p:cNvSpPr>
            <a:spLocks noChangeArrowheads="1"/>
          </p:cNvSpPr>
          <p:nvPr/>
        </p:nvSpPr>
        <p:spPr bwMode="auto">
          <a:xfrm>
            <a:off x="2554289" y="5105400"/>
            <a:ext cx="5724525" cy="9842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 sz="2900">
                <a:solidFill>
                  <a:srgbClr val="000000"/>
                </a:solidFill>
                <a:latin typeface="Helvetica" panose="020B0604020202020204" pitchFamily="34" charset="0"/>
                <a:cs typeface="Arial" panose="020B0604020202020204" pitchFamily="34" charset="0"/>
              </a:rPr>
              <a:t>توجه: </a:t>
            </a:r>
            <a:r>
              <a:rPr lang="en-US" sz="2900">
                <a:solidFill>
                  <a:srgbClr val="000000"/>
                </a:solidFill>
                <a:latin typeface="Helvetica" panose="020B0604020202020204" pitchFamily="34" charset="0"/>
                <a:cs typeface="Arial" panose="020B0604020202020204" pitchFamily="34" charset="0"/>
              </a:rPr>
              <a:t>NMe3</a:t>
            </a:r>
            <a:r>
              <a:rPr lang="fa-IR" sz="2900">
                <a:solidFill>
                  <a:srgbClr val="000000"/>
                </a:solidFill>
                <a:latin typeface="Helvetica" panose="020B0604020202020204" pitchFamily="34" charset="0"/>
                <a:cs typeface="Arial" panose="020B0604020202020204" pitchFamily="34" charset="0"/>
              </a:rPr>
              <a:t>  هیدروژن در موقعیت بتا ندارد</a:t>
            </a:r>
          </a:p>
          <a:p>
            <a:pPr algn="r" rtl="1"/>
            <a:r>
              <a:rPr lang="fa-IR" sz="2900">
                <a:solidFill>
                  <a:srgbClr val="000000"/>
                </a:solidFill>
                <a:latin typeface="Helvetica" panose="020B0604020202020204" pitchFamily="34" charset="0"/>
                <a:cs typeface="Arial" panose="020B0604020202020204" pitchFamily="34" charset="0"/>
              </a:rPr>
              <a:t>بنابراین واکنش  </a:t>
            </a:r>
            <a:r>
              <a:rPr lang="en-US" sz="2900">
                <a:solidFill>
                  <a:srgbClr val="000000"/>
                </a:solidFill>
                <a:latin typeface="Helvetica" panose="020B0604020202020204" pitchFamily="34" charset="0"/>
                <a:cs typeface="Arial" panose="020B0604020202020204" pitchFamily="34" charset="0"/>
              </a:rPr>
              <a:t>E2</a:t>
            </a:r>
            <a:r>
              <a:rPr lang="fa-IR" sz="2900">
                <a:solidFill>
                  <a:srgbClr val="000000"/>
                </a:solidFill>
                <a:latin typeface="Helvetica" panose="020B0604020202020204" pitchFamily="34" charset="0"/>
                <a:cs typeface="Arial" panose="020B0604020202020204" pitchFamily="34" charset="0"/>
              </a:rPr>
              <a:t> روی آن انجام نمگیرد.</a:t>
            </a:r>
            <a:endParaRPr lang="en-US" sz="2900">
              <a:solidFill>
                <a:srgbClr val="000000"/>
              </a:solidFill>
              <a:latin typeface="Helvetica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759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4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4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4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4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4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8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84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84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84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84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484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48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60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052F-9151-4F49-AD06-D7868464F048}" type="slidenum">
              <a:rPr lang="en-US"/>
              <a:pPr/>
              <a:t>18</a:t>
            </a:fld>
            <a:endParaRPr lang="en-US"/>
          </a:p>
        </p:txBody>
      </p:sp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مثال دیگر</a:t>
            </a:r>
            <a:endParaRPr lang="en-US"/>
          </a:p>
        </p:txBody>
      </p:sp>
      <p:pic>
        <p:nvPicPr>
          <p:cNvPr id="48537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828801"/>
            <a:ext cx="39052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538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981200"/>
            <a:ext cx="1589088" cy="143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5381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276600"/>
            <a:ext cx="2579688" cy="249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5382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1" y="4724400"/>
            <a:ext cx="4124325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228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8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5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85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85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85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85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85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5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5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5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5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5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5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78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850FC-1E87-4808-BC68-3BB31D552E91}" type="slidenum">
              <a:rPr lang="en-US"/>
              <a:pPr/>
              <a:t>19</a:t>
            </a:fld>
            <a:endParaRPr lang="en-US"/>
          </a:p>
        </p:txBody>
      </p:sp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نوآرایی کوپ</a:t>
            </a:r>
            <a:endParaRPr lang="en-US"/>
          </a:p>
        </p:txBody>
      </p:sp>
      <p:pic>
        <p:nvPicPr>
          <p:cNvPr id="48640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1" y="1905000"/>
            <a:ext cx="33115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640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905000"/>
            <a:ext cx="1817688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6405" name="Rectangle 5"/>
          <p:cNvSpPr>
            <a:spLocks noChangeArrowheads="1"/>
          </p:cNvSpPr>
          <p:nvPr/>
        </p:nvSpPr>
        <p:spPr bwMode="auto">
          <a:xfrm>
            <a:off x="6248401" y="3657600"/>
            <a:ext cx="1719263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900">
                <a:solidFill>
                  <a:srgbClr val="000000"/>
                </a:solidFill>
                <a:latin typeface="Helvetica" panose="020B0604020202020204" pitchFamily="34" charset="0"/>
              </a:rPr>
              <a:t>N-OXIDE</a:t>
            </a:r>
          </a:p>
        </p:txBody>
      </p:sp>
      <p:pic>
        <p:nvPicPr>
          <p:cNvPr id="486406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1" y="1600201"/>
            <a:ext cx="69532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6407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1" y="4191001"/>
            <a:ext cx="47942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6408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1" y="4800600"/>
            <a:ext cx="481013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6409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876800"/>
            <a:ext cx="401638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6410" name="Picture 10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572000"/>
            <a:ext cx="1550988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6411" name="Picture 1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962400"/>
            <a:ext cx="1892300" cy="1360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6412" name="Picture 1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495800"/>
            <a:ext cx="1703388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6413" name="Text Box 13"/>
          <p:cNvSpPr txBox="1">
            <a:spLocks noChangeArrowheads="1"/>
          </p:cNvSpPr>
          <p:nvPr/>
        </p:nvSpPr>
        <p:spPr bwMode="auto">
          <a:xfrm>
            <a:off x="6650231" y="5300663"/>
            <a:ext cx="37224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 b="1">
                <a:latin typeface="Times" panose="02020603050405020304" pitchFamily="18" charset="0"/>
                <a:cs typeface="Arial" panose="020B0604020202020204" pitchFamily="34" charset="0"/>
              </a:rPr>
              <a:t>هیدروژن موقعیت بتا و دارای ممانعت ضایی کم</a:t>
            </a:r>
            <a:endParaRPr lang="en-US" b="1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86414" name="Text Box 14"/>
          <p:cNvSpPr txBox="1">
            <a:spLocks noChangeArrowheads="1"/>
          </p:cNvSpPr>
          <p:nvPr/>
        </p:nvSpPr>
        <p:spPr bwMode="auto">
          <a:xfrm>
            <a:off x="7524751" y="5997576"/>
            <a:ext cx="10271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 sz="2000" b="1">
                <a:latin typeface="Times" panose="02020603050405020304" pitchFamily="18" charset="0"/>
                <a:cs typeface="Arial" panose="020B0604020202020204" pitchFamily="34" charset="0"/>
              </a:rPr>
              <a:t>حذف سین</a:t>
            </a:r>
            <a:endParaRPr lang="en-US" sz="2000" b="1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145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6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86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86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86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86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486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48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86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86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86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86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86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86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entr" presetSubtype="2006566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86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86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86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86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86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86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86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86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86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86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86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86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6402" grpId="0" autoUpdateAnimBg="0"/>
      <p:bldP spid="486405" grpId="0" autoUpdateAnimBg="0"/>
      <p:bldP spid="48641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B6A10-735F-479E-A403-C3BD335C94D3}" type="slidenum">
              <a:rPr lang="en-US"/>
              <a:pPr/>
              <a:t>2</a:t>
            </a:fld>
            <a:endParaRPr lang="en-US"/>
          </a:p>
        </p:txBody>
      </p:sp>
      <p:sp>
        <p:nvSpPr>
          <p:cNvPr id="467970" name="Text Box 2"/>
          <p:cNvSpPr txBox="1">
            <a:spLocks noChangeArrowheads="1"/>
          </p:cNvSpPr>
          <p:nvPr/>
        </p:nvSpPr>
        <p:spPr bwMode="auto">
          <a:xfrm>
            <a:off x="2351089" y="692150"/>
            <a:ext cx="744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4400">
                <a:latin typeface="Times" panose="02020603050405020304" pitchFamily="18" charset="0"/>
                <a:cs typeface="Arial" panose="020B0604020202020204" pitchFamily="34" charset="0"/>
              </a:rPr>
              <a:t>مقدمه</a:t>
            </a:r>
            <a:endParaRPr lang="en-US" sz="44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67971" name="Text Box 3"/>
          <p:cNvSpPr txBox="1">
            <a:spLocks noChangeArrowheads="1"/>
          </p:cNvSpPr>
          <p:nvPr/>
        </p:nvSpPr>
        <p:spPr bwMode="auto">
          <a:xfrm>
            <a:off x="6024563" y="2060575"/>
            <a:ext cx="2717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>
              <a:buFontTx/>
              <a:buChar char="•"/>
            </a:pPr>
            <a:r>
              <a:rPr lang="fa-IR" sz="3200">
                <a:latin typeface="Times" panose="02020603050405020304" pitchFamily="18" charset="0"/>
                <a:cs typeface="Arial" panose="020B0604020202020204" pitchFamily="34" charset="0"/>
              </a:rPr>
              <a:t>مشتق آلی آمونیاک</a:t>
            </a:r>
            <a:endParaRPr lang="en-US" sz="32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67972" name="Text Box 4"/>
          <p:cNvSpPr txBox="1">
            <a:spLocks noChangeArrowheads="1"/>
          </p:cNvSpPr>
          <p:nvPr/>
        </p:nvSpPr>
        <p:spPr bwMode="auto">
          <a:xfrm>
            <a:off x="2711450" y="3933825"/>
            <a:ext cx="6172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3200">
                <a:latin typeface="Times" panose="02020603050405020304" pitchFamily="18" charset="0"/>
                <a:cs typeface="Arial" panose="020B0604020202020204" pitchFamily="34" charset="0"/>
              </a:rPr>
              <a:t>70% مواد دارویی حاوی نیتروژن هستند.</a:t>
            </a:r>
            <a:endParaRPr lang="en-US" sz="32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67973" name="Text Box 5"/>
          <p:cNvSpPr txBox="1">
            <a:spLocks noChangeArrowheads="1"/>
          </p:cNvSpPr>
          <p:nvPr/>
        </p:nvSpPr>
        <p:spPr bwMode="auto">
          <a:xfrm>
            <a:off x="2751138" y="2681288"/>
            <a:ext cx="613251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>
              <a:buFontTx/>
              <a:buChar char="•"/>
            </a:pPr>
            <a:r>
              <a:rPr lang="fa-IR" sz="3200">
                <a:latin typeface="Times" panose="02020603050405020304" pitchFamily="18" charset="0"/>
                <a:cs typeface="Arial" panose="020B0604020202020204" pitchFamily="34" charset="0"/>
              </a:rPr>
              <a:t>آلکالوئید ها –از گیاهان بدست میآیدوخواص </a:t>
            </a:r>
          </a:p>
          <a:p>
            <a:pPr algn="r" rtl="1"/>
            <a:r>
              <a:rPr lang="fa-IR" sz="3200">
                <a:latin typeface="Times" panose="02020603050405020304" pitchFamily="18" charset="0"/>
                <a:cs typeface="Arial" panose="020B0604020202020204" pitchFamily="34" charset="0"/>
              </a:rPr>
              <a:t>بیولوژیکی قوی دارد.</a:t>
            </a:r>
            <a:endParaRPr lang="en-US" sz="32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89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7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7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entr" presetSubtype="27253364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67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467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467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7970" grpId="0" autoUpdateAnimBg="0"/>
      <p:bldP spid="467971" grpId="0" autoUpdateAnimBg="0"/>
      <p:bldP spid="467972" grpId="0" autoUpdateAnimBg="0"/>
      <p:bldP spid="467973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5271-FC3A-4221-B146-6F1A5E034724}" type="slidenum">
              <a:rPr lang="en-US"/>
              <a:pPr/>
              <a:t>20</a:t>
            </a:fld>
            <a:endParaRPr lang="en-US"/>
          </a:p>
        </p:txBody>
      </p:sp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مثال کوپ</a:t>
            </a:r>
            <a:endParaRPr lang="en-US"/>
          </a:p>
        </p:txBody>
      </p:sp>
      <p:pic>
        <p:nvPicPr>
          <p:cNvPr id="4874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981201"/>
            <a:ext cx="3544888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74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1" y="1600200"/>
            <a:ext cx="1941513" cy="209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74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962401"/>
            <a:ext cx="2190750" cy="114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74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1" y="5257801"/>
            <a:ext cx="665163" cy="113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7431" name="Text Box 7"/>
          <p:cNvSpPr txBox="1">
            <a:spLocks noChangeArrowheads="1"/>
          </p:cNvSpPr>
          <p:nvPr/>
        </p:nvSpPr>
        <p:spPr bwMode="auto">
          <a:xfrm>
            <a:off x="3951553" y="3725863"/>
            <a:ext cx="10887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 b="1" i="1">
                <a:latin typeface="Times" panose="02020603050405020304" pitchFamily="18" charset="0"/>
                <a:cs typeface="Arial" panose="020B0604020202020204" pitchFamily="34" charset="0"/>
              </a:rPr>
              <a:t>شرایط ملایم</a:t>
            </a:r>
            <a:endParaRPr lang="en-US" b="1" i="1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052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87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7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7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7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7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87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87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87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7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7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487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487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87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87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7426" grpId="0" autoUpdateAnimBg="0"/>
      <p:bldP spid="487431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8142-71BA-4E87-9AA4-B956D8316C2B}" type="slidenum">
              <a:rPr lang="en-US"/>
              <a:pPr/>
              <a:t>21</a:t>
            </a:fld>
            <a:endParaRPr lang="en-US"/>
          </a:p>
        </p:txBody>
      </p:sp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/>
              <a:t>واکنش آمین های نوع اول با</a:t>
            </a:r>
            <a:br>
              <a:rPr lang="fa-IR"/>
            </a:br>
            <a:r>
              <a:rPr lang="en-US"/>
              <a:t>HNO2</a:t>
            </a:r>
          </a:p>
        </p:txBody>
      </p:sp>
      <p:sp>
        <p:nvSpPr>
          <p:cNvPr id="488451" name="Text Box 3"/>
          <p:cNvSpPr txBox="1">
            <a:spLocks noChangeArrowheads="1"/>
          </p:cNvSpPr>
          <p:nvPr/>
        </p:nvSpPr>
        <p:spPr bwMode="auto">
          <a:xfrm>
            <a:off x="6743700" y="3357563"/>
            <a:ext cx="21034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 sz="3600" u="sng">
                <a:latin typeface="Times" panose="02020603050405020304" pitchFamily="18" charset="0"/>
                <a:cs typeface="Arial" panose="020B0604020202020204" pitchFamily="34" charset="0"/>
              </a:rPr>
              <a:t>تهیه </a:t>
            </a:r>
            <a:r>
              <a:rPr lang="en-US" sz="3600" u="sng">
                <a:latin typeface="Times" panose="02020603050405020304" pitchFamily="18" charset="0"/>
                <a:cs typeface="Arial" panose="020B0604020202020204" pitchFamily="34" charset="0"/>
              </a:rPr>
              <a:t>HNO2</a:t>
            </a:r>
            <a:endParaRPr lang="en-US" sz="4400" u="sng" baseline="-25000">
              <a:solidFill>
                <a:schemeClr val="tx2"/>
              </a:solidFill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88452" name="Text Box 4"/>
          <p:cNvSpPr txBox="1">
            <a:spLocks noChangeArrowheads="1"/>
          </p:cNvSpPr>
          <p:nvPr/>
        </p:nvSpPr>
        <p:spPr bwMode="auto">
          <a:xfrm>
            <a:off x="2120901" y="4387850"/>
            <a:ext cx="17107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>
                <a:latin typeface="Times" panose="02020603050405020304" pitchFamily="18" charset="0"/>
              </a:rPr>
              <a:t>NaNO</a:t>
            </a:r>
            <a:r>
              <a:rPr lang="en-US" sz="4400" baseline="-25000">
                <a:solidFill>
                  <a:schemeClr val="tx2"/>
                </a:solidFill>
                <a:latin typeface="Times" panose="02020603050405020304" pitchFamily="18" charset="0"/>
              </a:rPr>
              <a:t>2</a:t>
            </a:r>
          </a:p>
        </p:txBody>
      </p:sp>
      <p:sp>
        <p:nvSpPr>
          <p:cNvPr id="488453" name="Text Box 5"/>
          <p:cNvSpPr txBox="1">
            <a:spLocks noChangeArrowheads="1"/>
          </p:cNvSpPr>
          <p:nvPr/>
        </p:nvSpPr>
        <p:spPr bwMode="auto">
          <a:xfrm>
            <a:off x="4346575" y="4586288"/>
            <a:ext cx="3127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Times" panose="02020603050405020304" pitchFamily="18" charset="0"/>
              </a:rPr>
              <a:t>+</a:t>
            </a:r>
          </a:p>
        </p:txBody>
      </p:sp>
      <p:sp>
        <p:nvSpPr>
          <p:cNvPr id="488454" name="Rectangle 6"/>
          <p:cNvSpPr>
            <a:spLocks noChangeArrowheads="1"/>
          </p:cNvSpPr>
          <p:nvPr/>
        </p:nvSpPr>
        <p:spPr bwMode="auto">
          <a:xfrm>
            <a:off x="4956175" y="4357689"/>
            <a:ext cx="10302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>
                <a:latin typeface="Times" panose="02020603050405020304" pitchFamily="18" charset="0"/>
              </a:rPr>
              <a:t>HCl</a:t>
            </a:r>
          </a:p>
        </p:txBody>
      </p:sp>
      <p:pic>
        <p:nvPicPr>
          <p:cNvPr id="488455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976" y="4738688"/>
            <a:ext cx="962025" cy="5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8456" name="Text Box 8"/>
          <p:cNvSpPr txBox="1">
            <a:spLocks noChangeArrowheads="1"/>
          </p:cNvSpPr>
          <p:nvPr/>
        </p:nvSpPr>
        <p:spPr bwMode="auto">
          <a:xfrm>
            <a:off x="7150100" y="4311650"/>
            <a:ext cx="176683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>
                <a:latin typeface="Times" panose="02020603050405020304" pitchFamily="18" charset="0"/>
              </a:rPr>
              <a:t>HNO</a:t>
            </a:r>
            <a:r>
              <a:rPr lang="en-US" sz="4400" baseline="-25000">
                <a:solidFill>
                  <a:schemeClr val="tx2"/>
                </a:solidFill>
                <a:latin typeface="Times" panose="02020603050405020304" pitchFamily="18" charset="0"/>
              </a:rPr>
              <a:t>2   </a:t>
            </a:r>
          </a:p>
        </p:txBody>
      </p:sp>
      <p:sp>
        <p:nvSpPr>
          <p:cNvPr id="488457" name="Rectangle 9"/>
          <p:cNvSpPr>
            <a:spLocks noChangeArrowheads="1"/>
          </p:cNvSpPr>
          <p:nvPr/>
        </p:nvSpPr>
        <p:spPr bwMode="auto">
          <a:xfrm>
            <a:off x="8918576" y="4281489"/>
            <a:ext cx="12557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>
                <a:latin typeface="Times" panose="02020603050405020304" pitchFamily="18" charset="0"/>
              </a:rPr>
              <a:t>NaCl</a:t>
            </a:r>
          </a:p>
        </p:txBody>
      </p:sp>
      <p:sp>
        <p:nvSpPr>
          <p:cNvPr id="488458" name="Rectangle 10"/>
          <p:cNvSpPr>
            <a:spLocks noChangeArrowheads="1"/>
          </p:cNvSpPr>
          <p:nvPr/>
        </p:nvSpPr>
        <p:spPr bwMode="auto">
          <a:xfrm>
            <a:off x="8537575" y="4433888"/>
            <a:ext cx="3127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Times" panose="02020603050405020304" pitchFamily="18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14385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8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8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88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8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8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88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8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6" dur="500"/>
                                        <p:tgtEl>
                                          <p:spTgt spid="48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8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88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8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88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88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8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88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8450" grpId="0" autoUpdateAnimBg="0"/>
      <p:bldP spid="488451" grpId="0" autoUpdateAnimBg="0"/>
      <p:bldP spid="488453" grpId="0" autoUpdateAnimBg="0"/>
      <p:bldP spid="488454" grpId="0" autoUpdateAnimBg="0"/>
      <p:bldP spid="488456" grpId="0" autoUpdateAnimBg="0"/>
      <p:bldP spid="488457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54E0-7117-4207-B9AD-B9053C0F4F86}" type="slidenum">
              <a:rPr lang="en-US"/>
              <a:pPr/>
              <a:t>22</a:t>
            </a:fld>
            <a:endParaRPr lang="en-US"/>
          </a:p>
        </p:txBody>
      </p:sp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>
                <a:solidFill>
                  <a:srgbClr val="000000"/>
                </a:solidFill>
                <a:latin typeface="Helvetica" panose="020B0604020202020204" pitchFamily="34" charset="0"/>
              </a:rPr>
              <a:t>واکنش ها</a:t>
            </a:r>
            <a:endParaRPr lang="en-US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489475" name="Rectangle 3"/>
          <p:cNvSpPr>
            <a:spLocks noChangeArrowheads="1"/>
          </p:cNvSpPr>
          <p:nvPr/>
        </p:nvSpPr>
        <p:spPr bwMode="auto">
          <a:xfrm>
            <a:off x="5808663" y="1628776"/>
            <a:ext cx="3281362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 sz="3800">
                <a:solidFill>
                  <a:srgbClr val="000000"/>
                </a:solidFill>
                <a:latin typeface="Helvetica" panose="020B0604020202020204" pitchFamily="34" charset="0"/>
                <a:cs typeface="Arial" panose="020B0604020202020204" pitchFamily="34" charset="0"/>
              </a:rPr>
              <a:t>آمین های آروماتیک</a:t>
            </a:r>
            <a:endParaRPr lang="en-US" sz="3800">
              <a:solidFill>
                <a:srgbClr val="000000"/>
              </a:solidFill>
              <a:latin typeface="Helvetica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894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667000"/>
            <a:ext cx="254635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94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514601"/>
            <a:ext cx="2662238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9478" name="Rectangle 6"/>
          <p:cNvSpPr>
            <a:spLocks noChangeArrowheads="1"/>
          </p:cNvSpPr>
          <p:nvPr/>
        </p:nvSpPr>
        <p:spPr bwMode="auto">
          <a:xfrm>
            <a:off x="2057400" y="4038600"/>
            <a:ext cx="135646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800">
                <a:solidFill>
                  <a:srgbClr val="000000"/>
                </a:solidFill>
                <a:latin typeface="Helvetica" panose="020B0604020202020204" pitchFamily="34" charset="0"/>
              </a:rPr>
              <a:t>RN</a:t>
            </a:r>
            <a:r>
              <a:rPr lang="en-US" sz="3800" baseline="-25000">
                <a:solidFill>
                  <a:srgbClr val="000000"/>
                </a:solidFill>
                <a:latin typeface="Helvetica" panose="020B0604020202020204" pitchFamily="34" charset="0"/>
              </a:rPr>
              <a:t>2</a:t>
            </a:r>
            <a:r>
              <a:rPr lang="en-US" sz="3800">
                <a:solidFill>
                  <a:srgbClr val="000000"/>
                </a:solidFill>
                <a:latin typeface="Helvetica" panose="020B0604020202020204" pitchFamily="34" charset="0"/>
              </a:rPr>
              <a:t>+</a:t>
            </a:r>
          </a:p>
        </p:txBody>
      </p:sp>
      <p:pic>
        <p:nvPicPr>
          <p:cNvPr id="489479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343400"/>
            <a:ext cx="1473200" cy="66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9480" name="Rectangle 8"/>
          <p:cNvSpPr>
            <a:spLocks noChangeArrowheads="1"/>
          </p:cNvSpPr>
          <p:nvPr/>
        </p:nvSpPr>
        <p:spPr bwMode="auto">
          <a:xfrm>
            <a:off x="5410201" y="4038601"/>
            <a:ext cx="815975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800">
                <a:solidFill>
                  <a:srgbClr val="000000"/>
                </a:solidFill>
                <a:latin typeface="Helvetica" panose="020B0604020202020204" pitchFamily="34" charset="0"/>
              </a:rPr>
              <a:t>R+</a:t>
            </a:r>
          </a:p>
        </p:txBody>
      </p:sp>
      <p:sp>
        <p:nvSpPr>
          <p:cNvPr id="489481" name="Rectangle 9"/>
          <p:cNvSpPr>
            <a:spLocks noChangeArrowheads="1"/>
          </p:cNvSpPr>
          <p:nvPr/>
        </p:nvSpPr>
        <p:spPr bwMode="auto">
          <a:xfrm>
            <a:off x="5562601" y="4800601"/>
            <a:ext cx="2538413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 sz="3500">
                <a:solidFill>
                  <a:srgbClr val="000000"/>
                </a:solidFill>
                <a:latin typeface="Helvetica" panose="020B0604020202020204" pitchFamily="34" charset="0"/>
                <a:cs typeface="Arial" panose="020B0604020202020204" pitchFamily="34" charset="0"/>
              </a:rPr>
              <a:t>کربوکاتیون فعال</a:t>
            </a:r>
            <a:endParaRPr lang="en-US" sz="3500">
              <a:solidFill>
                <a:srgbClr val="000000"/>
              </a:solidFill>
              <a:latin typeface="Helvetica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89482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1" y="5638800"/>
            <a:ext cx="233521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9483" name="Rectangle 11"/>
          <p:cNvSpPr>
            <a:spLocks noChangeArrowheads="1"/>
          </p:cNvSpPr>
          <p:nvPr/>
        </p:nvSpPr>
        <p:spPr bwMode="auto">
          <a:xfrm>
            <a:off x="5373688" y="5562600"/>
            <a:ext cx="32131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 sz="3200">
                <a:solidFill>
                  <a:srgbClr val="000000"/>
                </a:solidFill>
                <a:latin typeface="Helvetica" panose="020B0604020202020204" pitchFamily="34" charset="0"/>
                <a:cs typeface="Arial" panose="020B0604020202020204" pitchFamily="34" charset="0"/>
              </a:rPr>
              <a:t>مخلوطی از محصولات</a:t>
            </a:r>
            <a:endParaRPr lang="en-US" sz="3200">
              <a:solidFill>
                <a:srgbClr val="000000"/>
              </a:solidFill>
              <a:latin typeface="Helvetica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99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entr" presetSubtype="2006158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entr" presetSubtype="20061604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0" dur="500"/>
                                        <p:tgtEl>
                                          <p:spTgt spid="4894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sion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94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94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arp Up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489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489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89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89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89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89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entr" presetSubtype="20061990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89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89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89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89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9475" grpId="0" autoUpdateAnimBg="0"/>
      <p:bldP spid="489478" grpId="0" autoUpdateAnimBg="0"/>
      <p:bldP spid="489480" grpId="0" autoUpdateAnimBg="0"/>
      <p:bldP spid="489481" grpId="0" autoUpdateAnimBg="0"/>
      <p:bldP spid="489483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5AC3-421D-433D-88BD-E95A2EED4FD6}" type="slidenum">
              <a:rPr lang="en-US"/>
              <a:pPr/>
              <a:t>23</a:t>
            </a:fld>
            <a:endParaRPr lang="en-US"/>
          </a:p>
        </p:txBody>
      </p:sp>
      <p:sp>
        <p:nvSpPr>
          <p:cNvPr id="490498" name="Rectangle 2"/>
          <p:cNvSpPr>
            <a:spLocks noChangeArrowheads="1"/>
          </p:cNvSpPr>
          <p:nvPr/>
        </p:nvSpPr>
        <p:spPr bwMode="auto">
          <a:xfrm>
            <a:off x="3421064" y="1295401"/>
            <a:ext cx="5386387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7" rIns="19050" bIns="26987"/>
          <a:lstStyle>
            <a:lvl1pPr>
              <a:spcBef>
                <a:spcPct val="20000"/>
              </a:spcBef>
              <a:buChar char="•"/>
              <a:tabLst>
                <a:tab pos="457200" algn="l"/>
                <a:tab pos="3657600" algn="l"/>
                <a:tab pos="5486400" algn="l"/>
              </a:tabLst>
              <a:defRPr sz="3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tabLst>
                <a:tab pos="457200" algn="l"/>
                <a:tab pos="3657600" algn="l"/>
                <a:tab pos="5486400" algn="l"/>
              </a:tabLst>
              <a:defRPr sz="28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tabLst>
                <a:tab pos="457200" algn="l"/>
                <a:tab pos="3657600" algn="l"/>
                <a:tab pos="5486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tabLst>
                <a:tab pos="457200" algn="l"/>
                <a:tab pos="3657600" algn="l"/>
                <a:tab pos="5486400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tabLst>
                <a:tab pos="457200" algn="l"/>
                <a:tab pos="3657600" algn="l"/>
                <a:tab pos="5486400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  <a:tab pos="3657600" algn="l"/>
                <a:tab pos="5486400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  <a:tab pos="3657600" algn="l"/>
                <a:tab pos="5486400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  <a:tab pos="3657600" algn="l"/>
                <a:tab pos="5486400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  <a:tab pos="3657600" algn="l"/>
                <a:tab pos="5486400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ts val="36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fa-IR"/>
              <a:t>این واکنش جزو واکنشهای جانشینی </a:t>
            </a:r>
          </a:p>
          <a:p>
            <a:pPr algn="ctr" rtl="1">
              <a:lnSpc>
                <a:spcPts val="36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fa-IR"/>
              <a:t>الکتروفیلی آروماتیکی است</a:t>
            </a:r>
            <a:endParaRPr lang="en-US"/>
          </a:p>
        </p:txBody>
      </p:sp>
      <p:grpSp>
        <p:nvGrpSpPr>
          <p:cNvPr id="490499" name="Group 3"/>
          <p:cNvGrpSpPr>
            <a:grpSpLocks/>
          </p:cNvGrpSpPr>
          <p:nvPr/>
        </p:nvGrpSpPr>
        <p:grpSpPr bwMode="auto">
          <a:xfrm>
            <a:off x="1970088" y="2665413"/>
            <a:ext cx="2557462" cy="2203450"/>
            <a:chOff x="281" y="1679"/>
            <a:chExt cx="1611" cy="1388"/>
          </a:xfrm>
        </p:grpSpPr>
        <p:pic>
          <p:nvPicPr>
            <p:cNvPr id="490500" name="Picture 4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" y="1914"/>
              <a:ext cx="793" cy="1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90501" name="Rectangle 5"/>
            <p:cNvSpPr>
              <a:spLocks noChangeArrowheads="1"/>
            </p:cNvSpPr>
            <p:nvPr/>
          </p:nvSpPr>
          <p:spPr bwMode="auto">
            <a:xfrm>
              <a:off x="563" y="1679"/>
              <a:ext cx="1329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N</a:t>
              </a: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(CH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2</a:t>
              </a: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CH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3</a:t>
              </a: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)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490502" name="Group 6"/>
          <p:cNvGrpSpPr>
            <a:grpSpLocks/>
          </p:cNvGrpSpPr>
          <p:nvPr/>
        </p:nvGrpSpPr>
        <p:grpSpPr bwMode="auto">
          <a:xfrm>
            <a:off x="4465639" y="2665413"/>
            <a:ext cx="5838825" cy="3873500"/>
            <a:chOff x="1853" y="1679"/>
            <a:chExt cx="3678" cy="2440"/>
          </a:xfrm>
        </p:grpSpPr>
        <p:sp>
          <p:nvSpPr>
            <p:cNvPr id="490503" name="Rectangle 7"/>
            <p:cNvSpPr>
              <a:spLocks noChangeArrowheads="1"/>
            </p:cNvSpPr>
            <p:nvPr/>
          </p:nvSpPr>
          <p:spPr bwMode="auto">
            <a:xfrm>
              <a:off x="4028" y="3794"/>
              <a:ext cx="713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(95%)</a:t>
              </a:r>
            </a:p>
          </p:txBody>
        </p:sp>
        <p:sp>
          <p:nvSpPr>
            <p:cNvPr id="490504" name="Rectangle 8"/>
            <p:cNvSpPr>
              <a:spLocks noChangeArrowheads="1"/>
            </p:cNvSpPr>
            <p:nvPr/>
          </p:nvSpPr>
          <p:spPr bwMode="auto">
            <a:xfrm>
              <a:off x="1937" y="1907"/>
              <a:ext cx="1693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1.  NaNO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2</a:t>
              </a: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, HCl,</a:t>
              </a:r>
              <a:b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</a:b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  H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2</a:t>
              </a: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O, 8°C</a:t>
              </a:r>
            </a:p>
          </p:txBody>
        </p:sp>
        <p:sp>
          <p:nvSpPr>
            <p:cNvPr id="490505" name="Line 9"/>
            <p:cNvSpPr>
              <a:spLocks noChangeShapeType="1"/>
            </p:cNvSpPr>
            <p:nvPr/>
          </p:nvSpPr>
          <p:spPr bwMode="auto">
            <a:xfrm>
              <a:off x="1853" y="2561"/>
              <a:ext cx="1809" cy="0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0506" name="Rectangle 10"/>
            <p:cNvSpPr>
              <a:spLocks noChangeArrowheads="1"/>
            </p:cNvSpPr>
            <p:nvPr/>
          </p:nvSpPr>
          <p:spPr bwMode="auto">
            <a:xfrm>
              <a:off x="1937" y="2566"/>
              <a:ext cx="846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2.  HO</a:t>
              </a:r>
              <a:r>
                <a:rPr lang="en-US" sz="2800" baseline="30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–</a:t>
              </a:r>
            </a:p>
          </p:txBody>
        </p:sp>
        <p:grpSp>
          <p:nvGrpSpPr>
            <p:cNvPr id="490507" name="Group 11"/>
            <p:cNvGrpSpPr>
              <a:grpSpLocks/>
            </p:cNvGrpSpPr>
            <p:nvPr/>
          </p:nvGrpSpPr>
          <p:grpSpPr bwMode="auto">
            <a:xfrm>
              <a:off x="3939" y="1679"/>
              <a:ext cx="1592" cy="2079"/>
              <a:chOff x="3939" y="1679"/>
              <a:chExt cx="1592" cy="2079"/>
            </a:xfrm>
          </p:grpSpPr>
          <p:pic>
            <p:nvPicPr>
              <p:cNvPr id="490508" name="Picture 12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39" y="1914"/>
                <a:ext cx="793" cy="14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90509" name="Rectangle 13"/>
              <p:cNvSpPr>
                <a:spLocks noChangeArrowheads="1"/>
              </p:cNvSpPr>
              <p:nvPr/>
            </p:nvSpPr>
            <p:spPr bwMode="auto">
              <a:xfrm>
                <a:off x="4202" y="1679"/>
                <a:ext cx="1329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 marL="342900" indent="-3429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20000"/>
                  </a:spcBef>
                </a:pPr>
                <a:r>
                  <a:rPr lang="en-US" sz="2800">
                    <a:solidFill>
                      <a:schemeClr val="hlin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N</a:t>
                </a: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(CH</a:t>
                </a:r>
                <a:r>
                  <a:rPr lang="en-US" sz="2800" baseline="-250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2</a:t>
                </a: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CH</a:t>
                </a:r>
                <a:r>
                  <a:rPr lang="en-US" sz="2800" baseline="-250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3</a:t>
                </a: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)</a:t>
                </a:r>
                <a:r>
                  <a:rPr lang="en-US" sz="2800" baseline="-250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490510" name="Rectangle 14"/>
              <p:cNvSpPr>
                <a:spLocks noChangeArrowheads="1"/>
              </p:cNvSpPr>
              <p:nvPr/>
            </p:nvSpPr>
            <p:spPr bwMode="auto">
              <a:xfrm>
                <a:off x="4219" y="3284"/>
                <a:ext cx="2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 marL="342900" indent="-3429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20000"/>
                  </a:spcBef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N</a:t>
                </a:r>
              </a:p>
            </p:txBody>
          </p:sp>
          <p:grpSp>
            <p:nvGrpSpPr>
              <p:cNvPr id="490511" name="Group 15"/>
              <p:cNvGrpSpPr>
                <a:grpSpLocks/>
              </p:cNvGrpSpPr>
              <p:nvPr/>
            </p:nvGrpSpPr>
            <p:grpSpPr bwMode="auto">
              <a:xfrm>
                <a:off x="4490" y="3458"/>
                <a:ext cx="211" cy="121"/>
                <a:chOff x="4490" y="3458"/>
                <a:chExt cx="211" cy="121"/>
              </a:xfrm>
            </p:grpSpPr>
            <p:sp>
              <p:nvSpPr>
                <p:cNvPr id="490512" name="Line 16"/>
                <p:cNvSpPr>
                  <a:spLocks noChangeShapeType="1"/>
                </p:cNvSpPr>
                <p:nvPr/>
              </p:nvSpPr>
              <p:spPr bwMode="auto">
                <a:xfrm>
                  <a:off x="4504" y="3458"/>
                  <a:ext cx="197" cy="69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0513" name="Line 17"/>
                <p:cNvSpPr>
                  <a:spLocks noChangeShapeType="1"/>
                </p:cNvSpPr>
                <p:nvPr/>
              </p:nvSpPr>
              <p:spPr bwMode="auto">
                <a:xfrm>
                  <a:off x="4490" y="3510"/>
                  <a:ext cx="197" cy="69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90514" name="Rectangle 18"/>
              <p:cNvSpPr>
                <a:spLocks noChangeArrowheads="1"/>
              </p:cNvSpPr>
              <p:nvPr/>
            </p:nvSpPr>
            <p:spPr bwMode="auto">
              <a:xfrm>
                <a:off x="4682" y="3433"/>
                <a:ext cx="288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 marL="342900" indent="-3429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20000"/>
                  </a:spcBef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O</a:t>
                </a:r>
              </a:p>
            </p:txBody>
          </p:sp>
        </p:grpSp>
      </p:grpSp>
      <p:sp>
        <p:nvSpPr>
          <p:cNvPr id="490515" name="Rectangle 19"/>
          <p:cNvSpPr>
            <a:spLocks noGrp="1" noChangeArrowheads="1"/>
          </p:cNvSpPr>
          <p:nvPr>
            <p:ph type="title"/>
          </p:nvPr>
        </p:nvSpPr>
        <p:spPr>
          <a:xfrm>
            <a:off x="2279650" y="0"/>
            <a:ext cx="7772400" cy="1143000"/>
          </a:xfrm>
        </p:spPr>
        <p:txBody>
          <a:bodyPr/>
          <a:lstStyle/>
          <a:p>
            <a:r>
              <a:rPr lang="fa-IR"/>
              <a:t>نیتروزودار کردن آمین های نوع سوم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930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A86E4-F60C-4F3B-B0E1-4E2B9C16CDBA}" type="slidenum">
              <a:rPr lang="en-US"/>
              <a:pPr/>
              <a:t>24</a:t>
            </a:fld>
            <a:endParaRPr lang="en-US"/>
          </a:p>
        </p:txBody>
      </p:sp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/>
              <a:t>آمینهای آروماتیک نوع اول</a:t>
            </a:r>
            <a:endParaRPr lang="en-US"/>
          </a:p>
        </p:txBody>
      </p:sp>
      <p:pic>
        <p:nvPicPr>
          <p:cNvPr id="4915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1" y="2057400"/>
            <a:ext cx="2525713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1524" name="Rectangle 4"/>
          <p:cNvSpPr>
            <a:spLocks noChangeArrowheads="1"/>
          </p:cNvSpPr>
          <p:nvPr/>
        </p:nvSpPr>
        <p:spPr bwMode="auto">
          <a:xfrm>
            <a:off x="5105400" y="2057400"/>
            <a:ext cx="1394934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800">
                <a:solidFill>
                  <a:srgbClr val="000000"/>
                </a:solidFill>
                <a:latin typeface="Helvetica" panose="020B0604020202020204" pitchFamily="34" charset="0"/>
              </a:rPr>
              <a:t>ArN</a:t>
            </a:r>
            <a:r>
              <a:rPr lang="en-US" sz="3800" baseline="-25000">
                <a:solidFill>
                  <a:srgbClr val="000000"/>
                </a:solidFill>
                <a:latin typeface="Helvetica" panose="020B0604020202020204" pitchFamily="34" charset="0"/>
              </a:rPr>
              <a:t>2</a:t>
            </a:r>
            <a:r>
              <a:rPr lang="en-US" sz="3800" baseline="30000">
                <a:solidFill>
                  <a:srgbClr val="000000"/>
                </a:solidFill>
                <a:latin typeface="Helvetica" panose="020B0604020202020204" pitchFamily="34" charset="0"/>
              </a:rPr>
              <a:t>+</a:t>
            </a:r>
            <a:endParaRPr lang="en-US" sz="380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491525" name="Rectangle 5"/>
          <p:cNvSpPr>
            <a:spLocks noChangeArrowheads="1"/>
          </p:cNvSpPr>
          <p:nvPr/>
        </p:nvSpPr>
        <p:spPr bwMode="auto">
          <a:xfrm>
            <a:off x="3657600" y="2895601"/>
            <a:ext cx="146843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000">
                <a:solidFill>
                  <a:srgbClr val="000000"/>
                </a:solidFill>
                <a:latin typeface="Helvetica" panose="020B0604020202020204" pitchFamily="34" charset="0"/>
              </a:rPr>
              <a:t>0 - 5 </a:t>
            </a:r>
            <a:r>
              <a:rPr lang="en-US" sz="3000" baseline="30000">
                <a:solidFill>
                  <a:srgbClr val="000000"/>
                </a:solidFill>
                <a:latin typeface="Helvetica" panose="020B0604020202020204" pitchFamily="34" charset="0"/>
              </a:rPr>
              <a:t>o</a:t>
            </a:r>
            <a:r>
              <a:rPr lang="en-US" sz="3000">
                <a:solidFill>
                  <a:srgbClr val="000000"/>
                </a:solidFill>
                <a:latin typeface="Helvetica" panose="020B0604020202020204" pitchFamily="34" charset="0"/>
              </a:rPr>
              <a:t>C</a:t>
            </a:r>
          </a:p>
        </p:txBody>
      </p:sp>
      <p:sp>
        <p:nvSpPr>
          <p:cNvPr id="491526" name="Rectangle 6"/>
          <p:cNvSpPr>
            <a:spLocks noChangeArrowheads="1"/>
          </p:cNvSpPr>
          <p:nvPr/>
        </p:nvSpPr>
        <p:spPr bwMode="auto">
          <a:xfrm>
            <a:off x="5738813" y="2667001"/>
            <a:ext cx="8064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 sz="2800">
                <a:solidFill>
                  <a:srgbClr val="000000"/>
                </a:solidFill>
                <a:latin typeface="Helvetica" panose="020B0604020202020204" pitchFamily="34" charset="0"/>
                <a:cs typeface="Arial" panose="020B0604020202020204" pitchFamily="34" charset="0"/>
              </a:rPr>
              <a:t>پایدار</a:t>
            </a:r>
            <a:endParaRPr lang="en-US" sz="2800">
              <a:solidFill>
                <a:srgbClr val="000000"/>
              </a:solidFill>
              <a:latin typeface="Helvetica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1527" name="Rectangle 7"/>
          <p:cNvSpPr>
            <a:spLocks noChangeArrowheads="1"/>
          </p:cNvSpPr>
          <p:nvPr/>
        </p:nvSpPr>
        <p:spPr bwMode="auto">
          <a:xfrm>
            <a:off x="7639850" y="2362201"/>
            <a:ext cx="283923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 sz="2800">
                <a:solidFill>
                  <a:srgbClr val="000000"/>
                </a:solidFill>
                <a:latin typeface="Helvetica" panose="020B0604020202020204" pitchFamily="34" charset="0"/>
                <a:cs typeface="Arial" panose="020B0604020202020204" pitchFamily="34" charset="0"/>
              </a:rPr>
              <a:t>تحت واکنش  </a:t>
            </a:r>
            <a:r>
              <a:rPr lang="en-US" sz="2800">
                <a:solidFill>
                  <a:srgbClr val="000000"/>
                </a:solidFill>
                <a:latin typeface="Helvetica" panose="020B0604020202020204" pitchFamily="34" charset="0"/>
                <a:cs typeface="Arial" panose="020B0604020202020204" pitchFamily="34" charset="0"/>
              </a:rPr>
              <a:t>SN1</a:t>
            </a:r>
            <a:r>
              <a:rPr lang="fa-IR" sz="2800">
                <a:solidFill>
                  <a:srgbClr val="000000"/>
                </a:solidFill>
                <a:latin typeface="Helvetica" panose="020B0604020202020204" pitchFamily="34" charset="0"/>
                <a:cs typeface="Arial" panose="020B0604020202020204" pitchFamily="34" charset="0"/>
              </a:rPr>
              <a:t> با </a:t>
            </a:r>
          </a:p>
          <a:p>
            <a:pPr algn="r" rtl="1"/>
            <a:r>
              <a:rPr lang="fa-IR" sz="2800">
                <a:solidFill>
                  <a:srgbClr val="000000"/>
                </a:solidFill>
                <a:latin typeface="Helvetica" panose="020B0604020202020204" pitchFamily="34" charset="0"/>
                <a:cs typeface="Arial" panose="020B0604020202020204" pitchFamily="34" charset="0"/>
              </a:rPr>
              <a:t>نوکلئوفیل</a:t>
            </a:r>
            <a:endParaRPr lang="en-US" sz="2800">
              <a:solidFill>
                <a:srgbClr val="000000"/>
              </a:solidFill>
              <a:latin typeface="Helvetica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80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91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91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91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91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9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91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91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91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91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91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91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24" grpId="0" autoUpdateAnimBg="0"/>
      <p:bldP spid="491525" grpId="0" autoUpdateAnimBg="0"/>
      <p:bldP spid="491526" grpId="0" autoUpdateAnimBg="0"/>
      <p:bldP spid="491527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847A-B066-44E3-A215-539D56619293}" type="slidenum">
              <a:rPr lang="en-US"/>
              <a:pPr/>
              <a:t>25</a:t>
            </a:fld>
            <a:endParaRPr lang="en-US"/>
          </a:p>
        </p:txBody>
      </p:sp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مثالها</a:t>
            </a:r>
            <a:endParaRPr lang="en-US"/>
          </a:p>
        </p:txBody>
      </p:sp>
      <p:pic>
        <p:nvPicPr>
          <p:cNvPr id="4925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352800"/>
            <a:ext cx="844550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254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286000"/>
            <a:ext cx="1473200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254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1" y="3276601"/>
            <a:ext cx="1190625" cy="690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2550" name="Rectangle 6"/>
          <p:cNvSpPr>
            <a:spLocks noChangeArrowheads="1"/>
          </p:cNvSpPr>
          <p:nvPr/>
        </p:nvSpPr>
        <p:spPr bwMode="auto">
          <a:xfrm>
            <a:off x="7696200" y="3276601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00"/>
                </a:solidFill>
                <a:latin typeface="Helvetica" panose="020B0604020202020204" pitchFamily="34" charset="0"/>
              </a:rPr>
              <a:t>ArBr</a:t>
            </a:r>
          </a:p>
        </p:txBody>
      </p:sp>
      <p:pic>
        <p:nvPicPr>
          <p:cNvPr id="49255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038601"/>
            <a:ext cx="10350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2552" name="Rectangle 8"/>
          <p:cNvSpPr>
            <a:spLocks noChangeArrowheads="1"/>
          </p:cNvSpPr>
          <p:nvPr/>
        </p:nvSpPr>
        <p:spPr bwMode="auto">
          <a:xfrm>
            <a:off x="7924800" y="4572001"/>
            <a:ext cx="876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00"/>
                </a:solidFill>
                <a:latin typeface="Helvetica" panose="020B0604020202020204" pitchFamily="34" charset="0"/>
              </a:rPr>
              <a:t>ArCl</a:t>
            </a:r>
          </a:p>
        </p:txBody>
      </p:sp>
      <p:pic>
        <p:nvPicPr>
          <p:cNvPr id="492553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1" y="4114800"/>
            <a:ext cx="1019175" cy="693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2554" name="Rectangle 10"/>
          <p:cNvSpPr>
            <a:spLocks noChangeArrowheads="1"/>
          </p:cNvSpPr>
          <p:nvPr/>
        </p:nvSpPr>
        <p:spPr bwMode="auto">
          <a:xfrm>
            <a:off x="5410200" y="5029201"/>
            <a:ext cx="7572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00"/>
                </a:solidFill>
                <a:latin typeface="Helvetica" panose="020B0604020202020204" pitchFamily="34" charset="0"/>
              </a:rPr>
              <a:t>ArF</a:t>
            </a:r>
          </a:p>
        </p:txBody>
      </p:sp>
      <p:pic>
        <p:nvPicPr>
          <p:cNvPr id="492555" name="Picture 1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1" y="4038601"/>
            <a:ext cx="1287463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2556" name="Rectangle 12"/>
          <p:cNvSpPr>
            <a:spLocks noChangeArrowheads="1"/>
          </p:cNvSpPr>
          <p:nvPr/>
        </p:nvSpPr>
        <p:spPr bwMode="auto">
          <a:xfrm>
            <a:off x="2895600" y="4800601"/>
            <a:ext cx="10541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00"/>
                </a:solidFill>
                <a:latin typeface="Helvetica" panose="020B0604020202020204" pitchFamily="34" charset="0"/>
              </a:rPr>
              <a:t>ArCN</a:t>
            </a:r>
          </a:p>
        </p:txBody>
      </p:sp>
      <p:pic>
        <p:nvPicPr>
          <p:cNvPr id="492557" name="Picture 1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429000"/>
            <a:ext cx="1417638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2558" name="Rectangle 14"/>
          <p:cNvSpPr>
            <a:spLocks noChangeArrowheads="1"/>
          </p:cNvSpPr>
          <p:nvPr/>
        </p:nvSpPr>
        <p:spPr bwMode="auto">
          <a:xfrm>
            <a:off x="2438400" y="3505201"/>
            <a:ext cx="1073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00"/>
                </a:solidFill>
                <a:latin typeface="Helvetica" panose="020B0604020202020204" pitchFamily="34" charset="0"/>
              </a:rPr>
              <a:t>ArOH</a:t>
            </a:r>
          </a:p>
        </p:txBody>
      </p:sp>
      <p:pic>
        <p:nvPicPr>
          <p:cNvPr id="492559" name="Picture 15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1" y="2514601"/>
            <a:ext cx="1077913" cy="101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2560" name="Rectangle 16"/>
          <p:cNvSpPr>
            <a:spLocks noChangeArrowheads="1"/>
          </p:cNvSpPr>
          <p:nvPr/>
        </p:nvSpPr>
        <p:spPr bwMode="auto">
          <a:xfrm>
            <a:off x="3886201" y="2209801"/>
            <a:ext cx="7969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00"/>
                </a:solidFill>
                <a:latin typeface="Helvetica" panose="020B0604020202020204" pitchFamily="34" charset="0"/>
              </a:rPr>
              <a:t>ArH</a:t>
            </a:r>
          </a:p>
        </p:txBody>
      </p:sp>
    </p:spTree>
    <p:extLst>
      <p:ext uri="{BB962C8B-B14F-4D97-AF65-F5344CB8AC3E}">
        <p14:creationId xmlns:p14="http://schemas.microsoft.com/office/powerpoint/2010/main" val="3045102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2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2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92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92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92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92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25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arp Up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92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92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2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9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92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92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92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92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92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92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92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9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92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92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92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92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92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92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92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92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0" presetClass="entr" presetSubtype="20067044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92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92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92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92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492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546" grpId="0" autoUpdateAnimBg="0"/>
      <p:bldP spid="492550" grpId="0" autoUpdateAnimBg="0"/>
      <p:bldP spid="492552" grpId="0" autoUpdateAnimBg="0"/>
      <p:bldP spid="492554" grpId="0" autoUpdateAnimBg="0"/>
      <p:bldP spid="492556" grpId="0" autoUpdateAnimBg="0"/>
      <p:bldP spid="492558" grpId="0" autoUpdateAnimBg="0"/>
      <p:bldP spid="492560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3D522-2958-45CA-AAFA-0F727CC64AA8}" type="slidenum">
              <a:rPr lang="en-US"/>
              <a:pPr/>
              <a:t>26</a:t>
            </a:fld>
            <a:endParaRPr lang="en-US"/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/>
              <a:t>تبدیل  </a:t>
            </a:r>
            <a:r>
              <a:rPr lang="en-US"/>
              <a:t>NO2</a:t>
            </a:r>
            <a:r>
              <a:rPr lang="fa-IR"/>
              <a:t> به </a:t>
            </a:r>
            <a:r>
              <a:rPr lang="en-US"/>
              <a:t>NH2</a:t>
            </a:r>
            <a:r>
              <a:rPr lang="fa-IR"/>
              <a:t/>
            </a:r>
            <a:br>
              <a:rPr lang="fa-IR"/>
            </a:br>
            <a:r>
              <a:rPr lang="fa-IR"/>
              <a:t>روش خوب برای تولید </a:t>
            </a:r>
            <a:r>
              <a:rPr lang="en-US"/>
              <a:t>NH2</a:t>
            </a:r>
          </a:p>
        </p:txBody>
      </p:sp>
      <p:pic>
        <p:nvPicPr>
          <p:cNvPr id="49357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1" y="2667001"/>
            <a:ext cx="3635375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357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1" y="3124200"/>
            <a:ext cx="2117725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3573" name="Rectangle 5"/>
          <p:cNvSpPr>
            <a:spLocks noChangeArrowheads="1"/>
          </p:cNvSpPr>
          <p:nvPr/>
        </p:nvSpPr>
        <p:spPr bwMode="auto">
          <a:xfrm>
            <a:off x="5486400" y="4038601"/>
            <a:ext cx="30368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00"/>
                </a:solidFill>
                <a:latin typeface="Helvetica" panose="020B0604020202020204" pitchFamily="34" charset="0"/>
              </a:rPr>
              <a:t>RED = SnCl</a:t>
            </a:r>
            <a:r>
              <a:rPr lang="en-US" sz="2800" baseline="-25000">
                <a:solidFill>
                  <a:srgbClr val="000000"/>
                </a:solidFill>
                <a:latin typeface="Helvetica" panose="020B0604020202020204" pitchFamily="34" charset="0"/>
              </a:rPr>
              <a:t>2</a:t>
            </a:r>
            <a:r>
              <a:rPr lang="en-US" sz="2800">
                <a:solidFill>
                  <a:srgbClr val="000000"/>
                </a:solidFill>
                <a:latin typeface="Helvetica" panose="020B0604020202020204" pitchFamily="34" charset="0"/>
              </a:rPr>
              <a:t>/ HCl</a:t>
            </a:r>
          </a:p>
        </p:txBody>
      </p:sp>
    </p:spTree>
    <p:extLst>
      <p:ext uri="{BB962C8B-B14F-4D97-AF65-F5344CB8AC3E}">
        <p14:creationId xmlns:p14="http://schemas.microsoft.com/office/powerpoint/2010/main" val="221325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20061049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3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3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entr" presetSubtype="1936222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93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93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93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93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3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3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570" grpId="0" autoUpdateAnimBg="0"/>
      <p:bldP spid="493573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2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CDA00-4E7E-499F-A8FB-45C288926387}" type="slidenum">
              <a:rPr lang="en-US"/>
              <a:pPr/>
              <a:t>27</a:t>
            </a:fld>
            <a:endParaRPr lang="en-US"/>
          </a:p>
        </p:txBody>
      </p:sp>
      <p:sp>
        <p:nvSpPr>
          <p:cNvPr id="494594" name="Rectangle 2"/>
          <p:cNvSpPr>
            <a:spLocks noChangeArrowheads="1"/>
          </p:cNvSpPr>
          <p:nvPr/>
        </p:nvSpPr>
        <p:spPr bwMode="auto">
          <a:xfrm>
            <a:off x="2011363" y="354013"/>
            <a:ext cx="2978150" cy="550862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7" rIns="19050" bIns="26987"/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ts val="3600"/>
              </a:lnSpc>
            </a:pPr>
            <a:r>
              <a:rPr lang="fa-IR" i="1"/>
              <a:t>مثال</a:t>
            </a:r>
            <a:endParaRPr lang="en-US" i="1"/>
          </a:p>
        </p:txBody>
      </p:sp>
      <p:sp>
        <p:nvSpPr>
          <p:cNvPr id="494595" name="Rectangle 3"/>
          <p:cNvSpPr>
            <a:spLocks noChangeArrowheads="1"/>
          </p:cNvSpPr>
          <p:nvPr/>
        </p:nvSpPr>
        <p:spPr bwMode="auto">
          <a:xfrm>
            <a:off x="8102600" y="5376864"/>
            <a:ext cx="1131888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(68%)</a:t>
            </a:r>
          </a:p>
        </p:txBody>
      </p:sp>
      <p:grpSp>
        <p:nvGrpSpPr>
          <p:cNvPr id="494596" name="Group 4"/>
          <p:cNvGrpSpPr>
            <a:grpSpLocks/>
          </p:cNvGrpSpPr>
          <p:nvPr/>
        </p:nvGrpSpPr>
        <p:grpSpPr bwMode="auto">
          <a:xfrm>
            <a:off x="1906588" y="2065338"/>
            <a:ext cx="3268662" cy="3189288"/>
            <a:chOff x="241" y="1301"/>
            <a:chExt cx="2059" cy="2009"/>
          </a:xfrm>
        </p:grpSpPr>
        <p:grpSp>
          <p:nvGrpSpPr>
            <p:cNvPr id="494597" name="Group 5"/>
            <p:cNvGrpSpPr>
              <a:grpSpLocks/>
            </p:cNvGrpSpPr>
            <p:nvPr/>
          </p:nvGrpSpPr>
          <p:grpSpPr bwMode="auto">
            <a:xfrm>
              <a:off x="241" y="1301"/>
              <a:ext cx="2059" cy="1520"/>
              <a:chOff x="241" y="1301"/>
              <a:chExt cx="2059" cy="1520"/>
            </a:xfrm>
          </p:grpSpPr>
          <p:sp>
            <p:nvSpPr>
              <p:cNvPr id="494598" name="Rectangle 6"/>
              <p:cNvSpPr>
                <a:spLocks noChangeArrowheads="1"/>
              </p:cNvSpPr>
              <p:nvPr/>
            </p:nvSpPr>
            <p:spPr bwMode="auto">
              <a:xfrm>
                <a:off x="508" y="1301"/>
                <a:ext cx="523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 marL="342900" indent="-3429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20000"/>
                  </a:spcBef>
                </a:pPr>
                <a:r>
                  <a:rPr lang="en-US" sz="2800">
                    <a:solidFill>
                      <a:schemeClr val="hlin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N</a:t>
                </a: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H</a:t>
                </a:r>
                <a:r>
                  <a:rPr lang="en-US" sz="2800" baseline="-250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2</a:t>
                </a:r>
              </a:p>
            </p:txBody>
          </p:sp>
          <p:pic>
            <p:nvPicPr>
              <p:cNvPr id="494599" name="Picture 7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1" y="1562"/>
                <a:ext cx="1018" cy="11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94600" name="Rectangle 8"/>
              <p:cNvSpPr>
                <a:spLocks noChangeArrowheads="1"/>
              </p:cNvSpPr>
              <p:nvPr/>
            </p:nvSpPr>
            <p:spPr bwMode="auto">
              <a:xfrm>
                <a:off x="1206" y="2496"/>
                <a:ext cx="1094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 marL="342900" indent="-3429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20000"/>
                  </a:spcBef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CCH</a:t>
                </a:r>
                <a:r>
                  <a:rPr lang="en-US" sz="2800" baseline="-250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2</a:t>
                </a: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CH</a:t>
                </a:r>
                <a:r>
                  <a:rPr lang="en-US" sz="2800" baseline="-250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3</a:t>
                </a:r>
              </a:p>
            </p:txBody>
          </p:sp>
        </p:grpSp>
        <p:grpSp>
          <p:nvGrpSpPr>
            <p:cNvPr id="494601" name="Group 9"/>
            <p:cNvGrpSpPr>
              <a:grpSpLocks/>
            </p:cNvGrpSpPr>
            <p:nvPr/>
          </p:nvGrpSpPr>
          <p:grpSpPr bwMode="auto">
            <a:xfrm>
              <a:off x="1193" y="2771"/>
              <a:ext cx="268" cy="539"/>
              <a:chOff x="1193" y="2771"/>
              <a:chExt cx="268" cy="539"/>
            </a:xfrm>
          </p:grpSpPr>
          <p:grpSp>
            <p:nvGrpSpPr>
              <p:cNvPr id="494602" name="Group 10"/>
              <p:cNvGrpSpPr>
                <a:grpSpLocks/>
              </p:cNvGrpSpPr>
              <p:nvPr/>
            </p:nvGrpSpPr>
            <p:grpSpPr bwMode="auto">
              <a:xfrm>
                <a:off x="1314" y="2771"/>
                <a:ext cx="55" cy="242"/>
                <a:chOff x="1314" y="2771"/>
                <a:chExt cx="55" cy="242"/>
              </a:xfrm>
            </p:grpSpPr>
            <p:sp>
              <p:nvSpPr>
                <p:cNvPr id="494603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1314" y="2771"/>
                  <a:ext cx="0" cy="242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4604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1369" y="2771"/>
                  <a:ext cx="0" cy="242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94605" name="Rectangle 13"/>
              <p:cNvSpPr>
                <a:spLocks noChangeArrowheads="1"/>
              </p:cNvSpPr>
              <p:nvPr/>
            </p:nvSpPr>
            <p:spPr bwMode="auto">
              <a:xfrm>
                <a:off x="1193" y="2982"/>
                <a:ext cx="268" cy="3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US" sz="28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O</a:t>
                </a:r>
              </a:p>
            </p:txBody>
          </p:sp>
        </p:grpSp>
      </p:grpSp>
      <p:sp>
        <p:nvSpPr>
          <p:cNvPr id="494606" name="Rectangle 14"/>
          <p:cNvSpPr>
            <a:spLocks noChangeArrowheads="1"/>
          </p:cNvSpPr>
          <p:nvPr/>
        </p:nvSpPr>
        <p:spPr bwMode="auto">
          <a:xfrm>
            <a:off x="5200651" y="3656014"/>
            <a:ext cx="15208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2.  HBF</a:t>
            </a:r>
            <a:r>
              <a:rPr lang="en-US" sz="28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494607" name="Rectangle 15"/>
          <p:cNvSpPr>
            <a:spLocks noChangeArrowheads="1"/>
          </p:cNvSpPr>
          <p:nvPr/>
        </p:nvSpPr>
        <p:spPr bwMode="auto">
          <a:xfrm>
            <a:off x="4470400" y="2136775"/>
            <a:ext cx="2687638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1.  NaNO</a:t>
            </a:r>
            <a:r>
              <a:rPr lang="en-US" sz="28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2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, HCl,</a:t>
            </a:r>
          </a:p>
          <a:p>
            <a:pPr>
              <a:spcBef>
                <a:spcPct val="20000"/>
              </a:spcBef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   H</a:t>
            </a:r>
            <a:r>
              <a:rPr lang="en-US" sz="28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2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O, 0-5°C</a:t>
            </a:r>
          </a:p>
        </p:txBody>
      </p:sp>
      <p:sp>
        <p:nvSpPr>
          <p:cNvPr id="494608" name="Line 16"/>
          <p:cNvSpPr>
            <a:spLocks noChangeShapeType="1"/>
          </p:cNvSpPr>
          <p:nvPr/>
        </p:nvSpPr>
        <p:spPr bwMode="auto">
          <a:xfrm>
            <a:off x="5270500" y="3429000"/>
            <a:ext cx="1652588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4609" name="Rectangle 17"/>
          <p:cNvSpPr>
            <a:spLocks noChangeArrowheads="1"/>
          </p:cNvSpPr>
          <p:nvPr/>
        </p:nvSpPr>
        <p:spPr bwMode="auto">
          <a:xfrm>
            <a:off x="5253039" y="4265614"/>
            <a:ext cx="13684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3.  heat</a:t>
            </a:r>
          </a:p>
        </p:txBody>
      </p:sp>
      <p:grpSp>
        <p:nvGrpSpPr>
          <p:cNvPr id="494610" name="Group 18"/>
          <p:cNvGrpSpPr>
            <a:grpSpLocks/>
          </p:cNvGrpSpPr>
          <p:nvPr/>
        </p:nvGrpSpPr>
        <p:grpSpPr bwMode="auto">
          <a:xfrm>
            <a:off x="7158038" y="2065338"/>
            <a:ext cx="3268662" cy="3189288"/>
            <a:chOff x="3549" y="1301"/>
            <a:chExt cx="2059" cy="2009"/>
          </a:xfrm>
        </p:grpSpPr>
        <p:sp>
          <p:nvSpPr>
            <p:cNvPr id="494611" name="Rectangle 19"/>
            <p:cNvSpPr>
              <a:spLocks noChangeArrowheads="1"/>
            </p:cNvSpPr>
            <p:nvPr/>
          </p:nvSpPr>
          <p:spPr bwMode="auto">
            <a:xfrm>
              <a:off x="3864" y="1301"/>
              <a:ext cx="251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sz="2800">
                  <a:solidFill>
                    <a:schemeClr val="fol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F</a:t>
              </a:r>
            </a:p>
          </p:txBody>
        </p:sp>
        <p:pic>
          <p:nvPicPr>
            <p:cNvPr id="494612" name="Picture 20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9" y="1562"/>
              <a:ext cx="1018" cy="1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94613" name="Rectangle 21"/>
            <p:cNvSpPr>
              <a:spLocks noChangeArrowheads="1"/>
            </p:cNvSpPr>
            <p:nvPr/>
          </p:nvSpPr>
          <p:spPr bwMode="auto">
            <a:xfrm>
              <a:off x="4514" y="2496"/>
              <a:ext cx="1094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CCH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2</a:t>
              </a: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CH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3</a:t>
              </a:r>
            </a:p>
          </p:txBody>
        </p:sp>
        <p:grpSp>
          <p:nvGrpSpPr>
            <p:cNvPr id="494614" name="Group 22"/>
            <p:cNvGrpSpPr>
              <a:grpSpLocks/>
            </p:cNvGrpSpPr>
            <p:nvPr/>
          </p:nvGrpSpPr>
          <p:grpSpPr bwMode="auto">
            <a:xfrm>
              <a:off x="4622" y="2771"/>
              <a:ext cx="55" cy="242"/>
              <a:chOff x="4622" y="2771"/>
              <a:chExt cx="55" cy="242"/>
            </a:xfrm>
          </p:grpSpPr>
          <p:sp>
            <p:nvSpPr>
              <p:cNvPr id="494615" name="Line 23"/>
              <p:cNvSpPr>
                <a:spLocks noChangeShapeType="1"/>
              </p:cNvSpPr>
              <p:nvPr/>
            </p:nvSpPr>
            <p:spPr bwMode="auto">
              <a:xfrm flipV="1">
                <a:off x="4622" y="2771"/>
                <a:ext cx="0" cy="242"/>
              </a:xfrm>
              <a:prstGeom prst="line">
                <a:avLst/>
              </a:prstGeom>
              <a:noFill/>
              <a:ln w="25400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4616" name="Line 24"/>
              <p:cNvSpPr>
                <a:spLocks noChangeShapeType="1"/>
              </p:cNvSpPr>
              <p:nvPr/>
            </p:nvSpPr>
            <p:spPr bwMode="auto">
              <a:xfrm flipV="1">
                <a:off x="4677" y="2771"/>
                <a:ext cx="0" cy="242"/>
              </a:xfrm>
              <a:prstGeom prst="line">
                <a:avLst/>
              </a:prstGeom>
              <a:noFill/>
              <a:ln w="25400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94617" name="Rectangle 25"/>
            <p:cNvSpPr>
              <a:spLocks noChangeArrowheads="1"/>
            </p:cNvSpPr>
            <p:nvPr/>
          </p:nvSpPr>
          <p:spPr bwMode="auto">
            <a:xfrm>
              <a:off x="4501" y="2982"/>
              <a:ext cx="268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800">
                  <a:solidFill>
                    <a:schemeClr val="tx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675813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E541-430B-4ACF-AE4D-3795FDE5E5E3}" type="slidenum">
              <a:rPr lang="en-US"/>
              <a:pPr/>
              <a:t>28</a:t>
            </a:fld>
            <a:endParaRPr lang="en-US"/>
          </a:p>
        </p:txBody>
      </p:sp>
      <p:sp>
        <p:nvSpPr>
          <p:cNvPr id="495618" name="Rectangle 2"/>
          <p:cNvSpPr>
            <a:spLocks noChangeArrowheads="1"/>
          </p:cNvSpPr>
          <p:nvPr/>
        </p:nvSpPr>
        <p:spPr bwMode="auto">
          <a:xfrm>
            <a:off x="2011363" y="354013"/>
            <a:ext cx="2978150" cy="550862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7" rIns="19050" bIns="26987"/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ts val="3600"/>
              </a:lnSpc>
            </a:pPr>
            <a:r>
              <a:rPr lang="fa-IR" i="1"/>
              <a:t>مثال</a:t>
            </a:r>
            <a:endParaRPr lang="en-US" i="1"/>
          </a:p>
        </p:txBody>
      </p:sp>
      <p:sp>
        <p:nvSpPr>
          <p:cNvPr id="495619" name="Rectangle 3"/>
          <p:cNvSpPr>
            <a:spLocks noChangeArrowheads="1"/>
          </p:cNvSpPr>
          <p:nvPr/>
        </p:nvSpPr>
        <p:spPr bwMode="auto">
          <a:xfrm>
            <a:off x="7843839" y="4800600"/>
            <a:ext cx="164782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(68-71%)</a:t>
            </a:r>
          </a:p>
        </p:txBody>
      </p:sp>
      <p:sp>
        <p:nvSpPr>
          <p:cNvPr id="495620" name="Rectangle 4"/>
          <p:cNvSpPr>
            <a:spLocks noChangeArrowheads="1"/>
          </p:cNvSpPr>
          <p:nvPr/>
        </p:nvSpPr>
        <p:spPr bwMode="auto">
          <a:xfrm>
            <a:off x="2330451" y="2065339"/>
            <a:ext cx="830263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N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</a:t>
            </a:r>
            <a:r>
              <a:rPr lang="en-US" sz="28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2</a:t>
            </a:r>
          </a:p>
        </p:txBody>
      </p:sp>
      <p:pic>
        <p:nvPicPr>
          <p:cNvPr id="495621" name="Picture 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589" y="2479675"/>
            <a:ext cx="1616075" cy="183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5622" name="Rectangle 6"/>
          <p:cNvSpPr>
            <a:spLocks noChangeArrowheads="1"/>
          </p:cNvSpPr>
          <p:nvPr/>
        </p:nvSpPr>
        <p:spPr bwMode="auto">
          <a:xfrm>
            <a:off x="3438526" y="3962400"/>
            <a:ext cx="84931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NO</a:t>
            </a:r>
            <a:r>
              <a:rPr lang="en-US" sz="28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495623" name="Rectangle 7"/>
          <p:cNvSpPr>
            <a:spLocks noChangeArrowheads="1"/>
          </p:cNvSpPr>
          <p:nvPr/>
        </p:nvSpPr>
        <p:spPr bwMode="auto">
          <a:xfrm>
            <a:off x="4470400" y="3656014"/>
            <a:ext cx="2357438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2.  Cu</a:t>
            </a:r>
            <a:r>
              <a:rPr lang="en-US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Cl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, heat</a:t>
            </a:r>
          </a:p>
        </p:txBody>
      </p:sp>
      <p:sp>
        <p:nvSpPr>
          <p:cNvPr id="495624" name="Rectangle 8"/>
          <p:cNvSpPr>
            <a:spLocks noChangeArrowheads="1"/>
          </p:cNvSpPr>
          <p:nvPr/>
        </p:nvSpPr>
        <p:spPr bwMode="auto">
          <a:xfrm>
            <a:off x="4470400" y="2136775"/>
            <a:ext cx="2687638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1.  NaNO</a:t>
            </a:r>
            <a:r>
              <a:rPr lang="en-US" sz="28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2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, HCl,</a:t>
            </a:r>
          </a:p>
          <a:p>
            <a:pPr>
              <a:spcBef>
                <a:spcPct val="20000"/>
              </a:spcBef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   H</a:t>
            </a:r>
            <a:r>
              <a:rPr lang="en-US" sz="28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2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O, 0-5°C</a:t>
            </a:r>
          </a:p>
        </p:txBody>
      </p:sp>
      <p:sp>
        <p:nvSpPr>
          <p:cNvPr id="495625" name="Line 9"/>
          <p:cNvSpPr>
            <a:spLocks noChangeShapeType="1"/>
          </p:cNvSpPr>
          <p:nvPr/>
        </p:nvSpPr>
        <p:spPr bwMode="auto">
          <a:xfrm>
            <a:off x="4465638" y="3429000"/>
            <a:ext cx="245745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5626" name="Rectangle 10"/>
          <p:cNvSpPr>
            <a:spLocks noChangeArrowheads="1"/>
          </p:cNvSpPr>
          <p:nvPr/>
        </p:nvSpPr>
        <p:spPr bwMode="auto">
          <a:xfrm>
            <a:off x="8164514" y="2065339"/>
            <a:ext cx="5175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Cl</a:t>
            </a:r>
          </a:p>
        </p:txBody>
      </p:sp>
      <p:pic>
        <p:nvPicPr>
          <p:cNvPr id="495627" name="Picture 1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4451" y="2479675"/>
            <a:ext cx="1616075" cy="183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5628" name="Rectangle 12"/>
          <p:cNvSpPr>
            <a:spLocks noChangeArrowheads="1"/>
          </p:cNvSpPr>
          <p:nvPr/>
        </p:nvSpPr>
        <p:spPr bwMode="auto">
          <a:xfrm>
            <a:off x="9196388" y="3962400"/>
            <a:ext cx="8493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NO</a:t>
            </a:r>
            <a:r>
              <a:rPr lang="en-US" sz="28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0073390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41D6E-E3E5-4C41-AEBA-023E09D99479}" type="slidenum">
              <a:rPr lang="en-US"/>
              <a:pPr/>
              <a:t>29</a:t>
            </a:fld>
            <a:endParaRPr lang="en-US"/>
          </a:p>
        </p:txBody>
      </p:sp>
      <p:sp>
        <p:nvSpPr>
          <p:cNvPr id="496642" name="Rectangle 2"/>
          <p:cNvSpPr>
            <a:spLocks noChangeArrowheads="1"/>
          </p:cNvSpPr>
          <p:nvPr/>
        </p:nvSpPr>
        <p:spPr bwMode="auto">
          <a:xfrm>
            <a:off x="2011363" y="354013"/>
            <a:ext cx="2978150" cy="550862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7" rIns="19050" bIns="26987"/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ts val="3600"/>
              </a:lnSpc>
            </a:pPr>
            <a:r>
              <a:rPr lang="fa-IR" i="1"/>
              <a:t>مثال</a:t>
            </a:r>
            <a:endParaRPr lang="en-US" i="1"/>
          </a:p>
        </p:txBody>
      </p:sp>
      <p:sp>
        <p:nvSpPr>
          <p:cNvPr id="496643" name="Rectangle 3"/>
          <p:cNvSpPr>
            <a:spLocks noChangeArrowheads="1"/>
          </p:cNvSpPr>
          <p:nvPr/>
        </p:nvSpPr>
        <p:spPr bwMode="auto">
          <a:xfrm>
            <a:off x="7843839" y="4800600"/>
            <a:ext cx="164782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(89-95%)</a:t>
            </a:r>
          </a:p>
        </p:txBody>
      </p:sp>
      <p:sp>
        <p:nvSpPr>
          <p:cNvPr id="496644" name="Rectangle 4"/>
          <p:cNvSpPr>
            <a:spLocks noChangeArrowheads="1"/>
          </p:cNvSpPr>
          <p:nvPr/>
        </p:nvSpPr>
        <p:spPr bwMode="auto">
          <a:xfrm>
            <a:off x="4470400" y="3656014"/>
            <a:ext cx="2376488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2.  Cu</a:t>
            </a:r>
            <a:r>
              <a:rPr lang="en-US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Br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, heat</a:t>
            </a:r>
          </a:p>
        </p:txBody>
      </p:sp>
      <p:sp>
        <p:nvSpPr>
          <p:cNvPr id="496645" name="Rectangle 5"/>
          <p:cNvSpPr>
            <a:spLocks noChangeArrowheads="1"/>
          </p:cNvSpPr>
          <p:nvPr/>
        </p:nvSpPr>
        <p:spPr bwMode="auto">
          <a:xfrm>
            <a:off x="4470400" y="2136775"/>
            <a:ext cx="2706688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1.  NaNO</a:t>
            </a:r>
            <a:r>
              <a:rPr lang="en-US" sz="28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2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, HBr,</a:t>
            </a:r>
          </a:p>
          <a:p>
            <a:pPr>
              <a:spcBef>
                <a:spcPct val="20000"/>
              </a:spcBef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   H</a:t>
            </a:r>
            <a:r>
              <a:rPr lang="en-US" sz="28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2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O, 0-10°C</a:t>
            </a:r>
          </a:p>
        </p:txBody>
      </p:sp>
      <p:sp>
        <p:nvSpPr>
          <p:cNvPr id="496646" name="Line 6"/>
          <p:cNvSpPr>
            <a:spLocks noChangeShapeType="1"/>
          </p:cNvSpPr>
          <p:nvPr/>
        </p:nvSpPr>
        <p:spPr bwMode="auto">
          <a:xfrm>
            <a:off x="4465638" y="3429000"/>
            <a:ext cx="245745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96647" name="Group 7"/>
          <p:cNvGrpSpPr>
            <a:grpSpLocks/>
          </p:cNvGrpSpPr>
          <p:nvPr/>
        </p:nvGrpSpPr>
        <p:grpSpPr bwMode="auto">
          <a:xfrm>
            <a:off x="2070100" y="2222501"/>
            <a:ext cx="2076450" cy="2195513"/>
            <a:chOff x="344" y="1400"/>
            <a:chExt cx="1308" cy="1383"/>
          </a:xfrm>
        </p:grpSpPr>
        <p:sp>
          <p:nvSpPr>
            <p:cNvPr id="496648" name="Rectangle 8"/>
            <p:cNvSpPr>
              <a:spLocks noChangeArrowheads="1"/>
            </p:cNvSpPr>
            <p:nvPr/>
          </p:nvSpPr>
          <p:spPr bwMode="auto">
            <a:xfrm>
              <a:off x="607" y="1400"/>
              <a:ext cx="523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N</a:t>
              </a: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H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2</a:t>
              </a:r>
            </a:p>
          </p:txBody>
        </p:sp>
        <p:pic>
          <p:nvPicPr>
            <p:cNvPr id="496649" name="Picture 9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" y="1630"/>
              <a:ext cx="1018" cy="1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96650" name="Rectangle 10"/>
            <p:cNvSpPr>
              <a:spLocks noChangeArrowheads="1"/>
            </p:cNvSpPr>
            <p:nvPr/>
          </p:nvSpPr>
          <p:spPr bwMode="auto">
            <a:xfrm>
              <a:off x="1326" y="1848"/>
              <a:ext cx="326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Cl</a:t>
              </a:r>
            </a:p>
          </p:txBody>
        </p:sp>
      </p:grpSp>
      <p:sp>
        <p:nvSpPr>
          <p:cNvPr id="496651" name="Rectangle 11"/>
          <p:cNvSpPr>
            <a:spLocks noChangeArrowheads="1"/>
          </p:cNvSpPr>
          <p:nvPr/>
        </p:nvSpPr>
        <p:spPr bwMode="auto">
          <a:xfrm>
            <a:off x="8183564" y="2222500"/>
            <a:ext cx="5365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Br</a:t>
            </a:r>
          </a:p>
        </p:txBody>
      </p:sp>
      <p:pic>
        <p:nvPicPr>
          <p:cNvPr id="496652" name="Picture 1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9701" y="2587625"/>
            <a:ext cx="1616075" cy="183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6653" name="Rectangle 13"/>
          <p:cNvSpPr>
            <a:spLocks noChangeArrowheads="1"/>
          </p:cNvSpPr>
          <p:nvPr/>
        </p:nvSpPr>
        <p:spPr bwMode="auto">
          <a:xfrm>
            <a:off x="9318626" y="2933700"/>
            <a:ext cx="51752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Cl</a:t>
            </a:r>
          </a:p>
        </p:txBody>
      </p:sp>
    </p:spTree>
    <p:extLst>
      <p:ext uri="{BB962C8B-B14F-4D97-AF65-F5344CB8AC3E}">
        <p14:creationId xmlns:p14="http://schemas.microsoft.com/office/powerpoint/2010/main" val="1288535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C33F9-B8BC-46C3-8A7A-FD4A50F9D72F}" type="slidenum">
              <a:rPr lang="en-US"/>
              <a:pPr/>
              <a:t>3</a:t>
            </a:fld>
            <a:endParaRPr lang="en-US"/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/>
              <a:t>نامگذاری</a:t>
            </a:r>
            <a:endParaRPr lang="en-US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1919289" y="1560513"/>
            <a:ext cx="732313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 sz="3200">
                <a:latin typeface="Times" panose="02020603050405020304" pitchFamily="18" charset="0"/>
                <a:cs typeface="Arial" panose="020B0604020202020204" pitchFamily="34" charset="0"/>
              </a:rPr>
              <a:t>نام متداول-اسم رادیکال متصل به نیتروژن  آورده شده </a:t>
            </a:r>
          </a:p>
          <a:p>
            <a:pPr algn="r" rtl="1"/>
            <a:r>
              <a:rPr lang="fa-IR" sz="3200">
                <a:latin typeface="Times" panose="02020603050405020304" pitchFamily="18" charset="0"/>
                <a:cs typeface="Arial" panose="020B0604020202020204" pitchFamily="34" charset="0"/>
              </a:rPr>
              <a:t>و به دنبال آن آمین میاید. </a:t>
            </a:r>
            <a:endParaRPr lang="en-US" sz="32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46899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1" y="2743200"/>
            <a:ext cx="1362075" cy="81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68997" name="Rectangle 5"/>
          <p:cNvSpPr>
            <a:spLocks noChangeArrowheads="1"/>
          </p:cNvSpPr>
          <p:nvPr/>
        </p:nvSpPr>
        <p:spPr bwMode="auto">
          <a:xfrm>
            <a:off x="4876801" y="2971800"/>
            <a:ext cx="2741613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100">
                <a:solidFill>
                  <a:srgbClr val="000000"/>
                </a:solidFill>
                <a:latin typeface="Helvetica" panose="020B0604020202020204" pitchFamily="34" charset="0"/>
              </a:rPr>
              <a:t>sec-butyldiethylamine</a:t>
            </a:r>
          </a:p>
        </p:txBody>
      </p:sp>
      <p:pic>
        <p:nvPicPr>
          <p:cNvPr id="46899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962400"/>
            <a:ext cx="1411288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68999" name="Rectangle 7"/>
          <p:cNvSpPr>
            <a:spLocks noChangeArrowheads="1"/>
          </p:cNvSpPr>
          <p:nvPr/>
        </p:nvSpPr>
        <p:spPr bwMode="auto">
          <a:xfrm>
            <a:off x="4953000" y="4038600"/>
            <a:ext cx="271145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100">
                <a:solidFill>
                  <a:srgbClr val="000000"/>
                </a:solidFill>
                <a:latin typeface="Helvetica" panose="020B0604020202020204" pitchFamily="34" charset="0"/>
              </a:rPr>
              <a:t>1-aminocyclopentene</a:t>
            </a:r>
          </a:p>
        </p:txBody>
      </p:sp>
      <p:sp>
        <p:nvSpPr>
          <p:cNvPr id="469000" name="Text Box 8"/>
          <p:cNvSpPr txBox="1">
            <a:spLocks noChangeArrowheads="1"/>
          </p:cNvSpPr>
          <p:nvPr/>
        </p:nvSpPr>
        <p:spPr bwMode="auto">
          <a:xfrm>
            <a:off x="2819400" y="4724400"/>
            <a:ext cx="15055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Times" panose="02020603050405020304" pitchFamily="18" charset="0"/>
              </a:rPr>
              <a:t>N-Convention</a:t>
            </a:r>
          </a:p>
        </p:txBody>
      </p:sp>
      <p:pic>
        <p:nvPicPr>
          <p:cNvPr id="469001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181601"/>
            <a:ext cx="1023938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69002" name="Rectangle 10"/>
          <p:cNvSpPr>
            <a:spLocks noChangeArrowheads="1"/>
          </p:cNvSpPr>
          <p:nvPr/>
        </p:nvSpPr>
        <p:spPr bwMode="auto">
          <a:xfrm>
            <a:off x="5181601" y="5486400"/>
            <a:ext cx="3598863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100">
                <a:solidFill>
                  <a:srgbClr val="000000"/>
                </a:solidFill>
                <a:latin typeface="Helvetica" panose="020B0604020202020204" pitchFamily="34" charset="0"/>
              </a:rPr>
              <a:t>N,N-dimethyl-4-methylaniline</a:t>
            </a:r>
          </a:p>
        </p:txBody>
      </p:sp>
    </p:spTree>
    <p:extLst>
      <p:ext uri="{BB962C8B-B14F-4D97-AF65-F5344CB8AC3E}">
        <p14:creationId xmlns:p14="http://schemas.microsoft.com/office/powerpoint/2010/main" val="2770500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8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8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68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68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68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689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689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68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68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8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8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469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entr" presetSubtype="2692351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9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469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469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8997" grpId="0" autoUpdateAnimBg="0"/>
      <p:bldP spid="468999" grpId="0" autoUpdateAnimBg="0"/>
      <p:bldP spid="469000" grpId="0" autoUpdateAnimBg="0"/>
      <p:bldP spid="469002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A4A9B-C9C3-488F-B8A0-245C0502EB77}" type="slidenum">
              <a:rPr lang="en-US"/>
              <a:pPr/>
              <a:t>30</a:t>
            </a:fld>
            <a:endParaRPr lang="en-US"/>
          </a:p>
        </p:txBody>
      </p:sp>
      <p:sp>
        <p:nvSpPr>
          <p:cNvPr id="497666" name="Rectangle 2"/>
          <p:cNvSpPr>
            <a:spLocks noChangeArrowheads="1"/>
          </p:cNvSpPr>
          <p:nvPr/>
        </p:nvSpPr>
        <p:spPr bwMode="auto">
          <a:xfrm>
            <a:off x="2011363" y="354013"/>
            <a:ext cx="2978150" cy="550862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7" rIns="19050" bIns="26987"/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ts val="3600"/>
              </a:lnSpc>
            </a:pPr>
            <a:r>
              <a:rPr lang="fa-IR" i="1"/>
              <a:t>مثال</a:t>
            </a:r>
            <a:endParaRPr lang="en-US" i="1"/>
          </a:p>
        </p:txBody>
      </p:sp>
      <p:sp>
        <p:nvSpPr>
          <p:cNvPr id="497667" name="Rectangle 3"/>
          <p:cNvSpPr>
            <a:spLocks noChangeArrowheads="1"/>
          </p:cNvSpPr>
          <p:nvPr/>
        </p:nvSpPr>
        <p:spPr bwMode="auto">
          <a:xfrm>
            <a:off x="7843839" y="4800600"/>
            <a:ext cx="164782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(70-75%)</a:t>
            </a:r>
          </a:p>
        </p:txBody>
      </p:sp>
      <p:sp>
        <p:nvSpPr>
          <p:cNvPr id="497668" name="Rectangle 4"/>
          <p:cNvSpPr>
            <a:spLocks noChangeArrowheads="1"/>
          </p:cNvSpPr>
          <p:nvPr/>
        </p:nvSpPr>
        <p:spPr bwMode="auto">
          <a:xfrm>
            <a:off x="4470401" y="2136775"/>
            <a:ext cx="2640013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NaNO</a:t>
            </a:r>
            <a:r>
              <a:rPr lang="en-US" sz="28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2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, H</a:t>
            </a:r>
            <a:r>
              <a:rPr lang="en-US" sz="28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2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SO</a:t>
            </a:r>
            <a:r>
              <a:rPr lang="en-US" sz="28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4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,</a:t>
            </a:r>
          </a:p>
          <a:p>
            <a:pPr>
              <a:spcBef>
                <a:spcPct val="20000"/>
              </a:spcBef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   H</a:t>
            </a:r>
            <a:r>
              <a:rPr lang="en-US" sz="28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3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PO</a:t>
            </a:r>
            <a:r>
              <a:rPr lang="en-US" sz="28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497669" name="Line 5"/>
          <p:cNvSpPr>
            <a:spLocks noChangeShapeType="1"/>
          </p:cNvSpPr>
          <p:nvPr/>
        </p:nvSpPr>
        <p:spPr bwMode="auto">
          <a:xfrm>
            <a:off x="4465638" y="3429000"/>
            <a:ext cx="245745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97670" name="Group 6"/>
          <p:cNvGrpSpPr>
            <a:grpSpLocks/>
          </p:cNvGrpSpPr>
          <p:nvPr/>
        </p:nvGrpSpPr>
        <p:grpSpPr bwMode="auto">
          <a:xfrm>
            <a:off x="1912939" y="2222501"/>
            <a:ext cx="2390775" cy="2195513"/>
            <a:chOff x="245" y="1400"/>
            <a:chExt cx="1506" cy="1383"/>
          </a:xfrm>
        </p:grpSpPr>
        <p:sp>
          <p:nvSpPr>
            <p:cNvPr id="497671" name="Rectangle 7"/>
            <p:cNvSpPr>
              <a:spLocks noChangeArrowheads="1"/>
            </p:cNvSpPr>
            <p:nvPr/>
          </p:nvSpPr>
          <p:spPr bwMode="auto">
            <a:xfrm>
              <a:off x="508" y="1400"/>
              <a:ext cx="523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N</a:t>
              </a: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H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2</a:t>
              </a:r>
            </a:p>
          </p:txBody>
        </p:sp>
        <p:pic>
          <p:nvPicPr>
            <p:cNvPr id="497672" name="Picture 8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5" y="1630"/>
              <a:ext cx="1018" cy="1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97673" name="Rectangle 9"/>
            <p:cNvSpPr>
              <a:spLocks noChangeArrowheads="1"/>
            </p:cNvSpPr>
            <p:nvPr/>
          </p:nvSpPr>
          <p:spPr bwMode="auto">
            <a:xfrm>
              <a:off x="1228" y="1848"/>
              <a:ext cx="523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tx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</a:rPr>
                <a:t>CH</a:t>
              </a:r>
              <a:r>
                <a:rPr lang="en-US" sz="2800" baseline="-25000">
                  <a:solidFill>
                    <a:schemeClr val="tx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497674" name="Group 10"/>
          <p:cNvGrpSpPr>
            <a:grpSpLocks/>
          </p:cNvGrpSpPr>
          <p:nvPr/>
        </p:nvGrpSpPr>
        <p:grpSpPr bwMode="auto">
          <a:xfrm>
            <a:off x="7747000" y="2933701"/>
            <a:ext cx="2401888" cy="1463675"/>
            <a:chOff x="3920" y="1848"/>
            <a:chExt cx="1513" cy="922"/>
          </a:xfrm>
        </p:grpSpPr>
        <p:sp>
          <p:nvSpPr>
            <p:cNvPr id="497675" name="Rectangle 11"/>
            <p:cNvSpPr>
              <a:spLocks noChangeArrowheads="1"/>
            </p:cNvSpPr>
            <p:nvPr/>
          </p:nvSpPr>
          <p:spPr bwMode="auto">
            <a:xfrm>
              <a:off x="4910" y="1848"/>
              <a:ext cx="523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</a:rPr>
                <a:t>CH</a:t>
              </a:r>
              <a:r>
                <a:rPr lang="en-US" sz="2800" baseline="-250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</a:rPr>
                <a:t>3</a:t>
              </a:r>
            </a:p>
          </p:txBody>
        </p:sp>
        <p:pic>
          <p:nvPicPr>
            <p:cNvPr id="497676" name="Picture 12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0" y="1878"/>
              <a:ext cx="1018" cy="8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241363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3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65E5-15C8-44D7-B471-BF97091AFEB2}" type="slidenum">
              <a:rPr lang="en-US"/>
              <a:pPr/>
              <a:t>31</a:t>
            </a:fld>
            <a:endParaRPr lang="en-US"/>
          </a:p>
        </p:txBody>
      </p:sp>
      <p:sp>
        <p:nvSpPr>
          <p:cNvPr id="498690" name="Rectangle 2"/>
          <p:cNvSpPr>
            <a:spLocks noChangeArrowheads="1"/>
          </p:cNvSpPr>
          <p:nvPr/>
        </p:nvSpPr>
        <p:spPr bwMode="auto">
          <a:xfrm>
            <a:off x="3095625" y="438151"/>
            <a:ext cx="6002338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7" rIns="19050" bIns="26987"/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ts val="3600"/>
              </a:lnSpc>
            </a:pPr>
            <a:r>
              <a:rPr lang="fa-IR" i="1"/>
              <a:t>کوپل دی آزو</a:t>
            </a:r>
            <a:endParaRPr lang="en-US" i="1"/>
          </a:p>
        </p:txBody>
      </p:sp>
      <p:sp>
        <p:nvSpPr>
          <p:cNvPr id="498691" name="Rectangle 3"/>
          <p:cNvSpPr>
            <a:spLocks noChangeArrowheads="1"/>
          </p:cNvSpPr>
          <p:nvPr/>
        </p:nvSpPr>
        <p:spPr bwMode="auto">
          <a:xfrm>
            <a:off x="2187575" y="1582738"/>
            <a:ext cx="781685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marL="976313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marL="1319213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marL="1662113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en-US">
                <a:solidFill>
                  <a:schemeClr val="hlink"/>
                </a:solidFill>
              </a:rPr>
              <a:t>.</a:t>
            </a:r>
            <a:r>
              <a:rPr lang="fa-IR"/>
              <a:t>نمک های دی آزو الکتروفیلهای ضعیف هستند.</a:t>
            </a:r>
            <a:endParaRPr lang="en-US">
              <a:solidFill>
                <a:schemeClr val="hlink"/>
              </a:solidFill>
            </a:endParaRPr>
          </a:p>
          <a:p>
            <a:pPr algn="r" rtl="1" eaLnBrk="1" hangingPunct="1"/>
            <a:r>
              <a:rPr lang="fa-IR"/>
              <a:t>با آروماتیک های خیلی فعال از طریق جانشینی الکتروفیلی آروماتیکی واکنش میدهد.</a:t>
            </a:r>
            <a:endParaRPr lang="en-US"/>
          </a:p>
        </p:txBody>
      </p:sp>
      <p:grpSp>
        <p:nvGrpSpPr>
          <p:cNvPr id="498692" name="Group 4"/>
          <p:cNvGrpSpPr>
            <a:grpSpLocks/>
          </p:cNvGrpSpPr>
          <p:nvPr/>
        </p:nvGrpSpPr>
        <p:grpSpPr bwMode="auto">
          <a:xfrm>
            <a:off x="1927225" y="3578226"/>
            <a:ext cx="8413750" cy="2938463"/>
            <a:chOff x="254" y="2254"/>
            <a:chExt cx="5300" cy="1851"/>
          </a:xfrm>
        </p:grpSpPr>
        <p:grpSp>
          <p:nvGrpSpPr>
            <p:cNvPr id="498693" name="Group 5"/>
            <p:cNvGrpSpPr>
              <a:grpSpLocks/>
            </p:cNvGrpSpPr>
            <p:nvPr/>
          </p:nvGrpSpPr>
          <p:grpSpPr bwMode="auto">
            <a:xfrm>
              <a:off x="254" y="2254"/>
              <a:ext cx="1330" cy="543"/>
              <a:chOff x="254" y="2254"/>
              <a:chExt cx="1330" cy="543"/>
            </a:xfrm>
          </p:grpSpPr>
          <p:grpSp>
            <p:nvGrpSpPr>
              <p:cNvPr id="498694" name="Group 6"/>
              <p:cNvGrpSpPr>
                <a:grpSpLocks/>
              </p:cNvGrpSpPr>
              <p:nvPr/>
            </p:nvGrpSpPr>
            <p:grpSpPr bwMode="auto">
              <a:xfrm>
                <a:off x="254" y="2472"/>
                <a:ext cx="609" cy="325"/>
                <a:chOff x="254" y="2472"/>
                <a:chExt cx="609" cy="325"/>
              </a:xfrm>
            </p:grpSpPr>
            <p:sp>
              <p:nvSpPr>
                <p:cNvPr id="498695" name="Line 7"/>
                <p:cNvSpPr>
                  <a:spLocks noChangeShapeType="1"/>
                </p:cNvSpPr>
                <p:nvPr/>
              </p:nvSpPr>
              <p:spPr bwMode="auto">
                <a:xfrm>
                  <a:off x="601" y="2639"/>
                  <a:ext cx="262" cy="0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8696" name="Rectangle 8"/>
                <p:cNvSpPr>
                  <a:spLocks noChangeArrowheads="1"/>
                </p:cNvSpPr>
                <p:nvPr/>
              </p:nvSpPr>
              <p:spPr bwMode="auto">
                <a:xfrm>
                  <a:off x="254" y="2472"/>
                  <a:ext cx="338" cy="3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FFFF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>
                  <a:spAutoFit/>
                </a:bodyPr>
                <a:lstStyle>
                  <a:lvl1pPr marL="342900" indent="-3429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20000"/>
                    </a:spcBef>
                  </a:pPr>
                  <a:r>
                    <a:rPr lang="en-US" sz="280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panose="020B0604020202020204" pitchFamily="34" charset="0"/>
                    </a:rPr>
                    <a:t>Ar</a:t>
                  </a:r>
                </a:p>
              </p:txBody>
            </p:sp>
          </p:grpSp>
          <p:grpSp>
            <p:nvGrpSpPr>
              <p:cNvPr id="498697" name="Group 9"/>
              <p:cNvGrpSpPr>
                <a:grpSpLocks/>
              </p:cNvGrpSpPr>
              <p:nvPr/>
            </p:nvGrpSpPr>
            <p:grpSpPr bwMode="auto">
              <a:xfrm>
                <a:off x="817" y="2254"/>
                <a:ext cx="767" cy="540"/>
                <a:chOff x="817" y="2254"/>
                <a:chExt cx="767" cy="540"/>
              </a:xfrm>
            </p:grpSpPr>
            <p:sp>
              <p:nvSpPr>
                <p:cNvPr id="498698" name="Rectangle 10"/>
                <p:cNvSpPr>
                  <a:spLocks noChangeArrowheads="1"/>
                </p:cNvSpPr>
                <p:nvPr/>
              </p:nvSpPr>
              <p:spPr bwMode="auto">
                <a:xfrm>
                  <a:off x="817" y="2465"/>
                  <a:ext cx="276" cy="3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FFFF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>
                  <a:spAutoFit/>
                </a:bodyPr>
                <a:lstStyle>
                  <a:lvl1pPr marL="342900" indent="-3429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20000"/>
                    </a:spcBef>
                  </a:pPr>
                  <a:r>
                    <a:rPr lang="en-US" sz="2800">
                      <a:solidFill>
                        <a:schemeClr val="hlink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panose="020B0604020202020204" pitchFamily="34" charset="0"/>
                    </a:rPr>
                    <a:t>N</a:t>
                  </a:r>
                  <a:endParaRPr lang="en-US" sz="28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Arial" panose="020B0604020202020204" pitchFamily="34" charset="0"/>
                  </a:endParaRPr>
                </a:p>
              </p:txBody>
            </p:sp>
            <p:grpSp>
              <p:nvGrpSpPr>
                <p:cNvPr id="498699" name="Group 11"/>
                <p:cNvGrpSpPr>
                  <a:grpSpLocks/>
                </p:cNvGrpSpPr>
                <p:nvPr/>
              </p:nvGrpSpPr>
              <p:grpSpPr bwMode="auto">
                <a:xfrm>
                  <a:off x="1094" y="2564"/>
                  <a:ext cx="222" cy="115"/>
                  <a:chOff x="1094" y="2564"/>
                  <a:chExt cx="222" cy="115"/>
                </a:xfrm>
              </p:grpSpPr>
              <p:sp>
                <p:nvSpPr>
                  <p:cNvPr id="498700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1094" y="2564"/>
                    <a:ext cx="222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8701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1094" y="2627"/>
                    <a:ext cx="222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8702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1094" y="2679"/>
                    <a:ext cx="222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98703" name="Rectangle 15"/>
                <p:cNvSpPr>
                  <a:spLocks noChangeArrowheads="1"/>
                </p:cNvSpPr>
                <p:nvPr/>
              </p:nvSpPr>
              <p:spPr bwMode="auto">
                <a:xfrm>
                  <a:off x="1308" y="2469"/>
                  <a:ext cx="276" cy="3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FFFF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>
                  <a:spAutoFit/>
                </a:bodyPr>
                <a:lstStyle>
                  <a:lvl1pPr marL="342900" indent="-3429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20000"/>
                    </a:spcBef>
                  </a:pPr>
                  <a:r>
                    <a:rPr lang="en-US" sz="280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panose="020B0604020202020204" pitchFamily="34" charset="0"/>
                    </a:rPr>
                    <a:t>N</a:t>
                  </a:r>
                </a:p>
              </p:txBody>
            </p:sp>
            <p:sp>
              <p:nvSpPr>
                <p:cNvPr id="498704" name="Rectangle 16"/>
                <p:cNvSpPr>
                  <a:spLocks noChangeArrowheads="1"/>
                </p:cNvSpPr>
                <p:nvPr/>
              </p:nvSpPr>
              <p:spPr bwMode="auto">
                <a:xfrm>
                  <a:off x="844" y="2254"/>
                  <a:ext cx="245" cy="3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FFFF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>
                  <a:spAutoFit/>
                </a:bodyPr>
                <a:lstStyle>
                  <a:lvl1pPr marL="342900" indent="-3429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20000"/>
                    </a:spcBef>
                  </a:pPr>
                  <a:r>
                    <a:rPr lang="en-US" sz="280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panose="020B0604020202020204" pitchFamily="34" charset="0"/>
                    </a:rPr>
                    <a:t>+</a:t>
                  </a:r>
                </a:p>
              </p:txBody>
            </p:sp>
          </p:grpSp>
        </p:grpSp>
        <p:grpSp>
          <p:nvGrpSpPr>
            <p:cNvPr id="498705" name="Group 17"/>
            <p:cNvGrpSpPr>
              <a:grpSpLocks/>
            </p:cNvGrpSpPr>
            <p:nvPr/>
          </p:nvGrpSpPr>
          <p:grpSpPr bwMode="auto">
            <a:xfrm>
              <a:off x="1989" y="2461"/>
              <a:ext cx="850" cy="335"/>
              <a:chOff x="1989" y="2461"/>
              <a:chExt cx="850" cy="335"/>
            </a:xfrm>
          </p:grpSpPr>
          <p:grpSp>
            <p:nvGrpSpPr>
              <p:cNvPr id="498706" name="Group 18"/>
              <p:cNvGrpSpPr>
                <a:grpSpLocks/>
              </p:cNvGrpSpPr>
              <p:nvPr/>
            </p:nvGrpSpPr>
            <p:grpSpPr bwMode="auto">
              <a:xfrm>
                <a:off x="1989" y="2471"/>
                <a:ext cx="609" cy="325"/>
                <a:chOff x="1989" y="2471"/>
                <a:chExt cx="609" cy="325"/>
              </a:xfrm>
            </p:grpSpPr>
            <p:sp>
              <p:nvSpPr>
                <p:cNvPr id="498707" name="Line 19"/>
                <p:cNvSpPr>
                  <a:spLocks noChangeShapeType="1"/>
                </p:cNvSpPr>
                <p:nvPr/>
              </p:nvSpPr>
              <p:spPr bwMode="auto">
                <a:xfrm>
                  <a:off x="2336" y="2638"/>
                  <a:ext cx="262" cy="0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8708" name="Rectangle 20"/>
                <p:cNvSpPr>
                  <a:spLocks noChangeArrowheads="1"/>
                </p:cNvSpPr>
                <p:nvPr/>
              </p:nvSpPr>
              <p:spPr bwMode="auto">
                <a:xfrm>
                  <a:off x="1989" y="2471"/>
                  <a:ext cx="381" cy="3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FFFF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>
                  <a:spAutoFit/>
                </a:bodyPr>
                <a:lstStyle>
                  <a:lvl1pPr marL="342900" indent="-3429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20000"/>
                    </a:spcBef>
                  </a:pPr>
                  <a:r>
                    <a:rPr lang="en-US" sz="2800">
                      <a:solidFill>
                        <a:schemeClr val="folHlink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panose="020B0604020202020204" pitchFamily="34" charset="0"/>
                    </a:rPr>
                    <a:t>Ar'</a:t>
                  </a:r>
                </a:p>
              </p:txBody>
            </p:sp>
          </p:grpSp>
          <p:sp>
            <p:nvSpPr>
              <p:cNvPr id="498709" name="Rectangle 21"/>
              <p:cNvSpPr>
                <a:spLocks noChangeArrowheads="1"/>
              </p:cNvSpPr>
              <p:nvPr/>
            </p:nvSpPr>
            <p:spPr bwMode="auto">
              <a:xfrm>
                <a:off x="2563" y="2461"/>
                <a:ext cx="2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 marL="342900" indent="-3429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20000"/>
                  </a:spcBef>
                </a:pPr>
                <a:r>
                  <a:rPr lang="en-US" sz="28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Arial" panose="020B0604020202020204" pitchFamily="34" charset="0"/>
                  </a:rPr>
                  <a:t>H</a:t>
                </a:r>
              </a:p>
            </p:txBody>
          </p:sp>
        </p:grpSp>
        <p:sp>
          <p:nvSpPr>
            <p:cNvPr id="498710" name="Rectangle 22"/>
            <p:cNvSpPr>
              <a:spLocks noChangeArrowheads="1"/>
            </p:cNvSpPr>
            <p:nvPr/>
          </p:nvSpPr>
          <p:spPr bwMode="auto">
            <a:xfrm>
              <a:off x="1649" y="2454"/>
              <a:ext cx="245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+</a:t>
              </a:r>
            </a:p>
          </p:txBody>
        </p:sp>
        <p:sp>
          <p:nvSpPr>
            <p:cNvPr id="498711" name="Line 23"/>
            <p:cNvSpPr>
              <a:spLocks noChangeShapeType="1"/>
            </p:cNvSpPr>
            <p:nvPr/>
          </p:nvSpPr>
          <p:spPr bwMode="auto">
            <a:xfrm>
              <a:off x="3019" y="2619"/>
              <a:ext cx="517" cy="0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98712" name="Group 24"/>
            <p:cNvGrpSpPr>
              <a:grpSpLocks/>
            </p:cNvGrpSpPr>
            <p:nvPr/>
          </p:nvGrpSpPr>
          <p:grpSpPr bwMode="auto">
            <a:xfrm>
              <a:off x="3622" y="2465"/>
              <a:ext cx="1932" cy="348"/>
              <a:chOff x="3622" y="2465"/>
              <a:chExt cx="1932" cy="348"/>
            </a:xfrm>
          </p:grpSpPr>
          <p:sp>
            <p:nvSpPr>
              <p:cNvPr id="498713" name="Line 25"/>
              <p:cNvSpPr>
                <a:spLocks noChangeShapeType="1"/>
              </p:cNvSpPr>
              <p:nvPr/>
            </p:nvSpPr>
            <p:spPr bwMode="auto">
              <a:xfrm>
                <a:off x="3969" y="2639"/>
                <a:ext cx="262" cy="0"/>
              </a:xfrm>
              <a:prstGeom prst="line">
                <a:avLst/>
              </a:prstGeom>
              <a:noFill/>
              <a:ln w="25400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8714" name="Rectangle 26"/>
              <p:cNvSpPr>
                <a:spLocks noChangeArrowheads="1"/>
              </p:cNvSpPr>
              <p:nvPr/>
            </p:nvSpPr>
            <p:spPr bwMode="auto">
              <a:xfrm>
                <a:off x="3622" y="2472"/>
                <a:ext cx="338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 marL="342900" indent="-3429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20000"/>
                  </a:spcBef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Ar</a:t>
                </a:r>
              </a:p>
            </p:txBody>
          </p:sp>
          <p:sp>
            <p:nvSpPr>
              <p:cNvPr id="498715" name="Rectangle 27"/>
              <p:cNvSpPr>
                <a:spLocks noChangeArrowheads="1"/>
              </p:cNvSpPr>
              <p:nvPr/>
            </p:nvSpPr>
            <p:spPr bwMode="auto">
              <a:xfrm>
                <a:off x="4185" y="2465"/>
                <a:ext cx="2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 marL="342900" indent="-3429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20000"/>
                  </a:spcBef>
                </a:pPr>
                <a:r>
                  <a:rPr lang="en-US" sz="2800">
                    <a:solidFill>
                      <a:schemeClr val="hlin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N</a:t>
                </a:r>
                <a:endPara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</a:endParaRPr>
              </a:p>
            </p:txBody>
          </p:sp>
          <p:grpSp>
            <p:nvGrpSpPr>
              <p:cNvPr id="498716" name="Group 28"/>
              <p:cNvGrpSpPr>
                <a:grpSpLocks/>
              </p:cNvGrpSpPr>
              <p:nvPr/>
            </p:nvGrpSpPr>
            <p:grpSpPr bwMode="auto">
              <a:xfrm>
                <a:off x="4462" y="2605"/>
                <a:ext cx="222" cy="52"/>
                <a:chOff x="4462" y="2605"/>
                <a:chExt cx="222" cy="52"/>
              </a:xfrm>
            </p:grpSpPr>
            <p:sp>
              <p:nvSpPr>
                <p:cNvPr id="498717" name="Line 29"/>
                <p:cNvSpPr>
                  <a:spLocks noChangeShapeType="1"/>
                </p:cNvSpPr>
                <p:nvPr/>
              </p:nvSpPr>
              <p:spPr bwMode="auto">
                <a:xfrm>
                  <a:off x="4462" y="2605"/>
                  <a:ext cx="222" cy="0"/>
                </a:xfrm>
                <a:prstGeom prst="line">
                  <a:avLst/>
                </a:prstGeom>
                <a:noFill/>
                <a:ln w="254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8718" name="Line 30"/>
                <p:cNvSpPr>
                  <a:spLocks noChangeShapeType="1"/>
                </p:cNvSpPr>
                <p:nvPr/>
              </p:nvSpPr>
              <p:spPr bwMode="auto">
                <a:xfrm>
                  <a:off x="4462" y="2657"/>
                  <a:ext cx="222" cy="0"/>
                </a:xfrm>
                <a:prstGeom prst="line">
                  <a:avLst/>
                </a:prstGeom>
                <a:noFill/>
                <a:ln w="254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98719" name="Rectangle 31"/>
              <p:cNvSpPr>
                <a:spLocks noChangeArrowheads="1"/>
              </p:cNvSpPr>
              <p:nvPr/>
            </p:nvSpPr>
            <p:spPr bwMode="auto">
              <a:xfrm>
                <a:off x="4676" y="2469"/>
                <a:ext cx="2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 marL="342900" indent="-3429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20000"/>
                  </a:spcBef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N</a:t>
                </a:r>
              </a:p>
            </p:txBody>
          </p:sp>
          <p:sp>
            <p:nvSpPr>
              <p:cNvPr id="498720" name="Line 32"/>
              <p:cNvSpPr>
                <a:spLocks noChangeShapeType="1"/>
              </p:cNvSpPr>
              <p:nvPr/>
            </p:nvSpPr>
            <p:spPr bwMode="auto">
              <a:xfrm>
                <a:off x="4918" y="2639"/>
                <a:ext cx="262" cy="0"/>
              </a:xfrm>
              <a:prstGeom prst="line">
                <a:avLst/>
              </a:prstGeom>
              <a:noFill/>
              <a:ln w="25400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8721" name="Rectangle 33"/>
              <p:cNvSpPr>
                <a:spLocks noChangeArrowheads="1"/>
              </p:cNvSpPr>
              <p:nvPr/>
            </p:nvSpPr>
            <p:spPr bwMode="auto">
              <a:xfrm>
                <a:off x="5173" y="2488"/>
                <a:ext cx="381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 marL="342900" indent="-3429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20000"/>
                  </a:spcBef>
                </a:pPr>
                <a:r>
                  <a:rPr lang="en-US" sz="2800">
                    <a:solidFill>
                      <a:schemeClr val="folHlin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Ar'</a:t>
                </a:r>
              </a:p>
            </p:txBody>
          </p:sp>
        </p:grpSp>
        <p:sp>
          <p:nvSpPr>
            <p:cNvPr id="498722" name="Rectangle 34"/>
            <p:cNvSpPr>
              <a:spLocks noChangeArrowheads="1"/>
            </p:cNvSpPr>
            <p:nvPr/>
          </p:nvSpPr>
          <p:spPr bwMode="auto">
            <a:xfrm>
              <a:off x="2532" y="2942"/>
              <a:ext cx="1221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 rtl="1">
                <a:spcBef>
                  <a:spcPct val="20000"/>
                </a:spcBef>
              </a:pPr>
              <a:r>
                <a:rPr lang="fa-IR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یک ترکیب آزو</a:t>
              </a:r>
              <a:endPara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8723" name="Rectangle 35"/>
            <p:cNvSpPr>
              <a:spLocks noChangeArrowheads="1"/>
            </p:cNvSpPr>
            <p:nvPr/>
          </p:nvSpPr>
          <p:spPr bwMode="auto">
            <a:xfrm>
              <a:off x="381" y="3457"/>
              <a:ext cx="2941" cy="6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 rtl="1">
                <a:spcBef>
                  <a:spcPct val="20000"/>
                </a:spcBef>
              </a:pPr>
              <a: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" panose="02020603050405020304" pitchFamily="18" charset="0"/>
                </a:rPr>
                <a:t> </a:t>
              </a:r>
              <a:r>
                <a:rPr lang="fa-IR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" panose="02020603050405020304" pitchFamily="18" charset="0"/>
                  <a:cs typeface="Arial" panose="020B0604020202020204" pitchFamily="34" charset="0"/>
                </a:rPr>
                <a:t>  </a:t>
              </a:r>
              <a: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" panose="02020603050405020304" pitchFamily="18" charset="0"/>
                </a:rPr>
                <a:t>Ar‘</a:t>
              </a:r>
              <a:r>
                <a:rPr lang="fa-IR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" panose="02020603050405020304" pitchFamily="18" charset="0"/>
                  <a:cs typeface="Arial" panose="020B0604020202020204" pitchFamily="34" charset="0"/>
                </a:rPr>
                <a:t> بایستی الکترون دهنده قوی باشد</a:t>
              </a:r>
            </a:p>
            <a:p>
              <a:pPr algn="r" rtl="1">
                <a:spcBef>
                  <a:spcPct val="20000"/>
                </a:spcBef>
              </a:pPr>
              <a:r>
                <a:rPr lang="fa-IR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" panose="02020603050405020304" pitchFamily="18" charset="0"/>
                  <a:cs typeface="Arial" panose="020B0604020202020204" pitchFamily="34" charset="0"/>
                </a:rPr>
                <a:t>مانند </a:t>
              </a:r>
              <a: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" panose="02020603050405020304" pitchFamily="18" charset="0"/>
                  <a:cs typeface="Arial" panose="020B0604020202020204" pitchFamily="34" charset="0"/>
                </a:rPr>
                <a:t>OH  OR  NR2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05207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8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691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2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7F2B-251B-493A-91A6-8285554BCF4B}" type="slidenum">
              <a:rPr lang="en-US"/>
              <a:pPr/>
              <a:t>32</a:t>
            </a:fld>
            <a:endParaRPr lang="en-US"/>
          </a:p>
        </p:txBody>
      </p:sp>
      <p:sp>
        <p:nvSpPr>
          <p:cNvPr id="499714" name="Rectangle 2"/>
          <p:cNvSpPr>
            <a:spLocks noChangeArrowheads="1"/>
          </p:cNvSpPr>
          <p:nvPr/>
        </p:nvSpPr>
        <p:spPr bwMode="auto">
          <a:xfrm>
            <a:off x="2011363" y="354013"/>
            <a:ext cx="2978150" cy="550862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7" rIns="19050" bIns="26987"/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4400">
                <a:solidFill>
                  <a:schemeClr val="tx2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ts val="3600"/>
              </a:lnSpc>
            </a:pPr>
            <a:r>
              <a:rPr lang="fa-IR" i="1"/>
              <a:t>مثال</a:t>
            </a:r>
            <a:endParaRPr lang="en-US" i="1"/>
          </a:p>
        </p:txBody>
      </p:sp>
      <p:grpSp>
        <p:nvGrpSpPr>
          <p:cNvPr id="499715" name="Group 3"/>
          <p:cNvGrpSpPr>
            <a:grpSpLocks/>
          </p:cNvGrpSpPr>
          <p:nvPr/>
        </p:nvGrpSpPr>
        <p:grpSpPr bwMode="auto">
          <a:xfrm>
            <a:off x="3332163" y="933451"/>
            <a:ext cx="2259012" cy="2208213"/>
            <a:chOff x="1139" y="588"/>
            <a:chExt cx="1423" cy="1391"/>
          </a:xfrm>
        </p:grpSpPr>
        <p:pic>
          <p:nvPicPr>
            <p:cNvPr id="499716" name="Picture 4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9" y="826"/>
              <a:ext cx="1423" cy="1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99717" name="Rectangle 5"/>
            <p:cNvSpPr>
              <a:spLocks noChangeArrowheads="1"/>
            </p:cNvSpPr>
            <p:nvPr/>
          </p:nvSpPr>
          <p:spPr bwMode="auto">
            <a:xfrm>
              <a:off x="2032" y="588"/>
              <a:ext cx="450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OH</a:t>
              </a:r>
            </a:p>
          </p:txBody>
        </p:sp>
      </p:grpSp>
      <p:sp>
        <p:nvSpPr>
          <p:cNvPr id="499718" name="Rectangle 6"/>
          <p:cNvSpPr>
            <a:spLocks noChangeArrowheads="1"/>
          </p:cNvSpPr>
          <p:nvPr/>
        </p:nvSpPr>
        <p:spPr bwMode="auto">
          <a:xfrm>
            <a:off x="5808664" y="2236789"/>
            <a:ext cx="388937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+</a:t>
            </a:r>
          </a:p>
        </p:txBody>
      </p:sp>
      <p:grpSp>
        <p:nvGrpSpPr>
          <p:cNvPr id="499719" name="Group 7"/>
          <p:cNvGrpSpPr>
            <a:grpSpLocks/>
          </p:cNvGrpSpPr>
          <p:nvPr/>
        </p:nvGrpSpPr>
        <p:grpSpPr bwMode="auto">
          <a:xfrm>
            <a:off x="6194425" y="1919288"/>
            <a:ext cx="1976438" cy="868362"/>
            <a:chOff x="2942" y="1209"/>
            <a:chExt cx="1245" cy="547"/>
          </a:xfrm>
        </p:grpSpPr>
        <p:sp>
          <p:nvSpPr>
            <p:cNvPr id="499720" name="Rectangle 8"/>
            <p:cNvSpPr>
              <a:spLocks noChangeArrowheads="1"/>
            </p:cNvSpPr>
            <p:nvPr/>
          </p:nvSpPr>
          <p:spPr bwMode="auto">
            <a:xfrm>
              <a:off x="2942" y="1431"/>
              <a:ext cx="770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C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6</a:t>
              </a: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H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5</a:t>
              </a:r>
              <a:r>
                <a:rPr lang="en-US" sz="280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N</a:t>
              </a:r>
              <a:endPara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grpSp>
          <p:nvGrpSpPr>
            <p:cNvPr id="499721" name="Group 9"/>
            <p:cNvGrpSpPr>
              <a:grpSpLocks/>
            </p:cNvGrpSpPr>
            <p:nvPr/>
          </p:nvGrpSpPr>
          <p:grpSpPr bwMode="auto">
            <a:xfrm>
              <a:off x="3697" y="1519"/>
              <a:ext cx="222" cy="115"/>
              <a:chOff x="3697" y="1519"/>
              <a:chExt cx="222" cy="115"/>
            </a:xfrm>
          </p:grpSpPr>
          <p:sp>
            <p:nvSpPr>
              <p:cNvPr id="499722" name="Line 10"/>
              <p:cNvSpPr>
                <a:spLocks noChangeShapeType="1"/>
              </p:cNvSpPr>
              <p:nvPr/>
            </p:nvSpPr>
            <p:spPr bwMode="auto">
              <a:xfrm>
                <a:off x="3697" y="1519"/>
                <a:ext cx="222" cy="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9723" name="Line 11"/>
              <p:cNvSpPr>
                <a:spLocks noChangeShapeType="1"/>
              </p:cNvSpPr>
              <p:nvPr/>
            </p:nvSpPr>
            <p:spPr bwMode="auto">
              <a:xfrm>
                <a:off x="3697" y="1582"/>
                <a:ext cx="222" cy="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9724" name="Line 12"/>
              <p:cNvSpPr>
                <a:spLocks noChangeShapeType="1"/>
              </p:cNvSpPr>
              <p:nvPr/>
            </p:nvSpPr>
            <p:spPr bwMode="auto">
              <a:xfrm>
                <a:off x="3697" y="1634"/>
                <a:ext cx="222" cy="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99725" name="Rectangle 13"/>
            <p:cNvSpPr>
              <a:spLocks noChangeArrowheads="1"/>
            </p:cNvSpPr>
            <p:nvPr/>
          </p:nvSpPr>
          <p:spPr bwMode="auto">
            <a:xfrm>
              <a:off x="3911" y="1424"/>
              <a:ext cx="276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N</a:t>
              </a:r>
            </a:p>
          </p:txBody>
        </p:sp>
        <p:sp>
          <p:nvSpPr>
            <p:cNvPr id="499726" name="Rectangle 14"/>
            <p:cNvSpPr>
              <a:spLocks noChangeArrowheads="1"/>
            </p:cNvSpPr>
            <p:nvPr/>
          </p:nvSpPr>
          <p:spPr bwMode="auto">
            <a:xfrm>
              <a:off x="3447" y="1209"/>
              <a:ext cx="245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+</a:t>
              </a:r>
            </a:p>
          </p:txBody>
        </p:sp>
      </p:grpSp>
      <p:sp>
        <p:nvSpPr>
          <p:cNvPr id="499727" name="Line 15"/>
          <p:cNvSpPr>
            <a:spLocks noChangeShapeType="1"/>
          </p:cNvSpPr>
          <p:nvPr/>
        </p:nvSpPr>
        <p:spPr bwMode="auto">
          <a:xfrm>
            <a:off x="6096000" y="2998789"/>
            <a:ext cx="0" cy="1404937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99728" name="Group 16"/>
          <p:cNvGrpSpPr>
            <a:grpSpLocks/>
          </p:cNvGrpSpPr>
          <p:nvPr/>
        </p:nvGrpSpPr>
        <p:grpSpPr bwMode="auto">
          <a:xfrm>
            <a:off x="3581400" y="4468814"/>
            <a:ext cx="4491038" cy="2198687"/>
            <a:chOff x="1296" y="2815"/>
            <a:chExt cx="2829" cy="1385"/>
          </a:xfrm>
        </p:grpSpPr>
        <p:pic>
          <p:nvPicPr>
            <p:cNvPr id="499729" name="Picture 17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3047"/>
              <a:ext cx="1639" cy="1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99730" name="Rectangle 18"/>
            <p:cNvSpPr>
              <a:spLocks noChangeArrowheads="1"/>
            </p:cNvSpPr>
            <p:nvPr/>
          </p:nvSpPr>
          <p:spPr bwMode="auto">
            <a:xfrm>
              <a:off x="2193" y="2815"/>
              <a:ext cx="450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OH</a:t>
              </a:r>
            </a:p>
          </p:txBody>
        </p:sp>
        <p:grpSp>
          <p:nvGrpSpPr>
            <p:cNvPr id="499731" name="Group 19"/>
            <p:cNvGrpSpPr>
              <a:grpSpLocks/>
            </p:cNvGrpSpPr>
            <p:nvPr/>
          </p:nvGrpSpPr>
          <p:grpSpPr bwMode="auto">
            <a:xfrm>
              <a:off x="2889" y="3267"/>
              <a:ext cx="1236" cy="338"/>
              <a:chOff x="2889" y="3267"/>
              <a:chExt cx="1236" cy="338"/>
            </a:xfrm>
          </p:grpSpPr>
          <p:sp>
            <p:nvSpPr>
              <p:cNvPr id="499732" name="Rectangle 20"/>
              <p:cNvSpPr>
                <a:spLocks noChangeArrowheads="1"/>
              </p:cNvSpPr>
              <p:nvPr/>
            </p:nvSpPr>
            <p:spPr bwMode="auto">
              <a:xfrm>
                <a:off x="2889" y="3267"/>
                <a:ext cx="276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 marL="342900" indent="-3429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20000"/>
                  </a:spcBef>
                </a:pPr>
                <a:r>
                  <a:rPr lang="en-US" sz="2800">
                    <a:solidFill>
                      <a:schemeClr val="hlin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N</a:t>
                </a:r>
                <a:endPara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endParaRPr>
              </a:p>
            </p:txBody>
          </p:sp>
          <p:sp>
            <p:nvSpPr>
              <p:cNvPr id="499733" name="Rectangle 21"/>
              <p:cNvSpPr>
                <a:spLocks noChangeArrowheads="1"/>
              </p:cNvSpPr>
              <p:nvPr/>
            </p:nvSpPr>
            <p:spPr bwMode="auto">
              <a:xfrm>
                <a:off x="3355" y="3280"/>
                <a:ext cx="770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 marL="342900" indent="-3429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20000"/>
                  </a:spcBef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NC</a:t>
                </a:r>
                <a:r>
                  <a:rPr lang="en-US" sz="2800" baseline="-250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6</a:t>
                </a: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H</a:t>
                </a:r>
                <a:r>
                  <a:rPr lang="en-US" sz="2800" baseline="-250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5</a:t>
                </a:r>
              </a:p>
            </p:txBody>
          </p:sp>
          <p:grpSp>
            <p:nvGrpSpPr>
              <p:cNvPr id="499734" name="Group 22"/>
              <p:cNvGrpSpPr>
                <a:grpSpLocks/>
              </p:cNvGrpSpPr>
              <p:nvPr/>
            </p:nvGrpSpPr>
            <p:grpSpPr bwMode="auto">
              <a:xfrm>
                <a:off x="3152" y="3403"/>
                <a:ext cx="225" cy="63"/>
                <a:chOff x="3152" y="3403"/>
                <a:chExt cx="225" cy="63"/>
              </a:xfrm>
            </p:grpSpPr>
            <p:sp>
              <p:nvSpPr>
                <p:cNvPr id="499735" name="Line 23"/>
                <p:cNvSpPr>
                  <a:spLocks noChangeShapeType="1"/>
                </p:cNvSpPr>
                <p:nvPr/>
              </p:nvSpPr>
              <p:spPr bwMode="auto">
                <a:xfrm>
                  <a:off x="3155" y="3403"/>
                  <a:ext cx="222" cy="0"/>
                </a:xfrm>
                <a:prstGeom prst="line">
                  <a:avLst/>
                </a:prstGeom>
                <a:noFill/>
                <a:ln w="254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9736" name="Line 24"/>
                <p:cNvSpPr>
                  <a:spLocks noChangeShapeType="1"/>
                </p:cNvSpPr>
                <p:nvPr/>
              </p:nvSpPr>
              <p:spPr bwMode="auto">
                <a:xfrm>
                  <a:off x="3152" y="3466"/>
                  <a:ext cx="222" cy="0"/>
                </a:xfrm>
                <a:prstGeom prst="line">
                  <a:avLst/>
                </a:prstGeom>
                <a:noFill/>
                <a:ln w="254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99737" name="Rectangle 25"/>
          <p:cNvSpPr>
            <a:spLocks noChangeArrowheads="1"/>
          </p:cNvSpPr>
          <p:nvPr/>
        </p:nvSpPr>
        <p:spPr bwMode="auto">
          <a:xfrm>
            <a:off x="8462963" y="2284414"/>
            <a:ext cx="652462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Cl</a:t>
            </a:r>
            <a:r>
              <a:rPr lang="en-US" sz="2800" baseline="30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–</a:t>
            </a:r>
          </a:p>
        </p:txBody>
      </p:sp>
    </p:spTree>
    <p:extLst>
      <p:ext uri="{BB962C8B-B14F-4D97-AF65-F5344CB8AC3E}">
        <p14:creationId xmlns:p14="http://schemas.microsoft.com/office/powerpoint/2010/main" val="17463652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7BF0C-246A-40CD-BCBB-AB75B51A3DD0}" type="slidenum">
              <a:rPr lang="en-US"/>
              <a:pPr/>
              <a:t>33</a:t>
            </a:fld>
            <a:endParaRPr lang="en-US"/>
          </a:p>
        </p:txBody>
      </p:sp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b="1"/>
              <a:t>سنتز آمینها</a:t>
            </a:r>
            <a:endParaRPr lang="en-US" b="1"/>
          </a:p>
        </p:txBody>
      </p:sp>
      <p:sp>
        <p:nvSpPr>
          <p:cNvPr id="500739" name="Text Box 3"/>
          <p:cNvSpPr txBox="1">
            <a:spLocks noChangeArrowheads="1"/>
          </p:cNvSpPr>
          <p:nvPr/>
        </p:nvSpPr>
        <p:spPr bwMode="auto">
          <a:xfrm>
            <a:off x="6956537" y="1773238"/>
            <a:ext cx="19255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>
              <a:buFontTx/>
              <a:buChar char="•"/>
            </a:pPr>
            <a:r>
              <a:rPr lang="fa-IR" b="1">
                <a:latin typeface="Times" panose="02020603050405020304" pitchFamily="18" charset="0"/>
                <a:cs typeface="Arial" panose="020B0604020202020204" pitchFamily="34" charset="0"/>
              </a:rPr>
              <a:t>آمین دار کردن کاهشی</a:t>
            </a:r>
            <a:endParaRPr lang="en-US" b="1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50074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352800"/>
            <a:ext cx="1023938" cy="139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074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1" y="4114801"/>
            <a:ext cx="1738313" cy="4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0742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1" y="2438401"/>
            <a:ext cx="1757363" cy="166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0743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1" y="4419600"/>
            <a:ext cx="22209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0744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276600"/>
            <a:ext cx="1504950" cy="147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0745" name="Rectangle 9"/>
          <p:cNvSpPr>
            <a:spLocks noChangeArrowheads="1"/>
          </p:cNvSpPr>
          <p:nvPr/>
        </p:nvSpPr>
        <p:spPr bwMode="auto">
          <a:xfrm>
            <a:off x="3349626" y="5229225"/>
            <a:ext cx="6962775" cy="558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 sz="3000">
                <a:solidFill>
                  <a:srgbClr val="000000"/>
                </a:solidFill>
                <a:latin typeface="Helvetica" panose="020B0604020202020204" pitchFamily="34" charset="0"/>
                <a:cs typeface="Arial" panose="020B0604020202020204" pitchFamily="34" charset="0"/>
              </a:rPr>
              <a:t>توجه: کربونیل احیاء و آمینه میشود-عمومی ترین روش</a:t>
            </a:r>
            <a:endParaRPr lang="en-US" sz="3000">
              <a:solidFill>
                <a:srgbClr val="000000"/>
              </a:solidFill>
              <a:latin typeface="Helvetica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364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0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0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0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0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00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00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00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0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00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00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007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007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00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00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500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00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007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00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00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500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500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0738" grpId="0" autoUpdateAnimBg="0"/>
      <p:bldP spid="500739" grpId="0" autoUpdateAnimBg="0"/>
      <p:bldP spid="500745" grpId="0" animBg="1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3F86-0F16-49C4-95DF-455AF181A6A2}" type="slidenum">
              <a:rPr lang="en-US"/>
              <a:pPr/>
              <a:t>34</a:t>
            </a:fld>
            <a:endParaRPr lang="en-US"/>
          </a:p>
        </p:txBody>
      </p:sp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914400"/>
          </a:xfrm>
        </p:spPr>
        <p:txBody>
          <a:bodyPr/>
          <a:lstStyle/>
          <a:p>
            <a:r>
              <a:rPr lang="fa-IR"/>
              <a:t>مثالها</a:t>
            </a:r>
            <a:endParaRPr lang="en-US"/>
          </a:p>
        </p:txBody>
      </p:sp>
      <p:sp>
        <p:nvSpPr>
          <p:cNvPr id="501763" name="Text Box 3"/>
          <p:cNvSpPr txBox="1">
            <a:spLocks noChangeArrowheads="1"/>
          </p:cNvSpPr>
          <p:nvPr/>
        </p:nvSpPr>
        <p:spPr bwMode="auto">
          <a:xfrm>
            <a:off x="4343400" y="1211263"/>
            <a:ext cx="1752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>
              <a:latin typeface="Times" panose="02020603050405020304" pitchFamily="18" charset="0"/>
            </a:endParaRPr>
          </a:p>
        </p:txBody>
      </p:sp>
      <p:sp>
        <p:nvSpPr>
          <p:cNvPr id="501764" name="Text Box 4"/>
          <p:cNvSpPr txBox="1">
            <a:spLocks noChangeArrowheads="1"/>
          </p:cNvSpPr>
          <p:nvPr/>
        </p:nvSpPr>
        <p:spPr bwMode="auto">
          <a:xfrm>
            <a:off x="2232026" y="1897063"/>
            <a:ext cx="53117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2800">
                <a:latin typeface="Times" panose="02020603050405020304" pitchFamily="18" charset="0"/>
                <a:cs typeface="Arial" panose="020B0604020202020204" pitchFamily="34" charset="0"/>
              </a:rPr>
              <a:t> آمین های نوع اول</a:t>
            </a:r>
            <a:endParaRPr lang="en-US" sz="28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501765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1" y="2590800"/>
            <a:ext cx="1490663" cy="174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1766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1" y="2895601"/>
            <a:ext cx="1666875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1767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1" y="2514600"/>
            <a:ext cx="1801813" cy="184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1768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1" y="3124201"/>
            <a:ext cx="1400175" cy="59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1769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8238" y="2667000"/>
            <a:ext cx="1909762" cy="174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1770" name="Text Box 10"/>
          <p:cNvSpPr txBox="1">
            <a:spLocks noChangeArrowheads="1"/>
          </p:cNvSpPr>
          <p:nvPr/>
        </p:nvSpPr>
        <p:spPr bwMode="auto">
          <a:xfrm>
            <a:off x="1881189" y="4921250"/>
            <a:ext cx="79089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 sz="3200">
                <a:latin typeface="Times" panose="02020603050405020304" pitchFamily="18" charset="0"/>
                <a:cs typeface="Arial" panose="020B0604020202020204" pitchFamily="34" charset="0"/>
              </a:rPr>
              <a:t>میتوان از </a:t>
            </a:r>
            <a:r>
              <a:rPr lang="en-US" sz="3200">
                <a:latin typeface="Times" panose="02020603050405020304" pitchFamily="18" charset="0"/>
                <a:cs typeface="Arial" panose="020B0604020202020204" pitchFamily="34" charset="0"/>
              </a:rPr>
              <a:t>NH3</a:t>
            </a:r>
            <a:r>
              <a:rPr lang="fa-IR" sz="3200">
                <a:latin typeface="Times" panose="02020603050405020304" pitchFamily="18" charset="0"/>
                <a:cs typeface="Arial" panose="020B0604020202020204" pitchFamily="34" charset="0"/>
              </a:rPr>
              <a:t> نیز استفاده کرد  اما این ماده گازی است و</a:t>
            </a:r>
          </a:p>
          <a:p>
            <a:pPr algn="r" rtl="1"/>
            <a:r>
              <a:rPr lang="fa-IR" sz="3200">
                <a:latin typeface="Times" panose="02020603050405020304" pitchFamily="18" charset="0"/>
                <a:cs typeface="Arial" panose="020B0604020202020204" pitchFamily="34" charset="0"/>
              </a:rPr>
              <a:t>نامناسب.</a:t>
            </a:r>
            <a:endParaRPr lang="en-US" sz="28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01771" name="Text Box 11"/>
          <p:cNvSpPr txBox="1">
            <a:spLocks noChangeArrowheads="1"/>
          </p:cNvSpPr>
          <p:nvPr/>
        </p:nvSpPr>
        <p:spPr bwMode="auto">
          <a:xfrm>
            <a:off x="2208214" y="5661025"/>
            <a:ext cx="50831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sz="3200">
                <a:latin typeface="Times" panose="02020603050405020304" pitchFamily="18" charset="0"/>
              </a:rPr>
              <a:t>LiAlH4</a:t>
            </a:r>
            <a:r>
              <a:rPr lang="fa-IR" sz="3200">
                <a:latin typeface="Times" panose="02020603050405020304" pitchFamily="18" charset="0"/>
                <a:cs typeface="Arial" panose="020B0604020202020204" pitchFamily="34" charset="0"/>
              </a:rPr>
              <a:t> احیاءکننده معمول است</a:t>
            </a:r>
            <a:endParaRPr lang="en-US" sz="32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025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500"/>
                                        <p:tgtEl>
                                          <p:spTgt spid="50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01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01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01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01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1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01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01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01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01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01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01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01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01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01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01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01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01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01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501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62" grpId="0" autoUpdateAnimBg="0"/>
      <p:bldP spid="501763" grpId="0" autoUpdateAnimBg="0"/>
      <p:bldP spid="501764" grpId="0" autoUpdateAnimBg="0"/>
      <p:bldP spid="501770" grpId="0" autoUpdateAnimBg="0"/>
      <p:bldP spid="501771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9F8F1-F3A7-44C5-98FD-01DA81777AF2}" type="slidenum">
              <a:rPr lang="en-US"/>
              <a:pPr/>
              <a:t>35</a:t>
            </a:fld>
            <a:endParaRPr lang="en-US"/>
          </a:p>
        </p:txBody>
      </p:sp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آمینهای نوع دوم</a:t>
            </a:r>
            <a:endParaRPr lang="en-US"/>
          </a:p>
        </p:txBody>
      </p:sp>
      <p:pic>
        <p:nvPicPr>
          <p:cNvPr id="50278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1" y="1676400"/>
            <a:ext cx="1490663" cy="174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278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1" y="2133601"/>
            <a:ext cx="1666875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278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905000"/>
            <a:ext cx="1504950" cy="174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279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1" y="2514601"/>
            <a:ext cx="1400175" cy="59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279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1" y="3429000"/>
            <a:ext cx="1997075" cy="174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2792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276601"/>
            <a:ext cx="1174750" cy="202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2793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1" y="3886200"/>
            <a:ext cx="3317875" cy="1290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2794" name="Picture 1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2590801"/>
            <a:ext cx="1036638" cy="156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2795" name="Rectangle 11"/>
          <p:cNvSpPr>
            <a:spLocks noChangeArrowheads="1"/>
          </p:cNvSpPr>
          <p:nvPr/>
        </p:nvSpPr>
        <p:spPr bwMode="auto">
          <a:xfrm>
            <a:off x="2271714" y="5562601"/>
            <a:ext cx="574833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 sz="3000">
                <a:solidFill>
                  <a:srgbClr val="000000"/>
                </a:solidFill>
                <a:latin typeface="Helvetica" panose="020B0604020202020204" pitchFamily="34" charset="0"/>
                <a:cs typeface="Arial" panose="020B0604020202020204" pitchFamily="34" charset="0"/>
              </a:rPr>
              <a:t>توجه: آمین نوع اول به نوع دوم تبدیل میشود.</a:t>
            </a:r>
            <a:endParaRPr lang="en-US" sz="3000">
              <a:solidFill>
                <a:srgbClr val="000000"/>
              </a:solidFill>
              <a:latin typeface="Helvetica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2796" name="Rectangle 12"/>
          <p:cNvSpPr>
            <a:spLocks noChangeArrowheads="1"/>
          </p:cNvSpPr>
          <p:nvPr/>
        </p:nvSpPr>
        <p:spPr bwMode="auto">
          <a:xfrm>
            <a:off x="3648075" y="4292601"/>
            <a:ext cx="3240088" cy="1008063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 sz="2800">
                <a:latin typeface="Times" panose="02020603050405020304" pitchFamily="18" charset="0"/>
                <a:cs typeface="Arial" panose="020B0604020202020204" pitchFamily="34" charset="0"/>
              </a:rPr>
              <a:t>حاصل از ترکیبات کربونیل</a:t>
            </a:r>
            <a:endParaRPr lang="en-US" sz="28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761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2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2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2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02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027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027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02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02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02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02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02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02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02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02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027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027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02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02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02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02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02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02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entr" presetSubtype="1952418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0" fill="hold"/>
                                        <p:tgtEl>
                                          <p:spTgt spid="502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0" fill="hold"/>
                                        <p:tgtEl>
                                          <p:spTgt spid="502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786" grpId="0" autoUpdateAnimBg="0"/>
      <p:bldP spid="502795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336C-1157-4E1E-B44B-78EC76FD29D7}" type="slidenum">
              <a:rPr lang="en-US"/>
              <a:pPr/>
              <a:t>36</a:t>
            </a:fld>
            <a:endParaRPr lang="en-US"/>
          </a:p>
        </p:txBody>
      </p:sp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260350"/>
            <a:ext cx="7772400" cy="1143000"/>
          </a:xfrm>
        </p:spPr>
        <p:txBody>
          <a:bodyPr/>
          <a:lstStyle/>
          <a:p>
            <a:r>
              <a:rPr lang="fa-IR"/>
              <a:t>آمین های نوع سوم</a:t>
            </a:r>
            <a:endParaRPr lang="en-US"/>
          </a:p>
        </p:txBody>
      </p:sp>
      <p:pic>
        <p:nvPicPr>
          <p:cNvPr id="5038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1524000"/>
            <a:ext cx="1490663" cy="174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381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1" y="1828800"/>
            <a:ext cx="1666875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381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676400"/>
            <a:ext cx="1987550" cy="174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3814" name="Text Box 6"/>
          <p:cNvSpPr txBox="1">
            <a:spLocks noChangeArrowheads="1"/>
          </p:cNvSpPr>
          <p:nvPr/>
        </p:nvSpPr>
        <p:spPr bwMode="auto">
          <a:xfrm>
            <a:off x="6008689" y="3046414"/>
            <a:ext cx="25431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 sz="3200">
                <a:latin typeface="Times" panose="02020603050405020304" pitchFamily="18" charset="0"/>
                <a:cs typeface="Arial" panose="020B0604020202020204" pitchFamily="34" charset="0"/>
              </a:rPr>
              <a:t>نمک های ایمینیوم</a:t>
            </a:r>
            <a:endParaRPr lang="en-US" sz="32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03815" name="Text Box 7"/>
          <p:cNvSpPr txBox="1">
            <a:spLocks noChangeArrowheads="1"/>
          </p:cNvSpPr>
          <p:nvPr/>
        </p:nvSpPr>
        <p:spPr bwMode="auto">
          <a:xfrm>
            <a:off x="7018338" y="3594101"/>
            <a:ext cx="163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 sz="2800">
                <a:latin typeface="Times" panose="02020603050405020304" pitchFamily="18" charset="0"/>
                <a:cs typeface="Arial" panose="020B0604020202020204" pitchFamily="34" charset="0"/>
              </a:rPr>
              <a:t>خیلی ناپایدار</a:t>
            </a:r>
            <a:endParaRPr lang="en-US" sz="28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503816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1" y="2743201"/>
            <a:ext cx="1122363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3817" name="Text Box 9"/>
          <p:cNvSpPr txBox="1">
            <a:spLocks noChangeArrowheads="1"/>
          </p:cNvSpPr>
          <p:nvPr/>
        </p:nvSpPr>
        <p:spPr bwMode="auto">
          <a:xfrm>
            <a:off x="1579563" y="4127500"/>
            <a:ext cx="810736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 sz="2800">
                <a:latin typeface="Times" panose="02020603050405020304" pitchFamily="18" charset="0"/>
                <a:cs typeface="Arial" panose="020B0604020202020204" pitchFamily="34" charset="0"/>
              </a:rPr>
              <a:t>بنابراین احیاءکننده در طول واکنش وجود دارد.این بدان معنی است که</a:t>
            </a:r>
          </a:p>
          <a:p>
            <a:pPr algn="r" rtl="1"/>
            <a:r>
              <a:rPr lang="fa-IR" sz="2800">
                <a:latin typeface="Times" panose="02020603050405020304" pitchFamily="18" charset="0"/>
                <a:cs typeface="Arial" panose="020B0604020202020204" pitchFamily="34" charset="0"/>
              </a:rPr>
              <a:t>محصول و ترکیبات کربونیل هر دو در واکنش وجود دارند.</a:t>
            </a:r>
            <a:endParaRPr lang="en-US" sz="28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03818" name="Text Box 10"/>
          <p:cNvSpPr txBox="1">
            <a:spLocks noChangeArrowheads="1"/>
          </p:cNvSpPr>
          <p:nvPr/>
        </p:nvSpPr>
        <p:spPr bwMode="auto">
          <a:xfrm>
            <a:off x="1847850" y="5157788"/>
            <a:ext cx="82057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 sz="2800">
                <a:latin typeface="Times" panose="02020603050405020304" pitchFamily="18" charset="0"/>
                <a:cs typeface="Arial" panose="020B0604020202020204" pitchFamily="34" charset="0"/>
              </a:rPr>
              <a:t>بایستی از احیاءکننده ای استفاده شود که فقط نمک ایمینیوم را احیاءکند.</a:t>
            </a:r>
            <a:endParaRPr lang="en-US" sz="28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03819" name="Text Box 11"/>
          <p:cNvSpPr txBox="1">
            <a:spLocks noChangeArrowheads="1"/>
          </p:cNvSpPr>
          <p:nvPr/>
        </p:nvSpPr>
        <p:spPr bwMode="auto">
          <a:xfrm>
            <a:off x="3575050" y="5734051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2800">
                <a:latin typeface="Times" panose="02020603050405020304" pitchFamily="18" charset="0"/>
                <a:cs typeface="Arial" panose="020B0604020202020204" pitchFamily="34" charset="0"/>
              </a:rPr>
              <a:t>این احیاء کننده </a:t>
            </a:r>
            <a:r>
              <a:rPr lang="en-US" sz="2800">
                <a:latin typeface="Times" panose="02020603050405020304" pitchFamily="18" charset="0"/>
                <a:cs typeface="Arial" panose="020B0604020202020204" pitchFamily="34" charset="0"/>
              </a:rPr>
              <a:t>NaBH3CN</a:t>
            </a:r>
            <a:r>
              <a:rPr lang="fa-IR" sz="2800">
                <a:latin typeface="Times" panose="02020603050405020304" pitchFamily="18" charset="0"/>
                <a:cs typeface="Arial" panose="020B0604020202020204" pitchFamily="34" charset="0"/>
              </a:rPr>
              <a:t> است.</a:t>
            </a:r>
            <a:endParaRPr lang="en-US" sz="28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65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3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3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03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3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03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03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03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03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03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03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03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03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03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03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503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503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03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03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038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038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03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03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03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03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503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0" presetClass="entr" presetSubtype="19525736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3810" grpId="0" autoUpdateAnimBg="0"/>
      <p:bldP spid="503814" grpId="0" autoUpdateAnimBg="0"/>
      <p:bldP spid="503815" grpId="0" autoUpdateAnimBg="0"/>
      <p:bldP spid="503817" grpId="0" autoUpdateAnimBg="0"/>
      <p:bldP spid="503818" grpId="0" autoUpdateAnimBg="0"/>
      <p:bldP spid="503819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23A6-EE01-42BD-A9F0-97B34FCEB012}" type="slidenum">
              <a:rPr lang="en-US"/>
              <a:pPr/>
              <a:t>37</a:t>
            </a:fld>
            <a:endParaRPr lang="en-US"/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/>
              <a:t>مکانیزم نمک ایمینیوم</a:t>
            </a:r>
            <a:endParaRPr lang="en-US"/>
          </a:p>
        </p:txBody>
      </p:sp>
      <p:pic>
        <p:nvPicPr>
          <p:cNvPr id="50483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057401"/>
            <a:ext cx="2306638" cy="133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483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1" y="2133601"/>
            <a:ext cx="1285875" cy="74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483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1" y="1981200"/>
            <a:ext cx="1470025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4838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1" y="2590801"/>
            <a:ext cx="987425" cy="23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4839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1" y="1905001"/>
            <a:ext cx="2085975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4840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1" y="1828801"/>
            <a:ext cx="620713" cy="20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4841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581401"/>
            <a:ext cx="2533650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4842" name="Picture 1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276601"/>
            <a:ext cx="103188" cy="114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4843" name="Picture 1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191001"/>
            <a:ext cx="1855788" cy="40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4844" name="Picture 1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505201"/>
            <a:ext cx="2533650" cy="175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4845" name="Picture 1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1" y="5311776"/>
            <a:ext cx="2390775" cy="154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4846" name="Picture 14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876801"/>
            <a:ext cx="103188" cy="114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4847" name="Rectangle 15"/>
          <p:cNvSpPr>
            <a:spLocks noChangeArrowheads="1"/>
          </p:cNvSpPr>
          <p:nvPr/>
        </p:nvSpPr>
        <p:spPr bwMode="auto">
          <a:xfrm>
            <a:off x="2590800" y="5562600"/>
            <a:ext cx="6928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Helvetica" panose="020B0604020202020204" pitchFamily="34" charset="0"/>
              </a:rPr>
              <a:t>-H</a:t>
            </a:r>
            <a:r>
              <a:rPr lang="en-US" baseline="-25000">
                <a:solidFill>
                  <a:srgbClr val="000000"/>
                </a:solidFill>
                <a:latin typeface="Helvetica" panose="020B0604020202020204" pitchFamily="34" charset="0"/>
              </a:rPr>
              <a:t>2</a:t>
            </a:r>
            <a:r>
              <a:rPr lang="en-US">
                <a:solidFill>
                  <a:srgbClr val="000000"/>
                </a:solidFill>
                <a:latin typeface="Helvetica" panose="020B0604020202020204" pitchFamily="34" charset="0"/>
              </a:rPr>
              <a:t>O</a:t>
            </a:r>
          </a:p>
        </p:txBody>
      </p:sp>
      <p:pic>
        <p:nvPicPr>
          <p:cNvPr id="504848" name="Picture 16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1" y="5410201"/>
            <a:ext cx="593725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4849" name="Picture 17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6248400"/>
            <a:ext cx="693738" cy="7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4850" name="Picture 18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1" y="5387976"/>
            <a:ext cx="2390775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383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4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4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4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4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4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048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048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04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04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048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048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04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04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04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04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048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048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04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04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04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04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04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04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04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04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04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04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04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04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04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04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04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04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04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04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04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04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04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04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04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04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847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CAE9-5CED-4E97-A472-D8BE03AE9A6A}" type="slidenum">
              <a:rPr lang="en-US"/>
              <a:pPr/>
              <a:t>38</a:t>
            </a:fld>
            <a:endParaRPr lang="en-US"/>
          </a:p>
        </p:txBody>
      </p:sp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/>
              <a:t>روشهای دیگر تهیه آمین های</a:t>
            </a:r>
            <a:br>
              <a:rPr lang="fa-IR"/>
            </a:br>
            <a:r>
              <a:rPr lang="fa-IR"/>
              <a:t> نوع اول</a:t>
            </a:r>
            <a:endParaRPr lang="en-US"/>
          </a:p>
        </p:txBody>
      </p:sp>
      <p:sp>
        <p:nvSpPr>
          <p:cNvPr id="505859" name="Text Box 3"/>
          <p:cNvSpPr txBox="1">
            <a:spLocks noChangeArrowheads="1"/>
          </p:cNvSpPr>
          <p:nvPr/>
        </p:nvSpPr>
        <p:spPr bwMode="auto">
          <a:xfrm>
            <a:off x="7124701" y="2205038"/>
            <a:ext cx="20240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>
              <a:buFontTx/>
              <a:buChar char="•"/>
            </a:pPr>
            <a:r>
              <a:rPr lang="fa-IR" sz="2800">
                <a:latin typeface="Times" panose="02020603050405020304" pitchFamily="18" charset="0"/>
                <a:cs typeface="Arial" panose="020B0604020202020204" pitchFamily="34" charset="0"/>
              </a:rPr>
              <a:t>احیاء نیتریل ها</a:t>
            </a:r>
            <a:endParaRPr lang="en-US" sz="28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50586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3068638"/>
            <a:ext cx="4286250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5861" name="Rectangle 5"/>
          <p:cNvSpPr>
            <a:spLocks noChangeArrowheads="1"/>
          </p:cNvSpPr>
          <p:nvPr/>
        </p:nvSpPr>
        <p:spPr bwMode="auto">
          <a:xfrm>
            <a:off x="2711451" y="3933825"/>
            <a:ext cx="12346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Helvetica" panose="020B0604020202020204" pitchFamily="34" charset="0"/>
              </a:rPr>
              <a:t>SN2 </a:t>
            </a:r>
            <a:r>
              <a:rPr lang="fa-IR">
                <a:solidFill>
                  <a:srgbClr val="000000"/>
                </a:solidFill>
                <a:latin typeface="Helvetica" panose="020B0604020202020204" pitchFamily="34" charset="0"/>
                <a:cs typeface="Arial" panose="020B0604020202020204" pitchFamily="34" charset="0"/>
              </a:rPr>
              <a:t>شرایط </a:t>
            </a:r>
            <a:endParaRPr lang="en-US">
              <a:solidFill>
                <a:srgbClr val="000000"/>
              </a:solidFill>
              <a:latin typeface="Helvetica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05862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463" y="3284538"/>
            <a:ext cx="855662" cy="43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5863" name="Rectangle 7"/>
          <p:cNvSpPr>
            <a:spLocks noChangeArrowheads="1"/>
          </p:cNvSpPr>
          <p:nvPr/>
        </p:nvSpPr>
        <p:spPr bwMode="auto">
          <a:xfrm>
            <a:off x="7248525" y="3357564"/>
            <a:ext cx="3124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000">
                <a:solidFill>
                  <a:srgbClr val="000000"/>
                </a:solidFill>
                <a:latin typeface="Helvetica" panose="020B0604020202020204" pitchFamily="34" charset="0"/>
              </a:rPr>
              <a:t>RCH</a:t>
            </a:r>
            <a:r>
              <a:rPr lang="en-US" sz="3000" baseline="-25000">
                <a:solidFill>
                  <a:srgbClr val="000000"/>
                </a:solidFill>
                <a:latin typeface="Helvetica" panose="020B0604020202020204" pitchFamily="34" charset="0"/>
              </a:rPr>
              <a:t>2</a:t>
            </a:r>
            <a:r>
              <a:rPr lang="en-US" sz="3000">
                <a:solidFill>
                  <a:srgbClr val="000000"/>
                </a:solidFill>
                <a:latin typeface="Helvetica" panose="020B0604020202020204" pitchFamily="34" charset="0"/>
              </a:rPr>
              <a:t>CH</a:t>
            </a:r>
            <a:r>
              <a:rPr lang="en-US" sz="3000" baseline="-25000">
                <a:solidFill>
                  <a:srgbClr val="000000"/>
                </a:solidFill>
                <a:latin typeface="Helvetica" panose="020B0604020202020204" pitchFamily="34" charset="0"/>
              </a:rPr>
              <a:t>2</a:t>
            </a:r>
            <a:r>
              <a:rPr lang="en-US" sz="3000">
                <a:solidFill>
                  <a:srgbClr val="000000"/>
                </a:solidFill>
                <a:latin typeface="Helvetica" panose="020B0604020202020204" pitchFamily="34" charset="0"/>
              </a:rPr>
              <a:t>NH</a:t>
            </a:r>
            <a:r>
              <a:rPr lang="en-US" sz="3000" baseline="-25000">
                <a:solidFill>
                  <a:srgbClr val="000000"/>
                </a:solidFill>
                <a:latin typeface="Helvetica" panose="020B0604020202020204" pitchFamily="34" charset="0"/>
                <a:cs typeface="Arial" panose="020B0604020202020204" pitchFamily="34" charset="0"/>
              </a:rPr>
              <a:t>2</a:t>
            </a:r>
            <a:endParaRPr lang="en-US" baseline="-25000">
              <a:solidFill>
                <a:srgbClr val="000000"/>
              </a:solidFill>
              <a:latin typeface="Helvetica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5864" name="Rectangle 8"/>
          <p:cNvSpPr>
            <a:spLocks noChangeArrowheads="1"/>
          </p:cNvSpPr>
          <p:nvPr/>
        </p:nvSpPr>
        <p:spPr bwMode="auto">
          <a:xfrm>
            <a:off x="6118209" y="4365625"/>
            <a:ext cx="30877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 b="1">
                <a:solidFill>
                  <a:srgbClr val="000000"/>
                </a:solidFill>
                <a:latin typeface="Helvetica" panose="020B0604020202020204" pitchFamily="34" charset="0"/>
                <a:cs typeface="Arial" panose="020B0604020202020204" pitchFamily="34" charset="0"/>
              </a:rPr>
              <a:t>جایگذینی هالوژن با گروه </a:t>
            </a:r>
            <a:r>
              <a:rPr lang="en-US" b="1">
                <a:solidFill>
                  <a:srgbClr val="000000"/>
                </a:solidFill>
                <a:latin typeface="Helvetica" panose="020B0604020202020204" pitchFamily="34" charset="0"/>
                <a:cs typeface="Arial" panose="020B0604020202020204" pitchFamily="34" charset="0"/>
              </a:rPr>
              <a:t>CH2NH2</a:t>
            </a:r>
          </a:p>
        </p:txBody>
      </p:sp>
      <p:sp>
        <p:nvSpPr>
          <p:cNvPr id="505865" name="Rectangle 9"/>
          <p:cNvSpPr>
            <a:spLocks noChangeArrowheads="1"/>
          </p:cNvSpPr>
          <p:nvPr/>
        </p:nvSpPr>
        <p:spPr bwMode="auto">
          <a:xfrm>
            <a:off x="4511675" y="5084764"/>
            <a:ext cx="49911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 sz="3000">
                <a:solidFill>
                  <a:srgbClr val="000000"/>
                </a:solidFill>
                <a:latin typeface="Helvetica" panose="020B0604020202020204" pitchFamily="34" charset="0"/>
                <a:cs typeface="Arial" panose="020B0604020202020204" pitchFamily="34" charset="0"/>
              </a:rPr>
              <a:t>زنجیره کربنی یک کربن اضافه میشود.</a:t>
            </a:r>
            <a:endParaRPr lang="en-US" sz="3000">
              <a:solidFill>
                <a:srgbClr val="000000"/>
              </a:solidFill>
              <a:latin typeface="Helvetica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744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5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5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05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05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05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05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entr" presetSubtype="19527606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05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05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05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05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058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058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05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05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505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505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58" grpId="0" autoUpdateAnimBg="0"/>
      <p:bldP spid="505859" grpId="0" autoUpdateAnimBg="0"/>
      <p:bldP spid="505861" grpId="0" autoUpdateAnimBg="0"/>
      <p:bldP spid="505863" grpId="0" autoUpdateAnimBg="0"/>
      <p:bldP spid="505864" grpId="0" autoUpdateAnimBg="0"/>
      <p:bldP spid="505865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9922F-A4D3-42A5-A591-A5B903266ADF}" type="slidenum">
              <a:rPr lang="en-US"/>
              <a:pPr/>
              <a:t>39</a:t>
            </a:fld>
            <a:endParaRPr lang="en-US"/>
          </a:p>
        </p:txBody>
      </p:sp>
      <p:grpSp>
        <p:nvGrpSpPr>
          <p:cNvPr id="506882" name="Group 2"/>
          <p:cNvGrpSpPr>
            <a:grpSpLocks/>
          </p:cNvGrpSpPr>
          <p:nvPr/>
        </p:nvGrpSpPr>
        <p:grpSpPr bwMode="auto">
          <a:xfrm>
            <a:off x="1793876" y="2341564"/>
            <a:ext cx="3590925" cy="1258887"/>
            <a:chOff x="170" y="1475"/>
            <a:chExt cx="2262" cy="793"/>
          </a:xfrm>
        </p:grpSpPr>
        <p:pic>
          <p:nvPicPr>
            <p:cNvPr id="506883" name="Picture 3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" y="1475"/>
              <a:ext cx="1153" cy="7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06884" name="Rectangle 4"/>
            <p:cNvSpPr>
              <a:spLocks noChangeArrowheads="1"/>
            </p:cNvSpPr>
            <p:nvPr/>
          </p:nvSpPr>
          <p:spPr bwMode="auto">
            <a:xfrm>
              <a:off x="1276" y="1714"/>
              <a:ext cx="1156" cy="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ts val="3600"/>
                </a:lnSpc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CH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2</a:t>
              </a: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CH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2</a:t>
              </a:r>
              <a:r>
                <a:rPr lang="en-US" sz="2800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Br</a:t>
              </a:r>
              <a:endParaRPr lang="en-US" sz="28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</p:grpSp>
      <p:grpSp>
        <p:nvGrpSpPr>
          <p:cNvPr id="506885" name="Group 5"/>
          <p:cNvGrpSpPr>
            <a:grpSpLocks/>
          </p:cNvGrpSpPr>
          <p:nvPr/>
        </p:nvGrpSpPr>
        <p:grpSpPr bwMode="auto">
          <a:xfrm>
            <a:off x="6634164" y="2341564"/>
            <a:ext cx="3627437" cy="1258887"/>
            <a:chOff x="3219" y="1475"/>
            <a:chExt cx="2285" cy="793"/>
          </a:xfrm>
        </p:grpSpPr>
        <p:pic>
          <p:nvPicPr>
            <p:cNvPr id="506886" name="Picture 6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9" y="1475"/>
              <a:ext cx="1153" cy="7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06887" name="Rectangle 7"/>
            <p:cNvSpPr>
              <a:spLocks noChangeArrowheads="1"/>
            </p:cNvSpPr>
            <p:nvPr/>
          </p:nvSpPr>
          <p:spPr bwMode="auto">
            <a:xfrm>
              <a:off x="4325" y="1714"/>
              <a:ext cx="1179" cy="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ts val="3600"/>
                </a:lnSpc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CH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2</a:t>
              </a: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CH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2</a:t>
              </a:r>
              <a:r>
                <a:rPr lang="en-US" sz="280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N</a:t>
              </a:r>
              <a:r>
                <a:rPr lang="en-US" sz="2800" baseline="-25000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3</a:t>
              </a:r>
            </a:p>
          </p:txBody>
        </p:sp>
      </p:grpSp>
      <p:sp>
        <p:nvSpPr>
          <p:cNvPr id="506888" name="Line 8"/>
          <p:cNvSpPr>
            <a:spLocks noChangeShapeType="1"/>
          </p:cNvSpPr>
          <p:nvPr/>
        </p:nvSpPr>
        <p:spPr bwMode="auto">
          <a:xfrm>
            <a:off x="5532439" y="2989263"/>
            <a:ext cx="1025525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6889" name="Rectangle 9"/>
          <p:cNvSpPr>
            <a:spLocks noChangeArrowheads="1"/>
          </p:cNvSpPr>
          <p:nvPr/>
        </p:nvSpPr>
        <p:spPr bwMode="auto">
          <a:xfrm>
            <a:off x="5430838" y="2379663"/>
            <a:ext cx="102870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ts val="3600"/>
              </a:lnSpc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Na</a:t>
            </a: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N</a:t>
            </a:r>
            <a:r>
              <a:rPr lang="en-US" sz="2800" baseline="-25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506890" name="Rectangle 10"/>
          <p:cNvSpPr>
            <a:spLocks noChangeArrowheads="1"/>
          </p:cNvSpPr>
          <p:nvPr/>
        </p:nvSpPr>
        <p:spPr bwMode="auto">
          <a:xfrm>
            <a:off x="8459789" y="3463925"/>
            <a:ext cx="1131887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ts val="3600"/>
              </a:lnSpc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(74%)</a:t>
            </a:r>
          </a:p>
        </p:txBody>
      </p:sp>
      <p:grpSp>
        <p:nvGrpSpPr>
          <p:cNvPr id="506891" name="Group 11"/>
          <p:cNvGrpSpPr>
            <a:grpSpLocks/>
          </p:cNvGrpSpPr>
          <p:nvPr/>
        </p:nvGrpSpPr>
        <p:grpSpPr bwMode="auto">
          <a:xfrm>
            <a:off x="4027489" y="3932239"/>
            <a:ext cx="4789487" cy="2719387"/>
            <a:chOff x="1577" y="2477"/>
            <a:chExt cx="3017" cy="1713"/>
          </a:xfrm>
        </p:grpSpPr>
        <p:sp>
          <p:nvSpPr>
            <p:cNvPr id="506892" name="Line 12"/>
            <p:cNvSpPr>
              <a:spLocks noChangeShapeType="1"/>
            </p:cNvSpPr>
            <p:nvPr/>
          </p:nvSpPr>
          <p:spPr bwMode="auto">
            <a:xfrm flipH="1">
              <a:off x="2891" y="2477"/>
              <a:ext cx="597" cy="571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06893" name="Group 13"/>
            <p:cNvGrpSpPr>
              <a:grpSpLocks/>
            </p:cNvGrpSpPr>
            <p:nvPr/>
          </p:nvGrpSpPr>
          <p:grpSpPr bwMode="auto">
            <a:xfrm>
              <a:off x="1577" y="3192"/>
              <a:ext cx="2447" cy="793"/>
              <a:chOff x="1577" y="3192"/>
              <a:chExt cx="2447" cy="793"/>
            </a:xfrm>
          </p:grpSpPr>
          <p:pic>
            <p:nvPicPr>
              <p:cNvPr id="506894" name="Picture 14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77" y="3192"/>
                <a:ext cx="1153" cy="7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506895" name="Rectangle 15"/>
              <p:cNvSpPr>
                <a:spLocks noChangeArrowheads="1"/>
              </p:cNvSpPr>
              <p:nvPr/>
            </p:nvSpPr>
            <p:spPr bwMode="auto">
              <a:xfrm>
                <a:off x="2683" y="3431"/>
                <a:ext cx="1341" cy="3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lnSpc>
                    <a:spcPts val="3600"/>
                  </a:lnSpc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CH</a:t>
                </a:r>
                <a:r>
                  <a:rPr lang="en-US" sz="2800" baseline="-250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2</a:t>
                </a: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CH</a:t>
                </a:r>
                <a:r>
                  <a:rPr lang="en-US" sz="2800" baseline="-250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2</a:t>
                </a:r>
                <a:r>
                  <a:rPr lang="en-US" sz="2800">
                    <a:solidFill>
                      <a:schemeClr val="hlin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N</a:t>
                </a:r>
                <a:r>
                  <a:rPr lang="en-US" sz="28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Arial" panose="020B0604020202020204" pitchFamily="34" charset="0"/>
                  </a:rPr>
                  <a:t>H</a:t>
                </a:r>
                <a:r>
                  <a:rPr lang="en-US" sz="2800" baseline="-250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Arial" panose="020B0604020202020204" pitchFamily="34" charset="0"/>
                  </a:rPr>
                  <a:t>2</a:t>
                </a:r>
              </a:p>
            </p:txBody>
          </p:sp>
        </p:grpSp>
        <p:sp>
          <p:nvSpPr>
            <p:cNvPr id="506896" name="Rectangle 16"/>
            <p:cNvSpPr>
              <a:spLocks noChangeArrowheads="1"/>
            </p:cNvSpPr>
            <p:nvPr/>
          </p:nvSpPr>
          <p:spPr bwMode="auto">
            <a:xfrm>
              <a:off x="2620" y="3846"/>
              <a:ext cx="713" cy="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ts val="3600"/>
                </a:lnSpc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(89%)</a:t>
              </a:r>
            </a:p>
          </p:txBody>
        </p:sp>
        <p:sp>
          <p:nvSpPr>
            <p:cNvPr id="506897" name="Rectangle 17"/>
            <p:cNvSpPr>
              <a:spLocks noChangeArrowheads="1"/>
            </p:cNvSpPr>
            <p:nvPr/>
          </p:nvSpPr>
          <p:spPr bwMode="auto">
            <a:xfrm>
              <a:off x="3548" y="2481"/>
              <a:ext cx="1046" cy="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ts val="3600"/>
                </a:lnSpc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1.  LiAlH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506898" name="Rectangle 18"/>
            <p:cNvSpPr>
              <a:spLocks noChangeArrowheads="1"/>
            </p:cNvSpPr>
            <p:nvPr/>
          </p:nvSpPr>
          <p:spPr bwMode="auto">
            <a:xfrm>
              <a:off x="3548" y="2792"/>
              <a:ext cx="846" cy="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ts val="3600"/>
                </a:lnSpc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2.  H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2</a:t>
              </a: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O</a:t>
              </a:r>
            </a:p>
          </p:txBody>
        </p:sp>
      </p:grpSp>
      <p:sp>
        <p:nvSpPr>
          <p:cNvPr id="506899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سنتز آمینها از آزیدها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2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6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9107C-A31B-4201-B883-C81C4D170EB6}" type="slidenum">
              <a:rPr lang="en-US"/>
              <a:pPr/>
              <a:t>4</a:t>
            </a:fld>
            <a:endParaRPr lang="en-US"/>
          </a:p>
        </p:txBody>
      </p:sp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/>
              <a:t>سیستم </a:t>
            </a:r>
            <a:r>
              <a:rPr lang="en-US"/>
              <a:t>IUPAC</a:t>
            </a:r>
          </a:p>
        </p:txBody>
      </p:sp>
      <p:sp>
        <p:nvSpPr>
          <p:cNvPr id="470019" name="Text Box 3"/>
          <p:cNvSpPr txBox="1">
            <a:spLocks noChangeArrowheads="1"/>
          </p:cNvSpPr>
          <p:nvPr/>
        </p:nvSpPr>
        <p:spPr bwMode="auto">
          <a:xfrm>
            <a:off x="1973264" y="1484314"/>
            <a:ext cx="76803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 sz="3200">
                <a:latin typeface="Times" panose="02020603050405020304" pitchFamily="18" charset="0"/>
                <a:cs typeface="Arial" panose="020B0604020202020204" pitchFamily="34" charset="0"/>
              </a:rPr>
              <a:t>آلکان آمین</a:t>
            </a:r>
            <a:r>
              <a:rPr lang="en-US" sz="3200">
                <a:latin typeface="Times" panose="02020603050405020304" pitchFamily="18" charset="0"/>
                <a:cs typeface="Arial" panose="020B0604020202020204" pitchFamily="34" charset="0"/>
              </a:rPr>
              <a:t>akanamine</a:t>
            </a:r>
            <a:r>
              <a:rPr lang="fa-IR" sz="3200">
                <a:latin typeface="Times" panose="02020603050405020304" pitchFamily="18" charset="0"/>
                <a:cs typeface="Arial" panose="020B0604020202020204" pitchFamily="34" charset="0"/>
              </a:rPr>
              <a:t>- بلندترین زنجیر حاوی  نیتروژن</a:t>
            </a:r>
            <a:endParaRPr lang="en-US" sz="32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70020" name="Rectangle 4"/>
          <p:cNvSpPr>
            <a:spLocks noChangeArrowheads="1"/>
          </p:cNvSpPr>
          <p:nvPr/>
        </p:nvSpPr>
        <p:spPr bwMode="auto">
          <a:xfrm>
            <a:off x="2286001" y="2438400"/>
            <a:ext cx="4429125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100">
                <a:solidFill>
                  <a:srgbClr val="000000"/>
                </a:solidFill>
                <a:latin typeface="Helvetica" panose="020B0604020202020204" pitchFamily="34" charset="0"/>
              </a:rPr>
              <a:t>CH</a:t>
            </a:r>
            <a:r>
              <a:rPr lang="en-US" sz="2100" baseline="-25000">
                <a:solidFill>
                  <a:srgbClr val="000000"/>
                </a:solidFill>
                <a:latin typeface="Helvetica" panose="020B0604020202020204" pitchFamily="34" charset="0"/>
              </a:rPr>
              <a:t>3</a:t>
            </a:r>
            <a:r>
              <a:rPr lang="en-US" sz="2100">
                <a:solidFill>
                  <a:srgbClr val="000000"/>
                </a:solidFill>
                <a:latin typeface="Helvetica" panose="020B0604020202020204" pitchFamily="34" charset="0"/>
              </a:rPr>
              <a:t>CH</a:t>
            </a:r>
            <a:r>
              <a:rPr lang="en-US" sz="2100" baseline="-25000">
                <a:solidFill>
                  <a:srgbClr val="000000"/>
                </a:solidFill>
                <a:latin typeface="Helvetica" panose="020B0604020202020204" pitchFamily="34" charset="0"/>
              </a:rPr>
              <a:t>2</a:t>
            </a:r>
            <a:r>
              <a:rPr lang="en-US" sz="2100">
                <a:solidFill>
                  <a:srgbClr val="000000"/>
                </a:solidFill>
                <a:latin typeface="Helvetica" panose="020B0604020202020204" pitchFamily="34" charset="0"/>
              </a:rPr>
              <a:t>CH</a:t>
            </a:r>
            <a:r>
              <a:rPr lang="en-US" sz="2100" baseline="-25000">
                <a:solidFill>
                  <a:srgbClr val="000000"/>
                </a:solidFill>
                <a:latin typeface="Helvetica" panose="020B0604020202020204" pitchFamily="34" charset="0"/>
              </a:rPr>
              <a:t>2</a:t>
            </a:r>
            <a:r>
              <a:rPr lang="en-US" sz="2100">
                <a:solidFill>
                  <a:srgbClr val="000000"/>
                </a:solidFill>
                <a:latin typeface="Helvetica" panose="020B0604020202020204" pitchFamily="34" charset="0"/>
              </a:rPr>
              <a:t>NHCH</a:t>
            </a:r>
            <a:r>
              <a:rPr lang="en-US" sz="2100" baseline="-25000">
                <a:solidFill>
                  <a:srgbClr val="000000"/>
                </a:solidFill>
                <a:latin typeface="Helvetica" panose="020B0604020202020204" pitchFamily="34" charset="0"/>
              </a:rPr>
              <a:t>2</a:t>
            </a:r>
            <a:r>
              <a:rPr lang="en-US" sz="2100">
                <a:solidFill>
                  <a:srgbClr val="000000"/>
                </a:solidFill>
                <a:latin typeface="Helvetica" panose="020B0604020202020204" pitchFamily="34" charset="0"/>
              </a:rPr>
              <a:t>CH</a:t>
            </a:r>
            <a:r>
              <a:rPr lang="en-US" sz="2100" baseline="-25000">
                <a:solidFill>
                  <a:srgbClr val="000000"/>
                </a:solidFill>
                <a:latin typeface="Helvetica" panose="020B0604020202020204" pitchFamily="34" charset="0"/>
              </a:rPr>
              <a:t>2</a:t>
            </a:r>
            <a:r>
              <a:rPr lang="en-US" sz="2100">
                <a:solidFill>
                  <a:srgbClr val="000000"/>
                </a:solidFill>
                <a:latin typeface="Helvetica" panose="020B0604020202020204" pitchFamily="34" charset="0"/>
              </a:rPr>
              <a:t>CH</a:t>
            </a:r>
            <a:r>
              <a:rPr lang="en-US" sz="2100" baseline="-25000">
                <a:solidFill>
                  <a:srgbClr val="000000"/>
                </a:solidFill>
                <a:latin typeface="Helvetica" panose="020B0604020202020204" pitchFamily="34" charset="0"/>
              </a:rPr>
              <a:t>2</a:t>
            </a:r>
            <a:r>
              <a:rPr lang="en-US" sz="2100">
                <a:solidFill>
                  <a:srgbClr val="000000"/>
                </a:solidFill>
                <a:latin typeface="Helvetica" panose="020B0604020202020204" pitchFamily="34" charset="0"/>
              </a:rPr>
              <a:t>CH</a:t>
            </a:r>
            <a:r>
              <a:rPr lang="en-US" sz="2100" baseline="-25000">
                <a:solidFill>
                  <a:srgbClr val="000000"/>
                </a:solidFill>
                <a:latin typeface="Helvetica" panose="020B0604020202020204" pitchFamily="34" charset="0"/>
              </a:rPr>
              <a:t>2</a:t>
            </a:r>
            <a:r>
              <a:rPr lang="en-US" sz="2100">
                <a:solidFill>
                  <a:srgbClr val="000000"/>
                </a:solidFill>
                <a:latin typeface="Helvetica" panose="020B0604020202020204" pitchFamily="34" charset="0"/>
              </a:rPr>
              <a:t>CH</a:t>
            </a:r>
            <a:r>
              <a:rPr lang="en-US" sz="2100" baseline="-25000">
                <a:solidFill>
                  <a:srgbClr val="000000"/>
                </a:solidFill>
                <a:latin typeface="Helvetica" panose="020B0604020202020204" pitchFamily="34" charset="0"/>
              </a:rPr>
              <a:t>3</a:t>
            </a:r>
            <a:endParaRPr lang="en-US" sz="210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470021" name="Rectangle 5"/>
          <p:cNvSpPr>
            <a:spLocks noChangeArrowheads="1"/>
          </p:cNvSpPr>
          <p:nvPr/>
        </p:nvSpPr>
        <p:spPr bwMode="auto">
          <a:xfrm>
            <a:off x="2362201" y="3429000"/>
            <a:ext cx="3051175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100" i="1">
                <a:solidFill>
                  <a:srgbClr val="000000"/>
                </a:solidFill>
                <a:latin typeface="Helvetica" panose="020B0604020202020204" pitchFamily="34" charset="0"/>
              </a:rPr>
              <a:t>N-propyl-</a:t>
            </a:r>
            <a:r>
              <a:rPr lang="en-US" sz="2100">
                <a:solidFill>
                  <a:srgbClr val="000000"/>
                </a:solidFill>
                <a:latin typeface="Helvetica" panose="020B0604020202020204" pitchFamily="34" charset="0"/>
              </a:rPr>
              <a:t>2-pentanamine</a:t>
            </a:r>
          </a:p>
        </p:txBody>
      </p:sp>
      <p:pic>
        <p:nvPicPr>
          <p:cNvPr id="470022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267200"/>
            <a:ext cx="1003300" cy="154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0023" name="Rectangle 7"/>
          <p:cNvSpPr>
            <a:spLocks noChangeArrowheads="1"/>
          </p:cNvSpPr>
          <p:nvPr/>
        </p:nvSpPr>
        <p:spPr bwMode="auto">
          <a:xfrm>
            <a:off x="2057401" y="6096000"/>
            <a:ext cx="4264025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100">
                <a:solidFill>
                  <a:srgbClr val="000000"/>
                </a:solidFill>
                <a:latin typeface="Helvetica" panose="020B0604020202020204" pitchFamily="34" charset="0"/>
              </a:rPr>
              <a:t>3,4-dichloro-N-methybenzenamine</a:t>
            </a:r>
          </a:p>
        </p:txBody>
      </p:sp>
    </p:spTree>
    <p:extLst>
      <p:ext uri="{BB962C8B-B14F-4D97-AF65-F5344CB8AC3E}">
        <p14:creationId xmlns:p14="http://schemas.microsoft.com/office/powerpoint/2010/main" val="1750527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0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0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0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70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5" dur="500"/>
                                        <p:tgtEl>
                                          <p:spTgt spid="470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700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700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70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0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700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700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0020" grpId="0" autoUpdateAnimBg="0"/>
      <p:bldP spid="470021" grpId="0" autoUpdateAnimBg="0"/>
      <p:bldP spid="470023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130426"/>
            <a:ext cx="7772400" cy="1470025"/>
          </a:xfrm>
        </p:spPr>
        <p:txBody>
          <a:bodyPr anchor="ctr"/>
          <a:lstStyle/>
          <a:p>
            <a:r>
              <a:rPr lang="fa-IR" sz="4400"/>
              <a:t>پایان فصل</a:t>
            </a:r>
            <a:br>
              <a:rPr lang="fa-IR" sz="4400"/>
            </a:br>
            <a:r>
              <a:rPr lang="fa-IR" sz="4400"/>
              <a:t>نهم</a:t>
            </a:r>
            <a:endParaRPr lang="en-US" sz="4400"/>
          </a:p>
        </p:txBody>
      </p:sp>
    </p:spTree>
    <p:extLst>
      <p:ext uri="{BB962C8B-B14F-4D97-AF65-F5344CB8AC3E}">
        <p14:creationId xmlns:p14="http://schemas.microsoft.com/office/powerpoint/2010/main" val="988115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109E8-56BD-417F-AB1E-A1DEC649C4AF}" type="slidenum">
              <a:rPr lang="en-US"/>
              <a:pPr/>
              <a:t>5</a:t>
            </a:fld>
            <a:endParaRPr lang="en-US"/>
          </a:p>
        </p:txBody>
      </p:sp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بازیسیته آمینها</a:t>
            </a:r>
            <a:endParaRPr lang="en-US"/>
          </a:p>
        </p:txBody>
      </p:sp>
      <p:sp>
        <p:nvSpPr>
          <p:cNvPr id="471043" name="Rectangle 3"/>
          <p:cNvSpPr>
            <a:spLocks noChangeArrowheads="1"/>
          </p:cNvSpPr>
          <p:nvPr/>
        </p:nvSpPr>
        <p:spPr bwMode="auto">
          <a:xfrm>
            <a:off x="2279650" y="1341438"/>
            <a:ext cx="699928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 sz="2800">
                <a:solidFill>
                  <a:srgbClr val="000000"/>
                </a:solidFill>
                <a:latin typeface="Helvetica" panose="020B0604020202020204" pitchFamily="34" charset="0"/>
                <a:cs typeface="Arial" panose="020B0604020202020204" pitchFamily="34" charset="0"/>
              </a:rPr>
              <a:t>هرچه زوج الکترونهای غیر پیوندی بیشتر در دستر س باشد</a:t>
            </a:r>
          </a:p>
          <a:p>
            <a:pPr algn="r" rtl="1"/>
            <a:r>
              <a:rPr lang="fa-IR" sz="2800">
                <a:solidFill>
                  <a:srgbClr val="000000"/>
                </a:solidFill>
                <a:latin typeface="Helvetica" panose="020B0604020202020204" pitchFamily="34" charset="0"/>
                <a:cs typeface="Arial" panose="020B0604020202020204" pitchFamily="34" charset="0"/>
              </a:rPr>
              <a:t> باز قوی تری است.</a:t>
            </a:r>
            <a:endParaRPr lang="en-US" sz="2800">
              <a:solidFill>
                <a:srgbClr val="000000"/>
              </a:solidFill>
              <a:latin typeface="Helvetica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1044" name="Rectangle 4"/>
          <p:cNvSpPr>
            <a:spLocks noChangeArrowheads="1"/>
          </p:cNvSpPr>
          <p:nvPr/>
        </p:nvSpPr>
        <p:spPr bwMode="auto">
          <a:xfrm>
            <a:off x="2351089" y="3068638"/>
            <a:ext cx="29001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Helvetica" panose="020B0604020202020204" pitchFamily="34" charset="0"/>
              </a:rPr>
              <a:t>Kb = [RNH</a:t>
            </a:r>
            <a:r>
              <a:rPr lang="en-US" baseline="-25000">
                <a:solidFill>
                  <a:srgbClr val="000000"/>
                </a:solidFill>
                <a:latin typeface="Helvetica" panose="020B0604020202020204" pitchFamily="34" charset="0"/>
              </a:rPr>
              <a:t>3</a:t>
            </a:r>
            <a:r>
              <a:rPr lang="en-US" baseline="30000">
                <a:solidFill>
                  <a:srgbClr val="000000"/>
                </a:solidFill>
                <a:latin typeface="Helvetica" panose="020B0604020202020204" pitchFamily="34" charset="0"/>
              </a:rPr>
              <a:t>+</a:t>
            </a:r>
            <a:r>
              <a:rPr lang="en-US">
                <a:solidFill>
                  <a:srgbClr val="000000"/>
                </a:solidFill>
                <a:latin typeface="Helvetica" panose="020B0604020202020204" pitchFamily="34" charset="0"/>
              </a:rPr>
              <a:t>] [OH</a:t>
            </a:r>
            <a:r>
              <a:rPr lang="en-US" baseline="30000">
                <a:solidFill>
                  <a:srgbClr val="000000"/>
                </a:solidFill>
                <a:latin typeface="Helvetica" panose="020B0604020202020204" pitchFamily="34" charset="0"/>
              </a:rPr>
              <a:t>-</a:t>
            </a:r>
            <a:r>
              <a:rPr lang="en-US">
                <a:solidFill>
                  <a:srgbClr val="000000"/>
                </a:solidFill>
                <a:latin typeface="Helvetica" panose="020B0604020202020204" pitchFamily="34" charset="0"/>
              </a:rPr>
              <a:t>] / RNH</a:t>
            </a:r>
            <a:r>
              <a:rPr lang="en-US" baseline="-25000">
                <a:solidFill>
                  <a:srgbClr val="000000"/>
                </a:solidFill>
                <a:latin typeface="Helvetica" panose="020B0604020202020204" pitchFamily="34" charset="0"/>
              </a:rPr>
              <a:t>2</a:t>
            </a:r>
            <a:endParaRPr lang="en-US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471045" name="Rectangle 5"/>
          <p:cNvSpPr>
            <a:spLocks noChangeArrowheads="1"/>
          </p:cNvSpPr>
          <p:nvPr/>
        </p:nvSpPr>
        <p:spPr bwMode="auto">
          <a:xfrm>
            <a:off x="4097338" y="2319339"/>
            <a:ext cx="49196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en-US" sz="3200">
                <a:solidFill>
                  <a:srgbClr val="000000"/>
                </a:solidFill>
                <a:latin typeface="Helvetica" panose="020B0604020202020204" pitchFamily="34" charset="0"/>
                <a:cs typeface="Arial" panose="020B0604020202020204" pitchFamily="34" charset="0"/>
              </a:rPr>
              <a:t>PKb</a:t>
            </a:r>
            <a:r>
              <a:rPr lang="fa-IR" sz="3200">
                <a:solidFill>
                  <a:srgbClr val="000000"/>
                </a:solidFill>
                <a:latin typeface="Helvetica" panose="020B0604020202020204" pitchFamily="34" charset="0"/>
                <a:cs typeface="Arial" panose="020B0604020202020204" pitchFamily="34" charset="0"/>
              </a:rPr>
              <a:t> قدرت بازی را اندازه میگیرد.</a:t>
            </a:r>
            <a:endParaRPr lang="en-US" sz="3200">
              <a:solidFill>
                <a:srgbClr val="000000"/>
              </a:solidFill>
              <a:latin typeface="Helvetica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1046" name="Rectangle 6"/>
          <p:cNvSpPr>
            <a:spLocks noChangeArrowheads="1"/>
          </p:cNvSpPr>
          <p:nvPr/>
        </p:nvSpPr>
        <p:spPr bwMode="auto">
          <a:xfrm>
            <a:off x="6888163" y="2971800"/>
            <a:ext cx="15664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Helvetica" panose="020B0604020202020204" pitchFamily="34" charset="0"/>
              </a:rPr>
              <a:t>pK</a:t>
            </a:r>
            <a:r>
              <a:rPr lang="en-US" baseline="-25000">
                <a:solidFill>
                  <a:srgbClr val="000000"/>
                </a:solidFill>
                <a:latin typeface="Helvetica" panose="020B0604020202020204" pitchFamily="34" charset="0"/>
              </a:rPr>
              <a:t>b</a:t>
            </a:r>
            <a:r>
              <a:rPr lang="en-US">
                <a:solidFill>
                  <a:srgbClr val="000000"/>
                </a:solidFill>
                <a:latin typeface="Helvetica" panose="020B0604020202020204" pitchFamily="34" charset="0"/>
              </a:rPr>
              <a:t> = - log K</a:t>
            </a:r>
            <a:r>
              <a:rPr lang="en-US" baseline="-25000">
                <a:solidFill>
                  <a:srgbClr val="000000"/>
                </a:solidFill>
                <a:latin typeface="Helvetica" panose="020B0604020202020204" pitchFamily="34" charset="0"/>
              </a:rPr>
              <a:t>b</a:t>
            </a:r>
            <a:endParaRPr lang="en-US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pic>
        <p:nvPicPr>
          <p:cNvPr id="471047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132264"/>
            <a:ext cx="3297238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1048" name="Text Box 8"/>
          <p:cNvSpPr txBox="1">
            <a:spLocks noChangeArrowheads="1"/>
          </p:cNvSpPr>
          <p:nvPr/>
        </p:nvSpPr>
        <p:spPr bwMode="auto">
          <a:xfrm>
            <a:off x="3216276" y="5373688"/>
            <a:ext cx="19081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Times" panose="02020603050405020304" pitchFamily="18" charset="0"/>
              </a:rPr>
              <a:t>3.36    </a:t>
            </a:r>
            <a:r>
              <a:rPr lang="fa-IR">
                <a:latin typeface="Times" panose="02020603050405020304" pitchFamily="18" charset="0"/>
                <a:cs typeface="Arial" panose="020B0604020202020204" pitchFamily="34" charset="0"/>
              </a:rPr>
              <a:t>          </a:t>
            </a:r>
            <a:r>
              <a:rPr lang="en-US">
                <a:latin typeface="Times" panose="02020603050405020304" pitchFamily="18" charset="0"/>
              </a:rPr>
              <a:t> 3.28    </a:t>
            </a:r>
          </a:p>
        </p:txBody>
      </p:sp>
      <p:sp>
        <p:nvSpPr>
          <p:cNvPr id="471049" name="Rectangle 9"/>
          <p:cNvSpPr>
            <a:spLocks noChangeArrowheads="1"/>
          </p:cNvSpPr>
          <p:nvPr/>
        </p:nvSpPr>
        <p:spPr bwMode="auto">
          <a:xfrm>
            <a:off x="6240464" y="3644901"/>
            <a:ext cx="4103687" cy="1223963"/>
          </a:xfrm>
          <a:prstGeom prst="rect">
            <a:avLst/>
          </a:prstGeom>
          <a:solidFill>
            <a:srgbClr val="3366FF">
              <a:alpha val="80000"/>
            </a:srgbClr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fa-IR" sz="2800">
                <a:latin typeface="Times" panose="02020603050405020304" pitchFamily="18" charset="0"/>
                <a:cs typeface="Arial" panose="020B0604020202020204" pitchFamily="34" charset="0"/>
              </a:rPr>
              <a:t>تاثیر روی خصلت بازی</a:t>
            </a:r>
          </a:p>
          <a:p>
            <a:pPr algn="r"/>
            <a:r>
              <a:rPr lang="fa-IR" sz="2800">
                <a:latin typeface="Times" panose="02020603050405020304" pitchFamily="18" charset="0"/>
                <a:cs typeface="Arial" panose="020B0604020202020204" pitchFamily="34" charset="0"/>
              </a:rPr>
              <a:t>1.اثرات القایی-جانشینی الکیل</a:t>
            </a:r>
            <a:endParaRPr lang="en-US" sz="28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71050" name="Rectangle 10"/>
          <p:cNvSpPr>
            <a:spLocks noChangeArrowheads="1"/>
          </p:cNvSpPr>
          <p:nvPr/>
        </p:nvSpPr>
        <p:spPr bwMode="auto">
          <a:xfrm>
            <a:off x="6240464" y="5013326"/>
            <a:ext cx="4103687" cy="1152525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 sz="2800">
                <a:latin typeface="Times" panose="02020603050405020304" pitchFamily="18" charset="0"/>
                <a:cs typeface="Arial" panose="020B0604020202020204" pitchFamily="34" charset="0"/>
              </a:rPr>
              <a:t>گروههای متیل دانسیته الکترونی را</a:t>
            </a:r>
          </a:p>
          <a:p>
            <a:pPr algn="ctr"/>
            <a:r>
              <a:rPr lang="fa-IR" sz="2800">
                <a:latin typeface="Times" panose="02020603050405020304" pitchFamily="18" charset="0"/>
                <a:cs typeface="Arial" panose="020B0604020202020204" pitchFamily="34" charset="0"/>
              </a:rPr>
              <a:t>روی نیتروژن افزایش میدهد.</a:t>
            </a:r>
            <a:endParaRPr lang="en-US" sz="28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143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71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71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71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71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71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71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71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71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71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71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71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71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71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71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71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71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71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71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71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71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47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42" grpId="0" autoUpdateAnimBg="0"/>
      <p:bldP spid="471043" grpId="0" autoUpdateAnimBg="0"/>
      <p:bldP spid="471044" grpId="0" autoUpdateAnimBg="0"/>
      <p:bldP spid="471045" grpId="0" autoUpdateAnimBg="0"/>
      <p:bldP spid="471046" grpId="0" autoUpdateAnimBg="0"/>
      <p:bldP spid="47104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2904-7DF7-4F9C-94A6-017B069A9852}" type="slidenum">
              <a:rPr lang="en-US"/>
              <a:pPr/>
              <a:t>6</a:t>
            </a:fld>
            <a:endParaRPr lang="en-US"/>
          </a:p>
        </p:txBody>
      </p:sp>
      <p:sp>
        <p:nvSpPr>
          <p:cNvPr id="472066" name="Text Box 2"/>
          <p:cNvSpPr txBox="1">
            <a:spLocks noChangeArrowheads="1"/>
          </p:cNvSpPr>
          <p:nvPr/>
        </p:nvSpPr>
        <p:spPr bwMode="auto">
          <a:xfrm>
            <a:off x="3929063" y="234950"/>
            <a:ext cx="31289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 sz="3600" b="1">
                <a:latin typeface="Times" panose="02020603050405020304" pitchFamily="18" charset="0"/>
                <a:cs typeface="Arial" panose="020B0604020202020204" pitchFamily="34" charset="0"/>
              </a:rPr>
              <a:t>2. اثرات رزونانسی</a:t>
            </a:r>
            <a:endParaRPr lang="en-US" sz="3600" b="1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72067" name="Text Box 3"/>
          <p:cNvSpPr txBox="1">
            <a:spLocks noChangeArrowheads="1"/>
          </p:cNvSpPr>
          <p:nvPr/>
        </p:nvSpPr>
        <p:spPr bwMode="auto">
          <a:xfrm>
            <a:off x="1524000" y="981076"/>
            <a:ext cx="2960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 sz="2800">
                <a:latin typeface="Times" panose="02020603050405020304" pitchFamily="18" charset="0"/>
                <a:cs typeface="Arial" panose="020B0604020202020204" pitchFamily="34" charset="0"/>
              </a:rPr>
              <a:t>چرا باز ضعیف ترشده؟ </a:t>
            </a:r>
            <a:endParaRPr lang="en-US" sz="28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72068" name="Text Box 4"/>
          <p:cNvSpPr txBox="1">
            <a:spLocks noChangeArrowheads="1"/>
          </p:cNvSpPr>
          <p:nvPr/>
        </p:nvSpPr>
        <p:spPr bwMode="auto">
          <a:xfrm>
            <a:off x="5801224" y="1052513"/>
            <a:ext cx="35269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 b="1">
                <a:latin typeface="Times" panose="02020603050405020304" pitchFamily="18" charset="0"/>
                <a:cs typeface="Arial" panose="020B0604020202020204" pitchFamily="34" charset="0"/>
              </a:rPr>
              <a:t>زوج الکترونهای غیرمستقر روی نیتروژن!!</a:t>
            </a:r>
            <a:endParaRPr lang="en-US" b="1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47206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1" y="1905001"/>
            <a:ext cx="1736725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207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1" y="2895600"/>
            <a:ext cx="1793875" cy="21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2071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1" y="1828800"/>
            <a:ext cx="627063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2072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1" y="2057400"/>
            <a:ext cx="1903413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2073" name="Text Box 9"/>
          <p:cNvSpPr txBox="1">
            <a:spLocks noChangeArrowheads="1"/>
          </p:cNvSpPr>
          <p:nvPr/>
        </p:nvSpPr>
        <p:spPr bwMode="auto">
          <a:xfrm>
            <a:off x="6156325" y="3251201"/>
            <a:ext cx="1011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Times" panose="02020603050405020304" pitchFamily="18" charset="0"/>
              </a:rPr>
              <a:t>pK</a:t>
            </a:r>
            <a:r>
              <a:rPr lang="en-US" baseline="-25000">
                <a:latin typeface="Times" panose="02020603050405020304" pitchFamily="18" charset="0"/>
              </a:rPr>
              <a:t>b</a:t>
            </a:r>
            <a:r>
              <a:rPr lang="en-US">
                <a:latin typeface="Times" panose="02020603050405020304" pitchFamily="18" charset="0"/>
              </a:rPr>
              <a:t> = 15</a:t>
            </a:r>
          </a:p>
        </p:txBody>
      </p:sp>
      <p:pic>
        <p:nvPicPr>
          <p:cNvPr id="472074" name="Picture 1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1208088" cy="80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2075" name="Rectangle 11"/>
          <p:cNvSpPr>
            <a:spLocks noChangeArrowheads="1"/>
          </p:cNvSpPr>
          <p:nvPr/>
        </p:nvSpPr>
        <p:spPr bwMode="auto">
          <a:xfrm>
            <a:off x="8229600" y="2868613"/>
            <a:ext cx="13604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Helvetica" panose="020B0604020202020204" pitchFamily="34" charset="0"/>
              </a:rPr>
              <a:t>not aromatic </a:t>
            </a:r>
          </a:p>
        </p:txBody>
      </p:sp>
      <p:sp>
        <p:nvSpPr>
          <p:cNvPr id="472076" name="Text Box 12"/>
          <p:cNvSpPr txBox="1">
            <a:spLocks noChangeArrowheads="1"/>
          </p:cNvSpPr>
          <p:nvPr/>
        </p:nvSpPr>
        <p:spPr bwMode="auto">
          <a:xfrm>
            <a:off x="6240464" y="3573463"/>
            <a:ext cx="40163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 sz="2800" b="1">
                <a:latin typeface="Times" panose="02020603050405020304" pitchFamily="18" charset="0"/>
                <a:cs typeface="Arial" panose="020B0604020202020204" pitchFamily="34" charset="0"/>
              </a:rPr>
              <a:t> اثر هیبریداسیون</a:t>
            </a:r>
            <a:endParaRPr lang="en-US" sz="2800" b="1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72077" name="Text Box 13"/>
          <p:cNvSpPr txBox="1">
            <a:spLocks noChangeArrowheads="1"/>
          </p:cNvSpPr>
          <p:nvPr/>
        </p:nvSpPr>
        <p:spPr bwMode="auto">
          <a:xfrm>
            <a:off x="7451726" y="402272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>
              <a:latin typeface="Times" panose="02020603050405020304" pitchFamily="18" charset="0"/>
            </a:endParaRPr>
          </a:p>
        </p:txBody>
      </p:sp>
      <p:sp>
        <p:nvSpPr>
          <p:cNvPr id="472078" name="Text Box 14"/>
          <p:cNvSpPr txBox="1">
            <a:spLocks noChangeArrowheads="1"/>
          </p:cNvSpPr>
          <p:nvPr/>
        </p:nvSpPr>
        <p:spPr bwMode="auto">
          <a:xfrm>
            <a:off x="4635501" y="4187826"/>
            <a:ext cx="27717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 sz="2000">
                <a:latin typeface="Times" panose="02020603050405020304" pitchFamily="18" charset="0"/>
                <a:cs typeface="Arial" panose="020B0604020202020204" pitchFamily="34" charset="0"/>
              </a:rPr>
              <a:t>زوج الکترونهای غیر پیوندی به</a:t>
            </a:r>
          </a:p>
          <a:p>
            <a:pPr algn="r" rtl="1"/>
            <a:r>
              <a:rPr lang="fa-IR" sz="2000">
                <a:latin typeface="Times" panose="02020603050405020304" pitchFamily="18" charset="0"/>
                <a:cs typeface="Arial" panose="020B0604020202020204" pitchFamily="34" charset="0"/>
              </a:rPr>
              <a:t>نیتروژن نزدیک تر است.</a:t>
            </a:r>
            <a:endParaRPr lang="en-US" sz="20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472079" name="Picture 1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800600"/>
            <a:ext cx="36195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2080" name="Rectangle 16"/>
          <p:cNvSpPr>
            <a:spLocks noChangeArrowheads="1"/>
          </p:cNvSpPr>
          <p:nvPr/>
        </p:nvSpPr>
        <p:spPr bwMode="auto">
          <a:xfrm>
            <a:off x="2057400" y="5867401"/>
            <a:ext cx="44114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Helvetica" panose="020B0604020202020204" pitchFamily="34" charset="0"/>
              </a:rPr>
              <a:t>sp</a:t>
            </a:r>
            <a:r>
              <a:rPr lang="en-US" sz="1400" baseline="-25000">
                <a:solidFill>
                  <a:srgbClr val="000000"/>
                </a:solidFill>
                <a:latin typeface="Helvetica" panose="020B0604020202020204" pitchFamily="34" charset="0"/>
              </a:rPr>
              <a:t>2</a:t>
            </a:r>
            <a:endParaRPr lang="en-US" sz="140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472081" name="Rectangle 17"/>
          <p:cNvSpPr>
            <a:spLocks noChangeArrowheads="1"/>
          </p:cNvSpPr>
          <p:nvPr/>
        </p:nvSpPr>
        <p:spPr bwMode="auto">
          <a:xfrm>
            <a:off x="3581400" y="5715001"/>
            <a:ext cx="44114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Helvetica" panose="020B0604020202020204" pitchFamily="34" charset="0"/>
              </a:rPr>
              <a:t>sp</a:t>
            </a:r>
            <a:r>
              <a:rPr lang="en-US" sz="1400" baseline="-25000">
                <a:solidFill>
                  <a:srgbClr val="000000"/>
                </a:solidFill>
                <a:latin typeface="Helvetica" panose="020B0604020202020204" pitchFamily="34" charset="0"/>
              </a:rPr>
              <a:t>3</a:t>
            </a:r>
            <a:endParaRPr lang="en-US" sz="140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472082" name="Rectangle 18"/>
          <p:cNvSpPr>
            <a:spLocks noChangeArrowheads="1"/>
          </p:cNvSpPr>
          <p:nvPr/>
        </p:nvSpPr>
        <p:spPr bwMode="auto">
          <a:xfrm>
            <a:off x="5334001" y="5562600"/>
            <a:ext cx="3714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Helvetica" panose="020B0604020202020204" pitchFamily="34" charset="0"/>
              </a:rPr>
              <a:t>sp</a:t>
            </a:r>
          </a:p>
        </p:txBody>
      </p:sp>
      <p:sp>
        <p:nvSpPr>
          <p:cNvPr id="472083" name="Rectangle 19"/>
          <p:cNvSpPr>
            <a:spLocks noChangeArrowheads="1"/>
          </p:cNvSpPr>
          <p:nvPr/>
        </p:nvSpPr>
        <p:spPr bwMode="auto">
          <a:xfrm>
            <a:off x="1981200" y="6248400"/>
            <a:ext cx="5286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Helvetica" panose="020B0604020202020204" pitchFamily="34" charset="0"/>
              </a:rPr>
              <a:t>8.75</a:t>
            </a:r>
          </a:p>
        </p:txBody>
      </p:sp>
      <p:sp>
        <p:nvSpPr>
          <p:cNvPr id="472084" name="Rectangle 20"/>
          <p:cNvSpPr>
            <a:spLocks noChangeArrowheads="1"/>
          </p:cNvSpPr>
          <p:nvPr/>
        </p:nvSpPr>
        <p:spPr bwMode="auto">
          <a:xfrm>
            <a:off x="5410200" y="5867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Helvetica" panose="020B0604020202020204" pitchFamily="34" charset="0"/>
              </a:rPr>
              <a:t>24</a:t>
            </a:r>
          </a:p>
        </p:txBody>
      </p:sp>
      <p:sp>
        <p:nvSpPr>
          <p:cNvPr id="472085" name="Rectangle 21"/>
          <p:cNvSpPr>
            <a:spLocks noChangeArrowheads="1"/>
          </p:cNvSpPr>
          <p:nvPr/>
        </p:nvSpPr>
        <p:spPr bwMode="auto">
          <a:xfrm>
            <a:off x="3581400" y="6096000"/>
            <a:ext cx="5286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Helvetica" panose="020B0604020202020204" pitchFamily="34" charset="0"/>
              </a:rPr>
              <a:t>2.88</a:t>
            </a:r>
          </a:p>
        </p:txBody>
      </p:sp>
      <p:sp>
        <p:nvSpPr>
          <p:cNvPr id="472086" name="Rectangle 22"/>
          <p:cNvSpPr>
            <a:spLocks noChangeArrowheads="1"/>
          </p:cNvSpPr>
          <p:nvPr/>
        </p:nvSpPr>
        <p:spPr bwMode="auto">
          <a:xfrm>
            <a:off x="2063750" y="4221163"/>
            <a:ext cx="2592388" cy="431800"/>
          </a:xfrm>
          <a:prstGeom prst="rect">
            <a:avLst/>
          </a:prstGeom>
          <a:noFill/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fa-IR">
                <a:latin typeface="Times" panose="02020603050405020304" pitchFamily="18" charset="0"/>
                <a:cs typeface="Arial" panose="020B0604020202020204" pitchFamily="34" charset="0"/>
              </a:rPr>
              <a:t>درصد </a:t>
            </a:r>
            <a:r>
              <a:rPr lang="en-US">
                <a:latin typeface="Times" panose="02020603050405020304" pitchFamily="18" charset="0"/>
                <a:cs typeface="Arial" panose="020B0604020202020204" pitchFamily="34" charset="0"/>
              </a:rPr>
              <a:t>s</a:t>
            </a:r>
            <a:r>
              <a:rPr lang="fa-IR">
                <a:latin typeface="Times" panose="02020603050405020304" pitchFamily="18" charset="0"/>
                <a:cs typeface="Arial" panose="020B0604020202020204" pitchFamily="34" charset="0"/>
              </a:rPr>
              <a:t>افزایش یافته</a:t>
            </a:r>
            <a:endParaRPr lang="en-US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2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4" presetClass="entr" presetSubtype="26712658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7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7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7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2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2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72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72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72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72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72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7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72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72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72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7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entr" presetSubtype="26576576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72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72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entr" presetSubtype="26576698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72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72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72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72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72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72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72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72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72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72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72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72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72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72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72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72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72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72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72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72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72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72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72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72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72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72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72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72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72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72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72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72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0" fill="hold"/>
                                        <p:tgtEl>
                                          <p:spTgt spid="472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0" fill="hold"/>
                                        <p:tgtEl>
                                          <p:spTgt spid="472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0" presetClass="entr" presetSubtype="2657646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66" grpId="0" autoUpdateAnimBg="0"/>
      <p:bldP spid="472067" grpId="0" autoUpdateAnimBg="0"/>
      <p:bldP spid="472068" grpId="0" autoUpdateAnimBg="0"/>
      <p:bldP spid="472073" grpId="0" autoUpdateAnimBg="0"/>
      <p:bldP spid="472075" grpId="0" autoUpdateAnimBg="0"/>
      <p:bldP spid="472076" grpId="0" autoUpdateAnimBg="0"/>
      <p:bldP spid="472077" grpId="0" autoUpdateAnimBg="0"/>
      <p:bldP spid="472078" grpId="0" autoUpdateAnimBg="0"/>
      <p:bldP spid="472080" grpId="0" autoUpdateAnimBg="0"/>
      <p:bldP spid="472081" grpId="0" autoUpdateAnimBg="0"/>
      <p:bldP spid="472082" grpId="0" autoUpdateAnimBg="0"/>
      <p:bldP spid="472083" grpId="0" autoUpdateAnimBg="0"/>
      <p:bldP spid="472084" grpId="0" autoUpdateAnimBg="0"/>
      <p:bldP spid="47208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5F37B-34B9-419E-8499-C6928A9A19BC}" type="slidenum">
              <a:rPr lang="en-US"/>
              <a:pPr/>
              <a:t>7</a:t>
            </a:fld>
            <a:endParaRPr lang="en-US"/>
          </a:p>
        </p:txBody>
      </p:sp>
      <p:sp>
        <p:nvSpPr>
          <p:cNvPr id="473090" name="Rectangle 2"/>
          <p:cNvSpPr>
            <a:spLocks noChangeArrowheads="1"/>
          </p:cNvSpPr>
          <p:nvPr/>
        </p:nvSpPr>
        <p:spPr bwMode="auto">
          <a:xfrm>
            <a:off x="2135188" y="2565401"/>
            <a:ext cx="7854950" cy="302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050" tIns="26987" rIns="19050" bIns="26987"/>
          <a:lstStyle>
            <a:lvl1pPr>
              <a:spcBef>
                <a:spcPct val="20000"/>
              </a:spcBef>
              <a:buChar char="•"/>
              <a:tabLst>
                <a:tab pos="457200" algn="l"/>
                <a:tab pos="3657600" algn="l"/>
                <a:tab pos="5486400" algn="l"/>
              </a:tabLst>
              <a:defRPr sz="3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tabLst>
                <a:tab pos="457200" algn="l"/>
                <a:tab pos="3657600" algn="l"/>
                <a:tab pos="5486400" algn="l"/>
              </a:tabLst>
              <a:defRPr sz="28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tabLst>
                <a:tab pos="457200" algn="l"/>
                <a:tab pos="3657600" algn="l"/>
                <a:tab pos="5486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tabLst>
                <a:tab pos="457200" algn="l"/>
                <a:tab pos="3657600" algn="l"/>
                <a:tab pos="5486400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tabLst>
                <a:tab pos="457200" algn="l"/>
                <a:tab pos="3657600" algn="l"/>
                <a:tab pos="5486400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  <a:tab pos="3657600" algn="l"/>
                <a:tab pos="5486400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  <a:tab pos="3657600" algn="l"/>
                <a:tab pos="5486400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  <a:tab pos="3657600" algn="l"/>
                <a:tab pos="5486400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  <a:tab pos="3657600" algn="l"/>
                <a:tab pos="5486400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rtl="1">
              <a:lnSpc>
                <a:spcPts val="36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fa-IR"/>
              <a:t>1.آلکیل آمینها خصلت بازی کمی بیشتر از آمونیاک دارند</a:t>
            </a:r>
          </a:p>
          <a:p>
            <a:pPr algn="r" rtl="1">
              <a:lnSpc>
                <a:spcPts val="36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fa-IR"/>
              <a:t>2.الکیل آمین ها اختلاف بازی خیلی کمی با هم دارند.</a:t>
            </a:r>
          </a:p>
          <a:p>
            <a:pPr algn="r" rtl="1">
              <a:lnSpc>
                <a:spcPts val="36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fa-IR"/>
              <a:t>3.آریل آمینها خاصیت بازی کمتری از آمونیاک دارند.</a:t>
            </a:r>
            <a:endParaRPr lang="en-US"/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اثر ساختمان روی قدرت بازی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680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165F-60BC-4A28-B7A4-D1E9719C8696}" type="slidenum">
              <a:rPr lang="en-US"/>
              <a:pPr/>
              <a:t>8</a:t>
            </a:fld>
            <a:endParaRPr lang="en-US"/>
          </a:p>
        </p:txBody>
      </p:sp>
      <p:grpSp>
        <p:nvGrpSpPr>
          <p:cNvPr id="474114" name="Group 2"/>
          <p:cNvGrpSpPr>
            <a:grpSpLocks/>
          </p:cNvGrpSpPr>
          <p:nvPr/>
        </p:nvGrpSpPr>
        <p:grpSpPr bwMode="auto">
          <a:xfrm>
            <a:off x="4681538" y="3008314"/>
            <a:ext cx="3319462" cy="1258887"/>
            <a:chOff x="881" y="952"/>
            <a:chExt cx="2091" cy="793"/>
          </a:xfrm>
        </p:grpSpPr>
        <p:pic>
          <p:nvPicPr>
            <p:cNvPr id="474115" name="Picture 3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0" y="952"/>
              <a:ext cx="1414" cy="7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74116" name="Rectangle 4"/>
            <p:cNvSpPr>
              <a:spLocks noChangeArrowheads="1"/>
            </p:cNvSpPr>
            <p:nvPr/>
          </p:nvSpPr>
          <p:spPr bwMode="auto">
            <a:xfrm>
              <a:off x="881" y="1191"/>
              <a:ext cx="263" cy="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ts val="3600"/>
                </a:lnSpc>
              </a:pPr>
              <a: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</a:rPr>
                <a:t>X</a:t>
              </a:r>
            </a:p>
          </p:txBody>
        </p:sp>
        <p:sp>
          <p:nvSpPr>
            <p:cNvPr id="474117" name="Rectangle 5"/>
            <p:cNvSpPr>
              <a:spLocks noChangeArrowheads="1"/>
            </p:cNvSpPr>
            <p:nvPr/>
          </p:nvSpPr>
          <p:spPr bwMode="auto">
            <a:xfrm>
              <a:off x="2449" y="1191"/>
              <a:ext cx="523" cy="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ts val="3600"/>
                </a:lnSpc>
              </a:pPr>
              <a:r>
                <a:rPr 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</a:rPr>
                <a:t>NH</a:t>
              </a:r>
              <a:r>
                <a:rPr lang="en-US" sz="2800" baseline="-250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</a:rPr>
                <a:t>2</a:t>
              </a:r>
            </a:p>
          </p:txBody>
        </p:sp>
      </p:grpSp>
      <p:sp>
        <p:nvSpPr>
          <p:cNvPr id="474118" name="Rectangle 6"/>
          <p:cNvSpPr>
            <a:spLocks noChangeArrowheads="1"/>
          </p:cNvSpPr>
          <p:nvPr/>
        </p:nvSpPr>
        <p:spPr bwMode="auto">
          <a:xfrm>
            <a:off x="3733801" y="4646614"/>
            <a:ext cx="4765675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tabLst>
                <a:tab pos="2916238" algn="ctr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2916238" algn="ctr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2916238" algn="ctr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2916238" algn="ctr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2916238" algn="ctr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16238" algn="ctr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16238" algn="ctr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16238" algn="ctr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16238" algn="ctr"/>
                <a:tab pos="3657600" algn="l"/>
                <a:tab pos="4572000" algn="l"/>
                <a:tab pos="5486400" algn="l"/>
                <a:tab pos="6400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Helvetica" panose="020B0604020202020204" pitchFamily="34" charset="0"/>
              </a:rPr>
              <a:t>X	p</a:t>
            </a:r>
            <a:r>
              <a:rPr lang="en-US" sz="2800" i="1">
                <a:effectLst>
                  <a:outerShdw blurRad="38100" dist="38100" dir="2700000" algn="tl">
                    <a:srgbClr val="FFFFFF"/>
                  </a:outerShdw>
                </a:effectLst>
                <a:latin typeface="Helvetica" panose="020B0604020202020204" pitchFamily="34" charset="0"/>
              </a:rPr>
              <a:t>K</a:t>
            </a:r>
            <a:r>
              <a:rPr lang="en-US" sz="280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Helvetica" panose="020B0604020202020204" pitchFamily="34" charset="0"/>
              </a:rPr>
              <a:t>a </a:t>
            </a: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Helvetica" panose="020B0604020202020204" pitchFamily="34" charset="0"/>
              </a:rPr>
              <a:t>of conjugate acid</a:t>
            </a:r>
          </a:p>
          <a:p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Helvetica" panose="020B0604020202020204" pitchFamily="34" charset="0"/>
              </a:rPr>
              <a:t>H	4.6</a:t>
            </a:r>
          </a:p>
          <a:p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Helvetica" panose="020B0604020202020204" pitchFamily="34" charset="0"/>
              </a:rPr>
              <a:t>CH</a:t>
            </a:r>
            <a:r>
              <a:rPr lang="en-US" sz="280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Helvetica" panose="020B0604020202020204" pitchFamily="34" charset="0"/>
              </a:rPr>
              <a:t>3</a:t>
            </a: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Helvetica" panose="020B0604020202020204" pitchFamily="34" charset="0"/>
              </a:rPr>
              <a:t>	5.3</a:t>
            </a:r>
          </a:p>
        </p:txBody>
      </p:sp>
      <p:sp>
        <p:nvSpPr>
          <p:cNvPr id="47411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/>
              <a:t>اثر استخلاف روی خصلت بازی</a:t>
            </a:r>
            <a:br>
              <a:rPr lang="fa-IR" sz="4000"/>
            </a:br>
            <a:r>
              <a:rPr lang="fa-IR" sz="4000"/>
              <a:t> آریل آمینها</a:t>
            </a:r>
            <a:endParaRPr lang="en-US" sz="4000"/>
          </a:p>
        </p:txBody>
      </p:sp>
      <p:sp>
        <p:nvSpPr>
          <p:cNvPr id="4741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992313" y="2205039"/>
            <a:ext cx="7772400" cy="434975"/>
          </a:xfrm>
        </p:spPr>
        <p:txBody>
          <a:bodyPr>
            <a:normAutofit fontScale="85000" lnSpcReduction="10000"/>
          </a:bodyPr>
          <a:lstStyle/>
          <a:p>
            <a:pPr algn="r" rtl="1">
              <a:lnSpc>
                <a:spcPct val="90000"/>
              </a:lnSpc>
            </a:pPr>
            <a:r>
              <a:rPr lang="fa-IR" sz="2400"/>
              <a:t>گروههای الکیل روی حلقه خصلت بازی را به مقدار کم افزایش میدهد. 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21886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شیمی آلی 2          علی رضا بنایی  استادیار پیام نور اردبیل</a:t>
            </a:r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38619-5731-4099-BBE2-58342A88C6FC}" type="slidenum">
              <a:rPr lang="en-US"/>
              <a:pPr/>
              <a:t>9</a:t>
            </a:fld>
            <a:endParaRPr lang="en-US"/>
          </a:p>
        </p:txBody>
      </p:sp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/>
              <a:t>آلکیلاسیون آمینها</a:t>
            </a:r>
            <a:endParaRPr lang="en-US"/>
          </a:p>
        </p:txBody>
      </p:sp>
      <p:sp>
        <p:nvSpPr>
          <p:cNvPr id="475139" name="Text Box 3"/>
          <p:cNvSpPr txBox="1">
            <a:spLocks noChangeArrowheads="1"/>
          </p:cNvSpPr>
          <p:nvPr/>
        </p:nvSpPr>
        <p:spPr bwMode="auto">
          <a:xfrm>
            <a:off x="4913313" y="1576388"/>
            <a:ext cx="39608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 sz="2800">
                <a:latin typeface="Times" panose="02020603050405020304" pitchFamily="18" charset="0"/>
                <a:cs typeface="Arial" panose="020B0604020202020204" pitchFamily="34" charset="0"/>
              </a:rPr>
              <a:t>آلکیلاسیون آمینها با آلکیل هالیدها</a:t>
            </a:r>
            <a:endParaRPr lang="en-US" sz="28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75140" name="Text Box 4"/>
          <p:cNvSpPr txBox="1">
            <a:spLocks noChangeArrowheads="1"/>
          </p:cNvSpPr>
          <p:nvPr/>
        </p:nvSpPr>
        <p:spPr bwMode="auto">
          <a:xfrm>
            <a:off x="4079875" y="2276476"/>
            <a:ext cx="48021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 sz="2800">
                <a:latin typeface="Times" panose="02020603050405020304" pitchFamily="18" charset="0"/>
                <a:cs typeface="Arial" panose="020B0604020202020204" pitchFamily="34" charset="0"/>
              </a:rPr>
              <a:t>دو از این واکنش های جانشینی مهم است</a:t>
            </a:r>
            <a:endParaRPr lang="en-US" sz="28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75141" name="Text Box 5"/>
          <p:cNvSpPr txBox="1">
            <a:spLocks noChangeArrowheads="1"/>
          </p:cNvSpPr>
          <p:nvPr/>
        </p:nvSpPr>
        <p:spPr bwMode="auto">
          <a:xfrm>
            <a:off x="4051301" y="4976813"/>
            <a:ext cx="48355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fa-IR" sz="2800">
                <a:latin typeface="Times" panose="02020603050405020304" pitchFamily="18" charset="0"/>
                <a:cs typeface="Arial" panose="020B0604020202020204" pitchFamily="34" charset="0"/>
              </a:rPr>
              <a:t>متیل یدید اضافی – نمک آمین چهار تایی</a:t>
            </a:r>
            <a:endParaRPr lang="en-US" sz="28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75142" name="Rectangle 6"/>
          <p:cNvSpPr>
            <a:spLocks noChangeArrowheads="1"/>
          </p:cNvSpPr>
          <p:nvPr/>
        </p:nvSpPr>
        <p:spPr bwMode="auto">
          <a:xfrm>
            <a:off x="3016250" y="2767013"/>
            <a:ext cx="53721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>
              <a:buFontTx/>
              <a:buChar char="•"/>
            </a:pPr>
            <a:r>
              <a:rPr lang="fa-IR" sz="2800">
                <a:latin typeface="Times" panose="02020603050405020304" pitchFamily="18" charset="0"/>
                <a:cs typeface="Arial" panose="020B0604020202020204" pitchFamily="34" charset="0"/>
              </a:rPr>
              <a:t>آمونیاک اضافی- منو الکیلاسیون اتفاق میافتد</a:t>
            </a:r>
            <a:endParaRPr lang="en-US" sz="28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75143" name="Rectangle 7"/>
          <p:cNvSpPr>
            <a:spLocks noChangeArrowheads="1"/>
          </p:cNvSpPr>
          <p:nvPr/>
        </p:nvSpPr>
        <p:spPr bwMode="auto">
          <a:xfrm>
            <a:off x="2057400" y="3505200"/>
            <a:ext cx="271901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Times" panose="02020603050405020304" pitchFamily="18" charset="0"/>
              </a:rPr>
              <a:t>PhCH</a:t>
            </a:r>
            <a:r>
              <a:rPr lang="en-US" baseline="-25000">
                <a:latin typeface="Times" panose="02020603050405020304" pitchFamily="18" charset="0"/>
              </a:rPr>
              <a:t>2</a:t>
            </a:r>
            <a:r>
              <a:rPr lang="en-US">
                <a:latin typeface="Times" panose="02020603050405020304" pitchFamily="18" charset="0"/>
              </a:rPr>
              <a:t>Br    +    excess NH</a:t>
            </a:r>
            <a:r>
              <a:rPr lang="en-US" baseline="-25000">
                <a:latin typeface="Times" panose="02020603050405020304" pitchFamily="18" charset="0"/>
              </a:rPr>
              <a:t>3</a:t>
            </a:r>
            <a:endParaRPr lang="en-US">
              <a:latin typeface="Times" panose="02020603050405020304" pitchFamily="18" charset="0"/>
            </a:endParaRPr>
          </a:p>
        </p:txBody>
      </p:sp>
      <p:pic>
        <p:nvPicPr>
          <p:cNvPr id="47514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733800"/>
            <a:ext cx="985838" cy="5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5145" name="Rectangle 9"/>
          <p:cNvSpPr>
            <a:spLocks noChangeArrowheads="1"/>
          </p:cNvSpPr>
          <p:nvPr/>
        </p:nvSpPr>
        <p:spPr bwMode="auto">
          <a:xfrm>
            <a:off x="6781800" y="3505200"/>
            <a:ext cx="12362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Times" panose="02020603050405020304" pitchFamily="18" charset="0"/>
              </a:rPr>
              <a:t>PhCH</a:t>
            </a:r>
            <a:r>
              <a:rPr lang="en-US" baseline="-25000">
                <a:latin typeface="Times" panose="02020603050405020304" pitchFamily="18" charset="0"/>
              </a:rPr>
              <a:t>2</a:t>
            </a:r>
            <a:r>
              <a:rPr lang="en-US">
                <a:latin typeface="Times" panose="02020603050405020304" pitchFamily="18" charset="0"/>
              </a:rPr>
              <a:t>NH</a:t>
            </a:r>
            <a:r>
              <a:rPr lang="en-US" baseline="-25000">
                <a:latin typeface="Times" panose="02020603050405020304" pitchFamily="18" charset="0"/>
              </a:rPr>
              <a:t>2</a:t>
            </a:r>
            <a:endParaRPr lang="en-US">
              <a:latin typeface="Times" panose="02020603050405020304" pitchFamily="18" charset="0"/>
            </a:endParaRPr>
          </a:p>
        </p:txBody>
      </p:sp>
      <p:sp>
        <p:nvSpPr>
          <p:cNvPr id="475146" name="Text Box 10"/>
          <p:cNvSpPr txBox="1">
            <a:spLocks noChangeArrowheads="1"/>
          </p:cNvSpPr>
          <p:nvPr/>
        </p:nvSpPr>
        <p:spPr bwMode="auto">
          <a:xfrm>
            <a:off x="2346325" y="5767388"/>
            <a:ext cx="24971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Times" panose="02020603050405020304" pitchFamily="18" charset="0"/>
              </a:rPr>
              <a:t>Propyl-NH</a:t>
            </a:r>
            <a:r>
              <a:rPr lang="en-US" baseline="-25000">
                <a:latin typeface="Times" panose="02020603050405020304" pitchFamily="18" charset="0"/>
              </a:rPr>
              <a:t>2       </a:t>
            </a:r>
            <a:r>
              <a:rPr lang="en-US">
                <a:latin typeface="Times" panose="02020603050405020304" pitchFamily="18" charset="0"/>
              </a:rPr>
              <a:t>+   ex MeI</a:t>
            </a:r>
          </a:p>
        </p:txBody>
      </p:sp>
      <p:pic>
        <p:nvPicPr>
          <p:cNvPr id="475147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6019800"/>
            <a:ext cx="985838" cy="5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5148" name="Rectangle 12"/>
          <p:cNvSpPr>
            <a:spLocks noChangeArrowheads="1"/>
          </p:cNvSpPr>
          <p:nvPr/>
        </p:nvSpPr>
        <p:spPr bwMode="auto">
          <a:xfrm>
            <a:off x="6248401" y="5791201"/>
            <a:ext cx="16541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Times" panose="02020603050405020304" pitchFamily="18" charset="0"/>
              </a:rPr>
              <a:t>Propyl-N(Me)</a:t>
            </a:r>
            <a:r>
              <a:rPr lang="en-US" baseline="-25000">
                <a:latin typeface="Times" panose="02020603050405020304" pitchFamily="18" charset="0"/>
              </a:rPr>
              <a:t>3</a:t>
            </a:r>
            <a:r>
              <a:rPr lang="en-US" baseline="30000">
                <a:latin typeface="Times" panose="02020603050405020304" pitchFamily="18" charset="0"/>
              </a:rPr>
              <a:t>+</a:t>
            </a:r>
            <a:endParaRPr lang="en-US" baseline="-250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83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entr" presetSubtype="2657592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75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75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75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75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75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75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75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75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75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75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47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75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75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75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75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75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75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38" grpId="0" autoUpdateAnimBg="0"/>
      <p:bldP spid="475139" grpId="0" autoUpdateAnimBg="0"/>
      <p:bldP spid="475140" grpId="0" autoUpdateAnimBg="0"/>
      <p:bldP spid="475141" grpId="0" autoUpdateAnimBg="0"/>
      <p:bldP spid="475142" grpId="0" autoUpdateAnimBg="0"/>
      <p:bldP spid="475143" grpId="0" autoUpdateAnimBg="0"/>
      <p:bldP spid="475145" grpId="0" autoUpdateAnimBg="0"/>
      <p:bldP spid="475146" grpId="0" autoUpdateAnimBg="0"/>
      <p:bldP spid="475148" grpId="0" autoUpdateAnimBg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1246</Words>
  <Application>Microsoft Office PowerPoint</Application>
  <PresentationFormat>Widescreen</PresentationFormat>
  <Paragraphs>366</Paragraphs>
  <Slides>40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8" baseType="lpstr">
      <vt:lpstr>Arial</vt:lpstr>
      <vt:lpstr>Calibri</vt:lpstr>
      <vt:lpstr>Helvetica</vt:lpstr>
      <vt:lpstr>Tahoma</vt:lpstr>
      <vt:lpstr>Times</vt:lpstr>
      <vt:lpstr>Trebuchet MS</vt:lpstr>
      <vt:lpstr>Wingdings 3</vt:lpstr>
      <vt:lpstr>Facet</vt:lpstr>
      <vt:lpstr>شیمی آلی 2</vt:lpstr>
      <vt:lpstr>PowerPoint Presentation</vt:lpstr>
      <vt:lpstr>نامگذاری</vt:lpstr>
      <vt:lpstr>سیستم IUPAC</vt:lpstr>
      <vt:lpstr>بازیسیته آمینها</vt:lpstr>
      <vt:lpstr>PowerPoint Presentation</vt:lpstr>
      <vt:lpstr>اثر ساختمان روی قدرت بازی</vt:lpstr>
      <vt:lpstr>اثر استخلاف روی خصلت بازی  آریل آمینها</vt:lpstr>
      <vt:lpstr>آلکیلاسیون آمینها</vt:lpstr>
      <vt:lpstr> سنتز آلکیل آمینهای نوع اول  به روش گابریل</vt:lpstr>
      <vt:lpstr>- پتاسیو فتالامیدN</vt:lpstr>
      <vt:lpstr>مکانیزم</vt:lpstr>
      <vt:lpstr>شکستن فتلامید الکیله شده</vt:lpstr>
      <vt:lpstr>آسیلاسیون آمینها</vt:lpstr>
      <vt:lpstr>مکانیزم</vt:lpstr>
      <vt:lpstr>آمینها به عنوان گروه خارج شونده</vt:lpstr>
      <vt:lpstr>مثالها</vt:lpstr>
      <vt:lpstr>مثال دیگر</vt:lpstr>
      <vt:lpstr>نوآرایی کوپ</vt:lpstr>
      <vt:lpstr>مثال کوپ</vt:lpstr>
      <vt:lpstr>واکنش آمین های نوع اول با HNO2</vt:lpstr>
      <vt:lpstr>واکنش ها</vt:lpstr>
      <vt:lpstr>نیتروزودار کردن آمین های نوع سوم</vt:lpstr>
      <vt:lpstr>آمینهای آروماتیک نوع اول</vt:lpstr>
      <vt:lpstr>مثالها</vt:lpstr>
      <vt:lpstr>تبدیل  NO2 به NH2 روش خوب برای تولید NH2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سنتز آمینها</vt:lpstr>
      <vt:lpstr>مثالها</vt:lpstr>
      <vt:lpstr>آمینهای نوع دوم</vt:lpstr>
      <vt:lpstr>آمین های نوع سوم</vt:lpstr>
      <vt:lpstr>مکانیزم نمک ایمینیوم</vt:lpstr>
      <vt:lpstr>روشهای دیگر تهیه آمین های  نوع اول</vt:lpstr>
      <vt:lpstr>سنتز آمینها از آزیدها</vt:lpstr>
      <vt:lpstr>پایان فصل نهم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شیمی آلی 2</dc:title>
  <dc:creator>omid arzi</dc:creator>
  <cp:lastModifiedBy>omid arzi</cp:lastModifiedBy>
  <cp:revision>1</cp:revision>
  <dcterms:created xsi:type="dcterms:W3CDTF">2022-02-10T22:24:04Z</dcterms:created>
  <dcterms:modified xsi:type="dcterms:W3CDTF">2022-02-10T22:24:24Z</dcterms:modified>
</cp:coreProperties>
</file>