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sldIdLst>
    <p:sldId id="297" r:id="rId3"/>
    <p:sldId id="298" r:id="rId4"/>
    <p:sldId id="295" r:id="rId5"/>
    <p:sldId id="285" r:id="rId6"/>
    <p:sldId id="286" r:id="rId7"/>
    <p:sldId id="287" r:id="rId8"/>
    <p:sldId id="288" r:id="rId9"/>
    <p:sldId id="291" r:id="rId10"/>
    <p:sldId id="292" r:id="rId11"/>
    <p:sldId id="259"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8" r:id="rId26"/>
    <p:sldId id="274" r:id="rId27"/>
    <p:sldId id="275" r:id="rId28"/>
    <p:sldId id="257" r:id="rId29"/>
    <p:sldId id="260" r:id="rId30"/>
    <p:sldId id="277" r:id="rId31"/>
    <p:sldId id="276" r:id="rId32"/>
    <p:sldId id="279" r:id="rId33"/>
    <p:sldId id="280" r:id="rId34"/>
    <p:sldId id="331" r:id="rId35"/>
    <p:sldId id="281" r:id="rId36"/>
    <p:sldId id="293" r:id="rId37"/>
    <p:sldId id="294" r:id="rId38"/>
    <p:sldId id="299" r:id="rId39"/>
    <p:sldId id="303" r:id="rId40"/>
    <p:sldId id="304" r:id="rId41"/>
    <p:sldId id="305" r:id="rId42"/>
    <p:sldId id="306" r:id="rId43"/>
    <p:sldId id="307" r:id="rId44"/>
    <p:sldId id="308" r:id="rId45"/>
    <p:sldId id="309" r:id="rId46"/>
    <p:sldId id="310" r:id="rId47"/>
    <p:sldId id="300" r:id="rId48"/>
    <p:sldId id="301" r:id="rId49"/>
    <p:sldId id="302" r:id="rId50"/>
    <p:sldId id="311" r:id="rId51"/>
    <p:sldId id="312" r:id="rId52"/>
    <p:sldId id="313" r:id="rId53"/>
    <p:sldId id="314" r:id="rId54"/>
    <p:sldId id="315" r:id="rId55"/>
    <p:sldId id="316" r:id="rId56"/>
    <p:sldId id="317"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2" r:id="rId70"/>
    <p:sldId id="333" r:id="rId71"/>
    <p:sldId id="334" r:id="rId72"/>
    <p:sldId id="335" r:id="rId73"/>
    <p:sldId id="336" r:id="rId74"/>
    <p:sldId id="337" r:id="rId75"/>
    <p:sldId id="338" r:id="rId7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283" autoAdjust="0"/>
    <p:restoredTop sz="94660"/>
  </p:normalViewPr>
  <p:slideViewPr>
    <p:cSldViewPr>
      <p:cViewPr varScale="1">
        <p:scale>
          <a:sx n="64" d="100"/>
          <a:sy n="64" d="100"/>
        </p:scale>
        <p:origin x="-1314"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3898943595"/>
      </p:ext>
    </p:extLst>
  </p:cSld>
  <p:clrMapOvr>
    <a:masterClrMapping/>
  </p:clrMapOvr>
  <p:transition spd="slow">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1683726170"/>
      </p:ext>
    </p:extLst>
  </p:cSld>
  <p:clrMapOvr>
    <a:masterClrMapping/>
  </p:clrMapOvr>
  <p:transition spd="slow">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1665994141"/>
      </p:ext>
    </p:extLst>
  </p:cSld>
  <p:clrMapOvr>
    <a:masterClrMapping/>
  </p:clrMapOvr>
  <p:transition spd="slow">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06561914"/>
      </p:ext>
    </p:extLst>
  </p:cSld>
  <p:clrMapOvr>
    <a:masterClrMapping/>
  </p:clrMapOvr>
  <p:transition spd="slow">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0350831"/>
      </p:ext>
    </p:extLst>
  </p:cSld>
  <p:clrMapOvr>
    <a:masterClrMapping/>
  </p:clrMapOvr>
  <p:transition spd="slow">
    <p:pull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44278340"/>
      </p:ext>
    </p:extLst>
  </p:cSld>
  <p:clrMapOvr>
    <a:masterClrMapping/>
  </p:clrMapOvr>
  <p:transition spd="slow">
    <p:pull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68440955"/>
      </p:ext>
    </p:extLst>
  </p:cSld>
  <p:clrMapOvr>
    <a:masterClrMapping/>
  </p:clrMapOvr>
  <p:transition spd="slow">
    <p:pull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89577779"/>
      </p:ext>
    </p:extLst>
  </p:cSld>
  <p:clrMapOvr>
    <a:masterClrMapping/>
  </p:clrMapOvr>
  <p:transition spd="slow">
    <p:pull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00315688"/>
      </p:ext>
    </p:extLst>
  </p:cSld>
  <p:clrMapOvr>
    <a:masterClrMapping/>
  </p:clrMapOvr>
  <p:transition spd="slow">
    <p:pull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85565841"/>
      </p:ext>
    </p:extLst>
  </p:cSld>
  <p:clrMapOvr>
    <a:masterClrMapping/>
  </p:clrMapOvr>
  <p:transition spd="slow">
    <p:pull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66666578"/>
      </p:ext>
    </p:extLst>
  </p:cSld>
  <p:clrMapOvr>
    <a:masterClrMapping/>
  </p:clrMapOvr>
  <p:transition spd="slow">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969559935"/>
      </p:ext>
    </p:extLst>
  </p:cSld>
  <p:clrMapOvr>
    <a:masterClrMapping/>
  </p:clrMapOvr>
  <p:transition spd="slow">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42055487"/>
      </p:ext>
    </p:extLst>
  </p:cSld>
  <p:clrMapOvr>
    <a:masterClrMapping/>
  </p:clrMapOvr>
  <p:transition spd="slow">
    <p:pull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68247406"/>
      </p:ext>
    </p:extLst>
  </p:cSld>
  <p:clrMapOvr>
    <a:masterClrMapping/>
  </p:clrMapOvr>
  <p:transition spd="slow">
    <p:pull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805A84-7049-4E46-A8F1-7CA95C21D316}"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21E953-8E7C-450D-A4F2-784467A4E6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51819934"/>
      </p:ext>
    </p:extLst>
  </p:cSld>
  <p:clrMapOvr>
    <a:masterClrMapping/>
  </p:clrMapOvr>
  <p:transition spd="slow">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757694303"/>
      </p:ext>
    </p:extLst>
  </p:cSld>
  <p:clrMapOvr>
    <a:masterClrMapping/>
  </p:clrMapOvr>
  <p:transition spd="slow">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2161810853"/>
      </p:ext>
    </p:extLst>
  </p:cSld>
  <p:clrMapOvr>
    <a:masterClrMapping/>
  </p:clrMapOvr>
  <p:transition spd="slow">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249819953"/>
      </p:ext>
    </p:extLst>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4005779005"/>
      </p:ext>
    </p:extLst>
  </p:cSld>
  <p:clrMapOvr>
    <a:masterClrMapping/>
  </p:clrMapOvr>
  <p:transition spd="slow">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1900814027"/>
      </p:ext>
    </p:extLst>
  </p:cSld>
  <p:clrMapOvr>
    <a:masterClrMapping/>
  </p:clrMapOvr>
  <p:transition spd="slow">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1323607565"/>
      </p:ext>
    </p:extLst>
  </p:cSld>
  <p:clrMapOvr>
    <a:masterClrMapping/>
  </p:clrMapOvr>
  <p:transition spd="slow">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B08A88-4CAD-43CC-877E-92228D27AC1B}" type="datetimeFigureOut">
              <a:rPr lang="fa-IR" smtClean="0"/>
              <a:pPr/>
              <a:t>1437/01/02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1824613738"/>
      </p:ext>
    </p:extLst>
  </p:cSld>
  <p:clrMapOvr>
    <a:masterClrMapping/>
  </p:clrMapOvr>
  <p:transition spd="slow">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0B08A88-4CAD-43CC-877E-92228D27AC1B}" type="datetimeFigureOut">
              <a:rPr lang="fa-IR" smtClean="0"/>
              <a:pPr/>
              <a:t>1437/01/02</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2454C51-3322-444B-97F0-F8035A6EF9F5}" type="slidenum">
              <a:rPr lang="fa-IR" smtClean="0"/>
              <a:pPr/>
              <a:t>‹#›</a:t>
            </a:fld>
            <a:endParaRPr lang="fa-IR"/>
          </a:p>
        </p:txBody>
      </p:sp>
    </p:spTree>
    <p:extLst>
      <p:ext uri="{BB962C8B-B14F-4D97-AF65-F5344CB8AC3E}">
        <p14:creationId xmlns="" xmlns:p14="http://schemas.microsoft.com/office/powerpoint/2010/main" val="2626026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r"/>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C805A84-7049-4E46-A8F1-7CA95C21D316}" type="datetimeFigureOut">
              <a:rPr lang="en-US" smtClean="0">
                <a:solidFill>
                  <a:prstClr val="black">
                    <a:tint val="75000"/>
                  </a:prstClr>
                </a:solidFill>
              </a:rPr>
              <a:pPr rtl="0"/>
              <a:t>10/15/2015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A21E953-8E7C-450D-A4F2-784467A4E610}"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 xmlns:p14="http://schemas.microsoft.com/office/powerpoint/2010/main" val="369549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479765"/>
            <a:ext cx="9212914" cy="46166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rtl="0"/>
            <a:r>
              <a:rPr lang="fa-IR" sz="2400" b="1" dirty="0" smtClean="0">
                <a:solidFill>
                  <a:schemeClr val="tx1"/>
                </a:solidFill>
              </a:rPr>
              <a:t>عدالسلطنه   </a:t>
            </a:r>
            <a:r>
              <a:rPr lang="fa-IR" sz="2400" b="1" dirty="0" smtClean="0">
                <a:solidFill>
                  <a:schemeClr val="tx1"/>
                </a:solidFill>
              </a:rPr>
              <a:t>(گرمابه رضوی ) </a:t>
            </a:r>
            <a:endParaRPr lang="en-US" sz="2400" b="1" dirty="0">
              <a:solidFill>
                <a:schemeClr val="tx1"/>
              </a:solidFill>
            </a:endParaRPr>
          </a:p>
        </p:txBody>
      </p:sp>
    </p:spTree>
    <p:extLst>
      <p:ext uri="{BB962C8B-B14F-4D97-AF65-F5344CB8AC3E}">
        <p14:creationId xmlns="" xmlns:p14="http://schemas.microsoft.com/office/powerpoint/2010/main" val="92314919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m1"/>
          <p:cNvPicPr>
            <a:picLocks noChangeAspect="1" noChangeArrowheads="1"/>
          </p:cNvPicPr>
          <p:nvPr/>
        </p:nvPicPr>
        <p:blipFill>
          <a:blip r:embed="rId2" cstate="print"/>
          <a:srcRect/>
          <a:stretch>
            <a:fillRect/>
          </a:stretch>
        </p:blipFill>
        <p:spPr bwMode="auto">
          <a:xfrm>
            <a:off x="428596" y="159974"/>
            <a:ext cx="4118002" cy="2340332"/>
          </a:xfrm>
          <a:prstGeom prst="rect">
            <a:avLst/>
          </a:prstGeom>
          <a:noFill/>
          <a:ln w="19050">
            <a:solidFill>
              <a:srgbClr val="000000"/>
            </a:solidFill>
            <a:miter lim="800000"/>
            <a:headEnd/>
            <a:tailEnd/>
          </a:ln>
        </p:spPr>
      </p:pic>
      <p:pic>
        <p:nvPicPr>
          <p:cNvPr id="5" name="Picture 17" descr="m2"/>
          <p:cNvPicPr>
            <a:picLocks noChangeAspect="1" noChangeArrowheads="1"/>
          </p:cNvPicPr>
          <p:nvPr/>
        </p:nvPicPr>
        <p:blipFill>
          <a:blip r:embed="rId3" cstate="print"/>
          <a:srcRect/>
          <a:stretch>
            <a:fillRect/>
          </a:stretch>
        </p:blipFill>
        <p:spPr bwMode="auto">
          <a:xfrm>
            <a:off x="4857748" y="214290"/>
            <a:ext cx="3929094" cy="2286016"/>
          </a:xfrm>
          <a:prstGeom prst="rect">
            <a:avLst/>
          </a:prstGeom>
          <a:noFill/>
          <a:ln w="19050">
            <a:solidFill>
              <a:srgbClr val="000000"/>
            </a:solidFill>
            <a:miter lim="800000"/>
            <a:headEnd/>
            <a:tailEnd/>
          </a:ln>
        </p:spPr>
      </p:pic>
      <p:sp>
        <p:nvSpPr>
          <p:cNvPr id="6" name="Text Box 18"/>
          <p:cNvSpPr txBox="1">
            <a:spLocks noChangeArrowheads="1"/>
          </p:cNvSpPr>
          <p:nvPr/>
        </p:nvSpPr>
        <p:spPr bwMode="auto">
          <a:xfrm>
            <a:off x="539751" y="2662043"/>
            <a:ext cx="8064500" cy="3981667"/>
          </a:xfrm>
          <a:prstGeom prst="rect">
            <a:avLst/>
          </a:prstGeom>
          <a:noFill/>
          <a:ln w="9525">
            <a:noFill/>
            <a:miter lim="800000"/>
            <a:headEnd/>
            <a:tailEnd/>
          </a:ln>
        </p:spPr>
        <p:txBody>
          <a:bodyPr>
            <a:spAutoFit/>
          </a:bodyPr>
          <a:lstStyle/>
          <a:p>
            <a:pPr algn="r">
              <a:lnSpc>
                <a:spcPct val="150000"/>
              </a:lnSpc>
            </a:pPr>
            <a:r>
              <a:rPr lang="en-US" sz="1600" b="1" dirty="0">
                <a:solidFill>
                  <a:schemeClr val="accent6">
                    <a:lumMod val="50000"/>
                  </a:schemeClr>
                </a:solidFill>
                <a:ea typeface="Homa"/>
                <a:cs typeface="Homa"/>
              </a:rPr>
              <a:t> </a:t>
            </a:r>
            <a:r>
              <a:rPr lang="ar-SA" sz="1600" b="1" dirty="0">
                <a:solidFill>
                  <a:schemeClr val="accent6">
                    <a:lumMod val="50000"/>
                  </a:schemeClr>
                </a:solidFill>
                <a:ea typeface="Homa"/>
                <a:cs typeface="Homa"/>
              </a:rPr>
              <a:t>مجموعه سعد السلطنه</a:t>
            </a:r>
            <a:r>
              <a:rPr lang="en-US" sz="1400" dirty="0">
                <a:solidFill>
                  <a:srgbClr val="000080"/>
                </a:solidFill>
                <a:ea typeface="Homa"/>
                <a:cs typeface="Homa"/>
              </a:rPr>
              <a:t> </a:t>
            </a:r>
            <a:endParaRPr lang="en-US" sz="1400" b="0" dirty="0">
              <a:ea typeface="Homa"/>
              <a:cs typeface="Homa"/>
            </a:endParaRPr>
          </a:p>
          <a:p>
            <a:pPr algn="r">
              <a:lnSpc>
                <a:spcPct val="150000"/>
              </a:lnSpc>
            </a:pPr>
            <a:r>
              <a:rPr lang="ar-SA" sz="1400" b="0" dirty="0">
                <a:ea typeface="Homa"/>
                <a:cs typeface="Homa"/>
              </a:rPr>
              <a:t>بزرگترين كاروانسراي سر پوشيده و مركز تجاري داخلي شهري در ايران است كه با وسعتي افزون بر 6/2 هكتار توسط باقر خان سعد السلطنه فرماندار قزوين در اواخر سلطنت ناصر الدين شاه قاجار ساخته شده و از سراهاي تودرتو و پيوسته به هم تشكيل گرديده است . حجره هايي كه در حياط ها واقع شده اند با ايوانچه هاي كاربندي شده نشانگر كمال زيبايي و سنجيدگي طرح مي باشند كه محور هاي شرقي ـ غربي و شمالي ـ جنوبي بازار از آنها مي گذرند . محورهاي عمود بر هم در چهار سوق كاروانسرا به هم مي پيوندند و معماري مكتب قزوين در فضاهاي تجاري را به شيوه اي بسيار زيبا و ماندگار به نمايش مي گذارند . بر فراز اين چهار سوق گنبدي بزرگ و در چهار طرف آن چهار نيم گنبد قرار دارد كه همگي داراي كار بندي و در اوج زيبايي هستند . ورودي هاي متعدد و بلند ، حياط هاي وسيع ، بارانداز و شترخان بزرگ با بيش از يكصد ستون آجري ، گرمابه ، هشتي هاي با شكوه و حجره هايي كه دور تا دور فضا هاي باز و در دالان هاي طول و دراز گسترده و از تزئينات آجر تراش و كاشي برخوردارند اين مجموعه را به زيبايي تمام آراسته اند</a:t>
            </a:r>
            <a:r>
              <a:rPr lang="en-US" sz="1400" b="0" dirty="0">
                <a:ea typeface="Homa"/>
                <a:cs typeface="Homa"/>
              </a:rPr>
              <a:t> </a:t>
            </a:r>
            <a:endParaRPr lang="fa-IR" sz="1400" b="0" dirty="0">
              <a:ea typeface="Homa"/>
              <a:cs typeface="Homa"/>
            </a:endParaRPr>
          </a:p>
          <a:p>
            <a:pPr algn="r">
              <a:lnSpc>
                <a:spcPct val="150000"/>
              </a:lnSpc>
            </a:pPr>
            <a:r>
              <a:rPr lang="ar-SA" sz="1400" dirty="0">
                <a:ea typeface="Homa"/>
                <a:cs typeface="Homa"/>
              </a:rPr>
              <a:t>كاروانسراهاي ديگر</a:t>
            </a:r>
            <a:r>
              <a:rPr lang="en-US" sz="1400" dirty="0">
                <a:solidFill>
                  <a:srgbClr val="000080"/>
                </a:solidFill>
                <a:ea typeface="Homa"/>
                <a:cs typeface="Homa"/>
              </a:rPr>
              <a:t> </a:t>
            </a:r>
            <a:endParaRPr lang="en-US" sz="1400" b="0" dirty="0">
              <a:ea typeface="Homa"/>
              <a:cs typeface="Homa"/>
            </a:endParaRPr>
          </a:p>
          <a:p>
            <a:pPr algn="r">
              <a:lnSpc>
                <a:spcPct val="150000"/>
              </a:lnSpc>
            </a:pPr>
            <a:r>
              <a:rPr lang="ar-SA" sz="1400" b="0" dirty="0">
                <a:ea typeface="Homa"/>
                <a:cs typeface="Homa"/>
              </a:rPr>
              <a:t>كاروانسراي آراسنج در جاده بوئين زهرا – ساوه ؛كاروانسراي خرزان ؛ كاروانسراي قاقازان در راه قزوين – رشت و كاروانسراي پيچ بن در راه قزوين الموت – تنكابن از جمله ديگر كاروانسراهاي ميان راهي در استان قزوين مي باشند</a:t>
            </a:r>
            <a:r>
              <a:rPr lang="en-US" sz="1400" b="0" dirty="0">
                <a:ea typeface="Homa"/>
                <a:cs typeface="Homa"/>
              </a:rPr>
              <a:t> .</a:t>
            </a:r>
            <a:r>
              <a:rPr lang="en-US" sz="1400" b="0" u="sng" dirty="0">
                <a:ea typeface="Homa"/>
                <a:cs typeface="Homa"/>
              </a:rPr>
              <a:t> </a:t>
            </a:r>
          </a:p>
        </p:txBody>
      </p:sp>
      <p:sp>
        <p:nvSpPr>
          <p:cNvPr id="7" name="Text Box 23"/>
          <p:cNvSpPr txBox="1">
            <a:spLocks noChangeArrowheads="1"/>
          </p:cNvSpPr>
          <p:nvPr/>
        </p:nvSpPr>
        <p:spPr bwMode="auto">
          <a:xfrm>
            <a:off x="785786" y="2571744"/>
            <a:ext cx="3071284" cy="276999"/>
          </a:xfrm>
          <a:prstGeom prst="rect">
            <a:avLst/>
          </a:prstGeom>
          <a:noFill/>
          <a:ln w="9525">
            <a:noFill/>
            <a:miter lim="800000"/>
            <a:headEnd/>
            <a:tailEnd/>
          </a:ln>
        </p:spPr>
        <p:txBody>
          <a:bodyPr>
            <a:spAutoFit/>
          </a:bodyPr>
          <a:lstStyle/>
          <a:p>
            <a:pPr>
              <a:spcBef>
                <a:spcPct val="50000"/>
              </a:spcBef>
            </a:pPr>
            <a:r>
              <a:rPr lang="ar-SA" sz="1200" b="1" dirty="0">
                <a:ea typeface="Homa"/>
                <a:cs typeface="Homa"/>
              </a:rPr>
              <a:t>كاروانسراي شاه عباسي محمد آباد</a:t>
            </a:r>
            <a:endParaRPr lang="en-US" sz="1200" b="1" dirty="0">
              <a:ea typeface="Homa"/>
              <a:cs typeface="Homa"/>
            </a:endParaRPr>
          </a:p>
        </p:txBody>
      </p:sp>
    </p:spTree>
    <p:extLst>
      <p:ext uri="{BB962C8B-B14F-4D97-AF65-F5344CB8AC3E}">
        <p14:creationId xmlns="" xmlns:p14="http://schemas.microsoft.com/office/powerpoint/2010/main" val="2824082966"/>
      </p:ext>
    </p:extLst>
  </p:cSld>
  <p:clrMapOvr>
    <a:masterClrMapping/>
  </p:clrMapOvr>
  <p:transition spd="slow">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descr="okarvan(3)"/>
          <p:cNvPicPr>
            <a:picLocks noChangeAspect="1" noChangeArrowheads="1"/>
          </p:cNvPicPr>
          <p:nvPr/>
        </p:nvPicPr>
        <p:blipFill>
          <a:blip r:embed="rId2" cstate="print"/>
          <a:srcRect/>
          <a:stretch>
            <a:fillRect/>
          </a:stretch>
        </p:blipFill>
        <p:spPr bwMode="auto">
          <a:xfrm>
            <a:off x="130116" y="2311004"/>
            <a:ext cx="4975284" cy="2118128"/>
          </a:xfrm>
          <a:prstGeom prst="rect">
            <a:avLst/>
          </a:prstGeom>
          <a:noFill/>
          <a:ln w="19050">
            <a:solidFill>
              <a:srgbClr val="000000"/>
            </a:solidFill>
            <a:miter lim="800000"/>
            <a:headEnd/>
            <a:tailEnd/>
          </a:ln>
        </p:spPr>
      </p:pic>
      <p:pic>
        <p:nvPicPr>
          <p:cNvPr id="12" name="Picture 17" descr="okarvan"/>
          <p:cNvPicPr>
            <a:picLocks noChangeAspect="1" noChangeArrowheads="1"/>
          </p:cNvPicPr>
          <p:nvPr/>
        </p:nvPicPr>
        <p:blipFill>
          <a:blip r:embed="rId3" cstate="print"/>
          <a:srcRect/>
          <a:stretch>
            <a:fillRect/>
          </a:stretch>
        </p:blipFill>
        <p:spPr bwMode="auto">
          <a:xfrm>
            <a:off x="152400" y="4643446"/>
            <a:ext cx="5630546" cy="2059775"/>
          </a:xfrm>
          <a:prstGeom prst="rect">
            <a:avLst/>
          </a:prstGeom>
          <a:noFill/>
          <a:ln w="19050">
            <a:solidFill>
              <a:srgbClr val="000000"/>
            </a:solidFill>
            <a:miter lim="800000"/>
            <a:headEnd/>
            <a:tailEnd/>
          </a:ln>
        </p:spPr>
      </p:pic>
      <p:pic>
        <p:nvPicPr>
          <p:cNvPr id="13" name="Picture 18" descr="okarvan(1)"/>
          <p:cNvPicPr>
            <a:picLocks noChangeAspect="1" noChangeArrowheads="1"/>
          </p:cNvPicPr>
          <p:nvPr/>
        </p:nvPicPr>
        <p:blipFill>
          <a:blip r:embed="rId4" cstate="print"/>
          <a:srcRect/>
          <a:stretch>
            <a:fillRect/>
          </a:stretch>
        </p:blipFill>
        <p:spPr bwMode="auto">
          <a:xfrm>
            <a:off x="112685" y="71414"/>
            <a:ext cx="4602191" cy="2000264"/>
          </a:xfrm>
          <a:prstGeom prst="rect">
            <a:avLst/>
          </a:prstGeom>
          <a:noFill/>
          <a:ln w="19050">
            <a:solidFill>
              <a:srgbClr val="000000"/>
            </a:solidFill>
            <a:miter lim="800000"/>
            <a:headEnd/>
            <a:tailEnd/>
          </a:ln>
        </p:spPr>
      </p:pic>
      <p:pic>
        <p:nvPicPr>
          <p:cNvPr id="14" name="Picture 19" descr="okarvan(2)"/>
          <p:cNvPicPr>
            <a:picLocks noChangeAspect="1" noChangeArrowheads="1"/>
          </p:cNvPicPr>
          <p:nvPr/>
        </p:nvPicPr>
        <p:blipFill>
          <a:blip r:embed="rId5" cstate="print"/>
          <a:srcRect/>
          <a:stretch>
            <a:fillRect/>
          </a:stretch>
        </p:blipFill>
        <p:spPr bwMode="auto">
          <a:xfrm>
            <a:off x="5206375" y="152400"/>
            <a:ext cx="3785225" cy="2081234"/>
          </a:xfrm>
          <a:prstGeom prst="rect">
            <a:avLst/>
          </a:prstGeom>
          <a:noFill/>
          <a:ln w="19050">
            <a:solidFill>
              <a:srgbClr val="000000"/>
            </a:solidFill>
            <a:miter lim="800000"/>
            <a:headEnd/>
            <a:tailEnd/>
          </a:ln>
        </p:spPr>
      </p:pic>
    </p:spTree>
    <p:extLst>
      <p:ext uri="{BB962C8B-B14F-4D97-AF65-F5344CB8AC3E}">
        <p14:creationId xmlns="" xmlns:p14="http://schemas.microsoft.com/office/powerpoint/2010/main" val="3040325412"/>
      </p:ext>
    </p:extLst>
  </p:cSld>
  <p:clrMapOvr>
    <a:masterClrMapping/>
  </p:clrMapOvr>
  <p:transition spd="slow">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929190" y="285728"/>
            <a:ext cx="3814233" cy="369332"/>
          </a:xfrm>
          <a:prstGeom prst="rect">
            <a:avLst/>
          </a:prstGeom>
          <a:noFill/>
          <a:ln w="28575">
            <a:noFill/>
            <a:miter lim="800000"/>
            <a:headEnd type="none" w="lg" len="lg"/>
            <a:tailEnd type="none" w="lg" len="lg"/>
          </a:ln>
        </p:spPr>
        <p:txBody>
          <a:bodyPr>
            <a:spAutoFit/>
          </a:bodyPr>
          <a:lstStyle/>
          <a:p>
            <a:pPr>
              <a:spcBef>
                <a:spcPct val="50000"/>
              </a:spcBef>
            </a:pPr>
            <a:r>
              <a:rPr lang="fa-IR" b="1" dirty="0">
                <a:solidFill>
                  <a:schemeClr val="accent6">
                    <a:lumMod val="50000"/>
                  </a:schemeClr>
                </a:solidFill>
                <a:ea typeface="Homa"/>
                <a:cs typeface="Homa"/>
              </a:rPr>
              <a:t>نقشه شهر قزوين در دوران  پيش از صفويه</a:t>
            </a:r>
            <a:endParaRPr lang="en-US" b="1" dirty="0">
              <a:solidFill>
                <a:schemeClr val="accent6">
                  <a:lumMod val="50000"/>
                </a:schemeClr>
              </a:solidFill>
              <a:ea typeface="Homa"/>
              <a:cs typeface="Homa"/>
            </a:endParaRPr>
          </a:p>
        </p:txBody>
      </p:sp>
      <p:sp>
        <p:nvSpPr>
          <p:cNvPr id="4" name="Text Box 4"/>
          <p:cNvSpPr txBox="1">
            <a:spLocks noChangeArrowheads="1"/>
          </p:cNvSpPr>
          <p:nvPr/>
        </p:nvSpPr>
        <p:spPr bwMode="auto">
          <a:xfrm>
            <a:off x="357158" y="6182916"/>
            <a:ext cx="5244581" cy="369332"/>
          </a:xfrm>
          <a:prstGeom prst="rect">
            <a:avLst/>
          </a:prstGeom>
          <a:noFill/>
          <a:ln w="28575">
            <a:noFill/>
            <a:miter lim="800000"/>
            <a:headEnd type="none" w="lg" len="lg"/>
            <a:tailEnd type="none" w="lg" len="lg"/>
          </a:ln>
        </p:spPr>
        <p:txBody>
          <a:bodyPr wrap="square">
            <a:spAutoFit/>
          </a:bodyPr>
          <a:lstStyle/>
          <a:p>
            <a:pPr>
              <a:spcBef>
                <a:spcPct val="50000"/>
              </a:spcBef>
            </a:pPr>
            <a:r>
              <a:rPr lang="fa-IR" b="1" dirty="0">
                <a:solidFill>
                  <a:schemeClr val="accent6">
                    <a:lumMod val="50000"/>
                  </a:schemeClr>
                </a:solidFill>
                <a:ea typeface="Homa"/>
                <a:cs typeface="Homa"/>
              </a:rPr>
              <a:t>دياگرام استخوان بندي  شهر قزوين در محدوده بافت تاريخي</a:t>
            </a:r>
            <a:endParaRPr lang="en-US" b="1" dirty="0">
              <a:solidFill>
                <a:schemeClr val="accent6">
                  <a:lumMod val="50000"/>
                </a:schemeClr>
              </a:solidFill>
              <a:ea typeface="Homa"/>
              <a:cs typeface="Homa"/>
            </a:endParaRPr>
          </a:p>
        </p:txBody>
      </p:sp>
      <p:pic>
        <p:nvPicPr>
          <p:cNvPr id="5" name="Picture 5" descr="پيش ا ز-صفوي"/>
          <p:cNvPicPr>
            <a:picLocks noChangeAspect="1" noChangeArrowheads="1"/>
          </p:cNvPicPr>
          <p:nvPr/>
        </p:nvPicPr>
        <p:blipFill>
          <a:blip r:embed="rId2" cstate="print">
            <a:clrChange>
              <a:clrFrom>
                <a:srgbClr val="FDFDFD"/>
              </a:clrFrom>
              <a:clrTo>
                <a:srgbClr val="FDFDFD">
                  <a:alpha val="0"/>
                </a:srgbClr>
              </a:clrTo>
            </a:clrChange>
            <a:lum bright="-42000"/>
          </a:blip>
          <a:srcRect l="6454" t="5754" r="5106" b="13391"/>
          <a:stretch>
            <a:fillRect/>
          </a:stretch>
        </p:blipFill>
        <p:spPr bwMode="auto">
          <a:xfrm>
            <a:off x="4953003" y="845323"/>
            <a:ext cx="3905277" cy="2797991"/>
          </a:xfrm>
          <a:prstGeom prst="rect">
            <a:avLst/>
          </a:prstGeom>
          <a:noFill/>
          <a:ln w="9525">
            <a:solidFill>
              <a:srgbClr val="000000"/>
            </a:solidFill>
            <a:miter lim="800000"/>
            <a:headEnd/>
            <a:tailEnd/>
          </a:ln>
        </p:spPr>
      </p:pic>
      <p:pic>
        <p:nvPicPr>
          <p:cNvPr id="6" name="Picture 6" descr="بافت قديم"/>
          <p:cNvPicPr>
            <a:picLocks noChangeAspect="1" noChangeArrowheads="1"/>
          </p:cNvPicPr>
          <p:nvPr/>
        </p:nvPicPr>
        <p:blipFill>
          <a:blip r:embed="rId3" cstate="print">
            <a:clrChange>
              <a:clrFrom>
                <a:srgbClr val="FFFFFF"/>
              </a:clrFrom>
              <a:clrTo>
                <a:srgbClr val="FFFFFF">
                  <a:alpha val="0"/>
                </a:srgbClr>
              </a:clrTo>
            </a:clrChange>
            <a:lum bright="-30000"/>
          </a:blip>
          <a:srcRect l="4700" t="4538" r="7533" b="9961"/>
          <a:stretch>
            <a:fillRect/>
          </a:stretch>
        </p:blipFill>
        <p:spPr bwMode="auto">
          <a:xfrm>
            <a:off x="285720" y="2928934"/>
            <a:ext cx="4301953" cy="3003950"/>
          </a:xfrm>
          <a:prstGeom prst="rect">
            <a:avLst/>
          </a:prstGeom>
          <a:noFill/>
          <a:ln w="12700">
            <a:solidFill>
              <a:srgbClr val="000000"/>
            </a:solidFill>
            <a:miter lim="800000"/>
            <a:headEnd/>
            <a:tailEnd/>
          </a:ln>
        </p:spPr>
      </p:pic>
      <p:sp>
        <p:nvSpPr>
          <p:cNvPr id="7" name="Line 7"/>
          <p:cNvSpPr>
            <a:spLocks noChangeShapeType="1"/>
          </p:cNvSpPr>
          <p:nvPr/>
        </p:nvSpPr>
        <p:spPr bwMode="auto">
          <a:xfrm flipV="1">
            <a:off x="4764618" y="2355056"/>
            <a:ext cx="910167" cy="47625"/>
          </a:xfrm>
          <a:prstGeom prst="line">
            <a:avLst/>
          </a:prstGeom>
          <a:noFill/>
          <a:ln w="28575">
            <a:solidFill>
              <a:srgbClr val="FF0000"/>
            </a:solidFill>
            <a:round/>
            <a:headEnd type="none" w="lg" len="lg"/>
            <a:tailEnd type="stealth" w="lg" len="lg"/>
          </a:ln>
        </p:spPr>
        <p:txBody>
          <a:bodyPr/>
          <a:lstStyle/>
          <a:p>
            <a:endParaRPr lang="en-US"/>
          </a:p>
        </p:txBody>
      </p:sp>
      <p:sp>
        <p:nvSpPr>
          <p:cNvPr id="8" name="Oval 8"/>
          <p:cNvSpPr>
            <a:spLocks noChangeArrowheads="1"/>
          </p:cNvSpPr>
          <p:nvPr/>
        </p:nvSpPr>
        <p:spPr bwMode="auto">
          <a:xfrm>
            <a:off x="5820833" y="2260997"/>
            <a:ext cx="247651" cy="141684"/>
          </a:xfrm>
          <a:prstGeom prst="ellipse">
            <a:avLst/>
          </a:prstGeom>
          <a:solidFill>
            <a:srgbClr val="FFFF99"/>
          </a:solidFill>
          <a:ln w="28575">
            <a:solidFill>
              <a:srgbClr val="FFFF99"/>
            </a:solidFill>
            <a:round/>
            <a:headEnd type="none" w="lg" len="lg"/>
            <a:tailEnd type="none" w="lg" len="lg"/>
          </a:ln>
        </p:spPr>
        <p:txBody>
          <a:bodyPr wrap="none" anchor="ctr"/>
          <a:lstStyle/>
          <a:p>
            <a:endParaRPr lang="fa-IR"/>
          </a:p>
        </p:txBody>
      </p:sp>
      <p:sp>
        <p:nvSpPr>
          <p:cNvPr id="9" name="Line 9"/>
          <p:cNvSpPr>
            <a:spLocks noChangeShapeType="1"/>
          </p:cNvSpPr>
          <p:nvPr/>
        </p:nvSpPr>
        <p:spPr bwMode="auto">
          <a:xfrm flipV="1">
            <a:off x="1797051" y="4841082"/>
            <a:ext cx="662516" cy="46435"/>
          </a:xfrm>
          <a:prstGeom prst="line">
            <a:avLst/>
          </a:prstGeom>
          <a:noFill/>
          <a:ln w="28575">
            <a:solidFill>
              <a:srgbClr val="FF0000"/>
            </a:solidFill>
            <a:round/>
            <a:headEnd type="none" w="lg" len="lg"/>
            <a:tailEnd type="stealth" w="lg" len="lg"/>
          </a:ln>
        </p:spPr>
        <p:txBody>
          <a:bodyPr/>
          <a:lstStyle/>
          <a:p>
            <a:endParaRPr lang="en-US"/>
          </a:p>
        </p:txBody>
      </p:sp>
      <p:sp>
        <p:nvSpPr>
          <p:cNvPr id="10" name="Oval 10"/>
          <p:cNvSpPr>
            <a:spLocks noChangeArrowheads="1"/>
          </p:cNvSpPr>
          <p:nvPr/>
        </p:nvSpPr>
        <p:spPr bwMode="auto">
          <a:xfrm>
            <a:off x="2531534" y="4725591"/>
            <a:ext cx="215900" cy="161925"/>
          </a:xfrm>
          <a:prstGeom prst="ellipse">
            <a:avLst/>
          </a:prstGeom>
          <a:solidFill>
            <a:srgbClr val="FFFF99"/>
          </a:solidFill>
          <a:ln w="28575">
            <a:solidFill>
              <a:srgbClr val="FFFF99"/>
            </a:solidFill>
            <a:round/>
            <a:headEnd type="none" w="lg" len="lg"/>
            <a:tailEnd type="none" w="lg" len="lg"/>
          </a:ln>
        </p:spPr>
        <p:txBody>
          <a:bodyPr wrap="none" anchor="ctr"/>
          <a:lstStyle/>
          <a:p>
            <a:endParaRPr lang="fa-IR"/>
          </a:p>
        </p:txBody>
      </p:sp>
    </p:spTree>
    <p:extLst>
      <p:ext uri="{BB962C8B-B14F-4D97-AF65-F5344CB8AC3E}">
        <p14:creationId xmlns="" xmlns:p14="http://schemas.microsoft.com/office/powerpoint/2010/main" val="3204685112"/>
      </p:ext>
    </p:extLst>
  </p:cSld>
  <p:clrMapOvr>
    <a:masterClrMapping/>
  </p:clrMapOvr>
  <p:transition spd="slow">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3"/>
          <p:cNvPicPr>
            <a:picLocks noChangeAspect="1" noChangeArrowheads="1"/>
          </p:cNvPicPr>
          <p:nvPr/>
        </p:nvPicPr>
        <p:blipFill>
          <a:blip r:embed="rId2" cstate="print">
            <a:lum contrast="12000"/>
          </a:blip>
          <a:srcRect l="5400" t="5637" r="52335" b="16707"/>
          <a:stretch>
            <a:fillRect/>
          </a:stretch>
        </p:blipFill>
        <p:spPr bwMode="auto">
          <a:xfrm>
            <a:off x="428596" y="2996804"/>
            <a:ext cx="3972984" cy="3132534"/>
          </a:xfrm>
          <a:prstGeom prst="rect">
            <a:avLst/>
          </a:prstGeom>
          <a:noFill/>
          <a:ln w="38100">
            <a:solidFill>
              <a:schemeClr val="bg2"/>
            </a:solidFill>
            <a:miter lim="800000"/>
            <a:headEnd/>
            <a:tailEnd/>
          </a:ln>
        </p:spPr>
      </p:pic>
      <p:pic>
        <p:nvPicPr>
          <p:cNvPr id="3" name="Picture 4" descr="03"/>
          <p:cNvPicPr>
            <a:picLocks noChangeAspect="1" noChangeArrowheads="1"/>
          </p:cNvPicPr>
          <p:nvPr/>
        </p:nvPicPr>
        <p:blipFill>
          <a:blip r:embed="rId2" cstate="print">
            <a:lum contrast="12000"/>
          </a:blip>
          <a:srcRect l="53246" t="5637" r="4863" b="16707"/>
          <a:stretch>
            <a:fillRect/>
          </a:stretch>
        </p:blipFill>
        <p:spPr bwMode="auto">
          <a:xfrm>
            <a:off x="4667251" y="357166"/>
            <a:ext cx="3934883" cy="3132534"/>
          </a:xfrm>
          <a:prstGeom prst="rect">
            <a:avLst/>
          </a:prstGeom>
          <a:noFill/>
          <a:ln w="38100">
            <a:solidFill>
              <a:schemeClr val="bg2"/>
            </a:solidFill>
            <a:miter lim="800000"/>
            <a:headEnd/>
            <a:tailEnd/>
          </a:ln>
        </p:spPr>
      </p:pic>
      <p:sp>
        <p:nvSpPr>
          <p:cNvPr id="4" name="Text Box 5"/>
          <p:cNvSpPr txBox="1">
            <a:spLocks noChangeArrowheads="1"/>
          </p:cNvSpPr>
          <p:nvPr/>
        </p:nvSpPr>
        <p:spPr bwMode="auto">
          <a:xfrm>
            <a:off x="4859867" y="3848100"/>
            <a:ext cx="3649133" cy="369332"/>
          </a:xfrm>
          <a:prstGeom prst="rect">
            <a:avLst/>
          </a:prstGeom>
          <a:noFill/>
          <a:ln w="28575">
            <a:noFill/>
            <a:miter lim="800000"/>
            <a:headEnd type="none" w="lg" len="lg"/>
            <a:tailEnd type="none" w="lg" len="lg"/>
          </a:ln>
        </p:spPr>
        <p:txBody>
          <a:bodyPr>
            <a:spAutoFit/>
          </a:bodyPr>
          <a:lstStyle/>
          <a:p>
            <a:pPr>
              <a:spcBef>
                <a:spcPct val="50000"/>
              </a:spcBef>
            </a:pPr>
            <a:r>
              <a:rPr lang="fa-IR" b="1" dirty="0">
                <a:solidFill>
                  <a:schemeClr val="accent6">
                    <a:lumMod val="50000"/>
                  </a:schemeClr>
                </a:solidFill>
                <a:ea typeface="Homa"/>
                <a:cs typeface="Homa"/>
              </a:rPr>
              <a:t>نقشه شهر قزوين در دوران صفويه</a:t>
            </a:r>
            <a:endParaRPr lang="en-US" b="1" dirty="0">
              <a:solidFill>
                <a:schemeClr val="accent6">
                  <a:lumMod val="50000"/>
                </a:schemeClr>
              </a:solidFill>
              <a:ea typeface="Homa"/>
              <a:cs typeface="Homa"/>
            </a:endParaRPr>
          </a:p>
        </p:txBody>
      </p:sp>
      <p:sp>
        <p:nvSpPr>
          <p:cNvPr id="5" name="Text Box 6"/>
          <p:cNvSpPr txBox="1">
            <a:spLocks noChangeArrowheads="1"/>
          </p:cNvSpPr>
          <p:nvPr/>
        </p:nvSpPr>
        <p:spPr bwMode="auto">
          <a:xfrm>
            <a:off x="1210733" y="6237685"/>
            <a:ext cx="4032251" cy="369332"/>
          </a:xfrm>
          <a:prstGeom prst="rect">
            <a:avLst/>
          </a:prstGeom>
          <a:noFill/>
          <a:ln w="28575">
            <a:noFill/>
            <a:miter lim="800000"/>
            <a:headEnd type="none" w="lg" len="lg"/>
            <a:tailEnd type="none" w="lg" len="lg"/>
          </a:ln>
        </p:spPr>
        <p:txBody>
          <a:bodyPr>
            <a:spAutoFit/>
          </a:bodyPr>
          <a:lstStyle/>
          <a:p>
            <a:pPr>
              <a:spcBef>
                <a:spcPct val="50000"/>
              </a:spcBef>
            </a:pPr>
            <a:r>
              <a:rPr lang="fa-IR" b="1" dirty="0">
                <a:solidFill>
                  <a:schemeClr val="accent6">
                    <a:lumMod val="50000"/>
                  </a:schemeClr>
                </a:solidFill>
                <a:ea typeface="Homa"/>
                <a:cs typeface="Homa"/>
              </a:rPr>
              <a:t>نقشه شهر قزوين در دوران قاجار</a:t>
            </a:r>
            <a:endParaRPr lang="en-US" b="1" dirty="0">
              <a:solidFill>
                <a:schemeClr val="accent6">
                  <a:lumMod val="50000"/>
                </a:schemeClr>
              </a:solidFill>
              <a:ea typeface="Homa"/>
              <a:cs typeface="Homa"/>
            </a:endParaRPr>
          </a:p>
        </p:txBody>
      </p:sp>
      <p:sp>
        <p:nvSpPr>
          <p:cNvPr id="6" name="Oval 7"/>
          <p:cNvSpPr>
            <a:spLocks noChangeArrowheads="1"/>
          </p:cNvSpPr>
          <p:nvPr/>
        </p:nvSpPr>
        <p:spPr bwMode="auto">
          <a:xfrm>
            <a:off x="6203951" y="2077641"/>
            <a:ext cx="287867" cy="161925"/>
          </a:xfrm>
          <a:prstGeom prst="ellipse">
            <a:avLst/>
          </a:prstGeom>
          <a:solidFill>
            <a:srgbClr val="FFFF99"/>
          </a:solidFill>
          <a:ln w="38100">
            <a:solidFill>
              <a:srgbClr val="FFFF99"/>
            </a:solidFill>
            <a:round/>
            <a:headEnd type="none" w="lg" len="med"/>
            <a:tailEnd type="none" w="lg" len="lg"/>
          </a:ln>
        </p:spPr>
        <p:txBody>
          <a:bodyPr wrap="none" anchor="ctr"/>
          <a:lstStyle/>
          <a:p>
            <a:endParaRPr lang="fa-IR"/>
          </a:p>
        </p:txBody>
      </p:sp>
      <p:sp>
        <p:nvSpPr>
          <p:cNvPr id="7" name="Oval 8"/>
          <p:cNvSpPr>
            <a:spLocks noChangeArrowheads="1"/>
          </p:cNvSpPr>
          <p:nvPr/>
        </p:nvSpPr>
        <p:spPr bwMode="auto">
          <a:xfrm>
            <a:off x="3227917" y="4779169"/>
            <a:ext cx="287867" cy="161925"/>
          </a:xfrm>
          <a:prstGeom prst="ellipse">
            <a:avLst/>
          </a:prstGeom>
          <a:solidFill>
            <a:srgbClr val="FFFF99"/>
          </a:solidFill>
          <a:ln w="38100">
            <a:solidFill>
              <a:srgbClr val="FFFF99"/>
            </a:solidFill>
            <a:round/>
            <a:headEnd type="none" w="lg" len="med"/>
            <a:tailEnd type="none" w="lg" len="lg"/>
          </a:ln>
        </p:spPr>
        <p:txBody>
          <a:bodyPr wrap="none" anchor="ctr"/>
          <a:lstStyle/>
          <a:p>
            <a:endParaRPr lang="fa-IR"/>
          </a:p>
        </p:txBody>
      </p:sp>
    </p:spTree>
    <p:extLst>
      <p:ext uri="{BB962C8B-B14F-4D97-AF65-F5344CB8AC3E}">
        <p14:creationId xmlns="" xmlns:p14="http://schemas.microsoft.com/office/powerpoint/2010/main" val="2130039581"/>
      </p:ext>
    </p:extLst>
  </p:cSld>
  <p:clrMapOvr>
    <a:masterClrMapping/>
  </p:clrMapOvr>
  <p:transition spd="slow">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800600" y="180201"/>
            <a:ext cx="4033899" cy="5324535"/>
          </a:xfrm>
          <a:prstGeom prst="rect">
            <a:avLst/>
          </a:prstGeom>
          <a:noFill/>
          <a:ln w="9525">
            <a:noFill/>
            <a:miter lim="800000"/>
            <a:headEnd/>
            <a:tailEnd/>
          </a:ln>
        </p:spPr>
        <p:txBody>
          <a:bodyPr wrap="square" anchor="ctr">
            <a:spAutoFit/>
          </a:bodyPr>
          <a:lstStyle/>
          <a:p>
            <a:pPr algn="justLow" rtl="1"/>
            <a:r>
              <a:rPr lang="fa-IR" sz="1700" b="1" dirty="0">
                <a:solidFill>
                  <a:schemeClr val="accent6">
                    <a:lumMod val="50000"/>
                  </a:schemeClr>
                </a:solidFill>
                <a:latin typeface="Calibri" pitchFamily="34" charset="0"/>
                <a:ea typeface="Majalla UI"/>
                <a:cs typeface="Majalla UI"/>
              </a:rPr>
              <a:t>تاریخ مکانی بنای سعدالسلطنه </a:t>
            </a:r>
          </a:p>
          <a:p>
            <a:pPr algn="justLow" rtl="1"/>
            <a:endParaRPr lang="en-US" sz="1700" dirty="0">
              <a:ea typeface="Majalla UI"/>
              <a:cs typeface="Majalla UI"/>
            </a:endParaRPr>
          </a:p>
          <a:p>
            <a:pPr algn="justLow" rtl="1"/>
            <a:r>
              <a:rPr lang="fa-IR" sz="1700" dirty="0">
                <a:latin typeface="Calibri" pitchFamily="34" charset="0"/>
                <a:ea typeface="Majalla UI"/>
                <a:cs typeface="Majalla UI"/>
              </a:rPr>
              <a:t>« در مورد مکان بنای سعدالسلطنه دو قول معروف وجود دارد ؛ عده ای بر این باورند که در محل کنونی سرای مذکور ، خانه های مسکونی وجود داشته و سعدالسلطنه این خانه ها را از صاحبانشان خریداری کرده و پس از تخریب آنها به ساختن سرا در مکان آنها پرداخته است .</a:t>
            </a:r>
            <a:endParaRPr lang="en-US" sz="1700" dirty="0">
              <a:ea typeface="Majalla UI"/>
              <a:cs typeface="Majalla UI"/>
            </a:endParaRPr>
          </a:p>
          <a:p>
            <a:pPr algn="justLow" rtl="1"/>
            <a:r>
              <a:rPr lang="fa-IR" sz="1700" dirty="0">
                <a:latin typeface="Calibri" pitchFamily="34" charset="0"/>
                <a:ea typeface="Majalla UI"/>
                <a:cs typeface="Majalla UI"/>
              </a:rPr>
              <a:t>گروه دوم معتقدند که در چهار چوب خیابانهای امام خمینی ، پیغمبریه و کوچه پنجه علی باغ معروف سعادت آباد قرار داشته است که شاه طهماسب اول و جانشین او کاخهای رفیعی در آن احداث کرده بودند و یکی از قصور مجلل و با شکوه پادشاهان صفوی بوده که پس از انقراض آن دودمان ، رو به ویرانی نهاده و سرانجام اراضی آن جایگاه خاکروبه شده بود که سعدالسلطنه در اقدامی مدبرانه خاکروبه ها و ... را به کلکوارچی ها فروخت که آنگاه زمین آنجا را صاف کرده و طرح سرای سعادت را ریخت و نام سعادت به این مناسبت است که آنجا زمین سعادت آباد بوده است » </a:t>
            </a:r>
            <a:endParaRPr lang="en-US" sz="1700" dirty="0">
              <a:ea typeface="Majalla UI"/>
              <a:cs typeface="Majalla UI"/>
            </a:endParaRPr>
          </a:p>
          <a:p>
            <a:pPr algn="justLow" rtl="1"/>
            <a:endParaRPr lang="fa-IR" sz="1700" dirty="0">
              <a:latin typeface="Calibri" pitchFamily="34" charset="0"/>
              <a:ea typeface="Majalla UI"/>
              <a:cs typeface="Majalla UI"/>
            </a:endParaRPr>
          </a:p>
        </p:txBody>
      </p:sp>
      <p:pic>
        <p:nvPicPr>
          <p:cNvPr id="3" name="Picture 3" descr="C:\Documents and Settings\m\Desktop\Picture.jpg"/>
          <p:cNvPicPr>
            <a:picLocks noChangeAspect="1" noChangeArrowheads="1"/>
          </p:cNvPicPr>
          <p:nvPr/>
        </p:nvPicPr>
        <p:blipFill>
          <a:blip r:embed="rId2" cstate="print"/>
          <a:srcRect l="2240" t="33295" r="10397"/>
          <a:stretch>
            <a:fillRect/>
          </a:stretch>
        </p:blipFill>
        <p:spPr bwMode="auto">
          <a:xfrm>
            <a:off x="-32" y="-24"/>
            <a:ext cx="4452938" cy="4286250"/>
          </a:xfrm>
          <a:prstGeom prst="rect">
            <a:avLst/>
          </a:prstGeom>
          <a:noFill/>
          <a:ln w="9525">
            <a:noFill/>
            <a:miter lim="800000"/>
            <a:headEnd/>
            <a:tailEnd/>
          </a:ln>
        </p:spPr>
      </p:pic>
      <p:sp>
        <p:nvSpPr>
          <p:cNvPr id="4" name="Rectangle 3"/>
          <p:cNvSpPr/>
          <p:nvPr/>
        </p:nvSpPr>
        <p:spPr>
          <a:xfrm>
            <a:off x="142844" y="4510169"/>
            <a:ext cx="4572000" cy="2062103"/>
          </a:xfrm>
          <a:prstGeom prst="rect">
            <a:avLst/>
          </a:prstGeom>
        </p:spPr>
        <p:txBody>
          <a:bodyPr>
            <a:spAutoFit/>
          </a:bodyPr>
          <a:lstStyle/>
          <a:p>
            <a:pPr algn="justLow" rtl="1"/>
            <a:r>
              <a:rPr lang="fa-IR" sz="1600" dirty="0" smtClean="0">
                <a:latin typeface="Calibri" pitchFamily="34" charset="0"/>
                <a:ea typeface="Majalla UI"/>
                <a:cs typeface="Majalla UI"/>
              </a:rPr>
              <a:t>بناهایی که همزمان با این کاروانسرا در قزوین ساخته شده شامل : </a:t>
            </a:r>
          </a:p>
          <a:p>
            <a:pPr algn="justLow" rtl="1"/>
            <a:r>
              <a:rPr lang="fa-IR" sz="1600" dirty="0" smtClean="0">
                <a:latin typeface="Calibri" pitchFamily="34" charset="0"/>
                <a:ea typeface="Majalla UI"/>
                <a:cs typeface="Majalla UI"/>
              </a:rPr>
              <a:t>کاخ چهل ستون. مسجدالنبی . مسجد سنجیده . </a:t>
            </a:r>
          </a:p>
          <a:p>
            <a:pPr algn="justLow" rtl="1"/>
            <a:endParaRPr lang="fa-IR" sz="1600" dirty="0" smtClean="0">
              <a:latin typeface="Calibri" pitchFamily="34" charset="0"/>
              <a:ea typeface="Majalla UI"/>
              <a:cs typeface="Majalla UI"/>
            </a:endParaRPr>
          </a:p>
          <a:p>
            <a:pPr algn="justLow" rtl="1"/>
            <a:r>
              <a:rPr lang="fa-IR" sz="1600" dirty="0" smtClean="0">
                <a:latin typeface="Calibri" pitchFamily="34" charset="0"/>
                <a:ea typeface="Majalla UI"/>
                <a:cs typeface="Majalla UI"/>
              </a:rPr>
              <a:t>" سرای سعادت یا سعدیه " </a:t>
            </a:r>
          </a:p>
          <a:p>
            <a:pPr algn="justLow" rtl="1"/>
            <a:endParaRPr lang="en-US" sz="1600" dirty="0" smtClean="0">
              <a:ea typeface="Majalla UI"/>
              <a:cs typeface="Majalla UI"/>
            </a:endParaRPr>
          </a:p>
          <a:p>
            <a:pPr algn="justLow" rtl="1"/>
            <a:r>
              <a:rPr lang="fa-IR" sz="1600" dirty="0" smtClean="0">
                <a:latin typeface="Calibri" pitchFamily="34" charset="0"/>
                <a:ea typeface="Majalla UI"/>
                <a:cs typeface="Majalla UI"/>
              </a:rPr>
              <a:t>« بانی این سرای ، آقای باقر سعدالسلطنه اصفهانی است که در اواخر سلطنت ناصرالدین شاه از طرف میرزا علی اصغر خان اتابک ، فرمانده قزوین بود .» </a:t>
            </a:r>
            <a:endParaRPr lang="fa-IR" sz="1600" dirty="0">
              <a:ea typeface="Majalla UI"/>
              <a:cs typeface="Majalla UI"/>
            </a:endParaRPr>
          </a:p>
        </p:txBody>
      </p:sp>
    </p:spTree>
    <p:extLst>
      <p:ext uri="{BB962C8B-B14F-4D97-AF65-F5344CB8AC3E}">
        <p14:creationId xmlns="" xmlns:p14="http://schemas.microsoft.com/office/powerpoint/2010/main" val="181067388"/>
      </p:ext>
    </p:extLst>
  </p:cSld>
  <p:clrMapOvr>
    <a:masterClrMapping/>
  </p:clrMapOvr>
  <p:transition spd="slow">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90600"/>
            <a:ext cx="6929462" cy="4278094"/>
          </a:xfrm>
          <a:prstGeom prst="rect">
            <a:avLst/>
          </a:prstGeom>
        </p:spPr>
        <p:txBody>
          <a:bodyPr wrap="square">
            <a:spAutoFit/>
          </a:bodyPr>
          <a:lstStyle/>
          <a:p>
            <a:pPr algn="justLow" rtl="1"/>
            <a:r>
              <a:rPr lang="fa-IR" sz="3200" b="1" dirty="0" smtClean="0">
                <a:solidFill>
                  <a:schemeClr val="accent6">
                    <a:lumMod val="50000"/>
                  </a:schemeClr>
                </a:solidFill>
                <a:latin typeface="Calibri" pitchFamily="34" charset="0"/>
                <a:ea typeface="Majalla UI"/>
                <a:cs typeface="Majalla UI"/>
              </a:rPr>
              <a:t>معرفی</a:t>
            </a:r>
          </a:p>
          <a:p>
            <a:pPr algn="justLow" rtl="1"/>
            <a:endParaRPr lang="fa-IR" sz="2400" b="1" dirty="0" smtClean="0">
              <a:latin typeface="Calibri" pitchFamily="34" charset="0"/>
              <a:ea typeface="Majalla UI"/>
              <a:cs typeface="Majalla UI"/>
            </a:endParaRPr>
          </a:p>
          <a:p>
            <a:pPr algn="justLow" rtl="1"/>
            <a:r>
              <a:rPr lang="fa-IR" sz="2400" b="1" dirty="0" smtClean="0"/>
              <a:t>سال ساخت بنا:</a:t>
            </a:r>
            <a:r>
              <a:rPr lang="fa-IR" sz="2400" dirty="0" smtClean="0"/>
              <a:t> سال ساخت این بنا حدودا بین سال های 1310 تا 1312 ه.ق می باشد.</a:t>
            </a:r>
            <a:endParaRPr lang="fa-IR" sz="2400" dirty="0" smtClean="0">
              <a:latin typeface="Calibri" pitchFamily="34" charset="0"/>
              <a:ea typeface="Majalla UI"/>
              <a:cs typeface="Majalla UI"/>
            </a:endParaRPr>
          </a:p>
          <a:p>
            <a:pPr algn="justLow" rtl="1"/>
            <a:endParaRPr lang="fa-IR" sz="2400" b="1" dirty="0" smtClean="0">
              <a:latin typeface="Calibri" pitchFamily="34" charset="0"/>
              <a:ea typeface="Majalla UI"/>
              <a:cs typeface="Majalla UI"/>
            </a:endParaRPr>
          </a:p>
          <a:p>
            <a:pPr algn="justLow" rtl="1"/>
            <a:endParaRPr lang="fa-IR" sz="2400" b="1" dirty="0" smtClean="0">
              <a:latin typeface="Calibri" pitchFamily="34" charset="0"/>
              <a:ea typeface="Majalla UI"/>
              <a:cs typeface="Majalla UI"/>
            </a:endParaRPr>
          </a:p>
          <a:p>
            <a:pPr algn="justLow" rtl="1"/>
            <a:r>
              <a:rPr lang="fa-IR" sz="2400" b="1" dirty="0" smtClean="0">
                <a:latin typeface="Calibri" pitchFamily="34" charset="0"/>
                <a:ea typeface="Majalla UI"/>
                <a:cs typeface="Majalla UI"/>
              </a:rPr>
              <a:t>بررسی تاریخی بنا: </a:t>
            </a:r>
            <a:r>
              <a:rPr lang="fa-IR" sz="2400" dirty="0" smtClean="0">
                <a:latin typeface="Calibri" pitchFamily="34" charset="0"/>
                <a:ea typeface="Majalla UI"/>
                <a:cs typeface="Majalla UI"/>
              </a:rPr>
              <a:t>بنای تاریخی در مجموعه بازار تاریخی قزوین قرار گرفته و در دوره ناطرالدین شاه قاجار و به دستور باقرخان سعدالسلطنه فرماندار شهر قزوین احداث شد . او با در نظر گرفتن اهمیت تجاری شهر این سرا را به منظور محل تجارت و داد و ستد بنا کرد و به مناسبت لقب خودش آنرا سعدیه می نامد . </a:t>
            </a:r>
            <a:endParaRPr lang="fa-IR" sz="2400" dirty="0">
              <a:latin typeface="Calibri" pitchFamily="34" charset="0"/>
              <a:ea typeface="Majalla UI"/>
              <a:cs typeface="Majalla UI"/>
            </a:endParaRPr>
          </a:p>
        </p:txBody>
      </p:sp>
    </p:spTree>
    <p:extLst>
      <p:ext uri="{BB962C8B-B14F-4D97-AF65-F5344CB8AC3E}">
        <p14:creationId xmlns="" xmlns:p14="http://schemas.microsoft.com/office/powerpoint/2010/main" val="1780794562"/>
      </p:ext>
    </p:extLst>
  </p:cSld>
  <p:clrMapOvr>
    <a:masterClrMapping/>
  </p:clrMapOvr>
  <p:transition spd="slow">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609600"/>
            <a:ext cx="5143504" cy="4278094"/>
          </a:xfrm>
          <a:prstGeom prst="rect">
            <a:avLst/>
          </a:prstGeom>
        </p:spPr>
        <p:txBody>
          <a:bodyPr wrap="square">
            <a:spAutoFit/>
          </a:bodyPr>
          <a:lstStyle/>
          <a:p>
            <a:pPr algn="justLow" rtl="1"/>
            <a:r>
              <a:rPr lang="fa-IR" sz="2800" b="1" dirty="0" smtClean="0">
                <a:solidFill>
                  <a:schemeClr val="accent6">
                    <a:lumMod val="50000"/>
                  </a:schemeClr>
                </a:solidFill>
                <a:latin typeface="Calibri" pitchFamily="34" charset="0"/>
                <a:ea typeface="Majalla UI"/>
                <a:cs typeface="Majalla UI"/>
              </a:rPr>
              <a:t>بررسی کالبدی بنا </a:t>
            </a:r>
          </a:p>
          <a:p>
            <a:pPr algn="justLow" rtl="1"/>
            <a:endParaRPr lang="en-US" sz="2800" dirty="0" smtClean="0">
              <a:solidFill>
                <a:schemeClr val="accent6">
                  <a:lumMod val="50000"/>
                </a:schemeClr>
              </a:solidFill>
              <a:ea typeface="Majalla UI"/>
              <a:cs typeface="Majalla UI"/>
            </a:endParaRPr>
          </a:p>
          <a:p>
            <a:pPr algn="justLow" rtl="1"/>
            <a:r>
              <a:rPr lang="fa-IR" sz="2400" dirty="0" smtClean="0">
                <a:latin typeface="Calibri" pitchFamily="34" charset="0"/>
                <a:ea typeface="Majalla UI"/>
                <a:cs typeface="Majalla UI"/>
              </a:rPr>
              <a:t> </a:t>
            </a:r>
            <a:r>
              <a:rPr lang="en-US" sz="2400" dirty="0" smtClean="0">
                <a:latin typeface="Calibri" pitchFamily="34" charset="0"/>
                <a:ea typeface="Majalla UI"/>
                <a:cs typeface="Majalla UI"/>
              </a:rPr>
              <a:t>-1</a:t>
            </a:r>
            <a:r>
              <a:rPr lang="fa-IR" sz="2400" dirty="0" smtClean="0">
                <a:latin typeface="Calibri" pitchFamily="34" charset="0"/>
                <a:ea typeface="Majalla UI"/>
                <a:cs typeface="Majalla UI"/>
              </a:rPr>
              <a:t>کاروانسرا بصورت چهار فصلی ساخته شده </a:t>
            </a:r>
          </a:p>
          <a:p>
            <a:pPr algn="justLow" rtl="1"/>
            <a:endParaRPr lang="fa-IR" sz="2400" dirty="0" smtClean="0">
              <a:latin typeface="Calibri" pitchFamily="34" charset="0"/>
              <a:ea typeface="Majalla UI"/>
              <a:cs typeface="Majalla UI"/>
            </a:endParaRPr>
          </a:p>
          <a:p>
            <a:pPr algn="justLow" rtl="1"/>
            <a:r>
              <a:rPr lang="fa-IR" sz="2400" dirty="0" smtClean="0">
                <a:latin typeface="Calibri" pitchFamily="34" charset="0"/>
                <a:ea typeface="Majalla UI"/>
                <a:cs typeface="Majalla UI"/>
              </a:rPr>
              <a:t> </a:t>
            </a:r>
            <a:r>
              <a:rPr lang="en-US" sz="2400" dirty="0" smtClean="0">
                <a:latin typeface="Calibri" pitchFamily="34" charset="0"/>
                <a:ea typeface="Majalla UI"/>
                <a:cs typeface="Majalla UI"/>
              </a:rPr>
              <a:t>-2</a:t>
            </a:r>
            <a:r>
              <a:rPr lang="fa-IR" sz="2400" dirty="0" smtClean="0">
                <a:latin typeface="Calibri" pitchFamily="34" charset="0"/>
                <a:ea typeface="Majalla UI"/>
                <a:cs typeface="Majalla UI"/>
              </a:rPr>
              <a:t>چهار ایوان در چهار ضلع حیاط دارد که طاق ایوان ها دارای آجر کاری و سقف داخلی ایوان دارای تزئین و مقرنس کاری است .</a:t>
            </a:r>
          </a:p>
          <a:p>
            <a:pPr algn="justLow" rtl="1"/>
            <a:endParaRPr lang="en-US" sz="2400" dirty="0" smtClean="0">
              <a:ea typeface="Majalla UI"/>
              <a:cs typeface="Majalla UI"/>
            </a:endParaRPr>
          </a:p>
          <a:p>
            <a:pPr algn="justLow" rtl="1"/>
            <a:r>
              <a:rPr lang="en-US" sz="2400" dirty="0" smtClean="0">
                <a:latin typeface="Calibri" pitchFamily="34" charset="0"/>
                <a:ea typeface="Majalla UI"/>
                <a:cs typeface="Majalla UI"/>
              </a:rPr>
              <a:t>-3</a:t>
            </a:r>
            <a:r>
              <a:rPr lang="fa-IR" sz="2400" dirty="0" smtClean="0">
                <a:latin typeface="Calibri" pitchFamily="34" charset="0"/>
                <a:ea typeface="Majalla UI"/>
                <a:cs typeface="Majalla UI"/>
              </a:rPr>
              <a:t>این مجموعه دارای یک حیاط مرکزی است که در چهار جنب آن حجره های تجاری ساخته شده است. </a:t>
            </a:r>
            <a:endParaRPr lang="en-US" sz="2400" dirty="0" smtClean="0">
              <a:latin typeface="Calibri" pitchFamily="34" charset="0"/>
              <a:ea typeface="Majalla UI"/>
              <a:cs typeface="Majalla UI"/>
            </a:endParaRPr>
          </a:p>
        </p:txBody>
      </p:sp>
      <p:pic>
        <p:nvPicPr>
          <p:cNvPr id="1026" name="Picture 2" descr="D:\Anahita\uni azad\maremat\حمام\IMG_9108.JPG"/>
          <p:cNvPicPr>
            <a:picLocks noChangeAspect="1" noChangeArrowheads="1"/>
          </p:cNvPicPr>
          <p:nvPr/>
        </p:nvPicPr>
        <p:blipFill>
          <a:blip r:embed="rId2" cstate="print"/>
          <a:srcRect/>
          <a:stretch>
            <a:fillRect/>
          </a:stretch>
        </p:blipFill>
        <p:spPr bwMode="auto">
          <a:xfrm>
            <a:off x="228600" y="4267200"/>
            <a:ext cx="3200400" cy="240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D:\Anahita\uni azad\maremat\حمام\IMG_9097.JPG"/>
          <p:cNvPicPr>
            <a:picLocks noChangeAspect="1" noChangeArrowheads="1"/>
          </p:cNvPicPr>
          <p:nvPr/>
        </p:nvPicPr>
        <p:blipFill>
          <a:blip r:embed="rId3" cstate="print"/>
          <a:srcRect/>
          <a:stretch>
            <a:fillRect/>
          </a:stretch>
        </p:blipFill>
        <p:spPr bwMode="auto">
          <a:xfrm>
            <a:off x="152400" y="228600"/>
            <a:ext cx="3200400" cy="240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588906634"/>
      </p:ext>
    </p:extLst>
  </p:cSld>
  <p:clrMapOvr>
    <a:masterClrMapping/>
  </p:clrMapOvr>
  <p:transition spd="slow">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1115"/>
          <p:cNvPicPr>
            <a:picLocks noChangeAspect="1" noChangeArrowheads="1"/>
          </p:cNvPicPr>
          <p:nvPr/>
        </p:nvPicPr>
        <p:blipFill>
          <a:blip r:embed="rId2" cstate="print">
            <a:lum contrast="12000"/>
          </a:blip>
          <a:srcRect l="18686" t="9970" r="28987" b="36473"/>
          <a:stretch>
            <a:fillRect/>
          </a:stretch>
        </p:blipFill>
        <p:spPr bwMode="auto">
          <a:xfrm>
            <a:off x="214282" y="142875"/>
            <a:ext cx="6710363" cy="4756150"/>
          </a:xfrm>
          <a:prstGeom prst="rect">
            <a:avLst/>
          </a:prstGeom>
          <a:noFill/>
          <a:ln w="9525">
            <a:noFill/>
            <a:miter lim="800000"/>
            <a:headEnd/>
            <a:tailEnd/>
          </a:ln>
        </p:spPr>
      </p:pic>
      <p:sp>
        <p:nvSpPr>
          <p:cNvPr id="3" name="TextBox 2"/>
          <p:cNvSpPr txBox="1">
            <a:spLocks noChangeArrowheads="1"/>
          </p:cNvSpPr>
          <p:nvPr/>
        </p:nvSpPr>
        <p:spPr bwMode="auto">
          <a:xfrm>
            <a:off x="214282" y="4929188"/>
            <a:ext cx="8667750" cy="1754326"/>
          </a:xfrm>
          <a:prstGeom prst="rect">
            <a:avLst/>
          </a:prstGeom>
          <a:noFill/>
          <a:ln w="9525">
            <a:noFill/>
            <a:miter lim="800000"/>
            <a:headEnd/>
            <a:tailEnd/>
          </a:ln>
        </p:spPr>
        <p:txBody>
          <a:bodyPr>
            <a:spAutoFit/>
          </a:bodyPr>
          <a:lstStyle/>
          <a:p>
            <a:pPr algn="r" rtl="1" eaLnBrk="1" hangingPunct="1"/>
            <a:r>
              <a:rPr lang="fa-IR" dirty="0">
                <a:ea typeface="Majalla UI"/>
                <a:cs typeface="Majalla UI"/>
              </a:rPr>
              <a:t>  </a:t>
            </a:r>
            <a:r>
              <a:rPr lang="fa-IR" b="1" dirty="0">
                <a:ea typeface="Majalla UI"/>
                <a:cs typeface="Majalla UI"/>
              </a:rPr>
              <a:t>نقشه کاربریهای موجود در محدوده هسته تاریخی شهر قزوین</a:t>
            </a:r>
          </a:p>
          <a:p>
            <a:pPr algn="r" rtl="1" eaLnBrk="1" hangingPunct="1"/>
            <a:r>
              <a:rPr lang="fa-IR" dirty="0">
                <a:ea typeface="Majalla UI"/>
                <a:cs typeface="Majalla UI"/>
              </a:rPr>
              <a:t>          مذهبی                           </a:t>
            </a:r>
            <a:r>
              <a:rPr lang="fa-IR" dirty="0" smtClean="0">
                <a:ea typeface="Majalla UI"/>
                <a:cs typeface="Majalla UI"/>
              </a:rPr>
              <a:t>         </a:t>
            </a:r>
            <a:r>
              <a:rPr lang="fa-IR" dirty="0">
                <a:ea typeface="Majalla UI"/>
                <a:cs typeface="Majalla UI"/>
              </a:rPr>
              <a:t>مسکونی                              </a:t>
            </a:r>
            <a:r>
              <a:rPr lang="fa-IR" dirty="0" smtClean="0">
                <a:ea typeface="Majalla UI"/>
                <a:cs typeface="Majalla UI"/>
              </a:rPr>
              <a:t>             </a:t>
            </a:r>
            <a:r>
              <a:rPr lang="fa-IR" dirty="0">
                <a:ea typeface="Majalla UI"/>
                <a:cs typeface="Majalla UI"/>
              </a:rPr>
              <a:t>ورزشی</a:t>
            </a:r>
          </a:p>
          <a:p>
            <a:pPr algn="r" rtl="1" eaLnBrk="1" hangingPunct="1"/>
            <a:r>
              <a:rPr lang="fa-IR" dirty="0">
                <a:ea typeface="Majalla UI"/>
                <a:cs typeface="Majalla UI"/>
              </a:rPr>
              <a:t>          سعد السلطنه                </a:t>
            </a:r>
            <a:r>
              <a:rPr lang="fa-IR" dirty="0" smtClean="0">
                <a:ea typeface="Majalla UI"/>
                <a:cs typeface="Majalla UI"/>
              </a:rPr>
              <a:t>             </a:t>
            </a:r>
            <a:r>
              <a:rPr lang="fa-IR" dirty="0">
                <a:ea typeface="Majalla UI"/>
                <a:cs typeface="Majalla UI"/>
              </a:rPr>
              <a:t>خدماتی                                      </a:t>
            </a:r>
            <a:r>
              <a:rPr lang="fa-IR" dirty="0" smtClean="0">
                <a:ea typeface="Majalla UI"/>
                <a:cs typeface="Majalla UI"/>
              </a:rPr>
              <a:t>       آموزشی</a:t>
            </a:r>
            <a:endParaRPr lang="fa-IR" dirty="0">
              <a:ea typeface="Majalla UI"/>
              <a:cs typeface="Majalla UI"/>
            </a:endParaRPr>
          </a:p>
          <a:p>
            <a:pPr algn="r" rtl="1" eaLnBrk="1" hangingPunct="1"/>
            <a:r>
              <a:rPr lang="fa-IR" dirty="0">
                <a:ea typeface="Majalla UI"/>
                <a:cs typeface="Majalla UI"/>
              </a:rPr>
              <a:t>          تجاری                        </a:t>
            </a:r>
            <a:r>
              <a:rPr lang="fa-IR" dirty="0" smtClean="0">
                <a:ea typeface="Majalla UI"/>
                <a:cs typeface="Majalla UI"/>
              </a:rPr>
              <a:t>            </a:t>
            </a:r>
            <a:r>
              <a:rPr lang="fa-IR" dirty="0">
                <a:ea typeface="Majalla UI"/>
                <a:cs typeface="Majalla UI"/>
              </a:rPr>
              <a:t>فضای سبز                                </a:t>
            </a:r>
            <a:r>
              <a:rPr lang="fa-IR" dirty="0" smtClean="0">
                <a:ea typeface="Majalla UI"/>
                <a:cs typeface="Majalla UI"/>
              </a:rPr>
              <a:t>        فرهنگی</a:t>
            </a:r>
            <a:endParaRPr lang="fa-IR" dirty="0">
              <a:ea typeface="Majalla UI"/>
              <a:cs typeface="Majalla UI"/>
            </a:endParaRPr>
          </a:p>
          <a:p>
            <a:pPr algn="r" rtl="1" eaLnBrk="1" hangingPunct="1"/>
            <a:r>
              <a:rPr lang="fa-IR" dirty="0">
                <a:ea typeface="Majalla UI"/>
                <a:cs typeface="Majalla UI"/>
              </a:rPr>
              <a:t>          بهداشتی                         </a:t>
            </a:r>
            <a:r>
              <a:rPr lang="fa-IR" dirty="0" smtClean="0">
                <a:ea typeface="Majalla UI"/>
                <a:cs typeface="Majalla UI"/>
              </a:rPr>
              <a:t>         </a:t>
            </a:r>
            <a:r>
              <a:rPr lang="fa-IR" dirty="0">
                <a:ea typeface="Majalla UI"/>
                <a:cs typeface="Majalla UI"/>
              </a:rPr>
              <a:t>پارکینگ                                   </a:t>
            </a:r>
            <a:r>
              <a:rPr lang="fa-IR" dirty="0" smtClean="0">
                <a:ea typeface="Majalla UI"/>
                <a:cs typeface="Majalla UI"/>
              </a:rPr>
              <a:t>        </a:t>
            </a:r>
            <a:r>
              <a:rPr lang="fa-IR" dirty="0">
                <a:ea typeface="Majalla UI"/>
                <a:cs typeface="Majalla UI"/>
              </a:rPr>
              <a:t>مخروبه</a:t>
            </a:r>
          </a:p>
          <a:p>
            <a:pPr algn="r" rtl="1" eaLnBrk="1" hangingPunct="1"/>
            <a:r>
              <a:rPr lang="fa-IR" dirty="0">
                <a:ea typeface="Majalla UI"/>
                <a:cs typeface="Majalla UI"/>
              </a:rPr>
              <a:t>          راکد</a:t>
            </a:r>
          </a:p>
        </p:txBody>
      </p:sp>
      <p:sp>
        <p:nvSpPr>
          <p:cNvPr id="4" name="Rectangle 3"/>
          <p:cNvSpPr/>
          <p:nvPr/>
        </p:nvSpPr>
        <p:spPr>
          <a:xfrm>
            <a:off x="8340695" y="5572125"/>
            <a:ext cx="309562" cy="142875"/>
          </a:xfrm>
          <a:prstGeom prst="rect">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5" name="Rectangle 4"/>
          <p:cNvSpPr/>
          <p:nvPr/>
        </p:nvSpPr>
        <p:spPr>
          <a:xfrm>
            <a:off x="8340695" y="5857875"/>
            <a:ext cx="309562" cy="14287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6" name="Rectangle 5"/>
          <p:cNvSpPr/>
          <p:nvPr/>
        </p:nvSpPr>
        <p:spPr>
          <a:xfrm>
            <a:off x="5554632" y="5857875"/>
            <a:ext cx="309563" cy="142875"/>
          </a:xfrm>
          <a:prstGeom prst="rect">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7" name="Rectangle 6"/>
          <p:cNvSpPr/>
          <p:nvPr/>
        </p:nvSpPr>
        <p:spPr>
          <a:xfrm>
            <a:off x="5554632" y="5572125"/>
            <a:ext cx="309563" cy="142875"/>
          </a:xfrm>
          <a:prstGeom prst="rect">
            <a:avLst/>
          </a:prstGeom>
          <a:solidFill>
            <a:srgbClr val="CF9D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8" name="Rectangle 7"/>
          <p:cNvSpPr/>
          <p:nvPr/>
        </p:nvSpPr>
        <p:spPr>
          <a:xfrm>
            <a:off x="5554632" y="5286375"/>
            <a:ext cx="309563" cy="142875"/>
          </a:xfrm>
          <a:prstGeom prst="rect">
            <a:avLst/>
          </a:prstGeom>
          <a:solidFill>
            <a:srgbClr val="FCAC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9" name="Rectangle 8"/>
          <p:cNvSpPr/>
          <p:nvPr/>
        </p:nvSpPr>
        <p:spPr>
          <a:xfrm>
            <a:off x="8340695" y="6429375"/>
            <a:ext cx="309562" cy="142875"/>
          </a:xfrm>
          <a:prstGeom prst="rect">
            <a:avLst/>
          </a:prstGeom>
          <a:solidFill>
            <a:schemeClr val="bg1">
              <a:lumMod val="75000"/>
              <a:lumOff val="2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0" name="Rectangle 9"/>
          <p:cNvSpPr/>
          <p:nvPr/>
        </p:nvSpPr>
        <p:spPr>
          <a:xfrm>
            <a:off x="8340695" y="6143625"/>
            <a:ext cx="309562" cy="142875"/>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1" name="Rectangle 10"/>
          <p:cNvSpPr/>
          <p:nvPr/>
        </p:nvSpPr>
        <p:spPr>
          <a:xfrm>
            <a:off x="8340695" y="5286375"/>
            <a:ext cx="309562" cy="142875"/>
          </a:xfrm>
          <a:prstGeom prst="rect">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2" name="Rectangle 11"/>
          <p:cNvSpPr/>
          <p:nvPr/>
        </p:nvSpPr>
        <p:spPr>
          <a:xfrm>
            <a:off x="2227232" y="5572125"/>
            <a:ext cx="309563" cy="142875"/>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3" name="Rectangle 12"/>
          <p:cNvSpPr/>
          <p:nvPr/>
        </p:nvSpPr>
        <p:spPr>
          <a:xfrm>
            <a:off x="2227232" y="5286375"/>
            <a:ext cx="309563" cy="14287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4" name="Rectangle 13"/>
          <p:cNvSpPr/>
          <p:nvPr/>
        </p:nvSpPr>
        <p:spPr>
          <a:xfrm>
            <a:off x="5554632" y="6143625"/>
            <a:ext cx="309563" cy="14287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5" name="Rectangle 14"/>
          <p:cNvSpPr/>
          <p:nvPr/>
        </p:nvSpPr>
        <p:spPr>
          <a:xfrm>
            <a:off x="2227232" y="6143625"/>
            <a:ext cx="309563" cy="142875"/>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6" name="Rectangle 15"/>
          <p:cNvSpPr/>
          <p:nvPr/>
        </p:nvSpPr>
        <p:spPr>
          <a:xfrm>
            <a:off x="2227232" y="5857875"/>
            <a:ext cx="309563" cy="142875"/>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7" name="TextBox 16"/>
          <p:cNvSpPr txBox="1">
            <a:spLocks noChangeArrowheads="1"/>
          </p:cNvSpPr>
          <p:nvPr/>
        </p:nvSpPr>
        <p:spPr bwMode="auto">
          <a:xfrm>
            <a:off x="6946870" y="785813"/>
            <a:ext cx="1857375" cy="1570037"/>
          </a:xfrm>
          <a:prstGeom prst="rect">
            <a:avLst/>
          </a:prstGeom>
          <a:noFill/>
          <a:ln w="9525">
            <a:noFill/>
            <a:miter lim="800000"/>
            <a:headEnd/>
            <a:tailEnd/>
          </a:ln>
        </p:spPr>
        <p:txBody>
          <a:bodyPr>
            <a:spAutoFit/>
          </a:bodyPr>
          <a:lstStyle/>
          <a:p>
            <a:pPr algn="r" rtl="1" eaLnBrk="1" hangingPunct="1"/>
            <a:r>
              <a:rPr lang="fa-IR" sz="3200" b="1" dirty="0">
                <a:solidFill>
                  <a:schemeClr val="accent6">
                    <a:lumMod val="50000"/>
                  </a:schemeClr>
                </a:solidFill>
                <a:ea typeface="Majalla UI"/>
                <a:cs typeface="Majalla UI"/>
              </a:rPr>
              <a:t>شناسایی</a:t>
            </a:r>
          </a:p>
          <a:p>
            <a:pPr algn="r" rtl="1" eaLnBrk="1" hangingPunct="1"/>
            <a:r>
              <a:rPr lang="fa-IR" sz="3200" b="1" dirty="0">
                <a:solidFill>
                  <a:schemeClr val="accent6">
                    <a:lumMod val="50000"/>
                  </a:schemeClr>
                </a:solidFill>
                <a:ea typeface="Majalla UI"/>
                <a:cs typeface="Majalla UI"/>
              </a:rPr>
              <a:t>محدوده</a:t>
            </a:r>
          </a:p>
          <a:p>
            <a:pPr algn="r" rtl="1" eaLnBrk="1" hangingPunct="1"/>
            <a:r>
              <a:rPr lang="fa-IR" sz="3200" b="1" dirty="0">
                <a:solidFill>
                  <a:schemeClr val="accent6">
                    <a:lumMod val="50000"/>
                  </a:schemeClr>
                </a:solidFill>
                <a:ea typeface="Majalla UI"/>
                <a:cs typeface="Majalla UI"/>
              </a:rPr>
              <a:t> بنا</a:t>
            </a:r>
          </a:p>
        </p:txBody>
      </p:sp>
      <p:sp>
        <p:nvSpPr>
          <p:cNvPr id="18" name="Rectangle 17"/>
          <p:cNvSpPr/>
          <p:nvPr/>
        </p:nvSpPr>
        <p:spPr>
          <a:xfrm>
            <a:off x="8340695" y="6429375"/>
            <a:ext cx="309562" cy="142875"/>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Tree>
    <p:extLst>
      <p:ext uri="{BB962C8B-B14F-4D97-AF65-F5344CB8AC3E}">
        <p14:creationId xmlns="" xmlns:p14="http://schemas.microsoft.com/office/powerpoint/2010/main" val="1616527609"/>
      </p:ext>
    </p:extLst>
  </p:cSld>
  <p:clrMapOvr>
    <a:masterClrMapping/>
  </p:clrMapOvr>
  <p:transition spd="slow">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1118"/>
          <p:cNvPicPr>
            <a:picLocks noChangeAspect="1" noChangeArrowheads="1"/>
          </p:cNvPicPr>
          <p:nvPr/>
        </p:nvPicPr>
        <p:blipFill>
          <a:blip r:embed="rId2" cstate="print">
            <a:lum contrast="12000"/>
          </a:blip>
          <a:srcRect l="25812" t="27245" r="17207" b="13969"/>
          <a:stretch>
            <a:fillRect/>
          </a:stretch>
        </p:blipFill>
        <p:spPr bwMode="auto">
          <a:xfrm>
            <a:off x="958815" y="285750"/>
            <a:ext cx="6864350" cy="4903788"/>
          </a:xfrm>
          <a:prstGeom prst="rect">
            <a:avLst/>
          </a:prstGeom>
          <a:noFill/>
          <a:ln w="9525">
            <a:noFill/>
            <a:miter lim="800000"/>
            <a:headEnd/>
            <a:tailEnd/>
          </a:ln>
        </p:spPr>
      </p:pic>
      <p:sp>
        <p:nvSpPr>
          <p:cNvPr id="3" name="TextBox 2"/>
          <p:cNvSpPr txBox="1">
            <a:spLocks noChangeArrowheads="1"/>
          </p:cNvSpPr>
          <p:nvPr/>
        </p:nvSpPr>
        <p:spPr bwMode="auto">
          <a:xfrm>
            <a:off x="-357222" y="5286375"/>
            <a:ext cx="9596437" cy="1477328"/>
          </a:xfrm>
          <a:prstGeom prst="rect">
            <a:avLst/>
          </a:prstGeom>
          <a:noFill/>
          <a:ln w="9525">
            <a:noFill/>
            <a:miter lim="800000"/>
            <a:headEnd/>
            <a:tailEnd/>
          </a:ln>
        </p:spPr>
        <p:txBody>
          <a:bodyPr>
            <a:spAutoFit/>
          </a:bodyPr>
          <a:lstStyle/>
          <a:p>
            <a:pPr algn="r" rtl="1" eaLnBrk="1" hangingPunct="1"/>
            <a:r>
              <a:rPr lang="fa-IR" dirty="0">
                <a:ea typeface="Majalla UI"/>
                <a:cs typeface="Majalla UI"/>
              </a:rPr>
              <a:t>    نقشه معرفی کالبد فضایی مجموعه سعد السلطنه (وضع موجود)</a:t>
            </a:r>
          </a:p>
          <a:p>
            <a:pPr algn="r" rtl="1" eaLnBrk="1" hangingPunct="1"/>
            <a:r>
              <a:rPr lang="fa-IR" dirty="0">
                <a:ea typeface="Majalla UI"/>
                <a:cs typeface="Majalla UI"/>
              </a:rPr>
              <a:t>             غرفه های داخلی                                       </a:t>
            </a:r>
            <a:r>
              <a:rPr lang="fa-IR" dirty="0" smtClean="0">
                <a:ea typeface="Majalla UI"/>
                <a:cs typeface="Majalla UI"/>
              </a:rPr>
              <a:t>          </a:t>
            </a:r>
            <a:r>
              <a:rPr lang="fa-IR" dirty="0">
                <a:ea typeface="Majalla UI"/>
                <a:cs typeface="Majalla UI"/>
              </a:rPr>
              <a:t>فضاهای سرپوشیده یا سطوح متوسط</a:t>
            </a:r>
          </a:p>
          <a:p>
            <a:pPr algn="r" rtl="1" eaLnBrk="1" hangingPunct="1"/>
            <a:r>
              <a:rPr lang="fa-IR" dirty="0">
                <a:ea typeface="Majalla UI"/>
                <a:cs typeface="Majalla UI"/>
              </a:rPr>
              <a:t>             فضاهای غرفه های بر گذر خیابان                </a:t>
            </a:r>
            <a:r>
              <a:rPr lang="fa-IR" dirty="0" smtClean="0">
                <a:ea typeface="Majalla UI"/>
                <a:cs typeface="Majalla UI"/>
              </a:rPr>
              <a:t>             </a:t>
            </a:r>
            <a:r>
              <a:rPr lang="fa-IR" dirty="0">
                <a:ea typeface="Majalla UI"/>
                <a:cs typeface="Majalla UI"/>
              </a:rPr>
              <a:t>فضای یکپارچه و سر پوشیده</a:t>
            </a:r>
          </a:p>
          <a:p>
            <a:pPr algn="r" rtl="1" eaLnBrk="1" hangingPunct="1"/>
            <a:r>
              <a:rPr lang="fa-IR" dirty="0">
                <a:ea typeface="Majalla UI"/>
                <a:cs typeface="Majalla UI"/>
              </a:rPr>
              <a:t>             فضاهای سرباز حیاط مرکزی                       </a:t>
            </a:r>
            <a:r>
              <a:rPr lang="fa-IR" dirty="0" smtClean="0">
                <a:ea typeface="Majalla UI"/>
                <a:cs typeface="Majalla UI"/>
              </a:rPr>
              <a:t>           </a:t>
            </a:r>
            <a:r>
              <a:rPr lang="fa-IR" dirty="0">
                <a:ea typeface="Majalla UI"/>
                <a:cs typeface="Majalla UI"/>
              </a:rPr>
              <a:t>چهار سوق</a:t>
            </a:r>
          </a:p>
          <a:p>
            <a:pPr algn="r" rtl="1" eaLnBrk="1" hangingPunct="1"/>
            <a:r>
              <a:rPr lang="fa-IR" dirty="0">
                <a:ea typeface="Majalla UI"/>
                <a:cs typeface="Majalla UI"/>
              </a:rPr>
              <a:t>             معابر سرپوشیده ارتباطی(طاق پوش)              </a:t>
            </a:r>
            <a:r>
              <a:rPr lang="fa-IR" dirty="0" smtClean="0">
                <a:ea typeface="Majalla UI"/>
                <a:cs typeface="Majalla UI"/>
              </a:rPr>
              <a:t>            </a:t>
            </a:r>
            <a:r>
              <a:rPr lang="fa-IR" dirty="0">
                <a:ea typeface="Majalla UI"/>
                <a:cs typeface="Majalla UI"/>
              </a:rPr>
              <a:t>سرویس های بهداشتی                             </a:t>
            </a:r>
          </a:p>
        </p:txBody>
      </p:sp>
      <p:sp>
        <p:nvSpPr>
          <p:cNvPr id="4" name="Rectangle 3"/>
          <p:cNvSpPr/>
          <p:nvPr/>
        </p:nvSpPr>
        <p:spPr>
          <a:xfrm>
            <a:off x="8542303" y="6215063"/>
            <a:ext cx="309562"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5" name="Rectangle 4"/>
          <p:cNvSpPr/>
          <p:nvPr/>
        </p:nvSpPr>
        <p:spPr>
          <a:xfrm>
            <a:off x="4132228" y="5643563"/>
            <a:ext cx="309562" cy="142875"/>
          </a:xfrm>
          <a:prstGeom prst="rect">
            <a:avLst/>
          </a:prstGeom>
          <a:solidFill>
            <a:srgbClr val="CC5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6" name="Rectangle 5"/>
          <p:cNvSpPr/>
          <p:nvPr/>
        </p:nvSpPr>
        <p:spPr>
          <a:xfrm>
            <a:off x="8542303" y="5643563"/>
            <a:ext cx="309562" cy="142875"/>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7" name="Rectangle 6"/>
          <p:cNvSpPr/>
          <p:nvPr/>
        </p:nvSpPr>
        <p:spPr>
          <a:xfrm>
            <a:off x="8542303" y="6500813"/>
            <a:ext cx="309562" cy="142875"/>
          </a:xfrm>
          <a:prstGeom prst="rect">
            <a:avLst/>
          </a:prstGeom>
          <a:solidFill>
            <a:srgbClr val="FFF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8" name="Rectangle 7"/>
          <p:cNvSpPr/>
          <p:nvPr/>
        </p:nvSpPr>
        <p:spPr>
          <a:xfrm>
            <a:off x="4132228" y="5929313"/>
            <a:ext cx="309562" cy="142875"/>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9" name="Rectangle 8"/>
          <p:cNvSpPr/>
          <p:nvPr/>
        </p:nvSpPr>
        <p:spPr>
          <a:xfrm>
            <a:off x="8542303" y="5929313"/>
            <a:ext cx="309562" cy="142875"/>
          </a:xfrm>
          <a:prstGeom prst="rect">
            <a:avLst/>
          </a:prstGeom>
          <a:solidFill>
            <a:srgbClr val="CC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0" name="Rectangle 9"/>
          <p:cNvSpPr/>
          <p:nvPr/>
        </p:nvSpPr>
        <p:spPr>
          <a:xfrm>
            <a:off x="4132228" y="6215063"/>
            <a:ext cx="309562" cy="142875"/>
          </a:xfrm>
          <a:prstGeom prst="rect">
            <a:avLst/>
          </a:prstGeom>
          <a:solidFill>
            <a:srgbClr val="7A81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
        <p:nvSpPr>
          <p:cNvPr id="11" name="Rectangle 10"/>
          <p:cNvSpPr/>
          <p:nvPr/>
        </p:nvSpPr>
        <p:spPr>
          <a:xfrm>
            <a:off x="4132228" y="6500813"/>
            <a:ext cx="309562" cy="14287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a:p>
        </p:txBody>
      </p:sp>
    </p:spTree>
    <p:extLst>
      <p:ext uri="{BB962C8B-B14F-4D97-AF65-F5344CB8AC3E}">
        <p14:creationId xmlns="" xmlns:p14="http://schemas.microsoft.com/office/powerpoint/2010/main" val="949858846"/>
      </p:ext>
    </p:extLst>
  </p:cSld>
  <p:clrMapOvr>
    <a:masterClrMapping/>
  </p:clrMapOvr>
  <p:transition spd="slow">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786446" y="428604"/>
            <a:ext cx="2690836" cy="5940088"/>
          </a:xfrm>
          <a:prstGeom prst="rect">
            <a:avLst/>
          </a:prstGeom>
          <a:noFill/>
          <a:ln w="9525">
            <a:noFill/>
            <a:miter lim="800000"/>
            <a:headEnd/>
            <a:tailEnd/>
          </a:ln>
        </p:spPr>
        <p:txBody>
          <a:bodyPr wrap="square">
            <a:spAutoFit/>
          </a:bodyPr>
          <a:lstStyle/>
          <a:p>
            <a:pPr algn="justLow" rtl="1"/>
            <a:r>
              <a:rPr lang="fa-IR" sz="2000" b="1" dirty="0">
                <a:solidFill>
                  <a:schemeClr val="accent6">
                    <a:lumMod val="50000"/>
                  </a:schemeClr>
                </a:solidFill>
                <a:latin typeface="Calibri" pitchFamily="34" charset="0"/>
                <a:ea typeface="Majalla UI"/>
                <a:cs typeface="Majalla UI"/>
              </a:rPr>
              <a:t>بررسی کالبدی بنا </a:t>
            </a:r>
            <a:endParaRPr lang="en-US" sz="1400" dirty="0">
              <a:solidFill>
                <a:schemeClr val="accent6">
                  <a:lumMod val="50000"/>
                </a:schemeClr>
              </a:solidFill>
              <a:ea typeface="Majalla UI"/>
              <a:cs typeface="Majalla UI"/>
            </a:endParaRPr>
          </a:p>
          <a:p>
            <a:pPr algn="justLow" rtl="1"/>
            <a:r>
              <a:rPr lang="fa-IR" dirty="0">
                <a:latin typeface="Calibri" pitchFamily="34" charset="0"/>
                <a:ea typeface="Majalla UI"/>
                <a:cs typeface="Majalla UI"/>
              </a:rPr>
              <a:t> کاروانسرا بصورت چهار فصلی ساخته شده </a:t>
            </a:r>
          </a:p>
          <a:p>
            <a:pPr algn="justLow" rtl="1"/>
            <a:r>
              <a:rPr lang="fa-IR" dirty="0">
                <a:latin typeface="Calibri" pitchFamily="34" charset="0"/>
                <a:ea typeface="Majalla UI"/>
                <a:cs typeface="Majalla UI"/>
              </a:rPr>
              <a:t> چهار ایوان در چهار ضلع حیاط دارد که طاق نمای ایوان ها دارای آجر کاری و سقف داخلی ایوان دارای تزئین و مقرنس کاری است .</a:t>
            </a:r>
            <a:endParaRPr lang="en-US" sz="1400" dirty="0">
              <a:ea typeface="Majalla UI"/>
              <a:cs typeface="Majalla UI"/>
            </a:endParaRPr>
          </a:p>
          <a:p>
            <a:pPr algn="justLow" rtl="1"/>
            <a:r>
              <a:rPr lang="fa-IR" dirty="0">
                <a:latin typeface="Calibri" pitchFamily="34" charset="0"/>
                <a:ea typeface="Majalla UI"/>
                <a:cs typeface="Majalla UI"/>
              </a:rPr>
              <a:t>این مجموعه دارای یک حیاط مرکزی است که در چهار جنب آن حجره های تجاری ساخته شده است . در سمت شرق ، حیاط اصلی با 10 حجره  و یک گرمابه قرار دارد و در سمت جنوب آن محوطه بزرگی وجود دارد که سقف آن با طاق های آجری پوشیده شده و حجراتی در آن بنا شده که در جهت شمالی – جنوبی و شرقی – غربی با اتصال به یک چهار سوی زیبا گسترده شده اند .</a:t>
            </a:r>
            <a:endParaRPr lang="fa-IR" dirty="0">
              <a:ea typeface="Majalla UI"/>
              <a:cs typeface="Majalla UI"/>
            </a:endParaRPr>
          </a:p>
        </p:txBody>
      </p:sp>
      <p:pic>
        <p:nvPicPr>
          <p:cNvPr id="3" name="Picture 3" descr="C:\Users\emrooz\Desktop\Untitled.png"/>
          <p:cNvPicPr>
            <a:picLocks noChangeAspect="1" noChangeArrowheads="1"/>
          </p:cNvPicPr>
          <p:nvPr/>
        </p:nvPicPr>
        <p:blipFill>
          <a:blip r:embed="rId2" cstate="print"/>
          <a:srcRect/>
          <a:stretch>
            <a:fillRect/>
          </a:stretch>
        </p:blipFill>
        <p:spPr bwMode="auto">
          <a:xfrm>
            <a:off x="0" y="142899"/>
            <a:ext cx="5238750" cy="6643687"/>
          </a:xfrm>
          <a:prstGeom prst="rect">
            <a:avLst/>
          </a:prstGeom>
          <a:noFill/>
          <a:ln w="9525">
            <a:noFill/>
            <a:miter lim="800000"/>
            <a:headEnd/>
            <a:tailEnd/>
          </a:ln>
        </p:spPr>
      </p:pic>
      <p:sp>
        <p:nvSpPr>
          <p:cNvPr id="4" name="Freeform 3"/>
          <p:cNvSpPr/>
          <p:nvPr/>
        </p:nvSpPr>
        <p:spPr>
          <a:xfrm>
            <a:off x="2006221" y="136478"/>
            <a:ext cx="1473958" cy="1146412"/>
          </a:xfrm>
          <a:custGeom>
            <a:avLst/>
            <a:gdLst>
              <a:gd name="connsiteX0" fmla="*/ 177421 w 1473958"/>
              <a:gd name="connsiteY0" fmla="*/ 0 h 1146412"/>
              <a:gd name="connsiteX1" fmla="*/ 1473958 w 1473958"/>
              <a:gd name="connsiteY1" fmla="*/ 109182 h 1146412"/>
              <a:gd name="connsiteX2" fmla="*/ 1214651 w 1473958"/>
              <a:gd name="connsiteY2" fmla="*/ 1146412 h 1146412"/>
              <a:gd name="connsiteX3" fmla="*/ 477672 w 1473958"/>
              <a:gd name="connsiteY3" fmla="*/ 1009934 h 1146412"/>
              <a:gd name="connsiteX4" fmla="*/ 491319 w 1473958"/>
              <a:gd name="connsiteY4" fmla="*/ 941695 h 1146412"/>
              <a:gd name="connsiteX5" fmla="*/ 0 w 1473958"/>
              <a:gd name="connsiteY5" fmla="*/ 818865 h 1146412"/>
              <a:gd name="connsiteX6" fmla="*/ 177421 w 1473958"/>
              <a:gd name="connsiteY6" fmla="*/ 0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958" h="1146412">
                <a:moveTo>
                  <a:pt x="177421" y="0"/>
                </a:moveTo>
                <a:lnTo>
                  <a:pt x="1473958" y="109182"/>
                </a:lnTo>
                <a:lnTo>
                  <a:pt x="1214651" y="1146412"/>
                </a:lnTo>
                <a:lnTo>
                  <a:pt x="477672" y="1009934"/>
                </a:lnTo>
                <a:lnTo>
                  <a:pt x="491319" y="941695"/>
                </a:lnTo>
                <a:lnTo>
                  <a:pt x="0" y="818865"/>
                </a:lnTo>
                <a:lnTo>
                  <a:pt x="177421" y="0"/>
                </a:ln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847422369"/>
      </p:ext>
    </p:extLst>
  </p:cSld>
  <p:clrMapOvr>
    <a:masterClrMapping/>
  </p:clrMapOvr>
  <p:transition spd="slow">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ahita\uni azad\maremat\حمام\IMG_9111.JPG"/>
          <p:cNvPicPr>
            <a:picLocks noChangeAspect="1" noChangeArrowheads="1"/>
          </p:cNvPicPr>
          <p:nvPr/>
        </p:nvPicPr>
        <p:blipFill>
          <a:blip r:embed="rId2" cstate="print"/>
          <a:srcRect/>
          <a:stretch>
            <a:fillRect/>
          </a:stretch>
        </p:blipFill>
        <p:spPr bwMode="auto">
          <a:xfrm>
            <a:off x="4267200" y="381000"/>
            <a:ext cx="44958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D:\Anahita\uni azad\maremat\حمام\IMG_9102.JPG"/>
          <p:cNvPicPr>
            <a:picLocks noChangeAspect="1" noChangeArrowheads="1"/>
          </p:cNvPicPr>
          <p:nvPr/>
        </p:nvPicPr>
        <p:blipFill>
          <a:blip r:embed="rId3" cstate="print"/>
          <a:srcRect/>
          <a:stretch>
            <a:fillRect/>
          </a:stretch>
        </p:blipFill>
        <p:spPr bwMode="auto">
          <a:xfrm>
            <a:off x="304800" y="1676400"/>
            <a:ext cx="36576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6"/>
          <p:cNvPicPr>
            <a:picLocks noChangeAspect="1" noChangeArrowheads="1"/>
          </p:cNvPicPr>
          <p:nvPr/>
        </p:nvPicPr>
        <p:blipFill>
          <a:blip r:embed="rId2" cstate="print">
            <a:lum bright="36000" contrast="-18000"/>
          </a:blip>
          <a:srcRect/>
          <a:stretch>
            <a:fillRect/>
          </a:stretch>
        </p:blipFill>
        <p:spPr bwMode="auto">
          <a:xfrm>
            <a:off x="1900767" y="3314721"/>
            <a:ext cx="5357284" cy="3186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Box 4"/>
          <p:cNvSpPr txBox="1">
            <a:spLocks noChangeArrowheads="1"/>
          </p:cNvSpPr>
          <p:nvPr/>
        </p:nvSpPr>
        <p:spPr bwMode="auto">
          <a:xfrm>
            <a:off x="500034" y="287704"/>
            <a:ext cx="4335470" cy="1569660"/>
          </a:xfrm>
          <a:prstGeom prst="rect">
            <a:avLst/>
          </a:prstGeom>
          <a:noFill/>
          <a:ln w="28575">
            <a:noFill/>
            <a:miter lim="800000"/>
            <a:headEnd type="none" w="lg" len="lg"/>
            <a:tailEnd type="none" w="lg" len="lg"/>
          </a:ln>
        </p:spPr>
        <p:txBody>
          <a:bodyPr wrap="square">
            <a:spAutoFit/>
          </a:bodyPr>
          <a:lstStyle/>
          <a:p>
            <a:pPr algn="r">
              <a:spcBef>
                <a:spcPct val="50000"/>
              </a:spcBef>
            </a:pPr>
            <a:r>
              <a:rPr lang="fa-IR" sz="2400" b="0" dirty="0">
                <a:ea typeface="Homa"/>
                <a:cs typeface="Homa"/>
              </a:rPr>
              <a:t>دسترسيهاي کاروانسراي </a:t>
            </a:r>
            <a:r>
              <a:rPr lang="fa-IR" sz="2400" dirty="0" smtClean="0">
                <a:ea typeface="Homa"/>
                <a:cs typeface="Homa"/>
              </a:rPr>
              <a:t>سعدالسلطنه</a:t>
            </a:r>
            <a:endParaRPr lang="fa-IR" sz="2400" b="0" dirty="0">
              <a:ea typeface="Homa"/>
              <a:cs typeface="Homa"/>
            </a:endParaRPr>
          </a:p>
          <a:p>
            <a:pPr algn="r">
              <a:spcBef>
                <a:spcPct val="50000"/>
              </a:spcBef>
            </a:pPr>
            <a:r>
              <a:rPr lang="fa-IR" sz="2400" b="0" dirty="0">
                <a:ea typeface="Homa"/>
                <a:cs typeface="Homa"/>
              </a:rPr>
              <a:t>-سواره</a:t>
            </a:r>
          </a:p>
          <a:p>
            <a:pPr algn="r">
              <a:spcBef>
                <a:spcPct val="50000"/>
              </a:spcBef>
            </a:pPr>
            <a:r>
              <a:rPr lang="fa-IR" sz="2400" b="0" dirty="0">
                <a:ea typeface="Homa"/>
                <a:cs typeface="Homa"/>
              </a:rPr>
              <a:t>-پياده</a:t>
            </a:r>
            <a:endParaRPr lang="en-US" sz="2400" b="0" dirty="0">
              <a:ea typeface="Homa"/>
              <a:cs typeface="Homa"/>
            </a:endParaRPr>
          </a:p>
        </p:txBody>
      </p:sp>
      <p:sp>
        <p:nvSpPr>
          <p:cNvPr id="4" name="Line 5"/>
          <p:cNvSpPr>
            <a:spLocks noChangeShapeType="1"/>
          </p:cNvSpPr>
          <p:nvPr/>
        </p:nvSpPr>
        <p:spPr bwMode="auto">
          <a:xfrm>
            <a:off x="4176185" y="3732630"/>
            <a:ext cx="376767" cy="853679"/>
          </a:xfrm>
          <a:prstGeom prst="line">
            <a:avLst/>
          </a:prstGeom>
          <a:noFill/>
          <a:ln w="57150">
            <a:solidFill>
              <a:srgbClr val="0000FF"/>
            </a:solidFill>
            <a:round/>
            <a:headEnd type="none" w="lg" len="lg"/>
            <a:tailEnd type="none" w="lg" len="lg"/>
          </a:ln>
        </p:spPr>
        <p:txBody>
          <a:bodyPr/>
          <a:lstStyle/>
          <a:p>
            <a:endParaRPr lang="en-US"/>
          </a:p>
        </p:txBody>
      </p:sp>
      <p:sp>
        <p:nvSpPr>
          <p:cNvPr id="5" name="Line 6"/>
          <p:cNvSpPr>
            <a:spLocks noChangeShapeType="1"/>
          </p:cNvSpPr>
          <p:nvPr/>
        </p:nvSpPr>
        <p:spPr bwMode="auto">
          <a:xfrm flipH="1">
            <a:off x="3286116" y="1142984"/>
            <a:ext cx="575733" cy="0"/>
          </a:xfrm>
          <a:prstGeom prst="line">
            <a:avLst/>
          </a:prstGeom>
          <a:noFill/>
          <a:ln w="28575">
            <a:solidFill>
              <a:srgbClr val="0000FF"/>
            </a:solidFill>
            <a:round/>
            <a:headEnd type="none" w="lg" len="lg"/>
            <a:tailEnd type="stealth" w="lg" len="lg"/>
          </a:ln>
        </p:spPr>
        <p:txBody>
          <a:bodyPr/>
          <a:lstStyle/>
          <a:p>
            <a:endParaRPr lang="en-US"/>
          </a:p>
        </p:txBody>
      </p:sp>
      <p:sp>
        <p:nvSpPr>
          <p:cNvPr id="6" name="Line 7"/>
          <p:cNvSpPr>
            <a:spLocks noChangeShapeType="1"/>
          </p:cNvSpPr>
          <p:nvPr/>
        </p:nvSpPr>
        <p:spPr bwMode="auto">
          <a:xfrm flipH="1">
            <a:off x="3286116" y="1571612"/>
            <a:ext cx="575733" cy="0"/>
          </a:xfrm>
          <a:prstGeom prst="line">
            <a:avLst/>
          </a:prstGeom>
          <a:noFill/>
          <a:ln w="28575">
            <a:solidFill>
              <a:srgbClr val="FF0000"/>
            </a:solidFill>
            <a:round/>
            <a:headEnd type="none" w="lg" len="lg"/>
            <a:tailEnd type="stealth" w="lg" len="lg"/>
          </a:ln>
        </p:spPr>
        <p:txBody>
          <a:bodyPr/>
          <a:lstStyle/>
          <a:p>
            <a:endParaRPr lang="en-US"/>
          </a:p>
        </p:txBody>
      </p:sp>
      <p:pic>
        <p:nvPicPr>
          <p:cNvPr id="7" name="Picture 8" descr="DSCF0160"/>
          <p:cNvPicPr>
            <a:picLocks noChangeAspect="1" noChangeArrowheads="1"/>
          </p:cNvPicPr>
          <p:nvPr/>
        </p:nvPicPr>
        <p:blipFill>
          <a:blip r:embed="rId3" cstate="print"/>
          <a:srcRect/>
          <a:stretch>
            <a:fillRect/>
          </a:stretch>
        </p:blipFill>
        <p:spPr bwMode="auto">
          <a:xfrm>
            <a:off x="5242984" y="1071546"/>
            <a:ext cx="2990730" cy="2241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ine 9"/>
          <p:cNvSpPr>
            <a:spLocks noChangeShapeType="1"/>
          </p:cNvSpPr>
          <p:nvPr/>
        </p:nvSpPr>
        <p:spPr bwMode="auto">
          <a:xfrm>
            <a:off x="5530851" y="3206374"/>
            <a:ext cx="190500" cy="1134666"/>
          </a:xfrm>
          <a:prstGeom prst="line">
            <a:avLst/>
          </a:prstGeom>
          <a:noFill/>
          <a:ln w="57150">
            <a:solidFill>
              <a:srgbClr val="FF0000"/>
            </a:solidFill>
            <a:round/>
            <a:headEnd type="none" w="lg" len="lg"/>
            <a:tailEnd type="stealth" w="lg" len="lg"/>
          </a:ln>
        </p:spPr>
        <p:txBody>
          <a:bodyPr/>
          <a:lstStyle/>
          <a:p>
            <a:endParaRPr lang="en-US"/>
          </a:p>
        </p:txBody>
      </p:sp>
      <p:sp>
        <p:nvSpPr>
          <p:cNvPr id="9" name="Line 12"/>
          <p:cNvSpPr>
            <a:spLocks noChangeShapeType="1"/>
          </p:cNvSpPr>
          <p:nvPr/>
        </p:nvSpPr>
        <p:spPr bwMode="auto">
          <a:xfrm>
            <a:off x="4572001" y="4583928"/>
            <a:ext cx="768351" cy="0"/>
          </a:xfrm>
          <a:prstGeom prst="line">
            <a:avLst/>
          </a:prstGeom>
          <a:noFill/>
          <a:ln w="57150">
            <a:solidFill>
              <a:srgbClr val="0000FF"/>
            </a:solidFill>
            <a:round/>
            <a:headEnd/>
            <a:tailEnd type="triangle" w="med" len="med"/>
          </a:ln>
        </p:spPr>
        <p:txBody>
          <a:bodyPr/>
          <a:lstStyle/>
          <a:p>
            <a:endParaRPr lang="en-US"/>
          </a:p>
        </p:txBody>
      </p:sp>
      <p:pic>
        <p:nvPicPr>
          <p:cNvPr id="10" name="Picture 11" descr="DSCF1951"/>
          <p:cNvPicPr>
            <a:picLocks noChangeAspect="1" noChangeArrowheads="1"/>
          </p:cNvPicPr>
          <p:nvPr/>
        </p:nvPicPr>
        <p:blipFill>
          <a:blip r:embed="rId4" cstate="print"/>
          <a:srcRect/>
          <a:stretch>
            <a:fillRect/>
          </a:stretch>
        </p:blipFill>
        <p:spPr bwMode="auto">
          <a:xfrm>
            <a:off x="785786" y="1928802"/>
            <a:ext cx="4134578" cy="1744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429227398"/>
      </p:ext>
    </p:extLst>
  </p:cSld>
  <p:clrMapOvr>
    <a:masterClrMapping/>
  </p:clrMapOvr>
  <p:transition spd="slow">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20140418_103745.jpg"/>
          <p:cNvPicPr>
            <a:picLocks noChangeAspect="1" noChangeArrowheads="1"/>
          </p:cNvPicPr>
          <p:nvPr/>
        </p:nvPicPr>
        <p:blipFill>
          <a:blip r:embed="rId2" cstate="print"/>
          <a:srcRect/>
          <a:stretch>
            <a:fillRect/>
          </a:stretch>
        </p:blipFill>
        <p:spPr bwMode="auto">
          <a:xfrm>
            <a:off x="216840" y="1071546"/>
            <a:ext cx="4156690" cy="5476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572000" y="285728"/>
            <a:ext cx="4469493" cy="707886"/>
          </a:xfrm>
          <a:prstGeom prst="rect">
            <a:avLst/>
          </a:prstGeom>
        </p:spPr>
        <p:txBody>
          <a:bodyPr wrap="none">
            <a:spAutoFit/>
          </a:bodyPr>
          <a:lstStyle/>
          <a:p>
            <a:pPr algn="justLow" rtl="1"/>
            <a:r>
              <a:rPr lang="fa-IR" sz="2000" b="1" dirty="0" smtClean="0">
                <a:latin typeface="Calibri" pitchFamily="34" charset="0"/>
                <a:ea typeface="Majalla UI"/>
                <a:cs typeface="Majalla UI"/>
              </a:rPr>
              <a:t>ورودی اصلی از مسجد به کاروانسرا از خیابان امام</a:t>
            </a:r>
          </a:p>
          <a:p>
            <a:pPr algn="justLow" rtl="1"/>
            <a:r>
              <a:rPr lang="fa-IR" sz="2000" b="1" dirty="0" smtClean="0">
                <a:latin typeface="Calibri" pitchFamily="34" charset="0"/>
                <a:ea typeface="Majalla UI"/>
                <a:cs typeface="Majalla UI"/>
              </a:rPr>
              <a:t>از جهت شمال</a:t>
            </a:r>
            <a:endParaRPr lang="en-US" sz="2000" dirty="0" smtClean="0">
              <a:ea typeface="Majalla UI"/>
              <a:cs typeface="Majalla UI"/>
            </a:endParaRPr>
          </a:p>
        </p:txBody>
      </p:sp>
      <p:pic>
        <p:nvPicPr>
          <p:cNvPr id="4" name="Picture 3" descr="C:\Users\emrooz\Desktop\20140418_103817.jpg"/>
          <p:cNvPicPr>
            <a:picLocks noChangeAspect="1" noChangeArrowheads="1"/>
          </p:cNvPicPr>
          <p:nvPr/>
        </p:nvPicPr>
        <p:blipFill>
          <a:blip r:embed="rId3" cstate="print"/>
          <a:srcRect/>
          <a:stretch>
            <a:fillRect/>
          </a:stretch>
        </p:blipFill>
        <p:spPr bwMode="auto">
          <a:xfrm>
            <a:off x="4546818" y="1500174"/>
            <a:ext cx="4454338" cy="5048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929311787"/>
      </p:ext>
    </p:extLst>
  </p:cSld>
  <p:clrMapOvr>
    <a:masterClrMapping/>
  </p:clrMapOvr>
  <p:transition spd="slow">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20140418_104046.jpg"/>
          <p:cNvPicPr>
            <a:picLocks noChangeAspect="1" noChangeArrowheads="1"/>
          </p:cNvPicPr>
          <p:nvPr/>
        </p:nvPicPr>
        <p:blipFill>
          <a:blip r:embed="rId2" cstate="print"/>
          <a:srcRect/>
          <a:stretch>
            <a:fillRect/>
          </a:stretch>
        </p:blipFill>
        <p:spPr bwMode="auto">
          <a:xfrm>
            <a:off x="214282" y="357166"/>
            <a:ext cx="5643602" cy="6228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286248" y="785794"/>
            <a:ext cx="4572000" cy="400110"/>
          </a:xfrm>
          <a:prstGeom prst="rect">
            <a:avLst/>
          </a:prstGeom>
        </p:spPr>
        <p:txBody>
          <a:bodyPr>
            <a:spAutoFit/>
          </a:bodyPr>
          <a:lstStyle/>
          <a:p>
            <a:pPr algn="justLow" rtl="1"/>
            <a:r>
              <a:rPr lang="fa-IR" sz="2000" b="1" dirty="0" smtClean="0">
                <a:latin typeface="Calibri" pitchFamily="34" charset="0"/>
                <a:ea typeface="Majalla UI"/>
                <a:cs typeface="Majalla UI"/>
              </a:rPr>
              <a:t>درب اصلی مسجد در جهت شمال</a:t>
            </a:r>
            <a:endParaRPr lang="en-US" sz="2000" dirty="0" smtClean="0">
              <a:ea typeface="Majalla UI"/>
              <a:cs typeface="Majalla UI"/>
            </a:endParaRPr>
          </a:p>
        </p:txBody>
      </p:sp>
    </p:spTree>
    <p:extLst>
      <p:ext uri="{BB962C8B-B14F-4D97-AF65-F5344CB8AC3E}">
        <p14:creationId xmlns="" xmlns:p14="http://schemas.microsoft.com/office/powerpoint/2010/main" val="2476567891"/>
      </p:ext>
    </p:extLst>
  </p:cSld>
  <p:clrMapOvr>
    <a:masterClrMapping/>
  </p:clrMapOvr>
  <p:transition spd="slow">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20140418_104213.jpg"/>
          <p:cNvPicPr>
            <a:picLocks noChangeAspect="1" noChangeArrowheads="1"/>
          </p:cNvPicPr>
          <p:nvPr/>
        </p:nvPicPr>
        <p:blipFill>
          <a:blip r:embed="rId2" cstate="print"/>
          <a:srcRect/>
          <a:stretch>
            <a:fillRect/>
          </a:stretch>
        </p:blipFill>
        <p:spPr bwMode="auto">
          <a:xfrm>
            <a:off x="127000" y="2500306"/>
            <a:ext cx="8890000" cy="3857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5500694" y="1000108"/>
            <a:ext cx="3137397" cy="707886"/>
          </a:xfrm>
          <a:prstGeom prst="rect">
            <a:avLst/>
          </a:prstGeom>
        </p:spPr>
        <p:txBody>
          <a:bodyPr wrap="none">
            <a:spAutoFit/>
          </a:bodyPr>
          <a:lstStyle/>
          <a:p>
            <a:pPr algn="justLow" rtl="1"/>
            <a:r>
              <a:rPr lang="fa-IR" sz="2000" b="1" dirty="0" smtClean="0">
                <a:latin typeface="Calibri" pitchFamily="34" charset="0"/>
                <a:ea typeface="Majalla UI"/>
                <a:cs typeface="Majalla UI"/>
              </a:rPr>
              <a:t>راهرو ورودی </a:t>
            </a:r>
          </a:p>
          <a:p>
            <a:pPr algn="justLow" rtl="1"/>
            <a:r>
              <a:rPr lang="fa-IR" sz="2000" b="1" dirty="0" smtClean="0">
                <a:latin typeface="Calibri" pitchFamily="34" charset="0"/>
                <a:ea typeface="Majalla UI"/>
                <a:cs typeface="Majalla UI"/>
              </a:rPr>
              <a:t>با دو ورودی جدا مختص زن و مرد</a:t>
            </a:r>
            <a:endParaRPr lang="en-US" sz="2000" dirty="0" smtClean="0">
              <a:ea typeface="Majalla UI"/>
              <a:cs typeface="Majalla UI"/>
            </a:endParaRPr>
          </a:p>
        </p:txBody>
      </p:sp>
    </p:spTree>
    <p:extLst>
      <p:ext uri="{BB962C8B-B14F-4D97-AF65-F5344CB8AC3E}">
        <p14:creationId xmlns="" xmlns:p14="http://schemas.microsoft.com/office/powerpoint/2010/main" val="461463252"/>
      </p:ext>
    </p:extLst>
  </p:cSld>
  <p:clrMapOvr>
    <a:masterClrMapping/>
  </p:clrMapOvr>
  <p:transition spd="slow">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20140418_105052.jpg"/>
          <p:cNvPicPr>
            <a:picLocks noChangeAspect="1" noChangeArrowheads="1"/>
          </p:cNvPicPr>
          <p:nvPr/>
        </p:nvPicPr>
        <p:blipFill>
          <a:blip r:embed="rId2" cstate="print"/>
          <a:srcRect/>
          <a:stretch>
            <a:fillRect/>
          </a:stretch>
        </p:blipFill>
        <p:spPr bwMode="auto">
          <a:xfrm>
            <a:off x="132543" y="3071810"/>
            <a:ext cx="8868613" cy="3357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071802" y="357166"/>
            <a:ext cx="5715040" cy="1015663"/>
          </a:xfrm>
          <a:prstGeom prst="rect">
            <a:avLst/>
          </a:prstGeom>
        </p:spPr>
        <p:txBody>
          <a:bodyPr wrap="square">
            <a:spAutoFit/>
          </a:bodyPr>
          <a:lstStyle/>
          <a:p>
            <a:pPr algn="justLow" rtl="1"/>
            <a:r>
              <a:rPr lang="fa-IR" sz="2000" b="1" dirty="0" smtClean="0">
                <a:latin typeface="Calibri" pitchFamily="34" charset="0"/>
                <a:ea typeface="Majalla UI"/>
                <a:cs typeface="Majalla UI"/>
              </a:rPr>
              <a:t>مسجد 4 ایوانی 4 فصله </a:t>
            </a:r>
          </a:p>
          <a:p>
            <a:pPr algn="justLow" rtl="1"/>
            <a:r>
              <a:rPr lang="fa-IR" sz="2000" b="1" dirty="0" smtClean="0">
                <a:latin typeface="Calibri" pitchFamily="34" charset="0"/>
                <a:ea typeface="Majalla UI"/>
                <a:cs typeface="Majalla UI"/>
              </a:rPr>
              <a:t>با 3 شبستان ورودی از شمال – شرق و غرب </a:t>
            </a:r>
          </a:p>
          <a:p>
            <a:pPr algn="justLow" rtl="1"/>
            <a:r>
              <a:rPr lang="fa-IR" sz="2000" b="1" dirty="0" smtClean="0">
                <a:latin typeface="Calibri" pitchFamily="34" charset="0"/>
                <a:ea typeface="Majalla UI"/>
                <a:cs typeface="Majalla UI"/>
              </a:rPr>
              <a:t>ورودی شرقی : ورود به کاروانسرا</a:t>
            </a:r>
            <a:endParaRPr lang="en-US" sz="2000" dirty="0" smtClean="0">
              <a:ea typeface="Majalla UI"/>
              <a:cs typeface="Majalla UI"/>
            </a:endParaRPr>
          </a:p>
        </p:txBody>
      </p:sp>
      <p:cxnSp>
        <p:nvCxnSpPr>
          <p:cNvPr id="4" name="Elbow Connector 3"/>
          <p:cNvCxnSpPr/>
          <p:nvPr/>
        </p:nvCxnSpPr>
        <p:spPr>
          <a:xfrm rot="5400000">
            <a:off x="6893735" y="2750339"/>
            <a:ext cx="1500198" cy="428628"/>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3571868" y="1785926"/>
            <a:ext cx="4572000" cy="369332"/>
          </a:xfrm>
          <a:prstGeom prst="rect">
            <a:avLst/>
          </a:prstGeom>
        </p:spPr>
        <p:txBody>
          <a:bodyPr>
            <a:spAutoFit/>
          </a:bodyPr>
          <a:lstStyle/>
          <a:p>
            <a:pPr algn="justLow" rtl="1"/>
            <a:r>
              <a:rPr lang="fa-IR" b="1" dirty="0" smtClean="0">
                <a:latin typeface="Calibri" pitchFamily="34" charset="0"/>
                <a:ea typeface="Majalla UI"/>
                <a:cs typeface="Majalla UI"/>
              </a:rPr>
              <a:t>شمال</a:t>
            </a:r>
            <a:endParaRPr lang="en-US" dirty="0" smtClean="0">
              <a:ea typeface="Majalla UI"/>
              <a:cs typeface="Majalla UI"/>
            </a:endParaRPr>
          </a:p>
        </p:txBody>
      </p:sp>
      <p:cxnSp>
        <p:nvCxnSpPr>
          <p:cNvPr id="6" name="Elbow Connector 5"/>
          <p:cNvCxnSpPr/>
          <p:nvPr/>
        </p:nvCxnSpPr>
        <p:spPr>
          <a:xfrm rot="5400000">
            <a:off x="4929190" y="3286124"/>
            <a:ext cx="1643074" cy="357190"/>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5643570" y="2143116"/>
            <a:ext cx="559769" cy="369332"/>
          </a:xfrm>
          <a:prstGeom prst="rect">
            <a:avLst/>
          </a:prstGeom>
        </p:spPr>
        <p:txBody>
          <a:bodyPr wrap="none">
            <a:spAutoFit/>
          </a:bodyPr>
          <a:lstStyle/>
          <a:p>
            <a:pPr algn="justLow" rtl="1"/>
            <a:r>
              <a:rPr lang="fa-IR" b="1" dirty="0" smtClean="0">
                <a:latin typeface="Calibri" pitchFamily="34" charset="0"/>
                <a:ea typeface="Majalla UI"/>
                <a:cs typeface="Majalla UI"/>
              </a:rPr>
              <a:t>غرب</a:t>
            </a:r>
            <a:endParaRPr lang="en-US" dirty="0" smtClean="0">
              <a:ea typeface="Majalla UI"/>
              <a:cs typeface="Majalla UI"/>
            </a:endParaRPr>
          </a:p>
        </p:txBody>
      </p:sp>
      <p:cxnSp>
        <p:nvCxnSpPr>
          <p:cNvPr id="8" name="Elbow Connector 7"/>
          <p:cNvCxnSpPr/>
          <p:nvPr/>
        </p:nvCxnSpPr>
        <p:spPr>
          <a:xfrm rot="5400000">
            <a:off x="2964645" y="3321843"/>
            <a:ext cx="1571636" cy="71438"/>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3500430" y="2071678"/>
            <a:ext cx="622286" cy="369332"/>
          </a:xfrm>
          <a:prstGeom prst="rect">
            <a:avLst/>
          </a:prstGeom>
        </p:spPr>
        <p:txBody>
          <a:bodyPr wrap="none">
            <a:spAutoFit/>
          </a:bodyPr>
          <a:lstStyle/>
          <a:p>
            <a:pPr algn="justLow" rtl="1"/>
            <a:r>
              <a:rPr lang="fa-IR" b="1" dirty="0" smtClean="0">
                <a:latin typeface="Calibri" pitchFamily="34" charset="0"/>
                <a:ea typeface="Majalla UI"/>
                <a:cs typeface="Majalla UI"/>
              </a:rPr>
              <a:t>جنوب</a:t>
            </a:r>
            <a:endParaRPr lang="en-US" dirty="0" smtClean="0">
              <a:ea typeface="Majalla UI"/>
              <a:cs typeface="Majalla UI"/>
            </a:endParaRPr>
          </a:p>
        </p:txBody>
      </p:sp>
      <p:cxnSp>
        <p:nvCxnSpPr>
          <p:cNvPr id="10" name="Elbow Connector 9"/>
          <p:cNvCxnSpPr/>
          <p:nvPr/>
        </p:nvCxnSpPr>
        <p:spPr>
          <a:xfrm rot="5400000">
            <a:off x="1428728" y="2285992"/>
            <a:ext cx="1357322" cy="500066"/>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2071670" y="1357298"/>
            <a:ext cx="566181" cy="369332"/>
          </a:xfrm>
          <a:prstGeom prst="rect">
            <a:avLst/>
          </a:prstGeom>
        </p:spPr>
        <p:txBody>
          <a:bodyPr wrap="none">
            <a:spAutoFit/>
          </a:bodyPr>
          <a:lstStyle/>
          <a:p>
            <a:pPr algn="justLow" rtl="1"/>
            <a:r>
              <a:rPr lang="fa-IR" b="1" dirty="0" smtClean="0">
                <a:latin typeface="Calibri" pitchFamily="34" charset="0"/>
                <a:ea typeface="Majalla UI"/>
                <a:cs typeface="Majalla UI"/>
              </a:rPr>
              <a:t>شرق</a:t>
            </a:r>
            <a:endParaRPr lang="en-US" dirty="0" smtClean="0">
              <a:ea typeface="Majalla UI"/>
              <a:cs typeface="Majalla UI"/>
            </a:endParaRPr>
          </a:p>
        </p:txBody>
      </p:sp>
    </p:spTree>
    <p:extLst>
      <p:ext uri="{BB962C8B-B14F-4D97-AF65-F5344CB8AC3E}">
        <p14:creationId xmlns="" xmlns:p14="http://schemas.microsoft.com/office/powerpoint/2010/main" val="1023268704"/>
      </p:ext>
    </p:extLst>
  </p:cSld>
  <p:clrMapOvr>
    <a:masterClrMapping/>
  </p:clrMapOvr>
  <p:transition spd="slow">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20140418_105816.jpg"/>
          <p:cNvPicPr>
            <a:picLocks noChangeAspect="1" noChangeArrowheads="1"/>
          </p:cNvPicPr>
          <p:nvPr/>
        </p:nvPicPr>
        <p:blipFill>
          <a:blip r:embed="rId2" cstate="print"/>
          <a:srcRect/>
          <a:stretch>
            <a:fillRect/>
          </a:stretch>
        </p:blipFill>
        <p:spPr bwMode="auto">
          <a:xfrm>
            <a:off x="3127397" y="285728"/>
            <a:ext cx="5588007" cy="321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descr="C:\Users\emrooz\Desktop\20140418_105947.jpg"/>
          <p:cNvPicPr>
            <a:picLocks noChangeAspect="1" noChangeArrowheads="1"/>
          </p:cNvPicPr>
          <p:nvPr/>
        </p:nvPicPr>
        <p:blipFill>
          <a:blip r:embed="rId3" cstate="print"/>
          <a:srcRect/>
          <a:stretch>
            <a:fillRect/>
          </a:stretch>
        </p:blipFill>
        <p:spPr bwMode="auto">
          <a:xfrm>
            <a:off x="3794150" y="3714752"/>
            <a:ext cx="4921254" cy="285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42976" y="285728"/>
            <a:ext cx="1810111" cy="369332"/>
          </a:xfrm>
          <a:prstGeom prst="rect">
            <a:avLst/>
          </a:prstGeom>
        </p:spPr>
        <p:txBody>
          <a:bodyPr wrap="none">
            <a:spAutoFit/>
          </a:bodyPr>
          <a:lstStyle/>
          <a:p>
            <a:pPr algn="justLow" rtl="1"/>
            <a:r>
              <a:rPr lang="fa-IR" b="1" dirty="0" smtClean="0">
                <a:latin typeface="Calibri" pitchFamily="34" charset="0"/>
                <a:ea typeface="Majalla UI"/>
                <a:cs typeface="Majalla UI"/>
              </a:rPr>
              <a:t>شبستان شمالی مسجد</a:t>
            </a:r>
            <a:endParaRPr lang="en-US" dirty="0" smtClean="0">
              <a:ea typeface="Majalla UI"/>
              <a:cs typeface="Majalla UI"/>
            </a:endParaRPr>
          </a:p>
        </p:txBody>
      </p:sp>
      <p:sp>
        <p:nvSpPr>
          <p:cNvPr id="5" name="Rectangle 4"/>
          <p:cNvSpPr/>
          <p:nvPr/>
        </p:nvSpPr>
        <p:spPr>
          <a:xfrm>
            <a:off x="1857356" y="3929066"/>
            <a:ext cx="1750800" cy="369332"/>
          </a:xfrm>
          <a:prstGeom prst="rect">
            <a:avLst/>
          </a:prstGeom>
        </p:spPr>
        <p:txBody>
          <a:bodyPr wrap="none">
            <a:spAutoFit/>
          </a:bodyPr>
          <a:lstStyle/>
          <a:p>
            <a:pPr algn="justLow" rtl="1"/>
            <a:r>
              <a:rPr lang="fa-IR" b="1" dirty="0" smtClean="0">
                <a:latin typeface="Calibri" pitchFamily="34" charset="0"/>
                <a:ea typeface="Majalla UI"/>
                <a:cs typeface="Majalla UI"/>
              </a:rPr>
              <a:t>شبستان غربی مسجد</a:t>
            </a:r>
            <a:endParaRPr lang="en-US" dirty="0" smtClean="0">
              <a:ea typeface="Majalla UI"/>
              <a:cs typeface="Majalla UI"/>
            </a:endParaRPr>
          </a:p>
        </p:txBody>
      </p:sp>
    </p:spTree>
    <p:extLst>
      <p:ext uri="{BB962C8B-B14F-4D97-AF65-F5344CB8AC3E}">
        <p14:creationId xmlns="" xmlns:p14="http://schemas.microsoft.com/office/powerpoint/2010/main" val="2673905567"/>
      </p:ext>
    </p:extLst>
  </p:cSld>
  <p:clrMapOvr>
    <a:masterClrMapping/>
  </p:clrMapOvr>
  <p:transition spd="slow">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emrooz\Desktop\20140418_110032.jpg"/>
          <p:cNvPicPr>
            <a:picLocks noChangeAspect="1" noChangeArrowheads="1"/>
          </p:cNvPicPr>
          <p:nvPr/>
        </p:nvPicPr>
        <p:blipFill>
          <a:blip r:embed="rId2" cstate="print"/>
          <a:srcRect/>
          <a:stretch>
            <a:fillRect/>
          </a:stretch>
        </p:blipFill>
        <p:spPr bwMode="auto">
          <a:xfrm>
            <a:off x="2571736" y="285728"/>
            <a:ext cx="6215106" cy="3286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571472" y="428604"/>
            <a:ext cx="1813317" cy="369332"/>
          </a:xfrm>
          <a:prstGeom prst="rect">
            <a:avLst/>
          </a:prstGeom>
        </p:spPr>
        <p:txBody>
          <a:bodyPr wrap="none">
            <a:spAutoFit/>
          </a:bodyPr>
          <a:lstStyle/>
          <a:p>
            <a:pPr algn="justLow" rtl="1"/>
            <a:r>
              <a:rPr lang="fa-IR" b="1" dirty="0" smtClean="0">
                <a:latin typeface="Calibri" pitchFamily="34" charset="0"/>
                <a:ea typeface="Majalla UI"/>
                <a:cs typeface="Majalla UI"/>
              </a:rPr>
              <a:t>شبستان جنوبی مسجد</a:t>
            </a:r>
            <a:endParaRPr lang="en-US" dirty="0" smtClean="0">
              <a:ea typeface="Majalla UI"/>
              <a:cs typeface="Majalla UI"/>
            </a:endParaRPr>
          </a:p>
        </p:txBody>
      </p:sp>
      <p:pic>
        <p:nvPicPr>
          <p:cNvPr id="4" name="Picture 5" descr="C:\Users\emrooz\Desktop\20140418_110148.jpg"/>
          <p:cNvPicPr>
            <a:picLocks noChangeAspect="1" noChangeArrowheads="1"/>
          </p:cNvPicPr>
          <p:nvPr/>
        </p:nvPicPr>
        <p:blipFill>
          <a:blip r:embed="rId3" cstate="print"/>
          <a:srcRect/>
          <a:stretch>
            <a:fillRect/>
          </a:stretch>
        </p:blipFill>
        <p:spPr bwMode="auto">
          <a:xfrm>
            <a:off x="4056090" y="3857628"/>
            <a:ext cx="4730752" cy="2786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42976" y="3929066"/>
            <a:ext cx="2709396" cy="646331"/>
          </a:xfrm>
          <a:prstGeom prst="rect">
            <a:avLst/>
          </a:prstGeom>
        </p:spPr>
        <p:txBody>
          <a:bodyPr wrap="none">
            <a:spAutoFit/>
          </a:bodyPr>
          <a:lstStyle/>
          <a:p>
            <a:pPr algn="justLow" rtl="1"/>
            <a:r>
              <a:rPr lang="fa-IR" b="1" dirty="0" smtClean="0">
                <a:latin typeface="Calibri" pitchFamily="34" charset="0"/>
                <a:ea typeface="Majalla UI"/>
                <a:cs typeface="Majalla UI"/>
              </a:rPr>
              <a:t>شبستان شرقی مسجد</a:t>
            </a:r>
          </a:p>
          <a:p>
            <a:pPr algn="justLow" rtl="1"/>
            <a:r>
              <a:rPr lang="fa-IR" b="1" dirty="0" smtClean="0">
                <a:latin typeface="Calibri" pitchFamily="34" charset="0"/>
                <a:ea typeface="Majalla UI"/>
                <a:cs typeface="Majalla UI"/>
              </a:rPr>
              <a:t>ورودی به کاروانسرا سعدالسلطنه</a:t>
            </a:r>
            <a:endParaRPr lang="en-US" dirty="0" smtClean="0">
              <a:ea typeface="Majalla UI"/>
              <a:cs typeface="Majalla UI"/>
            </a:endParaRPr>
          </a:p>
        </p:txBody>
      </p:sp>
    </p:spTree>
    <p:extLst>
      <p:ext uri="{BB962C8B-B14F-4D97-AF65-F5344CB8AC3E}">
        <p14:creationId xmlns="" xmlns:p14="http://schemas.microsoft.com/office/powerpoint/2010/main" val="530449395"/>
      </p:ext>
    </p:extLst>
  </p:cSld>
  <p:clrMapOvr>
    <a:masterClrMapping/>
  </p:clrMapOvr>
  <p:transition spd="slow">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6"/>
          <p:cNvSpPr txBox="1">
            <a:spLocks/>
          </p:cNvSpPr>
          <p:nvPr/>
        </p:nvSpPr>
        <p:spPr>
          <a:xfrm>
            <a:off x="457200" y="2743200"/>
            <a:ext cx="8001000" cy="17526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a-IR" sz="5400" dirty="0" smtClean="0"/>
              <a:t>بررسی های معماری در بنا</a:t>
            </a:r>
            <a:endParaRPr lang="fa-IR" sz="5400" dirty="0"/>
          </a:p>
        </p:txBody>
      </p:sp>
      <p:sp>
        <p:nvSpPr>
          <p:cNvPr id="5" name="Title 5"/>
          <p:cNvSpPr txBox="1">
            <a:spLocks/>
          </p:cNvSpPr>
          <p:nvPr/>
        </p:nvSpPr>
        <p:spPr>
          <a:xfrm>
            <a:off x="457200" y="1219200"/>
            <a:ext cx="8001000" cy="533400"/>
          </a:xfrm>
          <a:prstGeom prst="rect">
            <a:avLst/>
          </a:prstGeom>
          <a:solidFill>
            <a:schemeClr val="accent6">
              <a:lumMod val="40000"/>
              <a:lumOff val="60000"/>
            </a:schemeClr>
          </a:solidFill>
          <a:ln w="28575">
            <a:solidFill>
              <a:schemeClr val="tx1"/>
            </a:solidFill>
          </a:ln>
        </p:spPr>
        <p:txBody>
          <a:bodyPr vert="horz" lIns="91440" tIns="45720" rIns="91440" bIns="45720" rtlCol="1" anchor="ctr">
            <a:normAutofit fontScale="7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dirty="0" smtClean="0"/>
              <a:t>بخش دوم</a:t>
            </a:r>
            <a:endParaRPr lang="fa-IR" dirty="0"/>
          </a:p>
        </p:txBody>
      </p:sp>
      <p:sp>
        <p:nvSpPr>
          <p:cNvPr id="6" name="Title 5"/>
          <p:cNvSpPr txBox="1">
            <a:spLocks/>
          </p:cNvSpPr>
          <p:nvPr/>
        </p:nvSpPr>
        <p:spPr>
          <a:xfrm>
            <a:off x="4038600" y="304801"/>
            <a:ext cx="4419600" cy="838199"/>
          </a:xfrm>
          <a:prstGeom prst="rect">
            <a:avLst/>
          </a:prstGeom>
          <a:solidFill>
            <a:schemeClr val="accent6">
              <a:lumMod val="60000"/>
              <a:lumOff val="40000"/>
            </a:schemeClr>
          </a:solidFill>
          <a:ln w="28575">
            <a:solidFill>
              <a:schemeClr val="tx1"/>
            </a:solidFill>
          </a:ln>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dirty="0" smtClean="0"/>
              <a:t>فصل اول</a:t>
            </a:r>
            <a:endParaRPr lang="fa-IR" dirty="0"/>
          </a:p>
        </p:txBody>
      </p:sp>
    </p:spTree>
    <p:extLst>
      <p:ext uri="{BB962C8B-B14F-4D97-AF65-F5344CB8AC3E}">
        <p14:creationId xmlns="" xmlns:p14="http://schemas.microsoft.com/office/powerpoint/2010/main" val="2846509873"/>
      </p:ext>
    </p:extLst>
  </p:cSld>
  <p:clrMapOvr>
    <a:masterClrMapping/>
  </p:clrMapOvr>
  <p:transition spd="slow">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mrooz\Desktop\20140418_110406.jpg"/>
          <p:cNvPicPr>
            <a:picLocks noChangeAspect="1" noChangeArrowheads="1"/>
          </p:cNvPicPr>
          <p:nvPr/>
        </p:nvPicPr>
        <p:blipFill>
          <a:blip r:embed="rId2" cstate="print"/>
          <a:srcRect/>
          <a:stretch>
            <a:fillRect/>
          </a:stretch>
        </p:blipFill>
        <p:spPr bwMode="auto">
          <a:xfrm>
            <a:off x="4661315" y="1928826"/>
            <a:ext cx="1982387" cy="2643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Users\emrooz\Desktop\20140418_110531.jpg"/>
          <p:cNvPicPr>
            <a:picLocks noChangeAspect="1" noChangeArrowheads="1"/>
          </p:cNvPicPr>
          <p:nvPr/>
        </p:nvPicPr>
        <p:blipFill>
          <a:blip r:embed="rId3" cstate="print"/>
          <a:srcRect/>
          <a:stretch>
            <a:fillRect/>
          </a:stretch>
        </p:blipFill>
        <p:spPr bwMode="auto">
          <a:xfrm>
            <a:off x="6786578" y="1500174"/>
            <a:ext cx="2286016" cy="3046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500594" y="772523"/>
            <a:ext cx="4572000" cy="584775"/>
          </a:xfrm>
          <a:prstGeom prst="rect">
            <a:avLst/>
          </a:prstGeom>
        </p:spPr>
        <p:txBody>
          <a:bodyPr>
            <a:spAutoFit/>
          </a:bodyPr>
          <a:lstStyle/>
          <a:p>
            <a:pPr algn="justLow" rtl="1"/>
            <a:r>
              <a:rPr lang="fa-IR" sz="1600" b="1" dirty="0" smtClean="0">
                <a:latin typeface="Calibri" pitchFamily="34" charset="0"/>
                <a:ea typeface="Majalla UI"/>
                <a:cs typeface="Majalla UI"/>
              </a:rPr>
              <a:t>ورودی کاروانسرا</a:t>
            </a:r>
          </a:p>
          <a:p>
            <a:pPr algn="justLow" rtl="1"/>
            <a:r>
              <a:rPr lang="fa-IR" sz="1600" b="1" dirty="0" smtClean="0">
                <a:latin typeface="Calibri" pitchFamily="34" charset="0"/>
                <a:ea typeface="Majalla UI"/>
                <a:cs typeface="Majalla UI"/>
              </a:rPr>
              <a:t>فضایی باز و بدون سقف </a:t>
            </a:r>
            <a:endParaRPr lang="en-US" sz="1600" dirty="0" smtClean="0">
              <a:ea typeface="Majalla UI"/>
              <a:cs typeface="Majalla UI"/>
            </a:endParaRPr>
          </a:p>
        </p:txBody>
      </p:sp>
      <p:sp>
        <p:nvSpPr>
          <p:cNvPr id="7" name="Rectangle 6"/>
          <p:cNvSpPr/>
          <p:nvPr/>
        </p:nvSpPr>
        <p:spPr>
          <a:xfrm>
            <a:off x="1500166" y="4773051"/>
            <a:ext cx="5143536" cy="584775"/>
          </a:xfrm>
          <a:prstGeom prst="rect">
            <a:avLst/>
          </a:prstGeom>
        </p:spPr>
        <p:txBody>
          <a:bodyPr wrap="square">
            <a:spAutoFit/>
          </a:bodyPr>
          <a:lstStyle/>
          <a:p>
            <a:pPr algn="justLow" rtl="1"/>
            <a:r>
              <a:rPr lang="fa-IR" sz="1600" b="1" dirty="0" smtClean="0">
                <a:latin typeface="Calibri" pitchFamily="34" charset="0"/>
                <a:ea typeface="Majalla UI"/>
                <a:cs typeface="Majalla UI"/>
              </a:rPr>
              <a:t>راهرو کاروانسرا با سقفهای قوسی آجری </a:t>
            </a:r>
          </a:p>
          <a:p>
            <a:pPr algn="justLow" rtl="1"/>
            <a:r>
              <a:rPr lang="fa-IR" sz="1600" b="1" dirty="0" smtClean="0">
                <a:latin typeface="Calibri" pitchFamily="34" charset="0"/>
                <a:ea typeface="Majalla UI"/>
                <a:cs typeface="Majalla UI"/>
              </a:rPr>
              <a:t>غرفه های تجاری امروزی که در گذشته همان استرتحت گاه مسافران بودند</a:t>
            </a:r>
            <a:endParaRPr lang="en-US" sz="1600" dirty="0" smtClean="0">
              <a:ea typeface="Majalla UI"/>
              <a:cs typeface="Majalla UI"/>
            </a:endParaRPr>
          </a:p>
        </p:txBody>
      </p:sp>
      <p:pic>
        <p:nvPicPr>
          <p:cNvPr id="8" name="Picture 2" descr="C:\Users\emrooz\Desktop\Picture1.jpg"/>
          <p:cNvPicPr>
            <a:picLocks noChangeAspect="1" noChangeArrowheads="1"/>
          </p:cNvPicPr>
          <p:nvPr/>
        </p:nvPicPr>
        <p:blipFill>
          <a:blip r:embed="rId4" cstate="print"/>
          <a:srcRect/>
          <a:stretch>
            <a:fillRect/>
          </a:stretch>
        </p:blipFill>
        <p:spPr bwMode="auto">
          <a:xfrm>
            <a:off x="142844" y="649288"/>
            <a:ext cx="4412486" cy="3922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Elbow Connector 8"/>
          <p:cNvCxnSpPr/>
          <p:nvPr/>
        </p:nvCxnSpPr>
        <p:spPr>
          <a:xfrm rot="10800000">
            <a:off x="2071670" y="1500174"/>
            <a:ext cx="3357586" cy="2143140"/>
          </a:xfrm>
          <a:prstGeom prst="bentConnector3">
            <a:avLst>
              <a:gd name="adj1" fmla="val 50000"/>
            </a:avLst>
          </a:prstGeom>
          <a:ln w="76200">
            <a:prstDash val="solid"/>
            <a:tailEnd type="arrow"/>
          </a:ln>
        </p:spPr>
        <p:style>
          <a:lnRef idx="3">
            <a:schemeClr val="dk1"/>
          </a:lnRef>
          <a:fillRef idx="0">
            <a:schemeClr val="dk1"/>
          </a:fillRef>
          <a:effectRef idx="2">
            <a:schemeClr val="dk1"/>
          </a:effectRef>
          <a:fontRef idx="minor">
            <a:schemeClr val="tx1"/>
          </a:fontRef>
        </p:style>
      </p:cxnSp>
      <p:cxnSp>
        <p:nvCxnSpPr>
          <p:cNvPr id="10" name="Elbow Connector 9"/>
          <p:cNvCxnSpPr/>
          <p:nvPr/>
        </p:nvCxnSpPr>
        <p:spPr>
          <a:xfrm rot="10800000">
            <a:off x="1714480" y="2285992"/>
            <a:ext cx="5715040" cy="1785950"/>
          </a:xfrm>
          <a:prstGeom prst="bentConnector3">
            <a:avLst>
              <a:gd name="adj1" fmla="val 50000"/>
            </a:avLst>
          </a:prstGeom>
          <a:ln w="76200">
            <a:prstDash val="soli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 xmlns:p14="http://schemas.microsoft.com/office/powerpoint/2010/main" val="1287959144"/>
      </p:ext>
    </p:extLst>
  </p:cSld>
  <p:clrMapOvr>
    <a:masterClrMapping/>
  </p:clrMapOvr>
  <p:transition spd="slow">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00594" y="4572008"/>
            <a:ext cx="4572000" cy="369332"/>
          </a:xfrm>
          <a:prstGeom prst="rect">
            <a:avLst/>
          </a:prstGeom>
        </p:spPr>
        <p:txBody>
          <a:bodyPr>
            <a:spAutoFit/>
          </a:bodyPr>
          <a:lstStyle/>
          <a:p>
            <a:pPr algn="justLow" rtl="1"/>
            <a:r>
              <a:rPr lang="fa-IR" b="1" dirty="0" smtClean="0">
                <a:latin typeface="Calibri" pitchFamily="34" charset="0"/>
                <a:ea typeface="Majalla UI"/>
                <a:cs typeface="Majalla UI"/>
              </a:rPr>
              <a:t>ورودی گرمابه ( رضوی )</a:t>
            </a:r>
            <a:endParaRPr lang="en-US" dirty="0" smtClean="0">
              <a:ea typeface="Majalla UI"/>
              <a:cs typeface="Majalla UI"/>
            </a:endParaRPr>
          </a:p>
        </p:txBody>
      </p:sp>
      <p:pic>
        <p:nvPicPr>
          <p:cNvPr id="6" name="Picture 3" descr="C:\Users\emrooz\Desktop\DSC05537.JPG"/>
          <p:cNvPicPr>
            <a:picLocks noChangeAspect="1" noChangeArrowheads="1"/>
          </p:cNvPicPr>
          <p:nvPr/>
        </p:nvPicPr>
        <p:blipFill>
          <a:blip r:embed="rId2" cstate="print"/>
          <a:srcRect/>
          <a:stretch>
            <a:fillRect/>
          </a:stretch>
        </p:blipFill>
        <p:spPr bwMode="auto">
          <a:xfrm>
            <a:off x="6917548" y="142852"/>
            <a:ext cx="2083608" cy="4214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C:\Users\emrooz\Desktop\Picture1.jpg"/>
          <p:cNvPicPr>
            <a:picLocks noChangeAspect="1" noChangeArrowheads="1"/>
          </p:cNvPicPr>
          <p:nvPr/>
        </p:nvPicPr>
        <p:blipFill>
          <a:blip r:embed="rId3" cstate="print"/>
          <a:srcRect/>
          <a:stretch>
            <a:fillRect/>
          </a:stretch>
        </p:blipFill>
        <p:spPr bwMode="auto">
          <a:xfrm>
            <a:off x="71406" y="3357562"/>
            <a:ext cx="3857652" cy="3429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5035569" y="5988626"/>
            <a:ext cx="1608133" cy="369332"/>
          </a:xfrm>
          <a:prstGeom prst="rect">
            <a:avLst/>
          </a:prstGeom>
        </p:spPr>
        <p:txBody>
          <a:bodyPr wrap="none">
            <a:spAutoFit/>
          </a:bodyPr>
          <a:lstStyle/>
          <a:p>
            <a:pPr algn="justLow" rtl="1"/>
            <a:r>
              <a:rPr lang="fa-IR" b="1" dirty="0" smtClean="0">
                <a:latin typeface="Calibri" pitchFamily="34" charset="0"/>
                <a:ea typeface="Majalla UI"/>
                <a:cs typeface="Majalla UI"/>
              </a:rPr>
              <a:t>سرای نگارالسلطنه</a:t>
            </a:r>
            <a:endParaRPr lang="en-US" dirty="0" smtClean="0">
              <a:ea typeface="Majalla UI"/>
              <a:cs typeface="Majalla UI"/>
            </a:endParaRPr>
          </a:p>
        </p:txBody>
      </p:sp>
      <p:pic>
        <p:nvPicPr>
          <p:cNvPr id="9" name="Picture 3" descr="C:\Users\emrooz\Desktop\DSC05709.JPG"/>
          <p:cNvPicPr>
            <a:picLocks noChangeAspect="1" noChangeArrowheads="1"/>
          </p:cNvPicPr>
          <p:nvPr/>
        </p:nvPicPr>
        <p:blipFill>
          <a:blip r:embed="rId4" cstate="print"/>
          <a:srcRect/>
          <a:stretch>
            <a:fillRect/>
          </a:stretch>
        </p:blipFill>
        <p:spPr bwMode="auto">
          <a:xfrm>
            <a:off x="4298279" y="2828944"/>
            <a:ext cx="2273985" cy="3028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Elbow Connector 11"/>
          <p:cNvCxnSpPr/>
          <p:nvPr/>
        </p:nvCxnSpPr>
        <p:spPr>
          <a:xfrm rot="10800000" flipV="1">
            <a:off x="1071538" y="3357562"/>
            <a:ext cx="3786214" cy="1500198"/>
          </a:xfrm>
          <a:prstGeom prst="bentConnector3">
            <a:avLst>
              <a:gd name="adj1" fmla="val 1877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 xmlns:p14="http://schemas.microsoft.com/office/powerpoint/2010/main" val="2317735943"/>
      </p:ext>
    </p:extLst>
  </p:cSld>
  <p:clrMapOvr>
    <a:masterClrMapping/>
  </p:clrMapOvr>
  <p:transition spd="slow">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457200" y="1219200"/>
            <a:ext cx="8001000" cy="533400"/>
          </a:xfrm>
          <a:prstGeom prst="rect">
            <a:avLst/>
          </a:prstGeom>
          <a:solidFill>
            <a:schemeClr val="accent6">
              <a:lumMod val="40000"/>
              <a:lumOff val="60000"/>
            </a:schemeClr>
          </a:solidFill>
          <a:ln w="28575">
            <a:solidFill>
              <a:schemeClr val="tx1"/>
            </a:solidFill>
          </a:ln>
        </p:spPr>
        <p:txBody>
          <a:bodyPr vert="horz" lIns="91440" tIns="45720" rIns="91440" bIns="45720" rtlCol="1" anchor="ctr">
            <a:normAutofit fontScale="7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dirty="0" smtClean="0"/>
              <a:t>بخش اول</a:t>
            </a:r>
            <a:endParaRPr lang="fa-IR" dirty="0"/>
          </a:p>
        </p:txBody>
      </p:sp>
      <p:sp>
        <p:nvSpPr>
          <p:cNvPr id="6" name="Title 5"/>
          <p:cNvSpPr>
            <a:spLocks noGrp="1"/>
          </p:cNvSpPr>
          <p:nvPr>
            <p:ph type="ctrTitle"/>
          </p:nvPr>
        </p:nvSpPr>
        <p:spPr>
          <a:xfrm>
            <a:off x="4038600" y="304801"/>
            <a:ext cx="4419600" cy="838199"/>
          </a:xfrm>
          <a:solidFill>
            <a:schemeClr val="accent6">
              <a:lumMod val="60000"/>
              <a:lumOff val="40000"/>
            </a:schemeClr>
          </a:solidFill>
          <a:ln w="28575">
            <a:solidFill>
              <a:schemeClr val="tx1"/>
            </a:solidFill>
          </a:ln>
        </p:spPr>
        <p:txBody>
          <a:bodyPr/>
          <a:lstStyle/>
          <a:p>
            <a:r>
              <a:rPr lang="fa-IR" dirty="0" smtClean="0"/>
              <a:t>فصل اول</a:t>
            </a:r>
            <a:endParaRPr lang="fa-IR" dirty="0"/>
          </a:p>
        </p:txBody>
      </p:sp>
      <p:sp>
        <p:nvSpPr>
          <p:cNvPr id="11" name="Subtitle 6"/>
          <p:cNvSpPr txBox="1">
            <a:spLocks/>
          </p:cNvSpPr>
          <p:nvPr/>
        </p:nvSpPr>
        <p:spPr>
          <a:xfrm>
            <a:off x="457200" y="2743200"/>
            <a:ext cx="8001000" cy="10668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a-IR" sz="5400" dirty="0" smtClean="0"/>
              <a:t>مطالعات</a:t>
            </a:r>
            <a:endParaRPr lang="fa-IR" sz="5400" dirty="0"/>
          </a:p>
        </p:txBody>
      </p:sp>
    </p:spTree>
    <p:extLst>
      <p:ext uri="{BB962C8B-B14F-4D97-AF65-F5344CB8AC3E}">
        <p14:creationId xmlns="" xmlns:p14="http://schemas.microsoft.com/office/powerpoint/2010/main" val="3682303566"/>
      </p:ext>
    </p:extLst>
  </p:cSld>
  <p:clrMapOvr>
    <a:masterClrMapping/>
  </p:clrMapOvr>
  <p:transition spd="slow">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4455" y="230383"/>
            <a:ext cx="3953825" cy="2769989"/>
          </a:xfrm>
          <a:prstGeom prst="rect">
            <a:avLst/>
          </a:prstGeom>
        </p:spPr>
        <p:txBody>
          <a:bodyPr wrap="square">
            <a:spAutoFit/>
          </a:bodyPr>
          <a:lstStyle/>
          <a:p>
            <a:pPr algn="r" rtl="1"/>
            <a:r>
              <a:rPr lang="fa-IR" sz="2400" b="1" dirty="0" smtClean="0">
                <a:solidFill>
                  <a:schemeClr val="accent6">
                    <a:lumMod val="50000"/>
                  </a:schemeClr>
                </a:solidFill>
                <a:latin typeface="Calibri" pitchFamily="34" charset="0"/>
                <a:ea typeface="Majalla UI"/>
                <a:cs typeface="Majalla UI"/>
              </a:rPr>
              <a:t>گرمابه رضوی</a:t>
            </a:r>
          </a:p>
          <a:p>
            <a:pPr algn="r" rtl="1">
              <a:lnSpc>
                <a:spcPct val="150000"/>
              </a:lnSpc>
            </a:pPr>
            <a:r>
              <a:rPr lang="fa-IR" sz="2000" dirty="0" smtClean="0">
                <a:latin typeface="Calibri" pitchFamily="34" charset="0"/>
                <a:ea typeface="Majalla UI"/>
                <a:cs typeface="Majalla UI"/>
              </a:rPr>
              <a:t>گرمابه مجموعه ای از کاروانسرای سعدالسلطنه میباشد.</a:t>
            </a:r>
          </a:p>
          <a:p>
            <a:pPr algn="r" rtl="1">
              <a:lnSpc>
                <a:spcPct val="150000"/>
              </a:lnSpc>
            </a:pPr>
            <a:r>
              <a:rPr lang="fa-IR" sz="2000" dirty="0" smtClean="0">
                <a:latin typeface="Calibri" pitchFamily="34" charset="0"/>
                <a:ea typeface="Majalla UI"/>
                <a:cs typeface="Majalla UI"/>
              </a:rPr>
              <a:t>اکثر قسمت های کاروانسرا مورد مرمت قرار گرفته است </a:t>
            </a:r>
            <a:r>
              <a:rPr lang="en-US" sz="2000" dirty="0" smtClean="0">
                <a:latin typeface="Calibri" pitchFamily="34" charset="0"/>
                <a:ea typeface="Majalla UI"/>
                <a:cs typeface="Majalla UI"/>
              </a:rPr>
              <a:t>,</a:t>
            </a:r>
            <a:r>
              <a:rPr lang="fa-IR" sz="2000" dirty="0" smtClean="0">
                <a:latin typeface="Calibri" pitchFamily="34" charset="0"/>
                <a:ea typeface="Majalla UI"/>
                <a:cs typeface="Majalla UI"/>
              </a:rPr>
              <a:t>اما قسمت گرمابه همچنان به حالت مخروبه باقی مانده  ومرمت نشده است.</a:t>
            </a:r>
            <a:endParaRPr lang="en-US" sz="2000" dirty="0"/>
          </a:p>
        </p:txBody>
      </p:sp>
      <p:pic>
        <p:nvPicPr>
          <p:cNvPr id="3" name="Picture 3" descr="C:\Users\emrooz\Desktop\Untitled.png"/>
          <p:cNvPicPr>
            <a:picLocks noChangeAspect="1" noChangeArrowheads="1"/>
          </p:cNvPicPr>
          <p:nvPr/>
        </p:nvPicPr>
        <p:blipFill>
          <a:blip r:embed="rId2" cstate="print"/>
          <a:srcRect/>
          <a:stretch>
            <a:fillRect/>
          </a:stretch>
        </p:blipFill>
        <p:spPr bwMode="auto">
          <a:xfrm>
            <a:off x="4643438" y="3028960"/>
            <a:ext cx="3526201" cy="3543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descr="C:\Users\emrooz\Desktop\image-46ded332699389d938e216ce64f0191a777b6f5779b0412564634e8142778584-V.jpg"/>
          <p:cNvPicPr>
            <a:picLocks noChangeAspect="1" noChangeArrowheads="1"/>
          </p:cNvPicPr>
          <p:nvPr/>
        </p:nvPicPr>
        <p:blipFill>
          <a:blip r:embed="rId3" cstate="print"/>
          <a:srcRect/>
          <a:stretch>
            <a:fillRect/>
          </a:stretch>
        </p:blipFill>
        <p:spPr bwMode="auto">
          <a:xfrm>
            <a:off x="428596" y="285728"/>
            <a:ext cx="3500462" cy="622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864521704"/>
      </p:ext>
    </p:extLst>
  </p:cSld>
  <p:clrMapOvr>
    <a:masterClrMapping/>
  </p:clrMapOvr>
  <p:transition spd="slow">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Picture3.jpg"/>
          <p:cNvPicPr>
            <a:picLocks noChangeAspect="1" noChangeArrowheads="1"/>
          </p:cNvPicPr>
          <p:nvPr/>
        </p:nvPicPr>
        <p:blipFill>
          <a:blip r:embed="rId2" cstate="print"/>
          <a:srcRect/>
          <a:stretch>
            <a:fillRect/>
          </a:stretch>
        </p:blipFill>
        <p:spPr bwMode="auto">
          <a:xfrm>
            <a:off x="3143240" y="1896429"/>
            <a:ext cx="5643602" cy="4604405"/>
          </a:xfrm>
          <a:prstGeom prst="rect">
            <a:avLst/>
          </a:prstGeom>
          <a:noFill/>
        </p:spPr>
      </p:pic>
      <p:pic>
        <p:nvPicPr>
          <p:cNvPr id="3" name="Picture 3" descr="C:\Users\emrooz\Desktop\Picture3.jpg"/>
          <p:cNvPicPr>
            <a:picLocks noChangeAspect="1" noChangeArrowheads="1"/>
          </p:cNvPicPr>
          <p:nvPr/>
        </p:nvPicPr>
        <p:blipFill>
          <a:blip r:embed="rId3" cstate="print"/>
          <a:srcRect/>
          <a:stretch>
            <a:fillRect/>
          </a:stretch>
        </p:blipFill>
        <p:spPr bwMode="auto">
          <a:xfrm>
            <a:off x="214282" y="285728"/>
            <a:ext cx="2643206" cy="2574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86512" y="285728"/>
            <a:ext cx="2423176" cy="707886"/>
          </a:xfrm>
          <a:prstGeom prst="rect">
            <a:avLst/>
          </a:prstGeom>
        </p:spPr>
        <p:txBody>
          <a:bodyPr wrap="square">
            <a:spAutoFit/>
          </a:bodyPr>
          <a:lstStyle/>
          <a:p>
            <a:pPr algn="r" rtl="1"/>
            <a:r>
              <a:rPr lang="fa-IR" sz="2000" b="1" dirty="0" smtClean="0">
                <a:solidFill>
                  <a:schemeClr val="accent6">
                    <a:lumMod val="50000"/>
                  </a:schemeClr>
                </a:solidFill>
                <a:latin typeface="Calibri" pitchFamily="34" charset="0"/>
                <a:ea typeface="Majalla UI"/>
                <a:cs typeface="Majalla UI"/>
              </a:rPr>
              <a:t>قرارگیری گرمابه نسبت به کلیت کاروانسرا</a:t>
            </a:r>
          </a:p>
        </p:txBody>
      </p:sp>
      <p:sp>
        <p:nvSpPr>
          <p:cNvPr id="5" name="Down Arrow 4"/>
          <p:cNvSpPr/>
          <p:nvPr/>
        </p:nvSpPr>
        <p:spPr>
          <a:xfrm rot="16200000">
            <a:off x="1321571" y="3607595"/>
            <a:ext cx="1643074" cy="1571636"/>
          </a:xfrm>
          <a:prstGeom prst="downArrow">
            <a:avLst>
              <a:gd name="adj1" fmla="val 31564"/>
              <a:gd name="adj2" fmla="val 4218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Down Arrow 5"/>
          <p:cNvSpPr/>
          <p:nvPr/>
        </p:nvSpPr>
        <p:spPr>
          <a:xfrm rot="10800000">
            <a:off x="1285852" y="3071810"/>
            <a:ext cx="642942" cy="785818"/>
          </a:xfrm>
          <a:prstGeom prst="downArrow">
            <a:avLst>
              <a:gd name="adj1" fmla="val 41510"/>
              <a:gd name="adj2" fmla="val 478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4237589962"/>
      </p:ext>
    </p:extLst>
  </p:cSld>
  <p:clrMapOvr>
    <a:masterClrMapping/>
  </p:clrMapOvr>
  <p:transition spd="slow">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mrooz\Desktop\Untitled.png"/>
          <p:cNvPicPr>
            <a:picLocks noChangeAspect="1" noChangeArrowheads="1"/>
          </p:cNvPicPr>
          <p:nvPr/>
        </p:nvPicPr>
        <p:blipFill>
          <a:blip r:embed="rId2" cstate="print"/>
          <a:srcRect/>
          <a:stretch>
            <a:fillRect/>
          </a:stretch>
        </p:blipFill>
        <p:spPr bwMode="auto">
          <a:xfrm>
            <a:off x="1064359" y="782078"/>
            <a:ext cx="6454799" cy="6056876"/>
          </a:xfrm>
          <a:prstGeom prst="rect">
            <a:avLst/>
          </a:prstGeom>
          <a:noFill/>
        </p:spPr>
      </p:pic>
      <p:sp>
        <p:nvSpPr>
          <p:cNvPr id="3" name="Down Arrow 2"/>
          <p:cNvSpPr/>
          <p:nvPr/>
        </p:nvSpPr>
        <p:spPr>
          <a:xfrm rot="5400000">
            <a:off x="7090530" y="1357298"/>
            <a:ext cx="357190" cy="35719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Rectangle 3"/>
          <p:cNvSpPr/>
          <p:nvPr/>
        </p:nvSpPr>
        <p:spPr>
          <a:xfrm>
            <a:off x="7447720" y="1357298"/>
            <a:ext cx="1276310" cy="369332"/>
          </a:xfrm>
          <a:prstGeom prst="rect">
            <a:avLst/>
          </a:prstGeom>
        </p:spPr>
        <p:txBody>
          <a:bodyPr wrap="none">
            <a:spAutoFit/>
          </a:bodyPr>
          <a:lstStyle/>
          <a:p>
            <a:pPr algn="r" rtl="1"/>
            <a:r>
              <a:rPr lang="fa-IR" b="1" dirty="0" smtClean="0">
                <a:solidFill>
                  <a:srgbClr val="C00000"/>
                </a:solidFill>
                <a:latin typeface="Calibri" pitchFamily="34" charset="0"/>
                <a:ea typeface="Majalla UI"/>
                <a:cs typeface="Majalla UI"/>
              </a:rPr>
              <a:t>ورودی گرمابه</a:t>
            </a:r>
          </a:p>
        </p:txBody>
      </p:sp>
      <p:sp>
        <p:nvSpPr>
          <p:cNvPr id="5" name="Down Arrow 4"/>
          <p:cNvSpPr/>
          <p:nvPr/>
        </p:nvSpPr>
        <p:spPr>
          <a:xfrm>
            <a:off x="4733076" y="940812"/>
            <a:ext cx="357190" cy="35719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ectangle 5"/>
          <p:cNvSpPr/>
          <p:nvPr/>
        </p:nvSpPr>
        <p:spPr>
          <a:xfrm>
            <a:off x="4590200" y="571480"/>
            <a:ext cx="625492" cy="369332"/>
          </a:xfrm>
          <a:prstGeom prst="rect">
            <a:avLst/>
          </a:prstGeom>
        </p:spPr>
        <p:txBody>
          <a:bodyPr wrap="none">
            <a:spAutoFit/>
          </a:bodyPr>
          <a:lstStyle/>
          <a:p>
            <a:pPr algn="r" rtl="1"/>
            <a:r>
              <a:rPr lang="fa-IR" b="1" dirty="0" smtClean="0">
                <a:solidFill>
                  <a:srgbClr val="C00000"/>
                </a:solidFill>
                <a:latin typeface="Calibri" pitchFamily="34" charset="0"/>
                <a:ea typeface="Majalla UI"/>
                <a:cs typeface="Majalla UI"/>
              </a:rPr>
              <a:t>هشتی</a:t>
            </a:r>
          </a:p>
        </p:txBody>
      </p:sp>
      <p:sp>
        <p:nvSpPr>
          <p:cNvPr id="7" name="Down Arrow 6"/>
          <p:cNvSpPr/>
          <p:nvPr/>
        </p:nvSpPr>
        <p:spPr>
          <a:xfrm>
            <a:off x="5611685" y="1083688"/>
            <a:ext cx="357190" cy="35719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5540247" y="714356"/>
            <a:ext cx="550151" cy="369332"/>
          </a:xfrm>
          <a:prstGeom prst="rect">
            <a:avLst/>
          </a:prstGeom>
        </p:spPr>
        <p:txBody>
          <a:bodyPr wrap="none">
            <a:spAutoFit/>
          </a:bodyPr>
          <a:lstStyle/>
          <a:p>
            <a:pPr algn="r" rtl="1"/>
            <a:r>
              <a:rPr lang="fa-IR" b="1" dirty="0" smtClean="0">
                <a:solidFill>
                  <a:srgbClr val="C00000"/>
                </a:solidFill>
                <a:latin typeface="Calibri" pitchFamily="34" charset="0"/>
                <a:ea typeface="Majalla UI"/>
                <a:cs typeface="Majalla UI"/>
              </a:rPr>
              <a:t>دالان</a:t>
            </a:r>
          </a:p>
        </p:txBody>
      </p:sp>
      <p:sp>
        <p:nvSpPr>
          <p:cNvPr id="9" name="Down Arrow 8"/>
          <p:cNvSpPr/>
          <p:nvPr/>
        </p:nvSpPr>
        <p:spPr>
          <a:xfrm rot="16200000">
            <a:off x="1018300" y="1298002"/>
            <a:ext cx="357190" cy="35719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285784" y="1285860"/>
            <a:ext cx="1232646" cy="369332"/>
          </a:xfrm>
          <a:prstGeom prst="rect">
            <a:avLst/>
          </a:prstGeom>
        </p:spPr>
        <p:txBody>
          <a:bodyPr wrap="square">
            <a:spAutoFit/>
          </a:bodyPr>
          <a:lstStyle/>
          <a:p>
            <a:pPr algn="r" rtl="1"/>
            <a:r>
              <a:rPr lang="fa-IR" b="1" dirty="0" smtClean="0">
                <a:solidFill>
                  <a:srgbClr val="C00000"/>
                </a:solidFill>
                <a:latin typeface="Calibri" pitchFamily="34" charset="0"/>
                <a:ea typeface="Majalla UI"/>
                <a:cs typeface="Majalla UI"/>
              </a:rPr>
              <a:t>در خروجی</a:t>
            </a:r>
          </a:p>
        </p:txBody>
      </p:sp>
      <p:sp>
        <p:nvSpPr>
          <p:cNvPr id="11" name="Rectangle 10"/>
          <p:cNvSpPr/>
          <p:nvPr/>
        </p:nvSpPr>
        <p:spPr>
          <a:xfrm>
            <a:off x="6804778" y="4416990"/>
            <a:ext cx="894796" cy="369332"/>
          </a:xfrm>
          <a:prstGeom prst="rect">
            <a:avLst/>
          </a:prstGeom>
        </p:spPr>
        <p:txBody>
          <a:bodyPr wrap="none">
            <a:spAutoFit/>
          </a:bodyPr>
          <a:lstStyle/>
          <a:p>
            <a:pPr algn="justLow" rtl="1"/>
            <a:r>
              <a:rPr lang="fa-IR" b="1" dirty="0" smtClean="0">
                <a:solidFill>
                  <a:srgbClr val="C00000"/>
                </a:solidFill>
                <a:latin typeface="Calibri" pitchFamily="34" charset="0"/>
                <a:ea typeface="Majalla UI"/>
                <a:cs typeface="Majalla UI"/>
              </a:rPr>
              <a:t>خزینه آب</a:t>
            </a:r>
          </a:p>
        </p:txBody>
      </p:sp>
      <p:sp>
        <p:nvSpPr>
          <p:cNvPr id="12" name="Down Arrow 11"/>
          <p:cNvSpPr/>
          <p:nvPr/>
        </p:nvSpPr>
        <p:spPr>
          <a:xfrm rot="5400000">
            <a:off x="6376150" y="4429132"/>
            <a:ext cx="357190" cy="35719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Rectangle 12"/>
          <p:cNvSpPr/>
          <p:nvPr/>
        </p:nvSpPr>
        <p:spPr>
          <a:xfrm>
            <a:off x="7595210" y="2611970"/>
            <a:ext cx="1548822" cy="369332"/>
          </a:xfrm>
          <a:prstGeom prst="rect">
            <a:avLst/>
          </a:prstGeom>
        </p:spPr>
        <p:txBody>
          <a:bodyPr wrap="none">
            <a:spAutoFit/>
          </a:bodyPr>
          <a:lstStyle/>
          <a:p>
            <a:r>
              <a:rPr lang="fa-IR" b="1" dirty="0" smtClean="0">
                <a:solidFill>
                  <a:srgbClr val="C00000"/>
                </a:solidFill>
                <a:latin typeface="Calibri" pitchFamily="34" charset="0"/>
                <a:ea typeface="Majalla UI"/>
                <a:cs typeface="Majalla UI"/>
              </a:rPr>
              <a:t>پله ورودی به بام </a:t>
            </a:r>
            <a:endParaRPr lang="en-US" dirty="0">
              <a:solidFill>
                <a:srgbClr val="C00000"/>
              </a:solidFill>
            </a:endParaRPr>
          </a:p>
        </p:txBody>
      </p:sp>
      <p:sp>
        <p:nvSpPr>
          <p:cNvPr id="14" name="Down Arrow 13"/>
          <p:cNvSpPr/>
          <p:nvPr/>
        </p:nvSpPr>
        <p:spPr>
          <a:xfrm rot="5400000">
            <a:off x="6706070" y="2070304"/>
            <a:ext cx="357190" cy="146480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Down Arrow 14"/>
          <p:cNvSpPr/>
          <p:nvPr/>
        </p:nvSpPr>
        <p:spPr>
          <a:xfrm rot="16200000">
            <a:off x="2583714" y="1612001"/>
            <a:ext cx="357190" cy="2952915"/>
          </a:xfrm>
          <a:prstGeom prst="downArrow">
            <a:avLst>
              <a:gd name="adj1" fmla="val 44650"/>
              <a:gd name="adj2"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Rectangle 15"/>
          <p:cNvSpPr/>
          <p:nvPr/>
        </p:nvSpPr>
        <p:spPr>
          <a:xfrm>
            <a:off x="642910" y="2909864"/>
            <a:ext cx="606255" cy="369332"/>
          </a:xfrm>
          <a:prstGeom prst="rect">
            <a:avLst/>
          </a:prstGeom>
        </p:spPr>
        <p:txBody>
          <a:bodyPr wrap="none">
            <a:spAutoFit/>
          </a:bodyPr>
          <a:lstStyle/>
          <a:p>
            <a:pPr algn="justLow" rtl="1"/>
            <a:r>
              <a:rPr lang="fa-IR" b="1" dirty="0" smtClean="0">
                <a:solidFill>
                  <a:srgbClr val="C00000"/>
                </a:solidFill>
                <a:latin typeface="Calibri" pitchFamily="34" charset="0"/>
                <a:ea typeface="Majalla UI"/>
                <a:cs typeface="Majalla UI"/>
              </a:rPr>
              <a:t>توالت</a:t>
            </a:r>
          </a:p>
        </p:txBody>
      </p:sp>
      <p:sp>
        <p:nvSpPr>
          <p:cNvPr id="17" name="Down Arrow 16"/>
          <p:cNvSpPr/>
          <p:nvPr/>
        </p:nvSpPr>
        <p:spPr>
          <a:xfrm rot="5400000">
            <a:off x="6420318" y="2570370"/>
            <a:ext cx="357190" cy="146480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ectangle 17"/>
          <p:cNvSpPr/>
          <p:nvPr/>
        </p:nvSpPr>
        <p:spPr>
          <a:xfrm>
            <a:off x="7360337" y="3112036"/>
            <a:ext cx="1212191" cy="369332"/>
          </a:xfrm>
          <a:prstGeom prst="rect">
            <a:avLst/>
          </a:prstGeom>
        </p:spPr>
        <p:txBody>
          <a:bodyPr wrap="none">
            <a:spAutoFit/>
          </a:bodyPr>
          <a:lstStyle/>
          <a:p>
            <a:r>
              <a:rPr lang="fa-IR" b="1" dirty="0" smtClean="0">
                <a:solidFill>
                  <a:srgbClr val="C00000"/>
                </a:solidFill>
                <a:latin typeface="Calibri" pitchFamily="34" charset="0"/>
              </a:rPr>
              <a:t>فضای پذیرش</a:t>
            </a:r>
            <a:endParaRPr lang="en-US" dirty="0">
              <a:solidFill>
                <a:srgbClr val="C00000"/>
              </a:solidFill>
            </a:endParaRPr>
          </a:p>
        </p:txBody>
      </p:sp>
      <p:sp>
        <p:nvSpPr>
          <p:cNvPr id="19" name="Down Arrow 18"/>
          <p:cNvSpPr/>
          <p:nvPr/>
        </p:nvSpPr>
        <p:spPr>
          <a:xfrm rot="5400000">
            <a:off x="6072197" y="3052740"/>
            <a:ext cx="357190" cy="192882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Rectangle 19"/>
          <p:cNvSpPr/>
          <p:nvPr/>
        </p:nvSpPr>
        <p:spPr>
          <a:xfrm>
            <a:off x="7223873" y="3838558"/>
            <a:ext cx="1205779" cy="369332"/>
          </a:xfrm>
          <a:prstGeom prst="rect">
            <a:avLst/>
          </a:prstGeom>
        </p:spPr>
        <p:txBody>
          <a:bodyPr wrap="none">
            <a:spAutoFit/>
          </a:bodyPr>
          <a:lstStyle/>
          <a:p>
            <a:pPr algn="justLow" rtl="1"/>
            <a:r>
              <a:rPr lang="fa-IR" b="1" dirty="0" smtClean="0">
                <a:solidFill>
                  <a:srgbClr val="C00000"/>
                </a:solidFill>
                <a:latin typeface="Calibri" pitchFamily="34" charset="0"/>
                <a:ea typeface="Majalla UI"/>
                <a:cs typeface="Majalla UI"/>
              </a:rPr>
              <a:t>بینه - رختکن</a:t>
            </a:r>
          </a:p>
        </p:txBody>
      </p:sp>
      <p:sp>
        <p:nvSpPr>
          <p:cNvPr id="21" name="Down Arrow 20"/>
          <p:cNvSpPr/>
          <p:nvPr/>
        </p:nvSpPr>
        <p:spPr>
          <a:xfrm rot="20351201">
            <a:off x="4355390" y="1159399"/>
            <a:ext cx="357190" cy="166788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2" name="Rectangle 21"/>
          <p:cNvSpPr/>
          <p:nvPr/>
        </p:nvSpPr>
        <p:spPr>
          <a:xfrm>
            <a:off x="3500430" y="968896"/>
            <a:ext cx="638316" cy="369332"/>
          </a:xfrm>
          <a:prstGeom prst="rect">
            <a:avLst/>
          </a:prstGeom>
        </p:spPr>
        <p:txBody>
          <a:bodyPr wrap="none">
            <a:spAutoFit/>
          </a:bodyPr>
          <a:lstStyle/>
          <a:p>
            <a:pPr algn="justLow" rtl="1"/>
            <a:r>
              <a:rPr lang="fa-IR" b="1" dirty="0" smtClean="0">
                <a:solidFill>
                  <a:srgbClr val="C00000"/>
                </a:solidFill>
                <a:latin typeface="Calibri" pitchFamily="34" charset="0"/>
                <a:ea typeface="Majalla UI"/>
                <a:cs typeface="Majalla UI"/>
              </a:rPr>
              <a:t>میاندر</a:t>
            </a:r>
          </a:p>
        </p:txBody>
      </p:sp>
      <p:sp>
        <p:nvSpPr>
          <p:cNvPr id="23" name="Down Arrow 22"/>
          <p:cNvSpPr/>
          <p:nvPr/>
        </p:nvSpPr>
        <p:spPr>
          <a:xfrm rot="14998173">
            <a:off x="3258495" y="3613279"/>
            <a:ext cx="357190" cy="228222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4" name="Rectangle 23"/>
          <p:cNvSpPr/>
          <p:nvPr/>
        </p:nvSpPr>
        <p:spPr>
          <a:xfrm>
            <a:off x="1560409" y="4981566"/>
            <a:ext cx="708848" cy="369332"/>
          </a:xfrm>
          <a:prstGeom prst="rect">
            <a:avLst/>
          </a:prstGeom>
        </p:spPr>
        <p:txBody>
          <a:bodyPr wrap="none">
            <a:spAutoFit/>
          </a:bodyPr>
          <a:lstStyle/>
          <a:p>
            <a:pPr algn="justLow" rtl="1"/>
            <a:r>
              <a:rPr lang="fa-IR" b="1" dirty="0" smtClean="0">
                <a:solidFill>
                  <a:srgbClr val="C00000"/>
                </a:solidFill>
                <a:latin typeface="Calibri" pitchFamily="34" charset="0"/>
                <a:ea typeface="Majalla UI"/>
                <a:cs typeface="Majalla UI"/>
              </a:rPr>
              <a:t>سربینه</a:t>
            </a:r>
          </a:p>
        </p:txBody>
      </p:sp>
      <p:sp>
        <p:nvSpPr>
          <p:cNvPr id="25" name="Down Arrow 24"/>
          <p:cNvSpPr/>
          <p:nvPr/>
        </p:nvSpPr>
        <p:spPr>
          <a:xfrm rot="16200000">
            <a:off x="2655153" y="826183"/>
            <a:ext cx="357190" cy="2952915"/>
          </a:xfrm>
          <a:prstGeom prst="downArrow">
            <a:avLst>
              <a:gd name="adj1" fmla="val 44650"/>
              <a:gd name="adj2"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6" name="Rectangle 25"/>
          <p:cNvSpPr/>
          <p:nvPr/>
        </p:nvSpPr>
        <p:spPr>
          <a:xfrm>
            <a:off x="500034" y="2124046"/>
            <a:ext cx="797013" cy="369332"/>
          </a:xfrm>
          <a:prstGeom prst="rect">
            <a:avLst/>
          </a:prstGeom>
        </p:spPr>
        <p:txBody>
          <a:bodyPr wrap="none">
            <a:spAutoFit/>
          </a:bodyPr>
          <a:lstStyle/>
          <a:p>
            <a:pPr algn="justLow" rtl="1"/>
            <a:r>
              <a:rPr lang="fa-IR" b="1" dirty="0" smtClean="0">
                <a:solidFill>
                  <a:srgbClr val="C00000"/>
                </a:solidFill>
                <a:latin typeface="Calibri" pitchFamily="34" charset="0"/>
                <a:ea typeface="Majalla UI"/>
                <a:cs typeface="Majalla UI"/>
              </a:rPr>
              <a:t>گرمخانه</a:t>
            </a:r>
          </a:p>
        </p:txBody>
      </p:sp>
      <p:sp>
        <p:nvSpPr>
          <p:cNvPr id="27" name="Rectangle 26"/>
          <p:cNvSpPr/>
          <p:nvPr/>
        </p:nvSpPr>
        <p:spPr>
          <a:xfrm>
            <a:off x="5281868" y="142852"/>
            <a:ext cx="3719288" cy="523220"/>
          </a:xfrm>
          <a:prstGeom prst="rect">
            <a:avLst/>
          </a:prstGeom>
        </p:spPr>
        <p:txBody>
          <a:bodyPr wrap="none">
            <a:spAutoFit/>
          </a:bodyPr>
          <a:lstStyle/>
          <a:p>
            <a:pPr algn="r" rtl="1"/>
            <a:r>
              <a:rPr lang="fa-IR" sz="2800" b="1" dirty="0" smtClean="0">
                <a:solidFill>
                  <a:schemeClr val="accent6">
                    <a:lumMod val="50000"/>
                  </a:schemeClr>
                </a:solidFill>
                <a:latin typeface="Calibri" pitchFamily="34" charset="0"/>
                <a:ea typeface="Majalla UI"/>
                <a:cs typeface="Majalla UI"/>
              </a:rPr>
              <a:t>معرفی قسمتهای مختلف حمام </a:t>
            </a:r>
          </a:p>
        </p:txBody>
      </p:sp>
    </p:spTree>
    <p:extLst>
      <p:ext uri="{BB962C8B-B14F-4D97-AF65-F5344CB8AC3E}">
        <p14:creationId xmlns="" xmlns:p14="http://schemas.microsoft.com/office/powerpoint/2010/main" val="1061562213"/>
      </p:ext>
    </p:extLst>
  </p:cSld>
  <p:clrMapOvr>
    <a:masterClrMapping/>
  </p:clrMapOvr>
  <p:transition spd="slow">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rooz\Desktop\Untitled.png"/>
          <p:cNvPicPr>
            <a:picLocks noChangeAspect="1" noChangeArrowheads="1"/>
          </p:cNvPicPr>
          <p:nvPr/>
        </p:nvPicPr>
        <p:blipFill>
          <a:blip r:embed="rId2" cstate="print"/>
          <a:srcRect/>
          <a:stretch>
            <a:fillRect/>
          </a:stretch>
        </p:blipFill>
        <p:spPr bwMode="auto">
          <a:xfrm>
            <a:off x="142843" y="-24"/>
            <a:ext cx="5200461" cy="5072098"/>
          </a:xfrm>
          <a:prstGeom prst="rect">
            <a:avLst/>
          </a:prstGeom>
          <a:noFill/>
        </p:spPr>
      </p:pic>
      <p:pic>
        <p:nvPicPr>
          <p:cNvPr id="5" name="Picture 2" descr="C:\Users\emrooz\Desktop\Untitled.png"/>
          <p:cNvPicPr>
            <a:picLocks noChangeAspect="1" noChangeArrowheads="1"/>
          </p:cNvPicPr>
          <p:nvPr/>
        </p:nvPicPr>
        <p:blipFill>
          <a:blip r:embed="rId3" cstate="print"/>
          <a:srcRect/>
          <a:stretch>
            <a:fillRect/>
          </a:stretch>
        </p:blipFill>
        <p:spPr bwMode="auto">
          <a:xfrm>
            <a:off x="4714876" y="2857496"/>
            <a:ext cx="4357718" cy="3571876"/>
          </a:xfrm>
          <a:prstGeom prst="rect">
            <a:avLst/>
          </a:prstGeom>
          <a:noFill/>
        </p:spPr>
      </p:pic>
      <p:sp>
        <p:nvSpPr>
          <p:cNvPr id="6" name="Rectangle 5"/>
          <p:cNvSpPr/>
          <p:nvPr/>
        </p:nvSpPr>
        <p:spPr>
          <a:xfrm>
            <a:off x="219762" y="5786454"/>
            <a:ext cx="500066" cy="3571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219762" y="6286520"/>
            <a:ext cx="500066" cy="3571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897278" y="5786454"/>
            <a:ext cx="1165704" cy="369332"/>
          </a:xfrm>
          <a:prstGeom prst="rect">
            <a:avLst/>
          </a:prstGeom>
        </p:spPr>
        <p:txBody>
          <a:bodyPr wrap="none">
            <a:spAutoFit/>
          </a:bodyPr>
          <a:lstStyle/>
          <a:p>
            <a:pPr algn="r" rtl="1"/>
            <a:r>
              <a:rPr lang="fa-IR" b="1" dirty="0" smtClean="0">
                <a:solidFill>
                  <a:schemeClr val="accent6">
                    <a:lumMod val="50000"/>
                  </a:schemeClr>
                </a:solidFill>
                <a:latin typeface="Calibri" pitchFamily="34" charset="0"/>
                <a:ea typeface="Majalla UI"/>
                <a:cs typeface="Majalla UI"/>
              </a:rPr>
              <a:t>فضای خشک</a:t>
            </a:r>
          </a:p>
        </p:txBody>
      </p:sp>
      <p:sp>
        <p:nvSpPr>
          <p:cNvPr id="9" name="Rectangle 8"/>
          <p:cNvSpPr/>
          <p:nvPr/>
        </p:nvSpPr>
        <p:spPr>
          <a:xfrm>
            <a:off x="1214414" y="6286520"/>
            <a:ext cx="862736" cy="369332"/>
          </a:xfrm>
          <a:prstGeom prst="rect">
            <a:avLst/>
          </a:prstGeom>
        </p:spPr>
        <p:txBody>
          <a:bodyPr wrap="none">
            <a:spAutoFit/>
          </a:bodyPr>
          <a:lstStyle/>
          <a:p>
            <a:pPr algn="r" rtl="1"/>
            <a:r>
              <a:rPr lang="fa-IR" b="1" dirty="0" smtClean="0">
                <a:solidFill>
                  <a:schemeClr val="accent6">
                    <a:lumMod val="50000"/>
                  </a:schemeClr>
                </a:solidFill>
                <a:latin typeface="Calibri" pitchFamily="34" charset="0"/>
                <a:ea typeface="Majalla UI"/>
                <a:cs typeface="Majalla UI"/>
              </a:rPr>
              <a:t>فضای تر</a:t>
            </a:r>
          </a:p>
        </p:txBody>
      </p:sp>
      <p:sp>
        <p:nvSpPr>
          <p:cNvPr id="10" name="Rectangle 9"/>
          <p:cNvSpPr/>
          <p:nvPr/>
        </p:nvSpPr>
        <p:spPr>
          <a:xfrm>
            <a:off x="5740330" y="214290"/>
            <a:ext cx="3260829" cy="646331"/>
          </a:xfrm>
          <a:prstGeom prst="rect">
            <a:avLst/>
          </a:prstGeom>
        </p:spPr>
        <p:txBody>
          <a:bodyPr wrap="none">
            <a:spAutoFit/>
          </a:bodyPr>
          <a:lstStyle/>
          <a:p>
            <a:pPr algn="r" rtl="1"/>
            <a:r>
              <a:rPr lang="fa-IR" sz="3600" b="1" dirty="0" smtClean="0">
                <a:solidFill>
                  <a:schemeClr val="accent6">
                    <a:lumMod val="50000"/>
                  </a:schemeClr>
                </a:solidFill>
                <a:latin typeface="Calibri" pitchFamily="34" charset="0"/>
                <a:ea typeface="Majalla UI"/>
                <a:cs typeface="Majalla UI"/>
              </a:rPr>
              <a:t>فضاهای تر و خشک</a:t>
            </a:r>
          </a:p>
        </p:txBody>
      </p:sp>
    </p:spTree>
  </p:cSld>
  <p:clrMapOvr>
    <a:masterClrMapping/>
  </p:clrMapOvr>
  <p:transition spd="slow">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3073" y="571480"/>
            <a:ext cx="657551" cy="707886"/>
          </a:xfrm>
          <a:prstGeom prst="rect">
            <a:avLst/>
          </a:prstGeom>
        </p:spPr>
        <p:txBody>
          <a:bodyPr wrap="none">
            <a:spAutoFit/>
          </a:bodyPr>
          <a:lstStyle/>
          <a:p>
            <a:pPr algn="r" rtl="1"/>
            <a:r>
              <a:rPr lang="fa-IR" sz="4000" b="1" dirty="0" smtClean="0">
                <a:solidFill>
                  <a:schemeClr val="accent6">
                    <a:lumMod val="50000"/>
                  </a:schemeClr>
                </a:solidFill>
                <a:latin typeface="Calibri" pitchFamily="34" charset="0"/>
                <a:ea typeface="Majalla UI"/>
                <a:cs typeface="Majalla UI"/>
              </a:rPr>
              <a:t>نما</a:t>
            </a:r>
          </a:p>
        </p:txBody>
      </p:sp>
      <p:pic>
        <p:nvPicPr>
          <p:cNvPr id="3" name="Picture 5" descr="C:\Users\emrooz\Desktop\Untitled.png2.png"/>
          <p:cNvPicPr>
            <a:picLocks noChangeAspect="1" noChangeArrowheads="1"/>
          </p:cNvPicPr>
          <p:nvPr/>
        </p:nvPicPr>
        <p:blipFill>
          <a:blip r:embed="rId2" cstate="print"/>
          <a:srcRect/>
          <a:stretch>
            <a:fillRect/>
          </a:stretch>
        </p:blipFill>
        <p:spPr bwMode="auto">
          <a:xfrm>
            <a:off x="494520" y="0"/>
            <a:ext cx="4791860" cy="4291023"/>
          </a:xfrm>
          <a:prstGeom prst="rect">
            <a:avLst/>
          </a:prstGeom>
          <a:noFill/>
        </p:spPr>
      </p:pic>
      <p:sp>
        <p:nvSpPr>
          <p:cNvPr id="4" name="Down Arrow 3"/>
          <p:cNvSpPr/>
          <p:nvPr/>
        </p:nvSpPr>
        <p:spPr>
          <a:xfrm rot="10800000">
            <a:off x="1714480" y="4143380"/>
            <a:ext cx="357190" cy="35716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 name="Picture 4" descr="C:\Users\emrooz\Desktop\Untitled.png1.png"/>
          <p:cNvPicPr>
            <a:picLocks noChangeAspect="1" noChangeArrowheads="1"/>
          </p:cNvPicPr>
          <p:nvPr/>
        </p:nvPicPr>
        <p:blipFill>
          <a:blip r:embed="rId3" cstate="print"/>
          <a:srcRect/>
          <a:stretch>
            <a:fillRect/>
          </a:stretch>
        </p:blipFill>
        <p:spPr bwMode="auto">
          <a:xfrm>
            <a:off x="214282" y="4572008"/>
            <a:ext cx="8929718" cy="2232200"/>
          </a:xfrm>
          <a:prstGeom prst="rect">
            <a:avLst/>
          </a:prstGeom>
          <a:noFill/>
        </p:spPr>
      </p:pic>
    </p:spTree>
    <p:extLst>
      <p:ext uri="{BB962C8B-B14F-4D97-AF65-F5344CB8AC3E}">
        <p14:creationId xmlns="" xmlns:p14="http://schemas.microsoft.com/office/powerpoint/2010/main" val="1682502709"/>
      </p:ext>
    </p:extLst>
  </p:cSld>
  <p:clrMapOvr>
    <a:masterClrMapping/>
  </p:clrMapOvr>
  <p:transition spd="slow">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12342" y="357166"/>
            <a:ext cx="1417376" cy="707886"/>
          </a:xfrm>
          <a:prstGeom prst="rect">
            <a:avLst/>
          </a:prstGeom>
        </p:spPr>
        <p:txBody>
          <a:bodyPr wrap="none">
            <a:spAutoFit/>
          </a:bodyPr>
          <a:lstStyle/>
          <a:p>
            <a:pPr algn="r" rtl="1"/>
            <a:r>
              <a:rPr lang="fa-IR" sz="4000" b="1" dirty="0" smtClean="0">
                <a:solidFill>
                  <a:schemeClr val="accent6">
                    <a:lumMod val="50000"/>
                  </a:schemeClr>
                </a:solidFill>
                <a:latin typeface="Calibri" pitchFamily="34" charset="0"/>
                <a:ea typeface="Majalla UI"/>
                <a:cs typeface="Majalla UI"/>
              </a:rPr>
              <a:t>تزئینات</a:t>
            </a:r>
          </a:p>
        </p:txBody>
      </p:sp>
      <p:pic>
        <p:nvPicPr>
          <p:cNvPr id="5124" name="Picture 4" descr="C:\Users\emrooz\Desktop\20140513_102652.jpg"/>
          <p:cNvPicPr>
            <a:picLocks noChangeAspect="1" noChangeArrowheads="1"/>
          </p:cNvPicPr>
          <p:nvPr/>
        </p:nvPicPr>
        <p:blipFill>
          <a:blip r:embed="rId2" cstate="print"/>
          <a:srcRect/>
          <a:stretch>
            <a:fillRect/>
          </a:stretch>
        </p:blipFill>
        <p:spPr bwMode="auto">
          <a:xfrm>
            <a:off x="3929058" y="71414"/>
            <a:ext cx="3494086" cy="148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5" name="Picture 5" descr="C:\Users\emrooz\Desktop\Picture1.jpg"/>
          <p:cNvPicPr>
            <a:picLocks noChangeAspect="1" noChangeArrowheads="1"/>
          </p:cNvPicPr>
          <p:nvPr/>
        </p:nvPicPr>
        <p:blipFill>
          <a:blip r:embed="rId3" cstate="print"/>
          <a:srcRect/>
          <a:stretch>
            <a:fillRect/>
          </a:stretch>
        </p:blipFill>
        <p:spPr bwMode="auto">
          <a:xfrm>
            <a:off x="71406" y="71414"/>
            <a:ext cx="3730633" cy="3190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7" name="Picture 7" descr="C:\Users\emrooz\Desktop\20140513_102713.jpg"/>
          <p:cNvPicPr>
            <a:picLocks noChangeAspect="1" noChangeArrowheads="1"/>
          </p:cNvPicPr>
          <p:nvPr/>
        </p:nvPicPr>
        <p:blipFill>
          <a:blip r:embed="rId4" cstate="print"/>
          <a:srcRect/>
          <a:stretch>
            <a:fillRect/>
          </a:stretch>
        </p:blipFill>
        <p:spPr bwMode="auto">
          <a:xfrm>
            <a:off x="5715008" y="2285992"/>
            <a:ext cx="3323054" cy="4429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8" name="Picture 8" descr="C:\Users\emrooz\Desktop\20140513_102727.jpg"/>
          <p:cNvPicPr>
            <a:picLocks noChangeAspect="1" noChangeArrowheads="1"/>
          </p:cNvPicPr>
          <p:nvPr/>
        </p:nvPicPr>
        <p:blipFill>
          <a:blip r:embed="rId5" cstate="print"/>
          <a:srcRect/>
          <a:stretch>
            <a:fillRect/>
          </a:stretch>
        </p:blipFill>
        <p:spPr bwMode="auto">
          <a:xfrm>
            <a:off x="3428992" y="3858648"/>
            <a:ext cx="2143140" cy="285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3934519" y="1752889"/>
            <a:ext cx="1208985" cy="461665"/>
          </a:xfrm>
          <a:prstGeom prst="rect">
            <a:avLst/>
          </a:prstGeom>
        </p:spPr>
        <p:txBody>
          <a:bodyPr wrap="none">
            <a:spAutoFit/>
          </a:bodyPr>
          <a:lstStyle/>
          <a:p>
            <a:pPr algn="r" rtl="1"/>
            <a:r>
              <a:rPr lang="fa-IR" sz="2400" b="1" dirty="0" smtClean="0">
                <a:solidFill>
                  <a:schemeClr val="accent6">
                    <a:lumMod val="50000"/>
                  </a:schemeClr>
                </a:solidFill>
                <a:latin typeface="Calibri" pitchFamily="34" charset="0"/>
                <a:ea typeface="Majalla UI"/>
                <a:cs typeface="Majalla UI"/>
              </a:rPr>
              <a:t>کاشیکاری</a:t>
            </a:r>
          </a:p>
        </p:txBody>
      </p:sp>
      <p:sp>
        <p:nvSpPr>
          <p:cNvPr id="13" name="Rectangle 12"/>
          <p:cNvSpPr/>
          <p:nvPr/>
        </p:nvSpPr>
        <p:spPr>
          <a:xfrm>
            <a:off x="1210603" y="6182045"/>
            <a:ext cx="2004075" cy="461665"/>
          </a:xfrm>
          <a:prstGeom prst="rect">
            <a:avLst/>
          </a:prstGeom>
        </p:spPr>
        <p:txBody>
          <a:bodyPr wrap="none">
            <a:spAutoFit/>
          </a:bodyPr>
          <a:lstStyle/>
          <a:p>
            <a:pPr algn="r" rtl="1"/>
            <a:r>
              <a:rPr lang="fa-IR" sz="2400" b="1" dirty="0" smtClean="0">
                <a:solidFill>
                  <a:schemeClr val="accent6">
                    <a:lumMod val="50000"/>
                  </a:schemeClr>
                </a:solidFill>
                <a:latin typeface="Calibri" pitchFamily="34" charset="0"/>
                <a:ea typeface="Majalla UI"/>
                <a:cs typeface="Majalla UI"/>
              </a:rPr>
              <a:t>تزئینات روی درب</a:t>
            </a:r>
          </a:p>
        </p:txBody>
      </p:sp>
    </p:spTree>
  </p:cSld>
  <p:clrMapOvr>
    <a:masterClrMapping/>
  </p:clrMapOvr>
  <p:transition spd="slow">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mrooz\Desktop\20140513_103251.jpg"/>
          <p:cNvPicPr>
            <a:picLocks noChangeAspect="1" noChangeArrowheads="1"/>
          </p:cNvPicPr>
          <p:nvPr/>
        </p:nvPicPr>
        <p:blipFill>
          <a:blip r:embed="rId2" cstate="print"/>
          <a:srcRect/>
          <a:stretch>
            <a:fillRect/>
          </a:stretch>
        </p:blipFill>
        <p:spPr bwMode="auto">
          <a:xfrm>
            <a:off x="1071538" y="1095382"/>
            <a:ext cx="7302520" cy="5476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457200" y="1219200"/>
            <a:ext cx="8001000" cy="533400"/>
          </a:xfrm>
          <a:prstGeom prst="rect">
            <a:avLst/>
          </a:prstGeom>
          <a:solidFill>
            <a:schemeClr val="accent6">
              <a:lumMod val="40000"/>
              <a:lumOff val="60000"/>
            </a:schemeClr>
          </a:solidFill>
          <a:ln w="28575">
            <a:solidFill>
              <a:schemeClr val="tx1"/>
            </a:solidFill>
          </a:ln>
        </p:spPr>
        <p:txBody>
          <a:bodyPr vert="horz" lIns="91440" tIns="45720" rIns="91440" bIns="45720" rtlCol="1" anchor="ctr">
            <a:normAutofit fontScale="7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dirty="0" smtClean="0"/>
              <a:t>بخش اول</a:t>
            </a:r>
            <a:endParaRPr lang="fa-IR" dirty="0"/>
          </a:p>
        </p:txBody>
      </p:sp>
      <p:sp>
        <p:nvSpPr>
          <p:cNvPr id="6" name="Title 5"/>
          <p:cNvSpPr txBox="1">
            <a:spLocks/>
          </p:cNvSpPr>
          <p:nvPr/>
        </p:nvSpPr>
        <p:spPr>
          <a:xfrm>
            <a:off x="4038600" y="304801"/>
            <a:ext cx="4419600" cy="838199"/>
          </a:xfrm>
          <a:prstGeom prst="rect">
            <a:avLst/>
          </a:prstGeom>
          <a:solidFill>
            <a:schemeClr val="accent6">
              <a:lumMod val="60000"/>
              <a:lumOff val="40000"/>
            </a:schemeClr>
          </a:solidFill>
          <a:ln w="28575">
            <a:solidFill>
              <a:schemeClr val="tx1"/>
            </a:solidFill>
          </a:ln>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0" i="0" u="none" strike="noStrike" kern="1200" cap="none" spc="0" normalizeH="0" baseline="0" noProof="0" dirty="0" smtClean="0">
                <a:ln>
                  <a:noFill/>
                </a:ln>
                <a:solidFill>
                  <a:schemeClr val="tx1"/>
                </a:solidFill>
                <a:effectLst/>
                <a:uLnTx/>
                <a:uFillTx/>
                <a:latin typeface="+mj-lt"/>
                <a:ea typeface="+mj-ea"/>
                <a:cs typeface="+mj-cs"/>
              </a:rPr>
              <a:t>فصل دوم</a:t>
            </a:r>
            <a:endParaRPr kumimoji="0" lang="fa-I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2514600" y="3352800"/>
            <a:ext cx="4223331" cy="1107996"/>
          </a:xfrm>
          <a:prstGeom prst="rect">
            <a:avLst/>
          </a:prstGeom>
          <a:noFill/>
        </p:spPr>
        <p:txBody>
          <a:bodyPr wrap="square" rtlCol="0">
            <a:spAutoFit/>
          </a:bodyPr>
          <a:lstStyle/>
          <a:p>
            <a:pPr algn="ctr"/>
            <a:r>
              <a:rPr lang="fa-IR" sz="6600" dirty="0" smtClean="0">
                <a:cs typeface="B Nazanin" pitchFamily="2" charset="-78"/>
              </a:rPr>
              <a:t>آسیب شناسی</a:t>
            </a:r>
            <a:endParaRPr lang="en-US" sz="6600" dirty="0">
              <a:cs typeface="B Nazanin" pitchFamily="2" charset="-78"/>
            </a:endParaRPr>
          </a:p>
        </p:txBody>
      </p:sp>
    </p:spTree>
  </p:cSld>
  <p:clrMapOvr>
    <a:masterClrMapping/>
  </p:clrMapOvr>
  <p:transition spd="slow">
    <p:pull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emrooz\Desktop\Untitled.png"/>
          <p:cNvPicPr>
            <a:picLocks noChangeAspect="1" noChangeArrowheads="1"/>
          </p:cNvPicPr>
          <p:nvPr/>
        </p:nvPicPr>
        <p:blipFill>
          <a:blip r:embed="rId2" cstate="print"/>
          <a:srcRect/>
          <a:stretch>
            <a:fillRect/>
          </a:stretch>
        </p:blipFill>
        <p:spPr bwMode="auto">
          <a:xfrm>
            <a:off x="71438" y="2851150"/>
            <a:ext cx="4357687" cy="4006850"/>
          </a:xfrm>
          <a:prstGeom prst="rect">
            <a:avLst/>
          </a:prstGeom>
          <a:noFill/>
          <a:ln w="9525">
            <a:noFill/>
            <a:miter lim="800000"/>
            <a:headEnd/>
            <a:tailEnd/>
          </a:ln>
        </p:spPr>
      </p:pic>
      <p:pic>
        <p:nvPicPr>
          <p:cNvPr id="6" name="Picture 3" descr="C:\Users\emrooz\Desktop\20140418_111546.jpg"/>
          <p:cNvPicPr>
            <a:picLocks noChangeAspect="1" noChangeArrowheads="1"/>
          </p:cNvPicPr>
          <p:nvPr/>
        </p:nvPicPr>
        <p:blipFill>
          <a:blip r:embed="rId3" cstate="print"/>
          <a:srcRect/>
          <a:stretch>
            <a:fillRect/>
          </a:stretch>
        </p:blipFill>
        <p:spPr bwMode="auto">
          <a:xfrm>
            <a:off x="554038" y="73025"/>
            <a:ext cx="2035175" cy="2713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Elbow Connector 9"/>
          <p:cNvCxnSpPr/>
          <p:nvPr/>
        </p:nvCxnSpPr>
        <p:spPr>
          <a:xfrm>
            <a:off x="1857375" y="2643188"/>
            <a:ext cx="928688" cy="500062"/>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pic>
        <p:nvPicPr>
          <p:cNvPr id="6147" name="Picture 3" descr="C:\Users\emrooz\Desktop\20140418_111457.jpg"/>
          <p:cNvPicPr>
            <a:picLocks noChangeAspect="1" noChangeArrowheads="1"/>
          </p:cNvPicPr>
          <p:nvPr/>
        </p:nvPicPr>
        <p:blipFill>
          <a:blip r:embed="rId4" cstate="print"/>
          <a:srcRect/>
          <a:stretch>
            <a:fillRect/>
          </a:stretch>
        </p:blipFill>
        <p:spPr bwMode="auto">
          <a:xfrm>
            <a:off x="2911475" y="71438"/>
            <a:ext cx="2017713" cy="268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9" name="Picture 5" descr="C:\Users\emrooz\Desktop\20140418_111952.jpg"/>
          <p:cNvPicPr>
            <a:picLocks noChangeAspect="1" noChangeArrowheads="1"/>
          </p:cNvPicPr>
          <p:nvPr/>
        </p:nvPicPr>
        <p:blipFill>
          <a:blip r:embed="rId5" cstate="print"/>
          <a:srcRect/>
          <a:stretch>
            <a:fillRect/>
          </a:stretch>
        </p:blipFill>
        <p:spPr bwMode="auto">
          <a:xfrm>
            <a:off x="4429125" y="3143250"/>
            <a:ext cx="2071688" cy="1554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1" name="Picture 7" descr="D:\nadia\Camera\20140418_112359.jpg"/>
          <p:cNvPicPr>
            <a:picLocks noChangeAspect="1" noChangeArrowheads="1"/>
          </p:cNvPicPr>
          <p:nvPr/>
        </p:nvPicPr>
        <p:blipFill>
          <a:blip r:embed="rId6" cstate="print"/>
          <a:srcRect/>
          <a:stretch>
            <a:fillRect/>
          </a:stretch>
        </p:blipFill>
        <p:spPr bwMode="auto">
          <a:xfrm>
            <a:off x="6643688" y="95250"/>
            <a:ext cx="2357437" cy="3143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3" name="Elbow Connector 72"/>
          <p:cNvCxnSpPr/>
          <p:nvPr/>
        </p:nvCxnSpPr>
        <p:spPr>
          <a:xfrm rot="10800000">
            <a:off x="3500438" y="4071938"/>
            <a:ext cx="3714750" cy="928687"/>
          </a:xfrm>
          <a:prstGeom prst="bentConnector3">
            <a:avLst>
              <a:gd name="adj1" fmla="val 81228"/>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5" name="Elbow Connector 104"/>
          <p:cNvCxnSpPr/>
          <p:nvPr/>
        </p:nvCxnSpPr>
        <p:spPr>
          <a:xfrm rot="16200000" flipH="1">
            <a:off x="3357563" y="2643187"/>
            <a:ext cx="571500" cy="428625"/>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5" name="Elbow Connector 114"/>
          <p:cNvCxnSpPr/>
          <p:nvPr/>
        </p:nvCxnSpPr>
        <p:spPr>
          <a:xfrm rot="10800000" flipV="1">
            <a:off x="2643188" y="2857500"/>
            <a:ext cx="4286250" cy="2286000"/>
          </a:xfrm>
          <a:prstGeom prst="bentConnector3">
            <a:avLst>
              <a:gd name="adj1" fmla="val 59234"/>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1" name="Straight Connector 150"/>
          <p:cNvCxnSpPr/>
          <p:nvPr/>
        </p:nvCxnSpPr>
        <p:spPr>
          <a:xfrm rot="5400000">
            <a:off x="5357813" y="3143250"/>
            <a:ext cx="573088" cy="1587"/>
          </a:xfrm>
          <a:prstGeom prst="line">
            <a:avLst/>
          </a:prstGeom>
        </p:spPr>
        <p:style>
          <a:lnRef idx="3">
            <a:schemeClr val="accent2"/>
          </a:lnRef>
          <a:fillRef idx="0">
            <a:schemeClr val="accent2"/>
          </a:fillRef>
          <a:effectRef idx="2">
            <a:schemeClr val="accent2"/>
          </a:effectRef>
          <a:fontRef idx="minor">
            <a:schemeClr val="tx1"/>
          </a:fontRef>
        </p:style>
      </p:cxnSp>
      <p:sp>
        <p:nvSpPr>
          <p:cNvPr id="152" name="Rectangle 151"/>
          <p:cNvSpPr/>
          <p:nvPr/>
        </p:nvSpPr>
        <p:spPr>
          <a:xfrm>
            <a:off x="5143500" y="357188"/>
            <a:ext cx="1314450" cy="1570037"/>
          </a:xfrm>
          <a:prstGeom prst="rect">
            <a:avLst/>
          </a:prstGeom>
        </p:spPr>
        <p:txBody>
          <a:bodyPr>
            <a:spAutoFit/>
          </a:bodyPr>
          <a:lstStyle/>
          <a:p>
            <a:pPr algn="r" rtl="1" fontAlgn="auto">
              <a:spcBef>
                <a:spcPts val="0"/>
              </a:spcBef>
              <a:spcAft>
                <a:spcPts val="0"/>
              </a:spcAft>
              <a:defRPr/>
            </a:pPr>
            <a:r>
              <a:rPr lang="fa-IR" sz="2400" b="1" dirty="0">
                <a:solidFill>
                  <a:schemeClr val="accent6">
                    <a:lumMod val="50000"/>
                  </a:schemeClr>
                </a:solidFill>
                <a:ea typeface="Majalla UI"/>
                <a:cs typeface="Majalla UI"/>
              </a:rPr>
              <a:t>آسیب های وارد شده بر اساس نقشه</a:t>
            </a:r>
          </a:p>
        </p:txBody>
      </p:sp>
      <p:pic>
        <p:nvPicPr>
          <p:cNvPr id="4099" name="Picture 3" descr="C:\Users\emrooz\Desktop\20140513_103401.jpg"/>
          <p:cNvPicPr>
            <a:picLocks noChangeAspect="1" noChangeArrowheads="1"/>
          </p:cNvPicPr>
          <p:nvPr/>
        </p:nvPicPr>
        <p:blipFill>
          <a:blip r:embed="rId7" cstate="print"/>
          <a:srcRect/>
          <a:stretch>
            <a:fillRect/>
          </a:stretch>
        </p:blipFill>
        <p:spPr bwMode="auto">
          <a:xfrm>
            <a:off x="4649788" y="5089525"/>
            <a:ext cx="1350962" cy="168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D:\Anahita\uni azad\maremat\حمام\IMG_9159.JPG"/>
          <p:cNvPicPr>
            <a:picLocks noChangeAspect="1" noChangeArrowheads="1"/>
          </p:cNvPicPr>
          <p:nvPr/>
        </p:nvPicPr>
        <p:blipFill>
          <a:blip r:embed="rId8" cstate="print"/>
          <a:srcRect/>
          <a:stretch>
            <a:fillRect/>
          </a:stretch>
        </p:blipFill>
        <p:spPr bwMode="auto">
          <a:xfrm>
            <a:off x="6400800" y="4724400"/>
            <a:ext cx="2590800" cy="1943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emrooz\Desktop\Untitled.png"/>
          <p:cNvPicPr>
            <a:picLocks noChangeAspect="1" noChangeArrowheads="1"/>
          </p:cNvPicPr>
          <p:nvPr/>
        </p:nvPicPr>
        <p:blipFill>
          <a:blip r:embed="rId2" cstate="print"/>
          <a:srcRect/>
          <a:stretch>
            <a:fillRect/>
          </a:stretch>
        </p:blipFill>
        <p:spPr bwMode="auto">
          <a:xfrm>
            <a:off x="4643438" y="71438"/>
            <a:ext cx="4357687" cy="4006850"/>
          </a:xfrm>
          <a:prstGeom prst="rect">
            <a:avLst/>
          </a:prstGeom>
          <a:noFill/>
          <a:ln w="9525">
            <a:noFill/>
            <a:miter lim="800000"/>
            <a:headEnd/>
            <a:tailEnd/>
          </a:ln>
        </p:spPr>
      </p:pic>
      <p:pic>
        <p:nvPicPr>
          <p:cNvPr id="7170" name="Picture 2" descr="C:\Users\emrooz\Desktop\20140418_112411ورودی خزانه پاشویه.jpg"/>
          <p:cNvPicPr>
            <a:picLocks noChangeAspect="1" noChangeArrowheads="1"/>
          </p:cNvPicPr>
          <p:nvPr/>
        </p:nvPicPr>
        <p:blipFill>
          <a:blip r:embed="rId3" cstate="print"/>
          <a:srcRect/>
          <a:stretch>
            <a:fillRect/>
          </a:stretch>
        </p:blipFill>
        <p:spPr bwMode="auto">
          <a:xfrm>
            <a:off x="2143125" y="619125"/>
            <a:ext cx="2214563"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Elbow Connector 19"/>
          <p:cNvCxnSpPr/>
          <p:nvPr/>
        </p:nvCxnSpPr>
        <p:spPr>
          <a:xfrm flipV="1">
            <a:off x="4000500" y="1214438"/>
            <a:ext cx="3143250" cy="1357312"/>
          </a:xfrm>
          <a:prstGeom prst="bentConnector3">
            <a:avLst>
              <a:gd name="adj1" fmla="val 16134"/>
            </a:avLst>
          </a:prstGeom>
          <a:ln>
            <a:tailEnd type="arrow"/>
          </a:ln>
        </p:spPr>
        <p:style>
          <a:lnRef idx="3">
            <a:schemeClr val="accent2"/>
          </a:lnRef>
          <a:fillRef idx="0">
            <a:schemeClr val="accent2"/>
          </a:fillRef>
          <a:effectRef idx="2">
            <a:schemeClr val="accent2"/>
          </a:effectRef>
          <a:fontRef idx="minor">
            <a:schemeClr val="tx1"/>
          </a:fontRef>
        </p:style>
      </p:cxnSp>
      <p:pic>
        <p:nvPicPr>
          <p:cNvPr id="7171" name="Picture 3" descr="C:\Users\emrooz\Desktop\20140418_112432.jpg"/>
          <p:cNvPicPr>
            <a:picLocks noChangeAspect="1" noChangeArrowheads="1"/>
          </p:cNvPicPr>
          <p:nvPr/>
        </p:nvPicPr>
        <p:blipFill>
          <a:blip r:embed="rId4" cstate="print"/>
          <a:srcRect/>
          <a:stretch>
            <a:fillRect/>
          </a:stretch>
        </p:blipFill>
        <p:spPr bwMode="auto">
          <a:xfrm>
            <a:off x="71438" y="3690938"/>
            <a:ext cx="2214562"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7" name="Elbow Connector 36"/>
          <p:cNvCxnSpPr/>
          <p:nvPr/>
        </p:nvCxnSpPr>
        <p:spPr>
          <a:xfrm flipV="1">
            <a:off x="2286000" y="1571625"/>
            <a:ext cx="4643438" cy="22860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pic>
        <p:nvPicPr>
          <p:cNvPr id="7172" name="Picture 4" descr="C:\Users\emrooz\Desktop\20140418_113213.jpg"/>
          <p:cNvPicPr>
            <a:picLocks noChangeAspect="1" noChangeArrowheads="1"/>
          </p:cNvPicPr>
          <p:nvPr/>
        </p:nvPicPr>
        <p:blipFill>
          <a:blip r:embed="rId5" cstate="print"/>
          <a:srcRect/>
          <a:stretch>
            <a:fillRect/>
          </a:stretch>
        </p:blipFill>
        <p:spPr bwMode="auto">
          <a:xfrm>
            <a:off x="2428875" y="4000500"/>
            <a:ext cx="3524250" cy="2643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Elbow Connector 44"/>
          <p:cNvCxnSpPr/>
          <p:nvPr/>
        </p:nvCxnSpPr>
        <p:spPr>
          <a:xfrm rot="5400000" flipH="1" flipV="1">
            <a:off x="3321844" y="2536032"/>
            <a:ext cx="3500437" cy="285750"/>
          </a:xfrm>
          <a:prstGeom prst="bentConnector3">
            <a:avLst>
              <a:gd name="adj1" fmla="val 40253"/>
            </a:avLst>
          </a:prstGeom>
          <a:ln>
            <a:tailEnd type="arrow"/>
          </a:ln>
        </p:spPr>
        <p:style>
          <a:lnRef idx="3">
            <a:schemeClr val="accent2"/>
          </a:lnRef>
          <a:fillRef idx="0">
            <a:schemeClr val="accent2"/>
          </a:fillRef>
          <a:effectRef idx="2">
            <a:schemeClr val="accent2"/>
          </a:effectRef>
          <a:fontRef idx="minor">
            <a:schemeClr val="tx1"/>
          </a:fontRef>
        </p:style>
      </p:cxnSp>
      <p:pic>
        <p:nvPicPr>
          <p:cNvPr id="48" name="Picture 8" descr="C:\Users\emrooz\Desktop\20140418_112938.jpg"/>
          <p:cNvPicPr>
            <a:picLocks noChangeAspect="1" noChangeArrowheads="1"/>
          </p:cNvPicPr>
          <p:nvPr/>
        </p:nvPicPr>
        <p:blipFill>
          <a:blip r:embed="rId6" cstate="print"/>
          <a:srcRect/>
          <a:stretch>
            <a:fillRect/>
          </a:stretch>
        </p:blipFill>
        <p:spPr bwMode="auto">
          <a:xfrm>
            <a:off x="6072188" y="4429125"/>
            <a:ext cx="2967037"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0" name="Elbow Connector 49"/>
          <p:cNvCxnSpPr/>
          <p:nvPr/>
        </p:nvCxnSpPr>
        <p:spPr>
          <a:xfrm rot="16200000" flipV="1">
            <a:off x="7215188" y="3500438"/>
            <a:ext cx="2071687" cy="642937"/>
          </a:xfrm>
          <a:prstGeom prst="bentConnector3">
            <a:avLst>
              <a:gd name="adj1" fmla="val 34189"/>
            </a:avLst>
          </a:prstGeom>
          <a:ln>
            <a:tailEnd type="arrow"/>
          </a:ln>
        </p:spPr>
        <p:style>
          <a:lnRef idx="3">
            <a:schemeClr val="accent2"/>
          </a:lnRef>
          <a:fillRef idx="0">
            <a:schemeClr val="accent2"/>
          </a:fillRef>
          <a:effectRef idx="2">
            <a:schemeClr val="accent2"/>
          </a:effectRef>
          <a:fontRef idx="minor">
            <a:schemeClr val="tx1"/>
          </a:fontRef>
        </p:style>
      </p:cxnSp>
      <p:pic>
        <p:nvPicPr>
          <p:cNvPr id="60429" name="Picture 13" descr="D:\Anahita\uni azad\maremat\حمام\IMG_9125.JPG"/>
          <p:cNvPicPr>
            <a:picLocks noChangeAspect="1" noChangeArrowheads="1"/>
          </p:cNvPicPr>
          <p:nvPr/>
        </p:nvPicPr>
        <p:blipFill>
          <a:blip r:embed="rId7" cstate="print"/>
          <a:srcRect/>
          <a:stretch>
            <a:fillRect/>
          </a:stretch>
        </p:blipFill>
        <p:spPr bwMode="auto">
          <a:xfrm>
            <a:off x="1" y="0"/>
            <a:ext cx="2000232" cy="1500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Elbow Connector 16"/>
          <p:cNvCxnSpPr/>
          <p:nvPr/>
        </p:nvCxnSpPr>
        <p:spPr>
          <a:xfrm rot="10800000">
            <a:off x="1857375" y="357188"/>
            <a:ext cx="3000375" cy="1587"/>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381000"/>
            <a:ext cx="7296160" cy="6084936"/>
          </a:xfrm>
          <a:prstGeom prst="rect">
            <a:avLst/>
          </a:prstGeom>
        </p:spPr>
        <p:txBody>
          <a:bodyPr wrap="square">
            <a:spAutoFit/>
          </a:bodyPr>
          <a:lstStyle/>
          <a:p>
            <a:pPr algn="r">
              <a:lnSpc>
                <a:spcPct val="150000"/>
              </a:lnSpc>
              <a:spcBef>
                <a:spcPct val="50000"/>
              </a:spcBef>
            </a:pPr>
            <a:r>
              <a:rPr lang="fa-IR" sz="1600" b="1" dirty="0" smtClean="0">
                <a:solidFill>
                  <a:schemeClr val="accent6">
                    <a:lumMod val="50000"/>
                  </a:schemeClr>
                </a:solidFill>
                <a:ea typeface="Homa"/>
                <a:cs typeface="Homa"/>
              </a:rPr>
              <a:t>فرهنگ وهنر                       </a:t>
            </a:r>
            <a:r>
              <a:rPr lang="en-US" sz="1600" b="1" dirty="0" smtClean="0">
                <a:solidFill>
                  <a:schemeClr val="accent6">
                    <a:lumMod val="50000"/>
                  </a:schemeClr>
                </a:solidFill>
                <a:ea typeface="Homa"/>
                <a:cs typeface="Homa"/>
              </a:rPr>
              <a:t> </a:t>
            </a:r>
            <a:endParaRPr lang="fa-IR" sz="1600" b="1" dirty="0" smtClean="0">
              <a:solidFill>
                <a:schemeClr val="accent6">
                  <a:lumMod val="50000"/>
                </a:schemeClr>
              </a:solidFill>
              <a:ea typeface="Homa"/>
              <a:cs typeface="Homa"/>
            </a:endParaRPr>
          </a:p>
          <a:p>
            <a:pPr algn="r">
              <a:lnSpc>
                <a:spcPct val="150000"/>
              </a:lnSpc>
              <a:spcBef>
                <a:spcPct val="50000"/>
              </a:spcBef>
            </a:pPr>
            <a:r>
              <a:rPr lang="ar-SA" sz="1600" dirty="0" smtClean="0">
                <a:ea typeface="Homa"/>
                <a:cs typeface="Homa"/>
              </a:rPr>
              <a:t>به گواهي تاريخ، اين سرزمين همواره خاستــگاه دانشمنــدان ، انديشــه ورزان و هنروراني بوده كه نام هر يك از آنان بر تارك فرهنگ ايران اسلامي درخشنده است. بزرگان و نام آوراني همچون : ابوعبدا… قزويني، ابومحمد عبدا… بن عمران بن شاپور، داودبن سليمان بن غازي، ابوغانم خادم ، احمدبن ابراهيم قزويني، - از ياران ائمه اطهار و محدثين موثق شيعي- ابن ماجه - محدث بزرگ اهل سنت و گردآورنده سنن - عبدالجليل قزويني، امام الدين رافعي، زكــريا بــن محـمدقزويني، حمدا… مستوفي، عبيدزاكاني ، نجم الدين كاتبي، شرف جهان قزويني، ملا خليلا، آقارضي، واعظ، سالك، وحيد،آصف، ميرعماد، ملك محمد، عماد الكتاب، شهيد ثالث، علامه دهخدا، سيد اشرف الدين حسيني( نسيم شمال)، عارف، ملا آقا حكمي، سيد موسي زرآبادي، شيخ مجتبي قزويني، علامه رفيعي، شهيد رجايي، سرلشگر بابايي و … كه طلايه داران خرد و روشنايي و پاسداران حريم فرهنگ و پارسايي اند.آوازه مكاتب و مدارس فلسفي، فقهي، عرفاني و هنري قزوين در سده هاي مختلف، اقاليم گوناگون را درنورديده و جويندگان معارف را به سوي خود كشانده است. حضور بزرگاني همچون صاحب بن عباد و امام احمد غزالي، خواجه نصير طوسـي ، اميــرمــعزّي ،قــطب الدين شيــرازي، شيــخ بـهائي، ميرداماد، ملاصدرا، فيض كاشاني، سيد جمال الدين اسد آبادي، ميرزاي شيرازي و … نشان از اعتبار حوزه هاي علمي ـ فرهنگي قزوين دارد. هم اينك نيز استقرار دانشگاه بزرگ و بين المللي امام خميني ( ره)، علوم پزشكي، كار، پيام نور، آزاد و مجتمع هاي آموزشي ديگر مهر تاييدي بر شايستگي ها و توانايي هاي فرهنگي اين خطّه از ايران عزيز است.</a:t>
            </a:r>
            <a:endParaRPr lang="en-US" sz="1600" dirty="0">
              <a:ea typeface="Homa"/>
              <a:cs typeface="Homa"/>
            </a:endParaRPr>
          </a:p>
        </p:txBody>
      </p:sp>
    </p:spTree>
    <p:extLst>
      <p:ext uri="{BB962C8B-B14F-4D97-AF65-F5344CB8AC3E}">
        <p14:creationId xmlns="" xmlns:p14="http://schemas.microsoft.com/office/powerpoint/2010/main" val="3929160405"/>
      </p:ext>
    </p:extLst>
  </p:cSld>
  <p:clrMapOvr>
    <a:masterClrMapping/>
  </p:clrMapOvr>
  <p:transition spd="slow">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emrooz\Desktop\20140418_111546.jpg"/>
          <p:cNvPicPr>
            <a:picLocks noChangeAspect="1" noChangeArrowheads="1"/>
          </p:cNvPicPr>
          <p:nvPr/>
        </p:nvPicPr>
        <p:blipFill>
          <a:blip r:embed="rId2" cstate="print"/>
          <a:srcRect/>
          <a:stretch>
            <a:fillRect/>
          </a:stretch>
        </p:blipFill>
        <p:spPr bwMode="auto">
          <a:xfrm>
            <a:off x="6143625" y="120650"/>
            <a:ext cx="2857500" cy="3808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444" name="Rectangle 5"/>
          <p:cNvSpPr>
            <a:spLocks noChangeArrowheads="1"/>
          </p:cNvSpPr>
          <p:nvPr/>
        </p:nvSpPr>
        <p:spPr bwMode="auto">
          <a:xfrm>
            <a:off x="4786313" y="3857625"/>
            <a:ext cx="1149350" cy="369888"/>
          </a:xfrm>
          <a:prstGeom prst="rect">
            <a:avLst/>
          </a:prstGeom>
          <a:noFill/>
          <a:ln w="9525">
            <a:noFill/>
            <a:miter lim="800000"/>
            <a:headEnd/>
            <a:tailEnd/>
          </a:ln>
        </p:spPr>
        <p:txBody>
          <a:bodyPr wrap="none">
            <a:spAutoFit/>
          </a:bodyPr>
          <a:lstStyle/>
          <a:p>
            <a:pPr algn="justLow" rtl="1"/>
            <a:r>
              <a:rPr lang="fa-IR" b="1">
                <a:ea typeface="Majalla UI"/>
                <a:cs typeface="Majalla UI"/>
              </a:rPr>
              <a:t>دالان ورودی</a:t>
            </a:r>
            <a:endParaRPr lang="en-US">
              <a:ea typeface="Majalla UI"/>
              <a:cs typeface="Majalla UI"/>
            </a:endParaRPr>
          </a:p>
        </p:txBody>
      </p:sp>
      <p:sp>
        <p:nvSpPr>
          <p:cNvPr id="61445" name="Rectangle 6"/>
          <p:cNvSpPr>
            <a:spLocks noChangeArrowheads="1"/>
          </p:cNvSpPr>
          <p:nvPr/>
        </p:nvSpPr>
        <p:spPr bwMode="auto">
          <a:xfrm>
            <a:off x="4667250" y="4286250"/>
            <a:ext cx="4262438" cy="954088"/>
          </a:xfrm>
          <a:prstGeom prst="rect">
            <a:avLst/>
          </a:prstGeom>
          <a:noFill/>
          <a:ln w="9525">
            <a:noFill/>
            <a:miter lim="800000"/>
            <a:headEnd/>
            <a:tailEnd/>
          </a:ln>
        </p:spPr>
        <p:txBody>
          <a:bodyPr>
            <a:spAutoFit/>
          </a:bodyPr>
          <a:lstStyle/>
          <a:p>
            <a:pPr algn="justLow" rtl="1"/>
            <a:r>
              <a:rPr lang="fa-IR" b="1">
                <a:ea typeface="Majalla UI"/>
                <a:cs typeface="Majalla UI"/>
              </a:rPr>
              <a:t>هشتی</a:t>
            </a:r>
          </a:p>
          <a:p>
            <a:pPr algn="justLow" rtl="1"/>
            <a:r>
              <a:rPr lang="fa-IR" sz="2000" b="1">
                <a:ea typeface="Majalla UI"/>
                <a:cs typeface="Majalla UI"/>
              </a:rPr>
              <a:t>همراه با رطوبت نزولی </a:t>
            </a:r>
            <a:r>
              <a:rPr lang="fa-IR" b="1">
                <a:ea typeface="Majalla UI"/>
                <a:cs typeface="Majalla UI"/>
              </a:rPr>
              <a:t>(حرکت رطوبت از کف به قسمت های بالایی دیواره ها و سقف</a:t>
            </a:r>
            <a:endParaRPr lang="en-US">
              <a:ea typeface="Majalla UI"/>
              <a:cs typeface="Majalla UI"/>
            </a:endParaRPr>
          </a:p>
        </p:txBody>
      </p:sp>
      <p:pic>
        <p:nvPicPr>
          <p:cNvPr id="61446" name="Picture 2" descr="C:\Users\emrooz\Desktop\Untitled.png"/>
          <p:cNvPicPr>
            <a:picLocks noChangeAspect="1" noChangeArrowheads="1"/>
          </p:cNvPicPr>
          <p:nvPr/>
        </p:nvPicPr>
        <p:blipFill>
          <a:blip r:embed="rId3" cstate="print"/>
          <a:srcRect/>
          <a:stretch>
            <a:fillRect/>
          </a:stretch>
        </p:blipFill>
        <p:spPr bwMode="auto">
          <a:xfrm>
            <a:off x="0" y="3786187"/>
            <a:ext cx="4135438" cy="3071813"/>
          </a:xfrm>
          <a:prstGeom prst="rect">
            <a:avLst/>
          </a:prstGeom>
          <a:noFill/>
          <a:ln w="9525">
            <a:noFill/>
            <a:miter lim="800000"/>
            <a:headEnd/>
            <a:tailEnd/>
          </a:ln>
        </p:spPr>
      </p:pic>
      <p:pic>
        <p:nvPicPr>
          <p:cNvPr id="3074" name="Picture 2" descr="D:\Anahita\uni azad\maremat\حمام\IMG_9119.JPG"/>
          <p:cNvPicPr>
            <a:picLocks noChangeAspect="1" noChangeArrowheads="1"/>
          </p:cNvPicPr>
          <p:nvPr/>
        </p:nvPicPr>
        <p:blipFill>
          <a:blip r:embed="rId4" cstate="print"/>
          <a:srcRect/>
          <a:stretch>
            <a:fillRect/>
          </a:stretch>
        </p:blipFill>
        <p:spPr bwMode="auto">
          <a:xfrm>
            <a:off x="3200400" y="101600"/>
            <a:ext cx="27432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D:\Anahita\uni azad\maremat\حمام\IMG_9123.JPG"/>
          <p:cNvPicPr>
            <a:picLocks noChangeAspect="1" noChangeArrowheads="1"/>
          </p:cNvPicPr>
          <p:nvPr/>
        </p:nvPicPr>
        <p:blipFill>
          <a:blip r:embed="rId5" cstate="print"/>
          <a:srcRect/>
          <a:stretch>
            <a:fillRect/>
          </a:stretch>
        </p:blipFill>
        <p:spPr bwMode="auto">
          <a:xfrm>
            <a:off x="228600" y="152400"/>
            <a:ext cx="2667000" cy="355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ChangeArrowheads="1"/>
          </p:cNvSpPr>
          <p:nvPr/>
        </p:nvSpPr>
        <p:spPr bwMode="auto">
          <a:xfrm>
            <a:off x="1270000" y="46038"/>
            <a:ext cx="3659188" cy="954087"/>
          </a:xfrm>
          <a:prstGeom prst="rect">
            <a:avLst/>
          </a:prstGeom>
          <a:noFill/>
          <a:ln w="9525">
            <a:noFill/>
            <a:miter lim="800000"/>
            <a:headEnd/>
            <a:tailEnd/>
          </a:ln>
        </p:spPr>
        <p:txBody>
          <a:bodyPr>
            <a:spAutoFit/>
          </a:bodyPr>
          <a:lstStyle/>
          <a:p>
            <a:pPr algn="justLow" rtl="1"/>
            <a:r>
              <a:rPr lang="fa-IR" b="1">
                <a:ea typeface="Majalla UI"/>
                <a:cs typeface="Majalla UI"/>
              </a:rPr>
              <a:t>سربینه فضای خشک برای پذیرش مردم</a:t>
            </a:r>
          </a:p>
          <a:p>
            <a:pPr algn="justLow" rtl="1"/>
            <a:r>
              <a:rPr lang="fa-IR" b="1">
                <a:ea typeface="Majalla UI"/>
                <a:cs typeface="Majalla UI"/>
              </a:rPr>
              <a:t>همچنین سلمانی</a:t>
            </a:r>
          </a:p>
          <a:p>
            <a:pPr algn="justLow" rtl="1"/>
            <a:r>
              <a:rPr lang="fa-IR" b="1">
                <a:ea typeface="Majalla UI"/>
                <a:cs typeface="Majalla UI"/>
              </a:rPr>
              <a:t> </a:t>
            </a:r>
            <a:r>
              <a:rPr lang="fa-IR" sz="2000" b="1">
                <a:ea typeface="Majalla UI"/>
                <a:cs typeface="Majalla UI"/>
              </a:rPr>
              <a:t>همراه با رطوبت نزولی</a:t>
            </a:r>
            <a:endParaRPr lang="en-US" sz="2000">
              <a:ea typeface="Majalla UI"/>
              <a:cs typeface="Majalla UI"/>
            </a:endParaRPr>
          </a:p>
        </p:txBody>
      </p:sp>
      <p:sp>
        <p:nvSpPr>
          <p:cNvPr id="62468" name="Rectangle 6"/>
          <p:cNvSpPr>
            <a:spLocks noChangeArrowheads="1"/>
          </p:cNvSpPr>
          <p:nvPr/>
        </p:nvSpPr>
        <p:spPr bwMode="auto">
          <a:xfrm>
            <a:off x="-3071813" y="1303338"/>
            <a:ext cx="4572001" cy="369887"/>
          </a:xfrm>
          <a:prstGeom prst="rect">
            <a:avLst/>
          </a:prstGeom>
          <a:noFill/>
          <a:ln w="9525">
            <a:noFill/>
            <a:miter lim="800000"/>
            <a:headEnd/>
            <a:tailEnd/>
          </a:ln>
        </p:spPr>
        <p:txBody>
          <a:bodyPr>
            <a:spAutoFit/>
          </a:bodyPr>
          <a:lstStyle/>
          <a:p>
            <a:pPr algn="justLow" rtl="1"/>
            <a:r>
              <a:rPr lang="fa-IR" b="1">
                <a:ea typeface="Majalla UI"/>
                <a:cs typeface="Majalla UI"/>
              </a:rPr>
              <a:t>بینه یا رختکن</a:t>
            </a:r>
          </a:p>
        </p:txBody>
      </p:sp>
      <p:pic>
        <p:nvPicPr>
          <p:cNvPr id="3074" name="Picture 2" descr="C:\Users\emrooz\Desktop\Picture1.jpg2.jpg"/>
          <p:cNvPicPr>
            <a:picLocks noChangeAspect="1" noChangeArrowheads="1"/>
          </p:cNvPicPr>
          <p:nvPr/>
        </p:nvPicPr>
        <p:blipFill>
          <a:blip r:embed="rId2" cstate="print"/>
          <a:srcRect/>
          <a:stretch>
            <a:fillRect/>
          </a:stretch>
        </p:blipFill>
        <p:spPr bwMode="auto">
          <a:xfrm>
            <a:off x="5072063" y="47625"/>
            <a:ext cx="4071937" cy="3381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2470" name="Picture 3" descr="C:\Users\emrooz\Desktop\Untitled.png"/>
          <p:cNvPicPr>
            <a:picLocks noChangeAspect="1" noChangeArrowheads="1"/>
          </p:cNvPicPr>
          <p:nvPr/>
        </p:nvPicPr>
        <p:blipFill>
          <a:blip r:embed="rId3" cstate="print"/>
          <a:srcRect/>
          <a:stretch>
            <a:fillRect/>
          </a:stretch>
        </p:blipFill>
        <p:spPr bwMode="auto">
          <a:xfrm>
            <a:off x="4572000" y="3500438"/>
            <a:ext cx="4572000" cy="3357562"/>
          </a:xfrm>
          <a:prstGeom prst="rect">
            <a:avLst/>
          </a:prstGeom>
          <a:noFill/>
          <a:ln w="9525">
            <a:noFill/>
            <a:miter lim="800000"/>
            <a:headEnd/>
            <a:tailEnd/>
          </a:ln>
        </p:spPr>
      </p:pic>
      <p:pic>
        <p:nvPicPr>
          <p:cNvPr id="9" name="Picture 2" descr="C:\Users\emrooz\Desktop\20140418_111905رختکن و سالن ورودی حمام.jpg"/>
          <p:cNvPicPr>
            <a:picLocks noChangeAspect="1" noChangeArrowheads="1"/>
          </p:cNvPicPr>
          <p:nvPr/>
        </p:nvPicPr>
        <p:blipFill>
          <a:blip r:embed="rId4" cstate="print"/>
          <a:srcRect/>
          <a:stretch>
            <a:fillRect/>
          </a:stretch>
        </p:blipFill>
        <p:spPr bwMode="auto">
          <a:xfrm>
            <a:off x="1714500" y="1079500"/>
            <a:ext cx="3214688" cy="2706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4"/>
          <p:cNvSpPr>
            <a:spLocks noChangeArrowheads="1"/>
          </p:cNvSpPr>
          <p:nvPr/>
        </p:nvSpPr>
        <p:spPr bwMode="auto">
          <a:xfrm>
            <a:off x="3643313" y="214313"/>
            <a:ext cx="4572000" cy="369887"/>
          </a:xfrm>
          <a:prstGeom prst="rect">
            <a:avLst/>
          </a:prstGeom>
          <a:noFill/>
          <a:ln w="9525">
            <a:noFill/>
            <a:miter lim="800000"/>
            <a:headEnd/>
            <a:tailEnd/>
          </a:ln>
        </p:spPr>
        <p:txBody>
          <a:bodyPr>
            <a:spAutoFit/>
          </a:bodyPr>
          <a:lstStyle/>
          <a:p>
            <a:pPr algn="justLow" rtl="1"/>
            <a:r>
              <a:rPr lang="fa-IR" b="1">
                <a:ea typeface="Majalla UI"/>
                <a:cs typeface="Majalla UI"/>
              </a:rPr>
              <a:t>پله ورودی به بام جهت تمیز کردن شیشه های سقف</a:t>
            </a:r>
            <a:endParaRPr lang="en-US">
              <a:ea typeface="Majalla UI"/>
              <a:cs typeface="Majalla UI"/>
            </a:endParaRPr>
          </a:p>
        </p:txBody>
      </p:sp>
      <p:pic>
        <p:nvPicPr>
          <p:cNvPr id="12291" name="Picture 3" descr="C:\Users\emrooz\Desktop\20140418_112050.jpg"/>
          <p:cNvPicPr>
            <a:picLocks noChangeAspect="1" noChangeArrowheads="1"/>
          </p:cNvPicPr>
          <p:nvPr/>
        </p:nvPicPr>
        <p:blipFill>
          <a:blip r:embed="rId2" cstate="print"/>
          <a:srcRect/>
          <a:stretch>
            <a:fillRect/>
          </a:stretch>
        </p:blipFill>
        <p:spPr bwMode="auto">
          <a:xfrm>
            <a:off x="3643313" y="642938"/>
            <a:ext cx="3786187" cy="2840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3494" name="Picture 2" descr="C:\Users\emrooz\Desktop\Untitled.png"/>
          <p:cNvPicPr>
            <a:picLocks noChangeAspect="1" noChangeArrowheads="1"/>
          </p:cNvPicPr>
          <p:nvPr/>
        </p:nvPicPr>
        <p:blipFill>
          <a:blip r:embed="rId3" cstate="print"/>
          <a:srcRect/>
          <a:stretch>
            <a:fillRect/>
          </a:stretch>
        </p:blipFill>
        <p:spPr bwMode="auto">
          <a:xfrm>
            <a:off x="4816475" y="3643313"/>
            <a:ext cx="4327525" cy="3214687"/>
          </a:xfrm>
          <a:prstGeom prst="rect">
            <a:avLst/>
          </a:prstGeom>
          <a:noFill/>
          <a:ln w="9525">
            <a:noFill/>
            <a:miter lim="800000"/>
            <a:headEnd/>
            <a:tailEnd/>
          </a:ln>
        </p:spPr>
      </p:pic>
      <p:pic>
        <p:nvPicPr>
          <p:cNvPr id="7" name="Picture 2" descr="D:\Anahita\uni azad\maremat\حمام\IMG_9159.JPG"/>
          <p:cNvPicPr>
            <a:picLocks noChangeAspect="1" noChangeArrowheads="1"/>
          </p:cNvPicPr>
          <p:nvPr/>
        </p:nvPicPr>
        <p:blipFill>
          <a:blip r:embed="rId4" cstate="print"/>
          <a:srcRect/>
          <a:stretch>
            <a:fillRect/>
          </a:stretch>
        </p:blipFill>
        <p:spPr bwMode="auto">
          <a:xfrm>
            <a:off x="228600" y="3733800"/>
            <a:ext cx="3937000"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emrooz\Desktop\20140418_112411ورودی خزانه پاشویه.jpg"/>
          <p:cNvPicPr>
            <a:picLocks noChangeAspect="1" noChangeArrowheads="1"/>
          </p:cNvPicPr>
          <p:nvPr/>
        </p:nvPicPr>
        <p:blipFill>
          <a:blip r:embed="rId2" cstate="print"/>
          <a:srcRect/>
          <a:stretch>
            <a:fillRect/>
          </a:stretch>
        </p:blipFill>
        <p:spPr bwMode="auto">
          <a:xfrm>
            <a:off x="71438" y="95250"/>
            <a:ext cx="2928937" cy="3903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4515" name="Rectangle 4"/>
          <p:cNvSpPr>
            <a:spLocks noChangeArrowheads="1"/>
          </p:cNvSpPr>
          <p:nvPr/>
        </p:nvSpPr>
        <p:spPr bwMode="auto">
          <a:xfrm>
            <a:off x="6429375" y="214313"/>
            <a:ext cx="2571750" cy="1262062"/>
          </a:xfrm>
          <a:prstGeom prst="rect">
            <a:avLst/>
          </a:prstGeom>
          <a:noFill/>
          <a:ln w="9525">
            <a:noFill/>
            <a:miter lim="800000"/>
            <a:headEnd/>
            <a:tailEnd/>
          </a:ln>
        </p:spPr>
        <p:txBody>
          <a:bodyPr>
            <a:spAutoFit/>
          </a:bodyPr>
          <a:lstStyle/>
          <a:p>
            <a:pPr algn="justLow" rtl="1"/>
            <a:r>
              <a:rPr lang="fa-IR" b="1">
                <a:ea typeface="Majalla UI"/>
                <a:cs typeface="Majalla UI"/>
              </a:rPr>
              <a:t>دالان گرمابه </a:t>
            </a:r>
          </a:p>
          <a:p>
            <a:pPr algn="justLow" rtl="1"/>
            <a:r>
              <a:rPr lang="fa-IR" b="1">
                <a:ea typeface="Majalla UI"/>
                <a:cs typeface="Majalla UI"/>
              </a:rPr>
              <a:t>محل شستشو پا</a:t>
            </a:r>
          </a:p>
          <a:p>
            <a:pPr algn="justLow" rtl="1"/>
            <a:r>
              <a:rPr lang="fa-IR" b="1">
                <a:ea typeface="Majalla UI"/>
                <a:cs typeface="Majalla UI"/>
              </a:rPr>
              <a:t>و توالت ها    </a:t>
            </a:r>
            <a:r>
              <a:rPr lang="fa-IR" sz="2000" b="1">
                <a:ea typeface="Majalla UI"/>
                <a:cs typeface="Majalla UI"/>
              </a:rPr>
              <a:t>-   رطوبت نزولی</a:t>
            </a:r>
            <a:endParaRPr lang="en-US" sz="2000" b="1">
              <a:ea typeface="Majalla UI"/>
              <a:cs typeface="Majalla UI"/>
            </a:endParaRPr>
          </a:p>
        </p:txBody>
      </p:sp>
      <p:pic>
        <p:nvPicPr>
          <p:cNvPr id="64516" name="Picture 2" descr="C:\Users\emrooz\Desktop\Untitled.png"/>
          <p:cNvPicPr>
            <a:picLocks noChangeAspect="1" noChangeArrowheads="1"/>
          </p:cNvPicPr>
          <p:nvPr/>
        </p:nvPicPr>
        <p:blipFill>
          <a:blip r:embed="rId3" cstate="print"/>
          <a:srcRect/>
          <a:stretch>
            <a:fillRect/>
          </a:stretch>
        </p:blipFill>
        <p:spPr bwMode="auto">
          <a:xfrm>
            <a:off x="5000625" y="3643313"/>
            <a:ext cx="4143375" cy="3214687"/>
          </a:xfrm>
          <a:prstGeom prst="rect">
            <a:avLst/>
          </a:prstGeom>
          <a:noFill/>
          <a:ln w="9525">
            <a:noFill/>
            <a:miter lim="800000"/>
            <a:headEnd/>
            <a:tailEnd/>
          </a:ln>
        </p:spPr>
      </p:pic>
      <p:pic>
        <p:nvPicPr>
          <p:cNvPr id="6" name="Picture 3" descr="C:\Users\emrooz\Desktop\20140418_112432.jpg"/>
          <p:cNvPicPr>
            <a:picLocks noChangeAspect="1" noChangeArrowheads="1"/>
          </p:cNvPicPr>
          <p:nvPr/>
        </p:nvPicPr>
        <p:blipFill>
          <a:blip r:embed="rId4" cstate="print"/>
          <a:srcRect/>
          <a:stretch>
            <a:fillRect/>
          </a:stretch>
        </p:blipFill>
        <p:spPr bwMode="auto">
          <a:xfrm>
            <a:off x="3286125" y="95250"/>
            <a:ext cx="2930525" cy="3905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1714500" y="4071938"/>
            <a:ext cx="4572000" cy="369887"/>
          </a:xfrm>
          <a:prstGeom prst="rect">
            <a:avLst/>
          </a:prstGeom>
          <a:noFill/>
          <a:ln w="9525">
            <a:noFill/>
            <a:miter lim="800000"/>
            <a:headEnd/>
            <a:tailEnd/>
          </a:ln>
        </p:spPr>
        <p:txBody>
          <a:bodyPr>
            <a:spAutoFit/>
          </a:bodyPr>
          <a:lstStyle/>
          <a:p>
            <a:pPr algn="justLow" rtl="1"/>
            <a:r>
              <a:rPr lang="fa-IR" b="1">
                <a:ea typeface="Majalla UI"/>
                <a:cs typeface="Majalla UI"/>
              </a:rPr>
              <a:t>دالان ورودی گرمخانه</a:t>
            </a:r>
            <a:endParaRPr lang="en-US" sz="2000" b="1">
              <a:ea typeface="Majalla UI"/>
              <a:cs typeface="Majalla UI"/>
            </a:endParaRPr>
          </a:p>
        </p:txBody>
      </p:sp>
      <p:pic>
        <p:nvPicPr>
          <p:cNvPr id="14339" name="Picture 3" descr="C:\Users\emrooz\Desktop\20140418_112619.jpg"/>
          <p:cNvPicPr>
            <a:picLocks noChangeAspect="1" noChangeArrowheads="1"/>
          </p:cNvPicPr>
          <p:nvPr/>
        </p:nvPicPr>
        <p:blipFill>
          <a:blip r:embed="rId2" cstate="print"/>
          <a:srcRect/>
          <a:stretch>
            <a:fillRect/>
          </a:stretch>
        </p:blipFill>
        <p:spPr bwMode="auto">
          <a:xfrm>
            <a:off x="111125" y="4143375"/>
            <a:ext cx="8890000" cy="255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40" name="Picture 4" descr="C:\Users\emrooz\Desktop\20140418_113213.jpg"/>
          <p:cNvPicPr>
            <a:picLocks noChangeAspect="1" noChangeArrowheads="1"/>
          </p:cNvPicPr>
          <p:nvPr/>
        </p:nvPicPr>
        <p:blipFill>
          <a:blip r:embed="rId3" cstate="print"/>
          <a:srcRect/>
          <a:stretch>
            <a:fillRect/>
          </a:stretch>
        </p:blipFill>
        <p:spPr bwMode="auto">
          <a:xfrm>
            <a:off x="4572000" y="214313"/>
            <a:ext cx="4429125" cy="376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5541" name="Rectangle 7"/>
          <p:cNvSpPr>
            <a:spLocks noChangeArrowheads="1"/>
          </p:cNvSpPr>
          <p:nvPr/>
        </p:nvSpPr>
        <p:spPr bwMode="auto">
          <a:xfrm>
            <a:off x="3427413" y="38100"/>
            <a:ext cx="1001712" cy="461963"/>
          </a:xfrm>
          <a:prstGeom prst="rect">
            <a:avLst/>
          </a:prstGeom>
          <a:noFill/>
          <a:ln w="9525">
            <a:noFill/>
            <a:miter lim="800000"/>
            <a:headEnd/>
            <a:tailEnd/>
          </a:ln>
        </p:spPr>
        <p:txBody>
          <a:bodyPr wrap="none">
            <a:spAutoFit/>
          </a:bodyPr>
          <a:lstStyle/>
          <a:p>
            <a:pPr algn="justLow" rtl="1"/>
            <a:r>
              <a:rPr lang="fa-IR" sz="2400" b="1">
                <a:ea typeface="Majalla UI"/>
                <a:cs typeface="Majalla UI"/>
              </a:rPr>
              <a:t>گرمخانه</a:t>
            </a:r>
          </a:p>
        </p:txBody>
      </p:sp>
      <p:pic>
        <p:nvPicPr>
          <p:cNvPr id="65542" name="Picture 2" descr="C:\Users\emrooz\Desktop\Untitled.png"/>
          <p:cNvPicPr>
            <a:picLocks noChangeAspect="1" noChangeArrowheads="1"/>
          </p:cNvPicPr>
          <p:nvPr/>
        </p:nvPicPr>
        <p:blipFill>
          <a:blip r:embed="rId4" cstate="print"/>
          <a:srcRect/>
          <a:stretch>
            <a:fillRect/>
          </a:stretch>
        </p:blipFill>
        <p:spPr bwMode="auto">
          <a:xfrm>
            <a:off x="73025" y="571500"/>
            <a:ext cx="4141788" cy="3500438"/>
          </a:xfrm>
          <a:prstGeom prst="rect">
            <a:avLst/>
          </a:prstGeom>
          <a:noFill/>
          <a:ln w="9525">
            <a:noFill/>
            <a:miter lim="800000"/>
            <a:headEnd/>
            <a:tailEnd/>
          </a:ln>
        </p:spPr>
      </p:pic>
    </p:spTree>
  </p:cSld>
  <p:clrMapOvr>
    <a:masterClrMapping/>
  </p:clrMapOvr>
  <p:transition spd="slow">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emrooz\Desktop\20140418_113116.jpg"/>
          <p:cNvPicPr>
            <a:picLocks noChangeAspect="1" noChangeArrowheads="1"/>
          </p:cNvPicPr>
          <p:nvPr/>
        </p:nvPicPr>
        <p:blipFill>
          <a:blip r:embed="rId2" cstate="print"/>
          <a:srcRect/>
          <a:stretch>
            <a:fillRect/>
          </a:stretch>
        </p:blipFill>
        <p:spPr bwMode="auto">
          <a:xfrm>
            <a:off x="149225" y="1785938"/>
            <a:ext cx="3708400" cy="4943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4" name="Picture 4" descr="C:\Users\emrooz\Desktop\20140418_112938.jpg"/>
          <p:cNvPicPr>
            <a:picLocks noChangeAspect="1" noChangeArrowheads="1"/>
          </p:cNvPicPr>
          <p:nvPr/>
        </p:nvPicPr>
        <p:blipFill>
          <a:blip r:embed="rId3" cstate="print"/>
          <a:srcRect/>
          <a:stretch>
            <a:fillRect/>
          </a:stretch>
        </p:blipFill>
        <p:spPr bwMode="auto">
          <a:xfrm>
            <a:off x="4224338" y="104775"/>
            <a:ext cx="4775200" cy="3109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6564" name="Rectangle 6"/>
          <p:cNvSpPr>
            <a:spLocks noChangeArrowheads="1"/>
          </p:cNvSpPr>
          <p:nvPr/>
        </p:nvSpPr>
        <p:spPr bwMode="auto">
          <a:xfrm>
            <a:off x="2643188" y="1000125"/>
            <a:ext cx="1133475" cy="461963"/>
          </a:xfrm>
          <a:prstGeom prst="rect">
            <a:avLst/>
          </a:prstGeom>
          <a:noFill/>
          <a:ln w="9525">
            <a:noFill/>
            <a:miter lim="800000"/>
            <a:headEnd/>
            <a:tailEnd/>
          </a:ln>
        </p:spPr>
        <p:txBody>
          <a:bodyPr wrap="none">
            <a:spAutoFit/>
          </a:bodyPr>
          <a:lstStyle/>
          <a:p>
            <a:pPr algn="justLow" rtl="1"/>
            <a:r>
              <a:rPr lang="fa-IR" sz="2400" b="1">
                <a:ea typeface="Majalla UI"/>
                <a:cs typeface="Majalla UI"/>
              </a:rPr>
              <a:t>خزینه آب</a:t>
            </a:r>
          </a:p>
        </p:txBody>
      </p:sp>
      <p:pic>
        <p:nvPicPr>
          <p:cNvPr id="66565" name="Picture 2" descr="C:\Users\emrooz\Desktop\Untitled.png"/>
          <p:cNvPicPr>
            <a:picLocks noChangeAspect="1" noChangeArrowheads="1"/>
          </p:cNvPicPr>
          <p:nvPr/>
        </p:nvPicPr>
        <p:blipFill>
          <a:blip r:embed="rId4" cstate="print"/>
          <a:srcRect/>
          <a:stretch>
            <a:fillRect/>
          </a:stretch>
        </p:blipFill>
        <p:spPr bwMode="auto">
          <a:xfrm>
            <a:off x="4786313" y="3643313"/>
            <a:ext cx="4327525" cy="3214687"/>
          </a:xfrm>
          <a:prstGeom prst="rect">
            <a:avLst/>
          </a:prstGeom>
          <a:noFill/>
          <a:ln w="9525">
            <a:noFill/>
            <a:miter lim="800000"/>
            <a:headEnd/>
            <a:tailEnd/>
          </a:ln>
        </p:spPr>
      </p:pic>
    </p:spTree>
  </p:cSld>
  <p:clrMapOvr>
    <a:masterClrMapping/>
  </p:clrMapOvr>
  <p:transition spd="slow">
    <p:pull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2342" y="357166"/>
            <a:ext cx="1417376" cy="707886"/>
          </a:xfrm>
          <a:prstGeom prst="rect">
            <a:avLst/>
          </a:prstGeom>
        </p:spPr>
        <p:txBody>
          <a:bodyPr wrap="none">
            <a:spAutoFit/>
          </a:bodyPr>
          <a:lstStyle/>
          <a:p>
            <a:pPr algn="r" rtl="1"/>
            <a:r>
              <a:rPr lang="fa-IR" sz="4000" b="1" dirty="0" smtClean="0">
                <a:latin typeface="Calibri" pitchFamily="34" charset="0"/>
                <a:ea typeface="Majalla UI"/>
                <a:cs typeface="Majalla UI"/>
              </a:rPr>
              <a:t>تزئینات</a:t>
            </a:r>
          </a:p>
        </p:txBody>
      </p:sp>
      <p:pic>
        <p:nvPicPr>
          <p:cNvPr id="3" name="Picture 4" descr="C:\Users\emrooz\Desktop\20140513_102652.jpg"/>
          <p:cNvPicPr>
            <a:picLocks noChangeAspect="1" noChangeArrowheads="1"/>
          </p:cNvPicPr>
          <p:nvPr/>
        </p:nvPicPr>
        <p:blipFill>
          <a:blip r:embed="rId2" cstate="print"/>
          <a:srcRect/>
          <a:stretch>
            <a:fillRect/>
          </a:stretch>
        </p:blipFill>
        <p:spPr bwMode="auto">
          <a:xfrm>
            <a:off x="3929058" y="71414"/>
            <a:ext cx="3494086" cy="148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5" descr="C:\Users\emrooz\Desktop\Picture1.jpg"/>
          <p:cNvPicPr>
            <a:picLocks noChangeAspect="1" noChangeArrowheads="1"/>
          </p:cNvPicPr>
          <p:nvPr/>
        </p:nvPicPr>
        <p:blipFill>
          <a:blip r:embed="rId3" cstate="print"/>
          <a:srcRect/>
          <a:stretch>
            <a:fillRect/>
          </a:stretch>
        </p:blipFill>
        <p:spPr bwMode="auto">
          <a:xfrm>
            <a:off x="71406" y="71414"/>
            <a:ext cx="3730633" cy="3190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7" descr="C:\Users\emrooz\Desktop\20140513_102713.jpg"/>
          <p:cNvPicPr>
            <a:picLocks noChangeAspect="1" noChangeArrowheads="1"/>
          </p:cNvPicPr>
          <p:nvPr/>
        </p:nvPicPr>
        <p:blipFill>
          <a:blip r:embed="rId4" cstate="print"/>
          <a:srcRect/>
          <a:stretch>
            <a:fillRect/>
          </a:stretch>
        </p:blipFill>
        <p:spPr bwMode="auto">
          <a:xfrm>
            <a:off x="5715008" y="2285992"/>
            <a:ext cx="3323054" cy="4429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8" descr="C:\Users\emrooz\Desktop\20140513_102727.jpg"/>
          <p:cNvPicPr>
            <a:picLocks noChangeAspect="1" noChangeArrowheads="1"/>
          </p:cNvPicPr>
          <p:nvPr/>
        </p:nvPicPr>
        <p:blipFill>
          <a:blip r:embed="rId5" cstate="print"/>
          <a:srcRect/>
          <a:stretch>
            <a:fillRect/>
          </a:stretch>
        </p:blipFill>
        <p:spPr bwMode="auto">
          <a:xfrm>
            <a:off x="3428992" y="3858648"/>
            <a:ext cx="2143140" cy="285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934519" y="1752889"/>
            <a:ext cx="1208985" cy="461665"/>
          </a:xfrm>
          <a:prstGeom prst="rect">
            <a:avLst/>
          </a:prstGeom>
        </p:spPr>
        <p:txBody>
          <a:bodyPr wrap="none">
            <a:spAutoFit/>
          </a:bodyPr>
          <a:lstStyle/>
          <a:p>
            <a:pPr algn="r" rtl="1"/>
            <a:r>
              <a:rPr lang="fa-IR" sz="2400" b="1" dirty="0" smtClean="0">
                <a:latin typeface="Calibri" pitchFamily="34" charset="0"/>
                <a:ea typeface="Majalla UI"/>
                <a:cs typeface="Majalla UI"/>
              </a:rPr>
              <a:t>کاشیکاری</a:t>
            </a:r>
          </a:p>
        </p:txBody>
      </p:sp>
      <p:sp>
        <p:nvSpPr>
          <p:cNvPr id="8" name="Rectangle 7"/>
          <p:cNvSpPr/>
          <p:nvPr/>
        </p:nvSpPr>
        <p:spPr>
          <a:xfrm>
            <a:off x="1210603" y="6182045"/>
            <a:ext cx="2004075" cy="461665"/>
          </a:xfrm>
          <a:prstGeom prst="rect">
            <a:avLst/>
          </a:prstGeom>
        </p:spPr>
        <p:txBody>
          <a:bodyPr wrap="none">
            <a:spAutoFit/>
          </a:bodyPr>
          <a:lstStyle/>
          <a:p>
            <a:pPr algn="r" rtl="1"/>
            <a:r>
              <a:rPr lang="fa-IR" sz="2400" b="1" dirty="0" smtClean="0">
                <a:latin typeface="Calibri" pitchFamily="34" charset="0"/>
                <a:ea typeface="Majalla UI"/>
                <a:cs typeface="Majalla UI"/>
              </a:rPr>
              <a:t>تزئینات روی درب</a:t>
            </a:r>
          </a:p>
        </p:txBody>
      </p:sp>
    </p:spTree>
  </p:cSld>
  <p:clrMapOvr>
    <a:masterClrMapping/>
  </p:clrMapOvr>
  <p:transition spd="slow">
    <p:pull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fa-IR" dirty="0" smtClean="0">
                <a:latin typeface="Majalla UI"/>
                <a:cs typeface="Homa"/>
              </a:rPr>
              <a:t>مقرنس</a:t>
            </a:r>
            <a:endParaRPr lang="en-US" dirty="0">
              <a:latin typeface="Majalla UI"/>
              <a:cs typeface="Homa"/>
            </a:endParaRPr>
          </a:p>
        </p:txBody>
      </p:sp>
      <p:sp>
        <p:nvSpPr>
          <p:cNvPr id="3" name="Content Placeholder 2"/>
          <p:cNvSpPr>
            <a:spLocks noGrp="1"/>
          </p:cNvSpPr>
          <p:nvPr>
            <p:ph idx="1"/>
          </p:nvPr>
        </p:nvSpPr>
        <p:spPr>
          <a:xfrm>
            <a:off x="533400" y="1295400"/>
            <a:ext cx="8229600" cy="4525963"/>
          </a:xfrm>
        </p:spPr>
        <p:txBody>
          <a:bodyPr>
            <a:noAutofit/>
          </a:bodyPr>
          <a:lstStyle/>
          <a:p>
            <a:r>
              <a:rPr lang="fa-IR" sz="2700" dirty="0" smtClean="0">
                <a:latin typeface="Majalla UI"/>
                <a:cs typeface="Homa"/>
              </a:rPr>
              <a:t>مقرنس یکی از عناصر تزیینی معماری است که در زیباسازی بناهای ایرانی به ویژه مساجد و آرامگاه‌ها نقش مهمی دارد. مقرنس‌ها به شکل طبقاتی که روی هم ساخته شده برای آرایش دادن بناها و یا برای آنکه به تدریج از یک شکل هندسی به شکل هندسی دیگری تبدیل شود، به کار می‌روند. مقرنس‌ها را می‌توان ازجمله عناصر موثر در ساختن گنبدها دانست، که بعدها کاربرد اولیه را از دست داده و بیشتر برای تزیین به کار رفته است. مقرنس‌ها معمولاً در سطوح فرو رفته گوشه‌های زیر سقف کار می‌شوند اما محل قرار گیری این عنصر تزیینی می‌تواند در بالای دیوارها، سقفها گوشه‌ها سردرها و مانند آن‌ها باشد. برخی معماران مقرنس‌ها را در جبهه ساختمان‌ها نیز به کار برده‌اند و در ساختن آن مهارت را به حدی رسانده‌اند که نمی‌گذاردند موجب سنگینی ساختمان شود و بر اصل و پایه فشار آورد.</a:t>
            </a:r>
            <a:endParaRPr lang="en-US" sz="2700" dirty="0">
              <a:latin typeface="Majalla UI"/>
              <a:cs typeface="Homa"/>
            </a:endParaRPr>
          </a:p>
        </p:txBody>
      </p:sp>
    </p:spTree>
  </p:cSld>
  <p:clrMapOvr>
    <a:masterClrMapping/>
  </p:clrMapOvr>
  <p:transition spd="slow">
    <p:pull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ahita\uni azad\maremat\حمام\IMG_9103.JPG"/>
          <p:cNvPicPr>
            <a:picLocks noChangeAspect="1" noChangeArrowheads="1"/>
          </p:cNvPicPr>
          <p:nvPr/>
        </p:nvPicPr>
        <p:blipFill>
          <a:blip r:embed="rId2" cstate="print"/>
          <a:srcRect/>
          <a:stretch>
            <a:fillRect/>
          </a:stretch>
        </p:blipFill>
        <p:spPr bwMode="auto">
          <a:xfrm>
            <a:off x="152400" y="304800"/>
            <a:ext cx="4648200" cy="6197600"/>
          </a:xfrm>
          <a:prstGeom prst="rect">
            <a:avLst/>
          </a:prstGeom>
          <a:noFill/>
        </p:spPr>
      </p:pic>
      <p:pic>
        <p:nvPicPr>
          <p:cNvPr id="1027" name="Picture 3" descr="D:\Anahita\uni azad\maremat\حمام\IMG_9107.JPG"/>
          <p:cNvPicPr>
            <a:picLocks noChangeAspect="1" noChangeArrowheads="1"/>
          </p:cNvPicPr>
          <p:nvPr/>
        </p:nvPicPr>
        <p:blipFill>
          <a:blip r:embed="rId3" cstate="print"/>
          <a:srcRect/>
          <a:stretch>
            <a:fillRect/>
          </a:stretch>
        </p:blipFill>
        <p:spPr bwMode="auto">
          <a:xfrm>
            <a:off x="4800600" y="2133600"/>
            <a:ext cx="4140200" cy="3105150"/>
          </a:xfrm>
          <a:prstGeom prst="rect">
            <a:avLst/>
          </a:prstGeom>
          <a:noFill/>
        </p:spPr>
      </p:pic>
    </p:spTree>
  </p:cSld>
  <p:clrMapOvr>
    <a:masterClrMapping/>
  </p:clrMapOvr>
  <p:transition spd="slow">
    <p:pull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10000"/>
          </a:bodyPr>
          <a:lstStyle/>
          <a:p>
            <a:r>
              <a:rPr lang="fa-IR" dirty="0" smtClean="0">
                <a:latin typeface="Majalla UI"/>
                <a:cs typeface="Homa"/>
              </a:rPr>
              <a:t>برای تولد و زایش این هنر تزئینی تا کنون زمان و مکان مشخصی تعیین نشده‌است.</a:t>
            </a:r>
          </a:p>
          <a:p>
            <a:r>
              <a:rPr lang="fa-IR" dirty="0" smtClean="0">
                <a:latin typeface="Majalla UI"/>
                <a:cs typeface="Homa"/>
              </a:rPr>
              <a:t>با مشاهده شکل‌های طبیعی قندیل‌های یخی و آهکی درون غارها می‌توان تصور کرد که احتمال دارد هنرمندان نخستین این فن از همان قندیل‌ها برداشتی هنرمندانه کرده‌اند و عیناً آن را در سطوح داخلی و خارجی بناها با استفاده از آجر گچ و یا سیمان به کار گرفته‌اند.</a:t>
            </a:r>
          </a:p>
          <a:p>
            <a:r>
              <a:rPr lang="fa-IR" dirty="0" smtClean="0">
                <a:latin typeface="Majalla UI"/>
                <a:cs typeface="Homa"/>
              </a:rPr>
              <a:t>با بررسی آثار اولیه به جا مانده می‌شود دریافت که مقرنس از آغاز برای تبدیل پلان مربع به دایره استفاده می‌شده است. پس مقرنس در ابتدا نقشی کاربردی داشته نه تزئینی، البته با رگه‌هایی از گرایش به زیباسازی بنا، «در بسیاری از ساختمان‌های به یاد مانده مقرنس در خدمت تبدیل یک پلان مربع به یک گنبد به کار گرفته می‌شد.»</a:t>
            </a:r>
            <a:r>
              <a:rPr lang="fa-IR" baseline="30000" dirty="0" smtClean="0">
                <a:latin typeface="Majalla UI"/>
                <a:cs typeface="Homa"/>
              </a:rPr>
              <a:t> </a:t>
            </a:r>
            <a:r>
              <a:rPr lang="fa-IR" dirty="0" smtClean="0">
                <a:latin typeface="Majalla UI"/>
                <a:cs typeface="Homa"/>
              </a:rPr>
              <a:t>گذشت زمان و بهره‌گیری از امکانات بهتر و پیشرفته‌تر در معماری٬ مقرنس را سرانجام به عنصری تزئینی مبدل ساخت.</a:t>
            </a:r>
          </a:p>
          <a:p>
            <a:endParaRPr lang="en-US" dirty="0">
              <a:latin typeface="Majalla UI"/>
              <a:cs typeface="Homa"/>
            </a:endParaRPr>
          </a:p>
        </p:txBody>
      </p:sp>
    </p:spTree>
  </p:cSld>
  <p:clrMapOvr>
    <a:masterClrMapping/>
  </p:clrMapOvr>
  <p:transition spd="slow">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577852" y="199454"/>
            <a:ext cx="8121649" cy="6601807"/>
          </a:xfrm>
          <a:prstGeom prst="rect">
            <a:avLst/>
          </a:prstGeom>
          <a:noFill/>
          <a:ln w="9525">
            <a:noFill/>
            <a:miter lim="800000"/>
            <a:headEnd/>
            <a:tailEnd/>
          </a:ln>
        </p:spPr>
        <p:txBody>
          <a:bodyPr>
            <a:spAutoFit/>
          </a:bodyPr>
          <a:lstStyle/>
          <a:p>
            <a:pPr algn="r">
              <a:lnSpc>
                <a:spcPct val="150000"/>
              </a:lnSpc>
            </a:pPr>
            <a:r>
              <a:rPr lang="ar-SA" sz="1600" b="1" dirty="0">
                <a:solidFill>
                  <a:schemeClr val="accent6">
                    <a:lumMod val="50000"/>
                  </a:schemeClr>
                </a:solidFill>
                <a:ea typeface="Homa"/>
                <a:cs typeface="Homa"/>
              </a:rPr>
              <a:t>پيشينه تاريخي </a:t>
            </a:r>
            <a:endParaRPr lang="fa-IR" sz="1600" b="1" dirty="0">
              <a:solidFill>
                <a:schemeClr val="accent6">
                  <a:lumMod val="50000"/>
                </a:schemeClr>
              </a:solidFill>
              <a:ea typeface="Homa"/>
              <a:cs typeface="Homa"/>
            </a:endParaRPr>
          </a:p>
          <a:p>
            <a:pPr algn="r">
              <a:lnSpc>
                <a:spcPct val="150000"/>
              </a:lnSpc>
            </a:pPr>
            <a:r>
              <a:rPr lang="fa-IR" sz="1400" b="0" dirty="0">
                <a:ea typeface="Homa"/>
                <a:cs typeface="Homa"/>
              </a:rPr>
              <a:t>   </a:t>
            </a:r>
            <a:r>
              <a:rPr lang="ar-SA" sz="1400" b="0" dirty="0">
                <a:ea typeface="Homa"/>
                <a:cs typeface="Homa"/>
              </a:rPr>
              <a:t>كاوش ها و يافته هاي باستان شناسي در دشت قزوين، نشانگر مرحله يكجانشيني و كشاورزي در هزاره هفتم قبل از ميلاد و برخورداري ساكنان آن از صنايع اوليه و نظام اجتماعي است. منازل مسكوني ، معبد ، كارگاه هاي صنعتي ، اشياي زينتي ، مجسمه ها ، انبارهاي غلات و... از تمدن دير پاي مردمان اين ناحيه در هزاران سال پيش حكايت دارند . قزوين را در نوشته هاي قديم اروپاييان شهر باستاني " آرساس " يا " آرساسيا " و در تاريخ يونان شهر قديمي " راژيا " ناميده اند . قرار گرفتن آن بر سر راه " جاده ابريشم " سرنوشت قزوين را با فراز و فرودهاي تلخ و شيرين گره زده است. منطقه كاسپين كه از روزگاران پيشين،سرزميني آ</a:t>
            </a:r>
            <a:r>
              <a:rPr lang="ar-SA" sz="1400" b="0" dirty="0"/>
              <a:t>‌</a:t>
            </a:r>
            <a:r>
              <a:rPr lang="ar-SA" sz="1400" b="0" dirty="0">
                <a:ea typeface="Homa"/>
                <a:cs typeface="Homa"/>
              </a:rPr>
              <a:t>باد و پرجمعيت بود، در زمان ساساني رونقي ديگر يافت و با بناي شهرستان شاپوري- كه آن را شادشاپور نيز مي خواندند – چهره اي متفاوت پيدا كرد و به خاطر موقعيت ويژه اش، پذيراي نظاميان و جنگاوران سلحشور هم شد و از قلعه و برج و بارويي مستحكم برخوردار گشت. روند شهرسازي و گسترش مناطق مسكوني در قزوين، پس از ورود اسلام به اين سرزمين در سال 24 هجري شتابي دو چندان گرفت و در مدتي كوتاه به عنوان “ باب الجنه” يا “ دروازه بهشت” ناميده شد. به روايت بلاذري در فتوح البلدان سعيدبن عاص بن اميه در سالهاي پيش از 35 هجري قزوين را “ شهري استوار و آباد” مي كند و ورود چهار هزار تن از مسلمانان به فرماندهي ربيع بن خثيم در سال 36 هجري با فرمان اميرالمومنين علي(ع) سيماي قزوين را دگرگون مي سازد. اقدام محمدبن سنان عجلي در حدود سال 90 هجري گام بزرگ ديگري در توسعه شهر محسوب مي شود و زمينه ساز ساخت دو شهرك مهم “ مباركيه و مدينه موسي “ در كنار شهر كهن قزوين در سالهاي پيش از 169 هجري مي گردد. به دنبال سفر هارون الرشيد در سال 192 هجري به ايران و مشاهده پاكبازي مردمان شهر، به دستور وي مسجد جامع عتيق قزوين بنا شده، بارويي گرداگرد شهرك هاي اقماري پيرامون قزوين كشيده مي شود و چنان كه ابن فقيه همداني و رافعي گزارش كرده اند، كلان شهر قزوين شكل مي گيرد. وسعت شهر قزوين در سال 253 هجري را مي توان از روايت تاريخ گزيده دريافت كه پس از بركشيدن حصار شهر توسط موسي بن بوقا، داراي دويست و شش برج و هفت دروازه بوده است. تعمير باروي شهر در سال 373 هجري به وسيله صاحب بن عباد – وزير دانشمند آل بويه – و بناي صاحب آباد در شمال شرقي شهر، بازسازي آن در سال 411 توسط امير شريف ابوعلي جعفري، اقدامات گسترده عمراني امير خمارتاش عمادي در دهه نخستين سده ششم و </a:t>
            </a:r>
            <a:r>
              <a:rPr lang="ar-SA" sz="1400" b="0" dirty="0" smtClean="0">
                <a:ea typeface="Homa"/>
                <a:cs typeface="Homa"/>
              </a:rPr>
              <a:t>ساخت باروي </a:t>
            </a:r>
            <a:r>
              <a:rPr lang="ar-SA" sz="1400" b="0" dirty="0">
                <a:ea typeface="Homa"/>
                <a:cs typeface="Homa"/>
              </a:rPr>
              <a:t>تازه اي از آجر به سال 527 نشان از توسعه دائمي شهر دارد </a:t>
            </a:r>
            <a:r>
              <a:rPr lang="ar-SA" sz="1400" b="0" dirty="0" smtClean="0">
                <a:ea typeface="Homa"/>
                <a:cs typeface="Homa"/>
              </a:rPr>
              <a:t>. </a:t>
            </a:r>
            <a:endParaRPr lang="ar-SA" sz="1400" b="0" u="sng" dirty="0">
              <a:ea typeface="Homa"/>
              <a:cs typeface="Homa"/>
            </a:endParaRPr>
          </a:p>
        </p:txBody>
      </p:sp>
    </p:spTree>
    <p:extLst>
      <p:ext uri="{BB962C8B-B14F-4D97-AF65-F5344CB8AC3E}">
        <p14:creationId xmlns="" xmlns:p14="http://schemas.microsoft.com/office/powerpoint/2010/main" val="1691900990"/>
      </p:ext>
    </p:extLst>
  </p:cSld>
  <p:clrMapOvr>
    <a:masterClrMapping/>
  </p:clrMapOvr>
  <p:transition spd="slow">
    <p:cover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fa-IR" sz="4000" dirty="0" smtClean="0">
                <a:latin typeface="Majalla UI"/>
                <a:cs typeface="Homa"/>
              </a:rPr>
              <a:t>انواع مقرنس</a:t>
            </a:r>
            <a:endParaRPr lang="en-US" sz="4000" dirty="0">
              <a:latin typeface="Majalla UI"/>
              <a:cs typeface="Homa"/>
            </a:endParaRPr>
          </a:p>
        </p:txBody>
      </p:sp>
      <p:sp>
        <p:nvSpPr>
          <p:cNvPr id="3" name="Content Placeholder 2"/>
          <p:cNvSpPr>
            <a:spLocks noGrp="1"/>
          </p:cNvSpPr>
          <p:nvPr>
            <p:ph idx="1"/>
          </p:nvPr>
        </p:nvSpPr>
        <p:spPr>
          <a:xfrm>
            <a:off x="381000" y="1676400"/>
            <a:ext cx="8229600" cy="5181600"/>
          </a:xfrm>
        </p:spPr>
        <p:txBody>
          <a:bodyPr>
            <a:noAutofit/>
          </a:bodyPr>
          <a:lstStyle/>
          <a:p>
            <a:pPr>
              <a:buNone/>
            </a:pPr>
            <a:r>
              <a:rPr lang="fa-IR" sz="2800" dirty="0" smtClean="0">
                <a:latin typeface="Majalla UI"/>
                <a:cs typeface="Homa"/>
              </a:rPr>
              <a:t>مقرنس‌ها را از لحاظ شکل می‌توتن به ۴ دسته تقسیم کرد:</a:t>
            </a:r>
          </a:p>
          <a:p>
            <a:pPr>
              <a:buNone/>
            </a:pPr>
            <a:r>
              <a:rPr lang="fa-IR" sz="2800" dirty="0" smtClean="0">
                <a:latin typeface="Majalla UI"/>
                <a:cs typeface="Homa"/>
              </a:rPr>
              <a:t>۱- مقرنس‌های</a:t>
            </a:r>
            <a:r>
              <a:rPr lang="fa-IR" sz="2800" i="1" dirty="0" smtClean="0">
                <a:latin typeface="Majalla UI"/>
                <a:cs typeface="Homa"/>
              </a:rPr>
              <a:t> جلو آمده</a:t>
            </a:r>
            <a:r>
              <a:rPr lang="fa-IR" sz="2800" dirty="0" smtClean="0">
                <a:latin typeface="Majalla UI"/>
                <a:cs typeface="Homa"/>
              </a:rPr>
              <a:t>: مقرنس‌هایی را می‌گویند که مصالح آن از خود بناست. و در نهایت سادگی و بدون هیچ پیرایه‌ای به صورت آجر یا گچی، انتهای سطوح خارجی نمای بیرون ساختمان را آرایش می‌دهند و استحکام آنها زیاد است.</a:t>
            </a:r>
          </a:p>
          <a:p>
            <a:pPr>
              <a:buNone/>
            </a:pPr>
            <a:r>
              <a:rPr lang="fa-IR" sz="2800" dirty="0" smtClean="0">
                <a:latin typeface="Majalla UI"/>
                <a:cs typeface="Homa"/>
              </a:rPr>
              <a:t>۲- </a:t>
            </a:r>
            <a:r>
              <a:rPr lang="fa-IR" sz="2800" i="1" dirty="0" smtClean="0">
                <a:latin typeface="Majalla UI"/>
                <a:cs typeface="Homa"/>
              </a:rPr>
              <a:t>مقرنس‌های روی هم قرار گرفته</a:t>
            </a:r>
            <a:r>
              <a:rPr lang="fa-IR" sz="2800" dirty="0" smtClean="0">
                <a:latin typeface="Majalla UI"/>
                <a:cs typeface="Homa"/>
              </a:rPr>
              <a:t>: این مقرنس‌ها افزون‌بر مصالح به کار رفته اصلی بنا از مصالحی مانند گچ و آجر و سنگ که به بنا الحاق و اضافه شده ساخته می‌شوند و در سطوح داخل و خارج بنا به کار می‌روند. این مقرنس‌ها بیشتر در چند ردیف (دو تا پنج یا بیشتر) روی هم قرار دارند و دارای ثبات متوسطی هستند.</a:t>
            </a:r>
          </a:p>
          <a:p>
            <a:pPr>
              <a:buNone/>
            </a:pPr>
            <a:endParaRPr lang="en-US" sz="2800" dirty="0">
              <a:latin typeface="Majalla UI"/>
              <a:cs typeface="Homa"/>
            </a:endParaRPr>
          </a:p>
        </p:txBody>
      </p:sp>
    </p:spTree>
  </p:cSld>
  <p:clrMapOvr>
    <a:masterClrMapping/>
  </p:clrMapOvr>
  <p:transition spd="slow">
    <p:pull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838200"/>
            <a:ext cx="8001000" cy="5016758"/>
          </a:xfrm>
          <a:prstGeom prst="rect">
            <a:avLst/>
          </a:prstGeom>
        </p:spPr>
        <p:txBody>
          <a:bodyPr wrap="square">
            <a:spAutoFit/>
          </a:bodyPr>
          <a:lstStyle/>
          <a:p>
            <a:pPr>
              <a:buNone/>
            </a:pPr>
            <a:r>
              <a:rPr lang="fa-IR" sz="3200" dirty="0" smtClean="0">
                <a:cs typeface="Homa"/>
              </a:rPr>
              <a:t>۳- </a:t>
            </a:r>
            <a:r>
              <a:rPr lang="fa-IR" sz="3200" i="1" dirty="0" smtClean="0">
                <a:cs typeface="Homa"/>
              </a:rPr>
              <a:t>مقرنس‌های معلق</a:t>
            </a:r>
            <a:r>
              <a:rPr lang="fa-IR" sz="3200" dirty="0" smtClean="0">
                <a:cs typeface="Homa"/>
              </a:rPr>
              <a:t>: شبیه همان منشورهای آهکی آویزان در غارها یا استلاکتیت بوده و بیشتر از چسباندن مواد مختلف چون گچ، سفال، کاشی و مانند آن‌ها به سطوح مقعر داخل بنا شکل می‌گیرند. این نوع مقرنس آویزان به نظر می‌رسند و دارای ثبات کمی می‌باشند.</a:t>
            </a:r>
          </a:p>
          <a:p>
            <a:pPr>
              <a:buNone/>
            </a:pPr>
            <a:endParaRPr lang="fa-IR" sz="3200" dirty="0" smtClean="0">
              <a:cs typeface="Homa"/>
            </a:endParaRPr>
          </a:p>
          <a:p>
            <a:pPr>
              <a:buNone/>
            </a:pPr>
            <a:r>
              <a:rPr lang="fa-IR" sz="3200" dirty="0" smtClean="0">
                <a:cs typeface="Homa"/>
              </a:rPr>
              <a:t>۴- </a:t>
            </a:r>
            <a:r>
              <a:rPr lang="fa-IR" sz="3200" i="1" dirty="0" smtClean="0">
                <a:cs typeface="Homa"/>
              </a:rPr>
              <a:t>مقرنسهای لانه زنبوری</a:t>
            </a:r>
            <a:r>
              <a:rPr lang="fa-IR" sz="3200" dirty="0" smtClean="0">
                <a:cs typeface="Homa"/>
              </a:rPr>
              <a:t>: چنانکه از نام آن پیداست، شبیه لانه زنبور هستند و در مجموع مانند کندوهای کوچک بر روی هم قرار گرفته دیده می‌شوند. این دسته از مقرنس‌ها تاحدی شبیه به مقرنس‌های معلق هستند.</a:t>
            </a:r>
          </a:p>
        </p:txBody>
      </p:sp>
    </p:spTree>
  </p:cSld>
  <p:clrMapOvr>
    <a:masterClrMapping/>
  </p:clrMapOvr>
  <p:transition spd="slow">
    <p:pull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Homa"/>
              </a:rPr>
              <a:t>تاق قوسی</a:t>
            </a:r>
            <a:endParaRPr lang="en-US" dirty="0">
              <a:cs typeface="Homa"/>
            </a:endParaRPr>
          </a:p>
        </p:txBody>
      </p:sp>
      <p:sp>
        <p:nvSpPr>
          <p:cNvPr id="3" name="Content Placeholder 2"/>
          <p:cNvSpPr>
            <a:spLocks noGrp="1"/>
          </p:cNvSpPr>
          <p:nvPr>
            <p:ph idx="1"/>
          </p:nvPr>
        </p:nvSpPr>
        <p:spPr/>
        <p:txBody>
          <a:bodyPr>
            <a:normAutofit fontScale="77500" lnSpcReduction="20000"/>
          </a:bodyPr>
          <a:lstStyle/>
          <a:p>
            <a:pPr>
              <a:lnSpc>
                <a:spcPct val="150000"/>
              </a:lnSpc>
              <a:buNone/>
            </a:pPr>
            <a:r>
              <a:rPr lang="fa-IR" dirty="0" smtClean="0">
                <a:cs typeface="Homa"/>
              </a:rPr>
              <a:t>سازه‌ای است که برای انتقال بارعمودی وزن به تکیه گاه ها در یک دهانه ایجاد می‌شود. قدمت تاق‌های قوسی به دو هزار سال پیش از میلاد و به منطقه میان رو باز می‌گردد. تاق قوسی از لحاظ شکل هندسی به انواعی همچون نیم‌دایره، قوس گوتیک، قوس نوک‌تیز، بیضوی، سهموی و زنجیروار تقسیم می‌شود. شکل‌های سهموی و زنجیروار به دلیل تغییر جهت تقریباً کامل بارهای عمودی به بار در امتداد قوس (بار محوری) قوی‌ترین انواع تاق قوسی شناخته می‌شوند. چنین تاق‌هایی معمولاً برای پوشش دهانه به اجزای اضافی نیازی ندارند.</a:t>
            </a:r>
          </a:p>
          <a:p>
            <a:endParaRPr lang="en-US" dirty="0">
              <a:cs typeface="Homa"/>
            </a:endParaRPr>
          </a:p>
        </p:txBody>
      </p:sp>
    </p:spTree>
  </p:cSld>
  <p:clrMapOvr>
    <a:masterClrMapping/>
  </p:clrMapOvr>
  <p:transition spd="slow">
    <p:pull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668963"/>
          </a:xfrm>
        </p:spPr>
        <p:txBody>
          <a:bodyPr>
            <a:normAutofit fontScale="85000" lnSpcReduction="10000"/>
          </a:bodyPr>
          <a:lstStyle/>
          <a:p>
            <a:pPr>
              <a:lnSpc>
                <a:spcPct val="150000"/>
              </a:lnSpc>
              <a:buNone/>
            </a:pPr>
            <a:r>
              <a:rPr lang="fa-IR" dirty="0" smtClean="0">
                <a:cs typeface="Homa"/>
              </a:rPr>
              <a:t>از آنجا که بسیاری از مصالح ساختمانی قدیمی (مانند سنگ و آجر) علی‌رغم مقاومت مناسب در برابر تنش فشاری مناسب، توانایی کمی برای تحمل تنش کششی داشتند، طرح قوسی شکل تاق می‌توانست بسیار مفید واقع شود. در یک تاق قوسی، بخش بسیار زیادی از بار عمودی فاقد لنگر خمشی بوده و بنابراین هیچ عضوی از تاق، تحت تنش کششی قرار نخواهد گرفت. اشکال تاق‌های قوسی آن است که نیروی افقی دور کننده به تکیه‌گاه‌های خود وارد می‌کند که در قوس‌های بزرگ می‌تواند مخرب باشد. گاهی این نیرو توسط یک عضو کششی در پائین قوس خنثی می‌شود.</a:t>
            </a:r>
          </a:p>
          <a:p>
            <a:pPr>
              <a:lnSpc>
                <a:spcPct val="150000"/>
              </a:lnSpc>
            </a:pPr>
            <a:endParaRPr lang="en-US" dirty="0">
              <a:cs typeface="Homa"/>
            </a:endParaRPr>
          </a:p>
        </p:txBody>
      </p:sp>
    </p:spTree>
  </p:cSld>
  <p:clrMapOvr>
    <a:masterClrMapping/>
  </p:clrMapOvr>
  <p:transition spd="slow">
    <p:pull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229600" cy="5440363"/>
          </a:xfrm>
        </p:spPr>
        <p:txBody>
          <a:bodyPr>
            <a:normAutofit fontScale="92500" lnSpcReduction="10000"/>
          </a:bodyPr>
          <a:lstStyle/>
          <a:p>
            <a:pPr>
              <a:lnSpc>
                <a:spcPct val="150000"/>
              </a:lnSpc>
              <a:buNone/>
            </a:pPr>
            <a:r>
              <a:rPr lang="fa-IR" dirty="0" smtClean="0">
                <a:cs typeface="Homa"/>
              </a:rPr>
              <a:t>شرط عملکرد قوس سختی جانبی کافی هر دو تکیه گاه قوس است به منظور ایجاد جفت نیروی واکنش افقی تکیه گاه‌ها. در مورد بعضی پل‌ها، جناحین پل قوسی یا همان تکیه گاه‌های آن کوه و صخره بوده و این سختی کاملاً تامین می‌شود. در مورد قوس‌های کوچک هم سختی دیوارهای تکیه گاهی این نیاز را برآورده می‌کند. در صورت وجود تکیه گاه‌های نامناسب (انعطاف‌پذیر) از یک عضو کششی استفاده شده که دهانه قوس یا جناحین را کاملاً به یکدگیر می‌بندد.</a:t>
            </a:r>
          </a:p>
          <a:p>
            <a:pPr>
              <a:lnSpc>
                <a:spcPct val="150000"/>
              </a:lnSpc>
              <a:buNone/>
            </a:pPr>
            <a:endParaRPr lang="fa-IR" dirty="0" smtClean="0">
              <a:cs typeface="Homa"/>
            </a:endParaRPr>
          </a:p>
          <a:p>
            <a:pPr>
              <a:buNone/>
            </a:pPr>
            <a:endParaRPr lang="en-US" dirty="0">
              <a:cs typeface="Homa"/>
            </a:endParaRPr>
          </a:p>
        </p:txBody>
      </p:sp>
    </p:spTree>
  </p:cSld>
  <p:clrMapOvr>
    <a:masterClrMapping/>
  </p:clrMapOvr>
  <p:transition spd="slow">
    <p:pull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457200" y="1219200"/>
            <a:ext cx="8001000" cy="533400"/>
          </a:xfrm>
          <a:prstGeom prst="rect">
            <a:avLst/>
          </a:prstGeom>
          <a:solidFill>
            <a:schemeClr val="accent6">
              <a:lumMod val="40000"/>
              <a:lumOff val="60000"/>
            </a:schemeClr>
          </a:solidFill>
          <a:ln w="28575">
            <a:solidFill>
              <a:schemeClr val="tx1"/>
            </a:solidFill>
          </a:ln>
        </p:spPr>
        <p:txBody>
          <a:bodyPr vert="horz" lIns="91440" tIns="45720" rIns="91440" bIns="45720" rtlCol="1" anchor="ctr">
            <a:normAutofit fontScale="92500" lnSpcReduction="1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fa-IR" sz="3200" dirty="0" smtClean="0"/>
              <a:t>بخش اول</a:t>
            </a:r>
            <a:endParaRPr lang="fa-IR" sz="3200" dirty="0"/>
          </a:p>
        </p:txBody>
      </p:sp>
      <p:sp>
        <p:nvSpPr>
          <p:cNvPr id="5" name="Title 5"/>
          <p:cNvSpPr txBox="1">
            <a:spLocks/>
          </p:cNvSpPr>
          <p:nvPr/>
        </p:nvSpPr>
        <p:spPr>
          <a:xfrm>
            <a:off x="4038600" y="304801"/>
            <a:ext cx="4419600" cy="838199"/>
          </a:xfrm>
          <a:prstGeom prst="rect">
            <a:avLst/>
          </a:prstGeom>
          <a:solidFill>
            <a:schemeClr val="accent6">
              <a:lumMod val="60000"/>
              <a:lumOff val="40000"/>
            </a:schemeClr>
          </a:solidFill>
          <a:ln w="28575">
            <a:solidFill>
              <a:schemeClr val="tx1"/>
            </a:solidFill>
          </a:ln>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3200" b="0" i="0" u="none" strike="noStrike" kern="1200" cap="none" spc="0" normalizeH="0" baseline="0" noProof="0" dirty="0" smtClean="0">
                <a:ln>
                  <a:noFill/>
                </a:ln>
                <a:solidFill>
                  <a:schemeClr val="tx1"/>
                </a:solidFill>
                <a:effectLst/>
                <a:uLnTx/>
                <a:uFillTx/>
                <a:latin typeface="+mj-lt"/>
                <a:ea typeface="+mj-ea"/>
                <a:cs typeface="+mj-cs"/>
              </a:rPr>
              <a:t>فصل دوم</a:t>
            </a:r>
            <a:endParaRPr kumimoji="0" lang="fa-IR"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Rectangle 5"/>
          <p:cNvSpPr/>
          <p:nvPr/>
        </p:nvSpPr>
        <p:spPr>
          <a:xfrm>
            <a:off x="1371600" y="2667000"/>
            <a:ext cx="5334000" cy="2762936"/>
          </a:xfrm>
          <a:prstGeom prst="rect">
            <a:avLst/>
          </a:prstGeom>
        </p:spPr>
        <p:txBody>
          <a:bodyPr wrap="square">
            <a:spAutoFit/>
          </a:bodyPr>
          <a:lstStyle/>
          <a:p>
            <a:pPr>
              <a:lnSpc>
                <a:spcPct val="150000"/>
              </a:lnSpc>
            </a:pPr>
            <a:r>
              <a:rPr lang="fa-IR" sz="4000" dirty="0" smtClean="0">
                <a:solidFill>
                  <a:schemeClr val="accent6">
                    <a:lumMod val="50000"/>
                  </a:schemeClr>
                </a:solidFill>
                <a:ea typeface="Majalla UI"/>
                <a:cs typeface="Majalla UI"/>
              </a:rPr>
              <a:t> آسیب ها </a:t>
            </a:r>
          </a:p>
          <a:p>
            <a:pPr>
              <a:lnSpc>
                <a:spcPct val="150000"/>
              </a:lnSpc>
            </a:pPr>
            <a:r>
              <a:rPr lang="fa-IR" sz="4000" dirty="0" smtClean="0">
                <a:solidFill>
                  <a:schemeClr val="accent6">
                    <a:lumMod val="50000"/>
                  </a:schemeClr>
                </a:solidFill>
                <a:ea typeface="Majalla UI"/>
                <a:cs typeface="Majalla UI"/>
              </a:rPr>
              <a:t>      علت آسیب</a:t>
            </a:r>
          </a:p>
          <a:p>
            <a:pPr>
              <a:lnSpc>
                <a:spcPct val="150000"/>
              </a:lnSpc>
            </a:pPr>
            <a:r>
              <a:rPr lang="fa-IR" sz="4000" dirty="0" smtClean="0">
                <a:solidFill>
                  <a:schemeClr val="accent6">
                    <a:lumMod val="50000"/>
                  </a:schemeClr>
                </a:solidFill>
                <a:ea typeface="Majalla UI"/>
                <a:cs typeface="Majalla UI"/>
              </a:rPr>
              <a:t>         </a:t>
            </a:r>
            <a:r>
              <a:rPr lang="en-US" sz="4000" dirty="0" smtClean="0">
                <a:solidFill>
                  <a:schemeClr val="accent6">
                    <a:lumMod val="50000"/>
                  </a:schemeClr>
                </a:solidFill>
                <a:ea typeface="Majalla UI"/>
                <a:cs typeface="Majalla UI"/>
              </a:rPr>
              <a:t>   </a:t>
            </a:r>
            <a:r>
              <a:rPr lang="fa-IR" sz="4000" dirty="0" smtClean="0">
                <a:solidFill>
                  <a:schemeClr val="accent6">
                    <a:lumMod val="50000"/>
                  </a:schemeClr>
                </a:solidFill>
                <a:ea typeface="Majalla UI"/>
                <a:cs typeface="Majalla UI"/>
              </a:rPr>
              <a:t>درمان آسیب</a:t>
            </a:r>
            <a:endParaRPr lang="en-US" sz="4000" dirty="0"/>
          </a:p>
        </p:txBody>
      </p:sp>
    </p:spTree>
  </p:cSld>
  <p:clrMapOvr>
    <a:masterClrMapping/>
  </p:clrMapOvr>
  <p:transition spd="slow">
    <p:pull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mrooz\Desktop\20140418_113338.jpg"/>
          <p:cNvPicPr>
            <a:picLocks noChangeAspect="1" noChangeArrowheads="1"/>
          </p:cNvPicPr>
          <p:nvPr/>
        </p:nvPicPr>
        <p:blipFill>
          <a:blip r:embed="rId2" cstate="print"/>
          <a:srcRect/>
          <a:stretch>
            <a:fillRect/>
          </a:stretch>
        </p:blipFill>
        <p:spPr bwMode="auto">
          <a:xfrm>
            <a:off x="5500694" y="214290"/>
            <a:ext cx="2857520" cy="380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2" descr="C:\Users\emrooz\Desktop\Untitled.png"/>
          <p:cNvPicPr>
            <a:picLocks noChangeAspect="1" noChangeArrowheads="1"/>
          </p:cNvPicPr>
          <p:nvPr/>
        </p:nvPicPr>
        <p:blipFill>
          <a:blip r:embed="rId3" cstate="print"/>
          <a:srcRect/>
          <a:stretch>
            <a:fillRect/>
          </a:stretch>
        </p:blipFill>
        <p:spPr bwMode="auto">
          <a:xfrm>
            <a:off x="1000099" y="214290"/>
            <a:ext cx="4284749" cy="4020604"/>
          </a:xfrm>
          <a:prstGeom prst="rect">
            <a:avLst/>
          </a:prstGeom>
          <a:noFill/>
        </p:spPr>
      </p:pic>
      <p:graphicFrame>
        <p:nvGraphicFramePr>
          <p:cNvPr id="9" name="Group 3"/>
          <p:cNvGraphicFramePr>
            <a:graphicFrameLocks noGrp="1"/>
          </p:cNvGraphicFramePr>
          <p:nvPr/>
        </p:nvGraphicFramePr>
        <p:xfrm>
          <a:off x="3857620" y="4500570"/>
          <a:ext cx="4572032" cy="1924685"/>
        </p:xfrm>
        <a:graphic>
          <a:graphicData uri="http://schemas.openxmlformats.org/drawingml/2006/table">
            <a:tbl>
              <a:tblPr rtl="1"/>
              <a:tblGrid>
                <a:gridCol w="4572032"/>
              </a:tblGrid>
              <a:tr h="5334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آسیب : </a:t>
                      </a:r>
                      <a:r>
                        <a:rPr lang="fa-IR" sz="1600" b="1" dirty="0" smtClean="0">
                          <a:ea typeface="Majalla UI"/>
                          <a:cs typeface="Majalla UI"/>
                        </a:rPr>
                        <a:t>ایجاد ترک در گوشه قوس و ریختن اندود گچ</a:t>
                      </a:r>
                      <a:endParaRPr kumimoji="0" lang="en-US" sz="1600" b="0"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562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 بار وارده از سقف –کاهش تدریجی چسبندگی و مقاومت و ملاتها به علت فرسودگی در طول زمان (به علت تغییرات جوی دما و رطوبت )</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832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  سبک سازی بام – دوخت ودوز ترک</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cxnSp>
        <p:nvCxnSpPr>
          <p:cNvPr id="13" name="Elbow Connector 12"/>
          <p:cNvCxnSpPr/>
          <p:nvPr/>
        </p:nvCxnSpPr>
        <p:spPr>
          <a:xfrm rot="10800000" flipV="1">
            <a:off x="3428992" y="1428736"/>
            <a:ext cx="2643206" cy="1857388"/>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Rectangle 13"/>
          <p:cNvSpPr/>
          <p:nvPr/>
        </p:nvSpPr>
        <p:spPr>
          <a:xfrm>
            <a:off x="3286116" y="2857496"/>
            <a:ext cx="357190" cy="5715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spd="slow">
    <p:pull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mrooz\Desktop\Untitled.png"/>
          <p:cNvPicPr>
            <a:picLocks noChangeAspect="1" noChangeArrowheads="1"/>
          </p:cNvPicPr>
          <p:nvPr/>
        </p:nvPicPr>
        <p:blipFill>
          <a:blip r:embed="rId2" cstate="print"/>
          <a:srcRect/>
          <a:stretch>
            <a:fillRect/>
          </a:stretch>
        </p:blipFill>
        <p:spPr bwMode="auto">
          <a:xfrm>
            <a:off x="3500430" y="71414"/>
            <a:ext cx="4286280" cy="4022041"/>
          </a:xfrm>
          <a:prstGeom prst="rect">
            <a:avLst/>
          </a:prstGeom>
          <a:noFill/>
        </p:spPr>
      </p:pic>
      <p:pic>
        <p:nvPicPr>
          <p:cNvPr id="5" name="Picture 2" descr="C:\Users\emrooz\Desktop\20140418_113317.jpg"/>
          <p:cNvPicPr>
            <a:picLocks noChangeAspect="1" noChangeArrowheads="1"/>
          </p:cNvPicPr>
          <p:nvPr/>
        </p:nvPicPr>
        <p:blipFill>
          <a:blip r:embed="rId3" cstate="print"/>
          <a:srcRect/>
          <a:stretch>
            <a:fillRect/>
          </a:stretch>
        </p:blipFill>
        <p:spPr bwMode="auto">
          <a:xfrm>
            <a:off x="558864" y="2111365"/>
            <a:ext cx="2941566" cy="3889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Elbow Connector 5"/>
          <p:cNvCxnSpPr/>
          <p:nvPr/>
        </p:nvCxnSpPr>
        <p:spPr>
          <a:xfrm rot="5400000" flipH="1" flipV="1">
            <a:off x="2882451" y="1260898"/>
            <a:ext cx="1521711" cy="1285884"/>
          </a:xfrm>
          <a:prstGeom prst="bentConnector3">
            <a:avLst>
              <a:gd name="adj1" fmla="val 33423"/>
            </a:avLst>
          </a:prstGeom>
          <a:ln>
            <a:tailEnd type="arrow"/>
          </a:ln>
        </p:spPr>
        <p:style>
          <a:lnRef idx="3">
            <a:schemeClr val="accent2"/>
          </a:lnRef>
          <a:fillRef idx="0">
            <a:schemeClr val="accent2"/>
          </a:fillRef>
          <a:effectRef idx="2">
            <a:schemeClr val="accent2"/>
          </a:effectRef>
          <a:fontRef idx="minor">
            <a:schemeClr val="tx1"/>
          </a:fontRef>
        </p:style>
      </p:cxnSp>
      <p:graphicFrame>
        <p:nvGraphicFramePr>
          <p:cNvPr id="10" name="Group 3"/>
          <p:cNvGraphicFramePr>
            <a:graphicFrameLocks noGrp="1"/>
          </p:cNvGraphicFramePr>
          <p:nvPr/>
        </p:nvGraphicFramePr>
        <p:xfrm>
          <a:off x="4357686" y="4429132"/>
          <a:ext cx="4572032" cy="1657350"/>
        </p:xfrm>
        <a:graphic>
          <a:graphicData uri="http://schemas.openxmlformats.org/drawingml/2006/table">
            <a:tbl>
              <a:tblPr rtl="1"/>
              <a:tblGrid>
                <a:gridCol w="4572032"/>
              </a:tblGrid>
              <a:tr h="5334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a:t>
                      </a:r>
                      <a:r>
                        <a:rPr kumimoji="0" lang="en-US" sz="1600" b="1" i="0" u="none" strike="noStrike" cap="none" normalizeH="0" baseline="0" dirty="0" smtClean="0">
                          <a:ln>
                            <a:noFill/>
                          </a:ln>
                          <a:solidFill>
                            <a:schemeClr val="tx1"/>
                          </a:solidFill>
                          <a:effectLst/>
                          <a:latin typeface="Arial" pitchFamily="34" charset="0"/>
                          <a:cs typeface="Homa"/>
                        </a:rPr>
                        <a:t> </a:t>
                      </a:r>
                      <a:r>
                        <a:rPr lang="fa-IR" sz="1600" b="1" dirty="0" smtClean="0">
                          <a:ea typeface="Majalla UI"/>
                          <a:cs typeface="Homa"/>
                        </a:rPr>
                        <a:t>از بین رفتن ملات و نمایان شدن آجرها –</a:t>
                      </a:r>
                      <a:r>
                        <a:rPr lang="fa-IR" sz="1600" b="1" baseline="0" dirty="0" smtClean="0">
                          <a:ea typeface="Majalla UI"/>
                          <a:cs typeface="Homa"/>
                        </a:rPr>
                        <a:t> حفاری دیوار</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562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a:t>
                      </a:r>
                      <a:r>
                        <a:rPr lang="fa-IR" sz="1600" b="1" dirty="0" smtClean="0">
                          <a:ea typeface="Majalla UI"/>
                          <a:cs typeface="Majalla UI"/>
                        </a:rPr>
                        <a:t>رطوبت نزولی</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6832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:مرمت آجرها و ملاتهاي آسيب ديده و بند کشي مجدد</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2" name="Rounded Rectangle 11"/>
          <p:cNvSpPr/>
          <p:nvPr/>
        </p:nvSpPr>
        <p:spPr>
          <a:xfrm>
            <a:off x="4143372" y="928670"/>
            <a:ext cx="285752" cy="2857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spd="slow">
    <p:pull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0" y="0"/>
            <a:ext cx="4071934" cy="1754326"/>
          </a:xfrm>
          <a:prstGeom prst="rect">
            <a:avLst/>
          </a:prstGeom>
        </p:spPr>
        <p:txBody>
          <a:bodyPr wrap="square">
            <a:spAutoFit/>
          </a:bodyPr>
          <a:lstStyle/>
          <a:p>
            <a:pPr algn="r" rtl="1"/>
            <a:endParaRPr lang="fa-IR" b="1" i="1" dirty="0" smtClean="0">
              <a:ea typeface="Majalla UI"/>
              <a:cs typeface="Majalla UI"/>
            </a:endParaRPr>
          </a:p>
          <a:p>
            <a:pPr algn="r" rtl="1"/>
            <a:r>
              <a:rPr lang="fa-IR" b="1" dirty="0" smtClean="0">
                <a:ea typeface="Majalla UI"/>
                <a:cs typeface="Majalla UI"/>
              </a:rPr>
              <a:t>نوع آسیب: فرسایش</a:t>
            </a:r>
          </a:p>
          <a:p>
            <a:pPr algn="r" rtl="1"/>
            <a:r>
              <a:rPr lang="fa-IR" b="1" dirty="0" smtClean="0">
                <a:ea typeface="Majalla UI"/>
                <a:cs typeface="Majalla UI"/>
              </a:rPr>
              <a:t>پوسته  پوسته شدن  رنگ – ریختن آب باران و لک شدن اندود</a:t>
            </a:r>
          </a:p>
          <a:p>
            <a:pPr algn="r" rtl="1"/>
            <a:endParaRPr lang="fa-IR" b="1" dirty="0" smtClean="0">
              <a:ea typeface="Majalla UI"/>
              <a:cs typeface="Majalla UI"/>
            </a:endParaRPr>
          </a:p>
          <a:p>
            <a:pPr algn="r" rtl="1"/>
            <a:r>
              <a:rPr lang="fa-IR" b="1" dirty="0" smtClean="0">
                <a:ea typeface="Majalla UI"/>
                <a:cs typeface="Majalla UI"/>
              </a:rPr>
              <a:t>علت آسیب:رطوبت نزولی</a:t>
            </a:r>
            <a:endParaRPr lang="fa-IR" b="1" dirty="0">
              <a:ea typeface="Majalla UI"/>
              <a:cs typeface="Majalla UI"/>
            </a:endParaRPr>
          </a:p>
        </p:txBody>
      </p:sp>
      <p:pic>
        <p:nvPicPr>
          <p:cNvPr id="18435" name="Picture 3" descr="C:\Users\emrooz\Desktop\20140418_111546.jpg"/>
          <p:cNvPicPr>
            <a:picLocks noChangeAspect="1" noChangeArrowheads="1"/>
          </p:cNvPicPr>
          <p:nvPr/>
        </p:nvPicPr>
        <p:blipFill>
          <a:blip r:embed="rId2" cstate="print"/>
          <a:srcRect/>
          <a:stretch>
            <a:fillRect/>
          </a:stretch>
        </p:blipFill>
        <p:spPr bwMode="auto">
          <a:xfrm>
            <a:off x="4405972" y="428604"/>
            <a:ext cx="4523746" cy="2643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6" name="Picture 4" descr="C:\Users\emrooz\Desktop\20140418_111746.jpg"/>
          <p:cNvPicPr>
            <a:picLocks noChangeAspect="1" noChangeArrowheads="1"/>
          </p:cNvPicPr>
          <p:nvPr/>
        </p:nvPicPr>
        <p:blipFill>
          <a:blip r:embed="rId3" cstate="print"/>
          <a:srcRect/>
          <a:stretch>
            <a:fillRect/>
          </a:stretch>
        </p:blipFill>
        <p:spPr bwMode="auto">
          <a:xfrm>
            <a:off x="156406" y="428604"/>
            <a:ext cx="4077959" cy="2639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emrooz\Desktop\Untitled.png"/>
          <p:cNvPicPr>
            <a:picLocks noChangeAspect="1" noChangeArrowheads="1"/>
          </p:cNvPicPr>
          <p:nvPr/>
        </p:nvPicPr>
        <p:blipFill>
          <a:blip r:embed="rId4" cstate="print"/>
          <a:srcRect/>
          <a:stretch>
            <a:fillRect/>
          </a:stretch>
        </p:blipFill>
        <p:spPr bwMode="auto">
          <a:xfrm>
            <a:off x="0" y="3238163"/>
            <a:ext cx="3857652" cy="3619837"/>
          </a:xfrm>
          <a:prstGeom prst="rect">
            <a:avLst/>
          </a:prstGeom>
          <a:noFill/>
        </p:spPr>
      </p:pic>
      <p:cxnSp>
        <p:nvCxnSpPr>
          <p:cNvPr id="7" name="Elbow Connector 6"/>
          <p:cNvCxnSpPr/>
          <p:nvPr/>
        </p:nvCxnSpPr>
        <p:spPr>
          <a:xfrm rot="5400000">
            <a:off x="1571604" y="3571876"/>
            <a:ext cx="2286016" cy="857256"/>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Elbow Connector 9"/>
          <p:cNvCxnSpPr/>
          <p:nvPr/>
        </p:nvCxnSpPr>
        <p:spPr>
          <a:xfrm rot="10800000" flipV="1">
            <a:off x="2000232" y="2857496"/>
            <a:ext cx="3357586" cy="1285884"/>
          </a:xfrm>
          <a:prstGeom prst="bentConnector3">
            <a:avLst>
              <a:gd name="adj1" fmla="val 23705"/>
            </a:avLst>
          </a:prstGeom>
          <a:ln>
            <a:tailEnd type="arrow"/>
          </a:ln>
        </p:spPr>
        <p:style>
          <a:lnRef idx="3">
            <a:schemeClr val="accent2"/>
          </a:lnRef>
          <a:fillRef idx="0">
            <a:schemeClr val="accent2"/>
          </a:fillRef>
          <a:effectRef idx="2">
            <a:schemeClr val="accent2"/>
          </a:effectRef>
          <a:fontRef idx="minor">
            <a:schemeClr val="tx1"/>
          </a:fontRef>
        </p:style>
      </p:cxnSp>
      <p:graphicFrame>
        <p:nvGraphicFramePr>
          <p:cNvPr id="8" name="Group 3"/>
          <p:cNvGraphicFramePr>
            <a:graphicFrameLocks noGrp="1"/>
          </p:cNvGraphicFramePr>
          <p:nvPr/>
        </p:nvGraphicFramePr>
        <p:xfrm>
          <a:off x="4286248" y="4643446"/>
          <a:ext cx="4572032" cy="1952321"/>
        </p:xfrm>
        <a:graphic>
          <a:graphicData uri="http://schemas.openxmlformats.org/drawingml/2006/table">
            <a:tbl>
              <a:tblPr rtl="1"/>
              <a:tblGrid>
                <a:gridCol w="4572032"/>
              </a:tblGrid>
              <a:tr h="53340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a:t>
                      </a:r>
                      <a:r>
                        <a:rPr kumimoji="0" lang="en-US" sz="1600" b="1" i="0" u="none" strike="noStrike" cap="none" normalizeH="0" baseline="0" dirty="0" smtClean="0">
                          <a:ln>
                            <a:noFill/>
                          </a:ln>
                          <a:solidFill>
                            <a:schemeClr val="tx1"/>
                          </a:solidFill>
                          <a:effectLst/>
                          <a:latin typeface="Arial" pitchFamily="34" charset="0"/>
                          <a:cs typeface="Homa"/>
                        </a:rPr>
                        <a:t> </a:t>
                      </a:r>
                      <a:r>
                        <a:rPr lang="fa-IR" sz="1600" b="1" dirty="0" smtClean="0">
                          <a:ea typeface="Majalla UI"/>
                          <a:cs typeface="Homa"/>
                        </a:rPr>
                        <a:t>تغییر رنگ –فرسایش-پوسته پوسته شدن</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562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:رطوبت نزولی-نامناسب بودن عایق بام ونفوذ رطوبت آب باران به داخل مصالح بام</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839801">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:عایق کاری پوشش سقف با مصالح متناسب با مصالح بام </a:t>
                      </a:r>
                      <a:r>
                        <a:rPr lang="fa-IR" sz="1600" b="1" dirty="0" smtClean="0">
                          <a:ea typeface="Majalla UI"/>
                          <a:cs typeface="Majalla UI"/>
                        </a:rPr>
                        <a:t>اجرای مجدد اندود گچ / شیب بندی مناسب بام</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3" name="Rounded Rectangle 12"/>
          <p:cNvSpPr/>
          <p:nvPr/>
        </p:nvSpPr>
        <p:spPr>
          <a:xfrm>
            <a:off x="2000232" y="5000636"/>
            <a:ext cx="500066" cy="5000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ounded Rectangle 14"/>
          <p:cNvSpPr/>
          <p:nvPr/>
        </p:nvSpPr>
        <p:spPr>
          <a:xfrm>
            <a:off x="1857356" y="4000504"/>
            <a:ext cx="285752" cy="2857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spd="slow">
    <p:pull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mrooz\Desktop\Picture1.jpgق.jpg"/>
          <p:cNvPicPr>
            <a:picLocks noChangeAspect="1" noChangeArrowheads="1"/>
          </p:cNvPicPr>
          <p:nvPr/>
        </p:nvPicPr>
        <p:blipFill>
          <a:blip r:embed="rId2" cstate="print"/>
          <a:srcRect/>
          <a:stretch>
            <a:fillRect/>
          </a:stretch>
        </p:blipFill>
        <p:spPr bwMode="auto">
          <a:xfrm>
            <a:off x="285720" y="325798"/>
            <a:ext cx="3214710" cy="4756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C:\Users\emrooz\Desktop\Untitled.png"/>
          <p:cNvPicPr>
            <a:picLocks noChangeAspect="1" noChangeArrowheads="1"/>
          </p:cNvPicPr>
          <p:nvPr/>
        </p:nvPicPr>
        <p:blipFill>
          <a:blip r:embed="rId3" cstate="print"/>
          <a:srcRect/>
          <a:stretch>
            <a:fillRect/>
          </a:stretch>
        </p:blipFill>
        <p:spPr bwMode="auto">
          <a:xfrm>
            <a:off x="4643438" y="380667"/>
            <a:ext cx="3857652" cy="3619837"/>
          </a:xfrm>
          <a:prstGeom prst="rect">
            <a:avLst/>
          </a:prstGeom>
          <a:noFill/>
        </p:spPr>
      </p:pic>
      <p:cxnSp>
        <p:nvCxnSpPr>
          <p:cNvPr id="11" name="Elbow Connector 10"/>
          <p:cNvCxnSpPr/>
          <p:nvPr/>
        </p:nvCxnSpPr>
        <p:spPr>
          <a:xfrm>
            <a:off x="2214546" y="1500174"/>
            <a:ext cx="4143404" cy="880757"/>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9" name="Rectangle 8"/>
          <p:cNvSpPr/>
          <p:nvPr/>
        </p:nvSpPr>
        <p:spPr>
          <a:xfrm>
            <a:off x="6215074" y="2285992"/>
            <a:ext cx="285752" cy="2143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0" name="Group 3"/>
          <p:cNvGraphicFramePr>
            <a:graphicFrameLocks noGrp="1"/>
          </p:cNvGraphicFramePr>
          <p:nvPr/>
        </p:nvGraphicFramePr>
        <p:xfrm>
          <a:off x="4143372" y="4347893"/>
          <a:ext cx="4572032" cy="1857387"/>
        </p:xfrm>
        <a:graphic>
          <a:graphicData uri="http://schemas.openxmlformats.org/drawingml/2006/table">
            <a:tbl>
              <a:tblPr rtl="1"/>
              <a:tblGrid>
                <a:gridCol w="4572032"/>
              </a:tblGrid>
              <a:tr h="572482">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a:t>
                      </a:r>
                      <a:r>
                        <a:rPr kumimoji="0" lang="en-US" sz="1600" b="1" i="0" u="none" strike="noStrike" cap="none" normalizeH="0" baseline="0" dirty="0" smtClean="0">
                          <a:ln>
                            <a:noFill/>
                          </a:ln>
                          <a:solidFill>
                            <a:schemeClr val="tx1"/>
                          </a:solidFill>
                          <a:effectLst/>
                          <a:latin typeface="Arial" pitchFamily="34" charset="0"/>
                          <a:cs typeface="Homa"/>
                        </a:rPr>
                        <a:t> </a:t>
                      </a:r>
                      <a:r>
                        <a:rPr lang="fa-IR" sz="1600" b="1" dirty="0" smtClean="0">
                          <a:ea typeface="Majalla UI"/>
                          <a:cs typeface="Homa"/>
                        </a:rPr>
                        <a:t>رویش گیاه و خزه</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33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:عوامل گیاهی – رطوبت و رشد باکتری ها</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8570">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a:t>
                      </a:r>
                      <a:r>
                        <a:rPr lang="fa-IR" sz="1600" dirty="0" smtClean="0">
                          <a:ea typeface="Majalla UI"/>
                          <a:cs typeface="Majalla UI"/>
                        </a:rPr>
                        <a:t>ا</a:t>
                      </a:r>
                      <a:r>
                        <a:rPr lang="fa-IR" sz="1400" b="1" dirty="0" smtClean="0">
                          <a:ea typeface="Majalla UI"/>
                          <a:cs typeface="Majalla UI"/>
                        </a:rPr>
                        <a:t>ز بین بردن گیاهان هرز و اجرای مجدد آجرها</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51344"/>
            <a:ext cx="4572000" cy="5355312"/>
          </a:xfrm>
          <a:prstGeom prst="rect">
            <a:avLst/>
          </a:prstGeom>
        </p:spPr>
        <p:txBody>
          <a:bodyPr>
            <a:spAutoFit/>
          </a:bodyPr>
          <a:lstStyle/>
          <a:p>
            <a:pPr algn="r"/>
            <a:r>
              <a:rPr lang="ar-SA" dirty="0" smtClean="0">
                <a:ea typeface="Homa"/>
                <a:cs typeface="Homa"/>
              </a:rPr>
              <a:t> انتخاب الموت به عنوان مركز اسماعيليان نزاري و چالش هاي فرهنگي ، سياسي و نظامي مربوط به آن ، منطقه قزوين را حدود 200 سال به كانون اصلي رويدادهاي مهم كشور تبديل كرد و بارها شاهد لشكر كشي هاي ميليوني و آثار ويرانگر آن بود . هرچند اميران سلجوقي ناگزير از فعاليت هاي عمراني نيز بودند و آثار پراكنده سلجوقي در جاي جاي استان نشانگر اين نكته و گسترش قزوين در قرن ششم هجري است . مولف “ آثار البلاد” قزوين را در آغاز قرن</a:t>
            </a:r>
            <a:r>
              <a:rPr lang="fa-IR" dirty="0" smtClean="0">
                <a:ea typeface="Homa"/>
                <a:cs typeface="Homa"/>
              </a:rPr>
              <a:t> </a:t>
            </a:r>
            <a:r>
              <a:rPr lang="ar-SA" dirty="0" smtClean="0">
                <a:ea typeface="Homa"/>
                <a:cs typeface="Homa"/>
              </a:rPr>
              <a:t>هفتم – پيش از حمله مغول –چنين توصيف كرده است: “ شــهري بسيــار بزرگ و پر جمعيت است. در دشتي بسيار پهناور و هموار بنا شده و مهندسان در بناي شهر نقشه اي كشيده اند كه نظيرش وجود ندارد. زيرا دو شهر است يكي در آغوش ديگري آرميده. شهر كوچك را كه در وسط قراردارد شهرستان مي نامند كه براي خود دروازه و بارو دارد. شهر بزرگتر كه پيرامون شهرستان واقع شده داراي برج و باروي ديگري است. . باغستان ها و تاكستان ها گرداگرد باروي خارجي شهر دوم را فراگرفته و پس از آن كشتزارهاي سرسبز دو شهر را در بر دارد و دو رودخانه ديزج و ارنزك از آن مي گذرد”. </a:t>
            </a:r>
            <a:endParaRPr lang="en-US" dirty="0"/>
          </a:p>
        </p:txBody>
      </p:sp>
    </p:spTree>
    <p:extLst>
      <p:ext uri="{BB962C8B-B14F-4D97-AF65-F5344CB8AC3E}">
        <p14:creationId xmlns="" xmlns:p14="http://schemas.microsoft.com/office/powerpoint/2010/main" val="1913868126"/>
      </p:ext>
    </p:extLst>
  </p:cSld>
  <p:clrMapOvr>
    <a:masterClrMapping/>
  </p:clrMapOvr>
  <p:transition spd="slow">
    <p:pull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emrooz\Desktop\20140418_113019.jpg"/>
          <p:cNvPicPr>
            <a:picLocks noChangeAspect="1" noChangeArrowheads="1"/>
          </p:cNvPicPr>
          <p:nvPr/>
        </p:nvPicPr>
        <p:blipFill>
          <a:blip r:embed="rId2" cstate="print"/>
          <a:srcRect/>
          <a:stretch>
            <a:fillRect/>
          </a:stretch>
        </p:blipFill>
        <p:spPr bwMode="auto">
          <a:xfrm>
            <a:off x="4000496" y="214290"/>
            <a:ext cx="2214578" cy="3372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emrooz\Desktop\Untitled.png"/>
          <p:cNvPicPr>
            <a:picLocks noChangeAspect="1" noChangeArrowheads="1"/>
          </p:cNvPicPr>
          <p:nvPr/>
        </p:nvPicPr>
        <p:blipFill>
          <a:blip r:embed="rId3" cstate="print"/>
          <a:srcRect/>
          <a:stretch>
            <a:fillRect/>
          </a:stretch>
        </p:blipFill>
        <p:spPr bwMode="auto">
          <a:xfrm>
            <a:off x="-32" y="3238187"/>
            <a:ext cx="3857652" cy="3619837"/>
          </a:xfrm>
          <a:prstGeom prst="rect">
            <a:avLst/>
          </a:prstGeom>
          <a:noFill/>
        </p:spPr>
      </p:pic>
      <p:pic>
        <p:nvPicPr>
          <p:cNvPr id="6" name="Picture 2" descr="C:\Users\emrooz\Desktop\20140418_112938.jpg"/>
          <p:cNvPicPr>
            <a:picLocks noChangeAspect="1" noChangeArrowheads="1"/>
          </p:cNvPicPr>
          <p:nvPr/>
        </p:nvPicPr>
        <p:blipFill>
          <a:blip r:embed="rId4" cstate="print"/>
          <a:srcRect/>
          <a:stretch>
            <a:fillRect/>
          </a:stretch>
        </p:blipFill>
        <p:spPr bwMode="auto">
          <a:xfrm>
            <a:off x="6429388" y="222228"/>
            <a:ext cx="2428892" cy="363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Elbow Connector 8"/>
          <p:cNvCxnSpPr/>
          <p:nvPr/>
        </p:nvCxnSpPr>
        <p:spPr>
          <a:xfrm rot="10800000" flipV="1">
            <a:off x="2928926" y="3786190"/>
            <a:ext cx="3643338" cy="1571636"/>
          </a:xfrm>
          <a:prstGeom prst="bentConnector3">
            <a:avLst>
              <a:gd name="adj1" fmla="val 6601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Elbow Connector 11"/>
          <p:cNvCxnSpPr/>
          <p:nvPr/>
        </p:nvCxnSpPr>
        <p:spPr>
          <a:xfrm rot="5400000">
            <a:off x="2607455" y="3750471"/>
            <a:ext cx="2571768" cy="1928826"/>
          </a:xfrm>
          <a:prstGeom prst="bentConnector3">
            <a:avLst>
              <a:gd name="adj1" fmla="val 27932"/>
            </a:avLst>
          </a:prstGeom>
          <a:ln>
            <a:tailEnd type="arrow"/>
          </a:ln>
        </p:spPr>
        <p:style>
          <a:lnRef idx="3">
            <a:schemeClr val="accent2"/>
          </a:lnRef>
          <a:fillRef idx="0">
            <a:schemeClr val="accent2"/>
          </a:fillRef>
          <a:effectRef idx="2">
            <a:schemeClr val="accent2"/>
          </a:effectRef>
          <a:fontRef idx="minor">
            <a:schemeClr val="tx1"/>
          </a:fontRef>
        </p:style>
      </p:cxnSp>
      <p:pic>
        <p:nvPicPr>
          <p:cNvPr id="13" name="Picture 4" descr="C:\Users\emrooz\Desktop\20140418_113019.jpg"/>
          <p:cNvPicPr>
            <a:picLocks noChangeAspect="1" noChangeArrowheads="1"/>
          </p:cNvPicPr>
          <p:nvPr/>
        </p:nvPicPr>
        <p:blipFill>
          <a:blip r:embed="rId5" cstate="print"/>
          <a:srcRect/>
          <a:stretch>
            <a:fillRect/>
          </a:stretch>
        </p:blipFill>
        <p:spPr bwMode="auto">
          <a:xfrm>
            <a:off x="571472" y="285728"/>
            <a:ext cx="3104130" cy="2697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Elbow Connector 14"/>
          <p:cNvCxnSpPr/>
          <p:nvPr/>
        </p:nvCxnSpPr>
        <p:spPr>
          <a:xfrm rot="16200000" flipH="1">
            <a:off x="1393009" y="4321975"/>
            <a:ext cx="2928958" cy="142876"/>
          </a:xfrm>
          <a:prstGeom prst="bentConnector3">
            <a:avLst>
              <a:gd name="adj1" fmla="val 1179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2786050" y="5929330"/>
            <a:ext cx="214314" cy="28575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Oval 10"/>
          <p:cNvSpPr/>
          <p:nvPr/>
        </p:nvSpPr>
        <p:spPr>
          <a:xfrm>
            <a:off x="2714612" y="5143512"/>
            <a:ext cx="428628" cy="78581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aphicFrame>
        <p:nvGraphicFramePr>
          <p:cNvPr id="14" name="Group 3"/>
          <p:cNvGraphicFramePr>
            <a:graphicFrameLocks noGrp="1"/>
          </p:cNvGraphicFramePr>
          <p:nvPr/>
        </p:nvGraphicFramePr>
        <p:xfrm>
          <a:off x="4357686" y="4500570"/>
          <a:ext cx="4572032" cy="2070256"/>
        </p:xfrm>
        <a:graphic>
          <a:graphicData uri="http://schemas.openxmlformats.org/drawingml/2006/table">
            <a:tbl>
              <a:tblPr rtl="1"/>
              <a:tblGrid>
                <a:gridCol w="4572032"/>
              </a:tblGrid>
              <a:tr h="715335">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a:rPr>
                        <a:t>آسیب :</a:t>
                      </a:r>
                      <a:r>
                        <a:rPr lang="fa-IR" sz="1600" b="1" dirty="0" smtClean="0">
                          <a:ea typeface="Majalla UI"/>
                          <a:cs typeface="Majalla UI"/>
                        </a:rPr>
                        <a:t>شکستن آجرها – سیاه شدن بخشی از دیوار </a:t>
                      </a:r>
                    </a:p>
                    <a:p>
                      <a:pPr algn="r" rtl="1" eaLnBrk="1" hangingPunct="1"/>
                      <a:r>
                        <a:rPr lang="fa-IR" sz="1600" b="1" dirty="0" smtClean="0">
                          <a:ea typeface="Majalla UI"/>
                          <a:cs typeface="Majalla UI"/>
                        </a:rPr>
                        <a:t>              اجرای اندود گچ در محلهای خالی ریزش آجر</a:t>
                      </a:r>
                    </a:p>
                    <a:p>
                      <a:pPr algn="r" rtl="1"/>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9817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a:t>
                      </a:r>
                      <a:r>
                        <a:rPr lang="fa-IR" sz="1600" b="1" dirty="0" smtClean="0">
                          <a:ea typeface="Majalla UI"/>
                          <a:cs typeface="Majalla UI"/>
                        </a:rPr>
                        <a:t>رطوبت</a:t>
                      </a:r>
                      <a:r>
                        <a:rPr lang="fa-IR" sz="1600" dirty="0" smtClean="0">
                          <a:ea typeface="Majalla UI"/>
                          <a:cs typeface="Majalla UI"/>
                        </a:rPr>
                        <a:t> </a:t>
                      </a:r>
                      <a:r>
                        <a:rPr lang="fa-IR" sz="1600" b="1" dirty="0" smtClean="0">
                          <a:ea typeface="Majalla UI"/>
                          <a:cs typeface="Majalla UI"/>
                        </a:rPr>
                        <a:t>نزولی</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49121">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a:t>
                      </a:r>
                      <a:r>
                        <a:rPr lang="fa-IR" sz="1600" dirty="0" smtClean="0">
                          <a:ea typeface="Majalla UI"/>
                          <a:cs typeface="Majalla UI"/>
                        </a:rPr>
                        <a:t>ا</a:t>
                      </a:r>
                      <a:r>
                        <a:rPr lang="fa-IR" sz="1600" b="1" dirty="0" smtClean="0">
                          <a:ea typeface="Majalla UI"/>
                          <a:cs typeface="Majalla UI"/>
                        </a:rPr>
                        <a:t>جرای مجدد آجرها با مصالح مقاوم در برابر رطوبت</a:t>
                      </a:r>
                    </a:p>
                    <a:p>
                      <a:pPr algn="r" rtl="1" eaLnBrk="1" hangingPunct="1"/>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pull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emrooz\Desktop\20140418_112619.jpg"/>
          <p:cNvPicPr>
            <a:picLocks noChangeAspect="1" noChangeArrowheads="1"/>
          </p:cNvPicPr>
          <p:nvPr/>
        </p:nvPicPr>
        <p:blipFill>
          <a:blip r:embed="rId2" cstate="print"/>
          <a:srcRect/>
          <a:stretch>
            <a:fillRect/>
          </a:stretch>
        </p:blipFill>
        <p:spPr bwMode="auto">
          <a:xfrm>
            <a:off x="111156" y="4214818"/>
            <a:ext cx="6603984" cy="255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9358346" y="571480"/>
            <a:ext cx="3000396" cy="1323439"/>
          </a:xfrm>
          <a:prstGeom prst="rect">
            <a:avLst/>
          </a:prstGeom>
        </p:spPr>
        <p:txBody>
          <a:bodyPr wrap="square">
            <a:spAutoFit/>
          </a:bodyPr>
          <a:lstStyle/>
          <a:p>
            <a:pPr algn="r" rtl="1"/>
            <a:r>
              <a:rPr lang="fa-IR" sz="2000" dirty="0" smtClean="0">
                <a:ea typeface="Majalla UI"/>
                <a:cs typeface="Majalla UI"/>
              </a:rPr>
              <a:t>نوع آسیب: عوامل انسانی – حفاری ریختن پس ماندهای فعالیت های ساختمانی </a:t>
            </a:r>
          </a:p>
          <a:p>
            <a:pPr algn="r" rtl="1"/>
            <a:r>
              <a:rPr lang="fa-IR" sz="2000" dirty="0" smtClean="0">
                <a:ea typeface="Majalla UI"/>
                <a:cs typeface="Majalla UI"/>
              </a:rPr>
              <a:t>عملکرد نادرست انسان</a:t>
            </a:r>
            <a:endParaRPr lang="fa-IR" sz="2000" dirty="0">
              <a:ea typeface="Majalla UI"/>
              <a:cs typeface="Majalla UI"/>
            </a:endParaRPr>
          </a:p>
        </p:txBody>
      </p:sp>
      <p:pic>
        <p:nvPicPr>
          <p:cNvPr id="10242" name="Picture 2" descr="C:\Users\emrooz\Desktop\20140418_112619 (2).jpg"/>
          <p:cNvPicPr>
            <a:picLocks noChangeAspect="1" noChangeArrowheads="1"/>
          </p:cNvPicPr>
          <p:nvPr/>
        </p:nvPicPr>
        <p:blipFill>
          <a:blip r:embed="rId3" cstate="print"/>
          <a:srcRect/>
          <a:stretch>
            <a:fillRect/>
          </a:stretch>
        </p:blipFill>
        <p:spPr bwMode="auto">
          <a:xfrm>
            <a:off x="6798983" y="4214818"/>
            <a:ext cx="2202173" cy="2571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C:\Users\emrooz\Desktop\Untitled.png"/>
          <p:cNvPicPr>
            <a:picLocks noChangeAspect="1" noChangeArrowheads="1"/>
          </p:cNvPicPr>
          <p:nvPr/>
        </p:nvPicPr>
        <p:blipFill>
          <a:blip r:embed="rId4" cstate="print"/>
          <a:srcRect/>
          <a:stretch>
            <a:fillRect/>
          </a:stretch>
        </p:blipFill>
        <p:spPr bwMode="auto">
          <a:xfrm>
            <a:off x="4286248" y="285728"/>
            <a:ext cx="3857652" cy="3619837"/>
          </a:xfrm>
          <a:prstGeom prst="rect">
            <a:avLst/>
          </a:prstGeom>
          <a:noFill/>
        </p:spPr>
      </p:pic>
      <p:sp>
        <p:nvSpPr>
          <p:cNvPr id="8" name="Rectangle 7"/>
          <p:cNvSpPr/>
          <p:nvPr/>
        </p:nvSpPr>
        <p:spPr>
          <a:xfrm>
            <a:off x="5786446" y="1857364"/>
            <a:ext cx="214314" cy="1428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ounded Rectangle 9"/>
          <p:cNvSpPr/>
          <p:nvPr/>
        </p:nvSpPr>
        <p:spPr>
          <a:xfrm>
            <a:off x="5770680" y="2071678"/>
            <a:ext cx="428628" cy="4286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7" name="Shape 16"/>
          <p:cNvCxnSpPr/>
          <p:nvPr/>
        </p:nvCxnSpPr>
        <p:spPr>
          <a:xfrm>
            <a:off x="6572264" y="1928802"/>
            <a:ext cx="1785950" cy="2428892"/>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Elbow Connector 18"/>
          <p:cNvCxnSpPr/>
          <p:nvPr/>
        </p:nvCxnSpPr>
        <p:spPr>
          <a:xfrm rot="5400000">
            <a:off x="4564117" y="2579627"/>
            <a:ext cx="2071702" cy="1913060"/>
          </a:xfrm>
          <a:prstGeom prst="bentConnector3">
            <a:avLst>
              <a:gd name="adj1" fmla="val 63698"/>
            </a:avLst>
          </a:prstGeom>
          <a:ln>
            <a:tailEnd type="arrow"/>
          </a:ln>
        </p:spPr>
        <p:style>
          <a:lnRef idx="3">
            <a:schemeClr val="accent2"/>
          </a:lnRef>
          <a:fillRef idx="0">
            <a:schemeClr val="accent2"/>
          </a:fillRef>
          <a:effectRef idx="2">
            <a:schemeClr val="accent2"/>
          </a:effectRef>
          <a:fontRef idx="minor">
            <a:schemeClr val="tx1"/>
          </a:fontRef>
        </p:style>
      </p:cxnSp>
      <p:graphicFrame>
        <p:nvGraphicFramePr>
          <p:cNvPr id="21" name="Group 3"/>
          <p:cNvGraphicFramePr>
            <a:graphicFrameLocks noGrp="1"/>
          </p:cNvGraphicFramePr>
          <p:nvPr/>
        </p:nvGraphicFramePr>
        <p:xfrm>
          <a:off x="285720" y="357166"/>
          <a:ext cx="3857652" cy="1857387"/>
        </p:xfrm>
        <a:graphic>
          <a:graphicData uri="http://schemas.openxmlformats.org/drawingml/2006/table">
            <a:tbl>
              <a:tblPr rtl="1"/>
              <a:tblGrid>
                <a:gridCol w="3857652"/>
              </a:tblGrid>
              <a:tr h="572482">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 عوامل انسانی</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33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:حفاری و ایجاد راه های ارتباطی-عملکرد نادرست انسان</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8570">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a:t>
                      </a:r>
                      <a:r>
                        <a:rPr lang="fa-IR" sz="1600" dirty="0" smtClean="0">
                          <a:ea typeface="Majalla UI"/>
                          <a:cs typeface="Majalla UI"/>
                        </a:rPr>
                        <a:t>اجرای مجدد آجرها با مصالح مقاوم</a:t>
                      </a:r>
                    </a:p>
                    <a:p>
                      <a:pPr algn="r" rtl="1" eaLnBrk="1" hangingPunct="1"/>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pull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mrooz\Desktop\20140418_111746.jpg"/>
          <p:cNvPicPr>
            <a:picLocks noChangeAspect="1" noChangeArrowheads="1"/>
          </p:cNvPicPr>
          <p:nvPr/>
        </p:nvPicPr>
        <p:blipFill>
          <a:blip r:embed="rId2" cstate="print"/>
          <a:srcRect/>
          <a:stretch>
            <a:fillRect/>
          </a:stretch>
        </p:blipFill>
        <p:spPr bwMode="auto">
          <a:xfrm>
            <a:off x="285720" y="285728"/>
            <a:ext cx="4476758" cy="6056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Group 3"/>
          <p:cNvGraphicFramePr>
            <a:graphicFrameLocks noGrp="1"/>
          </p:cNvGraphicFramePr>
          <p:nvPr/>
        </p:nvGraphicFramePr>
        <p:xfrm>
          <a:off x="5072066" y="4366181"/>
          <a:ext cx="3857652" cy="1991777"/>
        </p:xfrm>
        <a:graphic>
          <a:graphicData uri="http://schemas.openxmlformats.org/drawingml/2006/table">
            <a:tbl>
              <a:tblPr rtl="1"/>
              <a:tblGrid>
                <a:gridCol w="3857652"/>
              </a:tblGrid>
              <a:tr h="572482">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 نوشتن یادگاری</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33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 آسیبهای انسانی</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8570">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 فرهنگ سازی و نحوه اموزش یه بازدید کنندگان –توجه بیشتر مسئولین بنا در حفظ و نگهداری آن</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3075" name="Picture 3" descr="C:\Users\emrooz\Desktop\20140418_111746.jpg"/>
          <p:cNvPicPr>
            <a:picLocks noChangeAspect="1" noChangeArrowheads="1"/>
          </p:cNvPicPr>
          <p:nvPr/>
        </p:nvPicPr>
        <p:blipFill>
          <a:blip r:embed="rId3" cstate="print"/>
          <a:srcRect/>
          <a:stretch>
            <a:fillRect/>
          </a:stretch>
        </p:blipFill>
        <p:spPr bwMode="auto">
          <a:xfrm>
            <a:off x="5072066" y="428604"/>
            <a:ext cx="3571900" cy="3571900"/>
          </a:xfrm>
          <a:prstGeom prst="rect">
            <a:avLst/>
          </a:prstGeom>
          <a:ln>
            <a:noFill/>
          </a:ln>
          <a:effectLst>
            <a:softEdge rad="112500"/>
          </a:effectLst>
        </p:spPr>
      </p:pic>
    </p:spTree>
  </p:cSld>
  <p:clrMapOvr>
    <a:masterClrMapping/>
  </p:clrMapOvr>
  <p:transition spd="slow">
    <p:pull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p:cNvGraphicFramePr>
            <a:graphicFrameLocks noGrp="1"/>
          </p:cNvGraphicFramePr>
          <p:nvPr/>
        </p:nvGraphicFramePr>
        <p:xfrm>
          <a:off x="5072066" y="4779685"/>
          <a:ext cx="3857652" cy="1864025"/>
        </p:xfrm>
        <a:graphic>
          <a:graphicData uri="http://schemas.openxmlformats.org/drawingml/2006/table">
            <a:tbl>
              <a:tblPr rtl="1"/>
              <a:tblGrid>
                <a:gridCol w="3857652"/>
              </a:tblGrid>
              <a:tr h="572482">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:رطوبت-تغییر رنگ و شوره زدن مصالح دیواره و کف</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33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 رطوبت صعودی</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8570">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:تراشیدن و ساب زدن قسمت های شوره زده-ایجاد ناکش در کف</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4099" name="Picture 3" descr="C:\Users\emrooz\Desktop\20140418_112312.jpg"/>
          <p:cNvPicPr>
            <a:picLocks noChangeAspect="1" noChangeArrowheads="1"/>
          </p:cNvPicPr>
          <p:nvPr/>
        </p:nvPicPr>
        <p:blipFill>
          <a:blip r:embed="rId2" cstate="print"/>
          <a:srcRect/>
          <a:stretch>
            <a:fillRect/>
          </a:stretch>
        </p:blipFill>
        <p:spPr bwMode="auto">
          <a:xfrm>
            <a:off x="357158" y="214290"/>
            <a:ext cx="5643602" cy="4232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5" descr="C:\Users\emrooz\Desktop\20140418_112017.jpg"/>
          <p:cNvPicPr>
            <a:picLocks noChangeAspect="1" noChangeArrowheads="1"/>
          </p:cNvPicPr>
          <p:nvPr/>
        </p:nvPicPr>
        <p:blipFill>
          <a:blip r:embed="rId3" cstate="print"/>
          <a:srcRect/>
          <a:stretch>
            <a:fillRect/>
          </a:stretch>
        </p:blipFill>
        <p:spPr bwMode="auto">
          <a:xfrm>
            <a:off x="6357950" y="252414"/>
            <a:ext cx="2052640" cy="4105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ll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mrooz\Desktop\20140418_112237.jpg"/>
          <p:cNvPicPr>
            <a:picLocks noChangeAspect="1" noChangeArrowheads="1"/>
          </p:cNvPicPr>
          <p:nvPr/>
        </p:nvPicPr>
        <p:blipFill>
          <a:blip r:embed="rId2" cstate="print"/>
          <a:srcRect/>
          <a:stretch>
            <a:fillRect/>
          </a:stretch>
        </p:blipFill>
        <p:spPr bwMode="auto">
          <a:xfrm>
            <a:off x="214281" y="285728"/>
            <a:ext cx="7122972" cy="4071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Group 3"/>
          <p:cNvGraphicFramePr>
            <a:graphicFrameLocks noGrp="1"/>
          </p:cNvGraphicFramePr>
          <p:nvPr/>
        </p:nvGraphicFramePr>
        <p:xfrm>
          <a:off x="5000628" y="4714884"/>
          <a:ext cx="3857652" cy="1857387"/>
        </p:xfrm>
        <a:graphic>
          <a:graphicData uri="http://schemas.openxmlformats.org/drawingml/2006/table">
            <a:tbl>
              <a:tblPr rtl="1"/>
              <a:tblGrid>
                <a:gridCol w="3857652"/>
              </a:tblGrid>
              <a:tr h="572482">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a:t>
                      </a:r>
                      <a:r>
                        <a:rPr lang="fa-IR" sz="1600" b="1" dirty="0" smtClean="0">
                          <a:ea typeface="Majalla UI"/>
                          <a:cs typeface="Majalla UI"/>
                        </a:rPr>
                        <a:t>ایجاد</a:t>
                      </a:r>
                      <a:r>
                        <a:rPr lang="fa-IR" sz="1600" dirty="0" smtClean="0">
                          <a:ea typeface="Majalla UI"/>
                          <a:cs typeface="Majalla UI"/>
                        </a:rPr>
                        <a:t> </a:t>
                      </a:r>
                      <a:r>
                        <a:rPr lang="fa-IR" sz="1600" b="1" dirty="0" smtClean="0">
                          <a:ea typeface="Majalla UI"/>
                          <a:cs typeface="Majalla UI"/>
                        </a:rPr>
                        <a:t>ترک در گوشه قوس و ریختن اندود گچ</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33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a:t>
                      </a:r>
                      <a:r>
                        <a:rPr lang="fa-IR" sz="1600" b="1" dirty="0" smtClean="0">
                          <a:ea typeface="Majalla UI"/>
                          <a:cs typeface="Majalla UI"/>
                        </a:rPr>
                        <a:t>ترک ناشی از اتصال نا مناسب اندود به آستر</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8570">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a:t>
                      </a:r>
                      <a:r>
                        <a:rPr lang="fa-IR" sz="1600" b="1" dirty="0" smtClean="0">
                          <a:ea typeface="Majalla UI"/>
                          <a:cs typeface="Majalla UI"/>
                        </a:rPr>
                        <a:t>اجرای اندود مجدد با مصالح مقاوم</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pull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emrooz\Desktop\20140418_112513خزانه.jpg"/>
          <p:cNvPicPr>
            <a:picLocks noChangeAspect="1" noChangeArrowheads="1"/>
          </p:cNvPicPr>
          <p:nvPr/>
        </p:nvPicPr>
        <p:blipFill>
          <a:blip r:embed="rId2" cstate="print"/>
          <a:srcRect/>
          <a:stretch>
            <a:fillRect/>
          </a:stretch>
        </p:blipFill>
        <p:spPr bwMode="auto">
          <a:xfrm>
            <a:off x="214282" y="199902"/>
            <a:ext cx="5214974" cy="3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8" name="Group 3"/>
          <p:cNvGraphicFramePr>
            <a:graphicFrameLocks noGrp="1"/>
          </p:cNvGraphicFramePr>
          <p:nvPr/>
        </p:nvGraphicFramePr>
        <p:xfrm>
          <a:off x="5786446" y="914399"/>
          <a:ext cx="3052754" cy="2535640"/>
        </p:xfrm>
        <a:graphic>
          <a:graphicData uri="http://schemas.openxmlformats.org/drawingml/2006/table">
            <a:tbl>
              <a:tblPr rtl="1"/>
              <a:tblGrid>
                <a:gridCol w="3052754"/>
              </a:tblGrid>
              <a:tr h="649310">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a:t>
                      </a:r>
                      <a:r>
                        <a:rPr kumimoji="0" lang="fa-IR" sz="1600" b="1" i="0" u="none" strike="noStrike" cap="none" normalizeH="0" baseline="0" dirty="0" smtClean="0">
                          <a:ln>
                            <a:noFill/>
                          </a:ln>
                          <a:solidFill>
                            <a:schemeClr val="tx1"/>
                          </a:solidFill>
                          <a:effectLst/>
                          <a:latin typeface="Arial" pitchFamily="34" charset="0"/>
                          <a:cs typeface="Homa" pitchFamily="2" charset="-78"/>
                        </a:rPr>
                        <a:t>نازيبا شدن بنا</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76364">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 لوله کشی رو کار </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09966">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:ساماندهي تأسيسات بنا</a:t>
                      </a:r>
                    </a:p>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 به طور مثال مي توان لوله کشی ها و ديگر تأسيسات را از کانال ناکش ايجاد شده در بناعبور داد.)</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6150" name="Picture 6" descr="C:\Users\emrooz\Desktop\Untitled.png"/>
          <p:cNvPicPr>
            <a:picLocks noChangeAspect="1" noChangeArrowheads="1"/>
          </p:cNvPicPr>
          <p:nvPr/>
        </p:nvPicPr>
        <p:blipFill>
          <a:blip r:embed="rId3" cstate="print"/>
          <a:srcRect/>
          <a:stretch>
            <a:fillRect/>
          </a:stretch>
        </p:blipFill>
        <p:spPr bwMode="auto">
          <a:xfrm>
            <a:off x="142844" y="3929066"/>
            <a:ext cx="6332692" cy="228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Elbow Connector 10"/>
          <p:cNvCxnSpPr/>
          <p:nvPr/>
        </p:nvCxnSpPr>
        <p:spPr>
          <a:xfrm rot="10800000" flipV="1">
            <a:off x="4286248" y="3714752"/>
            <a:ext cx="2928958" cy="1928826"/>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ll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mrooz\Desktop\20140418_112938.jpg"/>
          <p:cNvPicPr>
            <a:picLocks noChangeAspect="1" noChangeArrowheads="1"/>
          </p:cNvPicPr>
          <p:nvPr/>
        </p:nvPicPr>
        <p:blipFill>
          <a:blip r:embed="rId2" cstate="print"/>
          <a:srcRect/>
          <a:stretch>
            <a:fillRect/>
          </a:stretch>
        </p:blipFill>
        <p:spPr bwMode="auto">
          <a:xfrm>
            <a:off x="214282" y="285728"/>
            <a:ext cx="4959551" cy="4125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Group 3"/>
          <p:cNvGraphicFramePr>
            <a:graphicFrameLocks noGrp="1"/>
          </p:cNvGraphicFramePr>
          <p:nvPr/>
        </p:nvGraphicFramePr>
        <p:xfrm>
          <a:off x="4929190" y="4643446"/>
          <a:ext cx="3857652" cy="1857387"/>
        </p:xfrm>
        <a:graphic>
          <a:graphicData uri="http://schemas.openxmlformats.org/drawingml/2006/table">
            <a:tbl>
              <a:tblPr rtl="1"/>
              <a:tblGrid>
                <a:gridCol w="3857652"/>
              </a:tblGrid>
              <a:tr h="572482">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:ریزش دیوار و طا ق</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96335">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:بار وارده از سقف</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8570">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:شمع گذاری یا شمع کوبی</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cxnSp>
        <p:nvCxnSpPr>
          <p:cNvPr id="6" name="Elbow Connector 5"/>
          <p:cNvCxnSpPr/>
          <p:nvPr/>
        </p:nvCxnSpPr>
        <p:spPr>
          <a:xfrm rot="16200000" flipV="1">
            <a:off x="4107653" y="2035959"/>
            <a:ext cx="3286148" cy="1500198"/>
          </a:xfrm>
          <a:prstGeom prst="bentConnector3">
            <a:avLst>
              <a:gd name="adj1" fmla="val 21694"/>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Elbow Connector 7"/>
          <p:cNvCxnSpPr/>
          <p:nvPr/>
        </p:nvCxnSpPr>
        <p:spPr>
          <a:xfrm rot="16200000" flipV="1">
            <a:off x="1928794" y="2714620"/>
            <a:ext cx="4143404" cy="1428760"/>
          </a:xfrm>
          <a:prstGeom prst="bentConnector3">
            <a:avLst>
              <a:gd name="adj1" fmla="val 1271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ll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emrooz\Desktop\20140418_111905رختکن و سالن ورودی حمام.jpg"/>
          <p:cNvPicPr>
            <a:picLocks noChangeAspect="1" noChangeArrowheads="1"/>
          </p:cNvPicPr>
          <p:nvPr/>
        </p:nvPicPr>
        <p:blipFill>
          <a:blip r:embed="rId2" cstate="print"/>
          <a:srcRect/>
          <a:stretch>
            <a:fillRect/>
          </a:stretch>
        </p:blipFill>
        <p:spPr bwMode="auto">
          <a:xfrm>
            <a:off x="285720" y="500042"/>
            <a:ext cx="4881172" cy="457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Group 3"/>
          <p:cNvGraphicFramePr>
            <a:graphicFrameLocks noGrp="1"/>
          </p:cNvGraphicFramePr>
          <p:nvPr/>
        </p:nvGraphicFramePr>
        <p:xfrm>
          <a:off x="6072198" y="4614791"/>
          <a:ext cx="2928958" cy="1814605"/>
        </p:xfrm>
        <a:graphic>
          <a:graphicData uri="http://schemas.openxmlformats.org/drawingml/2006/table">
            <a:tbl>
              <a:tblPr rtl="1"/>
              <a:tblGrid>
                <a:gridCol w="2928958"/>
              </a:tblGrid>
              <a:tr h="479027">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a:rPr>
                        <a:t>آسیب :ا</a:t>
                      </a:r>
                      <a:r>
                        <a:rPr lang="fa-IR" sz="1600" b="1" dirty="0" smtClean="0">
                          <a:ea typeface="Majalla UI"/>
                          <a:cs typeface="Majalla UI"/>
                        </a:rPr>
                        <a:t>ز بین رفتن آجرو رنگ  پای دیوار</a:t>
                      </a:r>
                      <a:endParaRPr kumimoji="0" lang="en-US" sz="1600" b="1" i="0" u="none" strike="noStrike" cap="none" normalizeH="0" baseline="0" dirty="0" smtClean="0">
                        <a:ln>
                          <a:noFill/>
                        </a:ln>
                        <a:solidFill>
                          <a:schemeClr val="tx1"/>
                        </a:solidFill>
                        <a:effectLst/>
                        <a:latin typeface="Arial" pitchFamily="34" charset="0"/>
                        <a:cs typeface="Homa"/>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73399">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fa-IR" sz="1600" b="1" i="0" u="none" strike="noStrike" cap="none" normalizeH="0" baseline="0" dirty="0" smtClean="0">
                          <a:ln>
                            <a:noFill/>
                          </a:ln>
                          <a:solidFill>
                            <a:schemeClr val="tx1"/>
                          </a:solidFill>
                          <a:effectLst/>
                          <a:latin typeface="Arial" pitchFamily="34" charset="0"/>
                          <a:cs typeface="Homa" pitchFamily="2" charset="-78"/>
                        </a:rPr>
                        <a:t>علت آسیب :</a:t>
                      </a:r>
                      <a:r>
                        <a:rPr lang="fa-IR" sz="1600" b="1" dirty="0" smtClean="0">
                          <a:ea typeface="Majalla UI"/>
                          <a:cs typeface="Majalla UI"/>
                        </a:rPr>
                        <a:t>رطوبت صعودی</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2086">
                <a:tc>
                  <a:txBody>
                    <a:bodyPr/>
                    <a:lstStyle/>
                    <a:p>
                      <a:pPr algn="r" rtl="1" eaLnBrk="1" hangingPunct="1"/>
                      <a:r>
                        <a:rPr kumimoji="0" lang="fa-IR" sz="1600" b="1" i="0" u="none" strike="noStrike" cap="none" normalizeH="0" baseline="0" dirty="0" smtClean="0">
                          <a:ln>
                            <a:noFill/>
                          </a:ln>
                          <a:solidFill>
                            <a:schemeClr val="tx1"/>
                          </a:solidFill>
                          <a:effectLst/>
                          <a:latin typeface="Arial" pitchFamily="34" charset="0"/>
                          <a:cs typeface="Homa" pitchFamily="2" charset="-78"/>
                        </a:rPr>
                        <a:t>نحوه درمان :</a:t>
                      </a:r>
                      <a:r>
                        <a:rPr lang="fa-IR" sz="1600" b="1" dirty="0" smtClean="0">
                          <a:ea typeface="Majalla UI"/>
                          <a:cs typeface="Majalla UI"/>
                        </a:rPr>
                        <a:t>اجرای کانال زهکش و نایکش /اجرای مجدد آجرها</a:t>
                      </a:r>
                      <a:endParaRPr kumimoji="0" lang="en-US" sz="1600" b="1" i="0" u="none" strike="noStrike" cap="none" normalizeH="0" baseline="0" dirty="0" smtClean="0">
                        <a:ln>
                          <a:noFill/>
                        </a:ln>
                        <a:solidFill>
                          <a:schemeClr val="tx1"/>
                        </a:solidFill>
                        <a:effectLst/>
                        <a:latin typeface="Arial" pitchFamily="34" charset="0"/>
                        <a:cs typeface="Homa" pitchFamily="2" charset="-78"/>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8196" name="Picture 4" descr="C:\Users\emrooz\Desktop\20140418_111937رختکن و جای کفش.jpg"/>
          <p:cNvPicPr>
            <a:picLocks noChangeAspect="1" noChangeArrowheads="1"/>
          </p:cNvPicPr>
          <p:nvPr/>
        </p:nvPicPr>
        <p:blipFill>
          <a:blip r:embed="rId3" cstate="print"/>
          <a:srcRect/>
          <a:stretch>
            <a:fillRect/>
          </a:stretch>
        </p:blipFill>
        <p:spPr bwMode="auto">
          <a:xfrm>
            <a:off x="5286380" y="714356"/>
            <a:ext cx="3643338" cy="3363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Elbow Connector 8"/>
          <p:cNvCxnSpPr/>
          <p:nvPr/>
        </p:nvCxnSpPr>
        <p:spPr>
          <a:xfrm rot="5400000" flipH="1" flipV="1">
            <a:off x="6679421" y="3893347"/>
            <a:ext cx="857256" cy="357190"/>
          </a:xfrm>
          <a:prstGeom prst="bentConnector3">
            <a:avLst>
              <a:gd name="adj1" fmla="val 31609"/>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Elbow Connector 11"/>
          <p:cNvCxnSpPr/>
          <p:nvPr/>
        </p:nvCxnSpPr>
        <p:spPr>
          <a:xfrm rot="10800000">
            <a:off x="2786050" y="4500570"/>
            <a:ext cx="3071834" cy="1143008"/>
          </a:xfrm>
          <a:prstGeom prst="bentConnector3">
            <a:avLst>
              <a:gd name="adj1" fmla="val 14587"/>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pull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819400"/>
            <a:ext cx="7180171" cy="769441"/>
          </a:xfrm>
          <a:prstGeom prst="rect">
            <a:avLst/>
          </a:prstGeom>
        </p:spPr>
        <p:txBody>
          <a:bodyPr wrap="none">
            <a:spAutoFit/>
          </a:bodyPr>
          <a:lstStyle/>
          <a:p>
            <a:pPr algn="ctr"/>
            <a:r>
              <a:rPr lang="fa-IR" sz="4400" dirty="0" smtClean="0">
                <a:solidFill>
                  <a:schemeClr val="accent6">
                    <a:lumMod val="50000"/>
                  </a:schemeClr>
                </a:solidFill>
                <a:ea typeface="Homa"/>
                <a:cs typeface="Homa"/>
              </a:rPr>
              <a:t>بررسی چند جایگزین برای کاربری بنا</a:t>
            </a:r>
            <a:endParaRPr lang="en-US" sz="4400" dirty="0">
              <a:solidFill>
                <a:schemeClr val="accent6">
                  <a:lumMod val="50000"/>
                </a:schemeClr>
              </a:solidFill>
              <a:ea typeface="Homa"/>
              <a:cs typeface="Homa"/>
            </a:endParaRPr>
          </a:p>
        </p:txBody>
      </p:sp>
    </p:spTree>
  </p:cSld>
  <p:clrMapOvr>
    <a:masterClrMapping/>
  </p:clrMapOvr>
  <p:transition spd="slow">
    <p:pull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600200"/>
            <a:ext cx="7239000" cy="3785652"/>
          </a:xfrm>
          <a:prstGeom prst="rect">
            <a:avLst/>
          </a:prstGeom>
        </p:spPr>
        <p:txBody>
          <a:bodyPr wrap="square">
            <a:spAutoFit/>
          </a:bodyPr>
          <a:lstStyle/>
          <a:p>
            <a:pPr algn="r"/>
            <a:endParaRPr lang="fa-IR" sz="2400" dirty="0" smtClean="0">
              <a:ea typeface="Homa"/>
              <a:cs typeface="Homa"/>
            </a:endParaRPr>
          </a:p>
          <a:p>
            <a:pPr algn="r"/>
            <a:r>
              <a:rPr lang="fa-IR" sz="2400" dirty="0" smtClean="0">
                <a:ea typeface="Homa"/>
                <a:cs typeface="Homa"/>
              </a:rPr>
              <a:t>کاربری ایجاد شده در بنا به نوعی خانه هنر است و کاربران به صورت عبوری گذر میکنند و اکثریت مردم عابری هستند که با دیدن آثار نقاشان و هنرمندان علاقه مند شده و به داخل میروند . آنها وقت برای دیدن آثار گذاشته و با عجله و بی دقتی از آن عبور نمیکنند و این رفت و آمد آرام و قابل کنترل کمترین صدمه را به بنا وارد میکند.</a:t>
            </a:r>
          </a:p>
          <a:p>
            <a:pPr algn="r"/>
            <a:r>
              <a:rPr lang="fa-IR" sz="2400" dirty="0" smtClean="0">
                <a:ea typeface="Homa"/>
                <a:cs typeface="Homa"/>
              </a:rPr>
              <a:t>همچنین به علت بی توجهی به هنر و آثار هنری در کشور ما وجود یک خانه هنر باعث میشود مردم با رفت وآمد در میان غرفه های تجاری اطراف توجشان به آثار هنرمندان و نقاشان جلب شود که باعث شناخته شدن هنرمندان گمنام و همچنین کمک به وضعیت اقتصادی نیز میگردد  </a:t>
            </a:r>
          </a:p>
        </p:txBody>
      </p:sp>
      <p:sp>
        <p:nvSpPr>
          <p:cNvPr id="5" name="Donut 4"/>
          <p:cNvSpPr/>
          <p:nvPr/>
        </p:nvSpPr>
        <p:spPr>
          <a:xfrm>
            <a:off x="8058823" y="452438"/>
            <a:ext cx="571504" cy="57150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Freeform 6"/>
          <p:cNvSpPr/>
          <p:nvPr/>
        </p:nvSpPr>
        <p:spPr>
          <a:xfrm>
            <a:off x="8153400" y="381000"/>
            <a:ext cx="405489" cy="428628"/>
          </a:xfrm>
          <a:custGeom>
            <a:avLst/>
            <a:gdLst>
              <a:gd name="connsiteX0" fmla="*/ 0 w 599090"/>
              <a:gd name="connsiteY0" fmla="*/ 788276 h 961696"/>
              <a:gd name="connsiteX1" fmla="*/ 283779 w 599090"/>
              <a:gd name="connsiteY1" fmla="*/ 961696 h 961696"/>
              <a:gd name="connsiteX2" fmla="*/ 599090 w 599090"/>
              <a:gd name="connsiteY2" fmla="*/ 0 h 961696"/>
            </a:gdLst>
            <a:ahLst/>
            <a:cxnLst>
              <a:cxn ang="0">
                <a:pos x="connsiteX0" y="connsiteY0"/>
              </a:cxn>
              <a:cxn ang="0">
                <a:pos x="connsiteX1" y="connsiteY1"/>
              </a:cxn>
              <a:cxn ang="0">
                <a:pos x="connsiteX2" y="connsiteY2"/>
              </a:cxn>
            </a:cxnLst>
            <a:rect l="l" t="t" r="r" b="b"/>
            <a:pathLst>
              <a:path w="599090" h="961696">
                <a:moveTo>
                  <a:pt x="0" y="788276"/>
                </a:moveTo>
                <a:lnTo>
                  <a:pt x="283779" y="961696"/>
                </a:lnTo>
                <a:lnTo>
                  <a:pt x="599090" y="0"/>
                </a:lnTo>
              </a:path>
            </a:pathLst>
          </a:custGeom>
          <a:ln w="7620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2000"/>
          </a:p>
        </p:txBody>
      </p:sp>
      <p:sp>
        <p:nvSpPr>
          <p:cNvPr id="6" name="Rectangle 5"/>
          <p:cNvSpPr/>
          <p:nvPr/>
        </p:nvSpPr>
        <p:spPr>
          <a:xfrm>
            <a:off x="5562600" y="533400"/>
            <a:ext cx="2043234" cy="584775"/>
          </a:xfrm>
          <a:prstGeom prst="rect">
            <a:avLst/>
          </a:prstGeom>
        </p:spPr>
        <p:txBody>
          <a:bodyPr wrap="square">
            <a:spAutoFit/>
          </a:bodyPr>
          <a:lstStyle/>
          <a:p>
            <a:r>
              <a:rPr lang="fa-IR" sz="3200" b="1" dirty="0" smtClean="0">
                <a:ea typeface="Homa"/>
                <a:cs typeface="Homa"/>
              </a:rPr>
              <a:t>گالری نقاشی</a:t>
            </a:r>
          </a:p>
        </p:txBody>
      </p:sp>
    </p:spTree>
  </p:cSld>
  <p:clrMapOvr>
    <a:masterClrMapping/>
  </p:clrMapOvr>
  <p:transition spd="slow">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533400" y="457200"/>
            <a:ext cx="8134351" cy="5961825"/>
          </a:xfrm>
          <a:prstGeom prst="rect">
            <a:avLst/>
          </a:prstGeom>
          <a:noFill/>
          <a:ln w="9525">
            <a:noFill/>
            <a:miter lim="800000"/>
            <a:headEnd/>
            <a:tailEnd/>
          </a:ln>
        </p:spPr>
        <p:txBody>
          <a:bodyPr wrap="square">
            <a:spAutoFit/>
          </a:bodyPr>
          <a:lstStyle/>
          <a:p>
            <a:pPr algn="r">
              <a:lnSpc>
                <a:spcPct val="150000"/>
              </a:lnSpc>
            </a:pPr>
            <a:r>
              <a:rPr lang="ar-SA" sz="1600" b="0" dirty="0">
                <a:ea typeface="Homa"/>
                <a:cs typeface="Homa"/>
              </a:rPr>
              <a:t>وسعت اين شهر در هنگام حمله ويرانگر مغول به ايران به حدي رسيده كه به گزارش مستوفي در ظفرنامه افزون از يك ميليون نفر جمعيت داشته است. شهر قزوين در دوره ايلخاني پس از ركودي نسبي دوباره زندگي خود را باز مي يابد و چنان كه جهانگردان آورده اند در زمان تيموريان پس از سمرقند بزرگترين و آبادترين شهر ايران بوده است. انتخاب قزوين به عنوان تختگاه صفويان در قرن دهم علاوه بر بازنمايي اهميت شهر، دوره درخشاني از عمران و توسعه شهري را رقم مي زند كه درآثار سفيران و بازرگانان غربي كه به ايران آمده اند مشهود است. طراحي و ساخت نخستين خيابان ايراني ، چهارباغ ها، ميدان ها، كاخ ها، مدارس، مساجد، بوستان هاي شهري و … كه به الگويي براي شهرسازي در سراسر ايران تبديل شد از اين شهر آغاز مي گردد. حتي انتقال پايتخت در قرن يازدهم نيز رنگ فراموشي به آن نمي زند و تا پايان دوره افشاريان شاهد سازه هاي فراواني در جاي جاي شهر هستيم كه عمارت باشكوه ايوان نادري از آن جمله است. </a:t>
            </a:r>
            <a:endParaRPr lang="ar-SA" sz="1600" b="0" u="sng" dirty="0">
              <a:ea typeface="Homa"/>
              <a:cs typeface="Homa"/>
            </a:endParaRPr>
          </a:p>
          <a:p>
            <a:pPr algn="r">
              <a:lnSpc>
                <a:spcPct val="150000"/>
              </a:lnSpc>
            </a:pPr>
            <a:r>
              <a:rPr lang="ar-SA" sz="1600" b="0" dirty="0">
                <a:ea typeface="Homa"/>
                <a:cs typeface="Homa"/>
              </a:rPr>
              <a:t>در سراسر دوره قاجاريه، قزوين به عنوان يك منطقه حاكم نشين مستقل مرتبط</a:t>
            </a:r>
            <a:r>
              <a:rPr lang="fa-IR" sz="1600" b="0" dirty="0">
                <a:ea typeface="Homa"/>
                <a:cs typeface="Homa"/>
              </a:rPr>
              <a:t> </a:t>
            </a:r>
            <a:r>
              <a:rPr lang="ar-SA" sz="1600" b="0" dirty="0">
                <a:ea typeface="Homa"/>
                <a:cs typeface="Homa"/>
              </a:rPr>
              <a:t>با پايتخت مطرح بود و با وجود ركود نسبي اقتصاد و فرهنگ در آن دوره از اندك مراكز پر رونق و تپنده ايران به شمار مي رفت. پايداري قهرمانانه مردم اين سامان در برابر هجوم سپاه خونخوار مغول و يورش ويرانگر تيمور، به ويژه وارد كردن نخستين شكست به مهاجمان افغاني در دشت قزوين پس از سقوط اصفهان از نقش انكار ناپذير قزوينيان در تاريخ ايران حكايت دارد . مشاركت مردم قزوين در نهضت ضد استبدادي مشروطه سر آغاز فصل نويني در تاريخ معاصر كشور ماست كه تا انقلاب اسلامي تداوم مي يابد. پس از بي مهري هاي دهه دوم و سوم در چهاردهمين سده خورشيدي و تخريب بناهاي شكوهمندي همچون ايوان و حياط نادري، عمارت خورشيد، عمارت ركنيه، دروازه ها و … ، رفته رفته استان قزوين به سوي عمران شهري گام برداشت</a:t>
            </a:r>
            <a:r>
              <a:rPr lang="fa-IR" sz="1600" b="0" dirty="0">
                <a:ea typeface="Homa"/>
                <a:cs typeface="Homa"/>
              </a:rPr>
              <a:t>.</a:t>
            </a:r>
            <a:endParaRPr lang="en-US" sz="1600" b="0" dirty="0">
              <a:ea typeface="Homa"/>
              <a:cs typeface="Homa"/>
            </a:endParaRPr>
          </a:p>
        </p:txBody>
      </p:sp>
    </p:spTree>
    <p:extLst>
      <p:ext uri="{BB962C8B-B14F-4D97-AF65-F5344CB8AC3E}">
        <p14:creationId xmlns="" xmlns:p14="http://schemas.microsoft.com/office/powerpoint/2010/main" val="3513015001"/>
      </p:ext>
    </p:extLst>
  </p:cSld>
  <p:clrMapOvr>
    <a:masterClrMapping/>
  </p:clrMapOvr>
  <p:transition spd="slow">
    <p:pull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Users\emrooz\Desktop\Picture1.png"/>
          <p:cNvPicPr>
            <a:picLocks noChangeAspect="1" noChangeArrowheads="1"/>
          </p:cNvPicPr>
          <p:nvPr/>
        </p:nvPicPr>
        <p:blipFill>
          <a:blip r:embed="rId2" cstate="print"/>
          <a:srcRect/>
          <a:stretch>
            <a:fillRect/>
          </a:stretch>
        </p:blipFill>
        <p:spPr bwMode="auto">
          <a:xfrm>
            <a:off x="-32" y="359082"/>
            <a:ext cx="6934382" cy="6498942"/>
          </a:xfrm>
          <a:prstGeom prst="rect">
            <a:avLst/>
          </a:prstGeom>
          <a:noFill/>
        </p:spPr>
      </p:pic>
      <p:sp>
        <p:nvSpPr>
          <p:cNvPr id="6" name="Rectangle 5"/>
          <p:cNvSpPr/>
          <p:nvPr/>
        </p:nvSpPr>
        <p:spPr>
          <a:xfrm>
            <a:off x="7228694" y="214290"/>
            <a:ext cx="583813" cy="276999"/>
          </a:xfrm>
          <a:prstGeom prst="rect">
            <a:avLst/>
          </a:prstGeom>
        </p:spPr>
        <p:txBody>
          <a:bodyPr wrap="none">
            <a:spAutoFit/>
          </a:bodyPr>
          <a:lstStyle/>
          <a:p>
            <a:pPr algn="ctr">
              <a:spcBef>
                <a:spcPct val="50000"/>
              </a:spcBef>
            </a:pPr>
            <a:r>
              <a:rPr lang="fa-IR" sz="1200" dirty="0" smtClean="0">
                <a:ea typeface="Homa"/>
                <a:cs typeface="Homa"/>
              </a:rPr>
              <a:t> ورودی</a:t>
            </a:r>
            <a:endParaRPr lang="fa-IR" sz="1200" dirty="0">
              <a:ea typeface="Homa"/>
              <a:cs typeface="Homa"/>
            </a:endParaRPr>
          </a:p>
        </p:txBody>
      </p:sp>
      <p:sp>
        <p:nvSpPr>
          <p:cNvPr id="9" name="Rectangle 8"/>
          <p:cNvSpPr/>
          <p:nvPr/>
        </p:nvSpPr>
        <p:spPr>
          <a:xfrm>
            <a:off x="6788466" y="1678769"/>
            <a:ext cx="357190" cy="35719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200"/>
          </a:p>
        </p:txBody>
      </p:sp>
      <p:sp>
        <p:nvSpPr>
          <p:cNvPr id="10" name="Rectangle 9"/>
          <p:cNvSpPr/>
          <p:nvPr/>
        </p:nvSpPr>
        <p:spPr>
          <a:xfrm>
            <a:off x="7544602" y="1716420"/>
            <a:ext cx="570990" cy="276999"/>
          </a:xfrm>
          <a:prstGeom prst="rect">
            <a:avLst/>
          </a:prstGeom>
        </p:spPr>
        <p:txBody>
          <a:bodyPr wrap="none">
            <a:spAutoFit/>
          </a:bodyPr>
          <a:lstStyle/>
          <a:p>
            <a:pPr algn="ctr">
              <a:spcBef>
                <a:spcPct val="50000"/>
              </a:spcBef>
            </a:pPr>
            <a:r>
              <a:rPr lang="fa-IR" sz="1200" dirty="0" smtClean="0">
                <a:ea typeface="Homa"/>
                <a:cs typeface="Homa"/>
              </a:rPr>
              <a:t>سرویس</a:t>
            </a:r>
            <a:endParaRPr lang="fa-IR" sz="1200" dirty="0">
              <a:ea typeface="Homa"/>
              <a:cs typeface="Homa"/>
            </a:endParaRPr>
          </a:p>
        </p:txBody>
      </p:sp>
      <p:sp>
        <p:nvSpPr>
          <p:cNvPr id="11" name="Rectangle 10"/>
          <p:cNvSpPr/>
          <p:nvPr/>
        </p:nvSpPr>
        <p:spPr>
          <a:xfrm>
            <a:off x="3500430" y="2679859"/>
            <a:ext cx="428628" cy="4286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200"/>
          </a:p>
        </p:txBody>
      </p:sp>
      <p:sp>
        <p:nvSpPr>
          <p:cNvPr id="13" name="Freeform 12"/>
          <p:cNvSpPr/>
          <p:nvPr/>
        </p:nvSpPr>
        <p:spPr>
          <a:xfrm>
            <a:off x="1008993" y="1724574"/>
            <a:ext cx="568712" cy="520262"/>
          </a:xfrm>
          <a:custGeom>
            <a:avLst/>
            <a:gdLst>
              <a:gd name="connsiteX0" fmla="*/ 0 w 568712"/>
              <a:gd name="connsiteY0" fmla="*/ 126124 h 520262"/>
              <a:gd name="connsiteX1" fmla="*/ 157655 w 568712"/>
              <a:gd name="connsiteY1" fmla="*/ 0 h 520262"/>
              <a:gd name="connsiteX2" fmla="*/ 378373 w 568712"/>
              <a:gd name="connsiteY2" fmla="*/ 15765 h 520262"/>
              <a:gd name="connsiteX3" fmla="*/ 536028 w 568712"/>
              <a:gd name="connsiteY3" fmla="*/ 157655 h 520262"/>
              <a:gd name="connsiteX4" fmla="*/ 504497 w 568712"/>
              <a:gd name="connsiteY4" fmla="*/ 378372 h 520262"/>
              <a:gd name="connsiteX5" fmla="*/ 362607 w 568712"/>
              <a:gd name="connsiteY5" fmla="*/ 520262 h 520262"/>
              <a:gd name="connsiteX6" fmla="*/ 173421 w 568712"/>
              <a:gd name="connsiteY6" fmla="*/ 520262 h 520262"/>
              <a:gd name="connsiteX7" fmla="*/ 0 w 568712"/>
              <a:gd name="connsiteY7" fmla="*/ 378372 h 520262"/>
              <a:gd name="connsiteX8" fmla="*/ 0 w 568712"/>
              <a:gd name="connsiteY8" fmla="*/ 126124 h 5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12" h="520262">
                <a:moveTo>
                  <a:pt x="0" y="126124"/>
                </a:moveTo>
                <a:lnTo>
                  <a:pt x="157655" y="0"/>
                </a:lnTo>
                <a:lnTo>
                  <a:pt x="378373" y="15765"/>
                </a:lnTo>
                <a:lnTo>
                  <a:pt x="536028" y="157655"/>
                </a:lnTo>
                <a:cubicBezTo>
                  <a:pt x="519692" y="370017"/>
                  <a:pt x="568712" y="314157"/>
                  <a:pt x="504497" y="378372"/>
                </a:cubicBezTo>
                <a:lnTo>
                  <a:pt x="362607" y="520262"/>
                </a:lnTo>
                <a:lnTo>
                  <a:pt x="173421" y="520262"/>
                </a:lnTo>
                <a:lnTo>
                  <a:pt x="0" y="378372"/>
                </a:lnTo>
                <a:lnTo>
                  <a:pt x="0" y="126124"/>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14" name="Rectangle 13"/>
          <p:cNvSpPr/>
          <p:nvPr/>
        </p:nvSpPr>
        <p:spPr>
          <a:xfrm>
            <a:off x="6786578" y="2143116"/>
            <a:ext cx="357190" cy="35719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15" name="Rectangle 14"/>
          <p:cNvSpPr/>
          <p:nvPr/>
        </p:nvSpPr>
        <p:spPr>
          <a:xfrm>
            <a:off x="7300132" y="2250272"/>
            <a:ext cx="1459054" cy="276999"/>
          </a:xfrm>
          <a:prstGeom prst="rect">
            <a:avLst/>
          </a:prstGeom>
        </p:spPr>
        <p:txBody>
          <a:bodyPr wrap="none">
            <a:spAutoFit/>
          </a:bodyPr>
          <a:lstStyle/>
          <a:p>
            <a:pPr algn="ctr">
              <a:spcBef>
                <a:spcPct val="50000"/>
              </a:spcBef>
            </a:pPr>
            <a:r>
              <a:rPr lang="fa-IR" sz="1200" dirty="0" smtClean="0">
                <a:ea typeface="Homa"/>
                <a:cs typeface="Homa"/>
              </a:rPr>
              <a:t>گالری نقاشی های عمومی</a:t>
            </a:r>
            <a:endParaRPr lang="fa-IR" sz="1200" dirty="0">
              <a:ea typeface="Homa"/>
              <a:cs typeface="Homa"/>
            </a:endParaRPr>
          </a:p>
        </p:txBody>
      </p:sp>
      <p:sp>
        <p:nvSpPr>
          <p:cNvPr id="16" name="Freeform 15"/>
          <p:cNvSpPr/>
          <p:nvPr/>
        </p:nvSpPr>
        <p:spPr>
          <a:xfrm>
            <a:off x="3286116" y="1730969"/>
            <a:ext cx="568712" cy="520262"/>
          </a:xfrm>
          <a:custGeom>
            <a:avLst/>
            <a:gdLst>
              <a:gd name="connsiteX0" fmla="*/ 0 w 568712"/>
              <a:gd name="connsiteY0" fmla="*/ 126124 h 520262"/>
              <a:gd name="connsiteX1" fmla="*/ 157655 w 568712"/>
              <a:gd name="connsiteY1" fmla="*/ 0 h 520262"/>
              <a:gd name="connsiteX2" fmla="*/ 378373 w 568712"/>
              <a:gd name="connsiteY2" fmla="*/ 15765 h 520262"/>
              <a:gd name="connsiteX3" fmla="*/ 536028 w 568712"/>
              <a:gd name="connsiteY3" fmla="*/ 157655 h 520262"/>
              <a:gd name="connsiteX4" fmla="*/ 504497 w 568712"/>
              <a:gd name="connsiteY4" fmla="*/ 378372 h 520262"/>
              <a:gd name="connsiteX5" fmla="*/ 362607 w 568712"/>
              <a:gd name="connsiteY5" fmla="*/ 520262 h 520262"/>
              <a:gd name="connsiteX6" fmla="*/ 173421 w 568712"/>
              <a:gd name="connsiteY6" fmla="*/ 520262 h 520262"/>
              <a:gd name="connsiteX7" fmla="*/ 0 w 568712"/>
              <a:gd name="connsiteY7" fmla="*/ 378372 h 520262"/>
              <a:gd name="connsiteX8" fmla="*/ 0 w 568712"/>
              <a:gd name="connsiteY8" fmla="*/ 126124 h 5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12" h="520262">
                <a:moveTo>
                  <a:pt x="0" y="126124"/>
                </a:moveTo>
                <a:lnTo>
                  <a:pt x="157655" y="0"/>
                </a:lnTo>
                <a:lnTo>
                  <a:pt x="378373" y="15765"/>
                </a:lnTo>
                <a:lnTo>
                  <a:pt x="536028" y="157655"/>
                </a:lnTo>
                <a:cubicBezTo>
                  <a:pt x="519692" y="370017"/>
                  <a:pt x="568712" y="314157"/>
                  <a:pt x="504497" y="378372"/>
                </a:cubicBezTo>
                <a:lnTo>
                  <a:pt x="362607" y="520262"/>
                </a:lnTo>
                <a:lnTo>
                  <a:pt x="173421" y="520262"/>
                </a:lnTo>
                <a:lnTo>
                  <a:pt x="0" y="378372"/>
                </a:lnTo>
                <a:lnTo>
                  <a:pt x="0" y="126124"/>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17" name="Freeform 16"/>
          <p:cNvSpPr/>
          <p:nvPr/>
        </p:nvSpPr>
        <p:spPr>
          <a:xfrm>
            <a:off x="5572132" y="1730969"/>
            <a:ext cx="568712" cy="520262"/>
          </a:xfrm>
          <a:custGeom>
            <a:avLst/>
            <a:gdLst>
              <a:gd name="connsiteX0" fmla="*/ 0 w 568712"/>
              <a:gd name="connsiteY0" fmla="*/ 126124 h 520262"/>
              <a:gd name="connsiteX1" fmla="*/ 157655 w 568712"/>
              <a:gd name="connsiteY1" fmla="*/ 0 h 520262"/>
              <a:gd name="connsiteX2" fmla="*/ 378373 w 568712"/>
              <a:gd name="connsiteY2" fmla="*/ 15765 h 520262"/>
              <a:gd name="connsiteX3" fmla="*/ 536028 w 568712"/>
              <a:gd name="connsiteY3" fmla="*/ 157655 h 520262"/>
              <a:gd name="connsiteX4" fmla="*/ 504497 w 568712"/>
              <a:gd name="connsiteY4" fmla="*/ 378372 h 520262"/>
              <a:gd name="connsiteX5" fmla="*/ 362607 w 568712"/>
              <a:gd name="connsiteY5" fmla="*/ 520262 h 520262"/>
              <a:gd name="connsiteX6" fmla="*/ 173421 w 568712"/>
              <a:gd name="connsiteY6" fmla="*/ 520262 h 520262"/>
              <a:gd name="connsiteX7" fmla="*/ 0 w 568712"/>
              <a:gd name="connsiteY7" fmla="*/ 378372 h 520262"/>
              <a:gd name="connsiteX8" fmla="*/ 0 w 568712"/>
              <a:gd name="connsiteY8" fmla="*/ 126124 h 52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12" h="520262">
                <a:moveTo>
                  <a:pt x="0" y="126124"/>
                </a:moveTo>
                <a:lnTo>
                  <a:pt x="157655" y="0"/>
                </a:lnTo>
                <a:lnTo>
                  <a:pt x="378373" y="15765"/>
                </a:lnTo>
                <a:lnTo>
                  <a:pt x="536028" y="157655"/>
                </a:lnTo>
                <a:cubicBezTo>
                  <a:pt x="519692" y="370017"/>
                  <a:pt x="568712" y="314157"/>
                  <a:pt x="504497" y="378372"/>
                </a:cubicBezTo>
                <a:lnTo>
                  <a:pt x="362607" y="520262"/>
                </a:lnTo>
                <a:lnTo>
                  <a:pt x="173421" y="520262"/>
                </a:lnTo>
                <a:lnTo>
                  <a:pt x="0" y="378372"/>
                </a:lnTo>
                <a:lnTo>
                  <a:pt x="0" y="126124"/>
                </a:lnTo>
                <a:close/>
              </a:path>
            </a:pathLst>
          </a:cu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200"/>
          </a:p>
        </p:txBody>
      </p:sp>
      <p:sp>
        <p:nvSpPr>
          <p:cNvPr id="18" name="Rectangle 17"/>
          <p:cNvSpPr/>
          <p:nvPr/>
        </p:nvSpPr>
        <p:spPr>
          <a:xfrm>
            <a:off x="1643042" y="1679727"/>
            <a:ext cx="428628" cy="5715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20" name="Rectangle 19"/>
          <p:cNvSpPr/>
          <p:nvPr/>
        </p:nvSpPr>
        <p:spPr>
          <a:xfrm>
            <a:off x="2214546" y="1679727"/>
            <a:ext cx="500066" cy="5715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24" name="Rectangle 23"/>
          <p:cNvSpPr/>
          <p:nvPr/>
        </p:nvSpPr>
        <p:spPr>
          <a:xfrm>
            <a:off x="3000364" y="1679727"/>
            <a:ext cx="214314" cy="5715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27" name="Rectangle 26"/>
          <p:cNvSpPr/>
          <p:nvPr/>
        </p:nvSpPr>
        <p:spPr>
          <a:xfrm>
            <a:off x="6286512" y="1036785"/>
            <a:ext cx="285752" cy="28575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200"/>
          </a:p>
        </p:txBody>
      </p:sp>
      <p:sp>
        <p:nvSpPr>
          <p:cNvPr id="28" name="Rectangle 27"/>
          <p:cNvSpPr/>
          <p:nvPr/>
        </p:nvSpPr>
        <p:spPr>
          <a:xfrm>
            <a:off x="6786578" y="142852"/>
            <a:ext cx="357190" cy="35719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200"/>
          </a:p>
        </p:txBody>
      </p:sp>
      <p:sp>
        <p:nvSpPr>
          <p:cNvPr id="30" name="Rectangle 29"/>
          <p:cNvSpPr/>
          <p:nvPr/>
        </p:nvSpPr>
        <p:spPr>
          <a:xfrm>
            <a:off x="500034" y="1036785"/>
            <a:ext cx="214314" cy="21431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200"/>
          </a:p>
        </p:txBody>
      </p:sp>
      <p:sp>
        <p:nvSpPr>
          <p:cNvPr id="31" name="Rectangle 30"/>
          <p:cNvSpPr/>
          <p:nvPr/>
        </p:nvSpPr>
        <p:spPr>
          <a:xfrm>
            <a:off x="6786578" y="607199"/>
            <a:ext cx="357190" cy="35719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200"/>
          </a:p>
        </p:txBody>
      </p:sp>
      <p:sp>
        <p:nvSpPr>
          <p:cNvPr id="32" name="Rectangle 31"/>
          <p:cNvSpPr/>
          <p:nvPr/>
        </p:nvSpPr>
        <p:spPr>
          <a:xfrm>
            <a:off x="7258850" y="714356"/>
            <a:ext cx="579005" cy="276999"/>
          </a:xfrm>
          <a:prstGeom prst="rect">
            <a:avLst/>
          </a:prstGeom>
        </p:spPr>
        <p:txBody>
          <a:bodyPr wrap="none">
            <a:spAutoFit/>
          </a:bodyPr>
          <a:lstStyle/>
          <a:p>
            <a:pPr algn="ctr">
              <a:spcBef>
                <a:spcPct val="50000"/>
              </a:spcBef>
            </a:pPr>
            <a:r>
              <a:rPr lang="fa-IR" sz="1200" dirty="0" smtClean="0">
                <a:ea typeface="Homa"/>
                <a:cs typeface="Homa"/>
              </a:rPr>
              <a:t>خروجی</a:t>
            </a:r>
            <a:endParaRPr lang="fa-IR" sz="1200" dirty="0">
              <a:ea typeface="Homa"/>
              <a:cs typeface="Homa"/>
            </a:endParaRPr>
          </a:p>
        </p:txBody>
      </p:sp>
      <p:sp>
        <p:nvSpPr>
          <p:cNvPr id="35" name="Rectangle 34"/>
          <p:cNvSpPr/>
          <p:nvPr/>
        </p:nvSpPr>
        <p:spPr>
          <a:xfrm>
            <a:off x="6789726" y="2571744"/>
            <a:ext cx="357190" cy="35719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200"/>
          </a:p>
        </p:txBody>
      </p:sp>
      <p:sp>
        <p:nvSpPr>
          <p:cNvPr id="37" name="Freeform 36"/>
          <p:cNvSpPr/>
          <p:nvPr/>
        </p:nvSpPr>
        <p:spPr>
          <a:xfrm>
            <a:off x="4130566" y="1072055"/>
            <a:ext cx="362606" cy="457200"/>
          </a:xfrm>
          <a:custGeom>
            <a:avLst/>
            <a:gdLst>
              <a:gd name="connsiteX0" fmla="*/ 0 w 362606"/>
              <a:gd name="connsiteY0" fmla="*/ 425669 h 457200"/>
              <a:gd name="connsiteX1" fmla="*/ 15765 w 362606"/>
              <a:gd name="connsiteY1" fmla="*/ 141890 h 457200"/>
              <a:gd name="connsiteX2" fmla="*/ 283779 w 362606"/>
              <a:gd name="connsiteY2" fmla="*/ 0 h 457200"/>
              <a:gd name="connsiteX3" fmla="*/ 362606 w 362606"/>
              <a:gd name="connsiteY3" fmla="*/ 31531 h 457200"/>
              <a:gd name="connsiteX4" fmla="*/ 362606 w 362606"/>
              <a:gd name="connsiteY4" fmla="*/ 457200 h 457200"/>
              <a:gd name="connsiteX5" fmla="*/ 0 w 362606"/>
              <a:gd name="connsiteY5" fmla="*/ 42566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606" h="457200">
                <a:moveTo>
                  <a:pt x="0" y="425669"/>
                </a:moveTo>
                <a:lnTo>
                  <a:pt x="15765" y="141890"/>
                </a:lnTo>
                <a:lnTo>
                  <a:pt x="283779" y="0"/>
                </a:lnTo>
                <a:lnTo>
                  <a:pt x="362606" y="31531"/>
                </a:lnTo>
                <a:lnTo>
                  <a:pt x="362606" y="457200"/>
                </a:lnTo>
                <a:lnTo>
                  <a:pt x="0" y="425669"/>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38" name="Rectangle 37"/>
          <p:cNvSpPr/>
          <p:nvPr/>
        </p:nvSpPr>
        <p:spPr>
          <a:xfrm>
            <a:off x="7401726" y="2643182"/>
            <a:ext cx="511679" cy="276999"/>
          </a:xfrm>
          <a:prstGeom prst="rect">
            <a:avLst/>
          </a:prstGeom>
        </p:spPr>
        <p:txBody>
          <a:bodyPr wrap="none">
            <a:spAutoFit/>
          </a:bodyPr>
          <a:lstStyle/>
          <a:p>
            <a:pPr algn="ctr">
              <a:spcBef>
                <a:spcPct val="50000"/>
              </a:spcBef>
            </a:pPr>
            <a:r>
              <a:rPr lang="fa-IR" sz="1200" dirty="0" smtClean="0">
                <a:ea typeface="Homa"/>
                <a:cs typeface="Homa"/>
              </a:rPr>
              <a:t>پذیرش</a:t>
            </a:r>
            <a:endParaRPr lang="fa-IR" sz="1200" dirty="0">
              <a:ea typeface="Homa"/>
              <a:cs typeface="Homa"/>
            </a:endParaRPr>
          </a:p>
        </p:txBody>
      </p:sp>
      <p:sp>
        <p:nvSpPr>
          <p:cNvPr id="39" name="Rectangle 38"/>
          <p:cNvSpPr/>
          <p:nvPr/>
        </p:nvSpPr>
        <p:spPr>
          <a:xfrm>
            <a:off x="6786578" y="3071810"/>
            <a:ext cx="357190" cy="35719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200"/>
          </a:p>
        </p:txBody>
      </p:sp>
      <p:sp>
        <p:nvSpPr>
          <p:cNvPr id="40" name="Rectangle 39"/>
          <p:cNvSpPr/>
          <p:nvPr/>
        </p:nvSpPr>
        <p:spPr>
          <a:xfrm>
            <a:off x="7544602" y="3143248"/>
            <a:ext cx="522899" cy="276999"/>
          </a:xfrm>
          <a:prstGeom prst="rect">
            <a:avLst/>
          </a:prstGeom>
        </p:spPr>
        <p:txBody>
          <a:bodyPr wrap="none">
            <a:spAutoFit/>
          </a:bodyPr>
          <a:lstStyle/>
          <a:p>
            <a:pPr algn="ctr">
              <a:spcBef>
                <a:spcPct val="50000"/>
              </a:spcBef>
            </a:pPr>
            <a:r>
              <a:rPr lang="fa-IR" sz="1200" dirty="0" smtClean="0">
                <a:ea typeface="Homa"/>
                <a:cs typeface="Homa"/>
              </a:rPr>
              <a:t>ریاست</a:t>
            </a:r>
            <a:endParaRPr lang="fa-IR" sz="1200" dirty="0">
              <a:ea typeface="Homa"/>
              <a:cs typeface="Homa"/>
            </a:endParaRPr>
          </a:p>
        </p:txBody>
      </p:sp>
      <p:sp>
        <p:nvSpPr>
          <p:cNvPr id="41" name="Rectangle 40"/>
          <p:cNvSpPr/>
          <p:nvPr/>
        </p:nvSpPr>
        <p:spPr>
          <a:xfrm>
            <a:off x="4572000" y="2751297"/>
            <a:ext cx="500066" cy="5000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42" name="Rectangle 41"/>
          <p:cNvSpPr/>
          <p:nvPr/>
        </p:nvSpPr>
        <p:spPr>
          <a:xfrm>
            <a:off x="6786578" y="3643314"/>
            <a:ext cx="357190" cy="3571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43" name="Rectangle 42"/>
          <p:cNvSpPr/>
          <p:nvPr/>
        </p:nvSpPr>
        <p:spPr>
          <a:xfrm>
            <a:off x="7244188" y="4598422"/>
            <a:ext cx="1152880" cy="276999"/>
          </a:xfrm>
          <a:prstGeom prst="rect">
            <a:avLst/>
          </a:prstGeom>
        </p:spPr>
        <p:txBody>
          <a:bodyPr wrap="none">
            <a:spAutoFit/>
          </a:bodyPr>
          <a:lstStyle/>
          <a:p>
            <a:pPr algn="ctr">
              <a:spcBef>
                <a:spcPct val="50000"/>
              </a:spcBef>
            </a:pPr>
            <a:r>
              <a:rPr lang="fa-IR" sz="1200" dirty="0" smtClean="0">
                <a:ea typeface="Homa"/>
                <a:cs typeface="Homa"/>
              </a:rPr>
              <a:t>حراست و انتظامات</a:t>
            </a:r>
            <a:endParaRPr lang="fa-IR" sz="1200" dirty="0">
              <a:ea typeface="Homa"/>
              <a:cs typeface="Homa"/>
            </a:endParaRPr>
          </a:p>
        </p:txBody>
      </p:sp>
      <p:sp>
        <p:nvSpPr>
          <p:cNvPr id="2" name="Rectangle 1"/>
          <p:cNvSpPr/>
          <p:nvPr/>
        </p:nvSpPr>
        <p:spPr>
          <a:xfrm>
            <a:off x="2795845" y="3503659"/>
            <a:ext cx="623351" cy="636500"/>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sz="1200"/>
          </a:p>
        </p:txBody>
      </p:sp>
      <p:sp>
        <p:nvSpPr>
          <p:cNvPr id="29" name="Rectangle 28"/>
          <p:cNvSpPr/>
          <p:nvPr/>
        </p:nvSpPr>
        <p:spPr>
          <a:xfrm>
            <a:off x="6786578" y="4140159"/>
            <a:ext cx="357190" cy="35719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200"/>
          </a:p>
        </p:txBody>
      </p:sp>
      <p:sp>
        <p:nvSpPr>
          <p:cNvPr id="3" name="Freeform 2"/>
          <p:cNvSpPr/>
          <p:nvPr/>
        </p:nvSpPr>
        <p:spPr>
          <a:xfrm>
            <a:off x="3594538" y="3506077"/>
            <a:ext cx="882869" cy="930166"/>
          </a:xfrm>
          <a:custGeom>
            <a:avLst/>
            <a:gdLst>
              <a:gd name="connsiteX0" fmla="*/ 110359 w 882869"/>
              <a:gd name="connsiteY0" fmla="*/ 0 h 930166"/>
              <a:gd name="connsiteX1" fmla="*/ 0 w 882869"/>
              <a:gd name="connsiteY1" fmla="*/ 141890 h 930166"/>
              <a:gd name="connsiteX2" fmla="*/ 15765 w 882869"/>
              <a:gd name="connsiteY2" fmla="*/ 756745 h 930166"/>
              <a:gd name="connsiteX3" fmla="*/ 157655 w 882869"/>
              <a:gd name="connsiteY3" fmla="*/ 898635 h 930166"/>
              <a:gd name="connsiteX4" fmla="*/ 725214 w 882869"/>
              <a:gd name="connsiteY4" fmla="*/ 930166 h 930166"/>
              <a:gd name="connsiteX5" fmla="*/ 882869 w 882869"/>
              <a:gd name="connsiteY5" fmla="*/ 804042 h 930166"/>
              <a:gd name="connsiteX6" fmla="*/ 882869 w 882869"/>
              <a:gd name="connsiteY6" fmla="*/ 189186 h 930166"/>
              <a:gd name="connsiteX7" fmla="*/ 772510 w 882869"/>
              <a:gd name="connsiteY7" fmla="*/ 47297 h 930166"/>
              <a:gd name="connsiteX8" fmla="*/ 110359 w 882869"/>
              <a:gd name="connsiteY8" fmla="*/ 0 h 93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869" h="930166">
                <a:moveTo>
                  <a:pt x="110359" y="0"/>
                </a:moveTo>
                <a:lnTo>
                  <a:pt x="0" y="141890"/>
                </a:lnTo>
                <a:lnTo>
                  <a:pt x="15765" y="756745"/>
                </a:lnTo>
                <a:lnTo>
                  <a:pt x="157655" y="898635"/>
                </a:lnTo>
                <a:lnTo>
                  <a:pt x="725214" y="930166"/>
                </a:lnTo>
                <a:lnTo>
                  <a:pt x="882869" y="804042"/>
                </a:lnTo>
                <a:lnTo>
                  <a:pt x="882869" y="189186"/>
                </a:lnTo>
                <a:lnTo>
                  <a:pt x="772510" y="47297"/>
                </a:lnTo>
                <a:lnTo>
                  <a:pt x="110359" y="0"/>
                </a:lnTo>
                <a:close/>
              </a:path>
            </a:pathLst>
          </a:cu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sz="1200"/>
          </a:p>
        </p:txBody>
      </p:sp>
      <p:sp>
        <p:nvSpPr>
          <p:cNvPr id="34" name="Rectangle 33"/>
          <p:cNvSpPr/>
          <p:nvPr/>
        </p:nvSpPr>
        <p:spPr>
          <a:xfrm>
            <a:off x="6786578" y="4581884"/>
            <a:ext cx="357190" cy="3571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a:p>
        </p:txBody>
      </p:sp>
      <p:sp>
        <p:nvSpPr>
          <p:cNvPr id="36" name="Rectangle 35"/>
          <p:cNvSpPr/>
          <p:nvPr/>
        </p:nvSpPr>
        <p:spPr>
          <a:xfrm>
            <a:off x="7396588" y="3795714"/>
            <a:ext cx="1152880" cy="276999"/>
          </a:xfrm>
          <a:prstGeom prst="rect">
            <a:avLst/>
          </a:prstGeom>
        </p:spPr>
        <p:txBody>
          <a:bodyPr wrap="none">
            <a:spAutoFit/>
          </a:bodyPr>
          <a:lstStyle/>
          <a:p>
            <a:pPr algn="ctr">
              <a:spcBef>
                <a:spcPct val="50000"/>
              </a:spcBef>
            </a:pPr>
            <a:r>
              <a:rPr lang="fa-IR" sz="1200" dirty="0" smtClean="0">
                <a:ea typeface="Homa"/>
                <a:cs typeface="Homa"/>
              </a:rPr>
              <a:t>حراست و انتظامات</a:t>
            </a:r>
            <a:endParaRPr lang="fa-IR" sz="1200" dirty="0">
              <a:ea typeface="Homa"/>
              <a:cs typeface="Homa"/>
            </a:endParaRPr>
          </a:p>
        </p:txBody>
      </p:sp>
      <p:sp>
        <p:nvSpPr>
          <p:cNvPr id="4" name="Rectangle 3"/>
          <p:cNvSpPr/>
          <p:nvPr/>
        </p:nvSpPr>
        <p:spPr>
          <a:xfrm>
            <a:off x="4789883" y="3822867"/>
            <a:ext cx="902095" cy="1374374"/>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fa-IR" sz="1200"/>
          </a:p>
        </p:txBody>
      </p:sp>
      <p:sp>
        <p:nvSpPr>
          <p:cNvPr id="44" name="Rectangle 43"/>
          <p:cNvSpPr/>
          <p:nvPr/>
        </p:nvSpPr>
        <p:spPr>
          <a:xfrm>
            <a:off x="6802506" y="5017033"/>
            <a:ext cx="357190" cy="35719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200"/>
          </a:p>
        </p:txBody>
      </p:sp>
      <p:sp>
        <p:nvSpPr>
          <p:cNvPr id="45" name="Rectangle 44"/>
          <p:cNvSpPr/>
          <p:nvPr/>
        </p:nvSpPr>
        <p:spPr>
          <a:xfrm>
            <a:off x="7401726" y="5017688"/>
            <a:ext cx="1481051" cy="276999"/>
          </a:xfrm>
          <a:prstGeom prst="rect">
            <a:avLst/>
          </a:prstGeom>
        </p:spPr>
        <p:txBody>
          <a:bodyPr wrap="square">
            <a:spAutoFit/>
          </a:bodyPr>
          <a:lstStyle/>
          <a:p>
            <a:pPr algn="ctr">
              <a:spcBef>
                <a:spcPct val="50000"/>
              </a:spcBef>
            </a:pPr>
            <a:r>
              <a:rPr lang="fa-IR" sz="1200" dirty="0" smtClean="0">
                <a:ea typeface="Homa"/>
                <a:cs typeface="Homa"/>
              </a:rPr>
              <a:t>سالن اجتماعات</a:t>
            </a:r>
            <a:endParaRPr lang="fa-IR" sz="1200" dirty="0">
              <a:ea typeface="Homa"/>
              <a:cs typeface="Homa"/>
            </a:endParaRPr>
          </a:p>
        </p:txBody>
      </p:sp>
      <p:sp>
        <p:nvSpPr>
          <p:cNvPr id="5" name="Freeform 4"/>
          <p:cNvSpPr/>
          <p:nvPr/>
        </p:nvSpPr>
        <p:spPr>
          <a:xfrm>
            <a:off x="2711669" y="4467774"/>
            <a:ext cx="441434" cy="804041"/>
          </a:xfrm>
          <a:custGeom>
            <a:avLst/>
            <a:gdLst>
              <a:gd name="connsiteX0" fmla="*/ 0 w 441434"/>
              <a:gd name="connsiteY0" fmla="*/ 488731 h 804041"/>
              <a:gd name="connsiteX1" fmla="*/ 0 w 441434"/>
              <a:gd name="connsiteY1" fmla="*/ 0 h 804041"/>
              <a:gd name="connsiteX2" fmla="*/ 441434 w 441434"/>
              <a:gd name="connsiteY2" fmla="*/ 0 h 804041"/>
              <a:gd name="connsiteX3" fmla="*/ 441434 w 441434"/>
              <a:gd name="connsiteY3" fmla="*/ 488731 h 804041"/>
              <a:gd name="connsiteX4" fmla="*/ 409903 w 441434"/>
              <a:gd name="connsiteY4" fmla="*/ 488731 h 804041"/>
              <a:gd name="connsiteX5" fmla="*/ 409903 w 441434"/>
              <a:gd name="connsiteY5" fmla="*/ 804041 h 804041"/>
              <a:gd name="connsiteX6" fmla="*/ 63062 w 441434"/>
              <a:gd name="connsiteY6" fmla="*/ 788276 h 804041"/>
              <a:gd name="connsiteX7" fmla="*/ 0 w 441434"/>
              <a:gd name="connsiteY7" fmla="*/ 488731 h 80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434" h="804041">
                <a:moveTo>
                  <a:pt x="0" y="488731"/>
                </a:moveTo>
                <a:lnTo>
                  <a:pt x="0" y="0"/>
                </a:lnTo>
                <a:lnTo>
                  <a:pt x="441434" y="0"/>
                </a:lnTo>
                <a:lnTo>
                  <a:pt x="441434" y="488731"/>
                </a:lnTo>
                <a:lnTo>
                  <a:pt x="409903" y="488731"/>
                </a:lnTo>
                <a:lnTo>
                  <a:pt x="409903" y="804041"/>
                </a:lnTo>
                <a:lnTo>
                  <a:pt x="63062" y="788276"/>
                </a:lnTo>
                <a:lnTo>
                  <a:pt x="0" y="48873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200"/>
          </a:p>
        </p:txBody>
      </p:sp>
      <p:sp>
        <p:nvSpPr>
          <p:cNvPr id="46" name="Rectangle 45"/>
          <p:cNvSpPr/>
          <p:nvPr/>
        </p:nvSpPr>
        <p:spPr>
          <a:xfrm>
            <a:off x="7470817" y="5444352"/>
            <a:ext cx="881973" cy="276999"/>
          </a:xfrm>
          <a:prstGeom prst="rect">
            <a:avLst/>
          </a:prstGeom>
        </p:spPr>
        <p:txBody>
          <a:bodyPr wrap="none">
            <a:spAutoFit/>
          </a:bodyPr>
          <a:lstStyle/>
          <a:p>
            <a:pPr algn="ctr">
              <a:spcBef>
                <a:spcPct val="50000"/>
              </a:spcBef>
            </a:pPr>
            <a:r>
              <a:rPr lang="fa-IR" sz="1200" dirty="0" smtClean="0">
                <a:ea typeface="Homa"/>
                <a:cs typeface="Homa"/>
              </a:rPr>
              <a:t>اتاق تاسیسات </a:t>
            </a:r>
            <a:endParaRPr lang="fa-IR" sz="1200" dirty="0">
              <a:ea typeface="Homa"/>
              <a:cs typeface="Homa"/>
            </a:endParaRPr>
          </a:p>
        </p:txBody>
      </p:sp>
      <p:sp>
        <p:nvSpPr>
          <p:cNvPr id="47" name="Rectangle 46"/>
          <p:cNvSpPr/>
          <p:nvPr/>
        </p:nvSpPr>
        <p:spPr>
          <a:xfrm>
            <a:off x="6839447" y="5456494"/>
            <a:ext cx="357190"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Rectangle 47"/>
          <p:cNvSpPr/>
          <p:nvPr/>
        </p:nvSpPr>
        <p:spPr>
          <a:xfrm>
            <a:off x="7215206" y="4165046"/>
            <a:ext cx="1728358" cy="276999"/>
          </a:xfrm>
          <a:prstGeom prst="rect">
            <a:avLst/>
          </a:prstGeom>
        </p:spPr>
        <p:txBody>
          <a:bodyPr wrap="none">
            <a:spAutoFit/>
          </a:bodyPr>
          <a:lstStyle/>
          <a:p>
            <a:pPr algn="ctr">
              <a:spcBef>
                <a:spcPct val="50000"/>
              </a:spcBef>
            </a:pPr>
            <a:r>
              <a:rPr lang="fa-IR" sz="1200" dirty="0" smtClean="0">
                <a:ea typeface="Homa"/>
                <a:cs typeface="Homa"/>
              </a:rPr>
              <a:t>گالری نقاشی نقاش های مشهور</a:t>
            </a:r>
            <a:endParaRPr lang="fa-IR" sz="1200" dirty="0">
              <a:ea typeface="Homa"/>
              <a:cs typeface="Homa"/>
            </a:endParaRPr>
          </a:p>
        </p:txBody>
      </p:sp>
      <p:sp>
        <p:nvSpPr>
          <p:cNvPr id="7" name="Rectangle 6"/>
          <p:cNvSpPr/>
          <p:nvPr/>
        </p:nvSpPr>
        <p:spPr>
          <a:xfrm>
            <a:off x="3992617" y="1488032"/>
            <a:ext cx="275897" cy="1524481"/>
          </a:xfrm>
          <a:prstGeom prst="rect">
            <a:avLst/>
          </a:prstGeom>
        </p:spPr>
        <p:style>
          <a:lnRef idx="3">
            <a:schemeClr val="lt1"/>
          </a:lnRef>
          <a:fillRef idx="1003">
            <a:schemeClr val="lt1"/>
          </a:fillRef>
          <a:effectRef idx="1">
            <a:schemeClr val="dk1"/>
          </a:effectRef>
          <a:fontRef idx="minor">
            <a:schemeClr val="lt1"/>
          </a:fontRef>
        </p:style>
        <p:txBody>
          <a:bodyPr rtlCol="1" anchor="ctr"/>
          <a:lstStyle/>
          <a:p>
            <a:pPr algn="ctr"/>
            <a:endParaRPr lang="fa-IR" sz="1200"/>
          </a:p>
        </p:txBody>
      </p:sp>
      <p:sp>
        <p:nvSpPr>
          <p:cNvPr id="49" name="Rectangle 48"/>
          <p:cNvSpPr/>
          <p:nvPr/>
        </p:nvSpPr>
        <p:spPr>
          <a:xfrm>
            <a:off x="6802660" y="1120381"/>
            <a:ext cx="357190" cy="357190"/>
          </a:xfrm>
          <a:prstGeom prst="rect">
            <a:avLst/>
          </a:prstGeom>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1200"/>
          </a:p>
        </p:txBody>
      </p:sp>
      <p:sp>
        <p:nvSpPr>
          <p:cNvPr id="50" name="Rectangle 49"/>
          <p:cNvSpPr/>
          <p:nvPr/>
        </p:nvSpPr>
        <p:spPr>
          <a:xfrm>
            <a:off x="7143768" y="1068263"/>
            <a:ext cx="1861407" cy="553998"/>
          </a:xfrm>
          <a:prstGeom prst="rect">
            <a:avLst/>
          </a:prstGeom>
        </p:spPr>
        <p:txBody>
          <a:bodyPr wrap="none">
            <a:spAutoFit/>
          </a:bodyPr>
          <a:lstStyle/>
          <a:p>
            <a:pPr algn="ctr">
              <a:spcBef>
                <a:spcPct val="50000"/>
              </a:spcBef>
            </a:pPr>
            <a:r>
              <a:rPr lang="fa-IR" sz="1200" dirty="0" smtClean="0">
                <a:ea typeface="Homa"/>
                <a:cs typeface="Homa"/>
              </a:rPr>
              <a:t>راهروی ورودی </a:t>
            </a:r>
          </a:p>
          <a:p>
            <a:pPr algn="ctr">
              <a:spcBef>
                <a:spcPct val="50000"/>
              </a:spcBef>
            </a:pPr>
            <a:r>
              <a:rPr lang="fa-IR" sz="1200" dirty="0" smtClean="0">
                <a:ea typeface="Homa"/>
                <a:cs typeface="Homa"/>
              </a:rPr>
              <a:t>نمایشگاه خاص و سالن اجتماعات </a:t>
            </a:r>
            <a:endParaRPr lang="fa-IR" sz="1200" dirty="0">
              <a:ea typeface="Homa"/>
              <a:cs typeface="Homa"/>
            </a:endParaRPr>
          </a:p>
        </p:txBody>
      </p:sp>
      <p:sp>
        <p:nvSpPr>
          <p:cNvPr id="8" name="Rectangle 7"/>
          <p:cNvSpPr/>
          <p:nvPr/>
        </p:nvSpPr>
        <p:spPr>
          <a:xfrm>
            <a:off x="5617782" y="2251121"/>
            <a:ext cx="482980" cy="356970"/>
          </a:xfrm>
          <a:prstGeom prst="rect">
            <a:avLst/>
          </a:prstGeom>
        </p:spPr>
        <p:style>
          <a:lnRef idx="2">
            <a:schemeClr val="accent1">
              <a:shade val="50000"/>
            </a:schemeClr>
          </a:lnRef>
          <a:fillRef idx="1003">
            <a:schemeClr val="dk1"/>
          </a:fillRef>
          <a:effectRef idx="0">
            <a:schemeClr val="accent1"/>
          </a:effectRef>
          <a:fontRef idx="minor">
            <a:schemeClr val="lt1"/>
          </a:fontRef>
        </p:style>
        <p:txBody>
          <a:bodyPr rtlCol="1" anchor="ctr"/>
          <a:lstStyle/>
          <a:p>
            <a:pPr algn="ctr"/>
            <a:endParaRPr lang="fa-IR" sz="1200"/>
          </a:p>
        </p:txBody>
      </p:sp>
      <p:sp>
        <p:nvSpPr>
          <p:cNvPr id="51" name="Rectangle 50"/>
          <p:cNvSpPr/>
          <p:nvPr/>
        </p:nvSpPr>
        <p:spPr>
          <a:xfrm>
            <a:off x="6833919" y="5966084"/>
            <a:ext cx="357190" cy="357190"/>
          </a:xfrm>
          <a:prstGeom prst="rect">
            <a:avLst/>
          </a:prstGeom>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lang="en-US" sz="1200"/>
          </a:p>
        </p:txBody>
      </p:sp>
      <p:sp>
        <p:nvSpPr>
          <p:cNvPr id="52" name="Rectangle 51"/>
          <p:cNvSpPr/>
          <p:nvPr/>
        </p:nvSpPr>
        <p:spPr>
          <a:xfrm>
            <a:off x="7215206" y="6015497"/>
            <a:ext cx="1838965" cy="276999"/>
          </a:xfrm>
          <a:prstGeom prst="rect">
            <a:avLst/>
          </a:prstGeom>
        </p:spPr>
        <p:txBody>
          <a:bodyPr wrap="none">
            <a:spAutoFit/>
          </a:bodyPr>
          <a:lstStyle/>
          <a:p>
            <a:pPr algn="ctr">
              <a:spcBef>
                <a:spcPct val="50000"/>
              </a:spcBef>
            </a:pPr>
            <a:r>
              <a:rPr lang="fa-IR" sz="1200" dirty="0" smtClean="0">
                <a:ea typeface="Homa"/>
                <a:cs typeface="Homa"/>
              </a:rPr>
              <a:t>اتاق استراحت ناهارخوری پرسنل</a:t>
            </a:r>
            <a:endParaRPr lang="fa-IR" sz="1200" dirty="0">
              <a:ea typeface="Homa"/>
              <a:cs typeface="Homa"/>
            </a:endParaRPr>
          </a:p>
        </p:txBody>
      </p:sp>
      <p:sp>
        <p:nvSpPr>
          <p:cNvPr id="53" name="Rectangle 52"/>
          <p:cNvSpPr/>
          <p:nvPr/>
        </p:nvSpPr>
        <p:spPr>
          <a:xfrm>
            <a:off x="642910" y="71414"/>
            <a:ext cx="2488105"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fa-IR" sz="3200" b="1" dirty="0" smtClean="0">
                <a:ea typeface="Homa"/>
                <a:cs typeface="Homa"/>
              </a:rPr>
              <a:t>گالری نقاشی</a:t>
            </a:r>
            <a:endParaRPr lang="fa-IR" sz="3200" b="1" dirty="0">
              <a:ea typeface="Homa"/>
              <a:cs typeface="Homa"/>
            </a:endParaRPr>
          </a:p>
        </p:txBody>
      </p:sp>
    </p:spTree>
  </p:cSld>
  <p:clrMapOvr>
    <a:masterClrMapping/>
  </p:clrMapOvr>
  <p:transition spd="slow">
    <p:pull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nut 4"/>
          <p:cNvSpPr/>
          <p:nvPr/>
        </p:nvSpPr>
        <p:spPr>
          <a:xfrm>
            <a:off x="7772400" y="609600"/>
            <a:ext cx="571504" cy="57150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p:cNvSpPr/>
          <p:nvPr/>
        </p:nvSpPr>
        <p:spPr>
          <a:xfrm>
            <a:off x="7924800" y="533400"/>
            <a:ext cx="405489" cy="428628"/>
          </a:xfrm>
          <a:custGeom>
            <a:avLst/>
            <a:gdLst>
              <a:gd name="connsiteX0" fmla="*/ 0 w 599090"/>
              <a:gd name="connsiteY0" fmla="*/ 788276 h 961696"/>
              <a:gd name="connsiteX1" fmla="*/ 283779 w 599090"/>
              <a:gd name="connsiteY1" fmla="*/ 961696 h 961696"/>
              <a:gd name="connsiteX2" fmla="*/ 599090 w 599090"/>
              <a:gd name="connsiteY2" fmla="*/ 0 h 961696"/>
            </a:gdLst>
            <a:ahLst/>
            <a:cxnLst>
              <a:cxn ang="0">
                <a:pos x="connsiteX0" y="connsiteY0"/>
              </a:cxn>
              <a:cxn ang="0">
                <a:pos x="connsiteX1" y="connsiteY1"/>
              </a:cxn>
              <a:cxn ang="0">
                <a:pos x="connsiteX2" y="connsiteY2"/>
              </a:cxn>
            </a:cxnLst>
            <a:rect l="l" t="t" r="r" b="b"/>
            <a:pathLst>
              <a:path w="599090" h="961696">
                <a:moveTo>
                  <a:pt x="0" y="788276"/>
                </a:moveTo>
                <a:lnTo>
                  <a:pt x="283779" y="961696"/>
                </a:lnTo>
                <a:lnTo>
                  <a:pt x="599090" y="0"/>
                </a:lnTo>
              </a:path>
            </a:pathLst>
          </a:custGeom>
          <a:ln w="7620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Rectangle 5"/>
          <p:cNvSpPr/>
          <p:nvPr/>
        </p:nvSpPr>
        <p:spPr>
          <a:xfrm>
            <a:off x="3615112" y="609600"/>
            <a:ext cx="4248279" cy="1323439"/>
          </a:xfrm>
          <a:prstGeom prst="rect">
            <a:avLst/>
          </a:prstGeom>
        </p:spPr>
        <p:txBody>
          <a:bodyPr wrap="none">
            <a:spAutoFit/>
          </a:bodyPr>
          <a:lstStyle/>
          <a:p>
            <a:pPr algn="ctr">
              <a:spcBef>
                <a:spcPct val="50000"/>
              </a:spcBef>
            </a:pPr>
            <a:r>
              <a:rPr lang="fa-IR" sz="3200" b="1" dirty="0" smtClean="0">
                <a:ea typeface="Homa"/>
                <a:cs typeface="Homa"/>
              </a:rPr>
              <a:t> مزون لباس های سنتی ایرانی</a:t>
            </a:r>
          </a:p>
          <a:p>
            <a:pPr algn="r">
              <a:spcBef>
                <a:spcPct val="50000"/>
              </a:spcBef>
            </a:pPr>
            <a:endParaRPr lang="fa-IR" sz="3200" b="1" dirty="0">
              <a:ea typeface="Homa"/>
              <a:cs typeface="Homa"/>
            </a:endParaRPr>
          </a:p>
        </p:txBody>
      </p:sp>
      <p:sp>
        <p:nvSpPr>
          <p:cNvPr id="8" name="Rectangle 7"/>
          <p:cNvSpPr/>
          <p:nvPr/>
        </p:nvSpPr>
        <p:spPr>
          <a:xfrm>
            <a:off x="1905000" y="1676400"/>
            <a:ext cx="5562600" cy="4154984"/>
          </a:xfrm>
          <a:prstGeom prst="rect">
            <a:avLst/>
          </a:prstGeom>
        </p:spPr>
        <p:txBody>
          <a:bodyPr wrap="square">
            <a:spAutoFit/>
          </a:bodyPr>
          <a:lstStyle/>
          <a:p>
            <a:pPr algn="r"/>
            <a:endParaRPr lang="fa-IR" sz="2400" dirty="0" smtClean="0">
              <a:ea typeface="Homa"/>
              <a:cs typeface="B Nazanin" pitchFamily="2" charset="-78"/>
            </a:endParaRPr>
          </a:p>
          <a:p>
            <a:pPr algn="r"/>
            <a:r>
              <a:rPr lang="fa-IR" sz="2400" dirty="0" smtClean="0">
                <a:ea typeface="Homa"/>
                <a:cs typeface="B Nazanin" pitchFamily="2" charset="-78"/>
              </a:rPr>
              <a:t>کاربری ایجاد شده در بنا مزونی برای طراحی و به نمایش گذاشتن لباس های سنتی ایرانی است . این مکان اکثریت قشر جوان و دانشجویان را به خود جلب میکند در نتیجه این دسته از بازدید کنندگان با داشتن درک از با ارزش بودن بنا و با رفت وآمد کنترل شده صدمات وارده بر بنا را کاهش میدهند.</a:t>
            </a:r>
          </a:p>
          <a:p>
            <a:pPr algn="r"/>
            <a:r>
              <a:rPr lang="fa-IR" sz="2400" dirty="0" smtClean="0">
                <a:ea typeface="Homa"/>
                <a:cs typeface="B Nazanin" pitchFamily="2" charset="-78"/>
              </a:rPr>
              <a:t>همچنین ایجاد این مزون باعث از یاد نبردن فرهنگ و پوشش سنتی ایرانی شده است و ایجاد شغل و کمک به اقتصاد طراحان لباس که بیشتر از قشر جوان هستند میکند.     </a:t>
            </a:r>
          </a:p>
        </p:txBody>
      </p:sp>
    </p:spTree>
  </p:cSld>
  <p:clrMapOvr>
    <a:masterClrMapping/>
  </p:clrMapOvr>
  <p:transition spd="slow">
    <p:pull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mrooz\Desktop\Picture1.png"/>
          <p:cNvPicPr>
            <a:picLocks noChangeAspect="1" noChangeArrowheads="1"/>
          </p:cNvPicPr>
          <p:nvPr/>
        </p:nvPicPr>
        <p:blipFill>
          <a:blip r:embed="rId2" cstate="print"/>
          <a:srcRect/>
          <a:stretch>
            <a:fillRect/>
          </a:stretch>
        </p:blipFill>
        <p:spPr bwMode="auto">
          <a:xfrm>
            <a:off x="-32" y="359082"/>
            <a:ext cx="6934382" cy="6498942"/>
          </a:xfrm>
          <a:prstGeom prst="rect">
            <a:avLst/>
          </a:prstGeom>
          <a:noFill/>
        </p:spPr>
      </p:pic>
      <p:sp>
        <p:nvSpPr>
          <p:cNvPr id="5" name="Rectangle 4"/>
          <p:cNvSpPr/>
          <p:nvPr/>
        </p:nvSpPr>
        <p:spPr>
          <a:xfrm>
            <a:off x="6012160" y="1088273"/>
            <a:ext cx="288032"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sz="1200"/>
          </a:p>
        </p:txBody>
      </p:sp>
      <p:sp>
        <p:nvSpPr>
          <p:cNvPr id="6" name="Rectangle 5"/>
          <p:cNvSpPr/>
          <p:nvPr/>
        </p:nvSpPr>
        <p:spPr>
          <a:xfrm>
            <a:off x="713472" y="1000706"/>
            <a:ext cx="28803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200"/>
          </a:p>
        </p:txBody>
      </p:sp>
      <p:sp>
        <p:nvSpPr>
          <p:cNvPr id="7" name="Rectangle 6"/>
          <p:cNvSpPr/>
          <p:nvPr/>
        </p:nvSpPr>
        <p:spPr>
          <a:xfrm>
            <a:off x="2771800" y="3681633"/>
            <a:ext cx="576064" cy="576064"/>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fa-IR" sz="1200"/>
          </a:p>
        </p:txBody>
      </p:sp>
      <p:sp>
        <p:nvSpPr>
          <p:cNvPr id="9" name="Freeform 8"/>
          <p:cNvSpPr/>
          <p:nvPr/>
        </p:nvSpPr>
        <p:spPr>
          <a:xfrm>
            <a:off x="3476847" y="2710102"/>
            <a:ext cx="446567" cy="372139"/>
          </a:xfrm>
          <a:custGeom>
            <a:avLst/>
            <a:gdLst>
              <a:gd name="connsiteX0" fmla="*/ 435934 w 446567"/>
              <a:gd name="connsiteY0" fmla="*/ 372139 h 372139"/>
              <a:gd name="connsiteX1" fmla="*/ 414669 w 446567"/>
              <a:gd name="connsiteY1" fmla="*/ 233916 h 372139"/>
              <a:gd name="connsiteX2" fmla="*/ 446567 w 446567"/>
              <a:gd name="connsiteY2" fmla="*/ 148856 h 372139"/>
              <a:gd name="connsiteX3" fmla="*/ 435934 w 446567"/>
              <a:gd name="connsiteY3" fmla="*/ 0 h 372139"/>
              <a:gd name="connsiteX4" fmla="*/ 21265 w 446567"/>
              <a:gd name="connsiteY4" fmla="*/ 10632 h 372139"/>
              <a:gd name="connsiteX5" fmla="*/ 0 w 446567"/>
              <a:gd name="connsiteY5" fmla="*/ 372139 h 372139"/>
              <a:gd name="connsiteX6" fmla="*/ 435934 w 446567"/>
              <a:gd name="connsiteY6" fmla="*/ 372139 h 37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567" h="372139">
                <a:moveTo>
                  <a:pt x="435934" y="372139"/>
                </a:moveTo>
                <a:lnTo>
                  <a:pt x="414669" y="233916"/>
                </a:lnTo>
                <a:lnTo>
                  <a:pt x="446567" y="148856"/>
                </a:lnTo>
                <a:lnTo>
                  <a:pt x="435934" y="0"/>
                </a:lnTo>
                <a:lnTo>
                  <a:pt x="21265" y="10632"/>
                </a:lnTo>
                <a:lnTo>
                  <a:pt x="0" y="372139"/>
                </a:lnTo>
                <a:lnTo>
                  <a:pt x="435934" y="372139"/>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fa-IR" sz="1200"/>
          </a:p>
        </p:txBody>
      </p:sp>
      <p:sp>
        <p:nvSpPr>
          <p:cNvPr id="10" name="Rectangle 9"/>
          <p:cNvSpPr/>
          <p:nvPr/>
        </p:nvSpPr>
        <p:spPr>
          <a:xfrm>
            <a:off x="4618875" y="2736682"/>
            <a:ext cx="422406" cy="506989"/>
          </a:xfrm>
          <a:prstGeom prst="rect">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fa-IR" sz="1200"/>
          </a:p>
        </p:txBody>
      </p:sp>
      <p:sp>
        <p:nvSpPr>
          <p:cNvPr id="11" name="Rectangle 10"/>
          <p:cNvSpPr/>
          <p:nvPr/>
        </p:nvSpPr>
        <p:spPr>
          <a:xfrm>
            <a:off x="4803459" y="3752569"/>
            <a:ext cx="822042" cy="1440160"/>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fa-IR" sz="1200"/>
          </a:p>
        </p:txBody>
      </p:sp>
      <p:sp>
        <p:nvSpPr>
          <p:cNvPr id="13" name="Freeform 12"/>
          <p:cNvSpPr/>
          <p:nvPr/>
        </p:nvSpPr>
        <p:spPr>
          <a:xfrm>
            <a:off x="2690037" y="4443209"/>
            <a:ext cx="478465" cy="829339"/>
          </a:xfrm>
          <a:custGeom>
            <a:avLst/>
            <a:gdLst>
              <a:gd name="connsiteX0" fmla="*/ 63796 w 478465"/>
              <a:gd name="connsiteY0" fmla="*/ 542260 h 829339"/>
              <a:gd name="connsiteX1" fmla="*/ 21265 w 478465"/>
              <a:gd name="connsiteY1" fmla="*/ 510363 h 829339"/>
              <a:gd name="connsiteX2" fmla="*/ 0 w 478465"/>
              <a:gd name="connsiteY2" fmla="*/ 0 h 829339"/>
              <a:gd name="connsiteX3" fmla="*/ 478465 w 478465"/>
              <a:gd name="connsiteY3" fmla="*/ 0 h 829339"/>
              <a:gd name="connsiteX4" fmla="*/ 467833 w 478465"/>
              <a:gd name="connsiteY4" fmla="*/ 478465 h 829339"/>
              <a:gd name="connsiteX5" fmla="*/ 414670 w 478465"/>
              <a:gd name="connsiteY5" fmla="*/ 478465 h 829339"/>
              <a:gd name="connsiteX6" fmla="*/ 435935 w 478465"/>
              <a:gd name="connsiteY6" fmla="*/ 808074 h 829339"/>
              <a:gd name="connsiteX7" fmla="*/ 42530 w 478465"/>
              <a:gd name="connsiteY7" fmla="*/ 829339 h 829339"/>
              <a:gd name="connsiteX8" fmla="*/ 63796 w 478465"/>
              <a:gd name="connsiteY8" fmla="*/ 542260 h 8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65" h="829339">
                <a:moveTo>
                  <a:pt x="63796" y="542260"/>
                </a:moveTo>
                <a:lnTo>
                  <a:pt x="21265" y="510363"/>
                </a:lnTo>
                <a:lnTo>
                  <a:pt x="0" y="0"/>
                </a:lnTo>
                <a:lnTo>
                  <a:pt x="478465" y="0"/>
                </a:lnTo>
                <a:lnTo>
                  <a:pt x="467833" y="478465"/>
                </a:lnTo>
                <a:lnTo>
                  <a:pt x="414670" y="478465"/>
                </a:lnTo>
                <a:lnTo>
                  <a:pt x="435935" y="808074"/>
                </a:lnTo>
                <a:lnTo>
                  <a:pt x="42530" y="829339"/>
                </a:lnTo>
                <a:lnTo>
                  <a:pt x="63796" y="542260"/>
                </a:lnTo>
                <a:close/>
              </a:path>
            </a:pathLst>
          </a:cu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sz="1200"/>
          </a:p>
        </p:txBody>
      </p:sp>
      <p:sp>
        <p:nvSpPr>
          <p:cNvPr id="14" name="Rectangle 13"/>
          <p:cNvSpPr/>
          <p:nvPr/>
        </p:nvSpPr>
        <p:spPr>
          <a:xfrm>
            <a:off x="3294996" y="2240401"/>
            <a:ext cx="504056" cy="288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fa-IR" sz="1200"/>
          </a:p>
        </p:txBody>
      </p:sp>
      <p:sp>
        <p:nvSpPr>
          <p:cNvPr id="16" name="Freeform 15"/>
          <p:cNvSpPr/>
          <p:nvPr/>
        </p:nvSpPr>
        <p:spPr>
          <a:xfrm>
            <a:off x="5607096" y="1731904"/>
            <a:ext cx="531627" cy="499731"/>
          </a:xfrm>
          <a:custGeom>
            <a:avLst/>
            <a:gdLst>
              <a:gd name="connsiteX0" fmla="*/ 520995 w 531627"/>
              <a:gd name="connsiteY0" fmla="*/ 148856 h 499731"/>
              <a:gd name="connsiteX1" fmla="*/ 361507 w 531627"/>
              <a:gd name="connsiteY1" fmla="*/ 0 h 499731"/>
              <a:gd name="connsiteX2" fmla="*/ 159488 w 531627"/>
              <a:gd name="connsiteY2" fmla="*/ 0 h 499731"/>
              <a:gd name="connsiteX3" fmla="*/ 0 w 531627"/>
              <a:gd name="connsiteY3" fmla="*/ 148856 h 499731"/>
              <a:gd name="connsiteX4" fmla="*/ 10632 w 531627"/>
              <a:gd name="connsiteY4" fmla="*/ 340242 h 499731"/>
              <a:gd name="connsiteX5" fmla="*/ 159488 w 531627"/>
              <a:gd name="connsiteY5" fmla="*/ 499731 h 499731"/>
              <a:gd name="connsiteX6" fmla="*/ 361507 w 531627"/>
              <a:gd name="connsiteY6" fmla="*/ 499731 h 499731"/>
              <a:gd name="connsiteX7" fmla="*/ 531627 w 531627"/>
              <a:gd name="connsiteY7" fmla="*/ 350875 h 499731"/>
              <a:gd name="connsiteX8" fmla="*/ 520995 w 531627"/>
              <a:gd name="connsiteY8" fmla="*/ 148856 h 49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627" h="499731">
                <a:moveTo>
                  <a:pt x="520995" y="148856"/>
                </a:moveTo>
                <a:lnTo>
                  <a:pt x="361507" y="0"/>
                </a:lnTo>
                <a:lnTo>
                  <a:pt x="159488" y="0"/>
                </a:lnTo>
                <a:lnTo>
                  <a:pt x="0" y="148856"/>
                </a:lnTo>
                <a:lnTo>
                  <a:pt x="10632" y="340242"/>
                </a:lnTo>
                <a:lnTo>
                  <a:pt x="159488" y="499731"/>
                </a:lnTo>
                <a:lnTo>
                  <a:pt x="361507" y="499731"/>
                </a:lnTo>
                <a:lnTo>
                  <a:pt x="531627" y="350875"/>
                </a:lnTo>
                <a:lnTo>
                  <a:pt x="520995" y="14885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sz="1200"/>
          </a:p>
        </p:txBody>
      </p:sp>
      <p:sp>
        <p:nvSpPr>
          <p:cNvPr id="17" name="Freeform 16"/>
          <p:cNvSpPr/>
          <p:nvPr/>
        </p:nvSpPr>
        <p:spPr>
          <a:xfrm>
            <a:off x="1001504" y="1731905"/>
            <a:ext cx="531627" cy="499731"/>
          </a:xfrm>
          <a:custGeom>
            <a:avLst/>
            <a:gdLst>
              <a:gd name="connsiteX0" fmla="*/ 520995 w 531627"/>
              <a:gd name="connsiteY0" fmla="*/ 148856 h 499731"/>
              <a:gd name="connsiteX1" fmla="*/ 361507 w 531627"/>
              <a:gd name="connsiteY1" fmla="*/ 0 h 499731"/>
              <a:gd name="connsiteX2" fmla="*/ 159488 w 531627"/>
              <a:gd name="connsiteY2" fmla="*/ 0 h 499731"/>
              <a:gd name="connsiteX3" fmla="*/ 0 w 531627"/>
              <a:gd name="connsiteY3" fmla="*/ 148856 h 499731"/>
              <a:gd name="connsiteX4" fmla="*/ 10632 w 531627"/>
              <a:gd name="connsiteY4" fmla="*/ 340242 h 499731"/>
              <a:gd name="connsiteX5" fmla="*/ 159488 w 531627"/>
              <a:gd name="connsiteY5" fmla="*/ 499731 h 499731"/>
              <a:gd name="connsiteX6" fmla="*/ 361507 w 531627"/>
              <a:gd name="connsiteY6" fmla="*/ 499731 h 499731"/>
              <a:gd name="connsiteX7" fmla="*/ 531627 w 531627"/>
              <a:gd name="connsiteY7" fmla="*/ 350875 h 499731"/>
              <a:gd name="connsiteX8" fmla="*/ 520995 w 531627"/>
              <a:gd name="connsiteY8" fmla="*/ 148856 h 49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627" h="499731">
                <a:moveTo>
                  <a:pt x="520995" y="148856"/>
                </a:moveTo>
                <a:lnTo>
                  <a:pt x="361507" y="0"/>
                </a:lnTo>
                <a:lnTo>
                  <a:pt x="159488" y="0"/>
                </a:lnTo>
                <a:lnTo>
                  <a:pt x="0" y="148856"/>
                </a:lnTo>
                <a:lnTo>
                  <a:pt x="10632" y="340242"/>
                </a:lnTo>
                <a:lnTo>
                  <a:pt x="159488" y="499731"/>
                </a:lnTo>
                <a:lnTo>
                  <a:pt x="361507" y="499731"/>
                </a:lnTo>
                <a:lnTo>
                  <a:pt x="531627" y="350875"/>
                </a:lnTo>
                <a:lnTo>
                  <a:pt x="520995" y="148856"/>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fa-IR" sz="1200"/>
          </a:p>
        </p:txBody>
      </p:sp>
      <p:sp>
        <p:nvSpPr>
          <p:cNvPr id="18" name="Rectangle 17"/>
          <p:cNvSpPr/>
          <p:nvPr/>
        </p:nvSpPr>
        <p:spPr>
          <a:xfrm>
            <a:off x="2227196" y="1726585"/>
            <a:ext cx="462842" cy="5050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fa-IR" sz="1200"/>
          </a:p>
        </p:txBody>
      </p:sp>
      <p:sp>
        <p:nvSpPr>
          <p:cNvPr id="19" name="Rectangle 18"/>
          <p:cNvSpPr/>
          <p:nvPr/>
        </p:nvSpPr>
        <p:spPr>
          <a:xfrm>
            <a:off x="1619672" y="1726585"/>
            <a:ext cx="432048" cy="5050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fa-IR" sz="1200"/>
          </a:p>
        </p:txBody>
      </p:sp>
      <p:sp>
        <p:nvSpPr>
          <p:cNvPr id="20" name="Rectangle 19"/>
          <p:cNvSpPr/>
          <p:nvPr/>
        </p:nvSpPr>
        <p:spPr>
          <a:xfrm>
            <a:off x="3009959" y="1726584"/>
            <a:ext cx="228600" cy="5050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fa-IR" sz="1200"/>
          </a:p>
        </p:txBody>
      </p:sp>
      <p:sp>
        <p:nvSpPr>
          <p:cNvPr id="22" name="Freeform 21"/>
          <p:cNvSpPr/>
          <p:nvPr/>
        </p:nvSpPr>
        <p:spPr>
          <a:xfrm>
            <a:off x="3573129" y="3528809"/>
            <a:ext cx="882503" cy="882502"/>
          </a:xfrm>
          <a:custGeom>
            <a:avLst/>
            <a:gdLst>
              <a:gd name="connsiteX0" fmla="*/ 882503 w 882503"/>
              <a:gd name="connsiteY0" fmla="*/ 106325 h 882502"/>
              <a:gd name="connsiteX1" fmla="*/ 754912 w 882503"/>
              <a:gd name="connsiteY1" fmla="*/ 0 h 882502"/>
              <a:gd name="connsiteX2" fmla="*/ 159489 w 882503"/>
              <a:gd name="connsiteY2" fmla="*/ 10632 h 882502"/>
              <a:gd name="connsiteX3" fmla="*/ 21265 w 882503"/>
              <a:gd name="connsiteY3" fmla="*/ 127591 h 882502"/>
              <a:gd name="connsiteX4" fmla="*/ 0 w 882503"/>
              <a:gd name="connsiteY4" fmla="*/ 765544 h 882502"/>
              <a:gd name="connsiteX5" fmla="*/ 106326 w 882503"/>
              <a:gd name="connsiteY5" fmla="*/ 861237 h 882502"/>
              <a:gd name="connsiteX6" fmla="*/ 680484 w 882503"/>
              <a:gd name="connsiteY6" fmla="*/ 882502 h 882502"/>
              <a:gd name="connsiteX7" fmla="*/ 882503 w 882503"/>
              <a:gd name="connsiteY7" fmla="*/ 776177 h 882502"/>
              <a:gd name="connsiteX8" fmla="*/ 882503 w 882503"/>
              <a:gd name="connsiteY8" fmla="*/ 106325 h 8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503" h="882502">
                <a:moveTo>
                  <a:pt x="882503" y="106325"/>
                </a:moveTo>
                <a:lnTo>
                  <a:pt x="754912" y="0"/>
                </a:lnTo>
                <a:lnTo>
                  <a:pt x="159489" y="10632"/>
                </a:lnTo>
                <a:lnTo>
                  <a:pt x="21265" y="127591"/>
                </a:lnTo>
                <a:lnTo>
                  <a:pt x="0" y="765544"/>
                </a:lnTo>
                <a:lnTo>
                  <a:pt x="106326" y="861237"/>
                </a:lnTo>
                <a:lnTo>
                  <a:pt x="680484" y="882502"/>
                </a:lnTo>
                <a:lnTo>
                  <a:pt x="882503" y="776177"/>
                </a:lnTo>
                <a:lnTo>
                  <a:pt x="882503" y="106325"/>
                </a:lnTo>
                <a:close/>
              </a:path>
            </a:pathLst>
          </a:cu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fa-IR" sz="1200"/>
          </a:p>
        </p:txBody>
      </p:sp>
      <p:sp>
        <p:nvSpPr>
          <p:cNvPr id="23" name="Freeform 22"/>
          <p:cNvSpPr/>
          <p:nvPr/>
        </p:nvSpPr>
        <p:spPr>
          <a:xfrm>
            <a:off x="5082363" y="1721274"/>
            <a:ext cx="393404" cy="531628"/>
          </a:xfrm>
          <a:custGeom>
            <a:avLst/>
            <a:gdLst>
              <a:gd name="connsiteX0" fmla="*/ 372139 w 393404"/>
              <a:gd name="connsiteY0" fmla="*/ 116958 h 531628"/>
              <a:gd name="connsiteX1" fmla="*/ 276446 w 393404"/>
              <a:gd name="connsiteY1" fmla="*/ 0 h 531628"/>
              <a:gd name="connsiteX2" fmla="*/ 116958 w 393404"/>
              <a:gd name="connsiteY2" fmla="*/ 10632 h 531628"/>
              <a:gd name="connsiteX3" fmla="*/ 0 w 393404"/>
              <a:gd name="connsiteY3" fmla="*/ 95693 h 531628"/>
              <a:gd name="connsiteX4" fmla="*/ 10632 w 393404"/>
              <a:gd name="connsiteY4" fmla="*/ 446567 h 531628"/>
              <a:gd name="connsiteX5" fmla="*/ 85060 w 393404"/>
              <a:gd name="connsiteY5" fmla="*/ 510363 h 531628"/>
              <a:gd name="connsiteX6" fmla="*/ 287079 w 393404"/>
              <a:gd name="connsiteY6" fmla="*/ 531628 h 531628"/>
              <a:gd name="connsiteX7" fmla="*/ 393404 w 393404"/>
              <a:gd name="connsiteY7" fmla="*/ 435935 h 531628"/>
              <a:gd name="connsiteX8" fmla="*/ 372139 w 393404"/>
              <a:gd name="connsiteY8" fmla="*/ 116958 h 53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4" h="531628">
                <a:moveTo>
                  <a:pt x="372139" y="116958"/>
                </a:moveTo>
                <a:lnTo>
                  <a:pt x="276446" y="0"/>
                </a:lnTo>
                <a:lnTo>
                  <a:pt x="116958" y="10632"/>
                </a:lnTo>
                <a:lnTo>
                  <a:pt x="0" y="95693"/>
                </a:lnTo>
                <a:lnTo>
                  <a:pt x="10632" y="446567"/>
                </a:lnTo>
                <a:lnTo>
                  <a:pt x="85060" y="510363"/>
                </a:lnTo>
                <a:lnTo>
                  <a:pt x="287079" y="531628"/>
                </a:lnTo>
                <a:lnTo>
                  <a:pt x="393404" y="435935"/>
                </a:lnTo>
                <a:lnTo>
                  <a:pt x="372139" y="116958"/>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sz="1200"/>
          </a:p>
        </p:txBody>
      </p:sp>
      <p:sp>
        <p:nvSpPr>
          <p:cNvPr id="24" name="Rectangle 23"/>
          <p:cNvSpPr/>
          <p:nvPr/>
        </p:nvSpPr>
        <p:spPr>
          <a:xfrm flipH="1">
            <a:off x="4455631" y="1726584"/>
            <a:ext cx="476408" cy="5050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sz="1200"/>
          </a:p>
        </p:txBody>
      </p:sp>
      <p:sp>
        <p:nvSpPr>
          <p:cNvPr id="27" name="Freeform 26"/>
          <p:cNvSpPr/>
          <p:nvPr/>
        </p:nvSpPr>
        <p:spPr>
          <a:xfrm>
            <a:off x="3973684" y="1434195"/>
            <a:ext cx="311237" cy="1637414"/>
          </a:xfrm>
          <a:custGeom>
            <a:avLst/>
            <a:gdLst>
              <a:gd name="connsiteX0" fmla="*/ 13525 w 311237"/>
              <a:gd name="connsiteY0" fmla="*/ 0 h 1637414"/>
              <a:gd name="connsiteX1" fmla="*/ 311237 w 311237"/>
              <a:gd name="connsiteY1" fmla="*/ 95693 h 1637414"/>
              <a:gd name="connsiteX2" fmla="*/ 289972 w 311237"/>
              <a:gd name="connsiteY2" fmla="*/ 1637414 h 1637414"/>
              <a:gd name="connsiteX3" fmla="*/ 34790 w 311237"/>
              <a:gd name="connsiteY3" fmla="*/ 1626781 h 1637414"/>
              <a:gd name="connsiteX4" fmla="*/ 2893 w 311237"/>
              <a:gd name="connsiteY4" fmla="*/ 1626781 h 1637414"/>
              <a:gd name="connsiteX5" fmla="*/ 13525 w 311237"/>
              <a:gd name="connsiteY5" fmla="*/ 0 h 163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237" h="1637414">
                <a:moveTo>
                  <a:pt x="13525" y="0"/>
                </a:moveTo>
                <a:lnTo>
                  <a:pt x="311237" y="95693"/>
                </a:lnTo>
                <a:lnTo>
                  <a:pt x="289972" y="1637414"/>
                </a:lnTo>
                <a:lnTo>
                  <a:pt x="34790" y="1626781"/>
                </a:lnTo>
                <a:lnTo>
                  <a:pt x="2893" y="1626781"/>
                </a:lnTo>
                <a:cubicBezTo>
                  <a:pt x="-651" y="1077432"/>
                  <a:pt x="-4196" y="528084"/>
                  <a:pt x="13525" y="0"/>
                </a:cubicBezTo>
                <a:close/>
              </a:path>
            </a:pathLst>
          </a:cu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fa-IR" sz="1200"/>
          </a:p>
        </p:txBody>
      </p:sp>
      <p:sp>
        <p:nvSpPr>
          <p:cNvPr id="28" name="Rectangle 27"/>
          <p:cNvSpPr/>
          <p:nvPr/>
        </p:nvSpPr>
        <p:spPr>
          <a:xfrm>
            <a:off x="7585314" y="406029"/>
            <a:ext cx="583814" cy="276999"/>
          </a:xfrm>
          <a:prstGeom prst="rect">
            <a:avLst/>
          </a:prstGeom>
        </p:spPr>
        <p:txBody>
          <a:bodyPr wrap="none">
            <a:spAutoFit/>
          </a:bodyPr>
          <a:lstStyle/>
          <a:p>
            <a:pPr algn="ctr">
              <a:spcBef>
                <a:spcPct val="50000"/>
              </a:spcBef>
            </a:pPr>
            <a:r>
              <a:rPr lang="fa-IR" sz="1200" dirty="0" smtClean="0">
                <a:ea typeface="Homa"/>
                <a:cs typeface="Homa"/>
              </a:rPr>
              <a:t> ورودی</a:t>
            </a:r>
            <a:endParaRPr lang="fa-IR" sz="1200" dirty="0">
              <a:ea typeface="Homa"/>
              <a:cs typeface="Homa"/>
            </a:endParaRPr>
          </a:p>
        </p:txBody>
      </p:sp>
      <p:sp>
        <p:nvSpPr>
          <p:cNvPr id="29" name="Rectangle 28"/>
          <p:cNvSpPr/>
          <p:nvPr/>
        </p:nvSpPr>
        <p:spPr>
          <a:xfrm>
            <a:off x="6718281" y="386217"/>
            <a:ext cx="357190" cy="35719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200"/>
          </a:p>
        </p:txBody>
      </p:sp>
      <p:sp>
        <p:nvSpPr>
          <p:cNvPr id="30" name="Rectangle 29"/>
          <p:cNvSpPr/>
          <p:nvPr/>
        </p:nvSpPr>
        <p:spPr>
          <a:xfrm>
            <a:off x="6715140" y="821153"/>
            <a:ext cx="357190" cy="35719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31" name="Rectangle 30"/>
          <p:cNvSpPr/>
          <p:nvPr/>
        </p:nvSpPr>
        <p:spPr>
          <a:xfrm>
            <a:off x="7590122" y="860058"/>
            <a:ext cx="579005" cy="276999"/>
          </a:xfrm>
          <a:prstGeom prst="rect">
            <a:avLst/>
          </a:prstGeom>
        </p:spPr>
        <p:txBody>
          <a:bodyPr wrap="none">
            <a:spAutoFit/>
          </a:bodyPr>
          <a:lstStyle/>
          <a:p>
            <a:pPr algn="ctr">
              <a:spcBef>
                <a:spcPct val="50000"/>
              </a:spcBef>
            </a:pPr>
            <a:r>
              <a:rPr lang="fa-IR" sz="1200" dirty="0" smtClean="0">
                <a:ea typeface="Homa"/>
                <a:cs typeface="Homa"/>
              </a:rPr>
              <a:t>خروجی</a:t>
            </a:r>
            <a:endParaRPr lang="fa-IR" sz="1200" dirty="0">
              <a:ea typeface="Homa"/>
              <a:cs typeface="Homa"/>
            </a:endParaRPr>
          </a:p>
        </p:txBody>
      </p:sp>
      <p:sp>
        <p:nvSpPr>
          <p:cNvPr id="32" name="Rectangle 31"/>
          <p:cNvSpPr/>
          <p:nvPr/>
        </p:nvSpPr>
        <p:spPr>
          <a:xfrm>
            <a:off x="7480318" y="1302860"/>
            <a:ext cx="726481" cy="276999"/>
          </a:xfrm>
          <a:prstGeom prst="rect">
            <a:avLst/>
          </a:prstGeom>
        </p:spPr>
        <p:txBody>
          <a:bodyPr wrap="none">
            <a:spAutoFit/>
          </a:bodyPr>
          <a:lstStyle/>
          <a:p>
            <a:pPr algn="ctr">
              <a:spcBef>
                <a:spcPct val="50000"/>
              </a:spcBef>
            </a:pPr>
            <a:r>
              <a:rPr lang="fa-IR" sz="1200" dirty="0" smtClean="0">
                <a:ea typeface="Homa"/>
                <a:cs typeface="Homa"/>
              </a:rPr>
              <a:t> خیاط خانه</a:t>
            </a:r>
            <a:endParaRPr lang="fa-IR" sz="1200" dirty="0">
              <a:ea typeface="Homa"/>
              <a:cs typeface="Homa"/>
            </a:endParaRPr>
          </a:p>
        </p:txBody>
      </p:sp>
      <p:sp>
        <p:nvSpPr>
          <p:cNvPr id="33" name="Rectangle 32"/>
          <p:cNvSpPr/>
          <p:nvPr/>
        </p:nvSpPr>
        <p:spPr>
          <a:xfrm>
            <a:off x="6715140" y="1254642"/>
            <a:ext cx="357190" cy="35719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200"/>
          </a:p>
        </p:txBody>
      </p:sp>
      <p:sp>
        <p:nvSpPr>
          <p:cNvPr id="34" name="Rectangle 33"/>
          <p:cNvSpPr/>
          <p:nvPr/>
        </p:nvSpPr>
        <p:spPr>
          <a:xfrm>
            <a:off x="6718281" y="1730429"/>
            <a:ext cx="357190" cy="35719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200"/>
          </a:p>
        </p:txBody>
      </p:sp>
      <p:sp>
        <p:nvSpPr>
          <p:cNvPr id="35" name="Rectangle 34"/>
          <p:cNvSpPr/>
          <p:nvPr/>
        </p:nvSpPr>
        <p:spPr>
          <a:xfrm>
            <a:off x="7193150" y="1762751"/>
            <a:ext cx="1173718" cy="276999"/>
          </a:xfrm>
          <a:prstGeom prst="rect">
            <a:avLst/>
          </a:prstGeom>
        </p:spPr>
        <p:txBody>
          <a:bodyPr wrap="none">
            <a:spAutoFit/>
          </a:bodyPr>
          <a:lstStyle/>
          <a:p>
            <a:pPr algn="ctr">
              <a:spcBef>
                <a:spcPct val="50000"/>
              </a:spcBef>
            </a:pPr>
            <a:r>
              <a:rPr lang="fa-IR" sz="1200" dirty="0" smtClean="0">
                <a:ea typeface="Homa"/>
                <a:cs typeface="Homa"/>
              </a:rPr>
              <a:t>لباسهای اماده تحویل</a:t>
            </a:r>
            <a:endParaRPr lang="fa-IR" sz="1200" dirty="0">
              <a:ea typeface="Homa"/>
              <a:cs typeface="Homa"/>
            </a:endParaRPr>
          </a:p>
        </p:txBody>
      </p:sp>
      <p:sp>
        <p:nvSpPr>
          <p:cNvPr id="36" name="Rectangle 35"/>
          <p:cNvSpPr/>
          <p:nvPr/>
        </p:nvSpPr>
        <p:spPr>
          <a:xfrm>
            <a:off x="7072330" y="2321466"/>
            <a:ext cx="1677062" cy="276999"/>
          </a:xfrm>
          <a:prstGeom prst="rect">
            <a:avLst/>
          </a:prstGeom>
        </p:spPr>
        <p:txBody>
          <a:bodyPr wrap="none">
            <a:spAutoFit/>
          </a:bodyPr>
          <a:lstStyle/>
          <a:p>
            <a:pPr algn="ctr">
              <a:spcBef>
                <a:spcPct val="50000"/>
              </a:spcBef>
            </a:pPr>
            <a:r>
              <a:rPr lang="fa-IR" sz="1200" dirty="0" smtClean="0">
                <a:ea typeface="Homa"/>
                <a:cs typeface="Homa"/>
              </a:rPr>
              <a:t> پذیرش مشتری و تحویل لباس</a:t>
            </a:r>
            <a:endParaRPr lang="fa-IR" sz="1200" dirty="0">
              <a:ea typeface="Homa"/>
              <a:cs typeface="Homa"/>
            </a:endParaRPr>
          </a:p>
        </p:txBody>
      </p:sp>
      <p:sp>
        <p:nvSpPr>
          <p:cNvPr id="37" name="Rectangle 36"/>
          <p:cNvSpPr/>
          <p:nvPr/>
        </p:nvSpPr>
        <p:spPr>
          <a:xfrm>
            <a:off x="6718281" y="2255374"/>
            <a:ext cx="357190" cy="35719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200"/>
          </a:p>
        </p:txBody>
      </p:sp>
      <p:sp>
        <p:nvSpPr>
          <p:cNvPr id="38" name="Rectangle 37"/>
          <p:cNvSpPr/>
          <p:nvPr/>
        </p:nvSpPr>
        <p:spPr>
          <a:xfrm>
            <a:off x="6721962" y="2706928"/>
            <a:ext cx="357190" cy="35719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200"/>
          </a:p>
        </p:txBody>
      </p:sp>
      <p:sp>
        <p:nvSpPr>
          <p:cNvPr id="39" name="Rectangle 38"/>
          <p:cNvSpPr/>
          <p:nvPr/>
        </p:nvSpPr>
        <p:spPr>
          <a:xfrm>
            <a:off x="7117112" y="2778494"/>
            <a:ext cx="1588897" cy="276999"/>
          </a:xfrm>
          <a:prstGeom prst="rect">
            <a:avLst/>
          </a:prstGeom>
        </p:spPr>
        <p:txBody>
          <a:bodyPr wrap="none">
            <a:spAutoFit/>
          </a:bodyPr>
          <a:lstStyle/>
          <a:p>
            <a:pPr algn="ctr">
              <a:spcBef>
                <a:spcPct val="50000"/>
              </a:spcBef>
            </a:pPr>
            <a:r>
              <a:rPr lang="fa-IR" sz="1200" dirty="0" smtClean="0">
                <a:ea typeface="Homa"/>
                <a:cs typeface="Homa"/>
              </a:rPr>
              <a:t>راهروی ورودی به نمایشگاه</a:t>
            </a:r>
            <a:endParaRPr lang="fa-IR" sz="1200" dirty="0">
              <a:ea typeface="Homa"/>
              <a:cs typeface="Homa"/>
            </a:endParaRPr>
          </a:p>
        </p:txBody>
      </p:sp>
      <p:sp>
        <p:nvSpPr>
          <p:cNvPr id="40" name="Rectangle 39"/>
          <p:cNvSpPr/>
          <p:nvPr/>
        </p:nvSpPr>
        <p:spPr>
          <a:xfrm>
            <a:off x="7614739" y="3212724"/>
            <a:ext cx="614271" cy="276999"/>
          </a:xfrm>
          <a:prstGeom prst="rect">
            <a:avLst/>
          </a:prstGeom>
        </p:spPr>
        <p:txBody>
          <a:bodyPr wrap="none">
            <a:spAutoFit/>
          </a:bodyPr>
          <a:lstStyle/>
          <a:p>
            <a:pPr algn="ctr">
              <a:spcBef>
                <a:spcPct val="50000"/>
              </a:spcBef>
            </a:pPr>
            <a:r>
              <a:rPr lang="fa-IR" sz="1200" dirty="0" smtClean="0">
                <a:ea typeface="Homa"/>
                <a:cs typeface="Homa"/>
              </a:rPr>
              <a:t> سرویس</a:t>
            </a:r>
            <a:endParaRPr lang="fa-IR" sz="1200" dirty="0">
              <a:ea typeface="Homa"/>
              <a:cs typeface="Homa"/>
            </a:endParaRPr>
          </a:p>
        </p:txBody>
      </p:sp>
      <p:sp>
        <p:nvSpPr>
          <p:cNvPr id="41" name="Rectangle 40"/>
          <p:cNvSpPr/>
          <p:nvPr/>
        </p:nvSpPr>
        <p:spPr>
          <a:xfrm>
            <a:off x="6764204" y="3209257"/>
            <a:ext cx="357190" cy="35719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200"/>
          </a:p>
        </p:txBody>
      </p:sp>
      <p:sp>
        <p:nvSpPr>
          <p:cNvPr id="42" name="Rectangle 41"/>
          <p:cNvSpPr/>
          <p:nvPr/>
        </p:nvSpPr>
        <p:spPr>
          <a:xfrm>
            <a:off x="6764204" y="3665516"/>
            <a:ext cx="357190" cy="35719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200"/>
          </a:p>
        </p:txBody>
      </p:sp>
      <p:sp>
        <p:nvSpPr>
          <p:cNvPr id="43" name="Rectangle 42"/>
          <p:cNvSpPr/>
          <p:nvPr/>
        </p:nvSpPr>
        <p:spPr>
          <a:xfrm>
            <a:off x="7573259" y="3771630"/>
            <a:ext cx="667169" cy="276999"/>
          </a:xfrm>
          <a:prstGeom prst="rect">
            <a:avLst/>
          </a:prstGeom>
        </p:spPr>
        <p:txBody>
          <a:bodyPr wrap="none">
            <a:spAutoFit/>
          </a:bodyPr>
          <a:lstStyle/>
          <a:p>
            <a:pPr algn="ctr">
              <a:spcBef>
                <a:spcPct val="50000"/>
              </a:spcBef>
            </a:pPr>
            <a:r>
              <a:rPr lang="fa-IR" sz="1200" dirty="0" smtClean="0">
                <a:ea typeface="Homa"/>
                <a:cs typeface="Homa"/>
              </a:rPr>
              <a:t>آبدار خانه</a:t>
            </a:r>
            <a:endParaRPr lang="fa-IR" sz="1200" dirty="0">
              <a:ea typeface="Homa"/>
              <a:cs typeface="Homa"/>
            </a:endParaRPr>
          </a:p>
        </p:txBody>
      </p:sp>
      <p:sp>
        <p:nvSpPr>
          <p:cNvPr id="44" name="Rectangle 43"/>
          <p:cNvSpPr/>
          <p:nvPr/>
        </p:nvSpPr>
        <p:spPr>
          <a:xfrm>
            <a:off x="7480318" y="4182936"/>
            <a:ext cx="962123" cy="276999"/>
          </a:xfrm>
          <a:prstGeom prst="rect">
            <a:avLst/>
          </a:prstGeom>
        </p:spPr>
        <p:txBody>
          <a:bodyPr wrap="none">
            <a:spAutoFit/>
          </a:bodyPr>
          <a:lstStyle/>
          <a:p>
            <a:pPr algn="ctr">
              <a:spcBef>
                <a:spcPct val="50000"/>
              </a:spcBef>
            </a:pPr>
            <a:r>
              <a:rPr lang="fa-IR" sz="1200" dirty="0" smtClean="0">
                <a:ea typeface="Homa"/>
                <a:cs typeface="Homa"/>
              </a:rPr>
              <a:t> مدیریت تولیدی</a:t>
            </a:r>
            <a:endParaRPr lang="fa-IR" sz="1200" dirty="0">
              <a:ea typeface="Homa"/>
              <a:cs typeface="Homa"/>
            </a:endParaRPr>
          </a:p>
        </p:txBody>
      </p:sp>
      <p:sp>
        <p:nvSpPr>
          <p:cNvPr id="45" name="Rectangle 44"/>
          <p:cNvSpPr/>
          <p:nvPr/>
        </p:nvSpPr>
        <p:spPr>
          <a:xfrm>
            <a:off x="6749104" y="4163124"/>
            <a:ext cx="357190" cy="3571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200"/>
          </a:p>
        </p:txBody>
      </p:sp>
      <p:sp>
        <p:nvSpPr>
          <p:cNvPr id="46" name="Rectangle 45"/>
          <p:cNvSpPr/>
          <p:nvPr/>
        </p:nvSpPr>
        <p:spPr>
          <a:xfrm>
            <a:off x="6749104" y="4735805"/>
            <a:ext cx="357190" cy="35719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47" name="Rectangle 46"/>
          <p:cNvSpPr/>
          <p:nvPr/>
        </p:nvSpPr>
        <p:spPr>
          <a:xfrm>
            <a:off x="7554056" y="4860464"/>
            <a:ext cx="867545" cy="276999"/>
          </a:xfrm>
          <a:prstGeom prst="rect">
            <a:avLst/>
          </a:prstGeom>
        </p:spPr>
        <p:txBody>
          <a:bodyPr wrap="none">
            <a:spAutoFit/>
          </a:bodyPr>
          <a:lstStyle/>
          <a:p>
            <a:pPr algn="ctr">
              <a:spcBef>
                <a:spcPct val="50000"/>
              </a:spcBef>
            </a:pPr>
            <a:r>
              <a:rPr lang="fa-IR" sz="1200" dirty="0" smtClean="0">
                <a:ea typeface="Homa"/>
                <a:cs typeface="Homa"/>
              </a:rPr>
              <a:t>نمایشگاه لباس</a:t>
            </a:r>
            <a:endParaRPr lang="fa-IR" sz="1200" dirty="0">
              <a:ea typeface="Homa"/>
              <a:cs typeface="Homa"/>
            </a:endParaRPr>
          </a:p>
        </p:txBody>
      </p:sp>
      <p:sp>
        <p:nvSpPr>
          <p:cNvPr id="48" name="Rectangle 47"/>
          <p:cNvSpPr/>
          <p:nvPr/>
        </p:nvSpPr>
        <p:spPr>
          <a:xfrm>
            <a:off x="7193150" y="5305617"/>
            <a:ext cx="1284326" cy="276999"/>
          </a:xfrm>
          <a:prstGeom prst="rect">
            <a:avLst/>
          </a:prstGeom>
        </p:spPr>
        <p:txBody>
          <a:bodyPr wrap="none">
            <a:spAutoFit/>
          </a:bodyPr>
          <a:lstStyle/>
          <a:p>
            <a:pPr algn="ctr">
              <a:spcBef>
                <a:spcPct val="50000"/>
              </a:spcBef>
            </a:pPr>
            <a:r>
              <a:rPr lang="fa-IR" sz="1200" dirty="0" smtClean="0">
                <a:ea typeface="Homa"/>
                <a:cs typeface="Homa"/>
              </a:rPr>
              <a:t>سالن اجرای مدل لباس</a:t>
            </a:r>
            <a:endParaRPr lang="fa-IR" sz="1200" dirty="0">
              <a:ea typeface="Homa"/>
              <a:cs typeface="Homa"/>
            </a:endParaRPr>
          </a:p>
        </p:txBody>
      </p:sp>
      <p:sp>
        <p:nvSpPr>
          <p:cNvPr id="49" name="Rectangle 48"/>
          <p:cNvSpPr/>
          <p:nvPr/>
        </p:nvSpPr>
        <p:spPr>
          <a:xfrm>
            <a:off x="6749104" y="5273663"/>
            <a:ext cx="357190" cy="35719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200"/>
          </a:p>
        </p:txBody>
      </p:sp>
      <p:sp>
        <p:nvSpPr>
          <p:cNvPr id="50" name="Rectangle 49"/>
          <p:cNvSpPr/>
          <p:nvPr/>
        </p:nvSpPr>
        <p:spPr>
          <a:xfrm>
            <a:off x="6749104" y="5804272"/>
            <a:ext cx="357190" cy="35719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a:p>
        </p:txBody>
      </p:sp>
      <p:sp>
        <p:nvSpPr>
          <p:cNvPr id="51" name="Rectangle 50"/>
          <p:cNvSpPr/>
          <p:nvPr/>
        </p:nvSpPr>
        <p:spPr>
          <a:xfrm>
            <a:off x="7072330" y="5836226"/>
            <a:ext cx="1829347" cy="276999"/>
          </a:xfrm>
          <a:prstGeom prst="rect">
            <a:avLst/>
          </a:prstGeom>
        </p:spPr>
        <p:txBody>
          <a:bodyPr wrap="none">
            <a:spAutoFit/>
          </a:bodyPr>
          <a:lstStyle/>
          <a:p>
            <a:pPr algn="ctr">
              <a:spcBef>
                <a:spcPct val="50000"/>
              </a:spcBef>
            </a:pPr>
            <a:r>
              <a:rPr lang="fa-IR" sz="1200" dirty="0" smtClean="0">
                <a:ea typeface="Homa"/>
                <a:cs typeface="Homa"/>
              </a:rPr>
              <a:t>ناهار خوری و استراحت کارکنان</a:t>
            </a:r>
            <a:endParaRPr lang="fa-IR" sz="1200" dirty="0">
              <a:ea typeface="Homa"/>
              <a:cs typeface="Homa"/>
            </a:endParaRPr>
          </a:p>
        </p:txBody>
      </p:sp>
      <p:sp>
        <p:nvSpPr>
          <p:cNvPr id="2" name="Rectangle 1"/>
          <p:cNvSpPr/>
          <p:nvPr/>
        </p:nvSpPr>
        <p:spPr>
          <a:xfrm>
            <a:off x="5607096" y="2240401"/>
            <a:ext cx="531627" cy="413330"/>
          </a:xfrm>
          <a:prstGeom prst="rect">
            <a:avLst/>
          </a:prstGeom>
        </p:spPr>
        <p:style>
          <a:lnRef idx="1">
            <a:schemeClr val="accent5"/>
          </a:lnRef>
          <a:fillRef idx="1003">
            <a:schemeClr val="lt1"/>
          </a:fillRef>
          <a:effectRef idx="1">
            <a:schemeClr val="accent5"/>
          </a:effectRef>
          <a:fontRef idx="minor">
            <a:schemeClr val="dk1"/>
          </a:fontRef>
        </p:style>
        <p:txBody>
          <a:bodyPr rtlCol="1" anchor="ctr"/>
          <a:lstStyle/>
          <a:p>
            <a:pPr algn="ctr"/>
            <a:endParaRPr lang="fa-IR" sz="1200"/>
          </a:p>
        </p:txBody>
      </p:sp>
      <p:sp>
        <p:nvSpPr>
          <p:cNvPr id="52" name="Rectangle 51"/>
          <p:cNvSpPr/>
          <p:nvPr/>
        </p:nvSpPr>
        <p:spPr>
          <a:xfrm>
            <a:off x="6753393" y="6313862"/>
            <a:ext cx="357190" cy="357190"/>
          </a:xfrm>
          <a:prstGeom prst="rect">
            <a:avLst/>
          </a:prstGeom>
        </p:spPr>
        <p:style>
          <a:lnRef idx="1">
            <a:schemeClr val="accent3"/>
          </a:lnRef>
          <a:fillRef idx="1003">
            <a:schemeClr val="lt1"/>
          </a:fillRef>
          <a:effectRef idx="1">
            <a:schemeClr val="accent3"/>
          </a:effectRef>
          <a:fontRef idx="minor">
            <a:schemeClr val="dk1"/>
          </a:fontRef>
        </p:style>
        <p:txBody>
          <a:bodyPr rtlCol="0" anchor="ctr"/>
          <a:lstStyle/>
          <a:p>
            <a:pPr algn="ctr"/>
            <a:endParaRPr lang="en-US" sz="1200"/>
          </a:p>
        </p:txBody>
      </p:sp>
      <p:sp>
        <p:nvSpPr>
          <p:cNvPr id="53" name="Rectangle 52"/>
          <p:cNvSpPr/>
          <p:nvPr/>
        </p:nvSpPr>
        <p:spPr>
          <a:xfrm>
            <a:off x="7569358" y="6345816"/>
            <a:ext cx="838691" cy="276999"/>
          </a:xfrm>
          <a:prstGeom prst="rect">
            <a:avLst/>
          </a:prstGeom>
        </p:spPr>
        <p:txBody>
          <a:bodyPr wrap="none">
            <a:spAutoFit/>
          </a:bodyPr>
          <a:lstStyle/>
          <a:p>
            <a:pPr algn="ctr">
              <a:spcBef>
                <a:spcPct val="50000"/>
              </a:spcBef>
            </a:pPr>
            <a:r>
              <a:rPr lang="fa-IR" sz="1200" dirty="0" smtClean="0">
                <a:ea typeface="Homa"/>
                <a:cs typeface="Homa"/>
              </a:rPr>
              <a:t>اتاق تاسیسات</a:t>
            </a:r>
            <a:endParaRPr lang="fa-IR" sz="1200" dirty="0">
              <a:ea typeface="Homa"/>
              <a:cs typeface="Homa"/>
            </a:endParaRPr>
          </a:p>
        </p:txBody>
      </p:sp>
      <p:sp>
        <p:nvSpPr>
          <p:cNvPr id="55" name="Rectangle 54"/>
          <p:cNvSpPr/>
          <p:nvPr/>
        </p:nvSpPr>
        <p:spPr>
          <a:xfrm>
            <a:off x="500034" y="142852"/>
            <a:ext cx="2500330" cy="584775"/>
          </a:xfrm>
          <a:prstGeom prst="rect">
            <a:avLst/>
          </a:prstGeom>
        </p:spPr>
        <p:txBody>
          <a:bodyPr wrap="square">
            <a:spAutoFit/>
          </a:bodyPr>
          <a:lstStyle/>
          <a:p>
            <a:pPr algn="ctr">
              <a:spcBef>
                <a:spcPct val="50000"/>
              </a:spcBef>
            </a:pPr>
            <a:r>
              <a:rPr lang="fa-IR" sz="3200" b="1" dirty="0" smtClean="0">
                <a:ea typeface="Homa"/>
                <a:cs typeface="Homa"/>
              </a:rPr>
              <a:t> مزون لباس</a:t>
            </a:r>
            <a:endParaRPr lang="fa-IR" sz="3200" b="1" dirty="0">
              <a:ea typeface="Homa"/>
              <a:cs typeface="Homa"/>
            </a:endParaRPr>
          </a:p>
        </p:txBody>
      </p:sp>
    </p:spTree>
    <p:extLst>
      <p:ext uri="{BB962C8B-B14F-4D97-AF65-F5344CB8AC3E}">
        <p14:creationId xmlns="" xmlns:p14="http://schemas.microsoft.com/office/powerpoint/2010/main" val="288112350"/>
      </p:ext>
    </p:extLst>
  </p:cSld>
  <p:clrMapOvr>
    <a:masterClrMapping/>
  </p:clrMapOvr>
  <p:transition spd="slow">
    <p:pull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804485" y="142852"/>
            <a:ext cx="6625167" cy="6217087"/>
          </a:xfrm>
          <a:prstGeom prst="rect">
            <a:avLst/>
          </a:prstGeom>
          <a:noFill/>
          <a:ln w="9525">
            <a:noFill/>
            <a:miter lim="800000"/>
            <a:headEnd/>
            <a:tailEnd/>
          </a:ln>
        </p:spPr>
        <p:txBody>
          <a:bodyPr>
            <a:spAutoFit/>
          </a:bodyPr>
          <a:lstStyle/>
          <a:p>
            <a:pPr algn="r" rtl="0"/>
            <a:endParaRPr lang="fa-IR" sz="1200" b="0" dirty="0">
              <a:ea typeface="Homa"/>
              <a:cs typeface="Homa"/>
            </a:endParaRPr>
          </a:p>
          <a:p>
            <a:pPr algn="r" rtl="0"/>
            <a:r>
              <a:rPr lang="fa-IR" b="1" dirty="0">
                <a:ea typeface="Homa"/>
                <a:cs typeface="Homa"/>
              </a:rPr>
              <a:t>منابع </a:t>
            </a:r>
          </a:p>
          <a:p>
            <a:pPr algn="r" rtl="0"/>
            <a:endParaRPr lang="fa-IR" sz="1600" b="0" dirty="0">
              <a:ea typeface="Homa"/>
              <a:cs typeface="Homa"/>
            </a:endParaRPr>
          </a:p>
          <a:p>
            <a:pPr algn="r"/>
            <a:endParaRPr lang="fa-IR" sz="1600" b="0" dirty="0">
              <a:ea typeface="Homa"/>
              <a:cs typeface="Homa"/>
            </a:endParaRPr>
          </a:p>
          <a:p>
            <a:pPr algn="r"/>
            <a:r>
              <a:rPr lang="fa-IR" sz="1600" b="0" dirty="0">
                <a:ea typeface="Homa"/>
                <a:cs typeface="Homa"/>
              </a:rPr>
              <a:t>1-1- محمد منصور، فلامکي – شکل گيري معماري در تجارب ايران وغرب – نشر فضا سال 1371 . </a:t>
            </a:r>
          </a:p>
          <a:p>
            <a:pPr algn="r"/>
            <a:r>
              <a:rPr lang="fa-IR" sz="1600" b="0" dirty="0">
                <a:ea typeface="Homa"/>
                <a:cs typeface="Homa"/>
              </a:rPr>
              <a:t>محمد کريم پيرنيا  - درباره شهرسازي و معماري سنتي ايران  - مجله آبادي – سال اول- شماره اول صفحه 12 . </a:t>
            </a:r>
          </a:p>
          <a:p>
            <a:pPr algn="r"/>
            <a:r>
              <a:rPr lang="fa-IR" sz="1600" b="0" dirty="0">
                <a:ea typeface="Homa"/>
                <a:cs typeface="Homa"/>
              </a:rPr>
              <a:t>.5- حسين، سلطان زاده – بازارهاي ايراني – دفتر پزوهشهاي فرهنگي – سال 1383- صفحه 11و12 .</a:t>
            </a:r>
          </a:p>
          <a:p>
            <a:pPr algn="r"/>
            <a:r>
              <a:rPr lang="fa-IR" sz="1600" b="0" dirty="0">
                <a:ea typeface="Homa"/>
                <a:cs typeface="Homa"/>
              </a:rPr>
              <a:t>1-حسين سلطان زاده – بازار ها درشهرهاي ايران – بکوشش محمد يوسف کياني -1366</a:t>
            </a:r>
            <a:endParaRPr lang="en-US" sz="1600" b="0" dirty="0">
              <a:ea typeface="Homa"/>
              <a:cs typeface="Homa"/>
            </a:endParaRPr>
          </a:p>
          <a:p>
            <a:pPr algn="r"/>
            <a:r>
              <a:rPr lang="fa-IR" sz="1600" b="0" dirty="0">
                <a:ea typeface="Homa"/>
                <a:cs typeface="Homa"/>
              </a:rPr>
              <a:t>2-  احسان،  اشراقي - شهرقزوين (( شهرهاي ايران)) - به کوشش محمد يوسف کياني - تهران - جهاد دانشگاهي 1366. </a:t>
            </a:r>
            <a:endParaRPr lang="en-US" sz="1600" b="0" dirty="0">
              <a:ea typeface="Homa"/>
              <a:cs typeface="Homa"/>
            </a:endParaRPr>
          </a:p>
          <a:p>
            <a:pPr algn="r"/>
            <a:r>
              <a:rPr lang="fa-IR" sz="1600" b="0" dirty="0">
                <a:ea typeface="Homa"/>
                <a:cs typeface="Homa"/>
              </a:rPr>
              <a:t>3- تصوير ماهواره اي بخشي از استان قزوين ،از کتاب جغرافياي استان قزوين ، مولفان : دکتر داريوش فاميلي  - عليرضا تنهايي وش  - حسين اينانلو -  حسين هاشمي وعباس علائي نسب ،  چاپ دوم 1380  ،  صفحه 3 .</a:t>
            </a:r>
          </a:p>
          <a:p>
            <a:pPr algn="r"/>
            <a:r>
              <a:rPr lang="fa-IR" sz="1600" b="0" dirty="0">
                <a:ea typeface="Homa"/>
                <a:cs typeface="Homa"/>
              </a:rPr>
              <a:t>4- تصوير ماهواره اي اي بخشي از استان قزوين و استان هاي همجوار   ،  همان اثر ،  صفحه 1  5- نقشه ناهمواري هاي استان قزوين ، همان اثر ،  صفحه 6 .</a:t>
            </a:r>
          </a:p>
          <a:p>
            <a:pPr algn="r"/>
            <a:r>
              <a:rPr lang="fa-IR" sz="1600" b="0" dirty="0">
                <a:ea typeface="Homa"/>
                <a:cs typeface="Homa"/>
              </a:rPr>
              <a:t>6- نقشه شبکه ي آبهاي استان ( به تفکيک حوضه هاي آبريز ) ، همان اثر ،  صفحه 26 .</a:t>
            </a:r>
          </a:p>
          <a:p>
            <a:pPr algn="r"/>
            <a:r>
              <a:rPr lang="fa-IR" sz="1600" b="0" dirty="0">
                <a:ea typeface="Homa"/>
                <a:cs typeface="Homa"/>
              </a:rPr>
              <a:t>7-  نقشه پوشش گياهي استان قزوين ، همان اثر ،  صفحه 26 .</a:t>
            </a:r>
          </a:p>
          <a:p>
            <a:pPr algn="r"/>
            <a:r>
              <a:rPr lang="fa-IR" sz="1600" b="0" dirty="0">
                <a:ea typeface="Homa"/>
                <a:cs typeface="Homa"/>
              </a:rPr>
              <a:t>8- نقشه همباران استان قزوين ، همان اثر ، صفحه 10 ، </a:t>
            </a:r>
          </a:p>
          <a:p>
            <a:pPr algn="r"/>
            <a:r>
              <a:rPr lang="fa-IR" sz="1600" b="0" dirty="0">
                <a:ea typeface="Homa"/>
                <a:cs typeface="Homa"/>
              </a:rPr>
              <a:t>( اين نقشه با توجه به آمار 107 استگاه باران سنجي استان قزوين محاسبه وترسيم شده است )</a:t>
            </a:r>
          </a:p>
          <a:p>
            <a:pPr algn="r"/>
            <a:r>
              <a:rPr lang="fa-IR" sz="1600" b="0" dirty="0">
                <a:ea typeface="Homa"/>
                <a:cs typeface="Homa"/>
              </a:rPr>
              <a:t>9- چشم انداز کوه هاي شمال قزوين </a:t>
            </a:r>
          </a:p>
          <a:p>
            <a:pPr algn="r"/>
            <a:r>
              <a:rPr lang="fa-IR" sz="1600" b="0" dirty="0">
                <a:ea typeface="Homa"/>
                <a:cs typeface="Homa"/>
              </a:rPr>
              <a:t> 10- برش ( نيم رخ ) استان قزوين روي نصف النهار 50 درجه شرقي ،  همان اثر ،  صفحه 6 .</a:t>
            </a:r>
          </a:p>
          <a:p>
            <a:pPr algn="r"/>
            <a:r>
              <a:rPr lang="fa-IR" sz="1600" b="0" dirty="0">
                <a:ea typeface="Homa"/>
                <a:cs typeface="Homa"/>
              </a:rPr>
              <a:t>11- تصوير ماهواره اي بخشي از استان قزوين ،  همان اثر ، صفحه 1</a:t>
            </a:r>
            <a:r>
              <a:rPr lang="fa-IR" sz="1200" b="0" dirty="0">
                <a:ea typeface="Homa"/>
                <a:cs typeface="Homa"/>
              </a:rPr>
              <a:t>.</a:t>
            </a:r>
          </a:p>
        </p:txBody>
      </p:sp>
    </p:spTree>
  </p:cSld>
  <p:clrMapOvr>
    <a:masterClrMapping/>
  </p:clrMapOvr>
  <p:transition spd="slow">
    <p:pull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6" y="5000636"/>
            <a:ext cx="3643338" cy="1143000"/>
          </a:xfrm>
        </p:spPr>
        <p:txBody>
          <a:bodyPr>
            <a:noAutofit/>
          </a:bodyPr>
          <a:lstStyle/>
          <a:p>
            <a:r>
              <a:rPr lang="fa-IR" sz="9600" dirty="0" smtClean="0"/>
              <a:t>پایان</a:t>
            </a:r>
            <a:endParaRPr lang="en-US" sz="9600" dirty="0"/>
          </a:p>
        </p:txBody>
      </p:sp>
    </p:spTree>
  </p:cSld>
  <p:clrMapOvr>
    <a:masterClrMapping/>
  </p:clrMapOvr>
  <p:transition spd="slow">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p:cNvSpPr txBox="1">
            <a:spLocks noChangeArrowheads="1"/>
          </p:cNvSpPr>
          <p:nvPr/>
        </p:nvSpPr>
        <p:spPr bwMode="auto">
          <a:xfrm>
            <a:off x="857224" y="214290"/>
            <a:ext cx="8001056" cy="2677656"/>
          </a:xfrm>
          <a:prstGeom prst="rect">
            <a:avLst/>
          </a:prstGeom>
          <a:noFill/>
          <a:ln w="9525">
            <a:noFill/>
            <a:miter lim="800000"/>
            <a:headEnd/>
            <a:tailEnd/>
          </a:ln>
        </p:spPr>
        <p:txBody>
          <a:bodyPr wrap="square">
            <a:spAutoFit/>
          </a:bodyPr>
          <a:lstStyle/>
          <a:p>
            <a:pPr algn="just">
              <a:lnSpc>
                <a:spcPct val="150000"/>
              </a:lnSpc>
            </a:pPr>
            <a:r>
              <a:rPr lang="fa-IR" sz="1400" dirty="0">
                <a:solidFill>
                  <a:prstClr val="black"/>
                </a:solidFill>
                <a:ea typeface="Homa"/>
                <a:cs typeface="Homa"/>
              </a:rPr>
              <a:t>دو کاروانسراي بسيار بزرگي را که به يکديگر متصلند نيز در خيابان تهران احداث کرد . ضمنا تمام عمارت دولتي و شاهزاده حسين و مسجد جامع را تعمير اساسي نمود و مهمان خانه بزرگي روبه روي مسجد جامع بنا کرد که در آن موقع يکي از بناهاي بسيار سودمند و مورد توجه بود و براي مسافرين به ويژه اروپائيان بي اندازه اهميت داشت . اين مهمان خانه با حياط چاپارخانه و عمارت تلگرافخانه سابق که در جنوب همين مهمانخانه بنا شده بود تمامي براي امتداد خيابان سپه به ايستگاه راه آهن خراب شد .</a:t>
            </a:r>
          </a:p>
          <a:p>
            <a:pPr algn="just">
              <a:lnSpc>
                <a:spcPct val="150000"/>
              </a:lnSpc>
            </a:pPr>
            <a:r>
              <a:rPr lang="fa-IR" sz="1400" dirty="0">
                <a:solidFill>
                  <a:prstClr val="black"/>
                </a:solidFill>
                <a:ea typeface="Homa"/>
                <a:cs typeface="Homa"/>
              </a:rPr>
              <a:t>پس از ايجاد راه آهن و آغاز ساختمان ايستگاه قزوين ، مهمانخانه و چاپارخانه و تلگرافخانه را که متروک شده بود خراب کرند و اين خيابان را از جلو مسجدجامع کبير تا ايستگاه راه آهن امتداد دادند و به ميدان مقابل عمارت ايستگاه متصل نمودند . خيابان تهران هم که از خيابانهاي قديمي است تا سلامگاه شاهزاده حسين مستقيم است و دو طرف آن درختهاي سايه دار داشت اکنون هم کم و بيش درخت دارد . </a:t>
            </a:r>
          </a:p>
          <a:p>
            <a:pPr algn="just">
              <a:lnSpc>
                <a:spcPct val="150000"/>
              </a:lnSpc>
            </a:pPr>
            <a:r>
              <a:rPr lang="fa-IR" sz="1400" dirty="0">
                <a:solidFill>
                  <a:prstClr val="black"/>
                </a:solidFill>
                <a:ea typeface="Homa"/>
                <a:cs typeface="Homa"/>
              </a:rPr>
              <a:t>خيام و ... </a:t>
            </a:r>
          </a:p>
        </p:txBody>
      </p:sp>
      <p:pic>
        <p:nvPicPr>
          <p:cNvPr id="5" name="Picture 17" descr="11"/>
          <p:cNvPicPr>
            <a:picLocks noChangeAspect="1" noChangeArrowheads="1"/>
          </p:cNvPicPr>
          <p:nvPr/>
        </p:nvPicPr>
        <p:blipFill>
          <a:blip r:embed="rId2" cstate="print"/>
          <a:srcRect/>
          <a:stretch>
            <a:fillRect/>
          </a:stretch>
        </p:blipFill>
        <p:spPr bwMode="auto">
          <a:xfrm>
            <a:off x="253555" y="3089298"/>
            <a:ext cx="4857744" cy="3270250"/>
          </a:xfrm>
          <a:prstGeom prst="rect">
            <a:avLst/>
          </a:prstGeom>
          <a:noFill/>
          <a:ln w="9525">
            <a:solidFill>
              <a:srgbClr val="000000"/>
            </a:solidFill>
            <a:miter lim="800000"/>
            <a:headEnd/>
            <a:tailEnd/>
          </a:ln>
        </p:spPr>
      </p:pic>
      <p:sp>
        <p:nvSpPr>
          <p:cNvPr id="6" name="Text Box 18"/>
          <p:cNvSpPr txBox="1">
            <a:spLocks noChangeArrowheads="1"/>
          </p:cNvSpPr>
          <p:nvPr/>
        </p:nvSpPr>
        <p:spPr bwMode="auto">
          <a:xfrm>
            <a:off x="3281368" y="3289323"/>
            <a:ext cx="2016125" cy="304800"/>
          </a:xfrm>
          <a:prstGeom prst="rect">
            <a:avLst/>
          </a:prstGeom>
          <a:noFill/>
          <a:ln w="9525">
            <a:noFill/>
            <a:miter lim="800000"/>
            <a:headEnd/>
            <a:tailEnd/>
          </a:ln>
        </p:spPr>
        <p:txBody>
          <a:bodyPr>
            <a:spAutoFit/>
          </a:bodyPr>
          <a:lstStyle/>
          <a:p>
            <a:pPr algn="l" rtl="0">
              <a:spcBef>
                <a:spcPct val="50000"/>
              </a:spcBef>
            </a:pPr>
            <a:r>
              <a:rPr lang="fa-IR">
                <a:solidFill>
                  <a:prstClr val="black"/>
                </a:solidFill>
                <a:ea typeface="Homa"/>
                <a:cs typeface="Homa"/>
              </a:rPr>
              <a:t>دروازه هاي قزوين</a:t>
            </a:r>
            <a:endParaRPr lang="en-US">
              <a:solidFill>
                <a:prstClr val="black"/>
              </a:solidFill>
              <a:ea typeface="Homa"/>
              <a:cs typeface="Homa"/>
            </a:endParaRPr>
          </a:p>
        </p:txBody>
      </p:sp>
      <p:sp>
        <p:nvSpPr>
          <p:cNvPr id="7" name="Text Box 19"/>
          <p:cNvSpPr txBox="1">
            <a:spLocks noChangeArrowheads="1"/>
          </p:cNvSpPr>
          <p:nvPr/>
        </p:nvSpPr>
        <p:spPr bwMode="auto">
          <a:xfrm>
            <a:off x="400056" y="6415110"/>
            <a:ext cx="3889375" cy="228600"/>
          </a:xfrm>
          <a:prstGeom prst="rect">
            <a:avLst/>
          </a:prstGeom>
          <a:noFill/>
          <a:ln w="9525">
            <a:noFill/>
            <a:miter lim="800000"/>
            <a:headEnd/>
            <a:tailEnd/>
          </a:ln>
        </p:spPr>
        <p:txBody>
          <a:bodyPr>
            <a:spAutoFit/>
          </a:bodyPr>
          <a:lstStyle/>
          <a:p>
            <a:pPr algn="l" rtl="0">
              <a:spcBef>
                <a:spcPct val="50000"/>
              </a:spcBef>
            </a:pPr>
            <a:r>
              <a:rPr lang="fa-IR" sz="900">
                <a:solidFill>
                  <a:srgbClr val="1F497D"/>
                </a:solidFill>
                <a:ea typeface="Homa"/>
                <a:cs typeface="Homa"/>
              </a:rPr>
              <a:t>جانمايي دروازه هاي هشت گانه شهر قزوين درسال 1306خورشيدي</a:t>
            </a:r>
            <a:endParaRPr lang="en-US" sz="900">
              <a:solidFill>
                <a:srgbClr val="1F497D"/>
              </a:solidFill>
              <a:ea typeface="Homa"/>
              <a:cs typeface="Homa"/>
            </a:endParaRPr>
          </a:p>
        </p:txBody>
      </p:sp>
      <p:sp>
        <p:nvSpPr>
          <p:cNvPr id="8" name="Rectangle 20"/>
          <p:cNvSpPr>
            <a:spLocks noChangeArrowheads="1"/>
          </p:cNvSpPr>
          <p:nvPr/>
        </p:nvSpPr>
        <p:spPr bwMode="auto">
          <a:xfrm>
            <a:off x="3987806" y="4014810"/>
            <a:ext cx="1238250" cy="830263"/>
          </a:xfrm>
          <a:prstGeom prst="rect">
            <a:avLst/>
          </a:prstGeom>
          <a:noFill/>
          <a:ln w="9525">
            <a:noFill/>
            <a:miter lim="800000"/>
            <a:headEnd/>
            <a:tailEnd/>
          </a:ln>
        </p:spPr>
        <p:txBody>
          <a:bodyPr>
            <a:spAutoFit/>
          </a:bodyPr>
          <a:lstStyle/>
          <a:p>
            <a:pPr algn="l" rtl="0">
              <a:spcBef>
                <a:spcPct val="50000"/>
              </a:spcBef>
            </a:pPr>
            <a:r>
              <a:rPr lang="fa-IR" sz="1200" dirty="0">
                <a:solidFill>
                  <a:prstClr val="black"/>
                </a:solidFill>
                <a:ea typeface="Homa"/>
                <a:cs typeface="Homa"/>
              </a:rPr>
              <a:t>دروازه پنبه ريسه    دروازه تهران                 دروازه امامزاده حسين         دروازه خندقبار</a:t>
            </a:r>
            <a:endParaRPr lang="en-US" sz="1200" dirty="0">
              <a:solidFill>
                <a:prstClr val="black"/>
              </a:solidFill>
              <a:ea typeface="Homa"/>
              <a:cs typeface="Homa"/>
            </a:endParaRPr>
          </a:p>
        </p:txBody>
      </p:sp>
      <p:sp>
        <p:nvSpPr>
          <p:cNvPr id="9" name="Rectangle 21"/>
          <p:cNvSpPr>
            <a:spLocks noChangeArrowheads="1"/>
          </p:cNvSpPr>
          <p:nvPr/>
        </p:nvSpPr>
        <p:spPr bwMode="auto">
          <a:xfrm>
            <a:off x="2701931" y="3943373"/>
            <a:ext cx="1143000" cy="923925"/>
          </a:xfrm>
          <a:prstGeom prst="rect">
            <a:avLst/>
          </a:prstGeom>
          <a:noFill/>
          <a:ln w="9525">
            <a:noFill/>
            <a:miter lim="800000"/>
            <a:headEnd/>
            <a:tailEnd/>
          </a:ln>
        </p:spPr>
        <p:txBody>
          <a:bodyPr>
            <a:spAutoFit/>
          </a:bodyPr>
          <a:lstStyle/>
          <a:p>
            <a:pPr algn="l" rtl="0">
              <a:spcBef>
                <a:spcPct val="50000"/>
              </a:spcBef>
            </a:pPr>
            <a:r>
              <a:rPr lang="fa-IR" sz="1200">
                <a:solidFill>
                  <a:prstClr val="black"/>
                </a:solidFill>
                <a:ea typeface="Homa"/>
                <a:cs typeface="Homa"/>
              </a:rPr>
              <a:t>دروازه مغلاوک   دروازه رشت </a:t>
            </a:r>
          </a:p>
          <a:p>
            <a:pPr algn="l" rtl="0">
              <a:spcBef>
                <a:spcPct val="50000"/>
              </a:spcBef>
            </a:pPr>
            <a:r>
              <a:rPr lang="fa-IR" sz="1200">
                <a:solidFill>
                  <a:prstClr val="black"/>
                </a:solidFill>
                <a:ea typeface="Homa"/>
                <a:cs typeface="Homa"/>
              </a:rPr>
              <a:t>دروازه شيخ اباد   دروازه درب کوشک</a:t>
            </a:r>
            <a:endParaRPr lang="en-US" sz="1200">
              <a:solidFill>
                <a:prstClr val="black"/>
              </a:solidFill>
              <a:ea typeface="Homa"/>
              <a:cs typeface="Homa"/>
            </a:endParaRPr>
          </a:p>
        </p:txBody>
      </p:sp>
      <p:sp>
        <p:nvSpPr>
          <p:cNvPr id="13" name="Rectangle 12"/>
          <p:cNvSpPr/>
          <p:nvPr/>
        </p:nvSpPr>
        <p:spPr>
          <a:xfrm>
            <a:off x="5943600" y="3415444"/>
            <a:ext cx="2771788" cy="2031325"/>
          </a:xfrm>
          <a:prstGeom prst="rect">
            <a:avLst/>
          </a:prstGeom>
        </p:spPr>
        <p:txBody>
          <a:bodyPr wrap="square">
            <a:spAutoFit/>
          </a:bodyPr>
          <a:lstStyle/>
          <a:p>
            <a:pPr algn="r"/>
            <a:r>
              <a:rPr lang="fa-IR" dirty="0">
                <a:solidFill>
                  <a:prstClr val="black"/>
                </a:solidFill>
                <a:ea typeface="Homa"/>
                <a:cs typeface="Homa"/>
              </a:rPr>
              <a:t>به طور کلي خيابانهاي قزوين در محدوده بافت قديم چنين است : پهلوي ( امام ) </a:t>
            </a:r>
            <a:r>
              <a:rPr lang="ar-SA" dirty="0">
                <a:solidFill>
                  <a:prstClr val="black"/>
                </a:solidFill>
                <a:ea typeface="Homa"/>
                <a:cs typeface="Homa"/>
              </a:rPr>
              <a:t>–</a:t>
            </a:r>
            <a:r>
              <a:rPr lang="fa-IR" dirty="0">
                <a:solidFill>
                  <a:prstClr val="black"/>
                </a:solidFill>
                <a:ea typeface="Homa"/>
                <a:cs typeface="Homa"/>
              </a:rPr>
              <a:t> شاه ( طالقاني ) </a:t>
            </a:r>
            <a:r>
              <a:rPr lang="ar-SA" dirty="0">
                <a:solidFill>
                  <a:prstClr val="black"/>
                </a:solidFill>
                <a:ea typeface="Homa"/>
                <a:cs typeface="Homa"/>
              </a:rPr>
              <a:t>–</a:t>
            </a:r>
            <a:r>
              <a:rPr lang="fa-IR" dirty="0">
                <a:solidFill>
                  <a:prstClr val="black"/>
                </a:solidFill>
                <a:ea typeface="Homa"/>
                <a:cs typeface="Homa"/>
              </a:rPr>
              <a:t> فردوسي سپه </a:t>
            </a:r>
            <a:r>
              <a:rPr lang="ar-SA" dirty="0">
                <a:solidFill>
                  <a:prstClr val="black"/>
                </a:solidFill>
                <a:ea typeface="Homa"/>
                <a:cs typeface="Homa"/>
              </a:rPr>
              <a:t>–</a:t>
            </a:r>
            <a:r>
              <a:rPr lang="fa-IR" dirty="0">
                <a:solidFill>
                  <a:prstClr val="black"/>
                </a:solidFill>
                <a:ea typeface="Homa"/>
                <a:cs typeface="Homa"/>
              </a:rPr>
              <a:t> سعدي </a:t>
            </a:r>
            <a:r>
              <a:rPr lang="ar-SA" dirty="0">
                <a:solidFill>
                  <a:prstClr val="black"/>
                </a:solidFill>
                <a:ea typeface="Homa"/>
                <a:cs typeface="Homa"/>
              </a:rPr>
              <a:t>–</a:t>
            </a:r>
            <a:r>
              <a:rPr lang="fa-IR" dirty="0">
                <a:solidFill>
                  <a:prstClr val="black"/>
                </a:solidFill>
                <a:ea typeface="Homa"/>
                <a:cs typeface="Homa"/>
              </a:rPr>
              <a:t> مولوي </a:t>
            </a:r>
            <a:r>
              <a:rPr lang="ar-SA" dirty="0">
                <a:solidFill>
                  <a:prstClr val="black"/>
                </a:solidFill>
                <a:ea typeface="Homa"/>
                <a:cs typeface="Homa"/>
              </a:rPr>
              <a:t>–</a:t>
            </a:r>
            <a:r>
              <a:rPr lang="fa-IR" dirty="0">
                <a:solidFill>
                  <a:prstClr val="black"/>
                </a:solidFill>
                <a:ea typeface="Homa"/>
                <a:cs typeface="Homa"/>
              </a:rPr>
              <a:t> پيغمبريه </a:t>
            </a:r>
            <a:r>
              <a:rPr lang="ar-SA" dirty="0">
                <a:solidFill>
                  <a:prstClr val="black"/>
                </a:solidFill>
                <a:ea typeface="Homa"/>
                <a:cs typeface="Homa"/>
              </a:rPr>
              <a:t>–</a:t>
            </a:r>
            <a:r>
              <a:rPr lang="fa-IR" dirty="0">
                <a:solidFill>
                  <a:prstClr val="black"/>
                </a:solidFill>
                <a:ea typeface="Homa"/>
                <a:cs typeface="Homa"/>
              </a:rPr>
              <a:t> تبريز </a:t>
            </a:r>
            <a:r>
              <a:rPr lang="ar-SA" dirty="0">
                <a:solidFill>
                  <a:prstClr val="black"/>
                </a:solidFill>
                <a:ea typeface="Homa"/>
                <a:cs typeface="Homa"/>
              </a:rPr>
              <a:t>–</a:t>
            </a:r>
            <a:r>
              <a:rPr lang="fa-IR" dirty="0">
                <a:solidFill>
                  <a:prstClr val="black"/>
                </a:solidFill>
                <a:ea typeface="Homa"/>
                <a:cs typeface="Homa"/>
              </a:rPr>
              <a:t> ایستگاه </a:t>
            </a:r>
            <a:r>
              <a:rPr lang="ar-SA" dirty="0">
                <a:solidFill>
                  <a:prstClr val="black"/>
                </a:solidFill>
                <a:ea typeface="Homa"/>
                <a:cs typeface="Homa"/>
              </a:rPr>
              <a:t>–</a:t>
            </a:r>
            <a:r>
              <a:rPr lang="fa-IR" dirty="0">
                <a:solidFill>
                  <a:prstClr val="black"/>
                </a:solidFill>
                <a:ea typeface="Homa"/>
                <a:cs typeface="Homa"/>
              </a:rPr>
              <a:t> بيمارستان ( بوعلي ) </a:t>
            </a:r>
            <a:r>
              <a:rPr lang="ar-SA" dirty="0">
                <a:solidFill>
                  <a:prstClr val="black"/>
                </a:solidFill>
                <a:ea typeface="Homa"/>
                <a:cs typeface="Homa"/>
              </a:rPr>
              <a:t>–</a:t>
            </a:r>
            <a:r>
              <a:rPr lang="fa-IR" dirty="0">
                <a:solidFill>
                  <a:prstClr val="black"/>
                </a:solidFill>
                <a:ea typeface="Homa"/>
                <a:cs typeface="Homa"/>
              </a:rPr>
              <a:t> شهربازي</a:t>
            </a:r>
            <a:r>
              <a:rPr lang="ar-SA" dirty="0">
                <a:solidFill>
                  <a:prstClr val="black"/>
                </a:solidFill>
                <a:ea typeface="Homa"/>
                <a:cs typeface="Homa"/>
              </a:rPr>
              <a:t>–</a:t>
            </a:r>
            <a:r>
              <a:rPr lang="fa-IR" dirty="0">
                <a:solidFill>
                  <a:prstClr val="black"/>
                </a:solidFill>
                <a:ea typeface="Homa"/>
                <a:cs typeface="Homa"/>
              </a:rPr>
              <a:t> عبيد زاکان </a:t>
            </a:r>
            <a:r>
              <a:rPr lang="ar-SA" dirty="0">
                <a:solidFill>
                  <a:prstClr val="black"/>
                </a:solidFill>
                <a:ea typeface="Homa"/>
                <a:cs typeface="Homa"/>
              </a:rPr>
              <a:t>–</a:t>
            </a:r>
            <a:r>
              <a:rPr lang="fa-IR" dirty="0">
                <a:solidFill>
                  <a:prstClr val="black"/>
                </a:solidFill>
                <a:ea typeface="Homa"/>
                <a:cs typeface="Homa"/>
              </a:rPr>
              <a:t> نادري </a:t>
            </a:r>
            <a:r>
              <a:rPr lang="ar-SA" dirty="0">
                <a:solidFill>
                  <a:prstClr val="black"/>
                </a:solidFill>
                <a:ea typeface="Homa"/>
                <a:cs typeface="Homa"/>
              </a:rPr>
              <a:t>–</a:t>
            </a:r>
            <a:r>
              <a:rPr lang="fa-IR" dirty="0">
                <a:solidFill>
                  <a:prstClr val="black"/>
                </a:solidFill>
                <a:ea typeface="Homa"/>
                <a:cs typeface="Homa"/>
              </a:rPr>
              <a:t> </a:t>
            </a:r>
            <a:endParaRPr lang="en-US" dirty="0">
              <a:solidFill>
                <a:prstClr val="black"/>
              </a:solidFill>
            </a:endParaRPr>
          </a:p>
        </p:txBody>
      </p:sp>
    </p:spTree>
    <p:extLst>
      <p:ext uri="{BB962C8B-B14F-4D97-AF65-F5344CB8AC3E}">
        <p14:creationId xmlns="" xmlns:p14="http://schemas.microsoft.com/office/powerpoint/2010/main" val="2455964331"/>
      </p:ext>
    </p:extLst>
  </p:cSld>
  <p:clrMapOvr>
    <a:masterClrMapping/>
  </p:clrMapOvr>
  <p:transition spd="slow">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9773" y="357166"/>
            <a:ext cx="8275631" cy="6001643"/>
          </a:xfrm>
          <a:prstGeom prst="rect">
            <a:avLst/>
          </a:prstGeom>
          <a:noFill/>
          <a:ln w="9525">
            <a:noFill/>
            <a:miter lim="800000"/>
            <a:headEnd/>
            <a:tailEnd/>
          </a:ln>
        </p:spPr>
        <p:txBody>
          <a:bodyPr wrap="square" anchor="ctr">
            <a:spAutoFit/>
          </a:bodyPr>
          <a:lstStyle/>
          <a:p>
            <a:pPr algn="justLow"/>
            <a:r>
              <a:rPr lang="fa-IR" sz="1600" b="1" dirty="0">
                <a:solidFill>
                  <a:srgbClr val="F79646">
                    <a:lumMod val="50000"/>
                  </a:srgbClr>
                </a:solidFill>
                <a:ea typeface="Majalla UI"/>
                <a:cs typeface="Majalla UI"/>
              </a:rPr>
              <a:t>بافت و سازمان شهری قزوین در دوره های مختلف تاریخی :</a:t>
            </a:r>
            <a:endParaRPr lang="en-US" sz="1600" dirty="0">
              <a:solidFill>
                <a:srgbClr val="F79646">
                  <a:lumMod val="50000"/>
                </a:srgbClr>
              </a:solidFill>
              <a:ea typeface="Majalla UI"/>
              <a:cs typeface="Majalla UI"/>
            </a:endParaRPr>
          </a:p>
          <a:p>
            <a:pPr algn="justLow"/>
            <a:r>
              <a:rPr lang="fa-IR" sz="1600" dirty="0">
                <a:solidFill>
                  <a:prstClr val="black"/>
                </a:solidFill>
                <a:ea typeface="Majalla UI"/>
                <a:cs typeface="Majalla UI"/>
              </a:rPr>
              <a:t>بافت شهرهار تاریخی را از جنبۀ روش شناسی و با توجه به رشد تاریخی آنها می توان در سه گروه دستع بندی نمود :</a:t>
            </a:r>
            <a:endParaRPr lang="en-US" sz="1600" dirty="0">
              <a:solidFill>
                <a:prstClr val="black"/>
              </a:solidFill>
              <a:ea typeface="Majalla UI"/>
              <a:cs typeface="Majalla UI"/>
            </a:endParaRPr>
          </a:p>
          <a:p>
            <a:pPr algn="justLow"/>
            <a:r>
              <a:rPr lang="fa-IR" sz="1600" dirty="0">
                <a:solidFill>
                  <a:prstClr val="black"/>
                </a:solidFill>
                <a:ea typeface="Majalla UI"/>
                <a:cs typeface="Majalla UI"/>
              </a:rPr>
              <a:t>الف) بافت تاریخی </a:t>
            </a:r>
            <a:endParaRPr lang="en-US" sz="1600" dirty="0">
              <a:solidFill>
                <a:prstClr val="black"/>
              </a:solidFill>
              <a:ea typeface="Majalla UI"/>
              <a:cs typeface="Majalla UI"/>
            </a:endParaRPr>
          </a:p>
          <a:p>
            <a:pPr algn="justLow"/>
            <a:r>
              <a:rPr lang="fa-IR" sz="1600" dirty="0">
                <a:solidFill>
                  <a:prstClr val="black"/>
                </a:solidFill>
                <a:ea typeface="Majalla UI"/>
                <a:cs typeface="Majalla UI"/>
              </a:rPr>
              <a:t>ب) بافت قدیمی </a:t>
            </a:r>
            <a:endParaRPr lang="en-US" sz="1600" dirty="0">
              <a:solidFill>
                <a:prstClr val="black"/>
              </a:solidFill>
              <a:ea typeface="Majalla UI"/>
              <a:cs typeface="Majalla UI"/>
            </a:endParaRPr>
          </a:p>
          <a:p>
            <a:pPr algn="justLow"/>
            <a:r>
              <a:rPr lang="fa-IR" sz="1600" dirty="0">
                <a:solidFill>
                  <a:prstClr val="black"/>
                </a:solidFill>
                <a:ea typeface="Majalla UI"/>
                <a:cs typeface="Majalla UI"/>
              </a:rPr>
              <a:t>ج) بافت مناطق توسعه یافته ( برنامه ریزی شده یا خودرو )</a:t>
            </a:r>
            <a:endParaRPr lang="en-US" sz="1600" dirty="0">
              <a:solidFill>
                <a:prstClr val="black"/>
              </a:solidFill>
              <a:ea typeface="Majalla UI"/>
              <a:cs typeface="Majalla UI"/>
            </a:endParaRPr>
          </a:p>
          <a:p>
            <a:pPr algn="justLow"/>
            <a:r>
              <a:rPr lang="fa-IR" sz="1600" dirty="0">
                <a:solidFill>
                  <a:prstClr val="black"/>
                </a:solidFill>
                <a:ea typeface="Majalla UI"/>
                <a:cs typeface="Majalla UI"/>
              </a:rPr>
              <a:t>هر یک از تقسیمات فوق بیانگر یک دورۀ معین از توسعۀ شهر بوده و ویژگیهای خاص خود را دارا می باشند .</a:t>
            </a:r>
            <a:endParaRPr lang="en-US" sz="1600" dirty="0">
              <a:solidFill>
                <a:prstClr val="black"/>
              </a:solidFill>
              <a:ea typeface="Majalla UI"/>
              <a:cs typeface="Majalla UI"/>
            </a:endParaRPr>
          </a:p>
          <a:p>
            <a:pPr algn="justLow"/>
            <a:endParaRPr lang="en-US" sz="1600" dirty="0">
              <a:solidFill>
                <a:prstClr val="black"/>
              </a:solidFill>
              <a:ea typeface="Majalla UI"/>
              <a:cs typeface="Majalla UI"/>
            </a:endParaRPr>
          </a:p>
          <a:p>
            <a:pPr algn="justLow"/>
            <a:endParaRPr lang="en-US" sz="1600" dirty="0">
              <a:solidFill>
                <a:prstClr val="black"/>
              </a:solidFill>
              <a:ea typeface="Majalla UI"/>
              <a:cs typeface="Majalla UI"/>
            </a:endParaRPr>
          </a:p>
          <a:p>
            <a:pPr algn="justLow"/>
            <a:r>
              <a:rPr lang="fa-IR" sz="1600" b="1" dirty="0">
                <a:solidFill>
                  <a:srgbClr val="F79646">
                    <a:lumMod val="50000"/>
                  </a:srgbClr>
                </a:solidFill>
                <a:ea typeface="Majalla UI"/>
                <a:cs typeface="Majalla UI"/>
              </a:rPr>
              <a:t>الف) بافت مناطق تاریخی </a:t>
            </a:r>
            <a:endParaRPr lang="en-US" sz="1600" dirty="0">
              <a:solidFill>
                <a:srgbClr val="F79646">
                  <a:lumMod val="50000"/>
                </a:srgbClr>
              </a:solidFill>
              <a:ea typeface="Majalla UI"/>
              <a:cs typeface="Majalla UI"/>
            </a:endParaRPr>
          </a:p>
          <a:p>
            <a:pPr algn="justLow"/>
            <a:r>
              <a:rPr lang="fa-IR" sz="1600" dirty="0">
                <a:solidFill>
                  <a:prstClr val="black"/>
                </a:solidFill>
                <a:ea typeface="Majalla UI"/>
                <a:cs typeface="Majalla UI"/>
              </a:rPr>
              <a:t>این بافت به طور عمده در دوران صفوی ( شاه تهماسب ) شکل گرفته است . مقر حکومت در مرکز شهر قرار داشته و در داخل آن عمارتی بنا گردیده که باقیماندۀ آن امروز سر در عالی قاپو و چهل ستون است که اکنون ساختمان موزۀ شهر می باشد . به احتمال بسیار زیاد در مقابل سردر عالی قاپو میدانی وجود داشته که به میدان شاه معروف بوده است . این میدان هفتصد پا طول و دویست پا عرض داشته و به سبک میدان نقش جهان اصفهان احداث گردیده بود . در مقابل این میدان به سمت جنوب شرقی و با زاویه ای حدود 15 درجه خیابان چهار باغ مانندی به نام خیابان دولتی ساخته شده بود که انتهای آن در جنوب به مجموعه ای منتهی می شد که در کنار آن مسجد جامع ، بازارچۀ دولتی و عمارتهایی بوده که بعداً به پستخانه و تلگرافخانه تغییر کاربری دادند .مجموعۀ مراکز تجاری و مبادلات بازرگانی در قسمت غرب مجموعۀ کاخهای سلطنتی احداث شده بود .</a:t>
            </a:r>
            <a:endParaRPr lang="en-US" sz="1600" dirty="0">
              <a:solidFill>
                <a:prstClr val="black"/>
              </a:solidFill>
              <a:ea typeface="Majalla UI"/>
              <a:cs typeface="Majalla UI"/>
            </a:endParaRPr>
          </a:p>
          <a:p>
            <a:pPr algn="justLow"/>
            <a:endParaRPr lang="en-US" sz="1600" dirty="0">
              <a:solidFill>
                <a:prstClr val="black"/>
              </a:solidFill>
              <a:ea typeface="Majalla UI"/>
              <a:cs typeface="Majalla UI"/>
            </a:endParaRPr>
          </a:p>
          <a:p>
            <a:pPr algn="justLow"/>
            <a:endParaRPr lang="en-US" sz="1600" dirty="0">
              <a:solidFill>
                <a:prstClr val="black"/>
              </a:solidFill>
              <a:ea typeface="Majalla UI"/>
              <a:cs typeface="Majalla UI"/>
            </a:endParaRPr>
          </a:p>
          <a:p>
            <a:pPr algn="justLow"/>
            <a:r>
              <a:rPr lang="fa-IR" sz="1600" b="1" dirty="0">
                <a:solidFill>
                  <a:srgbClr val="F79646">
                    <a:lumMod val="50000"/>
                  </a:srgbClr>
                </a:solidFill>
                <a:ea typeface="Majalla UI"/>
                <a:cs typeface="Majalla UI"/>
              </a:rPr>
              <a:t>ب) بافت مناطق قدیمی </a:t>
            </a:r>
            <a:endParaRPr lang="en-US" sz="1600" dirty="0">
              <a:solidFill>
                <a:srgbClr val="F79646">
                  <a:lumMod val="50000"/>
                </a:srgbClr>
              </a:solidFill>
              <a:ea typeface="Majalla UI"/>
              <a:cs typeface="Majalla UI"/>
            </a:endParaRPr>
          </a:p>
          <a:p>
            <a:pPr algn="justLow"/>
            <a:r>
              <a:rPr lang="fa-IR" sz="1600" dirty="0">
                <a:solidFill>
                  <a:prstClr val="black"/>
                </a:solidFill>
                <a:ea typeface="Majalla UI"/>
                <a:cs typeface="Majalla UI"/>
              </a:rPr>
              <a:t>بافت قدیمی شهر قزوین شامل بخش میانی بافت شهر بوده و توسعۀ شهر را از دوران صفوی تا اولین اقدامات شهرسازانۀ رضا شاهی در برمی گیرد . تکامل بافت در این دوره در زمان حدود 200 سال انجام پذیرفته و این امر بیانگر بطئی و کند توسعۀ کالبدی شهر بوده و بدیهی است که با توجه به مناسبات اجتماعی آن دوره بافت شهری در زمان طولانی امکان توسعه یافته است . </a:t>
            </a:r>
          </a:p>
        </p:txBody>
      </p:sp>
    </p:spTree>
    <p:extLst>
      <p:ext uri="{BB962C8B-B14F-4D97-AF65-F5344CB8AC3E}">
        <p14:creationId xmlns="" xmlns:p14="http://schemas.microsoft.com/office/powerpoint/2010/main" val="2255427542"/>
      </p:ext>
    </p:extLst>
  </p:cSld>
  <p:clrMapOvr>
    <a:masterClrMapping/>
  </p:clrMapOvr>
  <p:transition spd="slow">
    <p:pull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3945</TotalTime>
  <Words>4880</Words>
  <Application>Microsoft Office PowerPoint</Application>
  <PresentationFormat>On-screen Show (4:3)</PresentationFormat>
  <Paragraphs>281</Paragraphs>
  <Slides>74</Slides>
  <Notes>0</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Office Theme</vt:lpstr>
      <vt:lpstr>1_Office Theme</vt:lpstr>
      <vt:lpstr>Slide 1</vt:lpstr>
      <vt:lpstr>Slide 2</vt:lpstr>
      <vt:lpstr>فصل اول</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مقرنس</vt:lpstr>
      <vt:lpstr>Slide 48</vt:lpstr>
      <vt:lpstr>Slide 49</vt:lpstr>
      <vt:lpstr>انواع مقرنس</vt:lpstr>
      <vt:lpstr>Slide 51</vt:lpstr>
      <vt:lpstr>تاق قوسی</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پایان</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dc:creator>
  <cp:lastModifiedBy>GCC</cp:lastModifiedBy>
  <cp:revision>35</cp:revision>
  <dcterms:created xsi:type="dcterms:W3CDTF">2014-10-25T09:53:33Z</dcterms:created>
  <dcterms:modified xsi:type="dcterms:W3CDTF">2015-10-14T23:16:27Z</dcterms:modified>
</cp:coreProperties>
</file>