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1" r:id="rId1"/>
  </p:sldMasterIdLst>
  <p:notesMasterIdLst>
    <p:notesMasterId r:id="rId29"/>
  </p:notesMasterIdLst>
  <p:handoutMasterIdLst>
    <p:handoutMasterId r:id="rId30"/>
  </p:handoutMasterIdLst>
  <p:sldIdLst>
    <p:sldId id="288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85" r:id="rId27"/>
    <p:sldId id="287" r:id="rId2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75C01"/>
    <a:srgbClr val="0066FF"/>
    <a:srgbClr val="276CF5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361" autoAdjust="0"/>
    <p:restoredTop sz="94660"/>
  </p:normalViewPr>
  <p:slideViewPr>
    <p:cSldViewPr>
      <p:cViewPr>
        <p:scale>
          <a:sx n="76" d="100"/>
          <a:sy n="76" d="100"/>
        </p:scale>
        <p:origin x="-139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540"/>
    </p:cViewPr>
  </p:sorterViewPr>
  <p:notesViewPr>
    <p:cSldViewPr>
      <p:cViewPr varScale="1">
        <p:scale>
          <a:sx n="63" d="100"/>
          <a:sy n="63" d="100"/>
        </p:scale>
        <p:origin x="-20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7819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2728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029D258-2460-4CF0-BD50-9CF891E1567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31750-3FCF-4E14-9356-C4240EE13C3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38353-4BB0-4A12-AEEA-972B48494C5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5831A73-37A5-484C-B467-3DB39794342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13DAE-963D-47E4-B55E-B8E512D6017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1C0E0-DEBB-4B5D-AFFB-68728124DC3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6A9598F0-DFFD-4879-86BF-F5A62ACD150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FE0C9-3488-49CC-B0F9-82649538FE8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D75D7-8F65-4150-80DC-D1F7993DB0A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EFBCF-A6B8-4CE5-84E4-434D60C2CA9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51244-7ACC-4140-A4CD-FCC2529B27E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27BCBBE-E87A-4D8D-A223-F186DBED8B8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/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D75D7-8F65-4150-80DC-D1F7993DB0AA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957" y="1447800"/>
            <a:ext cx="578008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18683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143900" y="0"/>
            <a:ext cx="1000100" cy="6858000"/>
          </a:xfrm>
          <a:prstGeom prst="roundRect">
            <a:avLst>
              <a:gd name="adj" fmla="val 12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43900" y="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prstClr val="white"/>
                </a:solidFill>
                <a:cs typeface="B Zar" pitchFamily="2" charset="-78"/>
              </a:rPr>
              <a:t>مقدمه</a:t>
            </a:r>
            <a:endParaRPr lang="fa-IR" sz="2000" dirty="0">
              <a:solidFill>
                <a:prstClr val="white"/>
              </a:solidFill>
              <a:cs typeface="B Zar" pitchFamily="2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285720" y="6143644"/>
            <a:ext cx="285752" cy="285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3B6D75D7-8F65-4150-80DC-D1F7993DB0AA}" type="slidenum">
              <a:rPr lang="ar-SA" sz="1800" b="1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5702" y="1500174"/>
            <a:ext cx="2628900" cy="1473200"/>
            <a:chOff x="3780" y="3800"/>
            <a:chExt cx="4320" cy="2332"/>
          </a:xfrm>
        </p:grpSpPr>
        <p:sp>
          <p:nvSpPr>
            <p:cNvPr id="29" name="Line 3"/>
            <p:cNvSpPr>
              <a:spLocks noChangeShapeType="1"/>
            </p:cNvSpPr>
            <p:nvPr/>
          </p:nvSpPr>
          <p:spPr bwMode="auto">
            <a:xfrm>
              <a:off x="5940" y="4353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5966" y="5232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780" y="3800"/>
              <a:ext cx="4320" cy="2332"/>
              <a:chOff x="3986" y="2558"/>
              <a:chExt cx="3960" cy="2332"/>
            </a:xfrm>
          </p:grpSpPr>
          <p:sp>
            <p:nvSpPr>
              <p:cNvPr id="32" name="Rectangle 6"/>
              <p:cNvSpPr>
                <a:spLocks noChangeArrowheads="1"/>
              </p:cNvSpPr>
              <p:nvPr/>
            </p:nvSpPr>
            <p:spPr bwMode="auto">
              <a:xfrm>
                <a:off x="3986" y="2558"/>
                <a:ext cx="3960" cy="54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تهیه اطلاعات مکانی و توصیفی مورد نیاز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7"/>
              <p:cNvSpPr>
                <a:spLocks noChangeArrowheads="1"/>
              </p:cNvSpPr>
              <p:nvPr/>
            </p:nvSpPr>
            <p:spPr bwMode="auto">
              <a:xfrm>
                <a:off x="3986" y="3450"/>
                <a:ext cx="3959" cy="54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ایجاد لایه های مورد نیاز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Rectangle 8"/>
              <p:cNvSpPr>
                <a:spLocks noChangeArrowheads="1"/>
              </p:cNvSpPr>
              <p:nvPr/>
            </p:nvSpPr>
            <p:spPr bwMode="auto">
              <a:xfrm>
                <a:off x="3986" y="4350"/>
                <a:ext cx="3959" cy="54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تهيه نقشه فاکتور و طبقه بندي مجدد آن ها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" name="Group 9"/>
          <p:cNvGrpSpPr>
            <a:grpSpLocks noChangeAspect="1"/>
          </p:cNvGrpSpPr>
          <p:nvPr/>
        </p:nvGrpSpPr>
        <p:grpSpPr bwMode="auto">
          <a:xfrm>
            <a:off x="-1143040" y="3000372"/>
            <a:ext cx="5257800" cy="1943100"/>
            <a:chOff x="1826" y="4905"/>
            <a:chExt cx="8280" cy="3060"/>
          </a:xfrm>
        </p:grpSpPr>
        <p:sp>
          <p:nvSpPr>
            <p:cNvPr id="36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826" y="4905"/>
              <a:ext cx="8280" cy="306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3986" y="4906"/>
              <a:ext cx="4140" cy="2522"/>
              <a:chOff x="4084" y="1587"/>
              <a:chExt cx="3757" cy="2560"/>
            </a:xfrm>
          </p:grpSpPr>
          <p:sp>
            <p:nvSpPr>
              <p:cNvPr id="38" name="Rectangle 16"/>
              <p:cNvSpPr>
                <a:spLocks noChangeArrowheads="1"/>
              </p:cNvSpPr>
              <p:nvPr/>
            </p:nvSpPr>
            <p:spPr bwMode="auto">
              <a:xfrm>
                <a:off x="4084" y="1907"/>
                <a:ext cx="3757" cy="48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محاسبه وزن معیارها با استفاده ازروش‌ مقايسه زوجی</a:t>
                </a:r>
                <a:r>
                  <a:rPr kumimoji="0" lang="en-US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 </a:t>
                </a: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Line 15"/>
              <p:cNvSpPr>
                <a:spLocks noChangeShapeType="1"/>
              </p:cNvSpPr>
              <p:nvPr/>
            </p:nvSpPr>
            <p:spPr bwMode="auto">
              <a:xfrm>
                <a:off x="5962" y="1587"/>
                <a:ext cx="1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14"/>
              <p:cNvSpPr>
                <a:spLocks noChangeShapeType="1"/>
              </p:cNvSpPr>
              <p:nvPr/>
            </p:nvSpPr>
            <p:spPr bwMode="auto">
              <a:xfrm>
                <a:off x="5962" y="2387"/>
                <a:ext cx="1" cy="4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13"/>
              <p:cNvSpPr>
                <a:spLocks noChangeShapeType="1"/>
              </p:cNvSpPr>
              <p:nvPr/>
            </p:nvSpPr>
            <p:spPr bwMode="auto">
              <a:xfrm>
                <a:off x="5962" y="3347"/>
                <a:ext cx="1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12"/>
              <p:cNvSpPr>
                <a:spLocks noChangeArrowheads="1"/>
              </p:cNvSpPr>
              <p:nvPr/>
            </p:nvSpPr>
            <p:spPr bwMode="auto">
              <a:xfrm>
                <a:off x="4084" y="2867"/>
                <a:ext cx="3756" cy="48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تلفيق نقشه ها فاكتور و تعيين مكانهای مناسب</a:t>
                </a: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 </a:t>
                </a: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11"/>
              <p:cNvSpPr>
                <a:spLocks noChangeArrowheads="1"/>
              </p:cNvSpPr>
              <p:nvPr/>
            </p:nvSpPr>
            <p:spPr bwMode="auto">
              <a:xfrm>
                <a:off x="4084" y="3667"/>
                <a:ext cx="3734" cy="48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B Zar" pitchFamily="2" charset="-78"/>
                  </a:rPr>
                  <a:t>خروجی</a:t>
                </a:r>
              </a:p>
            </p:txBody>
          </p:sp>
        </p:grpSp>
      </p:grp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42844" y="3143248"/>
            <a:ext cx="2786082" cy="500066"/>
          </a:xfrm>
          <a:prstGeom prst="roundRect">
            <a:avLst>
              <a:gd name="adj" fmla="val 29683"/>
            </a:avLst>
          </a:prstGeom>
          <a:solidFill>
            <a:srgbClr val="FFFF00">
              <a:alpha val="20000"/>
            </a:srgbClr>
          </a:solidFill>
          <a:ln>
            <a:solidFill>
              <a:srgbClr val="FFC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071802" y="1142984"/>
            <a:ext cx="2817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Pair Wise (Comparison)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3071802" y="2285992"/>
          <a:ext cx="5000660" cy="2228061"/>
        </p:xfrm>
        <a:graphic>
          <a:graphicData uri="http://schemas.openxmlformats.org/drawingml/2006/table">
            <a:tbl>
              <a:tblPr rtl="1"/>
              <a:tblGrid>
                <a:gridCol w="840447"/>
                <a:gridCol w="1155615"/>
                <a:gridCol w="3004598"/>
              </a:tblGrid>
              <a:tr h="303612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 dirty="0">
                          <a:latin typeface="Tahoma"/>
                          <a:ea typeface="Times New Roman"/>
                          <a:cs typeface="B Zar"/>
                        </a:rPr>
                        <a:t>درجه اهمیت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 dirty="0">
                          <a:latin typeface="Tahoma"/>
                          <a:ea typeface="Times New Roman"/>
                          <a:cs typeface="B Zar"/>
                        </a:rPr>
                        <a:t>تعریف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 dirty="0">
                          <a:latin typeface="Tahoma"/>
                          <a:ea typeface="Times New Roman"/>
                          <a:cs typeface="B Zar"/>
                        </a:rPr>
                        <a:t>توضیح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12">
                <a:tc>
                  <a:txBody>
                    <a:bodyPr/>
                    <a:lstStyle/>
                    <a:p>
                      <a:pPr algn="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300">
                          <a:latin typeface="AlMutanabi 1"/>
                          <a:ea typeface="Times New Roman"/>
                          <a:cs typeface="B Zar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300">
                          <a:latin typeface="Tahoma"/>
                          <a:ea typeface="Times New Roman"/>
                          <a:cs typeface="B Zar"/>
                        </a:rPr>
                        <a:t>اهمیت مساوی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300">
                          <a:latin typeface="Tahoma"/>
                          <a:ea typeface="Times New Roman"/>
                          <a:cs typeface="B Zar"/>
                        </a:rPr>
                        <a:t>در تحقیق هدف ،دو معیار اهمیت مساوی دارند.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89">
                <a:tc>
                  <a:txBody>
                    <a:bodyPr/>
                    <a:lstStyle/>
                    <a:p>
                      <a:pPr algn="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300">
                          <a:latin typeface="AlMutanabi 1"/>
                          <a:ea typeface="Times New Roman"/>
                          <a:cs typeface="B Zar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300" dirty="0">
                          <a:latin typeface="Tahoma"/>
                          <a:ea typeface="Times New Roman"/>
                          <a:cs typeface="B Zar"/>
                        </a:rPr>
                        <a:t>اهمیت اندکی بیشتر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300">
                          <a:latin typeface="Tahoma"/>
                          <a:ea typeface="Times New Roman"/>
                          <a:cs typeface="B Zar"/>
                        </a:rPr>
                        <a:t>تجربه نشان می دهد که برای تحقیق هدف ، اهمیت </a:t>
                      </a:r>
                      <a:r>
                        <a:rPr lang="en-US" sz="1300">
                          <a:latin typeface="Tahoma"/>
                          <a:ea typeface="Times New Roman"/>
                          <a:cs typeface="B Zar"/>
                        </a:rPr>
                        <a:t>i</a:t>
                      </a:r>
                      <a:r>
                        <a:rPr lang="fa-IR" sz="1300">
                          <a:latin typeface="Tahoma"/>
                          <a:ea typeface="Times New Roman"/>
                          <a:cs typeface="B Zar"/>
                        </a:rPr>
                        <a:t> کمی بیشتر از</a:t>
                      </a:r>
                      <a:r>
                        <a:rPr lang="en-US" sz="1300">
                          <a:latin typeface="Tahoma"/>
                          <a:ea typeface="Times New Roman"/>
                          <a:cs typeface="B Zar"/>
                        </a:rPr>
                        <a:t>j</a:t>
                      </a:r>
                      <a:r>
                        <a:rPr lang="fa-IR" sz="1300">
                          <a:latin typeface="Tahoma"/>
                          <a:ea typeface="Times New Roman"/>
                          <a:cs typeface="B Zar"/>
                        </a:rPr>
                        <a:t> است.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12">
                <a:tc>
                  <a:txBody>
                    <a:bodyPr/>
                    <a:lstStyle/>
                    <a:p>
                      <a:pPr algn="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300">
                          <a:latin typeface="AlMutanabi 1"/>
                          <a:ea typeface="Times New Roman"/>
                          <a:cs typeface="B Zar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300" dirty="0">
                          <a:latin typeface="Tahoma"/>
                          <a:ea typeface="Times New Roman"/>
                          <a:cs typeface="B Zar"/>
                        </a:rPr>
                        <a:t>اهمیت بیشتر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300">
                          <a:latin typeface="Tahoma"/>
                          <a:ea typeface="Times New Roman"/>
                          <a:cs typeface="B Zar"/>
                        </a:rPr>
                        <a:t>تجربه و تامل نشان می دهد که اهمیت </a:t>
                      </a:r>
                      <a:r>
                        <a:rPr lang="en-US" sz="1300">
                          <a:latin typeface="Tahoma"/>
                          <a:ea typeface="Times New Roman"/>
                          <a:cs typeface="B Zar"/>
                        </a:rPr>
                        <a:t>i</a:t>
                      </a:r>
                      <a:r>
                        <a:rPr lang="fa-IR" sz="1300">
                          <a:latin typeface="Tahoma"/>
                          <a:ea typeface="Times New Roman"/>
                          <a:cs typeface="B Zar"/>
                        </a:rPr>
                        <a:t> آشکارا بیشتر از </a:t>
                      </a:r>
                      <a:r>
                        <a:rPr lang="en-US" sz="1300">
                          <a:latin typeface="Tahoma"/>
                          <a:ea typeface="Times New Roman"/>
                          <a:cs typeface="B Zar"/>
                        </a:rPr>
                        <a:t>j</a:t>
                      </a:r>
                      <a:r>
                        <a:rPr lang="fa-IR" sz="1300">
                          <a:latin typeface="Tahoma"/>
                          <a:ea typeface="Times New Roman"/>
                          <a:cs typeface="B Zar"/>
                        </a:rPr>
                        <a:t>است.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12">
                <a:tc>
                  <a:txBody>
                    <a:bodyPr/>
                    <a:lstStyle/>
                    <a:p>
                      <a:pPr algn="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300">
                          <a:latin typeface="AlMutanabi 1"/>
                          <a:ea typeface="Times New Roman"/>
                          <a:cs typeface="B Zar"/>
                        </a:rPr>
                        <a:t>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300" dirty="0">
                          <a:latin typeface="Tahoma"/>
                          <a:ea typeface="Times New Roman"/>
                          <a:cs typeface="B Zar"/>
                        </a:rPr>
                        <a:t>اهمیت خیلی بیشتر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300" dirty="0">
                          <a:latin typeface="Tahoma"/>
                          <a:ea typeface="Times New Roman"/>
                          <a:cs typeface="B Zar"/>
                        </a:rPr>
                        <a:t>در عمل ثابت شد که اهمیت </a:t>
                      </a:r>
                      <a:r>
                        <a:rPr lang="en-US" sz="1300" dirty="0">
                          <a:latin typeface="Tahoma"/>
                          <a:ea typeface="Times New Roman"/>
                          <a:cs typeface="B Zar"/>
                        </a:rPr>
                        <a:t>I</a:t>
                      </a:r>
                      <a:r>
                        <a:rPr lang="fa-IR" sz="1300" dirty="0">
                          <a:latin typeface="Tahoma"/>
                          <a:ea typeface="Times New Roman"/>
                          <a:cs typeface="B Zar"/>
                        </a:rPr>
                        <a:t> خیلی بیشتر از </a:t>
                      </a:r>
                      <a:r>
                        <a:rPr lang="en-US" sz="1300" dirty="0">
                          <a:latin typeface="Tahoma"/>
                          <a:ea typeface="Times New Roman"/>
                          <a:cs typeface="B Zar"/>
                        </a:rPr>
                        <a:t>j</a:t>
                      </a:r>
                      <a:r>
                        <a:rPr lang="fa-IR" sz="1300" dirty="0">
                          <a:latin typeface="Tahoma"/>
                          <a:ea typeface="Times New Roman"/>
                          <a:cs typeface="B Zar"/>
                        </a:rPr>
                        <a:t> است.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12">
                <a:tc>
                  <a:txBody>
                    <a:bodyPr/>
                    <a:lstStyle/>
                    <a:p>
                      <a:pPr algn="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300">
                          <a:latin typeface="AlMutanabi 1"/>
                          <a:ea typeface="Times New Roman"/>
                          <a:cs typeface="B Zar"/>
                        </a:rPr>
                        <a:t>9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300">
                          <a:latin typeface="Tahoma"/>
                          <a:ea typeface="Times New Roman"/>
                          <a:cs typeface="B Zar"/>
                        </a:rPr>
                        <a:t>اهمیت مطلق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300">
                          <a:latin typeface="Tahoma"/>
                          <a:ea typeface="Times New Roman"/>
                          <a:cs typeface="B Zar"/>
                        </a:rPr>
                        <a:t>اهمیت خیلی بیشتر</a:t>
                      </a:r>
                      <a:r>
                        <a:rPr lang="en-US" sz="1300">
                          <a:latin typeface="Tahoma"/>
                          <a:ea typeface="Times New Roman"/>
                          <a:cs typeface="B Zar"/>
                        </a:rPr>
                        <a:t>i</a:t>
                      </a:r>
                      <a:r>
                        <a:rPr lang="fa-IR" sz="1300">
                          <a:latin typeface="Tahoma"/>
                          <a:ea typeface="Times New Roman"/>
                          <a:cs typeface="B Zar"/>
                        </a:rPr>
                        <a:t> نسبت به </a:t>
                      </a:r>
                      <a:r>
                        <a:rPr lang="en-US" sz="1300">
                          <a:latin typeface="Tahoma"/>
                          <a:ea typeface="Times New Roman"/>
                          <a:cs typeface="B Zar"/>
                        </a:rPr>
                        <a:t>j</a:t>
                      </a:r>
                      <a:r>
                        <a:rPr lang="fa-IR" sz="1300">
                          <a:latin typeface="Tahoma"/>
                          <a:ea typeface="Times New Roman"/>
                          <a:cs typeface="B Zar"/>
                        </a:rPr>
                        <a:t> به طور قطعی به اثبات رسیده است.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12">
                <a:tc>
                  <a:txBody>
                    <a:bodyPr/>
                    <a:lstStyle/>
                    <a:p>
                      <a:pPr algn="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300">
                          <a:latin typeface="AlMutanabi 1"/>
                          <a:ea typeface="Times New Roman"/>
                          <a:cs typeface="B Zar"/>
                        </a:rPr>
                        <a:t>8و6و4و2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300">
                          <a:latin typeface="Tahoma"/>
                          <a:ea typeface="Times New Roman"/>
                          <a:cs typeface="B Zar"/>
                        </a:rPr>
                        <a:t>مقادیر بینابین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300" dirty="0">
                          <a:latin typeface="Tahoma"/>
                          <a:ea typeface="Times New Roman"/>
                          <a:cs typeface="B Zar"/>
                        </a:rPr>
                        <a:t>هنگامی که حالت میانه ای وجود دارد.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3793" name="Picture 1" descr="D:\Lesson\TERM 2\Tozi shabake ab\PROJECT GIS\FINAL      1\pic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214554"/>
            <a:ext cx="5000660" cy="276225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143240" y="1571612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Expert Choice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48" descr="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071678"/>
            <a:ext cx="450059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ounded Rectangle 34"/>
          <p:cNvSpPr/>
          <p:nvPr/>
        </p:nvSpPr>
        <p:spPr>
          <a:xfrm>
            <a:off x="8143900" y="1857364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ایجاد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143900" y="2786058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کاربرد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143900" y="3714752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Zar" pitchFamily="2" charset="-78"/>
              </a:rPr>
              <a:t>نتیجه گیری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143900" y="928670"/>
            <a:ext cx="1000100" cy="914400"/>
          </a:xfrm>
          <a:prstGeom prst="roundRect">
            <a:avLst/>
          </a:prstGeom>
          <a:solidFill>
            <a:srgbClr val="00B0F0"/>
          </a:solidFill>
          <a:ln/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B Zar" pitchFamily="2" charset="-78"/>
              </a:rPr>
              <a:t>محاسبات</a:t>
            </a:r>
          </a:p>
          <a:p>
            <a:pPr algn="ctr"/>
            <a:r>
              <a:rPr lang="en-US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143900" y="0"/>
            <a:ext cx="1000100" cy="6858000"/>
          </a:xfrm>
          <a:prstGeom prst="roundRect">
            <a:avLst>
              <a:gd name="adj" fmla="val 12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43900" y="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prstClr val="white"/>
                </a:solidFill>
                <a:cs typeface="B Zar" pitchFamily="2" charset="-78"/>
              </a:rPr>
              <a:t>مقدمه</a:t>
            </a:r>
            <a:endParaRPr lang="fa-IR" sz="2000" dirty="0">
              <a:solidFill>
                <a:prstClr val="white"/>
              </a:solidFill>
              <a:cs typeface="B Zar" pitchFamily="2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285720" y="6215082"/>
            <a:ext cx="571504" cy="285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fld id="{3B6D75D7-8F65-4150-80DC-D1F7993DB0AA}" type="slidenum">
              <a:rPr lang="ar-SA" sz="1800" b="1" smtClean="0">
                <a:solidFill>
                  <a:schemeClr val="tx1"/>
                </a:solidFill>
              </a:rPr>
              <a:pPr algn="l">
                <a:defRPr/>
              </a:pPr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5702" y="1500174"/>
            <a:ext cx="2628900" cy="1473200"/>
            <a:chOff x="3780" y="3800"/>
            <a:chExt cx="4320" cy="2332"/>
          </a:xfrm>
        </p:grpSpPr>
        <p:sp>
          <p:nvSpPr>
            <p:cNvPr id="29" name="Line 3"/>
            <p:cNvSpPr>
              <a:spLocks noChangeShapeType="1"/>
            </p:cNvSpPr>
            <p:nvPr/>
          </p:nvSpPr>
          <p:spPr bwMode="auto">
            <a:xfrm>
              <a:off x="5940" y="4353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5966" y="5232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780" y="3800"/>
              <a:ext cx="4320" cy="2332"/>
              <a:chOff x="3986" y="2558"/>
              <a:chExt cx="3960" cy="2332"/>
            </a:xfrm>
          </p:grpSpPr>
          <p:sp>
            <p:nvSpPr>
              <p:cNvPr id="32" name="Rectangle 6"/>
              <p:cNvSpPr>
                <a:spLocks noChangeArrowheads="1"/>
              </p:cNvSpPr>
              <p:nvPr/>
            </p:nvSpPr>
            <p:spPr bwMode="auto">
              <a:xfrm>
                <a:off x="3986" y="2558"/>
                <a:ext cx="3960" cy="54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تهیه اطلاعات مکانی و توصیفی مورد نیاز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7"/>
              <p:cNvSpPr>
                <a:spLocks noChangeArrowheads="1"/>
              </p:cNvSpPr>
              <p:nvPr/>
            </p:nvSpPr>
            <p:spPr bwMode="auto">
              <a:xfrm>
                <a:off x="3986" y="3450"/>
                <a:ext cx="3959" cy="54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ایجاد لایه های مورد نیاز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Rectangle 8"/>
              <p:cNvSpPr>
                <a:spLocks noChangeArrowheads="1"/>
              </p:cNvSpPr>
              <p:nvPr/>
            </p:nvSpPr>
            <p:spPr bwMode="auto">
              <a:xfrm>
                <a:off x="3986" y="4350"/>
                <a:ext cx="3959" cy="54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تهيه نقشه فاکتور و طبقه بندي مجدد آن ها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" name="Group 9"/>
          <p:cNvGrpSpPr>
            <a:grpSpLocks noChangeAspect="1"/>
          </p:cNvGrpSpPr>
          <p:nvPr/>
        </p:nvGrpSpPr>
        <p:grpSpPr bwMode="auto">
          <a:xfrm>
            <a:off x="-1143040" y="3000372"/>
            <a:ext cx="5257800" cy="1943100"/>
            <a:chOff x="1826" y="4905"/>
            <a:chExt cx="8280" cy="3060"/>
          </a:xfrm>
        </p:grpSpPr>
        <p:sp>
          <p:nvSpPr>
            <p:cNvPr id="36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826" y="4905"/>
              <a:ext cx="8280" cy="306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3986" y="4906"/>
              <a:ext cx="4140" cy="2522"/>
              <a:chOff x="4084" y="1587"/>
              <a:chExt cx="3757" cy="2560"/>
            </a:xfrm>
          </p:grpSpPr>
          <p:sp>
            <p:nvSpPr>
              <p:cNvPr id="38" name="Rectangle 16"/>
              <p:cNvSpPr>
                <a:spLocks noChangeArrowheads="1"/>
              </p:cNvSpPr>
              <p:nvPr/>
            </p:nvSpPr>
            <p:spPr bwMode="auto">
              <a:xfrm>
                <a:off x="4084" y="1907"/>
                <a:ext cx="3757" cy="48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محاسبه وزن معیارها با استفاده ازروش‌ مقايسه زوجی</a:t>
                </a:r>
                <a:r>
                  <a:rPr kumimoji="0" lang="en-US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 </a:t>
                </a: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Line 15"/>
              <p:cNvSpPr>
                <a:spLocks noChangeShapeType="1"/>
              </p:cNvSpPr>
              <p:nvPr/>
            </p:nvSpPr>
            <p:spPr bwMode="auto">
              <a:xfrm>
                <a:off x="5962" y="1587"/>
                <a:ext cx="1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14"/>
              <p:cNvSpPr>
                <a:spLocks noChangeShapeType="1"/>
              </p:cNvSpPr>
              <p:nvPr/>
            </p:nvSpPr>
            <p:spPr bwMode="auto">
              <a:xfrm>
                <a:off x="5962" y="2387"/>
                <a:ext cx="1" cy="4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13"/>
              <p:cNvSpPr>
                <a:spLocks noChangeShapeType="1"/>
              </p:cNvSpPr>
              <p:nvPr/>
            </p:nvSpPr>
            <p:spPr bwMode="auto">
              <a:xfrm>
                <a:off x="5962" y="3347"/>
                <a:ext cx="1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12"/>
              <p:cNvSpPr>
                <a:spLocks noChangeArrowheads="1"/>
              </p:cNvSpPr>
              <p:nvPr/>
            </p:nvSpPr>
            <p:spPr bwMode="auto">
              <a:xfrm>
                <a:off x="4084" y="2867"/>
                <a:ext cx="3756" cy="48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تلفيق نقشه ها فاكتور و تعيين مكانهای مناسب</a:t>
                </a: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 </a:t>
                </a: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11"/>
              <p:cNvSpPr>
                <a:spLocks noChangeArrowheads="1"/>
              </p:cNvSpPr>
              <p:nvPr/>
            </p:nvSpPr>
            <p:spPr bwMode="auto">
              <a:xfrm>
                <a:off x="4084" y="3667"/>
                <a:ext cx="3734" cy="48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B Zar" pitchFamily="2" charset="-78"/>
                  </a:rPr>
                  <a:t>خروجی</a:t>
                </a:r>
              </a:p>
            </p:txBody>
          </p:sp>
        </p:grpSp>
      </p:grp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42844" y="3143248"/>
            <a:ext cx="2786082" cy="500066"/>
          </a:xfrm>
          <a:prstGeom prst="roundRect">
            <a:avLst>
              <a:gd name="adj" fmla="val 29683"/>
            </a:avLst>
          </a:prstGeom>
          <a:solidFill>
            <a:srgbClr val="FFFF00">
              <a:alpha val="20000"/>
            </a:srgbClr>
          </a:solidFill>
          <a:ln>
            <a:solidFill>
              <a:srgbClr val="FFC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43240" y="164305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b="1" dirty="0" smtClean="0">
                <a:cs typeface="B Zar" pitchFamily="2" charset="-78"/>
              </a:rPr>
              <a:t>مدل‌هاي‌ موجود تلفيق‌ نقشه‌ها </a:t>
            </a:r>
          </a:p>
          <a:p>
            <a:endParaRPr lang="en-US" dirty="0" smtClean="0">
              <a:cs typeface="B Zar" pitchFamily="2" charset="-78"/>
            </a:endParaRPr>
          </a:p>
          <a:p>
            <a:pPr>
              <a:buFontTx/>
              <a:buChar char="-"/>
            </a:pPr>
            <a:r>
              <a:rPr lang="fa-IR" b="1" dirty="0" smtClean="0">
                <a:cs typeface="B Zar" pitchFamily="2" charset="-78"/>
              </a:rPr>
              <a:t>  </a:t>
            </a:r>
            <a:r>
              <a:rPr lang="ar-SA" b="1" dirty="0" smtClean="0">
                <a:cs typeface="B Zar" pitchFamily="2" charset="-78"/>
              </a:rPr>
              <a:t>مدل‌ منطق‌ بولين‌ 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Boolean Logic Model</a:t>
            </a:r>
            <a:r>
              <a:rPr lang="ar-SA" b="1" dirty="0" smtClean="0">
                <a:cs typeface="B Zar" pitchFamily="2" charset="-78"/>
              </a:rPr>
              <a:t>) </a:t>
            </a:r>
            <a:endParaRPr lang="fa-IR" b="1" dirty="0" smtClean="0">
              <a:cs typeface="B Zar" pitchFamily="2" charset="-78"/>
            </a:endParaRPr>
          </a:p>
          <a:p>
            <a:pPr>
              <a:buFontTx/>
              <a:buChar char="-"/>
            </a:pPr>
            <a:endParaRPr lang="en-US" dirty="0" smtClean="0">
              <a:cs typeface="B Zar" pitchFamily="2" charset="-78"/>
            </a:endParaRPr>
          </a:p>
          <a:p>
            <a:r>
              <a:rPr lang="en-US" b="1" dirty="0" smtClean="0">
                <a:cs typeface="B Zar" pitchFamily="2" charset="-78"/>
              </a:rPr>
              <a:t> - </a:t>
            </a:r>
            <a:r>
              <a:rPr lang="ar-SA" b="1" dirty="0" smtClean="0">
                <a:cs typeface="B Zar" pitchFamily="2" charset="-78"/>
              </a:rPr>
              <a:t>مدل‌ همپوشاني‌ شاخص‌ 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Index Overlay Model</a:t>
            </a:r>
            <a:r>
              <a:rPr lang="ar-SA" b="1" dirty="0" smtClean="0">
                <a:cs typeface="B Zar" pitchFamily="2" charset="-78"/>
              </a:rPr>
              <a:t>)</a:t>
            </a:r>
            <a:endParaRPr lang="fa-IR" b="1" dirty="0" smtClean="0">
              <a:cs typeface="B Zar" pitchFamily="2" charset="-78"/>
            </a:endParaRPr>
          </a:p>
          <a:p>
            <a:r>
              <a:rPr lang="ar-SA" b="1" dirty="0" smtClean="0">
                <a:cs typeface="B Zar" pitchFamily="2" charset="-78"/>
              </a:rPr>
              <a:t> </a:t>
            </a:r>
            <a:endParaRPr lang="en-US" dirty="0" smtClean="0">
              <a:cs typeface="B Zar" pitchFamily="2" charset="-78"/>
            </a:endParaRPr>
          </a:p>
          <a:p>
            <a:r>
              <a:rPr lang="en-US" b="1" dirty="0" smtClean="0">
                <a:cs typeface="B Zar" pitchFamily="2" charset="-78"/>
              </a:rPr>
              <a:t> - </a:t>
            </a:r>
            <a:r>
              <a:rPr lang="ar-SA" b="1" dirty="0" smtClean="0">
                <a:cs typeface="B Zar" pitchFamily="2" charset="-78"/>
              </a:rPr>
              <a:t>مدل‌ منطق‌ فازي </a:t>
            </a:r>
            <a:r>
              <a:rPr lang="fa-IR" b="1" i="1" dirty="0" smtClean="0">
                <a:cs typeface="B Zar" pitchFamily="2" charset="-78"/>
              </a:rPr>
              <a:t>(</a:t>
            </a:r>
            <a:r>
              <a:rPr lang="en-US" b="1" i="1" dirty="0" smtClean="0">
                <a:cs typeface="B Zar" pitchFamily="2" charset="-78"/>
              </a:rPr>
              <a:t> 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Fuzzy Logic Mode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286116" y="2714620"/>
            <a:ext cx="4357718" cy="428628"/>
          </a:xfrm>
          <a:prstGeom prst="roundRect">
            <a:avLst>
              <a:gd name="adj" fmla="val 29683"/>
            </a:avLst>
          </a:prstGeom>
          <a:solidFill>
            <a:srgbClr val="FFFF00">
              <a:alpha val="0"/>
            </a:srgbClr>
          </a:solidFill>
          <a:ln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8143900" y="1857364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ایجاد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43900" y="2786058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کاربرد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143900" y="3714752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Zar" pitchFamily="2" charset="-78"/>
              </a:rPr>
              <a:t>نتیجه گیری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143900" y="928670"/>
            <a:ext cx="1000100" cy="914400"/>
          </a:xfrm>
          <a:prstGeom prst="roundRect">
            <a:avLst/>
          </a:prstGeom>
          <a:solidFill>
            <a:srgbClr val="00B0F0"/>
          </a:solidFill>
          <a:ln/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B Zar" pitchFamily="2" charset="-78"/>
              </a:rPr>
              <a:t>محاسبات</a:t>
            </a:r>
          </a:p>
          <a:p>
            <a:pPr algn="ctr"/>
            <a:r>
              <a:rPr lang="en-US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00139 0.07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143900" y="0"/>
            <a:ext cx="1000100" cy="6858000"/>
          </a:xfrm>
          <a:prstGeom prst="roundRect">
            <a:avLst>
              <a:gd name="adj" fmla="val 12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43900" y="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prstClr val="white"/>
                </a:solidFill>
                <a:cs typeface="B Zar" pitchFamily="2" charset="-78"/>
              </a:rPr>
              <a:t>مقدمه</a:t>
            </a:r>
            <a:endParaRPr lang="fa-IR" sz="2000" dirty="0">
              <a:solidFill>
                <a:prstClr val="white"/>
              </a:solidFill>
              <a:cs typeface="B Zar" pitchFamily="2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285720" y="6215082"/>
            <a:ext cx="571504" cy="285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fld id="{3B6D75D7-8F65-4150-80DC-D1F7993DB0AA}" type="slidenum">
              <a:rPr lang="ar-SA" sz="1800" b="1" smtClean="0">
                <a:solidFill>
                  <a:schemeClr val="tx1"/>
                </a:solidFill>
              </a:rPr>
              <a:pPr algn="l">
                <a:defRPr/>
              </a:pPr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5702" y="1500174"/>
            <a:ext cx="2628900" cy="1473200"/>
            <a:chOff x="3780" y="3800"/>
            <a:chExt cx="4320" cy="2332"/>
          </a:xfrm>
        </p:grpSpPr>
        <p:sp>
          <p:nvSpPr>
            <p:cNvPr id="29" name="Line 3"/>
            <p:cNvSpPr>
              <a:spLocks noChangeShapeType="1"/>
            </p:cNvSpPr>
            <p:nvPr/>
          </p:nvSpPr>
          <p:spPr bwMode="auto">
            <a:xfrm>
              <a:off x="5940" y="4353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5966" y="5232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780" y="3800"/>
              <a:ext cx="4320" cy="2332"/>
              <a:chOff x="3986" y="2558"/>
              <a:chExt cx="3960" cy="2332"/>
            </a:xfrm>
          </p:grpSpPr>
          <p:sp>
            <p:nvSpPr>
              <p:cNvPr id="32" name="Rectangle 6"/>
              <p:cNvSpPr>
                <a:spLocks noChangeArrowheads="1"/>
              </p:cNvSpPr>
              <p:nvPr/>
            </p:nvSpPr>
            <p:spPr bwMode="auto">
              <a:xfrm>
                <a:off x="3986" y="2558"/>
                <a:ext cx="3960" cy="54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تهیه اطلاعات مکانی و توصیفی مورد نیاز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7"/>
              <p:cNvSpPr>
                <a:spLocks noChangeArrowheads="1"/>
              </p:cNvSpPr>
              <p:nvPr/>
            </p:nvSpPr>
            <p:spPr bwMode="auto">
              <a:xfrm>
                <a:off x="3986" y="3450"/>
                <a:ext cx="3959" cy="54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ایجاد لایه های مورد نیاز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Rectangle 8"/>
              <p:cNvSpPr>
                <a:spLocks noChangeArrowheads="1"/>
              </p:cNvSpPr>
              <p:nvPr/>
            </p:nvSpPr>
            <p:spPr bwMode="auto">
              <a:xfrm>
                <a:off x="3986" y="4350"/>
                <a:ext cx="3959" cy="54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تهيه نقشه فاکتور و طبقه بندي مجدد آن ها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" name="Group 9"/>
          <p:cNvGrpSpPr>
            <a:grpSpLocks noChangeAspect="1"/>
          </p:cNvGrpSpPr>
          <p:nvPr/>
        </p:nvGrpSpPr>
        <p:grpSpPr bwMode="auto">
          <a:xfrm>
            <a:off x="-1143040" y="3000372"/>
            <a:ext cx="5257800" cy="1943100"/>
            <a:chOff x="1826" y="4905"/>
            <a:chExt cx="8280" cy="3060"/>
          </a:xfrm>
        </p:grpSpPr>
        <p:sp>
          <p:nvSpPr>
            <p:cNvPr id="36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826" y="4905"/>
              <a:ext cx="8280" cy="306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3986" y="4906"/>
              <a:ext cx="4140" cy="2522"/>
              <a:chOff x="4084" y="1587"/>
              <a:chExt cx="3757" cy="2560"/>
            </a:xfrm>
          </p:grpSpPr>
          <p:sp>
            <p:nvSpPr>
              <p:cNvPr id="38" name="Rectangle 16"/>
              <p:cNvSpPr>
                <a:spLocks noChangeArrowheads="1"/>
              </p:cNvSpPr>
              <p:nvPr/>
            </p:nvSpPr>
            <p:spPr bwMode="auto">
              <a:xfrm>
                <a:off x="4084" y="1907"/>
                <a:ext cx="3757" cy="48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محاسبه وزن معیارها با استفاده ازروش‌ مقايسه زوجی</a:t>
                </a:r>
                <a:r>
                  <a:rPr kumimoji="0" lang="en-US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 </a:t>
                </a: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Line 15"/>
              <p:cNvSpPr>
                <a:spLocks noChangeShapeType="1"/>
              </p:cNvSpPr>
              <p:nvPr/>
            </p:nvSpPr>
            <p:spPr bwMode="auto">
              <a:xfrm>
                <a:off x="5962" y="1587"/>
                <a:ext cx="1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14"/>
              <p:cNvSpPr>
                <a:spLocks noChangeShapeType="1"/>
              </p:cNvSpPr>
              <p:nvPr/>
            </p:nvSpPr>
            <p:spPr bwMode="auto">
              <a:xfrm>
                <a:off x="5962" y="2387"/>
                <a:ext cx="1" cy="4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13"/>
              <p:cNvSpPr>
                <a:spLocks noChangeShapeType="1"/>
              </p:cNvSpPr>
              <p:nvPr/>
            </p:nvSpPr>
            <p:spPr bwMode="auto">
              <a:xfrm>
                <a:off x="5962" y="3347"/>
                <a:ext cx="1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12"/>
              <p:cNvSpPr>
                <a:spLocks noChangeArrowheads="1"/>
              </p:cNvSpPr>
              <p:nvPr/>
            </p:nvSpPr>
            <p:spPr bwMode="auto">
              <a:xfrm>
                <a:off x="4084" y="2867"/>
                <a:ext cx="3756" cy="48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تلفيق نقشه ها فاكتور و تعيين مكانهای مناسب</a:t>
                </a: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 </a:t>
                </a: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11"/>
              <p:cNvSpPr>
                <a:spLocks noChangeArrowheads="1"/>
              </p:cNvSpPr>
              <p:nvPr/>
            </p:nvSpPr>
            <p:spPr bwMode="auto">
              <a:xfrm>
                <a:off x="4084" y="3667"/>
                <a:ext cx="3734" cy="48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B Zar" pitchFamily="2" charset="-78"/>
                  </a:rPr>
                  <a:t>خروجی</a:t>
                </a:r>
              </a:p>
            </p:txBody>
          </p:sp>
        </p:grpSp>
      </p:grp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42844" y="3714752"/>
            <a:ext cx="2786082" cy="500066"/>
          </a:xfrm>
          <a:prstGeom prst="roundRect">
            <a:avLst>
              <a:gd name="adj" fmla="val 29683"/>
            </a:avLst>
          </a:prstGeom>
          <a:solidFill>
            <a:srgbClr val="FFFF00">
              <a:alpha val="20000"/>
            </a:srgbClr>
          </a:solidFill>
          <a:ln>
            <a:solidFill>
              <a:srgbClr val="FFC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71868" y="428604"/>
            <a:ext cx="4297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latin typeface="Times New Roman" pitchFamily="18" charset="0"/>
                <a:cs typeface="B Zar" pitchFamily="2" charset="-78"/>
              </a:rPr>
              <a:t>مدل‌ همپوشاني‌ شاخص‌ 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Index Overlay Model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43" descr="D:\Lesson\TERM 2\Tozi shabake ab\PROJECT GIS\FINAL      1\pic\1.jpg"/>
          <p:cNvPicPr/>
          <p:nvPr/>
        </p:nvPicPr>
        <p:blipFill>
          <a:blip r:embed="rId3" cstate="print"/>
          <a:srcRect l="17849"/>
          <a:stretch>
            <a:fillRect/>
          </a:stretch>
        </p:blipFill>
        <p:spPr bwMode="auto">
          <a:xfrm>
            <a:off x="3286116" y="1285860"/>
            <a:ext cx="450059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D:\Lesson\TERM 2\Tozi shabake ab\PROJECT GIS\FINAL      1\pic\Amin scan\2011-04 (Apr)\scan0005.bmp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60000">
            <a:off x="40583" y="1140466"/>
            <a:ext cx="7939179" cy="4719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Rounded Rectangle 36"/>
          <p:cNvSpPr/>
          <p:nvPr/>
        </p:nvSpPr>
        <p:spPr>
          <a:xfrm>
            <a:off x="8143900" y="1857364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ایجاد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143900" y="2786058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کاربرد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143900" y="928670"/>
            <a:ext cx="1000100" cy="914400"/>
          </a:xfrm>
          <a:prstGeom prst="roundRect">
            <a:avLst/>
          </a:prstGeom>
          <a:solidFill>
            <a:srgbClr val="00B0F0"/>
          </a:solidFill>
          <a:ln/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B Zar" pitchFamily="2" charset="-78"/>
              </a:rPr>
              <a:t>محاسبات</a:t>
            </a:r>
          </a:p>
          <a:p>
            <a:pPr algn="ctr"/>
            <a:r>
              <a:rPr lang="en-US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143900" y="3714752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Zar" pitchFamily="2" charset="-78"/>
              </a:rPr>
              <a:t>نتیجه گیری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143900" y="0"/>
            <a:ext cx="1000100" cy="6858000"/>
          </a:xfrm>
          <a:prstGeom prst="roundRect">
            <a:avLst>
              <a:gd name="adj" fmla="val 12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43900" y="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prstClr val="white"/>
                </a:solidFill>
                <a:cs typeface="B Zar" pitchFamily="2" charset="-78"/>
              </a:rPr>
              <a:t>مقدمه</a:t>
            </a:r>
            <a:endParaRPr lang="fa-IR" sz="2000" dirty="0">
              <a:solidFill>
                <a:prstClr val="white"/>
              </a:solidFill>
              <a:cs typeface="B Zar" pitchFamily="2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285720" y="6215082"/>
            <a:ext cx="571504" cy="285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fld id="{3B6D75D7-8F65-4150-80DC-D1F7993DB0AA}" type="slidenum">
              <a:rPr lang="ar-SA" sz="1800" b="1" smtClean="0">
                <a:solidFill>
                  <a:schemeClr val="tx1"/>
                </a:solidFill>
              </a:rPr>
              <a:pPr algn="l">
                <a:defRPr/>
              </a:pPr>
              <a:t>13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5702" y="1500174"/>
            <a:ext cx="2628900" cy="1473200"/>
            <a:chOff x="3780" y="3800"/>
            <a:chExt cx="4320" cy="2332"/>
          </a:xfrm>
        </p:grpSpPr>
        <p:sp>
          <p:nvSpPr>
            <p:cNvPr id="29" name="Line 3"/>
            <p:cNvSpPr>
              <a:spLocks noChangeShapeType="1"/>
            </p:cNvSpPr>
            <p:nvPr/>
          </p:nvSpPr>
          <p:spPr bwMode="auto">
            <a:xfrm>
              <a:off x="5940" y="4353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5966" y="5232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780" y="3800"/>
              <a:ext cx="4320" cy="2332"/>
              <a:chOff x="3986" y="2558"/>
              <a:chExt cx="3960" cy="2332"/>
            </a:xfrm>
          </p:grpSpPr>
          <p:sp>
            <p:nvSpPr>
              <p:cNvPr id="32" name="Rectangle 6"/>
              <p:cNvSpPr>
                <a:spLocks noChangeArrowheads="1"/>
              </p:cNvSpPr>
              <p:nvPr/>
            </p:nvSpPr>
            <p:spPr bwMode="auto">
              <a:xfrm>
                <a:off x="3986" y="2558"/>
                <a:ext cx="3960" cy="54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تهیه اطلاعات مکانی و توصیفی مورد نیاز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7"/>
              <p:cNvSpPr>
                <a:spLocks noChangeArrowheads="1"/>
              </p:cNvSpPr>
              <p:nvPr/>
            </p:nvSpPr>
            <p:spPr bwMode="auto">
              <a:xfrm>
                <a:off x="3986" y="3450"/>
                <a:ext cx="3959" cy="54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ایجاد لایه های مورد نیاز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Rectangle 8"/>
              <p:cNvSpPr>
                <a:spLocks noChangeArrowheads="1"/>
              </p:cNvSpPr>
              <p:nvPr/>
            </p:nvSpPr>
            <p:spPr bwMode="auto">
              <a:xfrm>
                <a:off x="3986" y="4350"/>
                <a:ext cx="3959" cy="54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تهيه نقشه فاکتور و طبقه بندي مجدد آن ها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" name="Group 9"/>
          <p:cNvGrpSpPr>
            <a:grpSpLocks noChangeAspect="1"/>
          </p:cNvGrpSpPr>
          <p:nvPr/>
        </p:nvGrpSpPr>
        <p:grpSpPr bwMode="auto">
          <a:xfrm>
            <a:off x="-1143040" y="3000372"/>
            <a:ext cx="5257800" cy="1943100"/>
            <a:chOff x="1826" y="4905"/>
            <a:chExt cx="8280" cy="3060"/>
          </a:xfrm>
        </p:grpSpPr>
        <p:sp>
          <p:nvSpPr>
            <p:cNvPr id="36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826" y="4905"/>
              <a:ext cx="8280" cy="306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3986" y="4906"/>
              <a:ext cx="4140" cy="2522"/>
              <a:chOff x="4084" y="1587"/>
              <a:chExt cx="3757" cy="2560"/>
            </a:xfrm>
          </p:grpSpPr>
          <p:sp>
            <p:nvSpPr>
              <p:cNvPr id="38" name="Rectangle 16"/>
              <p:cNvSpPr>
                <a:spLocks noChangeArrowheads="1"/>
              </p:cNvSpPr>
              <p:nvPr/>
            </p:nvSpPr>
            <p:spPr bwMode="auto">
              <a:xfrm>
                <a:off x="4084" y="1907"/>
                <a:ext cx="3757" cy="48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محاسبه وزن معیارها با استفاده ازروش‌ مقايسه زوجی</a:t>
                </a:r>
                <a:r>
                  <a:rPr kumimoji="0" lang="en-US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 </a:t>
                </a: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Line 15"/>
              <p:cNvSpPr>
                <a:spLocks noChangeShapeType="1"/>
              </p:cNvSpPr>
              <p:nvPr/>
            </p:nvSpPr>
            <p:spPr bwMode="auto">
              <a:xfrm>
                <a:off x="5962" y="1587"/>
                <a:ext cx="1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14"/>
              <p:cNvSpPr>
                <a:spLocks noChangeShapeType="1"/>
              </p:cNvSpPr>
              <p:nvPr/>
            </p:nvSpPr>
            <p:spPr bwMode="auto">
              <a:xfrm>
                <a:off x="5962" y="2387"/>
                <a:ext cx="1" cy="4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13"/>
              <p:cNvSpPr>
                <a:spLocks noChangeShapeType="1"/>
              </p:cNvSpPr>
              <p:nvPr/>
            </p:nvSpPr>
            <p:spPr bwMode="auto">
              <a:xfrm>
                <a:off x="5962" y="3347"/>
                <a:ext cx="1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12"/>
              <p:cNvSpPr>
                <a:spLocks noChangeArrowheads="1"/>
              </p:cNvSpPr>
              <p:nvPr/>
            </p:nvSpPr>
            <p:spPr bwMode="auto">
              <a:xfrm>
                <a:off x="4084" y="2867"/>
                <a:ext cx="3756" cy="48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تلفيق نقشه ها فاكتور و تعيين مكانهای مناسب</a:t>
                </a: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 </a:t>
                </a: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11"/>
              <p:cNvSpPr>
                <a:spLocks noChangeArrowheads="1"/>
              </p:cNvSpPr>
              <p:nvPr/>
            </p:nvSpPr>
            <p:spPr bwMode="auto">
              <a:xfrm>
                <a:off x="4084" y="3667"/>
                <a:ext cx="3734" cy="48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B Zar" pitchFamily="2" charset="-78"/>
                  </a:rPr>
                  <a:t>خروجی</a:t>
                </a:r>
              </a:p>
            </p:txBody>
          </p:sp>
        </p:grpSp>
      </p:grp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42844" y="3714752"/>
            <a:ext cx="2786082" cy="500066"/>
          </a:xfrm>
          <a:prstGeom prst="roundRect">
            <a:avLst>
              <a:gd name="adj" fmla="val 29683"/>
            </a:avLst>
          </a:prstGeom>
          <a:solidFill>
            <a:srgbClr val="FFFF00">
              <a:alpha val="20000"/>
            </a:srgbClr>
          </a:solidFill>
          <a:ln>
            <a:solidFill>
              <a:srgbClr val="FFC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71868" y="428604"/>
            <a:ext cx="4297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latin typeface="Times New Roman" pitchFamily="18" charset="0"/>
                <a:cs typeface="B Zar" pitchFamily="2" charset="-78"/>
              </a:rPr>
              <a:t>مدل‌ همپوشاني‌ شاخص‌ 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Index Overlay Model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3500430" y="1285860"/>
            <a:ext cx="44290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B Zar" pitchFamily="2" charset="-78"/>
              </a:rPr>
              <a:t>اندیس تناسب </a:t>
            </a: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Zar" pitchFamily="2" charset="-78"/>
              </a:rPr>
              <a:t>برای هر پیکسل از رستر نهایی در نرم­افزار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ArcGIS</a:t>
            </a: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Zar" pitchFamily="2" charset="-78"/>
              </a:rPr>
              <a:t> طبق رابطه زیر انجام می پزیرد: </a:t>
            </a:r>
            <a:endParaRPr kumimoji="0" lang="fa-I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71802" y="42862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1600" dirty="0" smtClean="0">
                <a:cs typeface="B Zar" pitchFamily="2" charset="-78"/>
              </a:rPr>
              <a:t>كه در اين رابطه </a:t>
            </a:r>
            <a:r>
              <a:rPr lang="ar-SA" sz="1600" i="1" dirty="0" smtClean="0">
                <a:cs typeface="B Zar" pitchFamily="2" charset="-78"/>
              </a:rPr>
              <a:t>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1600" dirty="0" smtClean="0">
                <a:cs typeface="B Zar" pitchFamily="2" charset="-78"/>
              </a:rPr>
              <a:t>انديس تناسب ناحيه</a:t>
            </a:r>
            <a:r>
              <a:rPr lang="ar-SA" sz="1600" i="1" dirty="0" smtClean="0">
                <a:cs typeface="B Zar" pitchFamily="2" charset="-78"/>
              </a:rPr>
              <a:t> </a:t>
            </a:r>
            <a:r>
              <a:rPr lang="en-US" sz="1600" i="1" dirty="0" err="1" smtClean="0">
                <a:cs typeface="B Zar" pitchFamily="2" charset="-78"/>
              </a:rPr>
              <a:t>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1600" dirty="0" smtClean="0">
                <a:cs typeface="B Zar" pitchFamily="2" charset="-78"/>
              </a:rPr>
              <a:t>ام،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ar-SA" sz="1600" dirty="0" smtClean="0">
                <a:cs typeface="B Zar" pitchFamily="2" charset="-78"/>
              </a:rPr>
              <a:t> تعداد كل معيارها ،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wj</a:t>
            </a:r>
            <a:r>
              <a:rPr lang="ar-SA" sz="1600" dirty="0" smtClean="0">
                <a:cs typeface="B Zar" pitchFamily="2" charset="-78"/>
              </a:rPr>
              <a:t> وزن معيار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ar-S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1600" dirty="0" smtClean="0">
                <a:cs typeface="B Zar" pitchFamily="2" charset="-78"/>
              </a:rPr>
              <a:t> ام و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vij</a:t>
            </a:r>
            <a:r>
              <a:rPr lang="ar-SA" sz="1600" dirty="0" smtClean="0">
                <a:cs typeface="B Zar" pitchFamily="2" charset="-78"/>
              </a:rPr>
              <a:t>  ارزش (امتياز) محاسبه شده ناحيه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r-SA" sz="1600" dirty="0" smtClean="0">
                <a:cs typeface="B Zar" pitchFamily="2" charset="-78"/>
              </a:rPr>
              <a:t> تحت معيار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ar-SA" sz="1600" dirty="0" smtClean="0">
                <a:cs typeface="B Zar" pitchFamily="2" charset="-78"/>
              </a:rPr>
              <a:t> است</a:t>
            </a:r>
            <a:endParaRPr lang="en-US" sz="1600" dirty="0">
              <a:cs typeface="B Zar" pitchFamily="2" charset="-78"/>
            </a:endParaRPr>
          </a:p>
        </p:txBody>
      </p:sp>
      <p:pic>
        <p:nvPicPr>
          <p:cNvPr id="47" name="Picture 46" descr="D:\Lesson\TERM 2\Tozi shabake ab\PROJECT GIS\FINAL      1\pic\f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500306"/>
            <a:ext cx="2643206" cy="12858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5" name="Rounded Rectangle 44"/>
          <p:cNvSpPr/>
          <p:nvPr/>
        </p:nvSpPr>
        <p:spPr>
          <a:xfrm>
            <a:off x="8143900" y="1857364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ایجاد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143900" y="2786058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کاربرد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143900" y="3714752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Zar" pitchFamily="2" charset="-78"/>
              </a:rPr>
              <a:t>نتیجه گیری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143900" y="928670"/>
            <a:ext cx="1000100" cy="914400"/>
          </a:xfrm>
          <a:prstGeom prst="roundRect">
            <a:avLst/>
          </a:prstGeom>
          <a:solidFill>
            <a:srgbClr val="00B0F0"/>
          </a:solidFill>
          <a:ln/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B Zar" pitchFamily="2" charset="-78"/>
              </a:rPr>
              <a:t>محاسبات</a:t>
            </a:r>
          </a:p>
          <a:p>
            <a:pPr algn="ctr"/>
            <a:r>
              <a:rPr lang="en-US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143900" y="0"/>
            <a:ext cx="1000100" cy="6858000"/>
          </a:xfrm>
          <a:prstGeom prst="roundRect">
            <a:avLst>
              <a:gd name="adj" fmla="val 12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43900" y="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prstClr val="white"/>
                </a:solidFill>
                <a:cs typeface="B Zar" pitchFamily="2" charset="-78"/>
              </a:rPr>
              <a:t>مقدمه</a:t>
            </a:r>
            <a:endParaRPr lang="fa-IR" sz="2000" dirty="0">
              <a:solidFill>
                <a:prstClr val="white"/>
              </a:solidFill>
              <a:cs typeface="B Zar" pitchFamily="2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285720" y="6215082"/>
            <a:ext cx="571504" cy="285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fld id="{3B6D75D7-8F65-4150-80DC-D1F7993DB0AA}" type="slidenum">
              <a:rPr lang="ar-SA" sz="1800" b="1" smtClean="0">
                <a:solidFill>
                  <a:schemeClr val="tx1"/>
                </a:solidFill>
              </a:rPr>
              <a:pPr algn="l">
                <a:defRPr/>
              </a:pPr>
              <a:t>14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5702" y="1500174"/>
            <a:ext cx="2628900" cy="1473200"/>
            <a:chOff x="3780" y="3800"/>
            <a:chExt cx="4320" cy="2332"/>
          </a:xfrm>
        </p:grpSpPr>
        <p:sp>
          <p:nvSpPr>
            <p:cNvPr id="29" name="Line 3"/>
            <p:cNvSpPr>
              <a:spLocks noChangeShapeType="1"/>
            </p:cNvSpPr>
            <p:nvPr/>
          </p:nvSpPr>
          <p:spPr bwMode="auto">
            <a:xfrm>
              <a:off x="5940" y="4353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5966" y="5232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780" y="3800"/>
              <a:ext cx="4320" cy="2332"/>
              <a:chOff x="3986" y="2558"/>
              <a:chExt cx="3960" cy="2332"/>
            </a:xfrm>
          </p:grpSpPr>
          <p:sp>
            <p:nvSpPr>
              <p:cNvPr id="32" name="Rectangle 6"/>
              <p:cNvSpPr>
                <a:spLocks noChangeArrowheads="1"/>
              </p:cNvSpPr>
              <p:nvPr/>
            </p:nvSpPr>
            <p:spPr bwMode="auto">
              <a:xfrm>
                <a:off x="3986" y="2558"/>
                <a:ext cx="3960" cy="54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تهیه اطلاعات مکانی و توصیفی مورد نیاز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7"/>
              <p:cNvSpPr>
                <a:spLocks noChangeArrowheads="1"/>
              </p:cNvSpPr>
              <p:nvPr/>
            </p:nvSpPr>
            <p:spPr bwMode="auto">
              <a:xfrm>
                <a:off x="3986" y="3450"/>
                <a:ext cx="3959" cy="54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ایجاد لایه های مورد نیاز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Rectangle 8"/>
              <p:cNvSpPr>
                <a:spLocks noChangeArrowheads="1"/>
              </p:cNvSpPr>
              <p:nvPr/>
            </p:nvSpPr>
            <p:spPr bwMode="auto">
              <a:xfrm>
                <a:off x="3986" y="4350"/>
                <a:ext cx="3959" cy="54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تهيه نقشه فاکتور و طبقه بندي مجدد آن ها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" name="Group 9"/>
          <p:cNvGrpSpPr>
            <a:grpSpLocks noChangeAspect="1"/>
          </p:cNvGrpSpPr>
          <p:nvPr/>
        </p:nvGrpSpPr>
        <p:grpSpPr bwMode="auto">
          <a:xfrm>
            <a:off x="-1143040" y="3000372"/>
            <a:ext cx="5257800" cy="1943100"/>
            <a:chOff x="1826" y="4905"/>
            <a:chExt cx="8280" cy="3060"/>
          </a:xfrm>
        </p:grpSpPr>
        <p:sp>
          <p:nvSpPr>
            <p:cNvPr id="36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826" y="4905"/>
              <a:ext cx="8280" cy="306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3986" y="4906"/>
              <a:ext cx="4140" cy="2522"/>
              <a:chOff x="4084" y="1587"/>
              <a:chExt cx="3757" cy="2560"/>
            </a:xfrm>
          </p:grpSpPr>
          <p:sp>
            <p:nvSpPr>
              <p:cNvPr id="38" name="Rectangle 16"/>
              <p:cNvSpPr>
                <a:spLocks noChangeArrowheads="1"/>
              </p:cNvSpPr>
              <p:nvPr/>
            </p:nvSpPr>
            <p:spPr bwMode="auto">
              <a:xfrm>
                <a:off x="4084" y="1907"/>
                <a:ext cx="3757" cy="48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محاسبه وزن معیارها با استفاده ازروش‌ مقايسه زوجی</a:t>
                </a:r>
                <a:r>
                  <a:rPr kumimoji="0" lang="en-US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 </a:t>
                </a: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Line 15"/>
              <p:cNvSpPr>
                <a:spLocks noChangeShapeType="1"/>
              </p:cNvSpPr>
              <p:nvPr/>
            </p:nvSpPr>
            <p:spPr bwMode="auto">
              <a:xfrm>
                <a:off x="5962" y="1587"/>
                <a:ext cx="1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14"/>
              <p:cNvSpPr>
                <a:spLocks noChangeShapeType="1"/>
              </p:cNvSpPr>
              <p:nvPr/>
            </p:nvSpPr>
            <p:spPr bwMode="auto">
              <a:xfrm>
                <a:off x="5962" y="2387"/>
                <a:ext cx="1" cy="4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13"/>
              <p:cNvSpPr>
                <a:spLocks noChangeShapeType="1"/>
              </p:cNvSpPr>
              <p:nvPr/>
            </p:nvSpPr>
            <p:spPr bwMode="auto">
              <a:xfrm>
                <a:off x="5962" y="3347"/>
                <a:ext cx="1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12"/>
              <p:cNvSpPr>
                <a:spLocks noChangeArrowheads="1"/>
              </p:cNvSpPr>
              <p:nvPr/>
            </p:nvSpPr>
            <p:spPr bwMode="auto">
              <a:xfrm>
                <a:off x="4084" y="2867"/>
                <a:ext cx="3756" cy="48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تلفيق نقشه ها فاكتور و تعيين مكانهای مناسب</a:t>
                </a: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 </a:t>
                </a: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11"/>
              <p:cNvSpPr>
                <a:spLocks noChangeArrowheads="1"/>
              </p:cNvSpPr>
              <p:nvPr/>
            </p:nvSpPr>
            <p:spPr bwMode="auto">
              <a:xfrm>
                <a:off x="4084" y="3667"/>
                <a:ext cx="3734" cy="48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B Zar" pitchFamily="2" charset="-78"/>
                  </a:rPr>
                  <a:t>خروجی</a:t>
                </a:r>
              </a:p>
            </p:txBody>
          </p:sp>
        </p:grpSp>
      </p:grp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42844" y="3714752"/>
            <a:ext cx="2786082" cy="500066"/>
          </a:xfrm>
          <a:prstGeom prst="roundRect">
            <a:avLst>
              <a:gd name="adj" fmla="val 29683"/>
            </a:avLst>
          </a:prstGeom>
          <a:solidFill>
            <a:srgbClr val="FFFF00">
              <a:alpha val="20000"/>
            </a:srgbClr>
          </a:solidFill>
          <a:ln>
            <a:solidFill>
              <a:srgbClr val="FFC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428736"/>
            <a:ext cx="507209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49" descr="raster calculati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572008"/>
            <a:ext cx="3366135" cy="147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Oval 3"/>
          <p:cNvSpPr>
            <a:spLocks noChangeArrowheads="1"/>
          </p:cNvSpPr>
          <p:nvPr/>
        </p:nvSpPr>
        <p:spPr bwMode="auto">
          <a:xfrm rot="849788">
            <a:off x="3938936" y="4751441"/>
            <a:ext cx="387350" cy="712787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000364" y="714356"/>
            <a:ext cx="250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Choropleth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143900" y="1857364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ایجاد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143900" y="2786058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کاربرد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43900" y="3714752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Zar" pitchFamily="2" charset="-78"/>
              </a:rPr>
              <a:t>نتیجه گیری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143900" y="928670"/>
            <a:ext cx="1000100" cy="914400"/>
          </a:xfrm>
          <a:prstGeom prst="roundRect">
            <a:avLst/>
          </a:prstGeom>
          <a:solidFill>
            <a:srgbClr val="00B0F0"/>
          </a:solidFill>
          <a:ln/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B Zar" pitchFamily="2" charset="-78"/>
              </a:rPr>
              <a:t>محاسبات</a:t>
            </a:r>
          </a:p>
          <a:p>
            <a:pPr algn="ctr"/>
            <a:r>
              <a:rPr lang="en-US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00139 0.07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3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430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3011" grpId="0" animBg="1"/>
      <p:bldP spid="43011" grpId="1" animBg="1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143900" y="0"/>
            <a:ext cx="1000100" cy="6858000"/>
          </a:xfrm>
          <a:prstGeom prst="roundRect">
            <a:avLst>
              <a:gd name="adj" fmla="val 12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43900" y="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prstClr val="white"/>
                </a:solidFill>
                <a:cs typeface="B Zar" pitchFamily="2" charset="-78"/>
              </a:rPr>
              <a:t>مقدمه</a:t>
            </a:r>
            <a:endParaRPr lang="fa-IR" sz="2000" dirty="0">
              <a:solidFill>
                <a:prstClr val="white"/>
              </a:solidFill>
              <a:cs typeface="B Zar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43900" y="92867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محاسبات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285720" y="6215082"/>
            <a:ext cx="571504" cy="285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fld id="{3B6D75D7-8F65-4150-80DC-D1F7993DB0AA}" type="slidenum">
              <a:rPr lang="ar-SA" sz="1800" b="1" smtClean="0">
                <a:solidFill>
                  <a:schemeClr val="tx1"/>
                </a:solidFill>
              </a:rPr>
              <a:pPr algn="l">
                <a:defRPr/>
              </a:pPr>
              <a:t>15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85984" y="6581001"/>
            <a:ext cx="58578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1200" dirty="0" smtClean="0">
                <a:latin typeface="B Nazanin"/>
                <a:ea typeface="Calibri"/>
                <a:cs typeface="B Nazanin"/>
              </a:rPr>
              <a:t>9- کلانتری علی،2007، کاربرد سیستم اطلاعات جغرافیایی (</a:t>
            </a:r>
            <a:r>
              <a:rPr lang="en-US" sz="1200" dirty="0" smtClean="0">
                <a:latin typeface="Times New Roman"/>
                <a:ea typeface="Calibri"/>
              </a:rPr>
              <a:t>GIS</a:t>
            </a:r>
            <a:r>
              <a:rPr lang="fa-IR" sz="1200" dirty="0" smtClean="0">
                <a:latin typeface="B Nazanin"/>
                <a:ea typeface="Calibri"/>
                <a:cs typeface="B Nazanin"/>
              </a:rPr>
              <a:t>) برای مدبریت اطلاعات آب و فاضلاب شهری </a:t>
            </a:r>
            <a:endParaRPr lang="en-US" sz="1200" dirty="0"/>
          </a:p>
        </p:txBody>
      </p:sp>
      <p:pic>
        <p:nvPicPr>
          <p:cNvPr id="1026" name="Picture 2" descr="D:\Lesson\TERM 2\Tozi shabake ab\PROJECT GIS\FINAL      1\pic\Gis ready.jpg"/>
          <p:cNvPicPr>
            <a:picLocks noChangeAspect="1" noChangeArrowheads="1"/>
          </p:cNvPicPr>
          <p:nvPr/>
        </p:nvPicPr>
        <p:blipFill>
          <a:blip r:embed="rId3"/>
          <a:srcRect l="1033"/>
          <a:stretch>
            <a:fillRect/>
          </a:stretch>
        </p:blipFill>
        <p:spPr bwMode="auto">
          <a:xfrm>
            <a:off x="1214414" y="214290"/>
            <a:ext cx="6843712" cy="10401300"/>
          </a:xfrm>
          <a:prstGeom prst="rect">
            <a:avLst/>
          </a:prstGeom>
          <a:noFill/>
        </p:spPr>
      </p:pic>
      <p:sp>
        <p:nvSpPr>
          <p:cNvPr id="44" name="Rounded Rectangle 43"/>
          <p:cNvSpPr/>
          <p:nvPr/>
        </p:nvSpPr>
        <p:spPr>
          <a:xfrm>
            <a:off x="1857356" y="857232"/>
            <a:ext cx="1500198" cy="785818"/>
          </a:xfrm>
          <a:prstGeom prst="roundRect">
            <a:avLst>
              <a:gd name="adj" fmla="val 29683"/>
            </a:avLst>
          </a:prstGeom>
          <a:solidFill>
            <a:srgbClr val="FFFF00">
              <a:alpha val="0"/>
            </a:srgbClr>
          </a:solidFill>
          <a:ln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5214942" y="857232"/>
            <a:ext cx="1285884" cy="785818"/>
          </a:xfrm>
          <a:prstGeom prst="roundRect">
            <a:avLst>
              <a:gd name="adj" fmla="val 29683"/>
            </a:avLst>
          </a:prstGeom>
          <a:solidFill>
            <a:srgbClr val="FFFF00">
              <a:alpha val="0"/>
            </a:srgbClr>
          </a:solidFill>
          <a:ln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2857488" y="3071810"/>
            <a:ext cx="3000396" cy="857256"/>
          </a:xfrm>
          <a:prstGeom prst="roundRect">
            <a:avLst>
              <a:gd name="adj" fmla="val 29683"/>
            </a:avLst>
          </a:prstGeom>
          <a:solidFill>
            <a:srgbClr val="FFFF00">
              <a:alpha val="0"/>
            </a:srgbClr>
          </a:solidFill>
          <a:ln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2786050" y="4071942"/>
            <a:ext cx="3000396" cy="785818"/>
          </a:xfrm>
          <a:prstGeom prst="roundRect">
            <a:avLst>
              <a:gd name="adj" fmla="val 29683"/>
            </a:avLst>
          </a:prstGeom>
          <a:solidFill>
            <a:srgbClr val="FFFF00">
              <a:alpha val="0"/>
            </a:srgbClr>
          </a:solidFill>
          <a:ln>
            <a:solidFill>
              <a:srgbClr val="FFC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2786050" y="5214950"/>
            <a:ext cx="3143272" cy="1500198"/>
          </a:xfrm>
          <a:prstGeom prst="roundRect">
            <a:avLst>
              <a:gd name="adj" fmla="val 13382"/>
            </a:avLst>
          </a:prstGeom>
          <a:solidFill>
            <a:srgbClr val="FFC000">
              <a:alpha val="0"/>
            </a:srgbClr>
          </a:solidFill>
          <a:ln>
            <a:solidFill>
              <a:srgbClr val="FFC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8143900" y="2786058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کاربرد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143900" y="3714752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Zar" pitchFamily="2" charset="-78"/>
              </a:rPr>
              <a:t>نتیجه گیری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143900" y="1857364"/>
            <a:ext cx="1000100" cy="914400"/>
          </a:xfrm>
          <a:prstGeom prst="roundRect">
            <a:avLst/>
          </a:prstGeom>
          <a:solidFill>
            <a:srgbClr val="00B0F0"/>
          </a:solidFill>
          <a:ln/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B Zar" pitchFamily="2" charset="-78"/>
              </a:rPr>
              <a:t>ایجاد</a:t>
            </a:r>
          </a:p>
          <a:p>
            <a:pPr algn="ctr"/>
            <a:r>
              <a:rPr lang="en-US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104 -0.5671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8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00017 -0.528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00226 -0.5775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8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00087 -0.531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7" grpId="0" animBg="1"/>
      <p:bldP spid="47" grpId="1" animBg="1"/>
      <p:bldP spid="53" grpId="0" animBg="1"/>
      <p:bldP spid="54" grpId="0" animBg="1"/>
      <p:bldP spid="54" grpId="1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143900" y="0"/>
            <a:ext cx="1000100" cy="6858000"/>
          </a:xfrm>
          <a:prstGeom prst="roundRect">
            <a:avLst>
              <a:gd name="adj" fmla="val 12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43900" y="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prstClr val="white"/>
                </a:solidFill>
                <a:cs typeface="B Zar" pitchFamily="2" charset="-78"/>
              </a:rPr>
              <a:t>مقدمه</a:t>
            </a:r>
            <a:endParaRPr lang="fa-IR" sz="2000" dirty="0">
              <a:solidFill>
                <a:prstClr val="white"/>
              </a:solidFill>
              <a:cs typeface="B Zar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43900" y="92867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محاسبات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285720" y="6215082"/>
            <a:ext cx="571504" cy="285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fld id="{3B6D75D7-8F65-4150-80DC-D1F7993DB0AA}" type="slidenum">
              <a:rPr lang="ar-SA" sz="1800" b="1" smtClean="0">
                <a:solidFill>
                  <a:schemeClr val="tx1"/>
                </a:solidFill>
              </a:rPr>
              <a:pPr algn="l">
                <a:defRPr/>
              </a:pPr>
              <a:t>16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143900" y="1857364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ایجاد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14546" y="857232"/>
            <a:ext cx="4583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atin typeface="BTitr,Bold"/>
                <a:ea typeface="Calibri"/>
                <a:cs typeface="B Zar"/>
              </a:rPr>
              <a:t>1- </a:t>
            </a:r>
            <a:r>
              <a:rPr lang="ar-SA" b="1" dirty="0" smtClean="0">
                <a:latin typeface="BTitr,Bold"/>
                <a:ea typeface="Calibri"/>
                <a:cs typeface="B Zar"/>
              </a:rPr>
              <a:t>ایجاد</a:t>
            </a:r>
            <a:r>
              <a:rPr lang="ar-SA" b="1" dirty="0" smtClean="0">
                <a:latin typeface="BTitr,Bold"/>
                <a:ea typeface="Calibri"/>
                <a:cs typeface="BTitr,Bold"/>
              </a:rPr>
              <a:t> </a:t>
            </a:r>
            <a:r>
              <a:rPr lang="ar-SA" b="1" dirty="0" smtClean="0">
                <a:latin typeface="BTitr,Bold"/>
                <a:ea typeface="Calibri"/>
                <a:cs typeface="B Zar"/>
              </a:rPr>
              <a:t>پایگاه</a:t>
            </a:r>
            <a:r>
              <a:rPr lang="ar-SA" b="1" dirty="0" smtClean="0">
                <a:latin typeface="BTitr,Bold"/>
                <a:ea typeface="Calibri"/>
                <a:cs typeface="BTitr,Bold"/>
              </a:rPr>
              <a:t> </a:t>
            </a:r>
            <a:r>
              <a:rPr lang="ar-SA" b="1" dirty="0" smtClean="0">
                <a:latin typeface="BTitr,Bold"/>
                <a:ea typeface="Calibri"/>
                <a:cs typeface="B Zar"/>
              </a:rPr>
              <a:t>داده</a:t>
            </a:r>
            <a:r>
              <a:rPr lang="ar-SA" b="1" dirty="0" smtClean="0">
                <a:latin typeface="BTitr,Bold"/>
                <a:ea typeface="Calibri"/>
                <a:cs typeface="BTitr,Bold"/>
              </a:rPr>
              <a:t> </a:t>
            </a:r>
            <a:r>
              <a:rPr lang="ar-SA" b="1" dirty="0" smtClean="0">
                <a:latin typeface="BTitr,Bold"/>
                <a:ea typeface="Calibri"/>
                <a:cs typeface="B Zar"/>
              </a:rPr>
              <a:t>زمین</a:t>
            </a:r>
            <a:r>
              <a:rPr lang="ar-SA" b="1" dirty="0" smtClean="0">
                <a:latin typeface="BTitr,Bold"/>
                <a:ea typeface="Calibri"/>
                <a:cs typeface="BTitr,Bold"/>
              </a:rPr>
              <a:t> </a:t>
            </a:r>
            <a:r>
              <a:rPr lang="ar-SA" b="1" dirty="0" smtClean="0">
                <a:latin typeface="BTitr,Bold"/>
                <a:ea typeface="Calibri"/>
                <a:cs typeface="B Zar"/>
              </a:rPr>
              <a:t>مرجع</a:t>
            </a:r>
            <a:r>
              <a:rPr lang="ar-SA" b="1" dirty="0" smtClean="0">
                <a:latin typeface="BTitr,Bold"/>
                <a:ea typeface="Calibri"/>
                <a:cs typeface="BTitr,Bold"/>
              </a:rPr>
              <a:t> </a:t>
            </a:r>
            <a:r>
              <a:rPr lang="ar-SA" b="1" dirty="0" smtClean="0">
                <a:latin typeface="BTitr,Bold"/>
                <a:ea typeface="Calibri"/>
                <a:cs typeface="B Zar"/>
              </a:rPr>
              <a:t>براي</a:t>
            </a:r>
            <a:r>
              <a:rPr lang="ar-SA" b="1" dirty="0" smtClean="0">
                <a:latin typeface="BTitr,Bold"/>
                <a:ea typeface="Calibri"/>
                <a:cs typeface="BTitr,Bold"/>
              </a:rPr>
              <a:t> </a:t>
            </a:r>
            <a:r>
              <a:rPr lang="ar-SA" b="1" dirty="0" smtClean="0">
                <a:latin typeface="BTitr,Bold"/>
                <a:ea typeface="Calibri"/>
                <a:cs typeface="B Zar"/>
              </a:rPr>
              <a:t>مدیریت شبکه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143240" y="1357298"/>
            <a:ext cx="3754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Titr,Bold"/>
                <a:ea typeface="Calibri"/>
                <a:cs typeface="B Zar"/>
              </a:rPr>
              <a:t> </a:t>
            </a:r>
            <a:r>
              <a:rPr lang="fa-IR" sz="2000" dirty="0" smtClean="0">
                <a:latin typeface="BTitr,Bold"/>
                <a:ea typeface="Calibri"/>
                <a:cs typeface="B Zar"/>
              </a:rPr>
              <a:t>2-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مسیریابی خطوط لوله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با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استفاده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از</a:t>
            </a:r>
            <a:r>
              <a:rPr lang="fa-IR" b="1" dirty="0" smtClean="0">
                <a:latin typeface="BNazanin"/>
                <a:ea typeface="Calibri"/>
                <a:cs typeface="B Zar"/>
              </a:rPr>
              <a:t> </a:t>
            </a:r>
            <a:r>
              <a:rPr lang="en-US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GIS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0" y="1857364"/>
            <a:ext cx="2239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atin typeface="BNazanin"/>
                <a:ea typeface="Calibri"/>
                <a:cs typeface="B Zar"/>
              </a:rPr>
              <a:t>3-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ارائه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سه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بعدي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با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GIS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Lesson\TERM 2\Tozi shabake ab\PROJECT GIS\FINAL      1\pic\gh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428868"/>
            <a:ext cx="4286280" cy="2850920"/>
          </a:xfrm>
          <a:prstGeom prst="rect">
            <a:avLst/>
          </a:prstGeom>
          <a:noFill/>
        </p:spPr>
      </p:pic>
      <p:sp>
        <p:nvSpPr>
          <p:cNvPr id="28" name="Rounded Rectangle 27"/>
          <p:cNvSpPr/>
          <p:nvPr/>
        </p:nvSpPr>
        <p:spPr>
          <a:xfrm>
            <a:off x="8143900" y="3714752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Zar" pitchFamily="2" charset="-78"/>
              </a:rPr>
              <a:t>نتیجه گیری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143900" y="2786058"/>
            <a:ext cx="1000100" cy="914400"/>
          </a:xfrm>
          <a:prstGeom prst="roundRect">
            <a:avLst/>
          </a:prstGeom>
          <a:solidFill>
            <a:srgbClr val="00B0F0"/>
          </a:solidFill>
          <a:ln/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B Zar" pitchFamily="2" charset="-78"/>
              </a:rPr>
              <a:t>کاربرد</a:t>
            </a:r>
          </a:p>
          <a:p>
            <a:pPr algn="ctr"/>
            <a:r>
              <a:rPr lang="en-US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286248" y="285728"/>
            <a:ext cx="3475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latin typeface="BTitr,Bold"/>
                <a:cs typeface="B Zar"/>
              </a:rPr>
              <a:t>کاربرد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400" b="1" dirty="0" smtClean="0">
                <a:latin typeface="BTitr,Bold"/>
                <a:cs typeface="B Zar"/>
              </a:rPr>
              <a:t> در آب و فاضلاب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143900" y="0"/>
            <a:ext cx="1000100" cy="6858000"/>
          </a:xfrm>
          <a:prstGeom prst="roundRect">
            <a:avLst>
              <a:gd name="adj" fmla="val 12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43900" y="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prstClr val="white"/>
                </a:solidFill>
                <a:cs typeface="B Zar" pitchFamily="2" charset="-78"/>
              </a:rPr>
              <a:t>مقدمه</a:t>
            </a:r>
            <a:endParaRPr lang="fa-IR" sz="2000" dirty="0">
              <a:solidFill>
                <a:prstClr val="white"/>
              </a:solidFill>
              <a:cs typeface="B Zar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43900" y="92867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محاسبات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285720" y="6215082"/>
            <a:ext cx="571504" cy="285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fld id="{3B6D75D7-8F65-4150-80DC-D1F7993DB0AA}" type="slidenum">
              <a:rPr lang="ar-SA" sz="1800" b="1" smtClean="0">
                <a:solidFill>
                  <a:schemeClr val="tx1"/>
                </a:solidFill>
              </a:rPr>
              <a:pPr algn="l">
                <a:defRPr/>
              </a:pPr>
              <a:t>17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143900" y="1857364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ایجاد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14546" y="857232"/>
            <a:ext cx="4583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atin typeface="BTitr,Bold"/>
                <a:ea typeface="Calibri"/>
                <a:cs typeface="B Zar"/>
              </a:rPr>
              <a:t>1- </a:t>
            </a:r>
            <a:r>
              <a:rPr lang="ar-SA" b="1" dirty="0" smtClean="0">
                <a:latin typeface="BTitr,Bold"/>
                <a:ea typeface="Calibri"/>
                <a:cs typeface="B Zar"/>
              </a:rPr>
              <a:t>ایجاد</a:t>
            </a:r>
            <a:r>
              <a:rPr lang="ar-SA" b="1" dirty="0" smtClean="0">
                <a:latin typeface="BTitr,Bold"/>
                <a:ea typeface="Calibri"/>
                <a:cs typeface="BTitr,Bold"/>
              </a:rPr>
              <a:t> </a:t>
            </a:r>
            <a:r>
              <a:rPr lang="ar-SA" b="1" dirty="0" smtClean="0">
                <a:latin typeface="BTitr,Bold"/>
                <a:ea typeface="Calibri"/>
                <a:cs typeface="B Zar"/>
              </a:rPr>
              <a:t>پایگاه</a:t>
            </a:r>
            <a:r>
              <a:rPr lang="ar-SA" b="1" dirty="0" smtClean="0">
                <a:latin typeface="BTitr,Bold"/>
                <a:ea typeface="Calibri"/>
                <a:cs typeface="BTitr,Bold"/>
              </a:rPr>
              <a:t> </a:t>
            </a:r>
            <a:r>
              <a:rPr lang="ar-SA" b="1" dirty="0" smtClean="0">
                <a:latin typeface="BTitr,Bold"/>
                <a:ea typeface="Calibri"/>
                <a:cs typeface="B Zar"/>
              </a:rPr>
              <a:t>داده</a:t>
            </a:r>
            <a:r>
              <a:rPr lang="ar-SA" b="1" dirty="0" smtClean="0">
                <a:latin typeface="BTitr,Bold"/>
                <a:ea typeface="Calibri"/>
                <a:cs typeface="BTitr,Bold"/>
              </a:rPr>
              <a:t> </a:t>
            </a:r>
            <a:r>
              <a:rPr lang="ar-SA" b="1" dirty="0" smtClean="0">
                <a:latin typeface="BTitr,Bold"/>
                <a:ea typeface="Calibri"/>
                <a:cs typeface="B Zar"/>
              </a:rPr>
              <a:t>زمین</a:t>
            </a:r>
            <a:r>
              <a:rPr lang="ar-SA" b="1" dirty="0" smtClean="0">
                <a:latin typeface="BTitr,Bold"/>
                <a:ea typeface="Calibri"/>
                <a:cs typeface="BTitr,Bold"/>
              </a:rPr>
              <a:t> </a:t>
            </a:r>
            <a:r>
              <a:rPr lang="ar-SA" b="1" dirty="0" smtClean="0">
                <a:latin typeface="BTitr,Bold"/>
                <a:ea typeface="Calibri"/>
                <a:cs typeface="B Zar"/>
              </a:rPr>
              <a:t>مرجع</a:t>
            </a:r>
            <a:r>
              <a:rPr lang="ar-SA" b="1" dirty="0" smtClean="0">
                <a:latin typeface="BTitr,Bold"/>
                <a:ea typeface="Calibri"/>
                <a:cs typeface="BTitr,Bold"/>
              </a:rPr>
              <a:t> </a:t>
            </a:r>
            <a:r>
              <a:rPr lang="ar-SA" b="1" dirty="0" smtClean="0">
                <a:latin typeface="BTitr,Bold"/>
                <a:ea typeface="Calibri"/>
                <a:cs typeface="B Zar"/>
              </a:rPr>
              <a:t>براي</a:t>
            </a:r>
            <a:r>
              <a:rPr lang="ar-SA" b="1" dirty="0" smtClean="0">
                <a:latin typeface="BTitr,Bold"/>
                <a:ea typeface="Calibri"/>
                <a:cs typeface="BTitr,Bold"/>
              </a:rPr>
              <a:t> </a:t>
            </a:r>
            <a:r>
              <a:rPr lang="ar-SA" b="1" dirty="0" smtClean="0">
                <a:latin typeface="BTitr,Bold"/>
                <a:ea typeface="Calibri"/>
                <a:cs typeface="B Zar"/>
              </a:rPr>
              <a:t>مدیریت شبکه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143240" y="1357298"/>
            <a:ext cx="3754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Titr,Bold"/>
                <a:ea typeface="Calibri"/>
                <a:cs typeface="B Zar"/>
              </a:rPr>
              <a:t> </a:t>
            </a:r>
            <a:r>
              <a:rPr lang="fa-IR" sz="2000" dirty="0" smtClean="0">
                <a:latin typeface="BTitr,Bold"/>
                <a:ea typeface="Calibri"/>
                <a:cs typeface="B Zar"/>
              </a:rPr>
              <a:t>2-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مسیریابی خطوط لوله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با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استفاده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از</a:t>
            </a:r>
            <a:r>
              <a:rPr lang="fa-IR" b="1" dirty="0" smtClean="0">
                <a:latin typeface="BNazanin"/>
                <a:ea typeface="Calibri"/>
                <a:cs typeface="B Zar"/>
              </a:rPr>
              <a:t> </a:t>
            </a:r>
            <a:r>
              <a:rPr lang="en-US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GIS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46353" y="1857364"/>
            <a:ext cx="2265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atin typeface="BNazanin"/>
                <a:ea typeface="Calibri"/>
                <a:cs typeface="B Zar"/>
              </a:rPr>
              <a:t>3-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ارائه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سه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بعدي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با </a:t>
            </a:r>
            <a:r>
              <a:rPr lang="en-US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GIS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86248" y="2357430"/>
            <a:ext cx="2512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latin typeface="BTitr,Bold"/>
                <a:ea typeface="Calibri"/>
                <a:cs typeface="B Zar"/>
              </a:rPr>
              <a:t>4</a:t>
            </a:r>
            <a:r>
              <a:rPr lang="ar-SA" sz="2000" dirty="0" smtClean="0">
                <a:latin typeface="BTitr,Bold"/>
                <a:ea typeface="Calibri"/>
                <a:cs typeface="B Zar"/>
              </a:rPr>
              <a:t>-</a:t>
            </a:r>
            <a:r>
              <a:rPr lang="ar-SA" sz="2000" dirty="0" smtClean="0">
                <a:latin typeface="BTitr,Bold"/>
                <a:ea typeface="Calibri"/>
                <a:cs typeface="BTitr,Bold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کاربرد</a:t>
            </a:r>
            <a:r>
              <a:rPr lang="fa-IR" b="1" dirty="0" smtClean="0">
                <a:latin typeface="BNazanin"/>
                <a:ea typeface="Calibri"/>
                <a:cs typeface="B Zar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 </a:t>
            </a:r>
            <a:r>
              <a:rPr lang="en-US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GIS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 در حوادث</a:t>
            </a:r>
            <a:r>
              <a:rPr lang="ar-SA" dirty="0" smtClean="0">
                <a:latin typeface="Calibri"/>
                <a:ea typeface="Calibri"/>
                <a:cs typeface="B Zar"/>
              </a:rPr>
              <a:t>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786050" y="3071810"/>
            <a:ext cx="28536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b="1" dirty="0" smtClean="0">
                <a:latin typeface="Calibri"/>
                <a:ea typeface="Calibri"/>
                <a:cs typeface="B Zar"/>
              </a:rPr>
              <a:t>سالیانه </a:t>
            </a:r>
            <a:r>
              <a:rPr lang="ar-SA" sz="1600" b="1" dirty="0" smtClean="0">
                <a:latin typeface="Calibri"/>
                <a:ea typeface="Calibri"/>
                <a:cs typeface="B Zar"/>
              </a:rPr>
              <a:t>به</a:t>
            </a:r>
            <a:r>
              <a:rPr lang="ar-SA" sz="1600" b="1" dirty="0" smtClean="0">
                <a:ea typeface="Calibri"/>
                <a:cs typeface="Calibri"/>
              </a:rPr>
              <a:t> </a:t>
            </a:r>
            <a:r>
              <a:rPr lang="ar-SA" sz="1600" b="1" dirty="0" smtClean="0">
                <a:latin typeface="Calibri"/>
                <a:ea typeface="Calibri"/>
                <a:cs typeface="B Zar"/>
              </a:rPr>
              <a:t>يك</a:t>
            </a:r>
            <a:r>
              <a:rPr lang="ar-SA" sz="1600" b="1" dirty="0" smtClean="0">
                <a:ea typeface="Calibri"/>
                <a:cs typeface="Calibri"/>
              </a:rPr>
              <a:t> </a:t>
            </a:r>
            <a:r>
              <a:rPr lang="ar-SA" sz="1600" b="1" dirty="0" smtClean="0">
                <a:latin typeface="Calibri"/>
                <a:ea typeface="Calibri"/>
                <a:cs typeface="B Zar"/>
              </a:rPr>
              <a:t>ميليون</a:t>
            </a:r>
            <a:r>
              <a:rPr lang="ar-SA" sz="1600" b="1" dirty="0" smtClean="0">
                <a:ea typeface="Calibri"/>
                <a:cs typeface="Calibri"/>
              </a:rPr>
              <a:t> </a:t>
            </a:r>
            <a:r>
              <a:rPr lang="ar-SA" sz="1600" b="1" dirty="0" smtClean="0">
                <a:latin typeface="Calibri"/>
                <a:ea typeface="Calibri"/>
                <a:cs typeface="B Zar"/>
              </a:rPr>
              <a:t>حادثه</a:t>
            </a:r>
            <a:r>
              <a:rPr lang="fa-IR" sz="1600" b="1" dirty="0" smtClean="0">
                <a:latin typeface="Calibri"/>
                <a:ea typeface="Calibri"/>
                <a:cs typeface="B Zar"/>
              </a:rPr>
              <a:t> در کشور</a:t>
            </a:r>
            <a:r>
              <a:rPr lang="ar-SA" sz="1600" b="1" dirty="0" smtClean="0">
                <a:ea typeface="Calibri"/>
                <a:cs typeface="Calibri"/>
              </a:rPr>
              <a:t> </a:t>
            </a:r>
            <a:endParaRPr lang="en-US" sz="1600" b="1" dirty="0"/>
          </a:p>
        </p:txBody>
      </p:sp>
      <p:sp>
        <p:nvSpPr>
          <p:cNvPr id="32" name="Rectangle 31"/>
          <p:cNvSpPr/>
          <p:nvPr/>
        </p:nvSpPr>
        <p:spPr>
          <a:xfrm>
            <a:off x="2857488" y="3643314"/>
            <a:ext cx="3858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latin typeface="Calibri"/>
                <a:ea typeface="Calibri"/>
                <a:cs typeface="B Zar"/>
              </a:rPr>
              <a:t>20 </a:t>
            </a:r>
            <a:r>
              <a:rPr lang="ar-SA" dirty="0" smtClean="0">
                <a:latin typeface="Calibri"/>
                <a:ea typeface="Calibri"/>
                <a:cs typeface="B Zar"/>
              </a:rPr>
              <a:t>درصد</a:t>
            </a:r>
            <a:r>
              <a:rPr lang="ar-SA" dirty="0" smtClean="0">
                <a:ea typeface="Calibri"/>
                <a:cs typeface="Calibri"/>
              </a:rPr>
              <a:t> </a:t>
            </a:r>
            <a:r>
              <a:rPr lang="ar-SA" dirty="0" smtClean="0">
                <a:latin typeface="Calibri"/>
                <a:ea typeface="Calibri"/>
                <a:cs typeface="B Zar"/>
              </a:rPr>
              <a:t>از</a:t>
            </a:r>
            <a:r>
              <a:rPr lang="ar-SA" dirty="0" smtClean="0">
                <a:ea typeface="Calibri"/>
                <a:cs typeface="Calibri"/>
              </a:rPr>
              <a:t> </a:t>
            </a:r>
            <a:r>
              <a:rPr lang="ar-SA" dirty="0" smtClean="0">
                <a:latin typeface="Calibri"/>
                <a:ea typeface="Calibri"/>
                <a:cs typeface="B Zar"/>
              </a:rPr>
              <a:t>كل درآمدهاي</a:t>
            </a:r>
            <a:r>
              <a:rPr lang="ar-SA" dirty="0" smtClean="0">
                <a:ea typeface="Calibri"/>
                <a:cs typeface="Calibri"/>
              </a:rPr>
              <a:t> </a:t>
            </a:r>
            <a:r>
              <a:rPr lang="ar-SA" dirty="0" smtClean="0">
                <a:latin typeface="Calibri"/>
                <a:ea typeface="Calibri"/>
                <a:cs typeface="B Zar"/>
              </a:rPr>
              <a:t>شركتهاي</a:t>
            </a:r>
            <a:r>
              <a:rPr lang="ar-SA" dirty="0" smtClean="0">
                <a:ea typeface="Calibri"/>
                <a:cs typeface="Calibri"/>
              </a:rPr>
              <a:t> </a:t>
            </a:r>
            <a:r>
              <a:rPr lang="ar-SA" dirty="0" smtClean="0">
                <a:latin typeface="Calibri"/>
                <a:ea typeface="Calibri"/>
                <a:cs typeface="B Zar"/>
              </a:rPr>
              <a:t>آب</a:t>
            </a:r>
            <a:r>
              <a:rPr lang="ar-SA" dirty="0" smtClean="0">
                <a:ea typeface="Calibri"/>
                <a:cs typeface="Calibri"/>
              </a:rPr>
              <a:t> </a:t>
            </a:r>
            <a:r>
              <a:rPr lang="ar-SA" dirty="0" smtClean="0">
                <a:latin typeface="Calibri"/>
                <a:ea typeface="Calibri"/>
                <a:cs typeface="B Zar"/>
              </a:rPr>
              <a:t>و</a:t>
            </a:r>
            <a:r>
              <a:rPr lang="ar-SA" dirty="0" smtClean="0">
                <a:ea typeface="Calibri"/>
                <a:cs typeface="Calibri"/>
              </a:rPr>
              <a:t> </a:t>
            </a:r>
            <a:r>
              <a:rPr lang="ar-SA" dirty="0" smtClean="0">
                <a:latin typeface="Calibri"/>
                <a:ea typeface="Calibri"/>
                <a:cs typeface="B Zar"/>
              </a:rPr>
              <a:t>فاضلاب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594256" y="3643314"/>
            <a:ext cx="673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latin typeface="Calibri"/>
                <a:ea typeface="Calibri"/>
                <a:cs typeface="B Zar"/>
              </a:rPr>
              <a:t>ترمیم</a:t>
            </a:r>
            <a:endParaRPr lang="en-US" b="1" dirty="0"/>
          </a:p>
        </p:txBody>
      </p:sp>
      <p:sp>
        <p:nvSpPr>
          <p:cNvPr id="38" name="Rectangle 37"/>
          <p:cNvSpPr/>
          <p:nvPr/>
        </p:nvSpPr>
        <p:spPr>
          <a:xfrm>
            <a:off x="4429124" y="4286256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lMutanabi 1"/>
                <a:ea typeface="Calibri"/>
                <a:cs typeface="Zar"/>
              </a:rPr>
              <a:t>30</a:t>
            </a:r>
            <a:r>
              <a:rPr lang="en-US" dirty="0" smtClean="0">
                <a:latin typeface="Calibri"/>
                <a:ea typeface="Calibri"/>
                <a:cs typeface="B Zar"/>
              </a:rPr>
              <a:t> </a:t>
            </a:r>
            <a:r>
              <a:rPr lang="ar-SA" dirty="0" smtClean="0">
                <a:latin typeface="Calibri"/>
                <a:ea typeface="Calibri"/>
                <a:cs typeface="B Zar"/>
              </a:rPr>
              <a:t>درصد</a:t>
            </a:r>
            <a:r>
              <a:rPr lang="en-US" dirty="0" smtClean="0">
                <a:latin typeface="Calibri"/>
                <a:ea typeface="Calibri"/>
                <a:cs typeface="B Zar"/>
              </a:rPr>
              <a:t> </a:t>
            </a:r>
            <a:r>
              <a:rPr lang="fa-IR" dirty="0" smtClean="0">
                <a:latin typeface="Calibri"/>
                <a:ea typeface="Calibri"/>
                <a:cs typeface="B Zar"/>
              </a:rPr>
              <a:t>تلفات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298320" y="4286256"/>
            <a:ext cx="159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lMutanabi 1"/>
                <a:cs typeface="Zar"/>
              </a:rPr>
              <a:t>%50-%60 </a:t>
            </a:r>
            <a:r>
              <a:rPr lang="fa-IR" dirty="0" smtClean="0">
                <a:latin typeface="AlMutanabi 1"/>
                <a:cs typeface="Zar"/>
              </a:rPr>
              <a:t> حوادث</a:t>
            </a:r>
            <a:endParaRPr lang="en-US" dirty="0"/>
          </a:p>
        </p:txBody>
      </p:sp>
      <p:sp>
        <p:nvSpPr>
          <p:cNvPr id="40" name="Notched Right Arrow 39"/>
          <p:cNvSpPr/>
          <p:nvPr/>
        </p:nvSpPr>
        <p:spPr>
          <a:xfrm rot="10800000">
            <a:off x="3857620" y="4286256"/>
            <a:ext cx="500066" cy="285752"/>
          </a:xfrm>
          <a:prstGeom prst="notchedRightArrow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Notched Right Arrow 40"/>
          <p:cNvSpPr/>
          <p:nvPr/>
        </p:nvSpPr>
        <p:spPr>
          <a:xfrm rot="10800000">
            <a:off x="2357422" y="3714752"/>
            <a:ext cx="500066" cy="285752"/>
          </a:xfrm>
          <a:prstGeom prst="notchedRightArrow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212861" y="4857760"/>
            <a:ext cx="851515" cy="36933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Online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331777" y="4857760"/>
            <a:ext cx="877163" cy="36933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Offline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43900" y="3714752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Zar" pitchFamily="2" charset="-78"/>
              </a:rPr>
              <a:t>نتیجه گیری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143900" y="2786058"/>
            <a:ext cx="1000100" cy="914400"/>
          </a:xfrm>
          <a:prstGeom prst="roundRect">
            <a:avLst/>
          </a:prstGeom>
          <a:solidFill>
            <a:srgbClr val="00B0F0"/>
          </a:solidFill>
          <a:ln/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B Zar" pitchFamily="2" charset="-78"/>
              </a:rPr>
              <a:t>کاربرد</a:t>
            </a:r>
          </a:p>
          <a:p>
            <a:pPr algn="ctr"/>
            <a:r>
              <a:rPr lang="en-US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286248" y="285728"/>
            <a:ext cx="3475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latin typeface="BTitr,Bold"/>
                <a:cs typeface="B Zar"/>
              </a:rPr>
              <a:t>کاربرد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400" b="1" dirty="0" smtClean="0">
                <a:latin typeface="BTitr,Bold"/>
                <a:cs typeface="B Zar"/>
              </a:rPr>
              <a:t> در آب و فاضلاب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2" grpId="0"/>
      <p:bldP spid="33" grpId="0"/>
      <p:bldP spid="38" grpId="0"/>
      <p:bldP spid="39" grpId="0"/>
      <p:bldP spid="40" grpId="0" animBg="1"/>
      <p:bldP spid="41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143900" y="0"/>
            <a:ext cx="1000100" cy="6858000"/>
          </a:xfrm>
          <a:prstGeom prst="roundRect">
            <a:avLst>
              <a:gd name="adj" fmla="val 12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43900" y="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prstClr val="white"/>
                </a:solidFill>
                <a:cs typeface="B Zar" pitchFamily="2" charset="-78"/>
              </a:rPr>
              <a:t>مقدمه</a:t>
            </a:r>
            <a:endParaRPr lang="fa-IR" sz="2000" dirty="0">
              <a:solidFill>
                <a:prstClr val="white"/>
              </a:solidFill>
              <a:cs typeface="B Zar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43900" y="92867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محاسبات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285720" y="6215082"/>
            <a:ext cx="571504" cy="285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fld id="{3B6D75D7-8F65-4150-80DC-D1F7993DB0AA}" type="slidenum">
              <a:rPr lang="ar-SA" sz="1800" b="1" smtClean="0">
                <a:solidFill>
                  <a:schemeClr val="tx1"/>
                </a:solidFill>
              </a:rPr>
              <a:pPr algn="l">
                <a:defRPr/>
              </a:pPr>
              <a:t>18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143900" y="1857364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ایجاد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785794"/>
            <a:ext cx="6102953" cy="3786214"/>
          </a:xfrm>
          <a:prstGeom prst="rect">
            <a:avLst/>
          </a:prstGeom>
          <a:noFill/>
        </p:spPr>
      </p:pic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500166" y="4714884"/>
            <a:ext cx="5203825" cy="3127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Zar" pitchFamily="2" charset="-78"/>
              </a:rPr>
              <a:t>(</a:t>
            </a: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Zar" pitchFamily="2" charset="-78"/>
              </a:rPr>
              <a:t>اطلاعات مكاني، توصيفي و تحليلي حوادث بر اساس علت حادثه(همدان، منطقه راهنما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Zar" pitchFamily="2" charset="-78"/>
              </a:rPr>
              <a:t>،</a:t>
            </a: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Mutanabi 1" pitchFamily="2" charset="2"/>
                <a:ea typeface="Calibri" pitchFamily="34" charset="0"/>
                <a:cs typeface="B Zar" pitchFamily="2" charset="-78"/>
              </a:rPr>
              <a:t>1381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8143900" y="3714752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Zar" pitchFamily="2" charset="-78"/>
              </a:rPr>
              <a:t>نتیجه گیری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143900" y="2786058"/>
            <a:ext cx="1000100" cy="914400"/>
          </a:xfrm>
          <a:prstGeom prst="roundRect">
            <a:avLst/>
          </a:prstGeom>
          <a:solidFill>
            <a:srgbClr val="00B0F0"/>
          </a:solidFill>
          <a:ln/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B Zar" pitchFamily="2" charset="-78"/>
              </a:rPr>
              <a:t>کاربرد</a:t>
            </a:r>
          </a:p>
          <a:p>
            <a:pPr algn="ctr"/>
            <a:r>
              <a:rPr lang="en-US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143900" y="0"/>
            <a:ext cx="1000100" cy="6858000"/>
          </a:xfrm>
          <a:prstGeom prst="roundRect">
            <a:avLst>
              <a:gd name="adj" fmla="val 12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43900" y="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prstClr val="white"/>
                </a:solidFill>
                <a:cs typeface="B Zar" pitchFamily="2" charset="-78"/>
              </a:rPr>
              <a:t>مقدمه</a:t>
            </a:r>
            <a:endParaRPr lang="fa-IR" sz="2000" dirty="0">
              <a:solidFill>
                <a:prstClr val="white"/>
              </a:solidFill>
              <a:cs typeface="B Zar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43900" y="92867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محاسبات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285720" y="6215082"/>
            <a:ext cx="571504" cy="285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fld id="{3B6D75D7-8F65-4150-80DC-D1F7993DB0AA}" type="slidenum">
              <a:rPr lang="ar-SA" sz="1800" b="1" smtClean="0">
                <a:solidFill>
                  <a:schemeClr val="tx1"/>
                </a:solidFill>
              </a:rPr>
              <a:pPr algn="l">
                <a:defRPr/>
              </a:pPr>
              <a:t>19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143900" y="1857364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ایجاد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000108"/>
            <a:ext cx="6000792" cy="3614742"/>
          </a:xfrm>
          <a:prstGeom prst="rect">
            <a:avLst/>
          </a:prstGeom>
          <a:noFill/>
        </p:spPr>
      </p:pic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643042" y="5143512"/>
            <a:ext cx="5148263" cy="3190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0"/>
            <a:r>
              <a:rPr kumimoji="0" lang="fa-I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TE1B1E1D0t00"/>
                <a:ea typeface="Calibri" pitchFamily="34" charset="0"/>
                <a:cs typeface="B Zar" pitchFamily="2" charset="-78"/>
              </a:rPr>
              <a:t>نزدیک­ترین شیر فلکه به محل حادثه که باید بسته شود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143900" y="3714752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Zar" pitchFamily="2" charset="-78"/>
              </a:rPr>
              <a:t>نتیجه گیری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143900" y="2786058"/>
            <a:ext cx="1000100" cy="914400"/>
          </a:xfrm>
          <a:prstGeom prst="roundRect">
            <a:avLst/>
          </a:prstGeom>
          <a:solidFill>
            <a:srgbClr val="00B0F0"/>
          </a:solidFill>
          <a:ln/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B Zar" pitchFamily="2" charset="-78"/>
              </a:rPr>
              <a:t>کاربرد</a:t>
            </a:r>
          </a:p>
          <a:p>
            <a:pPr algn="ctr"/>
            <a:r>
              <a:rPr lang="en-US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00034" y="2714620"/>
            <a:ext cx="7200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a-IR" sz="3200" b="1" dirty="0" smtClean="0">
                <a:cs typeface="B Zar" pitchFamily="2" charset="-78"/>
              </a:rPr>
              <a:t>کاربردهای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3200" b="1" dirty="0" smtClean="0">
                <a:cs typeface="B Zar" pitchFamily="2" charset="-78"/>
              </a:rPr>
              <a:t> در آب و فاضلاب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D75D7-8F65-4150-80DC-D1F7993DB0AA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143900" y="0"/>
            <a:ext cx="1000100" cy="6858000"/>
          </a:xfrm>
          <a:prstGeom prst="roundRect">
            <a:avLst>
              <a:gd name="adj" fmla="val 12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286776" y="1428736"/>
            <a:ext cx="8572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7200" b="1" dirty="0" smtClean="0">
                <a:cs typeface="B Zar" pitchFamily="2" charset="-78"/>
              </a:rPr>
              <a:t> 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143900" y="0"/>
            <a:ext cx="1000100" cy="6858000"/>
          </a:xfrm>
          <a:prstGeom prst="roundRect">
            <a:avLst>
              <a:gd name="adj" fmla="val 12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43900" y="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prstClr val="white"/>
                </a:solidFill>
                <a:cs typeface="B Zar" pitchFamily="2" charset="-78"/>
              </a:rPr>
              <a:t>مقدمه</a:t>
            </a:r>
            <a:endParaRPr lang="fa-IR" sz="2000" dirty="0">
              <a:solidFill>
                <a:prstClr val="white"/>
              </a:solidFill>
              <a:cs typeface="B Zar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43900" y="92867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محاسبات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285720" y="6215082"/>
            <a:ext cx="571504" cy="285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fld id="{3B6D75D7-8F65-4150-80DC-D1F7993DB0AA}" type="slidenum">
              <a:rPr lang="ar-SA" sz="1800" b="1" smtClean="0">
                <a:solidFill>
                  <a:schemeClr val="tx1"/>
                </a:solidFill>
              </a:rPr>
              <a:pPr algn="l">
                <a:defRPr/>
              </a:pPr>
              <a:t>20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143900" y="1857364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ایجاد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285860"/>
            <a:ext cx="535785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714480" y="4929198"/>
            <a:ext cx="5149850" cy="3111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TE1B1E1D0t00" charset="0"/>
                <a:ea typeface="Arial" pitchFamily="34" charset="0"/>
                <a:cs typeface="B Zar" pitchFamily="2" charset="-78"/>
              </a:rPr>
              <a:t>مشترکینی که در اثر اتفاق بدون آب مانده با اسامی و فاصله از محل حادثه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TE1B1E1D0t00" charset="0"/>
                <a:ea typeface="Arial" pitchFamily="34" charset="0"/>
                <a:cs typeface="B Zar" pitchFamily="2" charset="-78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143900" y="3714752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Zar" pitchFamily="2" charset="-78"/>
              </a:rPr>
              <a:t>نتیجه گیری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143900" y="2786058"/>
            <a:ext cx="1000100" cy="914400"/>
          </a:xfrm>
          <a:prstGeom prst="roundRect">
            <a:avLst/>
          </a:prstGeom>
          <a:solidFill>
            <a:srgbClr val="00B0F0"/>
          </a:solidFill>
          <a:ln/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B Zar" pitchFamily="2" charset="-78"/>
              </a:rPr>
              <a:t>کاربرد</a:t>
            </a:r>
          </a:p>
          <a:p>
            <a:pPr algn="ctr"/>
            <a:r>
              <a:rPr lang="en-US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143900" y="0"/>
            <a:ext cx="1000100" cy="6858000"/>
          </a:xfrm>
          <a:prstGeom prst="roundRect">
            <a:avLst>
              <a:gd name="adj" fmla="val 12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43900" y="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prstClr val="white"/>
                </a:solidFill>
                <a:cs typeface="B Zar" pitchFamily="2" charset="-78"/>
              </a:rPr>
              <a:t>مقدمه</a:t>
            </a:r>
            <a:endParaRPr lang="fa-IR" sz="2000" dirty="0">
              <a:solidFill>
                <a:prstClr val="white"/>
              </a:solidFill>
              <a:cs typeface="B Zar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43900" y="92867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محاسبات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285720" y="6215082"/>
            <a:ext cx="571504" cy="285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fld id="{3B6D75D7-8F65-4150-80DC-D1F7993DB0AA}" type="slidenum">
              <a:rPr lang="ar-SA" sz="1800" b="1" smtClean="0">
                <a:solidFill>
                  <a:schemeClr val="tx1"/>
                </a:solidFill>
              </a:rPr>
              <a:pPr algn="l">
                <a:defRPr/>
              </a:pPr>
              <a:t>21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143900" y="1857364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ایجاد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01009" y="1000108"/>
            <a:ext cx="4631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atin typeface="BNazanin"/>
                <a:ea typeface="Calibri"/>
                <a:cs typeface="B Zar"/>
              </a:rPr>
              <a:t>5-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جانمايي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تصفيه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خانه</a:t>
            </a:r>
            <a:r>
              <a:rPr lang="en-US" b="1" dirty="0" smtClean="0">
                <a:latin typeface="BNazanin"/>
                <a:ea typeface="Calibri"/>
                <a:cs typeface="B Zar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هاي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فاضلاب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در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كلان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شهر</a:t>
            </a:r>
            <a:r>
              <a:rPr lang="en-US" b="1" dirty="0" smtClean="0">
                <a:latin typeface="BNazanin"/>
                <a:ea typeface="Calibri"/>
                <a:cs typeface="B Zar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ها</a:t>
            </a:r>
            <a:endParaRPr lang="en-US" dirty="0"/>
          </a:p>
        </p:txBody>
      </p:sp>
      <p:pic>
        <p:nvPicPr>
          <p:cNvPr id="24" name="Picture 23" descr="D:\Lesson\TERM 2\Tozi shabake ab\PROJECT GIS\FINAL      1\pic\selsel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714488"/>
            <a:ext cx="471490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ounded Rectangle 26"/>
          <p:cNvSpPr/>
          <p:nvPr/>
        </p:nvSpPr>
        <p:spPr>
          <a:xfrm>
            <a:off x="8143900" y="3714752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Zar" pitchFamily="2" charset="-78"/>
              </a:rPr>
              <a:t>نتیجه گیری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143900" y="2786058"/>
            <a:ext cx="1000100" cy="914400"/>
          </a:xfrm>
          <a:prstGeom prst="roundRect">
            <a:avLst/>
          </a:prstGeom>
          <a:solidFill>
            <a:srgbClr val="00B0F0"/>
          </a:solidFill>
          <a:ln/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B Zar" pitchFamily="2" charset="-78"/>
              </a:rPr>
              <a:t>کاربرد</a:t>
            </a:r>
          </a:p>
          <a:p>
            <a:pPr algn="ctr"/>
            <a:r>
              <a:rPr lang="en-US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143900" y="0"/>
            <a:ext cx="1000100" cy="6858000"/>
          </a:xfrm>
          <a:prstGeom prst="roundRect">
            <a:avLst>
              <a:gd name="adj" fmla="val 12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43900" y="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prstClr val="white"/>
                </a:solidFill>
                <a:cs typeface="B Zar" pitchFamily="2" charset="-78"/>
              </a:rPr>
              <a:t>مقدمه</a:t>
            </a:r>
            <a:endParaRPr lang="fa-IR" sz="2000" dirty="0">
              <a:solidFill>
                <a:prstClr val="white"/>
              </a:solidFill>
              <a:cs typeface="B Zar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43900" y="92867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محاسبات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285720" y="6215082"/>
            <a:ext cx="571504" cy="285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fld id="{3B6D75D7-8F65-4150-80DC-D1F7993DB0AA}" type="slidenum">
              <a:rPr lang="ar-SA" sz="1800" b="1" smtClean="0">
                <a:solidFill>
                  <a:schemeClr val="tx1"/>
                </a:solidFill>
              </a:rPr>
              <a:pPr algn="l">
                <a:defRPr/>
              </a:pPr>
              <a:t>22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143900" y="1857364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ایجاد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01009" y="1000108"/>
            <a:ext cx="4631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atin typeface="BNazanin"/>
                <a:ea typeface="Calibri"/>
                <a:cs typeface="B Zar"/>
              </a:rPr>
              <a:t>5-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جانمايي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تصفيه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خانه</a:t>
            </a:r>
            <a:r>
              <a:rPr lang="en-US" b="1" dirty="0" smtClean="0">
                <a:latin typeface="BNazanin"/>
                <a:ea typeface="Calibri"/>
                <a:cs typeface="B Zar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هاي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فاضلاب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در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كلان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شهر</a:t>
            </a:r>
            <a:r>
              <a:rPr lang="en-US" b="1" dirty="0" smtClean="0">
                <a:latin typeface="BNazanin"/>
                <a:ea typeface="Calibri"/>
                <a:cs typeface="B Zar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ها</a:t>
            </a:r>
            <a:endParaRPr lang="en-US" dirty="0"/>
          </a:p>
        </p:txBody>
      </p:sp>
      <p:pic>
        <p:nvPicPr>
          <p:cNvPr id="19" name="Picture 18" descr="D:\Lesson\TERM 2\Tozi shabake ab\PROJECT GIS\FINAL      1\pic\emtiaz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857364"/>
            <a:ext cx="692948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ounded Rectangle 26"/>
          <p:cNvSpPr/>
          <p:nvPr/>
        </p:nvSpPr>
        <p:spPr>
          <a:xfrm>
            <a:off x="8143900" y="3714752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Zar" pitchFamily="2" charset="-78"/>
              </a:rPr>
              <a:t>نتیجه گیری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143900" y="2786058"/>
            <a:ext cx="1000100" cy="914400"/>
          </a:xfrm>
          <a:prstGeom prst="roundRect">
            <a:avLst/>
          </a:prstGeom>
          <a:solidFill>
            <a:srgbClr val="00B0F0"/>
          </a:solidFill>
          <a:ln/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B Zar" pitchFamily="2" charset="-78"/>
              </a:rPr>
              <a:t>کاربرد</a:t>
            </a:r>
          </a:p>
          <a:p>
            <a:pPr algn="ctr"/>
            <a:r>
              <a:rPr lang="en-US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143900" y="0"/>
            <a:ext cx="1000100" cy="6858000"/>
          </a:xfrm>
          <a:prstGeom prst="roundRect">
            <a:avLst>
              <a:gd name="adj" fmla="val 12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43900" y="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prstClr val="white"/>
                </a:solidFill>
                <a:cs typeface="B Zar" pitchFamily="2" charset="-78"/>
              </a:rPr>
              <a:t>مقدمه</a:t>
            </a:r>
            <a:endParaRPr lang="fa-IR" sz="2000" dirty="0">
              <a:solidFill>
                <a:prstClr val="white"/>
              </a:solidFill>
              <a:cs typeface="B Zar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43900" y="92867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محاسبات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285720" y="6215082"/>
            <a:ext cx="571504" cy="285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fld id="{3B6D75D7-8F65-4150-80DC-D1F7993DB0AA}" type="slidenum">
              <a:rPr lang="ar-SA" sz="1800" b="1" smtClean="0">
                <a:solidFill>
                  <a:schemeClr val="tx1"/>
                </a:solidFill>
              </a:rPr>
              <a:pPr algn="l">
                <a:defRPr/>
              </a:pPr>
              <a:t>23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143900" y="1857364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ایجاد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01009" y="1000108"/>
            <a:ext cx="4631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atin typeface="BNazanin"/>
                <a:ea typeface="Calibri"/>
                <a:cs typeface="B Zar"/>
              </a:rPr>
              <a:t>5-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جانمايي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تصفيه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خانه</a:t>
            </a:r>
            <a:r>
              <a:rPr lang="en-US" b="1" dirty="0" smtClean="0">
                <a:latin typeface="BNazanin"/>
                <a:ea typeface="Calibri"/>
                <a:cs typeface="B Zar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هاي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فاضلاب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در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كلان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شهر</a:t>
            </a:r>
            <a:r>
              <a:rPr lang="en-US" b="1" dirty="0" smtClean="0">
                <a:latin typeface="BNazanin"/>
                <a:ea typeface="Calibri"/>
                <a:cs typeface="B Zar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ها</a:t>
            </a:r>
            <a:endParaRPr lang="en-US" dirty="0"/>
          </a:p>
        </p:txBody>
      </p:sp>
      <p:pic>
        <p:nvPicPr>
          <p:cNvPr id="20" name="Picture 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71612"/>
            <a:ext cx="671517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le 24"/>
          <p:cNvSpPr/>
          <p:nvPr/>
        </p:nvSpPr>
        <p:spPr>
          <a:xfrm>
            <a:off x="8143900" y="3714752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Zar" pitchFamily="2" charset="-78"/>
              </a:rPr>
              <a:t>نتیجه گیری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143900" y="2786058"/>
            <a:ext cx="1000100" cy="914400"/>
          </a:xfrm>
          <a:prstGeom prst="roundRect">
            <a:avLst/>
          </a:prstGeom>
          <a:solidFill>
            <a:srgbClr val="00B0F0"/>
          </a:solidFill>
          <a:ln/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B Zar" pitchFamily="2" charset="-78"/>
              </a:rPr>
              <a:t>کاربرد</a:t>
            </a:r>
          </a:p>
          <a:p>
            <a:pPr algn="ctr"/>
            <a:r>
              <a:rPr lang="en-US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143900" y="0"/>
            <a:ext cx="1000100" cy="6858000"/>
          </a:xfrm>
          <a:prstGeom prst="roundRect">
            <a:avLst>
              <a:gd name="adj" fmla="val 12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43900" y="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prstClr val="white"/>
                </a:solidFill>
                <a:cs typeface="B Zar" pitchFamily="2" charset="-78"/>
              </a:rPr>
              <a:t>مقدمه</a:t>
            </a:r>
            <a:endParaRPr lang="fa-IR" sz="2000" dirty="0">
              <a:solidFill>
                <a:prstClr val="white"/>
              </a:solidFill>
              <a:cs typeface="B Zar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43900" y="92867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محاسبات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285720" y="6215082"/>
            <a:ext cx="571504" cy="285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fld id="{3B6D75D7-8F65-4150-80DC-D1F7993DB0AA}" type="slidenum">
              <a:rPr lang="ar-SA" sz="1800" b="1" smtClean="0">
                <a:solidFill>
                  <a:schemeClr val="tx1"/>
                </a:solidFill>
              </a:rPr>
              <a:pPr algn="l">
                <a:defRPr/>
              </a:pPr>
              <a:t>24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143900" y="1857364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ایجاد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72066" y="928670"/>
            <a:ext cx="2222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atin typeface="BNazanin"/>
                <a:ea typeface="Calibri"/>
                <a:cs typeface="B Zar"/>
              </a:rPr>
              <a:t>6-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سرویس قطع</a:t>
            </a:r>
            <a:r>
              <a:rPr lang="ar-SA" b="1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اشتراك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000232" y="1500174"/>
            <a:ext cx="5214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 smtClean="0">
                <a:latin typeface="BNazanin"/>
                <a:ea typeface="Calibri"/>
                <a:cs typeface="B Zar"/>
              </a:rPr>
              <a:t>مدیریت</a:t>
            </a:r>
            <a:r>
              <a:rPr lang="ar-SA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dirty="0" smtClean="0">
                <a:latin typeface="BNazanin"/>
                <a:ea typeface="Calibri"/>
                <a:cs typeface="B Zar"/>
              </a:rPr>
              <a:t>و</a:t>
            </a:r>
            <a:r>
              <a:rPr lang="ar-SA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dirty="0" smtClean="0">
                <a:latin typeface="BNazanin"/>
                <a:ea typeface="Calibri"/>
                <a:cs typeface="B Zar"/>
              </a:rPr>
              <a:t>بهینه</a:t>
            </a:r>
            <a:r>
              <a:rPr lang="ar-SA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dirty="0" smtClean="0">
                <a:latin typeface="BNazanin"/>
                <a:ea typeface="Calibri"/>
                <a:cs typeface="B Zar"/>
              </a:rPr>
              <a:t>سازي</a:t>
            </a:r>
            <a:r>
              <a:rPr lang="ar-SA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dirty="0" smtClean="0">
                <a:latin typeface="BNazanin"/>
                <a:ea typeface="Calibri"/>
                <a:cs typeface="B Zar"/>
              </a:rPr>
              <a:t>سیستم</a:t>
            </a:r>
            <a:r>
              <a:rPr lang="ar-SA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dirty="0" smtClean="0">
                <a:latin typeface="BNazanin"/>
                <a:ea typeface="Calibri"/>
                <a:cs typeface="B Zar"/>
              </a:rPr>
              <a:t>قطع</a:t>
            </a:r>
            <a:r>
              <a:rPr lang="ar-SA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dirty="0" smtClean="0">
                <a:latin typeface="BNazanin"/>
                <a:ea typeface="Calibri"/>
                <a:cs typeface="B Zar"/>
              </a:rPr>
              <a:t>اشتراك</a:t>
            </a:r>
            <a:r>
              <a:rPr lang="ar-SA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dirty="0" smtClean="0">
                <a:latin typeface="BNazanin"/>
                <a:ea typeface="Calibri"/>
                <a:cs typeface="B Zar"/>
              </a:rPr>
              <a:t>مشترکین</a:t>
            </a:r>
            <a:r>
              <a:rPr lang="ar-SA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dirty="0" smtClean="0">
                <a:latin typeface="BNazanin"/>
                <a:ea typeface="Calibri"/>
                <a:cs typeface="B Zar"/>
              </a:rPr>
              <a:t>بدهکار</a:t>
            </a:r>
            <a:r>
              <a:rPr lang="ar-SA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dirty="0" smtClean="0">
                <a:latin typeface="BNazanin"/>
                <a:ea typeface="Calibri"/>
                <a:cs typeface="B Zar"/>
              </a:rPr>
              <a:t>می</a:t>
            </a:r>
            <a:r>
              <a:rPr lang="fa-IR" dirty="0" smtClean="0">
                <a:latin typeface="BNazanin"/>
                <a:ea typeface="Calibri"/>
                <a:cs typeface="B Zar"/>
              </a:rPr>
              <a:t> </a:t>
            </a:r>
            <a:r>
              <a:rPr lang="ar-SA" dirty="0" smtClean="0">
                <a:latin typeface="BNazanin"/>
                <a:ea typeface="Calibri"/>
                <a:cs typeface="B Zar"/>
              </a:rPr>
              <a:t>باشد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500562" y="2143116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>
                <a:latin typeface="BNazanin"/>
                <a:ea typeface="Calibri"/>
                <a:cs typeface="B Zar"/>
              </a:rPr>
              <a:t>اداره</a:t>
            </a:r>
            <a:r>
              <a:rPr lang="ar-SA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dirty="0" smtClean="0">
                <a:latin typeface="BNazanin"/>
                <a:ea typeface="Calibri"/>
                <a:cs typeface="B Zar"/>
              </a:rPr>
              <a:t>آب</a:t>
            </a:r>
            <a:r>
              <a:rPr lang="ar-SA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dirty="0" smtClean="0">
                <a:latin typeface="BNazanin"/>
                <a:ea typeface="Calibri"/>
                <a:cs typeface="B Zar"/>
              </a:rPr>
              <a:t>شهر</a:t>
            </a:r>
            <a:r>
              <a:rPr lang="ar-SA" dirty="0" smtClean="0">
                <a:latin typeface="BNazanin"/>
                <a:ea typeface="Calibri"/>
                <a:cs typeface="BNazanin"/>
              </a:rPr>
              <a:t> </a:t>
            </a:r>
            <a:r>
              <a:rPr lang="ar-SA" dirty="0" smtClean="0">
                <a:latin typeface="BNazanin"/>
                <a:ea typeface="Calibri"/>
                <a:cs typeface="B Zar"/>
              </a:rPr>
              <a:t>فیلادلفیا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416943" y="2143116"/>
            <a:ext cx="14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lMutanabi 1"/>
                <a:ea typeface="Calibri"/>
                <a:cs typeface="B Zar"/>
              </a:rPr>
              <a:t> 60 %  </a:t>
            </a:r>
            <a:r>
              <a:rPr lang="ar-SA" dirty="0" smtClean="0">
                <a:latin typeface="BNazanin"/>
                <a:ea typeface="Calibri"/>
                <a:cs typeface="B Zar"/>
              </a:rPr>
              <a:t>افزایش</a:t>
            </a:r>
            <a:r>
              <a:rPr lang="ar-SA" dirty="0" smtClean="0">
                <a:latin typeface="BNazanin"/>
                <a:ea typeface="Calibri"/>
                <a:cs typeface="BNazanin"/>
              </a:rPr>
              <a:t> </a:t>
            </a:r>
            <a:endParaRPr lang="en-US" dirty="0"/>
          </a:p>
        </p:txBody>
      </p:sp>
      <p:sp>
        <p:nvSpPr>
          <p:cNvPr id="30" name="Notched Right Arrow 29"/>
          <p:cNvSpPr/>
          <p:nvPr/>
        </p:nvSpPr>
        <p:spPr>
          <a:xfrm rot="10800000">
            <a:off x="3786182" y="2143116"/>
            <a:ext cx="642942" cy="357190"/>
          </a:xfrm>
          <a:prstGeom prst="notchedRightArrow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714876" y="3071810"/>
            <a:ext cx="2603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atin typeface="BNazanin"/>
                <a:ea typeface="Calibri"/>
                <a:cs typeface="B Zar"/>
              </a:rPr>
              <a:t>7- </a:t>
            </a:r>
            <a:r>
              <a:rPr lang="ar-SA" b="1" dirty="0" smtClean="0">
                <a:latin typeface="BNazanin"/>
                <a:ea typeface="Calibri"/>
                <a:cs typeface="B Zar"/>
              </a:rPr>
              <a:t>تهیه مسیرهاي کنتورخوانی</a:t>
            </a:r>
            <a:endParaRPr lang="en-US" b="1" dirty="0" smtClean="0">
              <a:latin typeface="BNazanin"/>
              <a:ea typeface="Calibri"/>
              <a:cs typeface="B Zar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143900" y="3714752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Zar" pitchFamily="2" charset="-78"/>
              </a:rPr>
              <a:t>نتیجه گیری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143900" y="2786058"/>
            <a:ext cx="1000100" cy="914400"/>
          </a:xfrm>
          <a:prstGeom prst="roundRect">
            <a:avLst/>
          </a:prstGeom>
          <a:solidFill>
            <a:srgbClr val="00B0F0"/>
          </a:solidFill>
          <a:ln/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B Zar" pitchFamily="2" charset="-78"/>
              </a:rPr>
              <a:t>کاربرد</a:t>
            </a:r>
          </a:p>
          <a:p>
            <a:pPr algn="ctr"/>
            <a:r>
              <a:rPr lang="en-US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143900" y="0"/>
            <a:ext cx="1000100" cy="6858000"/>
          </a:xfrm>
          <a:prstGeom prst="roundRect">
            <a:avLst>
              <a:gd name="adj" fmla="val 12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43900" y="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prstClr val="white"/>
                </a:solidFill>
                <a:cs typeface="B Zar" pitchFamily="2" charset="-78"/>
              </a:rPr>
              <a:t>مقدمه</a:t>
            </a:r>
            <a:endParaRPr lang="fa-IR" sz="2000" dirty="0">
              <a:solidFill>
                <a:prstClr val="white"/>
              </a:solidFill>
              <a:cs typeface="B Zar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43900" y="92867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محاسبات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285720" y="6215082"/>
            <a:ext cx="571504" cy="285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fld id="{3B6D75D7-8F65-4150-80DC-D1F7993DB0AA}" type="slidenum">
              <a:rPr lang="ar-SA" sz="1800" b="1" smtClean="0">
                <a:solidFill>
                  <a:schemeClr val="tx1"/>
                </a:solidFill>
              </a:rPr>
              <a:pPr algn="l">
                <a:defRPr/>
              </a:pPr>
              <a:t>25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143900" y="1857364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ایجاد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143900" y="3714752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Zar" pitchFamily="2" charset="-78"/>
              </a:rPr>
              <a:t>نتیجه گیری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928926" y="1142984"/>
            <a:ext cx="47148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Zar" pitchFamily="2" charset="-78"/>
              </a:rPr>
              <a:t>دیگر کاربرد­های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GIS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Zar" pitchFamily="2" charset="-78"/>
              </a:rPr>
              <a:t> در صنعت آب و فاضلاب</a:t>
            </a: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928794" y="2285992"/>
            <a:ext cx="52149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fa-IR" sz="1600" dirty="0" smtClean="0">
                <a:cs typeface="B Zar" pitchFamily="2" charset="-78"/>
              </a:rPr>
              <a:t> </a:t>
            </a:r>
            <a:r>
              <a:rPr kumimoji="0" lang="ar-SA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Zar" pitchFamily="2" charset="-78"/>
              </a:rPr>
              <a:t>استفاده از وضعيت موجود شبكه جهت طرحهاي اصلاح و بازسازي شبكه</a:t>
            </a:r>
            <a:endParaRPr kumimoji="0" lang="ar-S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1357290" y="2714620"/>
            <a:ext cx="5774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ar-SA" sz="1600" dirty="0" smtClean="0">
                <a:cs typeface="B Zar" pitchFamily="2" charset="-78"/>
              </a:rPr>
              <a:t>نگهداري اطلاعات بصورت رقومي و سهولت به روز كردن اطلاعات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571736" y="3143248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ar-SA" sz="1600" dirty="0" smtClean="0">
                <a:cs typeface="B Zar" pitchFamily="2" charset="-78"/>
              </a:rPr>
              <a:t>پيش‎بيني نيازهاي آتي و برنامه‎ريزي در رابطه با توسعه سيستم</a:t>
            </a:r>
            <a:endParaRPr lang="en-US" sz="1600" dirty="0" smtClean="0">
              <a:cs typeface="B Zar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2910" y="3643314"/>
            <a:ext cx="65008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a-IR" sz="1600" dirty="0" smtClean="0">
                <a:cs typeface="B Zar" pitchFamily="2" charset="-78"/>
              </a:rPr>
              <a:t> </a:t>
            </a:r>
            <a:r>
              <a:rPr lang="ar-SA" sz="1600" dirty="0" smtClean="0">
                <a:cs typeface="B Zar" pitchFamily="2" charset="-78"/>
              </a:rPr>
              <a:t>گزارش از وضعيت پروژه‎هاي در حال اجرا و ميزان پيشرفت آنها (ارتباط با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MSP</a:t>
            </a:r>
            <a:r>
              <a:rPr lang="en-US" sz="1600" dirty="0" smtClean="0">
                <a:cs typeface="B Zar" pitchFamily="2" charset="-78"/>
              </a:rPr>
              <a:t> </a:t>
            </a:r>
            <a:r>
              <a:rPr lang="fa-IR" sz="1600" dirty="0" smtClean="0">
                <a:cs typeface="B Zar" pitchFamily="2" charset="-78"/>
              </a:rPr>
              <a:t>)</a:t>
            </a:r>
            <a:endParaRPr lang="en-US" sz="1600" dirty="0" smtClean="0">
              <a:cs typeface="B Zar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43372" y="4071942"/>
            <a:ext cx="3007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ar-SA" sz="1600" dirty="0" smtClean="0">
                <a:cs typeface="B Zar" pitchFamily="2" charset="-78"/>
              </a:rPr>
              <a:t>بسترسازي و كمك به برقراري سيستم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ISO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143900" y="2786058"/>
            <a:ext cx="1000100" cy="914400"/>
          </a:xfrm>
          <a:prstGeom prst="roundRect">
            <a:avLst/>
          </a:prstGeom>
          <a:solidFill>
            <a:srgbClr val="00B0F0"/>
          </a:solidFill>
          <a:ln/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B Zar" pitchFamily="2" charset="-78"/>
              </a:rPr>
              <a:t>کاربرد</a:t>
            </a:r>
          </a:p>
          <a:p>
            <a:pPr algn="ctr"/>
            <a:r>
              <a:rPr lang="en-US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  <p:bldP spid="36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143900" y="0"/>
            <a:ext cx="1000100" cy="6858000"/>
          </a:xfrm>
          <a:prstGeom prst="roundRect">
            <a:avLst>
              <a:gd name="adj" fmla="val 12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43900" y="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prstClr val="white"/>
                </a:solidFill>
                <a:cs typeface="B Zar" pitchFamily="2" charset="-78"/>
              </a:rPr>
              <a:t>مقدمه</a:t>
            </a:r>
            <a:endParaRPr lang="fa-IR" sz="2000" dirty="0">
              <a:solidFill>
                <a:prstClr val="white"/>
              </a:solidFill>
              <a:cs typeface="B Zar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43900" y="92867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محاسبات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285720" y="6215082"/>
            <a:ext cx="571504" cy="285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fld id="{3B6D75D7-8F65-4150-80DC-D1F7993DB0AA}" type="slidenum">
              <a:rPr lang="ar-SA" sz="1800" b="1" smtClean="0">
                <a:solidFill>
                  <a:schemeClr val="tx1"/>
                </a:solidFill>
              </a:rPr>
              <a:pPr algn="l">
                <a:defRPr/>
              </a:pPr>
              <a:t>26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143900" y="1857364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ایجاد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143900" y="2786058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کاربرد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143900" y="3714752"/>
            <a:ext cx="1000100" cy="914400"/>
          </a:xfrm>
          <a:prstGeom prst="roundRect">
            <a:avLst/>
          </a:prstGeom>
          <a:solidFill>
            <a:srgbClr val="00B0F0"/>
          </a:solidFill>
          <a:ln/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B Zar" pitchFamily="2" charset="-78"/>
              </a:rPr>
              <a:t>نتیجه گیری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786314" y="1714488"/>
            <a:ext cx="2989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a-IR" b="1" dirty="0" smtClean="0">
                <a:latin typeface="Tahoma"/>
                <a:ea typeface="Calibri"/>
                <a:cs typeface="B Zar" pitchFamily="2" charset="-78"/>
              </a:rPr>
              <a:t> اطلاعات صحیح،کافی و مناسب </a:t>
            </a:r>
            <a:endParaRPr lang="en-US" b="1" dirty="0">
              <a:cs typeface="B Zar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71868" y="642918"/>
            <a:ext cx="1667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latin typeface="BNazanin"/>
                <a:ea typeface="Calibri"/>
                <a:cs typeface="B Zar"/>
              </a:rPr>
              <a:t>نتیجه گیری</a:t>
            </a:r>
            <a:endParaRPr lang="en-US" sz="2800" dirty="0"/>
          </a:p>
        </p:txBody>
      </p:sp>
      <p:sp>
        <p:nvSpPr>
          <p:cNvPr id="41" name="Rectangle 40"/>
          <p:cNvSpPr/>
          <p:nvPr/>
        </p:nvSpPr>
        <p:spPr>
          <a:xfrm>
            <a:off x="4929190" y="2214554"/>
            <a:ext cx="2888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a-IR" b="1" dirty="0" smtClean="0">
                <a:latin typeface="Tahoma"/>
                <a:ea typeface="Calibri"/>
                <a:cs typeface="B Zar" pitchFamily="2" charset="-78"/>
              </a:rPr>
              <a:t>هماهنگی تمام نهادها و شرکتها </a:t>
            </a:r>
            <a:endParaRPr lang="en-US" b="1" dirty="0" smtClean="0">
              <a:latin typeface="Tahoma"/>
              <a:ea typeface="Calibri"/>
              <a:cs typeface="B Zar" pitchFamily="2" charset="-78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42910" y="2786058"/>
            <a:ext cx="7164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 typeface="Wingdings" pitchFamily="2" charset="2"/>
              <a:buChar char="q"/>
              <a:tabLst/>
            </a:pPr>
            <a:r>
              <a:rPr lang="fa-IR" b="1" dirty="0" smtClean="0">
                <a:latin typeface="Tahoma"/>
                <a:ea typeface="Calibri"/>
                <a:cs typeface="B Zar" pitchFamily="2" charset="-78"/>
              </a:rPr>
              <a:t>اگر حجم کار زیاد، دفعات دسترسی به اطلاعات زیاد و بروز رسانی اطلاعات مهم باشد</a:t>
            </a:r>
          </a:p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fa-IR" b="1" dirty="0" smtClean="0">
                <a:latin typeface="Tahoma"/>
                <a:ea typeface="Calibri"/>
                <a:cs typeface="B Zar" pitchFamily="2" charset="-78"/>
              </a:rPr>
              <a:t>سیستم </a:t>
            </a:r>
            <a:r>
              <a:rPr lang="en-US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GIS</a:t>
            </a:r>
            <a:r>
              <a:rPr lang="fa-IR" b="1" dirty="0" smtClean="0">
                <a:latin typeface="Tahoma"/>
                <a:ea typeface="Calibri"/>
                <a:cs typeface="B Zar" pitchFamily="2" charset="-78"/>
              </a:rPr>
              <a:t> مقرون به صرفه است.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357422" y="3571876"/>
            <a:ext cx="5460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a-IR" b="1" dirty="0" smtClean="0">
                <a:latin typeface="Tahoma"/>
                <a:ea typeface="Calibri"/>
                <a:cs typeface="B Zar" pitchFamily="2" charset="-78"/>
              </a:rPr>
              <a:t> داده ها غیررقومی و بصورت چاپ شده یا دست نویس می باشد</a:t>
            </a:r>
            <a:endParaRPr lang="en-US" b="1" dirty="0" smtClean="0">
              <a:latin typeface="Tahoma"/>
              <a:ea typeface="Calibri"/>
              <a:cs typeface="B Zar" pitchFamily="2" charset="-7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7158" y="3571876"/>
            <a:ext cx="1741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atin typeface="Tahoma"/>
                <a:ea typeface="Calibri"/>
                <a:cs typeface="B Zar"/>
              </a:rPr>
              <a:t>هزینه زیاد و مشکل </a:t>
            </a:r>
            <a:endParaRPr lang="en-US" b="1" dirty="0"/>
          </a:p>
        </p:txBody>
      </p:sp>
      <p:sp>
        <p:nvSpPr>
          <p:cNvPr id="44" name="Notched Right Arrow 43"/>
          <p:cNvSpPr/>
          <p:nvPr/>
        </p:nvSpPr>
        <p:spPr>
          <a:xfrm rot="10800000">
            <a:off x="2071670" y="3571876"/>
            <a:ext cx="285752" cy="357190"/>
          </a:xfrm>
          <a:prstGeom prst="notchedRightArrow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5" name="Rectangle 44"/>
          <p:cNvSpPr/>
          <p:nvPr/>
        </p:nvSpPr>
        <p:spPr>
          <a:xfrm>
            <a:off x="5226238" y="4143380"/>
            <a:ext cx="2600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a-IR" b="1" dirty="0" smtClean="0">
                <a:latin typeface="Tahoma"/>
                <a:ea typeface="Calibri"/>
                <a:cs typeface="B Zar" pitchFamily="2" charset="-78"/>
              </a:rPr>
              <a:t> دانش و آگاهی </a:t>
            </a:r>
            <a:r>
              <a:rPr lang="fa-IR" sz="2400" b="1" dirty="0" smtClean="0">
                <a:latin typeface="Tahoma"/>
                <a:ea typeface="Calibri"/>
                <a:cs typeface="B Zar" pitchFamily="2" charset="-78"/>
              </a:rPr>
              <a:t>+</a:t>
            </a:r>
            <a:r>
              <a:rPr lang="fa-IR" b="1" dirty="0" smtClean="0">
                <a:latin typeface="Tahoma"/>
                <a:ea typeface="Calibri"/>
                <a:cs typeface="B Zar" pitchFamily="2" charset="-78"/>
              </a:rPr>
              <a:t> آموزش</a:t>
            </a:r>
            <a:r>
              <a:rPr lang="fa-IR" dirty="0" smtClean="0">
                <a:latin typeface="Tahoma"/>
                <a:ea typeface="Calibri"/>
                <a:cs typeface="B Zar"/>
              </a:rPr>
              <a:t> </a:t>
            </a:r>
            <a:endParaRPr lang="en-US" b="1" dirty="0" smtClean="0">
              <a:latin typeface="Tahoma"/>
              <a:ea typeface="Calibri"/>
              <a:cs typeface="B 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61444" grpId="0"/>
      <p:bldP spid="42" grpId="0"/>
      <p:bldP spid="43" grpId="0"/>
      <p:bldP spid="44" grpId="0" animBg="1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143900" y="0"/>
            <a:ext cx="1000100" cy="6858000"/>
          </a:xfrm>
          <a:prstGeom prst="roundRect">
            <a:avLst>
              <a:gd name="adj" fmla="val 12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43900" y="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prstClr val="white"/>
                </a:solidFill>
                <a:cs typeface="B Zar" pitchFamily="2" charset="-78"/>
              </a:rPr>
              <a:t>مقدمه</a:t>
            </a:r>
            <a:endParaRPr lang="fa-IR" sz="2000" dirty="0">
              <a:solidFill>
                <a:prstClr val="white"/>
              </a:solidFill>
              <a:cs typeface="B Zar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43900" y="92867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محاسبات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285720" y="6215082"/>
            <a:ext cx="571504" cy="285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fld id="{3B6D75D7-8F65-4150-80DC-D1F7993DB0AA}" type="slidenum">
              <a:rPr lang="ar-SA" sz="1800" b="1" smtClean="0">
                <a:solidFill>
                  <a:schemeClr val="tx1"/>
                </a:solidFill>
              </a:rPr>
              <a:pPr algn="l">
                <a:defRPr/>
              </a:pPr>
              <a:t>27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143900" y="1857364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ایجاد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143900" y="2786058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کاربرد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143900" y="3714752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نتیجه گیری</a:t>
            </a: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785786" y="2928934"/>
            <a:ext cx="65053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eticaNeue-Roman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ntelligent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olutions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14743" y="5143512"/>
            <a:ext cx="857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a-IR" sz="2800" b="1" dirty="0" smtClean="0">
                <a:latin typeface="BNazanin"/>
                <a:cs typeface="B Zar"/>
              </a:rPr>
              <a:t>پایان</a:t>
            </a:r>
            <a:endParaRPr lang="en-US" sz="2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-30324" y="266682"/>
            <a:ext cx="81375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>
                <a:solidFill>
                  <a:srgbClr val="92D050"/>
                </a:solidFill>
                <a:latin typeface="Century Gothic" pitchFamily="34" charset="0"/>
                <a:cs typeface="Times New Roman" pitchFamily="18" charset="0"/>
              </a:rPr>
              <a:t>کانال تلگرامی </a:t>
            </a:r>
            <a:endParaRPr lang="en-US" sz="2000" dirty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endParaRPr lang="en-US" sz="2000" dirty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fa-IR" sz="2000" dirty="0">
                <a:solidFill>
                  <a:srgbClr val="92D050"/>
                </a:solidFill>
                <a:latin typeface="Century Gothic" pitchFamily="34" charset="0"/>
                <a:cs typeface="Times New Roman" pitchFamily="18" charset="0"/>
              </a:rPr>
              <a:t>بانک پاورپوینت های مهندسی رشته عمران و معماری                                                                       </a:t>
            </a:r>
            <a:r>
              <a:rPr lang="en-US" sz="2000" dirty="0">
                <a:solidFill>
                  <a:srgbClr val="92D050"/>
                </a:solidFill>
                <a:latin typeface="Century Gothic" pitchFamily="34" charset="0"/>
              </a:rPr>
              <a:t>https://telegram.me/Bankpptmohandesi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143900" y="0"/>
            <a:ext cx="1000100" cy="6858000"/>
          </a:xfrm>
          <a:prstGeom prst="roundRect">
            <a:avLst>
              <a:gd name="adj" fmla="val 12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143900" y="928670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محاسبات</a:t>
            </a:r>
          </a:p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endParaRPr lang="fa-IR" sz="3200" dirty="0">
              <a:cs typeface="B Zar" pitchFamily="2" charset="-78"/>
            </a:endParaRPr>
          </a:p>
        </p:txBody>
      </p:sp>
      <p:sp>
        <p:nvSpPr>
          <p:cNvPr id="15" name="Rectangle 804"/>
          <p:cNvSpPr txBox="1">
            <a:spLocks noChangeArrowheads="1"/>
          </p:cNvSpPr>
          <p:nvPr/>
        </p:nvSpPr>
        <p:spPr>
          <a:xfrm>
            <a:off x="4643438" y="1000108"/>
            <a:ext cx="3071834" cy="8651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GIS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B Zar" pitchFamily="2" charset="-78"/>
              </a:rPr>
              <a:t> </a:t>
            </a:r>
            <a:r>
              <a:rPr lang="fa-IR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B Zar" pitchFamily="2" charset="-78"/>
              </a:rPr>
              <a:t> </a:t>
            </a:r>
            <a:r>
              <a:rPr lang="fa-IR" sz="4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B Zar" pitchFamily="2" charset="-78"/>
              </a:rPr>
              <a:t>چیست </a:t>
            </a:r>
            <a:r>
              <a:rPr lang="fa-IR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B Zar" pitchFamily="2" charset="-78"/>
              </a:rPr>
              <a:t>؟</a:t>
            </a:r>
            <a:endParaRPr kumimoji="0" lang="fi-FI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285720" y="6357958"/>
            <a:ext cx="285752" cy="285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3B6D75D7-8F65-4150-80DC-D1F7993DB0AA}" type="slidenum">
              <a:rPr lang="ar-SA" sz="1800" b="1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17929" y="1785926"/>
            <a:ext cx="1760417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abic Koodak" pitchFamily="2" charset="-78"/>
              </a:rPr>
              <a:t>؟</a:t>
            </a:r>
            <a:endParaRPr lang="en-US" dirty="0">
              <a:solidFill>
                <a:srgbClr val="0066FF"/>
              </a:solidFill>
              <a:latin typeface="Times New Roman" pitchFamily="18" charset="0"/>
              <a:cs typeface="Arabic Koodak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14546" y="5072074"/>
            <a:ext cx="3539752" cy="523220"/>
          </a:xfrm>
          <a:prstGeom prst="rect">
            <a:avLst/>
          </a:prstGeom>
          <a:solidFill>
            <a:srgbClr val="276CF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a-IR" sz="2800" b="1" dirty="0" smtClean="0">
                <a:cs typeface="B Zar" pitchFamily="2" charset="-78"/>
              </a:rPr>
              <a:t>سیستم حامی تصمیم گیری </a:t>
            </a:r>
            <a:endParaRPr lang="en-US" sz="2800" b="1" dirty="0">
              <a:cs typeface="B Zar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472" y="3857628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cs typeface="B Zar" pitchFamily="2" charset="-78"/>
              </a:rPr>
              <a:t>ذخیره سازی، نگهداری، مدیریت و تجزیه و تحلیل اطلاعات جغرافیایی</a:t>
            </a:r>
          </a:p>
          <a:p>
            <a:pPr algn="ctr"/>
            <a:r>
              <a:rPr lang="fa-IR" sz="2400" dirty="0" smtClean="0">
                <a:cs typeface="B Zar" pitchFamily="2" charset="-78"/>
              </a:rPr>
              <a:t>و ارائه نتیجه</a:t>
            </a:r>
            <a:endParaRPr lang="en-US" sz="2400" dirty="0">
              <a:cs typeface="B Zar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43042" y="2143116"/>
            <a:ext cx="4878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Geographic Information System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57422" y="2714620"/>
            <a:ext cx="3440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cs typeface="B Zar" pitchFamily="2" charset="-78"/>
              </a:rPr>
              <a:t>سیستم اطلاعات جغرافیایی </a:t>
            </a:r>
            <a:endParaRPr lang="en-US" sz="3200" dirty="0">
              <a:cs typeface="B Za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43900" y="0"/>
            <a:ext cx="1000100" cy="914400"/>
          </a:xfrm>
          <a:prstGeom prst="roundRect">
            <a:avLst/>
          </a:prstGeom>
          <a:solidFill>
            <a:srgbClr val="00B0F0"/>
          </a:solidFill>
          <a:ln/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B Zar" pitchFamily="2" charset="-78"/>
              </a:rPr>
              <a:t>مقدمه</a:t>
            </a:r>
            <a:endParaRPr lang="fa-IR" dirty="0">
              <a:ln>
                <a:solidFill>
                  <a:srgbClr val="FFFF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143900" y="1857364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ایجاد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143900" y="2786058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کاربرد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143900" y="3714752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Zar" pitchFamily="2" charset="-78"/>
              </a:rPr>
              <a:t>نتیجه گیری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 animBg="1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143900" y="0"/>
            <a:ext cx="1000100" cy="6858000"/>
          </a:xfrm>
          <a:prstGeom prst="roundRect">
            <a:avLst>
              <a:gd name="adj" fmla="val 12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804"/>
          <p:cNvSpPr txBox="1">
            <a:spLocks noChangeArrowheads="1"/>
          </p:cNvSpPr>
          <p:nvPr/>
        </p:nvSpPr>
        <p:spPr>
          <a:xfrm>
            <a:off x="4643438" y="1000108"/>
            <a:ext cx="3071834" cy="8651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چرا 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GIS</a:t>
            </a:r>
            <a:r>
              <a:rPr lang="fa-IR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B Zar" pitchFamily="2" charset="-78"/>
              </a:rPr>
              <a:t>؟</a:t>
            </a:r>
            <a:endParaRPr kumimoji="0" lang="fi-FI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285720" y="6357958"/>
            <a:ext cx="285752" cy="285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3B6D75D7-8F65-4150-80DC-D1F7993DB0AA}" type="slidenum">
              <a:rPr lang="ar-SA" sz="1800" b="1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6089" y="3357562"/>
            <a:ext cx="1636987" cy="40011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a-IR" sz="2000" b="1" dirty="0" smtClean="0">
                <a:cs typeface="B Zar" pitchFamily="2" charset="-78"/>
              </a:rPr>
              <a:t>افزایش جمعیت 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2143108" y="3357562"/>
            <a:ext cx="1648208" cy="40011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a-IR" sz="2000" b="1" dirty="0" smtClean="0">
                <a:cs typeface="B Zar" pitchFamily="2" charset="-78"/>
              </a:rPr>
              <a:t>افزایش اطلاعات</a:t>
            </a:r>
            <a:endParaRPr lang="en-US" sz="2000" b="1" dirty="0"/>
          </a:p>
        </p:txBody>
      </p:sp>
      <p:sp>
        <p:nvSpPr>
          <p:cNvPr id="20" name="Left Arrow 19"/>
          <p:cNvSpPr/>
          <p:nvPr/>
        </p:nvSpPr>
        <p:spPr>
          <a:xfrm>
            <a:off x="4011709" y="3286124"/>
            <a:ext cx="571504" cy="500066"/>
          </a:xfrm>
          <a:prstGeom prst="lef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8143900" y="928670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محاسبات</a:t>
            </a:r>
          </a:p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endParaRPr lang="fa-IR" sz="3200" dirty="0">
              <a:cs typeface="B Za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43900" y="0"/>
            <a:ext cx="1000100" cy="914400"/>
          </a:xfrm>
          <a:prstGeom prst="roundRect">
            <a:avLst/>
          </a:prstGeom>
          <a:solidFill>
            <a:srgbClr val="00B0F0"/>
          </a:solidFill>
          <a:ln/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B Zar" pitchFamily="2" charset="-78"/>
              </a:rPr>
              <a:t>مقدمه</a:t>
            </a:r>
            <a:endParaRPr lang="fa-IR" dirty="0">
              <a:ln>
                <a:solidFill>
                  <a:srgbClr val="FFFF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143900" y="1857364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ایجاد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43900" y="2786058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کاربرد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143900" y="3714752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Zar" pitchFamily="2" charset="-78"/>
              </a:rPr>
              <a:t>نتیجه گیری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143900" y="0"/>
            <a:ext cx="1000100" cy="6858000"/>
          </a:xfrm>
          <a:prstGeom prst="roundRect">
            <a:avLst>
              <a:gd name="adj" fmla="val 12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804"/>
          <p:cNvSpPr txBox="1">
            <a:spLocks noChangeArrowheads="1"/>
          </p:cNvSpPr>
          <p:nvPr/>
        </p:nvSpPr>
        <p:spPr>
          <a:xfrm>
            <a:off x="4643438" y="1000108"/>
            <a:ext cx="3071834" cy="8651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B Zar" pitchFamily="2" charset="-78"/>
              </a:rPr>
              <a:t>تاریخچه</a:t>
            </a:r>
            <a:r>
              <a:rPr lang="fa-IR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GIS</a:t>
            </a:r>
            <a:endParaRPr kumimoji="0" lang="fi-FI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285720" y="6357958"/>
            <a:ext cx="285752" cy="285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3B6D75D7-8F65-4150-80DC-D1F7993DB0AA}" type="slidenum">
              <a:rPr lang="ar-SA" sz="1800" b="1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48178" y="300037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2400" dirty="0" smtClean="0">
                <a:cs typeface="B Zar" pitchFamily="2" charset="-78"/>
              </a:rPr>
              <a:t>- </a:t>
            </a:r>
            <a:r>
              <a:rPr lang="ar-SA" sz="2400" dirty="0" smtClean="0">
                <a:cs typeface="B Zar" pitchFamily="2" charset="-78"/>
              </a:rPr>
              <a:t>سیستم اطلاعات جغرافیایی کانادا</a:t>
            </a:r>
            <a:r>
              <a:rPr lang="en-US" sz="2400" dirty="0" smtClean="0">
                <a:latin typeface="Times New Roman" pitchFamily="18" charset="0"/>
                <a:cs typeface="B Zar" pitchFamily="2" charset="-78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CGIS  </a:t>
            </a:r>
            <a:r>
              <a:rPr lang="ar-SA" sz="2400" dirty="0" smtClean="0"/>
              <a:t> </a:t>
            </a:r>
            <a:endParaRPr lang="en-US" sz="2400" dirty="0" smtClean="0"/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10727" y="1643050"/>
            <a:ext cx="312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 smtClean="0">
                <a:cs typeface="B Zar" pitchFamily="2" charset="-78"/>
              </a:rPr>
              <a:t> </a:t>
            </a:r>
            <a:endParaRPr lang="en-US" sz="2400" b="1" dirty="0">
              <a:cs typeface="B Zar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00562" y="2571744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cs typeface="B Zar" pitchFamily="2" charset="-78"/>
              </a:rPr>
              <a:t>- سازمان </a:t>
            </a:r>
            <a:r>
              <a:rPr lang="ar-SA" sz="2400" dirty="0" smtClean="0">
                <a:cs typeface="B Zar" pitchFamily="2" charset="-78"/>
              </a:rPr>
              <a:t>جنگلداری</a:t>
            </a:r>
            <a:r>
              <a:rPr lang="fa-IR" sz="2400" dirty="0" smtClean="0">
                <a:cs typeface="B Zar" pitchFamily="2" charset="-78"/>
              </a:rPr>
              <a:t> کانادا</a:t>
            </a:r>
            <a:endParaRPr lang="en-US" sz="2400" dirty="0" smtClean="0">
              <a:cs typeface="B Zar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2512" y="3357562"/>
            <a:ext cx="2044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 smtClean="0">
                <a:cs typeface="B Zar" pitchFamily="2" charset="-78"/>
              </a:rPr>
              <a:t>اواخر دهه</a:t>
            </a:r>
            <a:r>
              <a:rPr lang="ar-SA" sz="2000" dirty="0" smtClean="0">
                <a:cs typeface="B Zar" pitchFamily="2" charset="-78"/>
              </a:rPr>
              <a:t> </a:t>
            </a:r>
            <a:r>
              <a:rPr lang="en-US" sz="3200" dirty="0" smtClean="0">
                <a:latin typeface=".VnArial" pitchFamily="34" charset="0"/>
                <a:cs typeface="B Zar" pitchFamily="2" charset="-78"/>
              </a:rPr>
              <a:t>1980</a:t>
            </a:r>
            <a:endParaRPr lang="en-US" sz="2000" dirty="0">
              <a:latin typeface=".VnArial" pitchFamily="34" charset="0"/>
              <a:cs typeface="B Zar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28794" y="3929066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cs typeface="B Zar" pitchFamily="2" charset="-78"/>
              </a:rPr>
              <a:t>- </a:t>
            </a:r>
            <a:r>
              <a:rPr lang="ar-SA" sz="2400" dirty="0" smtClean="0">
                <a:cs typeface="B Zar" pitchFamily="2" charset="-78"/>
              </a:rPr>
              <a:t>مدلسازي تاسیسات آب و فاضلاب و مدیریت </a:t>
            </a:r>
            <a:r>
              <a:rPr lang="fa-IR" sz="2400" dirty="0" smtClean="0">
                <a:cs typeface="B Zar" pitchFamily="2" charset="-78"/>
              </a:rPr>
              <a:t>شبکه </a:t>
            </a:r>
            <a:endParaRPr lang="en-US" sz="2400" dirty="0" smtClean="0">
              <a:cs typeface="B Zar" pitchFamily="2" charset="-78"/>
            </a:endParaRPr>
          </a:p>
          <a:p>
            <a:r>
              <a:rPr lang="fa-IR" sz="2400" dirty="0" smtClean="0">
                <a:cs typeface="B Zar" pitchFamily="2" charset="-78"/>
              </a:rPr>
              <a:t>-  </a:t>
            </a:r>
            <a:r>
              <a:rPr lang="ar-SA" sz="2400" dirty="0" smtClean="0">
                <a:cs typeface="B Zar" pitchFamily="2" charset="-78"/>
              </a:rPr>
              <a:t>مطالعات آبهاي آشامیدنی</a:t>
            </a:r>
            <a:endParaRPr lang="en-US" sz="2400" dirty="0" smtClean="0">
              <a:cs typeface="B Zar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43108" y="5000636"/>
            <a:ext cx="47863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atin typeface="AlMutanabi" pitchFamily="2" charset="2"/>
                <a:cs typeface="B Zar" pitchFamily="2" charset="-78"/>
              </a:rPr>
              <a:t>- در سال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.VnArial" pitchFamily="34" charset="0"/>
                <a:cs typeface="B Zar" pitchFamily="2" charset="-78"/>
              </a:rPr>
              <a:t>2000</a:t>
            </a:r>
            <a:r>
              <a:rPr lang="ar-SA" dirty="0" smtClean="0">
                <a:cs typeface="B Zar" pitchFamily="2" charset="-78"/>
              </a:rPr>
              <a:t>میلادي حدود </a:t>
            </a:r>
            <a:r>
              <a:rPr lang="en-US" dirty="0" smtClean="0">
                <a:cs typeface="B Zar" pitchFamily="2" charset="-78"/>
              </a:rPr>
              <a:t> </a:t>
            </a:r>
            <a:r>
              <a:rPr lang="en-US" sz="2400" dirty="0" smtClean="0">
                <a:latin typeface=".VnArial" pitchFamily="34" charset="0"/>
                <a:cs typeface="B Zar" pitchFamily="2" charset="-78"/>
              </a:rPr>
              <a:t>%90</a:t>
            </a:r>
            <a:r>
              <a:rPr lang="ar-SA" dirty="0" smtClean="0">
                <a:latin typeface="AlMutanabi" pitchFamily="2" charset="2"/>
                <a:cs typeface="B Zar" pitchFamily="2" charset="-78"/>
              </a:rPr>
              <a:t>تاسیسات آب در ایالات متحده از تکنولوژي</a:t>
            </a:r>
            <a:r>
              <a:rPr lang="fa-IR" dirty="0" smtClean="0">
                <a:latin typeface="AlMutanabi" pitchFamily="2" charset="2"/>
                <a:cs typeface="B Zar" pitchFamily="2" charset="-78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 ا</a:t>
            </a:r>
            <a:r>
              <a:rPr lang="fa-IR" dirty="0" smtClean="0">
                <a:cs typeface="B Zar" pitchFamily="2" charset="-78"/>
              </a:rPr>
              <a:t>ستفاده شده.</a:t>
            </a: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AlMutanabi" pitchFamily="2" charset="2"/>
              <a:cs typeface="B Zar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143900" y="928670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محاسبات</a:t>
            </a:r>
          </a:p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endParaRPr lang="fa-IR" sz="3200" dirty="0">
              <a:cs typeface="B Za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43900" y="0"/>
            <a:ext cx="1000100" cy="914400"/>
          </a:xfrm>
          <a:prstGeom prst="roundRect">
            <a:avLst/>
          </a:prstGeom>
          <a:solidFill>
            <a:srgbClr val="00B0F0"/>
          </a:solidFill>
          <a:ln/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B Zar" pitchFamily="2" charset="-78"/>
              </a:rPr>
              <a:t>مقدمه</a:t>
            </a:r>
            <a:endParaRPr lang="fa-IR" dirty="0">
              <a:ln>
                <a:solidFill>
                  <a:srgbClr val="FFFF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43900" y="1857364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ایجاد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143900" y="3714752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Zar" pitchFamily="2" charset="-78"/>
              </a:rPr>
              <a:t>نتیجه گیری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143900" y="2786058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کاربرد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/>
      <p:bldP spid="24" grpId="1"/>
      <p:bldP spid="25" grpId="0"/>
      <p:bldP spid="25" grpId="1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143900" y="0"/>
            <a:ext cx="1000100" cy="6858000"/>
          </a:xfrm>
          <a:prstGeom prst="roundRect">
            <a:avLst>
              <a:gd name="adj" fmla="val 12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43900" y="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Zar" pitchFamily="2" charset="-78"/>
              </a:rPr>
              <a:t>مقدمه</a:t>
            </a:r>
            <a:endParaRPr lang="fa-IR" sz="2000" dirty="0">
              <a:solidFill>
                <a:schemeClr val="accent2">
                  <a:lumMod val="40000"/>
                  <a:lumOff val="60000"/>
                </a:schemeClr>
              </a:solidFill>
              <a:cs typeface="B Zar" pitchFamily="2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285720" y="6357958"/>
            <a:ext cx="285752" cy="285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3B6D75D7-8F65-4150-80DC-D1F7993DB0AA}" type="slidenum">
              <a:rPr lang="ar-SA" sz="1800" b="1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Rectangle 804"/>
          <p:cNvSpPr txBox="1">
            <a:spLocks noChangeArrowheads="1"/>
          </p:cNvSpPr>
          <p:nvPr/>
        </p:nvSpPr>
        <p:spPr>
          <a:xfrm>
            <a:off x="1071538" y="1785926"/>
            <a:ext cx="5929354" cy="8651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66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Data Base  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+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66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sz="3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66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Map</a:t>
            </a:r>
            <a:r>
              <a:rPr lang="fa-IR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= 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66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GIS</a:t>
            </a:r>
            <a:endParaRPr kumimoji="0" lang="fi-FI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66FF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1428728" y="2857496"/>
            <a:ext cx="5557837" cy="2295525"/>
            <a:chOff x="1613" y="5835"/>
            <a:chExt cx="8976" cy="3616"/>
          </a:xfrm>
        </p:grpSpPr>
        <p:sp>
          <p:nvSpPr>
            <p:cNvPr id="66563" name="Rectangle 3"/>
            <p:cNvSpPr>
              <a:spLocks noChangeArrowheads="1"/>
            </p:cNvSpPr>
            <p:nvPr/>
          </p:nvSpPr>
          <p:spPr bwMode="auto">
            <a:xfrm>
              <a:off x="1613" y="5835"/>
              <a:ext cx="8976" cy="3182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5875">
              <a:solidFill>
                <a:srgbClr val="333333"/>
              </a:solidFill>
              <a:miter lim="800000"/>
              <a:headEnd/>
              <a:tailEnd/>
            </a:ln>
            <a:effectLst>
              <a:prstShdw prst="shdw13" dist="53882" dir="13500000">
                <a:srgbClr val="333399">
                  <a:alpha val="50000"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6564" name="Group 4"/>
            <p:cNvGrpSpPr>
              <a:grpSpLocks/>
            </p:cNvGrpSpPr>
            <p:nvPr/>
          </p:nvGrpSpPr>
          <p:grpSpPr bwMode="auto">
            <a:xfrm>
              <a:off x="2361" y="6266"/>
              <a:ext cx="7480" cy="2319"/>
              <a:chOff x="2735" y="8946"/>
              <a:chExt cx="7480" cy="2319"/>
            </a:xfrm>
          </p:grpSpPr>
          <p:grpSp>
            <p:nvGrpSpPr>
              <p:cNvPr id="66565" name="Group 5"/>
              <p:cNvGrpSpPr>
                <a:grpSpLocks/>
              </p:cNvGrpSpPr>
              <p:nvPr/>
            </p:nvGrpSpPr>
            <p:grpSpPr bwMode="auto">
              <a:xfrm>
                <a:off x="2735" y="8946"/>
                <a:ext cx="1870" cy="2319"/>
                <a:chOff x="2735" y="9219"/>
                <a:chExt cx="1870" cy="2319"/>
              </a:xfrm>
            </p:grpSpPr>
            <p:grpSp>
              <p:nvGrpSpPr>
                <p:cNvPr id="66566" name="Group 6"/>
                <p:cNvGrpSpPr>
                  <a:grpSpLocks/>
                </p:cNvGrpSpPr>
                <p:nvPr/>
              </p:nvGrpSpPr>
              <p:grpSpPr bwMode="auto">
                <a:xfrm>
                  <a:off x="2735" y="9668"/>
                  <a:ext cx="1870" cy="1870"/>
                  <a:chOff x="3109" y="9107"/>
                  <a:chExt cx="1870" cy="1870"/>
                </a:xfrm>
              </p:grpSpPr>
              <p:sp>
                <p:nvSpPr>
                  <p:cNvPr id="66567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109" y="9107"/>
                    <a:ext cx="1870" cy="187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prstShdw prst="shdw17" dist="17961" dir="2700000">
                      <a:srgbClr val="FFFFFF">
                        <a:gamma/>
                        <a:shade val="60000"/>
                        <a:invGamma/>
                      </a:srgbClr>
                    </a:prst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568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3857" y="10042"/>
                    <a:ext cx="113" cy="11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FF0000">
                        <a:gamma/>
                        <a:shade val="60000"/>
                        <a:invGamma/>
                      </a:srgbClr>
                    </a:prst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569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3670" y="10229"/>
                    <a:ext cx="113" cy="11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FF0000">
                        <a:gamma/>
                        <a:shade val="60000"/>
                        <a:invGamma/>
                      </a:srgbClr>
                    </a:prst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570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4044" y="9294"/>
                    <a:ext cx="113" cy="11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FF0000">
                        <a:gamma/>
                        <a:shade val="60000"/>
                        <a:invGamma/>
                      </a:srgbClr>
                    </a:prst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571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4418" y="10603"/>
                    <a:ext cx="113" cy="11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FF0000">
                        <a:gamma/>
                        <a:shade val="60000"/>
                        <a:invGamma/>
                      </a:srgbClr>
                    </a:prst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57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109" y="9219"/>
                  <a:ext cx="1122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0" u="none" strike="noStrike" cap="none" normalizeH="0" baseline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ahoma" pitchFamily="34" charset="0"/>
                      <a:ea typeface="Arial" pitchFamily="34" charset="0"/>
                      <a:cs typeface="Arial" pitchFamily="34" charset="0"/>
                    </a:rPr>
                    <a:t>Points	</a:t>
                  </a:r>
                  <a:endPara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6573" name="Group 13"/>
              <p:cNvGrpSpPr>
                <a:grpSpLocks/>
              </p:cNvGrpSpPr>
              <p:nvPr/>
            </p:nvGrpSpPr>
            <p:grpSpPr bwMode="auto">
              <a:xfrm>
                <a:off x="5540" y="8953"/>
                <a:ext cx="1870" cy="2304"/>
                <a:chOff x="6101" y="8673"/>
                <a:chExt cx="1870" cy="2304"/>
              </a:xfrm>
            </p:grpSpPr>
            <p:grpSp>
              <p:nvGrpSpPr>
                <p:cNvPr id="66574" name="Group 14"/>
                <p:cNvGrpSpPr>
                  <a:grpSpLocks/>
                </p:cNvGrpSpPr>
                <p:nvPr/>
              </p:nvGrpSpPr>
              <p:grpSpPr bwMode="auto">
                <a:xfrm>
                  <a:off x="6101" y="9107"/>
                  <a:ext cx="1870" cy="1870"/>
                  <a:chOff x="6101" y="9107"/>
                  <a:chExt cx="1870" cy="1870"/>
                </a:xfrm>
              </p:grpSpPr>
              <p:sp>
                <p:nvSpPr>
                  <p:cNvPr id="6657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6101" y="9107"/>
                    <a:ext cx="1870" cy="187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prstShdw prst="shdw17" dist="17961" dir="2700000">
                      <a:srgbClr val="FFFFFF">
                        <a:gamma/>
                        <a:shade val="60000"/>
                        <a:invGamma/>
                      </a:srgbClr>
                    </a:prst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576" name="Freeform 16"/>
                  <p:cNvSpPr>
                    <a:spLocks/>
                  </p:cNvSpPr>
                  <p:nvPr/>
                </p:nvSpPr>
                <p:spPr bwMode="auto">
                  <a:xfrm>
                    <a:off x="6846" y="9294"/>
                    <a:ext cx="748" cy="1309"/>
                  </a:xfrm>
                  <a:custGeom>
                    <a:avLst/>
                    <a:gdLst/>
                    <a:ahLst/>
                    <a:cxnLst>
                      <a:cxn ang="0">
                        <a:pos x="561" y="0"/>
                      </a:cxn>
                      <a:cxn ang="0">
                        <a:pos x="0" y="374"/>
                      </a:cxn>
                      <a:cxn ang="0">
                        <a:pos x="0" y="748"/>
                      </a:cxn>
                      <a:cxn ang="0">
                        <a:pos x="561" y="935"/>
                      </a:cxn>
                      <a:cxn ang="0">
                        <a:pos x="748" y="1309"/>
                      </a:cxn>
                    </a:cxnLst>
                    <a:rect l="0" t="0" r="r" b="b"/>
                    <a:pathLst>
                      <a:path w="748" h="1309">
                        <a:moveTo>
                          <a:pt x="561" y="0"/>
                        </a:moveTo>
                        <a:lnTo>
                          <a:pt x="0" y="374"/>
                        </a:lnTo>
                        <a:lnTo>
                          <a:pt x="0" y="748"/>
                        </a:lnTo>
                        <a:lnTo>
                          <a:pt x="561" y="935"/>
                        </a:lnTo>
                        <a:lnTo>
                          <a:pt x="748" y="1309"/>
                        </a:ln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577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7395" y="9197"/>
                    <a:ext cx="113" cy="11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FF0000">
                        <a:gamma/>
                        <a:shade val="60000"/>
                        <a:invGamma/>
                      </a:srgbClr>
                    </a:prst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578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6797" y="9609"/>
                    <a:ext cx="113" cy="11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FF0000">
                        <a:gamma/>
                        <a:shade val="60000"/>
                        <a:invGamma/>
                      </a:srgbClr>
                    </a:prst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579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6788" y="9974"/>
                    <a:ext cx="113" cy="11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FF0000">
                        <a:gamma/>
                        <a:shade val="60000"/>
                        <a:invGamma/>
                      </a:srgbClr>
                    </a:prst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580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7335" y="10177"/>
                    <a:ext cx="113" cy="11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FF0000">
                        <a:gamma/>
                        <a:shade val="60000"/>
                        <a:invGamma/>
                      </a:srgbClr>
                    </a:prst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581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7552" y="10572"/>
                    <a:ext cx="113" cy="11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FF0000">
                        <a:gamma/>
                        <a:shade val="60000"/>
                        <a:invGamma/>
                      </a:srgbClr>
                    </a:prst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58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6475" y="8673"/>
                  <a:ext cx="1122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0" u="none" strike="noStrike" cap="none" normalizeH="0" baseline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ahoma" pitchFamily="34" charset="0"/>
                      <a:ea typeface="Arial" pitchFamily="34" charset="0"/>
                      <a:cs typeface="Arial" pitchFamily="34" charset="0"/>
                    </a:rPr>
                    <a:t>Lines	</a:t>
                  </a:r>
                  <a:endPara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6583" name="Group 23"/>
              <p:cNvGrpSpPr>
                <a:grpSpLocks/>
              </p:cNvGrpSpPr>
              <p:nvPr/>
            </p:nvGrpSpPr>
            <p:grpSpPr bwMode="auto">
              <a:xfrm>
                <a:off x="8345" y="8953"/>
                <a:ext cx="1870" cy="2304"/>
                <a:chOff x="8345" y="8673"/>
                <a:chExt cx="1870" cy="2304"/>
              </a:xfrm>
            </p:grpSpPr>
            <p:grpSp>
              <p:nvGrpSpPr>
                <p:cNvPr id="66584" name="Group 24"/>
                <p:cNvGrpSpPr>
                  <a:grpSpLocks/>
                </p:cNvGrpSpPr>
                <p:nvPr/>
              </p:nvGrpSpPr>
              <p:grpSpPr bwMode="auto">
                <a:xfrm>
                  <a:off x="8345" y="9107"/>
                  <a:ext cx="1870" cy="1870"/>
                  <a:chOff x="8345" y="9107"/>
                  <a:chExt cx="1870" cy="1870"/>
                </a:xfrm>
              </p:grpSpPr>
              <p:sp>
                <p:nvSpPr>
                  <p:cNvPr id="66585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8345" y="9107"/>
                    <a:ext cx="1870" cy="187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prstShdw prst="shdw17" dist="17961" dir="2700000">
                      <a:srgbClr val="FFFFFF">
                        <a:gamma/>
                        <a:shade val="60000"/>
                        <a:invGamma/>
                      </a:srgbClr>
                    </a:prst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586" name="Freeform 26"/>
                  <p:cNvSpPr>
                    <a:spLocks/>
                  </p:cNvSpPr>
                  <p:nvPr/>
                </p:nvSpPr>
                <p:spPr bwMode="auto">
                  <a:xfrm>
                    <a:off x="8629" y="9294"/>
                    <a:ext cx="1309" cy="1496"/>
                  </a:xfrm>
                  <a:custGeom>
                    <a:avLst/>
                    <a:gdLst/>
                    <a:ahLst/>
                    <a:cxnLst>
                      <a:cxn ang="0">
                        <a:pos x="748" y="187"/>
                      </a:cxn>
                      <a:cxn ang="0">
                        <a:pos x="0" y="374"/>
                      </a:cxn>
                      <a:cxn ang="0">
                        <a:pos x="187" y="748"/>
                      </a:cxn>
                      <a:cxn ang="0">
                        <a:pos x="187" y="1122"/>
                      </a:cxn>
                      <a:cxn ang="0">
                        <a:pos x="748" y="1496"/>
                      </a:cxn>
                      <a:cxn ang="0">
                        <a:pos x="1496" y="1309"/>
                      </a:cxn>
                      <a:cxn ang="0">
                        <a:pos x="1309" y="935"/>
                      </a:cxn>
                      <a:cxn ang="0">
                        <a:pos x="935" y="935"/>
                      </a:cxn>
                      <a:cxn ang="0">
                        <a:pos x="1496" y="374"/>
                      </a:cxn>
                      <a:cxn ang="0">
                        <a:pos x="1122" y="0"/>
                      </a:cxn>
                      <a:cxn ang="0">
                        <a:pos x="935" y="374"/>
                      </a:cxn>
                      <a:cxn ang="0">
                        <a:pos x="748" y="187"/>
                      </a:cxn>
                    </a:cxnLst>
                    <a:rect l="0" t="0" r="r" b="b"/>
                    <a:pathLst>
                      <a:path w="1496" h="1496">
                        <a:moveTo>
                          <a:pt x="748" y="187"/>
                        </a:moveTo>
                        <a:lnTo>
                          <a:pt x="0" y="374"/>
                        </a:lnTo>
                        <a:lnTo>
                          <a:pt x="187" y="748"/>
                        </a:lnTo>
                        <a:lnTo>
                          <a:pt x="187" y="1122"/>
                        </a:lnTo>
                        <a:lnTo>
                          <a:pt x="748" y="1496"/>
                        </a:lnTo>
                        <a:lnTo>
                          <a:pt x="1496" y="1309"/>
                        </a:lnTo>
                        <a:lnTo>
                          <a:pt x="1309" y="935"/>
                        </a:lnTo>
                        <a:lnTo>
                          <a:pt x="935" y="935"/>
                        </a:lnTo>
                        <a:lnTo>
                          <a:pt x="1496" y="374"/>
                        </a:lnTo>
                        <a:lnTo>
                          <a:pt x="1122" y="0"/>
                        </a:lnTo>
                        <a:lnTo>
                          <a:pt x="935" y="374"/>
                        </a:lnTo>
                        <a:lnTo>
                          <a:pt x="748" y="18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FF">
                          <a:gamma/>
                          <a:shade val="72157"/>
                          <a:invGamma/>
                        </a:srgbClr>
                      </a:gs>
                      <a:gs pos="50000">
                        <a:srgbClr val="99CCFF"/>
                      </a:gs>
                      <a:gs pos="100000">
                        <a:srgbClr val="99CCFF">
                          <a:gamma/>
                          <a:shade val="72157"/>
                          <a:invGamma/>
                        </a:srgbClr>
                      </a:gs>
                    </a:gsLst>
                    <a:lin ang="2700000" scaled="1"/>
                  </a:gradFill>
                  <a:ln w="15875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99CCFF">
                        <a:gamma/>
                        <a:shade val="60000"/>
                        <a:invGamma/>
                      </a:srgbClr>
                    </a:prst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587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8562" y="9615"/>
                    <a:ext cx="113" cy="11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FF0000">
                        <a:gamma/>
                        <a:shade val="60000"/>
                        <a:invGamma/>
                      </a:srgbClr>
                    </a:prst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588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9212" y="9414"/>
                    <a:ext cx="113" cy="11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FF0000">
                        <a:gamma/>
                        <a:shade val="60000"/>
                        <a:invGamma/>
                      </a:srgbClr>
                    </a:prst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589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9385" y="9609"/>
                    <a:ext cx="113" cy="11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FF0000">
                        <a:gamma/>
                        <a:shade val="60000"/>
                        <a:invGamma/>
                      </a:srgbClr>
                    </a:prst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590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9549" y="9227"/>
                    <a:ext cx="113" cy="11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FF0000">
                        <a:gamma/>
                        <a:shade val="60000"/>
                        <a:invGamma/>
                      </a:srgbClr>
                    </a:prst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591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9900" y="9600"/>
                    <a:ext cx="113" cy="11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FF0000">
                        <a:gamma/>
                        <a:shade val="60000"/>
                        <a:invGamma/>
                      </a:srgbClr>
                    </a:prst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592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8733" y="9945"/>
                    <a:ext cx="113" cy="11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FF0000">
                        <a:gamma/>
                        <a:shade val="60000"/>
                        <a:invGamma/>
                      </a:srgbClr>
                    </a:prst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593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8733" y="10348"/>
                    <a:ext cx="113" cy="11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FF0000">
                        <a:gamma/>
                        <a:shade val="60000"/>
                        <a:invGamma/>
                      </a:srgbClr>
                    </a:prst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594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9219" y="10730"/>
                    <a:ext cx="113" cy="11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FF0000">
                        <a:gamma/>
                        <a:shade val="60000"/>
                        <a:invGamma/>
                      </a:srgbClr>
                    </a:prst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595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9855" y="10520"/>
                    <a:ext cx="113" cy="11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FF0000">
                        <a:gamma/>
                        <a:shade val="60000"/>
                        <a:invGamma/>
                      </a:srgbClr>
                    </a:prst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596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9369" y="10176"/>
                    <a:ext cx="113" cy="11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FF0000">
                        <a:gamma/>
                        <a:shade val="60000"/>
                        <a:invGamma/>
                      </a:srgbClr>
                    </a:prst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597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9720" y="10183"/>
                    <a:ext cx="113" cy="11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FF0000">
                        <a:gamma/>
                        <a:shade val="60000"/>
                        <a:invGamma/>
                      </a:srgbClr>
                    </a:prst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59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8626" y="8673"/>
                  <a:ext cx="1309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0" u="none" strike="noStrike" cap="none" normalizeH="0" baseline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ahoma" pitchFamily="34" charset="0"/>
                      <a:ea typeface="Arial" pitchFamily="34" charset="0"/>
                      <a:cs typeface="Arial" pitchFamily="34" charset="0"/>
                    </a:rPr>
                    <a:t>Polygons	</a:t>
                  </a:r>
                  <a:endPara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66599" name="Text Box 39"/>
            <p:cNvSpPr txBox="1">
              <a:spLocks noChangeArrowheads="1"/>
            </p:cNvSpPr>
            <p:nvPr/>
          </p:nvSpPr>
          <p:spPr bwMode="auto">
            <a:xfrm>
              <a:off x="1613" y="9077"/>
              <a:ext cx="897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	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8143900" y="1857364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ایجاد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143900" y="2786058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کاربرد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143900" y="3714752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Zar" pitchFamily="2" charset="-78"/>
              </a:rPr>
              <a:t>نتیجه گیری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143900" y="928670"/>
            <a:ext cx="1000100" cy="914400"/>
          </a:xfrm>
          <a:prstGeom prst="roundRect">
            <a:avLst/>
          </a:prstGeom>
          <a:solidFill>
            <a:srgbClr val="00B0F0"/>
          </a:solidFill>
          <a:ln/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B Zar" pitchFamily="2" charset="-78"/>
              </a:rPr>
              <a:t>محاسبات</a:t>
            </a:r>
          </a:p>
          <a:p>
            <a:pPr algn="ctr"/>
            <a:r>
              <a:rPr lang="en-US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143900" y="0"/>
            <a:ext cx="1000100" cy="6858000"/>
          </a:xfrm>
          <a:prstGeom prst="roundRect">
            <a:avLst>
              <a:gd name="adj" fmla="val 12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43900" y="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prstClr val="white"/>
                </a:solidFill>
                <a:cs typeface="B Zar" pitchFamily="2" charset="-78"/>
              </a:rPr>
              <a:t>مقدمه</a:t>
            </a:r>
            <a:endParaRPr lang="fa-IR" sz="2000" dirty="0">
              <a:solidFill>
                <a:prstClr val="white"/>
              </a:solidFill>
              <a:cs typeface="B Zar" pitchFamily="2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285720" y="6357958"/>
            <a:ext cx="285752" cy="285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3B6D75D7-8F65-4150-80DC-D1F7993DB0AA}" type="slidenum">
              <a:rPr lang="ar-SA" sz="1800" b="1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8" name="Picture 47" descr="D:\Lesson\TERM 2\Tozi shabake ab\PROJECT GIS\FINAL      1\pic\vector &amp; Rast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214422"/>
            <a:ext cx="4857784" cy="348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 2"/>
          <p:cNvGrpSpPr>
            <a:grpSpLocks/>
          </p:cNvGrpSpPr>
          <p:nvPr/>
        </p:nvGrpSpPr>
        <p:grpSpPr bwMode="auto">
          <a:xfrm>
            <a:off x="185702" y="1500174"/>
            <a:ext cx="2628900" cy="1473200"/>
            <a:chOff x="3780" y="3800"/>
            <a:chExt cx="4320" cy="2332"/>
          </a:xfrm>
        </p:grpSpPr>
        <p:sp>
          <p:nvSpPr>
            <p:cNvPr id="50" name="Line 3"/>
            <p:cNvSpPr>
              <a:spLocks noChangeShapeType="1"/>
            </p:cNvSpPr>
            <p:nvPr/>
          </p:nvSpPr>
          <p:spPr bwMode="auto">
            <a:xfrm>
              <a:off x="5940" y="4353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"/>
            <p:cNvSpPr>
              <a:spLocks noChangeShapeType="1"/>
            </p:cNvSpPr>
            <p:nvPr/>
          </p:nvSpPr>
          <p:spPr bwMode="auto">
            <a:xfrm>
              <a:off x="5966" y="5232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2" name="Group 5"/>
            <p:cNvGrpSpPr>
              <a:grpSpLocks/>
            </p:cNvGrpSpPr>
            <p:nvPr/>
          </p:nvGrpSpPr>
          <p:grpSpPr bwMode="auto">
            <a:xfrm>
              <a:off x="3780" y="3800"/>
              <a:ext cx="4320" cy="2332"/>
              <a:chOff x="3986" y="2558"/>
              <a:chExt cx="3960" cy="2332"/>
            </a:xfrm>
          </p:grpSpPr>
          <p:sp>
            <p:nvSpPr>
              <p:cNvPr id="53" name="Rectangle 6"/>
              <p:cNvSpPr>
                <a:spLocks noChangeArrowheads="1"/>
              </p:cNvSpPr>
              <p:nvPr/>
            </p:nvSpPr>
            <p:spPr bwMode="auto">
              <a:xfrm>
                <a:off x="3986" y="2558"/>
                <a:ext cx="3960" cy="54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تهیه اطلاعات مکانی و توصیفی مورد نیاز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Rectangle 7"/>
              <p:cNvSpPr>
                <a:spLocks noChangeArrowheads="1"/>
              </p:cNvSpPr>
              <p:nvPr/>
            </p:nvSpPr>
            <p:spPr bwMode="auto">
              <a:xfrm>
                <a:off x="3986" y="3450"/>
                <a:ext cx="3959" cy="54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ایجاد لایه های مورد نیاز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Rectangle 8"/>
              <p:cNvSpPr>
                <a:spLocks noChangeArrowheads="1"/>
              </p:cNvSpPr>
              <p:nvPr/>
            </p:nvSpPr>
            <p:spPr bwMode="auto">
              <a:xfrm>
                <a:off x="3986" y="4350"/>
                <a:ext cx="3959" cy="54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تهيه نقشه فاکتور و طبقه بندي مجدد آن ها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6" name="Group 9"/>
          <p:cNvGrpSpPr>
            <a:grpSpLocks noChangeAspect="1"/>
          </p:cNvGrpSpPr>
          <p:nvPr/>
        </p:nvGrpSpPr>
        <p:grpSpPr bwMode="auto">
          <a:xfrm>
            <a:off x="-1143040" y="3000372"/>
            <a:ext cx="5257800" cy="1943100"/>
            <a:chOff x="1826" y="4905"/>
            <a:chExt cx="8280" cy="3060"/>
          </a:xfrm>
        </p:grpSpPr>
        <p:sp>
          <p:nvSpPr>
            <p:cNvPr id="57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826" y="4905"/>
              <a:ext cx="8280" cy="306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8" name="Group 57"/>
            <p:cNvGrpSpPr>
              <a:grpSpLocks/>
            </p:cNvGrpSpPr>
            <p:nvPr/>
          </p:nvGrpSpPr>
          <p:grpSpPr bwMode="auto">
            <a:xfrm>
              <a:off x="3986" y="4906"/>
              <a:ext cx="4140" cy="2522"/>
              <a:chOff x="4084" y="1587"/>
              <a:chExt cx="3757" cy="2560"/>
            </a:xfrm>
          </p:grpSpPr>
          <p:sp>
            <p:nvSpPr>
              <p:cNvPr id="59" name="Rectangle 16"/>
              <p:cNvSpPr>
                <a:spLocks noChangeArrowheads="1"/>
              </p:cNvSpPr>
              <p:nvPr/>
            </p:nvSpPr>
            <p:spPr bwMode="auto">
              <a:xfrm>
                <a:off x="4084" y="1907"/>
                <a:ext cx="3757" cy="48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محاسبه وزن معیارها با استفاده ازروش‌ مقايسه زوجی</a:t>
                </a:r>
                <a:r>
                  <a:rPr kumimoji="0" lang="en-US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 </a:t>
                </a: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Line 15"/>
              <p:cNvSpPr>
                <a:spLocks noChangeShapeType="1"/>
              </p:cNvSpPr>
              <p:nvPr/>
            </p:nvSpPr>
            <p:spPr bwMode="auto">
              <a:xfrm>
                <a:off x="5962" y="1587"/>
                <a:ext cx="1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14"/>
              <p:cNvSpPr>
                <a:spLocks noChangeShapeType="1"/>
              </p:cNvSpPr>
              <p:nvPr/>
            </p:nvSpPr>
            <p:spPr bwMode="auto">
              <a:xfrm>
                <a:off x="5962" y="2387"/>
                <a:ext cx="1" cy="4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13"/>
              <p:cNvSpPr>
                <a:spLocks noChangeShapeType="1"/>
              </p:cNvSpPr>
              <p:nvPr/>
            </p:nvSpPr>
            <p:spPr bwMode="auto">
              <a:xfrm>
                <a:off x="5962" y="3347"/>
                <a:ext cx="1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Rectangle 12"/>
              <p:cNvSpPr>
                <a:spLocks noChangeArrowheads="1"/>
              </p:cNvSpPr>
              <p:nvPr/>
            </p:nvSpPr>
            <p:spPr bwMode="auto">
              <a:xfrm>
                <a:off x="4084" y="2867"/>
                <a:ext cx="3756" cy="48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تلفيق نقشه ها فاكتور و تعيين مكانهای مناسب</a:t>
                </a: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 </a:t>
                </a: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Rectangle 11"/>
              <p:cNvSpPr>
                <a:spLocks noChangeArrowheads="1"/>
              </p:cNvSpPr>
              <p:nvPr/>
            </p:nvSpPr>
            <p:spPr bwMode="auto">
              <a:xfrm>
                <a:off x="4084" y="3667"/>
                <a:ext cx="3734" cy="48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B Zar" pitchFamily="2" charset="-78"/>
                  </a:rPr>
                  <a:t>خروجی</a:t>
                </a:r>
              </a:p>
            </p:txBody>
          </p:sp>
        </p:grpSp>
      </p:grpSp>
      <p:sp>
        <p:nvSpPr>
          <p:cNvPr id="66" name="Rounded Rectangle 65"/>
          <p:cNvSpPr/>
          <p:nvPr/>
        </p:nvSpPr>
        <p:spPr>
          <a:xfrm>
            <a:off x="114264" y="1428736"/>
            <a:ext cx="2786082" cy="500066"/>
          </a:xfrm>
          <a:prstGeom prst="roundRect">
            <a:avLst>
              <a:gd name="adj" fmla="val 29683"/>
            </a:avLst>
          </a:prstGeom>
          <a:solidFill>
            <a:srgbClr val="FFFF00">
              <a:alpha val="20000"/>
            </a:srgbClr>
          </a:solidFill>
          <a:ln>
            <a:solidFill>
              <a:srgbClr val="FFC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657" name="Group 1"/>
          <p:cNvGrpSpPr>
            <a:grpSpLocks/>
          </p:cNvGrpSpPr>
          <p:nvPr/>
        </p:nvGrpSpPr>
        <p:grpSpPr bwMode="auto">
          <a:xfrm>
            <a:off x="2643174" y="1571612"/>
            <a:ext cx="5857916" cy="2500330"/>
            <a:chOff x="1853" y="3551"/>
            <a:chExt cx="8976" cy="3616"/>
          </a:xfrm>
        </p:grpSpPr>
        <p:sp>
          <p:nvSpPr>
            <p:cNvPr id="70658" name="Rectangle 2"/>
            <p:cNvSpPr>
              <a:spLocks noChangeArrowheads="1"/>
            </p:cNvSpPr>
            <p:nvPr/>
          </p:nvSpPr>
          <p:spPr bwMode="auto">
            <a:xfrm>
              <a:off x="2908" y="3551"/>
              <a:ext cx="6866" cy="3182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5875">
              <a:solidFill>
                <a:srgbClr val="333333"/>
              </a:solidFill>
              <a:miter lim="800000"/>
              <a:headEnd/>
              <a:tailEnd/>
            </a:ln>
            <a:effectLst>
              <a:prstShdw prst="shdw13" dist="53882" dir="13500000">
                <a:srgbClr val="333399">
                  <a:alpha val="50000"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59" name="Text Box 3"/>
            <p:cNvSpPr txBox="1">
              <a:spLocks noChangeArrowheads="1"/>
            </p:cNvSpPr>
            <p:nvPr/>
          </p:nvSpPr>
          <p:spPr bwMode="auto">
            <a:xfrm>
              <a:off x="1853" y="6793"/>
              <a:ext cx="897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	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0660" name="Group 4"/>
            <p:cNvGrpSpPr>
              <a:grpSpLocks/>
            </p:cNvGrpSpPr>
            <p:nvPr/>
          </p:nvGrpSpPr>
          <p:grpSpPr bwMode="auto">
            <a:xfrm>
              <a:off x="4097" y="3982"/>
              <a:ext cx="4488" cy="2319"/>
              <a:chOff x="3296" y="7294"/>
              <a:chExt cx="4488" cy="2319"/>
            </a:xfrm>
          </p:grpSpPr>
          <p:grpSp>
            <p:nvGrpSpPr>
              <p:cNvPr id="70661" name="Group 5"/>
              <p:cNvGrpSpPr>
                <a:grpSpLocks/>
              </p:cNvGrpSpPr>
              <p:nvPr/>
            </p:nvGrpSpPr>
            <p:grpSpPr bwMode="auto">
              <a:xfrm>
                <a:off x="3296" y="7294"/>
                <a:ext cx="1870" cy="2319"/>
                <a:chOff x="3296" y="7294"/>
                <a:chExt cx="1870" cy="2319"/>
              </a:xfrm>
            </p:grpSpPr>
            <p:sp>
              <p:nvSpPr>
                <p:cNvPr id="70662" name="Rectangle 6"/>
                <p:cNvSpPr>
                  <a:spLocks noChangeArrowheads="1"/>
                </p:cNvSpPr>
                <p:nvPr/>
              </p:nvSpPr>
              <p:spPr bwMode="auto">
                <a:xfrm>
                  <a:off x="3296" y="7743"/>
                  <a:ext cx="1870" cy="187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>
                  <a:prstShdw prst="shdw17" dist="17961" dir="2700000">
                    <a:srgbClr val="FFFFFF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66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670" y="7294"/>
                  <a:ext cx="1122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1" i="0" u="none" strike="noStrike" cap="none" normalizeH="0" baseline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ahoma" pitchFamily="34" charset="0"/>
                      <a:ea typeface="Arial" pitchFamily="34" charset="0"/>
                      <a:cs typeface="Arial" pitchFamily="34" charset="0"/>
                    </a:rPr>
                    <a:t>Raster	</a:t>
                  </a:r>
                  <a:endPara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70664" name="Group 8"/>
                <p:cNvGrpSpPr>
                  <a:grpSpLocks/>
                </p:cNvGrpSpPr>
                <p:nvPr/>
              </p:nvGrpSpPr>
              <p:grpSpPr bwMode="auto">
                <a:xfrm>
                  <a:off x="3390" y="7836"/>
                  <a:ext cx="1683" cy="1683"/>
                  <a:chOff x="2735" y="7798"/>
                  <a:chExt cx="1683" cy="1683"/>
                </a:xfrm>
              </p:grpSpPr>
              <p:sp>
                <p:nvSpPr>
                  <p:cNvPr id="7066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922" y="7798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6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2735" y="7798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6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109" y="7798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68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296" y="7798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6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483" y="7798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7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3670" y="7798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71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3857" y="7798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7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044" y="7798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7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4231" y="7798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74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735" y="7985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7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922" y="7985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7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109" y="7985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77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3296" y="7985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78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3483" y="7985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79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670" y="7985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8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3857" y="7985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81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044" y="7985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82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4231" y="7985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83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2" y="8172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84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2735" y="8172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85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109" y="8172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86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3296" y="8172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8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3483" y="8172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88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670" y="8172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89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857" y="8172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90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4044" y="8172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91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231" y="8172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92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735" y="8359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93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922" y="8359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94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109" y="8359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95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3296" y="8359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96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483" y="8359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97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670" y="8359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98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3857" y="8359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99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4044" y="8359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00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4231" y="8359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01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2922" y="8546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02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735" y="8546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03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109" y="8546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04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3296" y="8546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05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3483" y="8546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06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3670" y="8546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07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3857" y="8546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08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4044" y="8546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09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4231" y="8546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10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35" y="8733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11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2922" y="8733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12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3109" y="8733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13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3296" y="8733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14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3483" y="8733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15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3670" y="8733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16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3857" y="8733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17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4044" y="8733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18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4231" y="8733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19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922" y="9107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20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2735" y="9107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21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3109" y="9107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22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296" y="9107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23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483" y="9107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24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3670" y="9107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25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3857" y="9107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2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044" y="9107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2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4231" y="9107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28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2735" y="9294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29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2922" y="9294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30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3109" y="9294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31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3296" y="9294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32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3483" y="9294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33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3670" y="9294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34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3857" y="9294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35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4044" y="9294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36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4231" y="9294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3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2922" y="8920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3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2735" y="8920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39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109" y="8920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40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296" y="8920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41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3483" y="8920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42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3670" y="8920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43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3857" y="8920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44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4044" y="8920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45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4231" y="8920"/>
                    <a:ext cx="187" cy="187"/>
                  </a:xfrm>
                  <a:prstGeom prst="rect">
                    <a:avLst/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70746" name="Freeform 90"/>
                <p:cNvSpPr>
                  <a:spLocks/>
                </p:cNvSpPr>
                <p:nvPr/>
              </p:nvSpPr>
              <p:spPr bwMode="auto">
                <a:xfrm>
                  <a:off x="3575" y="8025"/>
                  <a:ext cx="1320" cy="1500"/>
                </a:xfrm>
                <a:custGeom>
                  <a:avLst/>
                  <a:gdLst/>
                  <a:ahLst/>
                  <a:cxnLst>
                    <a:cxn ang="0">
                      <a:pos x="945" y="375"/>
                    </a:cxn>
                    <a:cxn ang="0">
                      <a:pos x="735" y="375"/>
                    </a:cxn>
                    <a:cxn ang="0">
                      <a:pos x="750" y="180"/>
                    </a:cxn>
                    <a:cxn ang="0">
                      <a:pos x="375" y="180"/>
                    </a:cxn>
                    <a:cxn ang="0">
                      <a:pos x="180" y="180"/>
                    </a:cxn>
                    <a:cxn ang="0">
                      <a:pos x="195" y="375"/>
                    </a:cxn>
                    <a:cxn ang="0">
                      <a:pos x="0" y="375"/>
                    </a:cxn>
                    <a:cxn ang="0">
                      <a:pos x="0" y="555"/>
                    </a:cxn>
                    <a:cxn ang="0">
                      <a:pos x="195" y="555"/>
                    </a:cxn>
                    <a:cxn ang="0">
                      <a:pos x="195" y="750"/>
                    </a:cxn>
                    <a:cxn ang="0">
                      <a:pos x="195" y="1110"/>
                    </a:cxn>
                    <a:cxn ang="0">
                      <a:pos x="375" y="1110"/>
                    </a:cxn>
                    <a:cxn ang="0">
                      <a:pos x="375" y="1305"/>
                    </a:cxn>
                    <a:cxn ang="0">
                      <a:pos x="570" y="1305"/>
                    </a:cxn>
                    <a:cxn ang="0">
                      <a:pos x="570" y="1500"/>
                    </a:cxn>
                    <a:cxn ang="0">
                      <a:pos x="945" y="1500"/>
                    </a:cxn>
                    <a:cxn ang="0">
                      <a:pos x="945" y="1305"/>
                    </a:cxn>
                    <a:cxn ang="0">
                      <a:pos x="1320" y="1290"/>
                    </a:cxn>
                    <a:cxn ang="0">
                      <a:pos x="1320" y="930"/>
                    </a:cxn>
                    <a:cxn ang="0">
                      <a:pos x="750" y="930"/>
                    </a:cxn>
                    <a:cxn ang="0">
                      <a:pos x="750" y="750"/>
                    </a:cxn>
                    <a:cxn ang="0">
                      <a:pos x="945" y="750"/>
                    </a:cxn>
                    <a:cxn ang="0">
                      <a:pos x="945" y="555"/>
                    </a:cxn>
                    <a:cxn ang="0">
                      <a:pos x="1125" y="555"/>
                    </a:cxn>
                    <a:cxn ang="0">
                      <a:pos x="1125" y="375"/>
                    </a:cxn>
                    <a:cxn ang="0">
                      <a:pos x="1320" y="360"/>
                    </a:cxn>
                    <a:cxn ang="0">
                      <a:pos x="1320" y="180"/>
                    </a:cxn>
                    <a:cxn ang="0">
                      <a:pos x="1125" y="195"/>
                    </a:cxn>
                    <a:cxn ang="0">
                      <a:pos x="1125" y="0"/>
                    </a:cxn>
                    <a:cxn ang="0">
                      <a:pos x="945" y="0"/>
                    </a:cxn>
                    <a:cxn ang="0">
                      <a:pos x="945" y="180"/>
                    </a:cxn>
                    <a:cxn ang="0">
                      <a:pos x="945" y="375"/>
                    </a:cxn>
                  </a:cxnLst>
                  <a:rect l="0" t="0" r="r" b="b"/>
                  <a:pathLst>
                    <a:path w="1320" h="1500">
                      <a:moveTo>
                        <a:pt x="945" y="375"/>
                      </a:moveTo>
                      <a:lnTo>
                        <a:pt x="735" y="375"/>
                      </a:lnTo>
                      <a:lnTo>
                        <a:pt x="750" y="180"/>
                      </a:lnTo>
                      <a:lnTo>
                        <a:pt x="375" y="180"/>
                      </a:lnTo>
                      <a:lnTo>
                        <a:pt x="180" y="180"/>
                      </a:lnTo>
                      <a:lnTo>
                        <a:pt x="195" y="375"/>
                      </a:lnTo>
                      <a:lnTo>
                        <a:pt x="0" y="375"/>
                      </a:lnTo>
                      <a:lnTo>
                        <a:pt x="0" y="555"/>
                      </a:lnTo>
                      <a:lnTo>
                        <a:pt x="195" y="555"/>
                      </a:lnTo>
                      <a:lnTo>
                        <a:pt x="195" y="750"/>
                      </a:lnTo>
                      <a:lnTo>
                        <a:pt x="195" y="1110"/>
                      </a:lnTo>
                      <a:lnTo>
                        <a:pt x="375" y="1110"/>
                      </a:lnTo>
                      <a:lnTo>
                        <a:pt x="375" y="1305"/>
                      </a:lnTo>
                      <a:lnTo>
                        <a:pt x="570" y="1305"/>
                      </a:lnTo>
                      <a:lnTo>
                        <a:pt x="570" y="1500"/>
                      </a:lnTo>
                      <a:lnTo>
                        <a:pt x="945" y="1500"/>
                      </a:lnTo>
                      <a:lnTo>
                        <a:pt x="945" y="1305"/>
                      </a:lnTo>
                      <a:lnTo>
                        <a:pt x="1320" y="1290"/>
                      </a:lnTo>
                      <a:lnTo>
                        <a:pt x="1320" y="930"/>
                      </a:lnTo>
                      <a:lnTo>
                        <a:pt x="750" y="930"/>
                      </a:lnTo>
                      <a:lnTo>
                        <a:pt x="750" y="750"/>
                      </a:lnTo>
                      <a:lnTo>
                        <a:pt x="945" y="750"/>
                      </a:lnTo>
                      <a:lnTo>
                        <a:pt x="945" y="555"/>
                      </a:lnTo>
                      <a:lnTo>
                        <a:pt x="1125" y="555"/>
                      </a:lnTo>
                      <a:lnTo>
                        <a:pt x="1125" y="375"/>
                      </a:lnTo>
                      <a:lnTo>
                        <a:pt x="1320" y="360"/>
                      </a:lnTo>
                      <a:lnTo>
                        <a:pt x="1320" y="180"/>
                      </a:lnTo>
                      <a:lnTo>
                        <a:pt x="1125" y="195"/>
                      </a:lnTo>
                      <a:lnTo>
                        <a:pt x="1125" y="0"/>
                      </a:lnTo>
                      <a:lnTo>
                        <a:pt x="945" y="0"/>
                      </a:lnTo>
                      <a:lnTo>
                        <a:pt x="945" y="180"/>
                      </a:lnTo>
                      <a:lnTo>
                        <a:pt x="945" y="37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CCFF">
                        <a:gamma/>
                        <a:shade val="72157"/>
                        <a:invGamma/>
                      </a:srgbClr>
                    </a:gs>
                    <a:gs pos="50000">
                      <a:srgbClr val="99CCFF"/>
                    </a:gs>
                    <a:gs pos="100000">
                      <a:srgbClr val="99CCFF">
                        <a:gamma/>
                        <a:shade val="72157"/>
                        <a:invGamma/>
                      </a:srgbClr>
                    </a:gs>
                  </a:gsLst>
                  <a:lin ang="2700000" scaled="1"/>
                </a:gradFill>
                <a:ln w="1587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99CCFF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0747" name="Group 91"/>
              <p:cNvGrpSpPr>
                <a:grpSpLocks/>
              </p:cNvGrpSpPr>
              <p:nvPr/>
            </p:nvGrpSpPr>
            <p:grpSpPr bwMode="auto">
              <a:xfrm>
                <a:off x="5914" y="7301"/>
                <a:ext cx="1870" cy="2304"/>
                <a:chOff x="5914" y="7301"/>
                <a:chExt cx="1870" cy="2304"/>
              </a:xfrm>
            </p:grpSpPr>
            <p:grpSp>
              <p:nvGrpSpPr>
                <p:cNvPr id="70748" name="Group 92"/>
                <p:cNvGrpSpPr>
                  <a:grpSpLocks/>
                </p:cNvGrpSpPr>
                <p:nvPr/>
              </p:nvGrpSpPr>
              <p:grpSpPr bwMode="auto">
                <a:xfrm>
                  <a:off x="5914" y="7301"/>
                  <a:ext cx="1870" cy="2304"/>
                  <a:chOff x="8211" y="7301"/>
                  <a:chExt cx="1870" cy="2304"/>
                </a:xfrm>
              </p:grpSpPr>
              <p:sp>
                <p:nvSpPr>
                  <p:cNvPr id="70749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211" y="7735"/>
                    <a:ext cx="1870" cy="187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prstShdw prst="shdw17" dist="17961" dir="2700000">
                      <a:srgbClr val="FFFFFF">
                        <a:gamma/>
                        <a:shade val="60000"/>
                        <a:invGamma/>
                      </a:srgbClr>
                    </a:prst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50" name="Freeform 94"/>
                  <p:cNvSpPr>
                    <a:spLocks/>
                  </p:cNvSpPr>
                  <p:nvPr/>
                </p:nvSpPr>
                <p:spPr bwMode="auto">
                  <a:xfrm>
                    <a:off x="8495" y="7922"/>
                    <a:ext cx="1309" cy="1496"/>
                  </a:xfrm>
                  <a:custGeom>
                    <a:avLst/>
                    <a:gdLst/>
                    <a:ahLst/>
                    <a:cxnLst>
                      <a:cxn ang="0">
                        <a:pos x="748" y="187"/>
                      </a:cxn>
                      <a:cxn ang="0">
                        <a:pos x="0" y="374"/>
                      </a:cxn>
                      <a:cxn ang="0">
                        <a:pos x="187" y="748"/>
                      </a:cxn>
                      <a:cxn ang="0">
                        <a:pos x="187" y="1122"/>
                      </a:cxn>
                      <a:cxn ang="0">
                        <a:pos x="748" y="1496"/>
                      </a:cxn>
                      <a:cxn ang="0">
                        <a:pos x="1496" y="1309"/>
                      </a:cxn>
                      <a:cxn ang="0">
                        <a:pos x="1309" y="935"/>
                      </a:cxn>
                      <a:cxn ang="0">
                        <a:pos x="935" y="935"/>
                      </a:cxn>
                      <a:cxn ang="0">
                        <a:pos x="1496" y="374"/>
                      </a:cxn>
                      <a:cxn ang="0">
                        <a:pos x="1122" y="0"/>
                      </a:cxn>
                      <a:cxn ang="0">
                        <a:pos x="935" y="374"/>
                      </a:cxn>
                      <a:cxn ang="0">
                        <a:pos x="748" y="187"/>
                      </a:cxn>
                    </a:cxnLst>
                    <a:rect l="0" t="0" r="r" b="b"/>
                    <a:pathLst>
                      <a:path w="1496" h="1496">
                        <a:moveTo>
                          <a:pt x="748" y="187"/>
                        </a:moveTo>
                        <a:lnTo>
                          <a:pt x="0" y="374"/>
                        </a:lnTo>
                        <a:lnTo>
                          <a:pt x="187" y="748"/>
                        </a:lnTo>
                        <a:lnTo>
                          <a:pt x="187" y="1122"/>
                        </a:lnTo>
                        <a:lnTo>
                          <a:pt x="748" y="1496"/>
                        </a:lnTo>
                        <a:lnTo>
                          <a:pt x="1496" y="1309"/>
                        </a:lnTo>
                        <a:lnTo>
                          <a:pt x="1309" y="935"/>
                        </a:lnTo>
                        <a:lnTo>
                          <a:pt x="935" y="935"/>
                        </a:lnTo>
                        <a:lnTo>
                          <a:pt x="1496" y="374"/>
                        </a:lnTo>
                        <a:lnTo>
                          <a:pt x="1122" y="0"/>
                        </a:lnTo>
                        <a:lnTo>
                          <a:pt x="935" y="374"/>
                        </a:lnTo>
                        <a:lnTo>
                          <a:pt x="748" y="18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FF">
                          <a:gamma/>
                          <a:shade val="72157"/>
                          <a:invGamma/>
                        </a:srgbClr>
                      </a:gs>
                      <a:gs pos="50000">
                        <a:srgbClr val="99CCFF"/>
                      </a:gs>
                      <a:gs pos="100000">
                        <a:srgbClr val="99CCFF">
                          <a:gamma/>
                          <a:shade val="72157"/>
                          <a:invGamma/>
                        </a:srgbClr>
                      </a:gs>
                    </a:gsLst>
                    <a:lin ang="2700000" scaled="1"/>
                  </a:gradFill>
                  <a:ln w="15875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99CCFF">
                        <a:gamma/>
                        <a:shade val="60000"/>
                        <a:invGamma/>
                      </a:srgbClr>
                    </a:prst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51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92" y="7301"/>
                    <a:ext cx="1309" cy="3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Arial" pitchFamily="34" charset="0"/>
                        <a:cs typeface="Arial" pitchFamily="34" charset="0"/>
                      </a:rPr>
                      <a:t>Vector	</a:t>
                    </a:r>
                    <a:endParaRPr kumimoji="0" 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Arial" pitchFamily="34" charset="0"/>
                      <a:cs typeface="Arial" pitchFamily="34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70752" name="Oval 96"/>
                <p:cNvSpPr>
                  <a:spLocks noChangeArrowheads="1"/>
                </p:cNvSpPr>
                <p:nvPr/>
              </p:nvSpPr>
              <p:spPr bwMode="auto">
                <a:xfrm>
                  <a:off x="6168" y="8262"/>
                  <a:ext cx="57" cy="5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753" name="Oval 97"/>
                <p:cNvSpPr>
                  <a:spLocks noChangeArrowheads="1"/>
                </p:cNvSpPr>
                <p:nvPr/>
              </p:nvSpPr>
              <p:spPr bwMode="auto">
                <a:xfrm>
                  <a:off x="6318" y="8601"/>
                  <a:ext cx="57" cy="5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754" name="Oval 98"/>
                <p:cNvSpPr>
                  <a:spLocks noChangeArrowheads="1"/>
                </p:cNvSpPr>
                <p:nvPr/>
              </p:nvSpPr>
              <p:spPr bwMode="auto">
                <a:xfrm>
                  <a:off x="6318" y="8995"/>
                  <a:ext cx="57" cy="5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755" name="Oval 99"/>
                <p:cNvSpPr>
                  <a:spLocks noChangeArrowheads="1"/>
                </p:cNvSpPr>
                <p:nvPr/>
              </p:nvSpPr>
              <p:spPr bwMode="auto">
                <a:xfrm>
                  <a:off x="6819" y="9406"/>
                  <a:ext cx="57" cy="5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756" name="Oval 100"/>
                <p:cNvSpPr>
                  <a:spLocks noChangeArrowheads="1"/>
                </p:cNvSpPr>
                <p:nvPr/>
              </p:nvSpPr>
              <p:spPr bwMode="auto">
                <a:xfrm>
                  <a:off x="6991" y="8811"/>
                  <a:ext cx="57" cy="5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757" name="Oval 101"/>
                <p:cNvSpPr>
                  <a:spLocks noChangeArrowheads="1"/>
                </p:cNvSpPr>
                <p:nvPr/>
              </p:nvSpPr>
              <p:spPr bwMode="auto">
                <a:xfrm>
                  <a:off x="6991" y="8262"/>
                  <a:ext cx="57" cy="5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758" name="Oval 102"/>
                <p:cNvSpPr>
                  <a:spLocks noChangeArrowheads="1"/>
                </p:cNvSpPr>
                <p:nvPr/>
              </p:nvSpPr>
              <p:spPr bwMode="auto">
                <a:xfrm>
                  <a:off x="6807" y="8078"/>
                  <a:ext cx="57" cy="5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759" name="Oval 103"/>
                <p:cNvSpPr>
                  <a:spLocks noChangeArrowheads="1"/>
                </p:cNvSpPr>
                <p:nvPr/>
              </p:nvSpPr>
              <p:spPr bwMode="auto">
                <a:xfrm>
                  <a:off x="7136" y="7903"/>
                  <a:ext cx="57" cy="5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760" name="Oval 104"/>
                <p:cNvSpPr>
                  <a:spLocks noChangeArrowheads="1"/>
                </p:cNvSpPr>
                <p:nvPr/>
              </p:nvSpPr>
              <p:spPr bwMode="auto">
                <a:xfrm>
                  <a:off x="7495" y="8272"/>
                  <a:ext cx="57" cy="5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761" name="Oval 105"/>
                <p:cNvSpPr>
                  <a:spLocks noChangeArrowheads="1"/>
                </p:cNvSpPr>
                <p:nvPr/>
              </p:nvSpPr>
              <p:spPr bwMode="auto">
                <a:xfrm>
                  <a:off x="7308" y="8826"/>
                  <a:ext cx="57" cy="5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762" name="Oval 106"/>
                <p:cNvSpPr>
                  <a:spLocks noChangeArrowheads="1"/>
                </p:cNvSpPr>
                <p:nvPr/>
              </p:nvSpPr>
              <p:spPr bwMode="auto">
                <a:xfrm>
                  <a:off x="7480" y="9200"/>
                  <a:ext cx="57" cy="5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32" name="Picture 131" descr="D:\Lesson\TERM 2\Tozi shabake ab\PROJECT GIS\FINAL      1\pic\Amin scan\2011-04 (Apr)\scan0002.bmp"/>
          <p:cNvPicPr/>
          <p:nvPr/>
        </p:nvPicPr>
        <p:blipFill>
          <a:blip r:embed="rId4"/>
          <a:srcRect b="1553"/>
          <a:stretch>
            <a:fillRect/>
          </a:stretch>
        </p:blipFill>
        <p:spPr bwMode="auto">
          <a:xfrm>
            <a:off x="3143240" y="1214422"/>
            <a:ext cx="457203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Rounded Rectangle 133"/>
          <p:cNvSpPr/>
          <p:nvPr/>
        </p:nvSpPr>
        <p:spPr>
          <a:xfrm>
            <a:off x="8143900" y="1857364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ایجاد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8143900" y="2786058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کاربرد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8143900" y="3714752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Zar" pitchFamily="2" charset="-78"/>
              </a:rPr>
              <a:t>نتیجه گیری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143900" y="928670"/>
            <a:ext cx="1000100" cy="914400"/>
          </a:xfrm>
          <a:prstGeom prst="roundRect">
            <a:avLst/>
          </a:prstGeom>
          <a:solidFill>
            <a:srgbClr val="00B0F0"/>
          </a:solidFill>
          <a:ln/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B Zar" pitchFamily="2" charset="-78"/>
              </a:rPr>
              <a:t>محاسبات</a:t>
            </a:r>
          </a:p>
          <a:p>
            <a:pPr algn="ctr"/>
            <a:r>
              <a:rPr lang="en-US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0033 0.07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0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0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0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143900" y="0"/>
            <a:ext cx="1000100" cy="6858000"/>
          </a:xfrm>
          <a:prstGeom prst="roundRect">
            <a:avLst>
              <a:gd name="adj" fmla="val 12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43900" y="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prstClr val="white"/>
                </a:solidFill>
                <a:cs typeface="B Zar" pitchFamily="2" charset="-78"/>
              </a:rPr>
              <a:t>مقدمه</a:t>
            </a:r>
            <a:endParaRPr lang="fa-IR" sz="2000" dirty="0">
              <a:solidFill>
                <a:prstClr val="white"/>
              </a:solidFill>
              <a:cs typeface="B Zar" pitchFamily="2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285720" y="6143644"/>
            <a:ext cx="285752" cy="285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3B6D75D7-8F65-4150-80DC-D1F7993DB0AA}" type="slidenum">
              <a:rPr lang="ar-SA" sz="1800" b="1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8" name="Group 2"/>
          <p:cNvGrpSpPr>
            <a:grpSpLocks/>
          </p:cNvGrpSpPr>
          <p:nvPr/>
        </p:nvGrpSpPr>
        <p:grpSpPr bwMode="auto">
          <a:xfrm>
            <a:off x="185702" y="1500174"/>
            <a:ext cx="2628900" cy="1473200"/>
            <a:chOff x="3780" y="3800"/>
            <a:chExt cx="4320" cy="2332"/>
          </a:xfrm>
        </p:grpSpPr>
        <p:sp>
          <p:nvSpPr>
            <p:cNvPr id="29" name="Line 3"/>
            <p:cNvSpPr>
              <a:spLocks noChangeShapeType="1"/>
            </p:cNvSpPr>
            <p:nvPr/>
          </p:nvSpPr>
          <p:spPr bwMode="auto">
            <a:xfrm>
              <a:off x="5940" y="4353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5966" y="5232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5"/>
            <p:cNvGrpSpPr>
              <a:grpSpLocks/>
            </p:cNvGrpSpPr>
            <p:nvPr/>
          </p:nvGrpSpPr>
          <p:grpSpPr bwMode="auto">
            <a:xfrm>
              <a:off x="3780" y="3800"/>
              <a:ext cx="4320" cy="2332"/>
              <a:chOff x="3986" y="2558"/>
              <a:chExt cx="3960" cy="2332"/>
            </a:xfrm>
          </p:grpSpPr>
          <p:sp>
            <p:nvSpPr>
              <p:cNvPr id="32" name="Rectangle 6"/>
              <p:cNvSpPr>
                <a:spLocks noChangeArrowheads="1"/>
              </p:cNvSpPr>
              <p:nvPr/>
            </p:nvSpPr>
            <p:spPr bwMode="auto">
              <a:xfrm>
                <a:off x="3986" y="2558"/>
                <a:ext cx="3960" cy="54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تهیه اطلاعات مکانی و توصیفی مورد نیاز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7"/>
              <p:cNvSpPr>
                <a:spLocks noChangeArrowheads="1"/>
              </p:cNvSpPr>
              <p:nvPr/>
            </p:nvSpPr>
            <p:spPr bwMode="auto">
              <a:xfrm>
                <a:off x="3986" y="3450"/>
                <a:ext cx="3959" cy="54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ایجاد لایه های مورد نیاز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Rectangle 8"/>
              <p:cNvSpPr>
                <a:spLocks noChangeArrowheads="1"/>
              </p:cNvSpPr>
              <p:nvPr/>
            </p:nvSpPr>
            <p:spPr bwMode="auto">
              <a:xfrm>
                <a:off x="3986" y="4350"/>
                <a:ext cx="3959" cy="54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تهيه نقشه فاکتور و طبقه بندي مجدد آن ها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5" name="Group 9"/>
          <p:cNvGrpSpPr>
            <a:grpSpLocks noChangeAspect="1"/>
          </p:cNvGrpSpPr>
          <p:nvPr/>
        </p:nvGrpSpPr>
        <p:grpSpPr bwMode="auto">
          <a:xfrm>
            <a:off x="-1143040" y="3000372"/>
            <a:ext cx="5257800" cy="1943100"/>
            <a:chOff x="1826" y="4905"/>
            <a:chExt cx="8280" cy="3060"/>
          </a:xfrm>
        </p:grpSpPr>
        <p:sp>
          <p:nvSpPr>
            <p:cNvPr id="36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826" y="4905"/>
              <a:ext cx="8280" cy="306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7" name="Group 36"/>
            <p:cNvGrpSpPr>
              <a:grpSpLocks/>
            </p:cNvGrpSpPr>
            <p:nvPr/>
          </p:nvGrpSpPr>
          <p:grpSpPr bwMode="auto">
            <a:xfrm>
              <a:off x="3986" y="4906"/>
              <a:ext cx="4140" cy="2522"/>
              <a:chOff x="4084" y="1587"/>
              <a:chExt cx="3757" cy="2560"/>
            </a:xfrm>
          </p:grpSpPr>
          <p:sp>
            <p:nvSpPr>
              <p:cNvPr id="38" name="Rectangle 16"/>
              <p:cNvSpPr>
                <a:spLocks noChangeArrowheads="1"/>
              </p:cNvSpPr>
              <p:nvPr/>
            </p:nvSpPr>
            <p:spPr bwMode="auto">
              <a:xfrm>
                <a:off x="4084" y="1907"/>
                <a:ext cx="3757" cy="48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محاسبه وزن معیارها با استفاده ازروش‌ مقايسه زوجی</a:t>
                </a:r>
                <a:r>
                  <a:rPr kumimoji="0" lang="en-US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 </a:t>
                </a: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Line 15"/>
              <p:cNvSpPr>
                <a:spLocks noChangeShapeType="1"/>
              </p:cNvSpPr>
              <p:nvPr/>
            </p:nvSpPr>
            <p:spPr bwMode="auto">
              <a:xfrm>
                <a:off x="5962" y="1587"/>
                <a:ext cx="1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14"/>
              <p:cNvSpPr>
                <a:spLocks noChangeShapeType="1"/>
              </p:cNvSpPr>
              <p:nvPr/>
            </p:nvSpPr>
            <p:spPr bwMode="auto">
              <a:xfrm>
                <a:off x="5962" y="2387"/>
                <a:ext cx="1" cy="4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13"/>
              <p:cNvSpPr>
                <a:spLocks noChangeShapeType="1"/>
              </p:cNvSpPr>
              <p:nvPr/>
            </p:nvSpPr>
            <p:spPr bwMode="auto">
              <a:xfrm>
                <a:off x="5962" y="3347"/>
                <a:ext cx="1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12"/>
              <p:cNvSpPr>
                <a:spLocks noChangeArrowheads="1"/>
              </p:cNvSpPr>
              <p:nvPr/>
            </p:nvSpPr>
            <p:spPr bwMode="auto">
              <a:xfrm>
                <a:off x="4084" y="2867"/>
                <a:ext cx="3756" cy="48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تلفيق نقشه ها فاكتور و تعيين مكانهای مناسب</a:t>
                </a: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 </a:t>
                </a: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11"/>
              <p:cNvSpPr>
                <a:spLocks noChangeArrowheads="1"/>
              </p:cNvSpPr>
              <p:nvPr/>
            </p:nvSpPr>
            <p:spPr bwMode="auto">
              <a:xfrm>
                <a:off x="4084" y="3667"/>
                <a:ext cx="3734" cy="48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B Zar" pitchFamily="2" charset="-78"/>
                  </a:rPr>
                  <a:t>خروجی</a:t>
                </a:r>
              </a:p>
            </p:txBody>
          </p:sp>
        </p:grpSp>
      </p:grpSp>
      <p:sp>
        <p:nvSpPr>
          <p:cNvPr id="44" name="Rounded Rectangle 43"/>
          <p:cNvSpPr/>
          <p:nvPr/>
        </p:nvSpPr>
        <p:spPr>
          <a:xfrm>
            <a:off x="142844" y="2000240"/>
            <a:ext cx="2786082" cy="500066"/>
          </a:xfrm>
          <a:prstGeom prst="roundRect">
            <a:avLst>
              <a:gd name="adj" fmla="val 29683"/>
            </a:avLst>
          </a:prstGeom>
          <a:solidFill>
            <a:srgbClr val="FFFF00">
              <a:alpha val="20000"/>
            </a:srgbClr>
          </a:solidFill>
          <a:ln>
            <a:solidFill>
              <a:srgbClr val="FFC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338" descr="khiab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3" y="785794"/>
            <a:ext cx="4000528" cy="1285884"/>
          </a:xfrm>
          <a:prstGeom prst="rect">
            <a:avLst/>
          </a:prstGeom>
          <a:noFill/>
        </p:spPr>
      </p:pic>
      <p:pic>
        <p:nvPicPr>
          <p:cNvPr id="6149" name="Picture 339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285860"/>
            <a:ext cx="790575" cy="781050"/>
          </a:xfrm>
          <a:prstGeom prst="rect">
            <a:avLst/>
          </a:prstGeom>
          <a:noFill/>
        </p:spPr>
      </p:pic>
      <p:pic>
        <p:nvPicPr>
          <p:cNvPr id="6148" name="Picture 340" descr="tejar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285992"/>
            <a:ext cx="3983944" cy="1285884"/>
          </a:xfrm>
          <a:prstGeom prst="rect">
            <a:avLst/>
          </a:prstGeom>
          <a:noFill/>
        </p:spPr>
      </p:pic>
      <p:pic>
        <p:nvPicPr>
          <p:cNvPr id="6147" name="Picture 341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2786058"/>
            <a:ext cx="733425" cy="790575"/>
          </a:xfrm>
          <a:prstGeom prst="rect">
            <a:avLst/>
          </a:prstGeom>
          <a:noFill/>
        </p:spPr>
      </p:pic>
      <p:pic>
        <p:nvPicPr>
          <p:cNvPr id="6145" name="Picture 343" descr="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4286256"/>
            <a:ext cx="725488" cy="793750"/>
          </a:xfrm>
          <a:prstGeom prst="rect">
            <a:avLst/>
          </a:prstGeom>
          <a:noFill/>
        </p:spPr>
      </p:pic>
      <p:pic>
        <p:nvPicPr>
          <p:cNvPr id="6146" name="Picture 342" descr="mazhab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3" y="3786190"/>
            <a:ext cx="4000528" cy="1285884"/>
          </a:xfrm>
          <a:prstGeom prst="rect">
            <a:avLst/>
          </a:prstGeom>
          <a:noFill/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143900" y="2786058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کاربرد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143900" y="1857364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ایجاد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143900" y="3714752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Zar" pitchFamily="2" charset="-78"/>
              </a:rPr>
              <a:t>نتیجه گیری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143900" y="928670"/>
            <a:ext cx="1000100" cy="914400"/>
          </a:xfrm>
          <a:prstGeom prst="roundRect">
            <a:avLst/>
          </a:prstGeom>
          <a:solidFill>
            <a:srgbClr val="00B0F0"/>
          </a:solidFill>
          <a:ln/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B Zar" pitchFamily="2" charset="-78"/>
              </a:rPr>
              <a:t>محاسبات</a:t>
            </a:r>
          </a:p>
          <a:p>
            <a:pPr algn="ctr"/>
            <a:r>
              <a:rPr lang="en-US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17206E-6 L 0.00139 0.077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143900" y="0"/>
            <a:ext cx="1000100" cy="6858000"/>
          </a:xfrm>
          <a:prstGeom prst="roundRect">
            <a:avLst>
              <a:gd name="adj" fmla="val 12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43900" y="0"/>
            <a:ext cx="10001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prstClr val="white"/>
                </a:solidFill>
                <a:cs typeface="B Zar" pitchFamily="2" charset="-78"/>
              </a:rPr>
              <a:t>مقدمه</a:t>
            </a:r>
            <a:endParaRPr lang="fa-IR" sz="2000" dirty="0">
              <a:solidFill>
                <a:prstClr val="white"/>
              </a:solidFill>
              <a:cs typeface="B Zar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43900" y="928670"/>
            <a:ext cx="1000100" cy="914400"/>
          </a:xfrm>
          <a:prstGeom prst="roundRect">
            <a:avLst/>
          </a:prstGeom>
          <a:solidFill>
            <a:srgbClr val="00B0F0"/>
          </a:solidFill>
          <a:ln/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cs typeface="B Zar" pitchFamily="2" charset="-78"/>
              </a:rPr>
              <a:t>محاسبات</a:t>
            </a:r>
          </a:p>
          <a:p>
            <a:pPr algn="ctr"/>
            <a:r>
              <a:rPr lang="en-US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285720" y="6143644"/>
            <a:ext cx="285752" cy="285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3B6D75D7-8F65-4150-80DC-D1F7993DB0AA}" type="slidenum">
              <a:rPr lang="ar-SA" sz="1800" b="1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5702" y="1500174"/>
            <a:ext cx="2628900" cy="1473200"/>
            <a:chOff x="3780" y="3800"/>
            <a:chExt cx="4320" cy="2332"/>
          </a:xfrm>
        </p:grpSpPr>
        <p:sp>
          <p:nvSpPr>
            <p:cNvPr id="29" name="Line 3"/>
            <p:cNvSpPr>
              <a:spLocks noChangeShapeType="1"/>
            </p:cNvSpPr>
            <p:nvPr/>
          </p:nvSpPr>
          <p:spPr bwMode="auto">
            <a:xfrm>
              <a:off x="5940" y="4353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5966" y="5232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780" y="3800"/>
              <a:ext cx="4320" cy="2332"/>
              <a:chOff x="3986" y="2558"/>
              <a:chExt cx="3960" cy="2332"/>
            </a:xfrm>
          </p:grpSpPr>
          <p:sp>
            <p:nvSpPr>
              <p:cNvPr id="32" name="Rectangle 6"/>
              <p:cNvSpPr>
                <a:spLocks noChangeArrowheads="1"/>
              </p:cNvSpPr>
              <p:nvPr/>
            </p:nvSpPr>
            <p:spPr bwMode="auto">
              <a:xfrm>
                <a:off x="3986" y="2558"/>
                <a:ext cx="3960" cy="54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تهیه اطلاعات مکانی و توصیفی مورد نیاز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7"/>
              <p:cNvSpPr>
                <a:spLocks noChangeArrowheads="1"/>
              </p:cNvSpPr>
              <p:nvPr/>
            </p:nvSpPr>
            <p:spPr bwMode="auto">
              <a:xfrm>
                <a:off x="3986" y="3450"/>
                <a:ext cx="3959" cy="54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ایجاد لایه های مورد نیاز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Rectangle 8"/>
              <p:cNvSpPr>
                <a:spLocks noChangeArrowheads="1"/>
              </p:cNvSpPr>
              <p:nvPr/>
            </p:nvSpPr>
            <p:spPr bwMode="auto">
              <a:xfrm>
                <a:off x="3986" y="4350"/>
                <a:ext cx="3959" cy="54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B Nazanin" pitchFamily="2" charset="-78"/>
                  </a:rPr>
                  <a:t>تهيه نقشه فاکتور و طبقه بندي مجدد آن ها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" name="Group 9"/>
          <p:cNvGrpSpPr>
            <a:grpSpLocks noChangeAspect="1"/>
          </p:cNvGrpSpPr>
          <p:nvPr/>
        </p:nvGrpSpPr>
        <p:grpSpPr bwMode="auto">
          <a:xfrm>
            <a:off x="-1143040" y="3000372"/>
            <a:ext cx="5257800" cy="1943100"/>
            <a:chOff x="1826" y="4905"/>
            <a:chExt cx="8280" cy="3060"/>
          </a:xfrm>
        </p:grpSpPr>
        <p:sp>
          <p:nvSpPr>
            <p:cNvPr id="36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826" y="4905"/>
              <a:ext cx="8280" cy="306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3986" y="4906"/>
              <a:ext cx="4140" cy="2522"/>
              <a:chOff x="4084" y="1587"/>
              <a:chExt cx="3757" cy="2560"/>
            </a:xfrm>
          </p:grpSpPr>
          <p:sp>
            <p:nvSpPr>
              <p:cNvPr id="38" name="Rectangle 16"/>
              <p:cNvSpPr>
                <a:spLocks noChangeArrowheads="1"/>
              </p:cNvSpPr>
              <p:nvPr/>
            </p:nvSpPr>
            <p:spPr bwMode="auto">
              <a:xfrm>
                <a:off x="4084" y="1907"/>
                <a:ext cx="3757" cy="48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محاسبه وزن معیارها با استفاده ازروش‌ مقايسه زوجی</a:t>
                </a:r>
                <a:r>
                  <a:rPr kumimoji="0" lang="en-US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 </a:t>
                </a: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Line 15"/>
              <p:cNvSpPr>
                <a:spLocks noChangeShapeType="1"/>
              </p:cNvSpPr>
              <p:nvPr/>
            </p:nvSpPr>
            <p:spPr bwMode="auto">
              <a:xfrm>
                <a:off x="5962" y="1587"/>
                <a:ext cx="1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14"/>
              <p:cNvSpPr>
                <a:spLocks noChangeShapeType="1"/>
              </p:cNvSpPr>
              <p:nvPr/>
            </p:nvSpPr>
            <p:spPr bwMode="auto">
              <a:xfrm>
                <a:off x="5962" y="2387"/>
                <a:ext cx="1" cy="4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13"/>
              <p:cNvSpPr>
                <a:spLocks noChangeShapeType="1"/>
              </p:cNvSpPr>
              <p:nvPr/>
            </p:nvSpPr>
            <p:spPr bwMode="auto">
              <a:xfrm>
                <a:off x="5962" y="3347"/>
                <a:ext cx="1" cy="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12"/>
              <p:cNvSpPr>
                <a:spLocks noChangeArrowheads="1"/>
              </p:cNvSpPr>
              <p:nvPr/>
            </p:nvSpPr>
            <p:spPr bwMode="auto">
              <a:xfrm>
                <a:off x="4084" y="2867"/>
                <a:ext cx="3756" cy="48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تلفيق نقشه ها فاكتور و تعيين مكانهای مناسب</a:t>
                </a: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B Nazanin" pitchFamily="2" charset="-78"/>
                  </a:rPr>
                  <a:t> </a:t>
                </a: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11"/>
              <p:cNvSpPr>
                <a:spLocks noChangeArrowheads="1"/>
              </p:cNvSpPr>
              <p:nvPr/>
            </p:nvSpPr>
            <p:spPr bwMode="auto">
              <a:xfrm>
                <a:off x="4084" y="3667"/>
                <a:ext cx="3734" cy="48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a-I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B Zar" pitchFamily="2" charset="-78"/>
                  </a:rPr>
                  <a:t>خروجی</a:t>
                </a:r>
              </a:p>
            </p:txBody>
          </p:sp>
        </p:grpSp>
      </p:grp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43240" y="2428868"/>
            <a:ext cx="44291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 Ranking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2- Pair Wise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Comparison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3- AHP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Analytic Hierarchy Process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143240" y="2857496"/>
            <a:ext cx="3143272" cy="428628"/>
          </a:xfrm>
          <a:prstGeom prst="roundRect">
            <a:avLst>
              <a:gd name="adj" fmla="val 29683"/>
            </a:avLst>
          </a:prstGeom>
          <a:solidFill>
            <a:srgbClr val="FFFF00">
              <a:alpha val="0"/>
            </a:srgbClr>
          </a:solidFill>
          <a:ln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142844" y="2571744"/>
            <a:ext cx="2786082" cy="500066"/>
          </a:xfrm>
          <a:prstGeom prst="roundRect">
            <a:avLst>
              <a:gd name="adj" fmla="val 29683"/>
            </a:avLst>
          </a:prstGeom>
          <a:solidFill>
            <a:srgbClr val="FFFF00">
              <a:alpha val="20000"/>
            </a:srgbClr>
          </a:solidFill>
          <a:ln>
            <a:solidFill>
              <a:srgbClr val="FFC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8143900" y="1857364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ایجاد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43900" y="2786058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Zar" pitchFamily="2" charset="-78"/>
              </a:rPr>
              <a:t>کاربرد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143900" y="3714752"/>
            <a:ext cx="10001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prstClr val="white"/>
                </a:solidFill>
                <a:cs typeface="B Zar" pitchFamily="2" charset="-78"/>
              </a:rPr>
              <a:t>نتیجه گیری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17206E-6 L 0.00139 0.077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4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3060</TotalTime>
  <Words>1245</Words>
  <Application>Microsoft Office PowerPoint</Application>
  <PresentationFormat>On-screen Show (4:3)</PresentationFormat>
  <Paragraphs>388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PWUT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Fazeli</dc:creator>
  <cp:lastModifiedBy>MRT Pack 24 DVDs</cp:lastModifiedBy>
  <cp:revision>275</cp:revision>
  <dcterms:created xsi:type="dcterms:W3CDTF">2009-08-22T08:50:03Z</dcterms:created>
  <dcterms:modified xsi:type="dcterms:W3CDTF">2017-03-04T19:06:11Z</dcterms:modified>
</cp:coreProperties>
</file>