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6" r:id="rId2"/>
    <p:sldId id="27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8" r:id="rId12"/>
    <p:sldId id="263" r:id="rId13"/>
    <p:sldId id="256" r:id="rId14"/>
    <p:sldId id="289" r:id="rId15"/>
    <p:sldId id="258" r:id="rId16"/>
    <p:sldId id="260" r:id="rId17"/>
    <p:sldId id="290" r:id="rId18"/>
    <p:sldId id="259" r:id="rId19"/>
    <p:sldId id="262" r:id="rId20"/>
    <p:sldId id="261" r:id="rId21"/>
    <p:sldId id="264" r:id="rId22"/>
    <p:sldId id="278" r:id="rId23"/>
    <p:sldId id="291" r:id="rId24"/>
    <p:sldId id="292" r:id="rId25"/>
    <p:sldId id="299" r:id="rId26"/>
    <p:sldId id="300" r:id="rId27"/>
    <p:sldId id="301" r:id="rId28"/>
    <p:sldId id="266" r:id="rId29"/>
    <p:sldId id="293" r:id="rId30"/>
    <p:sldId id="267" r:id="rId31"/>
    <p:sldId id="298" r:id="rId32"/>
    <p:sldId id="268" r:id="rId33"/>
    <p:sldId id="269" r:id="rId34"/>
    <p:sldId id="302" r:id="rId35"/>
    <p:sldId id="294" r:id="rId36"/>
    <p:sldId id="295" r:id="rId37"/>
    <p:sldId id="296" r:id="rId38"/>
    <p:sldId id="270" r:id="rId39"/>
    <p:sldId id="271" r:id="rId40"/>
    <p:sldId id="272" r:id="rId41"/>
    <p:sldId id="273" r:id="rId42"/>
    <p:sldId id="297" r:id="rId43"/>
    <p:sldId id="274" r:id="rId44"/>
    <p:sldId id="27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AAD78-3862-41E8-AC86-F037DE9CEAF1}" type="doc">
      <dgm:prSet loTypeId="urn:microsoft.com/office/officeart/2008/layout/HalfCircleOrganizationChart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49BE88E-7E2F-4F2B-A0FA-C6F7B9CA1CDD}">
      <dgm:prSet phldrT="[Text]" custT="1"/>
      <dgm:spPr/>
      <dgm:t>
        <a:bodyPr/>
        <a:lstStyle/>
        <a:p>
          <a:pPr rtl="1"/>
          <a:r>
            <a:rPr lang="fa-IR" sz="3600" b="1" dirty="0" smtClean="0">
              <a:solidFill>
                <a:srgbClr val="7030A0"/>
              </a:solidFill>
              <a:cs typeface="B Nazanin" pitchFamily="2" charset="-78"/>
            </a:rPr>
            <a:t>غدد بزاقی </a:t>
          </a:r>
          <a:endParaRPr lang="fa-IR" sz="3600" b="1" dirty="0">
            <a:solidFill>
              <a:srgbClr val="7030A0"/>
            </a:solidFill>
            <a:cs typeface="B Nazanin" pitchFamily="2" charset="-78"/>
          </a:endParaRPr>
        </a:p>
      </dgm:t>
    </dgm:pt>
    <dgm:pt modelId="{E067D502-08C9-46D4-8170-A64978437229}" type="parTrans" cxnId="{24F9E782-A08C-4997-A3C1-E61085CCE829}">
      <dgm:prSet/>
      <dgm:spPr/>
      <dgm:t>
        <a:bodyPr/>
        <a:lstStyle/>
        <a:p>
          <a:pPr rtl="1"/>
          <a:endParaRPr lang="fa-IR"/>
        </a:p>
      </dgm:t>
    </dgm:pt>
    <dgm:pt modelId="{996D299B-A863-426D-BF00-171829D81847}" type="sibTrans" cxnId="{24F9E782-A08C-4997-A3C1-E61085CCE829}">
      <dgm:prSet/>
      <dgm:spPr/>
      <dgm:t>
        <a:bodyPr/>
        <a:lstStyle/>
        <a:p>
          <a:pPr rtl="1"/>
          <a:endParaRPr lang="fa-IR"/>
        </a:p>
      </dgm:t>
    </dgm:pt>
    <dgm:pt modelId="{CBB1DF05-8F57-437E-A536-732CC683E0C7}">
      <dgm:prSet phldrT="[Text]" custT="1"/>
      <dgm:spPr/>
      <dgm:t>
        <a:bodyPr/>
        <a:lstStyle/>
        <a:p>
          <a:pPr rtl="1"/>
          <a:r>
            <a:rPr lang="fa-IR" sz="3600" b="1" dirty="0" smtClean="0">
              <a:solidFill>
                <a:srgbClr val="663300"/>
              </a:solidFill>
              <a:cs typeface="B Nazanin" pitchFamily="2" charset="-78"/>
            </a:rPr>
            <a:t>مختلط</a:t>
          </a:r>
          <a:endParaRPr lang="fa-IR" sz="3600" b="1" dirty="0">
            <a:solidFill>
              <a:srgbClr val="663300"/>
            </a:solidFill>
            <a:cs typeface="B Nazanin" pitchFamily="2" charset="-78"/>
          </a:endParaRPr>
        </a:p>
      </dgm:t>
    </dgm:pt>
    <dgm:pt modelId="{22B4E031-96B7-48FA-BC93-BA9890C9BC7E}" type="parTrans" cxnId="{695083CF-FF6A-4623-854F-5CEB086B61AC}">
      <dgm:prSet/>
      <dgm:spPr>
        <a:ln>
          <a:solidFill>
            <a:srgbClr val="92D050"/>
          </a:solidFill>
        </a:ln>
      </dgm:spPr>
      <dgm:t>
        <a:bodyPr/>
        <a:lstStyle/>
        <a:p>
          <a:pPr rtl="1"/>
          <a:endParaRPr lang="fa-IR" sz="1600" b="1">
            <a:solidFill>
              <a:srgbClr val="0070C0"/>
            </a:solidFill>
            <a:cs typeface="B Nazanin" pitchFamily="2" charset="-78"/>
          </a:endParaRPr>
        </a:p>
      </dgm:t>
    </dgm:pt>
    <dgm:pt modelId="{446DCFC7-6FE4-4E14-86BC-67FAB64BD0BA}" type="sibTrans" cxnId="{695083CF-FF6A-4623-854F-5CEB086B61AC}">
      <dgm:prSet/>
      <dgm:spPr/>
      <dgm:t>
        <a:bodyPr/>
        <a:lstStyle/>
        <a:p>
          <a:pPr rtl="1"/>
          <a:endParaRPr lang="fa-IR"/>
        </a:p>
      </dgm:t>
    </dgm:pt>
    <dgm:pt modelId="{6B3957A2-67A5-4067-83C4-4DB06244E181}">
      <dgm:prSet phldrT="[Text]" custT="1"/>
      <dgm:spPr/>
      <dgm:t>
        <a:bodyPr/>
        <a:lstStyle/>
        <a:p>
          <a:pPr rtl="1"/>
          <a:r>
            <a:rPr lang="fa-IR" sz="3600" b="1" dirty="0" smtClean="0">
              <a:solidFill>
                <a:srgbClr val="FF66FF"/>
              </a:solidFill>
              <a:cs typeface="B Nazanin" pitchFamily="2" charset="-78"/>
            </a:rPr>
            <a:t>موکوسی</a:t>
          </a:r>
          <a:endParaRPr lang="fa-IR" sz="3600" b="1" dirty="0">
            <a:solidFill>
              <a:srgbClr val="FF66FF"/>
            </a:solidFill>
            <a:cs typeface="B Nazanin" pitchFamily="2" charset="-78"/>
          </a:endParaRPr>
        </a:p>
      </dgm:t>
    </dgm:pt>
    <dgm:pt modelId="{443C0E26-5AE1-42CD-B232-19B67E2B36BE}" type="parTrans" cxnId="{A1022079-6B2D-4EAC-A1C6-F934FF14FC40}">
      <dgm:prSet/>
      <dgm:spPr/>
      <dgm:t>
        <a:bodyPr/>
        <a:lstStyle/>
        <a:p>
          <a:pPr rtl="1"/>
          <a:endParaRPr lang="fa-IR" sz="1600" b="1">
            <a:solidFill>
              <a:srgbClr val="0070C0"/>
            </a:solidFill>
            <a:cs typeface="B Nazanin" pitchFamily="2" charset="-78"/>
          </a:endParaRPr>
        </a:p>
      </dgm:t>
    </dgm:pt>
    <dgm:pt modelId="{EEE5C0FD-97C6-41BB-9691-ABC4B745D220}" type="sibTrans" cxnId="{A1022079-6B2D-4EAC-A1C6-F934FF14FC40}">
      <dgm:prSet/>
      <dgm:spPr/>
      <dgm:t>
        <a:bodyPr/>
        <a:lstStyle/>
        <a:p>
          <a:pPr rtl="1"/>
          <a:endParaRPr lang="fa-IR"/>
        </a:p>
      </dgm:t>
    </dgm:pt>
    <dgm:pt modelId="{A3653A71-6947-4EF2-BEE2-BC64B545E6B8}">
      <dgm:prSet phldrT="[Text]" custT="1"/>
      <dgm:spPr/>
      <dgm:t>
        <a:bodyPr/>
        <a:lstStyle/>
        <a:p>
          <a:pPr rtl="1"/>
          <a:r>
            <a:rPr lang="fa-IR" sz="3600" b="1" dirty="0" smtClean="0">
              <a:solidFill>
                <a:srgbClr val="FF6600"/>
              </a:solidFill>
              <a:cs typeface="B Nazanin" pitchFamily="2" charset="-78"/>
            </a:rPr>
            <a:t>سروزی </a:t>
          </a:r>
          <a:endParaRPr lang="fa-IR" sz="3600" b="1" dirty="0">
            <a:solidFill>
              <a:srgbClr val="FF6600"/>
            </a:solidFill>
            <a:cs typeface="B Nazanin" pitchFamily="2" charset="-78"/>
          </a:endParaRPr>
        </a:p>
      </dgm:t>
    </dgm:pt>
    <dgm:pt modelId="{1F3E6A05-1972-45A4-B52B-212A7FEBC21F}" type="parTrans" cxnId="{B1BA3146-BED7-471B-84E0-F0EB122F6FD7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ln>
          <a:solidFill>
            <a:srgbClr val="92D050"/>
          </a:solidFill>
        </a:ln>
      </dgm:spPr>
      <dgm:t>
        <a:bodyPr/>
        <a:lstStyle/>
        <a:p>
          <a:pPr rtl="1"/>
          <a:endParaRPr lang="fa-IR" sz="1600" b="1">
            <a:solidFill>
              <a:srgbClr val="0070C0"/>
            </a:solidFill>
            <a:cs typeface="B Nazanin" pitchFamily="2" charset="-78"/>
          </a:endParaRPr>
        </a:p>
      </dgm:t>
    </dgm:pt>
    <dgm:pt modelId="{92CAA9EE-04A3-43D0-96FF-97CAF4F41E08}" type="sibTrans" cxnId="{B1BA3146-BED7-471B-84E0-F0EB122F6FD7}">
      <dgm:prSet/>
      <dgm:spPr/>
      <dgm:t>
        <a:bodyPr/>
        <a:lstStyle/>
        <a:p>
          <a:pPr rtl="1"/>
          <a:endParaRPr lang="fa-IR"/>
        </a:p>
      </dgm:t>
    </dgm:pt>
    <dgm:pt modelId="{459DA0F9-6C07-4123-993C-0C4827A1FE53}" type="pres">
      <dgm:prSet presAssocID="{C8BAAD78-3862-41E8-AC86-F037DE9CEAF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0252A23D-5925-48EA-9E43-1F57A81F8576}" type="pres">
      <dgm:prSet presAssocID="{349BE88E-7E2F-4F2B-A0FA-C6F7B9CA1CDD}" presName="hierRoot1" presStyleCnt="0">
        <dgm:presLayoutVars>
          <dgm:hierBranch val="init"/>
        </dgm:presLayoutVars>
      </dgm:prSet>
      <dgm:spPr/>
    </dgm:pt>
    <dgm:pt modelId="{A28ADE4C-4318-4317-BCCE-8B055D91DD9D}" type="pres">
      <dgm:prSet presAssocID="{349BE88E-7E2F-4F2B-A0FA-C6F7B9CA1CDD}" presName="rootComposite1" presStyleCnt="0"/>
      <dgm:spPr/>
    </dgm:pt>
    <dgm:pt modelId="{76BA5A1B-F0FA-4B5F-9CA1-95AC1B71A1E1}" type="pres">
      <dgm:prSet presAssocID="{349BE88E-7E2F-4F2B-A0FA-C6F7B9CA1CDD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E470CDC-A2ED-4014-A153-05D2FB6B256D}" type="pres">
      <dgm:prSet presAssocID="{349BE88E-7E2F-4F2B-A0FA-C6F7B9CA1CDD}" presName="topArc1" presStyleLbl="parChTrans1D1" presStyleIdx="0" presStyleCnt="8"/>
      <dgm:spPr>
        <a:ln>
          <a:solidFill>
            <a:srgbClr val="7030A0"/>
          </a:solidFill>
        </a:ln>
      </dgm:spPr>
      <dgm:t>
        <a:bodyPr/>
        <a:lstStyle/>
        <a:p>
          <a:pPr rtl="1"/>
          <a:endParaRPr lang="fa-IR"/>
        </a:p>
      </dgm:t>
    </dgm:pt>
    <dgm:pt modelId="{63FA51DD-8437-425C-9FFB-3983B20FFA47}" type="pres">
      <dgm:prSet presAssocID="{349BE88E-7E2F-4F2B-A0FA-C6F7B9CA1CDD}" presName="bottomArc1" presStyleLbl="parChTrans1D1" presStyleIdx="1" presStyleCnt="8"/>
      <dgm:spPr>
        <a:ln>
          <a:solidFill>
            <a:srgbClr val="7030A0"/>
          </a:solidFill>
        </a:ln>
      </dgm:spPr>
      <dgm:t>
        <a:bodyPr/>
        <a:lstStyle/>
        <a:p>
          <a:pPr rtl="1"/>
          <a:endParaRPr lang="fa-IR"/>
        </a:p>
      </dgm:t>
    </dgm:pt>
    <dgm:pt modelId="{7DE04D59-6E97-4485-B143-66D6D01B79FD}" type="pres">
      <dgm:prSet presAssocID="{349BE88E-7E2F-4F2B-A0FA-C6F7B9CA1CDD}" presName="topConnNode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DB70DF9A-5034-40DB-9967-0B1534ABC546}" type="pres">
      <dgm:prSet presAssocID="{349BE88E-7E2F-4F2B-A0FA-C6F7B9CA1CDD}" presName="hierChild2" presStyleCnt="0"/>
      <dgm:spPr/>
    </dgm:pt>
    <dgm:pt modelId="{51DBE460-362E-4A5B-B699-3C6F704B0CD9}" type="pres">
      <dgm:prSet presAssocID="{22B4E031-96B7-48FA-BC93-BA9890C9BC7E}" presName="Name28" presStyleLbl="parChTrans1D2" presStyleIdx="0" presStyleCnt="3"/>
      <dgm:spPr/>
      <dgm:t>
        <a:bodyPr/>
        <a:lstStyle/>
        <a:p>
          <a:pPr rtl="1"/>
          <a:endParaRPr lang="fa-IR"/>
        </a:p>
      </dgm:t>
    </dgm:pt>
    <dgm:pt modelId="{3E5C85EC-5D8D-4F77-9E84-42A45FD40102}" type="pres">
      <dgm:prSet presAssocID="{CBB1DF05-8F57-437E-A536-732CC683E0C7}" presName="hierRoot2" presStyleCnt="0">
        <dgm:presLayoutVars>
          <dgm:hierBranch val="init"/>
        </dgm:presLayoutVars>
      </dgm:prSet>
      <dgm:spPr/>
    </dgm:pt>
    <dgm:pt modelId="{026F13A9-CDD7-48BA-B460-EE604334373D}" type="pres">
      <dgm:prSet presAssocID="{CBB1DF05-8F57-437E-A536-732CC683E0C7}" presName="rootComposite2" presStyleCnt="0"/>
      <dgm:spPr/>
    </dgm:pt>
    <dgm:pt modelId="{8ADFA7A4-3F1B-419F-BAAF-754E98A15D54}" type="pres">
      <dgm:prSet presAssocID="{CBB1DF05-8F57-437E-A536-732CC683E0C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BB04EC7-793A-4A88-A227-C0CF909B621D}" type="pres">
      <dgm:prSet presAssocID="{CBB1DF05-8F57-437E-A536-732CC683E0C7}" presName="topArc2" presStyleLbl="parChTrans1D1" presStyleIdx="2" presStyleCnt="8"/>
      <dgm:spPr>
        <a:ln>
          <a:solidFill>
            <a:srgbClr val="FFFF00"/>
          </a:solidFill>
        </a:ln>
      </dgm:spPr>
      <dgm:t>
        <a:bodyPr/>
        <a:lstStyle/>
        <a:p>
          <a:pPr rtl="1"/>
          <a:endParaRPr lang="fa-IR"/>
        </a:p>
      </dgm:t>
    </dgm:pt>
    <dgm:pt modelId="{B299E8E1-A368-401E-B9AF-5CF7204AB73D}" type="pres">
      <dgm:prSet presAssocID="{CBB1DF05-8F57-437E-A536-732CC683E0C7}" presName="bottomArc2" presStyleLbl="parChTrans1D1" presStyleIdx="3" presStyleCnt="8"/>
      <dgm:spPr>
        <a:ln>
          <a:solidFill>
            <a:srgbClr val="FFFF00"/>
          </a:solidFill>
        </a:ln>
      </dgm:spPr>
      <dgm:t>
        <a:bodyPr/>
        <a:lstStyle/>
        <a:p>
          <a:pPr rtl="1"/>
          <a:endParaRPr lang="fa-IR"/>
        </a:p>
      </dgm:t>
    </dgm:pt>
    <dgm:pt modelId="{C6ABD783-48EF-4D09-A47E-5EF8BE5A597A}" type="pres">
      <dgm:prSet presAssocID="{CBB1DF05-8F57-437E-A536-732CC683E0C7}" presName="topConnNode2" presStyleLbl="node2" presStyleIdx="0" presStyleCnt="0"/>
      <dgm:spPr/>
      <dgm:t>
        <a:bodyPr/>
        <a:lstStyle/>
        <a:p>
          <a:pPr rtl="1"/>
          <a:endParaRPr lang="fa-IR"/>
        </a:p>
      </dgm:t>
    </dgm:pt>
    <dgm:pt modelId="{23A77FB4-1C6D-4A73-B646-D5EF90A1C888}" type="pres">
      <dgm:prSet presAssocID="{CBB1DF05-8F57-437E-A536-732CC683E0C7}" presName="hierChild4" presStyleCnt="0"/>
      <dgm:spPr/>
    </dgm:pt>
    <dgm:pt modelId="{D98993D3-A550-4520-9D7A-6641BB26C78E}" type="pres">
      <dgm:prSet presAssocID="{CBB1DF05-8F57-437E-A536-732CC683E0C7}" presName="hierChild5" presStyleCnt="0"/>
      <dgm:spPr/>
    </dgm:pt>
    <dgm:pt modelId="{E2E999FA-81AE-4301-9A1D-602BB45FF07A}" type="pres">
      <dgm:prSet presAssocID="{443C0E26-5AE1-42CD-B232-19B67E2B36BE}" presName="Name28" presStyleLbl="parChTrans1D2" presStyleIdx="1" presStyleCnt="3"/>
      <dgm:spPr/>
      <dgm:t>
        <a:bodyPr/>
        <a:lstStyle/>
        <a:p>
          <a:pPr rtl="1"/>
          <a:endParaRPr lang="fa-IR"/>
        </a:p>
      </dgm:t>
    </dgm:pt>
    <dgm:pt modelId="{B8042987-4714-4F08-8C99-33F76BABA632}" type="pres">
      <dgm:prSet presAssocID="{6B3957A2-67A5-4067-83C4-4DB06244E181}" presName="hierRoot2" presStyleCnt="0">
        <dgm:presLayoutVars>
          <dgm:hierBranch val="init"/>
        </dgm:presLayoutVars>
      </dgm:prSet>
      <dgm:spPr/>
    </dgm:pt>
    <dgm:pt modelId="{5FA42F4B-DACB-438B-8757-7D8A5267A933}" type="pres">
      <dgm:prSet presAssocID="{6B3957A2-67A5-4067-83C4-4DB06244E181}" presName="rootComposite2" presStyleCnt="0"/>
      <dgm:spPr/>
    </dgm:pt>
    <dgm:pt modelId="{472E0B17-9805-4AB1-B6A0-27C751D29342}" type="pres">
      <dgm:prSet presAssocID="{6B3957A2-67A5-4067-83C4-4DB06244E18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2AD46D3-8CF0-44E0-AFA3-38826EBDFB18}" type="pres">
      <dgm:prSet presAssocID="{6B3957A2-67A5-4067-83C4-4DB06244E181}" presName="topArc2" presStyleLbl="parChTrans1D1" presStyleIdx="4" presStyleCnt="8"/>
      <dgm:spPr>
        <a:ln>
          <a:solidFill>
            <a:srgbClr val="FF66FF"/>
          </a:solidFill>
        </a:ln>
      </dgm:spPr>
      <dgm:t>
        <a:bodyPr/>
        <a:lstStyle/>
        <a:p>
          <a:pPr rtl="1"/>
          <a:endParaRPr lang="fa-IR"/>
        </a:p>
      </dgm:t>
    </dgm:pt>
    <dgm:pt modelId="{8DBD6660-18A5-44FC-836D-2AA929120F61}" type="pres">
      <dgm:prSet presAssocID="{6B3957A2-67A5-4067-83C4-4DB06244E181}" presName="bottomArc2" presStyleLbl="parChTrans1D1" presStyleIdx="5" presStyleCnt="8"/>
      <dgm:spPr>
        <a:ln>
          <a:solidFill>
            <a:srgbClr val="FF66FF"/>
          </a:solidFill>
        </a:ln>
      </dgm:spPr>
      <dgm:t>
        <a:bodyPr/>
        <a:lstStyle/>
        <a:p>
          <a:pPr rtl="1"/>
          <a:endParaRPr lang="fa-IR"/>
        </a:p>
      </dgm:t>
    </dgm:pt>
    <dgm:pt modelId="{5A0764A7-FF19-4BA5-B099-BFF18C3D15F3}" type="pres">
      <dgm:prSet presAssocID="{6B3957A2-67A5-4067-83C4-4DB06244E181}" presName="topConnNode2" presStyleLbl="node2" presStyleIdx="0" presStyleCnt="0"/>
      <dgm:spPr/>
      <dgm:t>
        <a:bodyPr/>
        <a:lstStyle/>
        <a:p>
          <a:pPr rtl="1"/>
          <a:endParaRPr lang="fa-IR"/>
        </a:p>
      </dgm:t>
    </dgm:pt>
    <dgm:pt modelId="{6466FDEB-5B48-413E-9514-7A97D3EDD44F}" type="pres">
      <dgm:prSet presAssocID="{6B3957A2-67A5-4067-83C4-4DB06244E181}" presName="hierChild4" presStyleCnt="0"/>
      <dgm:spPr/>
    </dgm:pt>
    <dgm:pt modelId="{6AFDD56C-52C0-4317-BD90-9908C6A35857}" type="pres">
      <dgm:prSet presAssocID="{6B3957A2-67A5-4067-83C4-4DB06244E181}" presName="hierChild5" presStyleCnt="0"/>
      <dgm:spPr/>
    </dgm:pt>
    <dgm:pt modelId="{7A0124D8-68DC-4510-9E09-1F032C1CEBC6}" type="pres">
      <dgm:prSet presAssocID="{1F3E6A05-1972-45A4-B52B-212A7FEBC21F}" presName="Name28" presStyleLbl="parChTrans1D2" presStyleIdx="2" presStyleCnt="3"/>
      <dgm:spPr/>
      <dgm:t>
        <a:bodyPr/>
        <a:lstStyle/>
        <a:p>
          <a:pPr rtl="1"/>
          <a:endParaRPr lang="fa-IR"/>
        </a:p>
      </dgm:t>
    </dgm:pt>
    <dgm:pt modelId="{608F3EA2-EBCD-4756-8C34-A3A5BA0E41FE}" type="pres">
      <dgm:prSet presAssocID="{A3653A71-6947-4EF2-BEE2-BC64B545E6B8}" presName="hierRoot2" presStyleCnt="0">
        <dgm:presLayoutVars>
          <dgm:hierBranch val="init"/>
        </dgm:presLayoutVars>
      </dgm:prSet>
      <dgm:spPr/>
    </dgm:pt>
    <dgm:pt modelId="{D2D00C9E-7EA6-4071-8538-EE314F0BED56}" type="pres">
      <dgm:prSet presAssocID="{A3653A71-6947-4EF2-BEE2-BC64B545E6B8}" presName="rootComposite2" presStyleCnt="0"/>
      <dgm:spPr/>
    </dgm:pt>
    <dgm:pt modelId="{263F0D30-CEDD-48E3-93E7-90E7E9663D12}" type="pres">
      <dgm:prSet presAssocID="{A3653A71-6947-4EF2-BEE2-BC64B545E6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8CB8D1A-D2DA-45A5-B854-6FF265C52E16}" type="pres">
      <dgm:prSet presAssocID="{A3653A71-6947-4EF2-BEE2-BC64B545E6B8}" presName="topArc2" presStyleLbl="parChTrans1D1" presStyleIdx="6" presStyleCnt="8"/>
      <dgm:spPr>
        <a:noFill/>
        <a:ln>
          <a:solidFill>
            <a:srgbClr val="FF6600"/>
          </a:solidFill>
        </a:ln>
      </dgm:spPr>
      <dgm:t>
        <a:bodyPr/>
        <a:lstStyle/>
        <a:p>
          <a:pPr rtl="1"/>
          <a:endParaRPr lang="fa-IR"/>
        </a:p>
      </dgm:t>
    </dgm:pt>
    <dgm:pt modelId="{27BB98D3-EA3D-4E60-ADBC-D1C6BF6B16F8}" type="pres">
      <dgm:prSet presAssocID="{A3653A71-6947-4EF2-BEE2-BC64B545E6B8}" presName="bottomArc2" presStyleLbl="parChTrans1D1" presStyleIdx="7" presStyleCnt="8"/>
      <dgm:spPr>
        <a:ln>
          <a:solidFill>
            <a:srgbClr val="FF6600"/>
          </a:solidFill>
        </a:ln>
      </dgm:spPr>
      <dgm:t>
        <a:bodyPr/>
        <a:lstStyle/>
        <a:p>
          <a:pPr rtl="1"/>
          <a:endParaRPr lang="fa-IR"/>
        </a:p>
      </dgm:t>
    </dgm:pt>
    <dgm:pt modelId="{3E279872-F716-421B-BF51-91CEC2843885}" type="pres">
      <dgm:prSet presAssocID="{A3653A71-6947-4EF2-BEE2-BC64B545E6B8}" presName="topConnNode2" presStyleLbl="node2" presStyleIdx="0" presStyleCnt="0"/>
      <dgm:spPr/>
      <dgm:t>
        <a:bodyPr/>
        <a:lstStyle/>
        <a:p>
          <a:pPr rtl="1"/>
          <a:endParaRPr lang="fa-IR"/>
        </a:p>
      </dgm:t>
    </dgm:pt>
    <dgm:pt modelId="{B5A9A7F2-2026-4FCC-ACAD-F9D78110DAB2}" type="pres">
      <dgm:prSet presAssocID="{A3653A71-6947-4EF2-BEE2-BC64B545E6B8}" presName="hierChild4" presStyleCnt="0"/>
      <dgm:spPr/>
    </dgm:pt>
    <dgm:pt modelId="{90FC6C35-0866-45E9-B0FE-AB77D9B0489F}" type="pres">
      <dgm:prSet presAssocID="{A3653A71-6947-4EF2-BEE2-BC64B545E6B8}" presName="hierChild5" presStyleCnt="0"/>
      <dgm:spPr/>
    </dgm:pt>
    <dgm:pt modelId="{B04A14D5-E5CA-4420-A321-E4AE1D1FE4B5}" type="pres">
      <dgm:prSet presAssocID="{349BE88E-7E2F-4F2B-A0FA-C6F7B9CA1CDD}" presName="hierChild3" presStyleCnt="0"/>
      <dgm:spPr/>
    </dgm:pt>
  </dgm:ptLst>
  <dgm:cxnLst>
    <dgm:cxn modelId="{24F9E782-A08C-4997-A3C1-E61085CCE829}" srcId="{C8BAAD78-3862-41E8-AC86-F037DE9CEAF1}" destId="{349BE88E-7E2F-4F2B-A0FA-C6F7B9CA1CDD}" srcOrd="0" destOrd="0" parTransId="{E067D502-08C9-46D4-8170-A64978437229}" sibTransId="{996D299B-A863-426D-BF00-171829D81847}"/>
    <dgm:cxn modelId="{F3D2516A-47B2-44A5-98F0-130F1AEDFB31}" type="presOf" srcId="{349BE88E-7E2F-4F2B-A0FA-C6F7B9CA1CDD}" destId="{7DE04D59-6E97-4485-B143-66D6D01B79FD}" srcOrd="1" destOrd="0" presId="urn:microsoft.com/office/officeart/2008/layout/HalfCircleOrganizationChart"/>
    <dgm:cxn modelId="{D454E60A-FE95-43AC-B1A2-193D6D456306}" type="presOf" srcId="{443C0E26-5AE1-42CD-B232-19B67E2B36BE}" destId="{E2E999FA-81AE-4301-9A1D-602BB45FF07A}" srcOrd="0" destOrd="0" presId="urn:microsoft.com/office/officeart/2008/layout/HalfCircleOrganizationChart"/>
    <dgm:cxn modelId="{451EAACC-9674-4E92-99D4-596B9D10825A}" type="presOf" srcId="{349BE88E-7E2F-4F2B-A0FA-C6F7B9CA1CDD}" destId="{76BA5A1B-F0FA-4B5F-9CA1-95AC1B71A1E1}" srcOrd="0" destOrd="0" presId="urn:microsoft.com/office/officeart/2008/layout/HalfCircleOrganizationChart"/>
    <dgm:cxn modelId="{5C047A1A-AB7F-4F4B-8283-A33696157D2B}" type="presOf" srcId="{6B3957A2-67A5-4067-83C4-4DB06244E181}" destId="{5A0764A7-FF19-4BA5-B099-BFF18C3D15F3}" srcOrd="1" destOrd="0" presId="urn:microsoft.com/office/officeart/2008/layout/HalfCircleOrganizationChart"/>
    <dgm:cxn modelId="{695083CF-FF6A-4623-854F-5CEB086B61AC}" srcId="{349BE88E-7E2F-4F2B-A0FA-C6F7B9CA1CDD}" destId="{CBB1DF05-8F57-437E-A536-732CC683E0C7}" srcOrd="0" destOrd="0" parTransId="{22B4E031-96B7-48FA-BC93-BA9890C9BC7E}" sibTransId="{446DCFC7-6FE4-4E14-86BC-67FAB64BD0BA}"/>
    <dgm:cxn modelId="{FB0942C7-5A88-45B1-8164-6EEAD5B596AA}" type="presOf" srcId="{22B4E031-96B7-48FA-BC93-BA9890C9BC7E}" destId="{51DBE460-362E-4A5B-B699-3C6F704B0CD9}" srcOrd="0" destOrd="0" presId="urn:microsoft.com/office/officeart/2008/layout/HalfCircleOrganizationChart"/>
    <dgm:cxn modelId="{573F8A45-C1AE-4AA3-9351-4C4DB966028D}" type="presOf" srcId="{6B3957A2-67A5-4067-83C4-4DB06244E181}" destId="{472E0B17-9805-4AB1-B6A0-27C751D29342}" srcOrd="0" destOrd="0" presId="urn:microsoft.com/office/officeart/2008/layout/HalfCircleOrganizationChart"/>
    <dgm:cxn modelId="{B7F1BBAD-1CBB-4788-84B4-756D6A935154}" type="presOf" srcId="{CBB1DF05-8F57-437E-A536-732CC683E0C7}" destId="{8ADFA7A4-3F1B-419F-BAAF-754E98A15D54}" srcOrd="0" destOrd="0" presId="urn:microsoft.com/office/officeart/2008/layout/HalfCircleOrganizationChart"/>
    <dgm:cxn modelId="{81EAE7CF-7765-4F33-9856-05A0CA452699}" type="presOf" srcId="{CBB1DF05-8F57-437E-A536-732CC683E0C7}" destId="{C6ABD783-48EF-4D09-A47E-5EF8BE5A597A}" srcOrd="1" destOrd="0" presId="urn:microsoft.com/office/officeart/2008/layout/HalfCircleOrganizationChart"/>
    <dgm:cxn modelId="{B1BA3146-BED7-471B-84E0-F0EB122F6FD7}" srcId="{349BE88E-7E2F-4F2B-A0FA-C6F7B9CA1CDD}" destId="{A3653A71-6947-4EF2-BEE2-BC64B545E6B8}" srcOrd="2" destOrd="0" parTransId="{1F3E6A05-1972-45A4-B52B-212A7FEBC21F}" sibTransId="{92CAA9EE-04A3-43D0-96FF-97CAF4F41E08}"/>
    <dgm:cxn modelId="{D8E39496-F77C-4591-87AE-A29859EDC75C}" type="presOf" srcId="{A3653A71-6947-4EF2-BEE2-BC64B545E6B8}" destId="{263F0D30-CEDD-48E3-93E7-90E7E9663D12}" srcOrd="0" destOrd="0" presId="urn:microsoft.com/office/officeart/2008/layout/HalfCircleOrganizationChart"/>
    <dgm:cxn modelId="{6821E181-46A9-4CD2-9624-C49DDEF7FFF7}" type="presOf" srcId="{1F3E6A05-1972-45A4-B52B-212A7FEBC21F}" destId="{7A0124D8-68DC-4510-9E09-1F032C1CEBC6}" srcOrd="0" destOrd="0" presId="urn:microsoft.com/office/officeart/2008/layout/HalfCircleOrganizationChart"/>
    <dgm:cxn modelId="{FAE4BF04-5384-47E5-84CC-6C41D1089826}" type="presOf" srcId="{A3653A71-6947-4EF2-BEE2-BC64B545E6B8}" destId="{3E279872-F716-421B-BF51-91CEC2843885}" srcOrd="1" destOrd="0" presId="urn:microsoft.com/office/officeart/2008/layout/HalfCircleOrganizationChart"/>
    <dgm:cxn modelId="{7641A3AF-E112-4627-89B3-2D0AF2CC4A46}" type="presOf" srcId="{C8BAAD78-3862-41E8-AC86-F037DE9CEAF1}" destId="{459DA0F9-6C07-4123-993C-0C4827A1FE53}" srcOrd="0" destOrd="0" presId="urn:microsoft.com/office/officeart/2008/layout/HalfCircleOrganizationChart"/>
    <dgm:cxn modelId="{A1022079-6B2D-4EAC-A1C6-F934FF14FC40}" srcId="{349BE88E-7E2F-4F2B-A0FA-C6F7B9CA1CDD}" destId="{6B3957A2-67A5-4067-83C4-4DB06244E181}" srcOrd="1" destOrd="0" parTransId="{443C0E26-5AE1-42CD-B232-19B67E2B36BE}" sibTransId="{EEE5C0FD-97C6-41BB-9691-ABC4B745D220}"/>
    <dgm:cxn modelId="{1E5AB294-2554-4216-8205-632D7B6AE56C}" type="presParOf" srcId="{459DA0F9-6C07-4123-993C-0C4827A1FE53}" destId="{0252A23D-5925-48EA-9E43-1F57A81F8576}" srcOrd="0" destOrd="0" presId="urn:microsoft.com/office/officeart/2008/layout/HalfCircleOrganizationChart"/>
    <dgm:cxn modelId="{AEB2B39B-6C44-4533-AFD0-3AB2B61F46A0}" type="presParOf" srcId="{0252A23D-5925-48EA-9E43-1F57A81F8576}" destId="{A28ADE4C-4318-4317-BCCE-8B055D91DD9D}" srcOrd="0" destOrd="0" presId="urn:microsoft.com/office/officeart/2008/layout/HalfCircleOrganizationChart"/>
    <dgm:cxn modelId="{107CE0B3-4F0B-431B-BCD0-9204A9E00A76}" type="presParOf" srcId="{A28ADE4C-4318-4317-BCCE-8B055D91DD9D}" destId="{76BA5A1B-F0FA-4B5F-9CA1-95AC1B71A1E1}" srcOrd="0" destOrd="0" presId="urn:microsoft.com/office/officeart/2008/layout/HalfCircleOrganizationChart"/>
    <dgm:cxn modelId="{D24C6DE2-465C-4F47-8FF5-37827A00F90B}" type="presParOf" srcId="{A28ADE4C-4318-4317-BCCE-8B055D91DD9D}" destId="{3E470CDC-A2ED-4014-A153-05D2FB6B256D}" srcOrd="1" destOrd="0" presId="urn:microsoft.com/office/officeart/2008/layout/HalfCircleOrganizationChart"/>
    <dgm:cxn modelId="{AA450C19-4107-4EFB-AB0B-829F0110DCC0}" type="presParOf" srcId="{A28ADE4C-4318-4317-BCCE-8B055D91DD9D}" destId="{63FA51DD-8437-425C-9FFB-3983B20FFA47}" srcOrd="2" destOrd="0" presId="urn:microsoft.com/office/officeart/2008/layout/HalfCircleOrganizationChart"/>
    <dgm:cxn modelId="{EC68BCEB-8EE5-43CD-B6C6-D14F1ACE1BC7}" type="presParOf" srcId="{A28ADE4C-4318-4317-BCCE-8B055D91DD9D}" destId="{7DE04D59-6E97-4485-B143-66D6D01B79FD}" srcOrd="3" destOrd="0" presId="urn:microsoft.com/office/officeart/2008/layout/HalfCircleOrganizationChart"/>
    <dgm:cxn modelId="{66D8F1CA-E6A0-4ADD-BE20-05DBA43AD5C1}" type="presParOf" srcId="{0252A23D-5925-48EA-9E43-1F57A81F8576}" destId="{DB70DF9A-5034-40DB-9967-0B1534ABC546}" srcOrd="1" destOrd="0" presId="urn:microsoft.com/office/officeart/2008/layout/HalfCircleOrganizationChart"/>
    <dgm:cxn modelId="{98709E7C-AF32-407D-9058-0C082EC40351}" type="presParOf" srcId="{DB70DF9A-5034-40DB-9967-0B1534ABC546}" destId="{51DBE460-362E-4A5B-B699-3C6F704B0CD9}" srcOrd="0" destOrd="0" presId="urn:microsoft.com/office/officeart/2008/layout/HalfCircleOrganizationChart"/>
    <dgm:cxn modelId="{5C2768C5-AE43-4D55-8D29-A4B59B5E1949}" type="presParOf" srcId="{DB70DF9A-5034-40DB-9967-0B1534ABC546}" destId="{3E5C85EC-5D8D-4F77-9E84-42A45FD40102}" srcOrd="1" destOrd="0" presId="urn:microsoft.com/office/officeart/2008/layout/HalfCircleOrganizationChart"/>
    <dgm:cxn modelId="{F4805F46-6493-4A69-A994-9295922E2A41}" type="presParOf" srcId="{3E5C85EC-5D8D-4F77-9E84-42A45FD40102}" destId="{026F13A9-CDD7-48BA-B460-EE604334373D}" srcOrd="0" destOrd="0" presId="urn:microsoft.com/office/officeart/2008/layout/HalfCircleOrganizationChart"/>
    <dgm:cxn modelId="{983C6150-D062-4632-A941-BC1CAB2415D9}" type="presParOf" srcId="{026F13A9-CDD7-48BA-B460-EE604334373D}" destId="{8ADFA7A4-3F1B-419F-BAAF-754E98A15D54}" srcOrd="0" destOrd="0" presId="urn:microsoft.com/office/officeart/2008/layout/HalfCircleOrganizationChart"/>
    <dgm:cxn modelId="{419C1BCF-382B-4FED-BDAA-952A68DB26FB}" type="presParOf" srcId="{026F13A9-CDD7-48BA-B460-EE604334373D}" destId="{6BB04EC7-793A-4A88-A227-C0CF909B621D}" srcOrd="1" destOrd="0" presId="urn:microsoft.com/office/officeart/2008/layout/HalfCircleOrganizationChart"/>
    <dgm:cxn modelId="{5438B061-4471-4487-8B4A-15FEDFB44BB5}" type="presParOf" srcId="{026F13A9-CDD7-48BA-B460-EE604334373D}" destId="{B299E8E1-A368-401E-B9AF-5CF7204AB73D}" srcOrd="2" destOrd="0" presId="urn:microsoft.com/office/officeart/2008/layout/HalfCircleOrganizationChart"/>
    <dgm:cxn modelId="{34E7DC74-486C-46E1-B530-B6ED0432AD50}" type="presParOf" srcId="{026F13A9-CDD7-48BA-B460-EE604334373D}" destId="{C6ABD783-48EF-4D09-A47E-5EF8BE5A597A}" srcOrd="3" destOrd="0" presId="urn:microsoft.com/office/officeart/2008/layout/HalfCircleOrganizationChart"/>
    <dgm:cxn modelId="{278D3BF7-9861-48EF-9EE4-0F8E61CE02CF}" type="presParOf" srcId="{3E5C85EC-5D8D-4F77-9E84-42A45FD40102}" destId="{23A77FB4-1C6D-4A73-B646-D5EF90A1C888}" srcOrd="1" destOrd="0" presId="urn:microsoft.com/office/officeart/2008/layout/HalfCircleOrganizationChart"/>
    <dgm:cxn modelId="{88A2000B-FD7B-4423-86A6-B158432C6846}" type="presParOf" srcId="{3E5C85EC-5D8D-4F77-9E84-42A45FD40102}" destId="{D98993D3-A550-4520-9D7A-6641BB26C78E}" srcOrd="2" destOrd="0" presId="urn:microsoft.com/office/officeart/2008/layout/HalfCircleOrganizationChart"/>
    <dgm:cxn modelId="{F0BDAAD0-81DF-494A-B5E1-0FEF9E37CAAF}" type="presParOf" srcId="{DB70DF9A-5034-40DB-9967-0B1534ABC546}" destId="{E2E999FA-81AE-4301-9A1D-602BB45FF07A}" srcOrd="2" destOrd="0" presId="urn:microsoft.com/office/officeart/2008/layout/HalfCircleOrganizationChart"/>
    <dgm:cxn modelId="{41C7EBD0-AC76-447E-9BEF-717C2DBC0DA5}" type="presParOf" srcId="{DB70DF9A-5034-40DB-9967-0B1534ABC546}" destId="{B8042987-4714-4F08-8C99-33F76BABA632}" srcOrd="3" destOrd="0" presId="urn:microsoft.com/office/officeart/2008/layout/HalfCircleOrganizationChart"/>
    <dgm:cxn modelId="{793277AA-4CCC-4884-B7CE-F71C3F13A495}" type="presParOf" srcId="{B8042987-4714-4F08-8C99-33F76BABA632}" destId="{5FA42F4B-DACB-438B-8757-7D8A5267A933}" srcOrd="0" destOrd="0" presId="urn:microsoft.com/office/officeart/2008/layout/HalfCircleOrganizationChart"/>
    <dgm:cxn modelId="{C6171CE7-21BE-456B-B4C3-71CE15B88D08}" type="presParOf" srcId="{5FA42F4B-DACB-438B-8757-7D8A5267A933}" destId="{472E0B17-9805-4AB1-B6A0-27C751D29342}" srcOrd="0" destOrd="0" presId="urn:microsoft.com/office/officeart/2008/layout/HalfCircleOrganizationChart"/>
    <dgm:cxn modelId="{F79F69FE-104C-4CD9-8608-1362E58F6EFB}" type="presParOf" srcId="{5FA42F4B-DACB-438B-8757-7D8A5267A933}" destId="{D2AD46D3-8CF0-44E0-AFA3-38826EBDFB18}" srcOrd="1" destOrd="0" presId="urn:microsoft.com/office/officeart/2008/layout/HalfCircleOrganizationChart"/>
    <dgm:cxn modelId="{5C88F3AA-7368-4DC9-8A55-D1871CC7B62A}" type="presParOf" srcId="{5FA42F4B-DACB-438B-8757-7D8A5267A933}" destId="{8DBD6660-18A5-44FC-836D-2AA929120F61}" srcOrd="2" destOrd="0" presId="urn:microsoft.com/office/officeart/2008/layout/HalfCircleOrganizationChart"/>
    <dgm:cxn modelId="{B9D0D4B0-BA6C-483A-9692-2324A02E7B51}" type="presParOf" srcId="{5FA42F4B-DACB-438B-8757-7D8A5267A933}" destId="{5A0764A7-FF19-4BA5-B099-BFF18C3D15F3}" srcOrd="3" destOrd="0" presId="urn:microsoft.com/office/officeart/2008/layout/HalfCircleOrganizationChart"/>
    <dgm:cxn modelId="{85666FB4-A160-42A7-A848-A1949AAF046B}" type="presParOf" srcId="{B8042987-4714-4F08-8C99-33F76BABA632}" destId="{6466FDEB-5B48-413E-9514-7A97D3EDD44F}" srcOrd="1" destOrd="0" presId="urn:microsoft.com/office/officeart/2008/layout/HalfCircleOrganizationChart"/>
    <dgm:cxn modelId="{500E3C04-78A2-4E46-AC38-DF4D2161575C}" type="presParOf" srcId="{B8042987-4714-4F08-8C99-33F76BABA632}" destId="{6AFDD56C-52C0-4317-BD90-9908C6A35857}" srcOrd="2" destOrd="0" presId="urn:microsoft.com/office/officeart/2008/layout/HalfCircleOrganizationChart"/>
    <dgm:cxn modelId="{0172F02D-F04E-4B6C-B36A-F28F0CF21B61}" type="presParOf" srcId="{DB70DF9A-5034-40DB-9967-0B1534ABC546}" destId="{7A0124D8-68DC-4510-9E09-1F032C1CEBC6}" srcOrd="4" destOrd="0" presId="urn:microsoft.com/office/officeart/2008/layout/HalfCircleOrganizationChart"/>
    <dgm:cxn modelId="{CB1F0FD0-B9DD-4078-BA3F-A4F50FE07FC5}" type="presParOf" srcId="{DB70DF9A-5034-40DB-9967-0B1534ABC546}" destId="{608F3EA2-EBCD-4756-8C34-A3A5BA0E41FE}" srcOrd="5" destOrd="0" presId="urn:microsoft.com/office/officeart/2008/layout/HalfCircleOrganizationChart"/>
    <dgm:cxn modelId="{F79A70AC-8EDA-4E31-B279-F44A81BB635E}" type="presParOf" srcId="{608F3EA2-EBCD-4756-8C34-A3A5BA0E41FE}" destId="{D2D00C9E-7EA6-4071-8538-EE314F0BED56}" srcOrd="0" destOrd="0" presId="urn:microsoft.com/office/officeart/2008/layout/HalfCircleOrganizationChart"/>
    <dgm:cxn modelId="{1C5C7BDF-178C-4390-8871-E8F789FF9F07}" type="presParOf" srcId="{D2D00C9E-7EA6-4071-8538-EE314F0BED56}" destId="{263F0D30-CEDD-48E3-93E7-90E7E9663D12}" srcOrd="0" destOrd="0" presId="urn:microsoft.com/office/officeart/2008/layout/HalfCircleOrganizationChart"/>
    <dgm:cxn modelId="{EB20B961-DB00-4617-9DA3-C1D3857046D8}" type="presParOf" srcId="{D2D00C9E-7EA6-4071-8538-EE314F0BED56}" destId="{E8CB8D1A-D2DA-45A5-B854-6FF265C52E16}" srcOrd="1" destOrd="0" presId="urn:microsoft.com/office/officeart/2008/layout/HalfCircleOrganizationChart"/>
    <dgm:cxn modelId="{0E18BBBE-F178-40BF-A203-76034EA45419}" type="presParOf" srcId="{D2D00C9E-7EA6-4071-8538-EE314F0BED56}" destId="{27BB98D3-EA3D-4E60-ADBC-D1C6BF6B16F8}" srcOrd="2" destOrd="0" presId="urn:microsoft.com/office/officeart/2008/layout/HalfCircleOrganizationChart"/>
    <dgm:cxn modelId="{951F14F1-C389-4196-92C7-524B35BC0C64}" type="presParOf" srcId="{D2D00C9E-7EA6-4071-8538-EE314F0BED56}" destId="{3E279872-F716-421B-BF51-91CEC2843885}" srcOrd="3" destOrd="0" presId="urn:microsoft.com/office/officeart/2008/layout/HalfCircleOrganizationChart"/>
    <dgm:cxn modelId="{6B3D7F6C-3A13-4AA5-88C5-8DDA2B77761A}" type="presParOf" srcId="{608F3EA2-EBCD-4756-8C34-A3A5BA0E41FE}" destId="{B5A9A7F2-2026-4FCC-ACAD-F9D78110DAB2}" srcOrd="1" destOrd="0" presId="urn:microsoft.com/office/officeart/2008/layout/HalfCircleOrganizationChart"/>
    <dgm:cxn modelId="{0D613AB2-40AF-4D36-ADA3-0748F8925A23}" type="presParOf" srcId="{608F3EA2-EBCD-4756-8C34-A3A5BA0E41FE}" destId="{90FC6C35-0866-45E9-B0FE-AB77D9B0489F}" srcOrd="2" destOrd="0" presId="urn:microsoft.com/office/officeart/2008/layout/HalfCircleOrganizationChart"/>
    <dgm:cxn modelId="{6A04B442-E986-4F23-9F92-60D9B1353A20}" type="presParOf" srcId="{0252A23D-5925-48EA-9E43-1F57A81F8576}" destId="{B04A14D5-E5CA-4420-A321-E4AE1D1FE4B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9EEEB-9A1E-4F0B-8452-9D408D1CE272}" type="doc">
      <dgm:prSet loTypeId="urn:microsoft.com/office/officeart/2008/layout/AscendingPictureAccent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74F34FED-F97B-4580-B640-050594FE4F32}">
      <dgm:prSet phldrT="[Tex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algn="ctr" rtl="1"/>
          <a:r>
            <a:rPr lang="fa-IR" sz="2000" b="1" dirty="0" smtClean="0">
              <a:solidFill>
                <a:srgbClr val="663300"/>
              </a:solidFill>
              <a:cs typeface="B Nazanin" pitchFamily="2" charset="-78"/>
            </a:rPr>
            <a:t>ولی هنگام بلع در اثر عمل دقیق واکنشهای خودکار عصبی به بخشهایی به نام زبان کوچک و اپی‌گلوت به ترتیب راه بینی و نای و همچنین زبان راه دهان را مسدود می‌کند و در نتیجه لقمه غذا فقط به درون مری راه می‌یابد</a:t>
          </a:r>
          <a:endParaRPr lang="fa-IR" sz="2000" b="1" dirty="0">
            <a:solidFill>
              <a:srgbClr val="663300"/>
            </a:solidFill>
            <a:cs typeface="B Nazanin" pitchFamily="2" charset="-78"/>
          </a:endParaRPr>
        </a:p>
      </dgm:t>
    </dgm:pt>
    <dgm:pt modelId="{5B31EBFE-A932-46FE-95A9-D3AC2AD74EC6}" type="parTrans" cxnId="{9DB83E2F-D3D2-41F7-8791-46DDD5F372A3}">
      <dgm:prSet/>
      <dgm:spPr/>
      <dgm:t>
        <a:bodyPr/>
        <a:lstStyle/>
        <a:p>
          <a:pPr rtl="1"/>
          <a:endParaRPr lang="fa-IR"/>
        </a:p>
      </dgm:t>
    </dgm:pt>
    <dgm:pt modelId="{F287B956-75CC-4507-B230-9B85ADF2DD8E}" type="sibTrans" cxnId="{9DB83E2F-D3D2-41F7-8791-46DDD5F372A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pPr rtl="1"/>
          <a:endParaRPr lang="fa-IR" sz="2400" b="1">
            <a:cs typeface="B Nazanin" pitchFamily="2" charset="-78"/>
          </a:endParaRPr>
        </a:p>
      </dgm:t>
    </dgm:pt>
    <dgm:pt modelId="{2AE658DA-343B-4C3B-8987-B629CFC96F41}">
      <dgm:prSet phldrT="[Tex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</dgm:spPr>
      <dgm:t>
        <a:bodyPr/>
        <a:lstStyle/>
        <a:p>
          <a:pPr algn="ctr" rtl="1"/>
          <a:r>
            <a:rPr lang="fa-IR" sz="1800" b="1" dirty="0" smtClean="0">
              <a:solidFill>
                <a:srgbClr val="663300"/>
              </a:solidFill>
              <a:cs typeface="B Nazanin" pitchFamily="2" charset="-78"/>
            </a:rPr>
            <a:t>چهار راهی است که از جلو به دهان ، از بالا به حفرات بینی و از پایین به مری و نای راه دارد و از این‌رو لقمه غذا یا تکه‌ای از آن می‌تواند به سه راه دیگر راه یابد</a:t>
          </a:r>
          <a:endParaRPr lang="fa-IR" sz="1800" b="1" dirty="0">
            <a:solidFill>
              <a:srgbClr val="663300"/>
            </a:solidFill>
            <a:cs typeface="B Nazanin" pitchFamily="2" charset="-78"/>
          </a:endParaRPr>
        </a:p>
      </dgm:t>
    </dgm:pt>
    <dgm:pt modelId="{E1477B22-49EC-4C59-9C7B-7A212CE5AE2F}" type="parTrans" cxnId="{97B68334-4297-4D92-963B-E6D0242A73F6}">
      <dgm:prSet/>
      <dgm:spPr/>
      <dgm:t>
        <a:bodyPr/>
        <a:lstStyle/>
        <a:p>
          <a:pPr rtl="1"/>
          <a:endParaRPr lang="fa-IR"/>
        </a:p>
      </dgm:t>
    </dgm:pt>
    <dgm:pt modelId="{B4C450FE-64D9-45B7-942A-1829491C9E08}" type="sibTrans" cxnId="{97B68334-4297-4D92-963B-E6D0242A73F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pPr rtl="1"/>
          <a:endParaRPr lang="fa-IR" sz="2400" b="1">
            <a:cs typeface="B Nazanin" pitchFamily="2" charset="-78"/>
          </a:endParaRPr>
        </a:p>
      </dgm:t>
    </dgm:pt>
    <dgm:pt modelId="{DB3404B8-7B54-4C70-A8BF-CC5E8DF2C267}" type="pres">
      <dgm:prSet presAssocID="{F7C9EEEB-9A1E-4F0B-8452-9D408D1CE27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rtl="1"/>
          <a:endParaRPr lang="fa-IR"/>
        </a:p>
      </dgm:t>
    </dgm:pt>
    <dgm:pt modelId="{AB245C8A-6650-42F8-8546-9CC59DF714B7}" type="pres">
      <dgm:prSet presAssocID="{F7C9EEEB-9A1E-4F0B-8452-9D408D1CE272}" presName="dot1" presStyleLbl="alignNode1" presStyleIdx="0" presStyleCnt="10" custScaleY="153692"/>
      <dgm:sp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</dgm:spPr>
    </dgm:pt>
    <dgm:pt modelId="{E726E277-26A9-424F-8F0F-F79584625A12}" type="pres">
      <dgm:prSet presAssocID="{F7C9EEEB-9A1E-4F0B-8452-9D408D1CE272}" presName="dot2" presStyleLbl="alignNode1" presStyleIdx="1" presStyleCnt="10" custScaleY="153692"/>
      <dgm:sp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</dgm:spPr>
    </dgm:pt>
    <dgm:pt modelId="{DF7B6EA9-BA6E-45BE-A808-3438591C366A}" type="pres">
      <dgm:prSet presAssocID="{F7C9EEEB-9A1E-4F0B-8452-9D408D1CE272}" presName="dot3" presStyleLbl="alignNode1" presStyleIdx="2" presStyleCnt="10" custScaleY="153692"/>
      <dgm:sp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</dgm:spPr>
    </dgm:pt>
    <dgm:pt modelId="{FBBD7E74-00D4-4092-BCAD-84E3013D34E1}" type="pres">
      <dgm:prSet presAssocID="{F7C9EEEB-9A1E-4F0B-8452-9D408D1CE272}" presName="dotArrow1" presStyleLbl="alignNode1" presStyleIdx="3" presStyleCnt="10" custScaleY="153692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</dgm:pt>
    <dgm:pt modelId="{D2357028-D575-4C14-9439-522E912AB983}" type="pres">
      <dgm:prSet presAssocID="{F7C9EEEB-9A1E-4F0B-8452-9D408D1CE272}" presName="dotArrow2" presStyleLbl="alignNode1" presStyleIdx="4" presStyleCnt="10" custScaleY="153692"/>
      <dgm:sp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</dgm:spPr>
    </dgm:pt>
    <dgm:pt modelId="{20368843-8CC2-4610-8F1B-E39444340FF3}" type="pres">
      <dgm:prSet presAssocID="{F7C9EEEB-9A1E-4F0B-8452-9D408D1CE272}" presName="dotArrow3" presStyleLbl="alignNode1" presStyleIdx="5" presStyleCnt="10" custScaleY="153692"/>
      <dgm:sp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</dgm:spPr>
    </dgm:pt>
    <dgm:pt modelId="{D98FE30B-1599-4676-BB70-8FF5EE0C5CE0}" type="pres">
      <dgm:prSet presAssocID="{F7C9EEEB-9A1E-4F0B-8452-9D408D1CE272}" presName="dotArrow4" presStyleLbl="alignNode1" presStyleIdx="6" presStyleCnt="10" custScaleY="153692"/>
      <dgm:sp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</dgm:spPr>
    </dgm:pt>
    <dgm:pt modelId="{5EFD2364-CACC-4B86-A11E-9FD74DC4A17E}" type="pres">
      <dgm:prSet presAssocID="{F7C9EEEB-9A1E-4F0B-8452-9D408D1CE272}" presName="dotArrow5" presStyleLbl="alignNode1" presStyleIdx="7" presStyleCnt="10" custScaleY="153692"/>
      <dgm:sp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</dgm:spPr>
    </dgm:pt>
    <dgm:pt modelId="{84626C76-F893-412B-A666-F3F6D66AD21E}" type="pres">
      <dgm:prSet presAssocID="{F7C9EEEB-9A1E-4F0B-8452-9D408D1CE272}" presName="dotArrow6" presStyleLbl="alignNode1" presStyleIdx="8" presStyleCnt="10" custScaleY="153692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</dgm:pt>
    <dgm:pt modelId="{054415DE-1C26-498A-BD47-E387541655AE}" type="pres">
      <dgm:prSet presAssocID="{F7C9EEEB-9A1E-4F0B-8452-9D408D1CE272}" presName="dotArrow7" presStyleLbl="alignNode1" presStyleIdx="9" presStyleCnt="10" custScaleY="153692"/>
      <dgm:sp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</dgm:spPr>
    </dgm:pt>
    <dgm:pt modelId="{F7C159BF-B4F7-4D38-B647-7E70466D96B3}" type="pres">
      <dgm:prSet presAssocID="{74F34FED-F97B-4580-B640-050594FE4F32}" presName="parTx1" presStyleLbl="node1" presStyleIdx="0" presStyleCnt="2" custScaleX="161495" custScaleY="153692" custLinFactNeighborX="11523" custLinFactNeighborY="6591"/>
      <dgm:spPr/>
      <dgm:t>
        <a:bodyPr/>
        <a:lstStyle/>
        <a:p>
          <a:pPr rtl="1"/>
          <a:endParaRPr lang="fa-IR"/>
        </a:p>
      </dgm:t>
    </dgm:pt>
    <dgm:pt modelId="{B08F4560-B68B-4283-848A-42D1F98F9DDC}" type="pres">
      <dgm:prSet presAssocID="{F287B956-75CC-4507-B230-9B85ADF2DD8E}" presName="picture1" presStyleCnt="0"/>
      <dgm:spPr/>
    </dgm:pt>
    <dgm:pt modelId="{AE3299C0-94E1-4490-8677-4C344AE85592}" type="pres">
      <dgm:prSet presAssocID="{F287B956-75CC-4507-B230-9B85ADF2DD8E}" presName="imageRepeatNode" presStyleLbl="fgImgPlace1" presStyleIdx="0" presStyleCnt="2" custScaleY="93929" custLinFactNeighborX="-12160" custLinFactNeighborY="-11437"/>
      <dgm:spPr/>
      <dgm:t>
        <a:bodyPr/>
        <a:lstStyle/>
        <a:p>
          <a:pPr rtl="1"/>
          <a:endParaRPr lang="fa-IR"/>
        </a:p>
      </dgm:t>
    </dgm:pt>
    <dgm:pt modelId="{261C668F-7AB9-47BF-A19E-D1F41C476A36}" type="pres">
      <dgm:prSet presAssocID="{2AE658DA-343B-4C3B-8987-B629CFC96F41}" presName="parTx2" presStyleLbl="node1" presStyleIdx="1" presStyleCnt="2" custScaleY="153692"/>
      <dgm:spPr/>
      <dgm:t>
        <a:bodyPr/>
        <a:lstStyle/>
        <a:p>
          <a:pPr rtl="1"/>
          <a:endParaRPr lang="fa-IR"/>
        </a:p>
      </dgm:t>
    </dgm:pt>
    <dgm:pt modelId="{41BA95F5-C5F7-462A-A273-19F3DD033B3B}" type="pres">
      <dgm:prSet presAssocID="{B4C450FE-64D9-45B7-942A-1829491C9E08}" presName="picture2" presStyleCnt="0"/>
      <dgm:spPr/>
    </dgm:pt>
    <dgm:pt modelId="{CAE6AAB0-86AA-4506-9603-A049E198B347}" type="pres">
      <dgm:prSet presAssocID="{B4C450FE-64D9-45B7-942A-1829491C9E08}" presName="imageRepeatNode" presStyleLbl="fgImgPlace1" presStyleIdx="1" presStyleCnt="2" custScaleY="96333"/>
      <dgm:spPr/>
      <dgm:t>
        <a:bodyPr/>
        <a:lstStyle/>
        <a:p>
          <a:pPr rtl="1"/>
          <a:endParaRPr lang="fa-IR"/>
        </a:p>
      </dgm:t>
    </dgm:pt>
  </dgm:ptLst>
  <dgm:cxnLst>
    <dgm:cxn modelId="{9DC4C604-6E7D-44A6-9B89-DC3AA1FAB419}" type="presOf" srcId="{F7C9EEEB-9A1E-4F0B-8452-9D408D1CE272}" destId="{DB3404B8-7B54-4C70-A8BF-CC5E8DF2C267}" srcOrd="0" destOrd="0" presId="urn:microsoft.com/office/officeart/2008/layout/AscendingPictureAccentProcess"/>
    <dgm:cxn modelId="{30276D20-5806-4051-A1F5-C97BBC5025AA}" type="presOf" srcId="{F287B956-75CC-4507-B230-9B85ADF2DD8E}" destId="{AE3299C0-94E1-4490-8677-4C344AE85592}" srcOrd="0" destOrd="0" presId="urn:microsoft.com/office/officeart/2008/layout/AscendingPictureAccentProcess"/>
    <dgm:cxn modelId="{9DB83E2F-D3D2-41F7-8791-46DDD5F372A3}" srcId="{F7C9EEEB-9A1E-4F0B-8452-9D408D1CE272}" destId="{74F34FED-F97B-4580-B640-050594FE4F32}" srcOrd="0" destOrd="0" parTransId="{5B31EBFE-A932-46FE-95A9-D3AC2AD74EC6}" sibTransId="{F287B956-75CC-4507-B230-9B85ADF2DD8E}"/>
    <dgm:cxn modelId="{A219F9E7-A514-4EA7-961F-ADA91FF65A1D}" type="presOf" srcId="{B4C450FE-64D9-45B7-942A-1829491C9E08}" destId="{CAE6AAB0-86AA-4506-9603-A049E198B347}" srcOrd="0" destOrd="0" presId="urn:microsoft.com/office/officeart/2008/layout/AscendingPictureAccentProcess"/>
    <dgm:cxn modelId="{7AF17346-E9F3-4C46-BAE7-833AD6D90499}" type="presOf" srcId="{74F34FED-F97B-4580-B640-050594FE4F32}" destId="{F7C159BF-B4F7-4D38-B647-7E70466D96B3}" srcOrd="0" destOrd="0" presId="urn:microsoft.com/office/officeart/2008/layout/AscendingPictureAccentProcess"/>
    <dgm:cxn modelId="{97B68334-4297-4D92-963B-E6D0242A73F6}" srcId="{F7C9EEEB-9A1E-4F0B-8452-9D408D1CE272}" destId="{2AE658DA-343B-4C3B-8987-B629CFC96F41}" srcOrd="1" destOrd="0" parTransId="{E1477B22-49EC-4C59-9C7B-7A212CE5AE2F}" sibTransId="{B4C450FE-64D9-45B7-942A-1829491C9E08}"/>
    <dgm:cxn modelId="{9AD5387D-11E5-4D2A-AD5F-1FE1C82F38EE}" type="presOf" srcId="{2AE658DA-343B-4C3B-8987-B629CFC96F41}" destId="{261C668F-7AB9-47BF-A19E-D1F41C476A36}" srcOrd="0" destOrd="0" presId="urn:microsoft.com/office/officeart/2008/layout/AscendingPictureAccentProcess"/>
    <dgm:cxn modelId="{78D1B24E-BB0D-4423-BBA2-40D7E2B2DF03}" type="presParOf" srcId="{DB3404B8-7B54-4C70-A8BF-CC5E8DF2C267}" destId="{AB245C8A-6650-42F8-8546-9CC59DF714B7}" srcOrd="0" destOrd="0" presId="urn:microsoft.com/office/officeart/2008/layout/AscendingPictureAccentProcess"/>
    <dgm:cxn modelId="{A61211DD-557A-4CC8-8DBF-77D6B75CB30B}" type="presParOf" srcId="{DB3404B8-7B54-4C70-A8BF-CC5E8DF2C267}" destId="{E726E277-26A9-424F-8F0F-F79584625A12}" srcOrd="1" destOrd="0" presId="urn:microsoft.com/office/officeart/2008/layout/AscendingPictureAccentProcess"/>
    <dgm:cxn modelId="{1F5BBCD9-0D01-4E5E-97A5-7315FAEFF422}" type="presParOf" srcId="{DB3404B8-7B54-4C70-A8BF-CC5E8DF2C267}" destId="{DF7B6EA9-BA6E-45BE-A808-3438591C366A}" srcOrd="2" destOrd="0" presId="urn:microsoft.com/office/officeart/2008/layout/AscendingPictureAccentProcess"/>
    <dgm:cxn modelId="{58EC1E01-8949-41BF-8763-E0FDBA29F298}" type="presParOf" srcId="{DB3404B8-7B54-4C70-A8BF-CC5E8DF2C267}" destId="{FBBD7E74-00D4-4092-BCAD-84E3013D34E1}" srcOrd="3" destOrd="0" presId="urn:microsoft.com/office/officeart/2008/layout/AscendingPictureAccentProcess"/>
    <dgm:cxn modelId="{AADA7231-DEAB-45E6-A0D8-EB7514B6551E}" type="presParOf" srcId="{DB3404B8-7B54-4C70-A8BF-CC5E8DF2C267}" destId="{D2357028-D575-4C14-9439-522E912AB983}" srcOrd="4" destOrd="0" presId="urn:microsoft.com/office/officeart/2008/layout/AscendingPictureAccentProcess"/>
    <dgm:cxn modelId="{7FF13293-2634-416E-97A8-5E2DABE61C66}" type="presParOf" srcId="{DB3404B8-7B54-4C70-A8BF-CC5E8DF2C267}" destId="{20368843-8CC2-4610-8F1B-E39444340FF3}" srcOrd="5" destOrd="0" presId="urn:microsoft.com/office/officeart/2008/layout/AscendingPictureAccentProcess"/>
    <dgm:cxn modelId="{002BA1F0-770F-46C2-B106-40F6BA1A1641}" type="presParOf" srcId="{DB3404B8-7B54-4C70-A8BF-CC5E8DF2C267}" destId="{D98FE30B-1599-4676-BB70-8FF5EE0C5CE0}" srcOrd="6" destOrd="0" presId="urn:microsoft.com/office/officeart/2008/layout/AscendingPictureAccentProcess"/>
    <dgm:cxn modelId="{1C214BDD-05EC-4768-9455-C07A3C68F8EE}" type="presParOf" srcId="{DB3404B8-7B54-4C70-A8BF-CC5E8DF2C267}" destId="{5EFD2364-CACC-4B86-A11E-9FD74DC4A17E}" srcOrd="7" destOrd="0" presId="urn:microsoft.com/office/officeart/2008/layout/AscendingPictureAccentProcess"/>
    <dgm:cxn modelId="{DC6AE1A1-28EA-474F-BAC5-B9D3E2D699DA}" type="presParOf" srcId="{DB3404B8-7B54-4C70-A8BF-CC5E8DF2C267}" destId="{84626C76-F893-412B-A666-F3F6D66AD21E}" srcOrd="8" destOrd="0" presId="urn:microsoft.com/office/officeart/2008/layout/AscendingPictureAccentProcess"/>
    <dgm:cxn modelId="{BBEE1819-0DFB-44B3-B617-E920C05CDC46}" type="presParOf" srcId="{DB3404B8-7B54-4C70-A8BF-CC5E8DF2C267}" destId="{054415DE-1C26-498A-BD47-E387541655AE}" srcOrd="9" destOrd="0" presId="urn:microsoft.com/office/officeart/2008/layout/AscendingPictureAccentProcess"/>
    <dgm:cxn modelId="{83CF8584-5181-42E4-8670-149321AF4308}" type="presParOf" srcId="{DB3404B8-7B54-4C70-A8BF-CC5E8DF2C267}" destId="{F7C159BF-B4F7-4D38-B647-7E70466D96B3}" srcOrd="10" destOrd="0" presId="urn:microsoft.com/office/officeart/2008/layout/AscendingPictureAccentProcess"/>
    <dgm:cxn modelId="{9E394A7D-2762-4FCF-BBD1-857052ED4856}" type="presParOf" srcId="{DB3404B8-7B54-4C70-A8BF-CC5E8DF2C267}" destId="{B08F4560-B68B-4283-848A-42D1F98F9DDC}" srcOrd="11" destOrd="0" presId="urn:microsoft.com/office/officeart/2008/layout/AscendingPictureAccentProcess"/>
    <dgm:cxn modelId="{40C9AF47-243B-476C-8415-B5A055062022}" type="presParOf" srcId="{B08F4560-B68B-4283-848A-42D1F98F9DDC}" destId="{AE3299C0-94E1-4490-8677-4C344AE85592}" srcOrd="0" destOrd="0" presId="urn:microsoft.com/office/officeart/2008/layout/AscendingPictureAccentProcess"/>
    <dgm:cxn modelId="{11F28433-39CB-498E-998B-7FA149FF0927}" type="presParOf" srcId="{DB3404B8-7B54-4C70-A8BF-CC5E8DF2C267}" destId="{261C668F-7AB9-47BF-A19E-D1F41C476A36}" srcOrd="12" destOrd="0" presId="urn:microsoft.com/office/officeart/2008/layout/AscendingPictureAccentProcess"/>
    <dgm:cxn modelId="{726F1666-7EEB-4C8C-A65D-B7C067DE9E44}" type="presParOf" srcId="{DB3404B8-7B54-4C70-A8BF-CC5E8DF2C267}" destId="{41BA95F5-C5F7-462A-A273-19F3DD033B3B}" srcOrd="13" destOrd="0" presId="urn:microsoft.com/office/officeart/2008/layout/AscendingPictureAccentProcess"/>
    <dgm:cxn modelId="{BE030FE9-78AE-4B60-923B-3938974E179B}" type="presParOf" srcId="{41BA95F5-C5F7-462A-A273-19F3DD033B3B}" destId="{CAE6AAB0-86AA-4506-9603-A049E198B34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1E1F1-2FFA-4276-9E72-D1553CAD3A38}" type="doc">
      <dgm:prSet loTypeId="urn:microsoft.com/office/officeart/2011/layout/ConvergingText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FC368B05-5DAA-4970-A780-8299FD1854D9}">
      <dgm:prSet phldrT="[Text]" custT="1"/>
      <dgm:spPr>
        <a:solidFill>
          <a:srgbClr val="FFFF99"/>
        </a:solidFill>
      </dgm:spPr>
      <dgm:t>
        <a:bodyPr/>
        <a:lstStyle/>
        <a:p>
          <a:pPr rtl="1"/>
          <a:r>
            <a:rPr lang="fa-IR" sz="7200" b="1" dirty="0" smtClean="0">
              <a:solidFill>
                <a:srgbClr val="663300"/>
              </a:solidFill>
              <a:cs typeface="2  Tabassom" pitchFamily="2" charset="-78"/>
            </a:rPr>
            <a:t>مری </a:t>
          </a:r>
          <a:endParaRPr lang="fa-IR" sz="7200" b="1" dirty="0">
            <a:solidFill>
              <a:srgbClr val="663300"/>
            </a:solidFill>
            <a:cs typeface="2  Tabassom" pitchFamily="2" charset="-78"/>
          </a:endParaRPr>
        </a:p>
      </dgm:t>
    </dgm:pt>
    <dgm:pt modelId="{5DEAC170-8D57-4ADF-BD45-1B753400D2F9}" type="parTrans" cxnId="{654F6AA5-820E-455C-A934-06474FE6A273}">
      <dgm:prSet/>
      <dgm:spPr/>
      <dgm:t>
        <a:bodyPr/>
        <a:lstStyle/>
        <a:p>
          <a:pPr rtl="1"/>
          <a:endParaRPr lang="fa-IR"/>
        </a:p>
      </dgm:t>
    </dgm:pt>
    <dgm:pt modelId="{1C30A5B9-CA01-4A76-B46B-47D192B8B579}" type="sibTrans" cxnId="{654F6AA5-820E-455C-A934-06474FE6A273}">
      <dgm:prSet/>
      <dgm:spPr/>
      <dgm:t>
        <a:bodyPr/>
        <a:lstStyle/>
        <a:p>
          <a:pPr rtl="1"/>
          <a:endParaRPr lang="fa-IR"/>
        </a:p>
      </dgm:t>
    </dgm:pt>
    <dgm:pt modelId="{BD4E4606-1B07-4C6E-A05E-B25C00AE3593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rgbClr val="669900"/>
              </a:solidFill>
              <a:cs typeface="B Nazanin" pitchFamily="2" charset="-78"/>
            </a:rPr>
            <a:t>لوله‌ای به طول 25 سانتیمتر </a:t>
          </a:r>
          <a:endParaRPr lang="fa-IR" sz="2000" b="1" dirty="0">
            <a:solidFill>
              <a:srgbClr val="669900"/>
            </a:solidFill>
            <a:cs typeface="B Nazanin" pitchFamily="2" charset="-78"/>
          </a:endParaRPr>
        </a:p>
      </dgm:t>
    </dgm:pt>
    <dgm:pt modelId="{0A62FDB0-B082-4A2B-9F34-6A19F2C2FF25}" type="parTrans" cxnId="{91C374AD-C839-4E29-8EC7-15CE39063BD3}">
      <dgm:prSet/>
      <dgm:spPr/>
      <dgm:t>
        <a:bodyPr/>
        <a:lstStyle/>
        <a:p>
          <a:pPr rtl="1"/>
          <a:endParaRPr lang="fa-IR"/>
        </a:p>
      </dgm:t>
    </dgm:pt>
    <dgm:pt modelId="{54BAEA9E-BD4B-4D61-880A-B67387C4E4B9}" type="sibTrans" cxnId="{91C374AD-C839-4E29-8EC7-15CE39063BD3}">
      <dgm:prSet/>
      <dgm:spPr/>
      <dgm:t>
        <a:bodyPr/>
        <a:lstStyle/>
        <a:p>
          <a:pPr rtl="1"/>
          <a:endParaRPr lang="fa-IR"/>
        </a:p>
      </dgm:t>
    </dgm:pt>
    <dgm:pt modelId="{A1FE31ED-8685-4D02-AB03-8A053E582872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rgbClr val="7030A0"/>
              </a:solidFill>
              <a:cs typeface="B Nazanin" pitchFamily="2" charset="-78"/>
            </a:rPr>
            <a:t>2/3میانی آن دارای ماهیچه مخطط و صاف </a:t>
          </a:r>
          <a:endParaRPr lang="fa-IR" sz="2000" b="1" dirty="0">
            <a:solidFill>
              <a:srgbClr val="7030A0"/>
            </a:solidFill>
            <a:cs typeface="B Nazanin" pitchFamily="2" charset="-78"/>
          </a:endParaRPr>
        </a:p>
      </dgm:t>
    </dgm:pt>
    <dgm:pt modelId="{E17129D8-92FD-411D-BD7A-AB067D5E4747}" type="parTrans" cxnId="{56FCCED8-2B91-470D-91CA-824B8BC4D843}">
      <dgm:prSet/>
      <dgm:spPr/>
      <dgm:t>
        <a:bodyPr/>
        <a:lstStyle/>
        <a:p>
          <a:pPr rtl="1"/>
          <a:endParaRPr lang="fa-IR"/>
        </a:p>
      </dgm:t>
    </dgm:pt>
    <dgm:pt modelId="{371E391A-D19F-4157-B816-76D13244B2BB}" type="sibTrans" cxnId="{56FCCED8-2B91-470D-91CA-824B8BC4D843}">
      <dgm:prSet/>
      <dgm:spPr/>
      <dgm:t>
        <a:bodyPr/>
        <a:lstStyle/>
        <a:p>
          <a:pPr rtl="1"/>
          <a:endParaRPr lang="fa-IR"/>
        </a:p>
      </dgm:t>
    </dgm:pt>
    <dgm:pt modelId="{725C5528-45B2-433E-9EAA-43499FEAC6F1}">
      <dgm:prSet phldrT="[Text]" custT="1"/>
      <dgm:spPr/>
      <dgm:t>
        <a:bodyPr/>
        <a:lstStyle/>
        <a:p>
          <a:pPr rtl="1"/>
          <a:r>
            <a:rPr lang="fa-IR" sz="2000" b="1" dirty="0" smtClean="0">
              <a:solidFill>
                <a:schemeClr val="accent1">
                  <a:lumMod val="50000"/>
                </a:schemeClr>
              </a:solidFill>
              <a:cs typeface="B Nazanin" pitchFamily="2" charset="-78"/>
            </a:rPr>
            <a:t>و 1/3 بخش پایینی آن دارای ماهیچه صاف </a:t>
          </a:r>
          <a:endParaRPr lang="fa-IR" sz="2000" b="1" dirty="0">
            <a:solidFill>
              <a:schemeClr val="accent1">
                <a:lumMod val="50000"/>
              </a:schemeClr>
            </a:solidFill>
            <a:cs typeface="B Nazanin" pitchFamily="2" charset="-78"/>
          </a:endParaRPr>
        </a:p>
      </dgm:t>
    </dgm:pt>
    <dgm:pt modelId="{E7C70FD0-F43D-461B-AC00-21F1F90A1A7D}" type="parTrans" cxnId="{3232427F-843D-476B-B25C-250EFD8ED4FD}">
      <dgm:prSet/>
      <dgm:spPr/>
      <dgm:t>
        <a:bodyPr/>
        <a:lstStyle/>
        <a:p>
          <a:pPr rtl="1"/>
          <a:endParaRPr lang="fa-IR"/>
        </a:p>
      </dgm:t>
    </dgm:pt>
    <dgm:pt modelId="{014CCC12-9A10-4BFB-BD48-36B211A56B22}" type="sibTrans" cxnId="{3232427F-843D-476B-B25C-250EFD8ED4FD}">
      <dgm:prSet/>
      <dgm:spPr/>
      <dgm:t>
        <a:bodyPr/>
        <a:lstStyle/>
        <a:p>
          <a:pPr rtl="1"/>
          <a:endParaRPr lang="fa-IR"/>
        </a:p>
      </dgm:t>
    </dgm:pt>
    <dgm:pt modelId="{10D51E0F-33DC-412D-8026-0CAE3EA522AF}" type="pres">
      <dgm:prSet presAssocID="{7341E1F1-2FFA-4276-9E72-D1553CAD3A38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EBE5E84C-D4FD-43E2-932B-C242040B6613}" type="pres">
      <dgm:prSet presAssocID="{FC368B05-5DAA-4970-A780-8299FD1854D9}" presName="composite" presStyleCnt="0"/>
      <dgm:spPr/>
    </dgm:pt>
    <dgm:pt modelId="{E93DE9E1-B3A4-44D2-B570-ADECAC87D4EC}" type="pres">
      <dgm:prSet presAssocID="{FC368B05-5DAA-4970-A780-8299FD1854D9}" presName="ParentAccent1" presStyleLbl="alignNode1" presStyleIdx="0" presStyleCnt="34"/>
      <dgm:spPr>
        <a:solidFill>
          <a:srgbClr val="669900"/>
        </a:solidFill>
      </dgm:spPr>
    </dgm:pt>
    <dgm:pt modelId="{D1756EB4-CAB9-4815-9847-E3F68AF6C787}" type="pres">
      <dgm:prSet presAssocID="{FC368B05-5DAA-4970-A780-8299FD1854D9}" presName="ParentAccent2" presStyleLbl="alignNode1" presStyleIdx="1" presStyleCnt="34"/>
      <dgm:spPr>
        <a:solidFill>
          <a:srgbClr val="66FF99"/>
        </a:solidFill>
      </dgm:spPr>
    </dgm:pt>
    <dgm:pt modelId="{D0D4872F-477F-40ED-9ED8-A2A15412CCBA}" type="pres">
      <dgm:prSet presAssocID="{FC368B05-5DAA-4970-A780-8299FD1854D9}" presName="ParentAccent3" presStyleLbl="alignNode1" presStyleIdx="2" presStyleCnt="34"/>
      <dgm:spPr>
        <a:solidFill>
          <a:srgbClr val="FFFF00"/>
        </a:solidFill>
      </dgm:spPr>
    </dgm:pt>
    <dgm:pt modelId="{891A06B6-F55F-4FA5-87EB-754C4C4AB1E0}" type="pres">
      <dgm:prSet presAssocID="{FC368B05-5DAA-4970-A780-8299FD1854D9}" presName="ParentAccent4" presStyleLbl="alignNode1" presStyleIdx="3" presStyleCnt="34"/>
      <dgm:spPr>
        <a:solidFill>
          <a:srgbClr val="FF0000"/>
        </a:solidFill>
      </dgm:spPr>
    </dgm:pt>
    <dgm:pt modelId="{76694F59-6B6E-4927-9A61-23509EF5A210}" type="pres">
      <dgm:prSet presAssocID="{FC368B05-5DAA-4970-A780-8299FD1854D9}" presName="ParentAccent5" presStyleLbl="alignNode1" presStyleIdx="4" presStyleCnt="34"/>
      <dgm:spPr>
        <a:solidFill>
          <a:srgbClr val="FF9933"/>
        </a:solidFill>
      </dgm:spPr>
    </dgm:pt>
    <dgm:pt modelId="{6BB0C98C-EF2D-40BC-943D-FF9F145CDEA1}" type="pres">
      <dgm:prSet presAssocID="{FC368B05-5DAA-4970-A780-8299FD1854D9}" presName="ParentAccent6" presStyleLbl="alignNode1" presStyleIdx="5" presStyleCnt="34"/>
      <dgm:spPr>
        <a:solidFill>
          <a:srgbClr val="CC3399"/>
        </a:solidFill>
      </dgm:spPr>
    </dgm:pt>
    <dgm:pt modelId="{30908730-749A-4401-B7C2-EF6FA3B7FA80}" type="pres">
      <dgm:prSet presAssocID="{FC368B05-5DAA-4970-A780-8299FD1854D9}" presName="ParentAccent7" presStyleLbl="alignNode1" presStyleIdx="6" presStyleCnt="34"/>
      <dgm:spPr>
        <a:solidFill>
          <a:srgbClr val="FF3399"/>
        </a:solidFill>
      </dgm:spPr>
    </dgm:pt>
    <dgm:pt modelId="{86C9A246-9844-4A11-B4CD-4F42F7D48B38}" type="pres">
      <dgm:prSet presAssocID="{FC368B05-5DAA-4970-A780-8299FD1854D9}" presName="ParentAccent8" presStyleLbl="alignNode1" presStyleIdx="7" presStyleCnt="34"/>
      <dgm:spPr>
        <a:solidFill>
          <a:srgbClr val="FFFF00"/>
        </a:solidFill>
      </dgm:spPr>
    </dgm:pt>
    <dgm:pt modelId="{60D7D746-5CAD-46B8-A467-BD7DFB06A016}" type="pres">
      <dgm:prSet presAssocID="{FC368B05-5DAA-4970-A780-8299FD1854D9}" presName="ParentAccent9" presStyleLbl="alignNode1" presStyleIdx="8" presStyleCnt="34"/>
      <dgm:spPr>
        <a:solidFill>
          <a:srgbClr val="92D050"/>
        </a:solidFill>
      </dgm:spPr>
    </dgm:pt>
    <dgm:pt modelId="{BAC93AC2-C5E0-4D38-8865-1611D420F681}" type="pres">
      <dgm:prSet presAssocID="{FC368B05-5DAA-4970-A780-8299FD1854D9}" presName="ParentAccent10" presStyleLbl="alignNode1" presStyleIdx="9" presStyleCnt="34"/>
      <dgm:spPr>
        <a:solidFill>
          <a:srgbClr val="FF66FF"/>
        </a:solidFill>
      </dgm:spPr>
    </dgm:pt>
    <dgm:pt modelId="{0CC3C1EA-97A3-4F6D-965A-2B3798D11104}" type="pres">
      <dgm:prSet presAssocID="{FC368B05-5DAA-4970-A780-8299FD1854D9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D72AD21-DA02-48EE-8493-43D98C09C0C4}" type="pres">
      <dgm:prSet presAssocID="{BD4E4606-1B07-4C6E-A05E-B25C00AE3593}" presName="Child1Accent1" presStyleLbl="alignNode1" presStyleIdx="11" presStyleCnt="34"/>
      <dgm:spPr>
        <a:solidFill>
          <a:srgbClr val="00B050"/>
        </a:solidFill>
      </dgm:spPr>
    </dgm:pt>
    <dgm:pt modelId="{9B1D51EE-FA5D-4566-AFF8-2225110BAE02}" type="pres">
      <dgm:prSet presAssocID="{BD4E4606-1B07-4C6E-A05E-B25C00AE3593}" presName="Child1Accent2" presStyleLbl="alignNode1" presStyleIdx="12" presStyleCnt="34"/>
      <dgm:spPr>
        <a:solidFill>
          <a:schemeClr val="accent1">
            <a:lumMod val="50000"/>
          </a:schemeClr>
        </a:solidFill>
      </dgm:spPr>
    </dgm:pt>
    <dgm:pt modelId="{9B365C74-6160-4731-990B-46F72831CAFB}" type="pres">
      <dgm:prSet presAssocID="{BD4E4606-1B07-4C6E-A05E-B25C00AE3593}" presName="Child1Accent3" presStyleLbl="alignNode1" presStyleIdx="13" presStyleCnt="34"/>
      <dgm:spPr>
        <a:solidFill>
          <a:srgbClr val="92D050"/>
        </a:solidFill>
      </dgm:spPr>
    </dgm:pt>
    <dgm:pt modelId="{C9543A25-FE08-41D2-A3AD-3EB360BFC5C1}" type="pres">
      <dgm:prSet presAssocID="{BD4E4606-1B07-4C6E-A05E-B25C00AE3593}" presName="Child1Accent4" presStyleLbl="alignNode1" presStyleIdx="14" presStyleCnt="34"/>
      <dgm:spPr>
        <a:solidFill>
          <a:srgbClr val="FFFF00"/>
        </a:solidFill>
      </dgm:spPr>
    </dgm:pt>
    <dgm:pt modelId="{4CDE1A69-161C-4D82-8C74-C4C2884930EC}" type="pres">
      <dgm:prSet presAssocID="{BD4E4606-1B07-4C6E-A05E-B25C00AE3593}" presName="Child1Accent5" presStyleLbl="alignNode1" presStyleIdx="15" presStyleCnt="34"/>
      <dgm:spPr>
        <a:solidFill>
          <a:srgbClr val="FF0000"/>
        </a:solidFill>
      </dgm:spPr>
    </dgm:pt>
    <dgm:pt modelId="{4CB422E5-2551-44D7-B1E8-8B5BFE9D3192}" type="pres">
      <dgm:prSet presAssocID="{BD4E4606-1B07-4C6E-A05E-B25C00AE3593}" presName="Child1Accent6" presStyleLbl="alignNode1" presStyleIdx="16" presStyleCnt="34"/>
      <dgm:spPr>
        <a:solidFill>
          <a:srgbClr val="663300"/>
        </a:solidFill>
      </dgm:spPr>
    </dgm:pt>
    <dgm:pt modelId="{5AE69C20-4E7D-4C8C-B89D-5FCB6600B005}" type="pres">
      <dgm:prSet presAssocID="{BD4E4606-1B07-4C6E-A05E-B25C00AE3593}" presName="Child1Accent7" presStyleLbl="alignNode1" presStyleIdx="17" presStyleCnt="34"/>
      <dgm:spPr>
        <a:solidFill>
          <a:srgbClr val="FF66FF"/>
        </a:solidFill>
      </dgm:spPr>
    </dgm:pt>
    <dgm:pt modelId="{A5E47F10-6620-47CD-B223-4CD712385245}" type="pres">
      <dgm:prSet presAssocID="{BD4E4606-1B07-4C6E-A05E-B25C00AE3593}" presName="Child1Accent8" presStyleLbl="alignNode1" presStyleIdx="18" presStyleCnt="34"/>
      <dgm:spPr/>
    </dgm:pt>
    <dgm:pt modelId="{DEDE7BC0-F2EC-4F6B-BB05-F1D14CDBC823}" type="pres">
      <dgm:prSet presAssocID="{BD4E4606-1B07-4C6E-A05E-B25C00AE3593}" presName="Child1Accent9" presStyleLbl="alignNode1" presStyleIdx="19" presStyleCnt="34"/>
      <dgm:spPr/>
    </dgm:pt>
    <dgm:pt modelId="{D75EBA6C-10A4-4CF1-8143-BE31F5C5E375}" type="pres">
      <dgm:prSet presAssocID="{BD4E4606-1B07-4C6E-A05E-B25C00AE3593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B454895-CD13-49ED-97E6-968450F4C8C5}" type="pres">
      <dgm:prSet presAssocID="{A1FE31ED-8685-4D02-AB03-8A053E582872}" presName="Child2Accent1" presStyleLbl="alignNode1" presStyleIdx="20" presStyleCnt="34"/>
      <dgm:spPr>
        <a:solidFill>
          <a:srgbClr val="CC00FF"/>
        </a:solidFill>
      </dgm:spPr>
    </dgm:pt>
    <dgm:pt modelId="{AC0507E6-602B-4095-8671-1530D2EFFED5}" type="pres">
      <dgm:prSet presAssocID="{A1FE31ED-8685-4D02-AB03-8A053E582872}" presName="Child2Accent2" presStyleLbl="alignNode1" presStyleIdx="21" presStyleCnt="34"/>
      <dgm:spPr>
        <a:solidFill>
          <a:schemeClr val="accent6">
            <a:lumMod val="75000"/>
          </a:schemeClr>
        </a:solidFill>
      </dgm:spPr>
    </dgm:pt>
    <dgm:pt modelId="{34036177-4039-4D41-B600-CC1D17BF8420}" type="pres">
      <dgm:prSet presAssocID="{A1FE31ED-8685-4D02-AB03-8A053E582872}" presName="Child2Accent3" presStyleLbl="alignNode1" presStyleIdx="22" presStyleCnt="34"/>
      <dgm:spPr>
        <a:solidFill>
          <a:srgbClr val="FF5050"/>
        </a:solidFill>
      </dgm:spPr>
    </dgm:pt>
    <dgm:pt modelId="{DD034FA3-4EA1-4D36-8950-E77DB91F0450}" type="pres">
      <dgm:prSet presAssocID="{A1FE31ED-8685-4D02-AB03-8A053E582872}" presName="Child2Accent4" presStyleLbl="alignNode1" presStyleIdx="23" presStyleCnt="34"/>
      <dgm:spPr>
        <a:solidFill>
          <a:schemeClr val="accent2">
            <a:lumMod val="75000"/>
          </a:schemeClr>
        </a:solidFill>
      </dgm:spPr>
    </dgm:pt>
    <dgm:pt modelId="{82873A4B-2955-431E-89C9-45CFBFB1E987}" type="pres">
      <dgm:prSet presAssocID="{A1FE31ED-8685-4D02-AB03-8A053E582872}" presName="Child2Accent5" presStyleLbl="alignNode1" presStyleIdx="24" presStyleCnt="34"/>
      <dgm:spPr>
        <a:solidFill>
          <a:srgbClr val="FFFF00"/>
        </a:solidFill>
      </dgm:spPr>
    </dgm:pt>
    <dgm:pt modelId="{9651C29B-3EF6-44D8-ACF9-AFBA5D172C4F}" type="pres">
      <dgm:prSet presAssocID="{A1FE31ED-8685-4D02-AB03-8A053E582872}" presName="Child2Accent6" presStyleLbl="alignNode1" presStyleIdx="25" presStyleCnt="34"/>
      <dgm:spPr>
        <a:solidFill>
          <a:srgbClr val="00B050"/>
        </a:solidFill>
      </dgm:spPr>
    </dgm:pt>
    <dgm:pt modelId="{B9BEFAD5-0CD8-445E-958C-4610D88A6B0E}" type="pres">
      <dgm:prSet presAssocID="{A1FE31ED-8685-4D02-AB03-8A053E582872}" presName="Child2Accent7" presStyleLbl="alignNode1" presStyleIdx="26" presStyleCnt="34"/>
      <dgm:spPr/>
    </dgm:pt>
    <dgm:pt modelId="{13FF225F-11F1-45CC-A1B8-5A5E065CDE4B}" type="pres">
      <dgm:prSet presAssocID="{A1FE31ED-8685-4D02-AB03-8A053E582872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61ABD94-10FC-4A9B-A4F6-232B54861939}" type="pres">
      <dgm:prSet presAssocID="{725C5528-45B2-433E-9EAA-43499FEAC6F1}" presName="Child3Accent1" presStyleLbl="alignNode1" presStyleIdx="27" presStyleCnt="34"/>
      <dgm:spPr>
        <a:solidFill>
          <a:srgbClr val="7030A0"/>
        </a:solidFill>
      </dgm:spPr>
    </dgm:pt>
    <dgm:pt modelId="{4CEE7AAA-71DB-4C91-96CD-F6FF23EED4F8}" type="pres">
      <dgm:prSet presAssocID="{725C5528-45B2-433E-9EAA-43499FEAC6F1}" presName="Child3Accent2" presStyleLbl="alignNode1" presStyleIdx="28" presStyleCnt="34"/>
      <dgm:spPr>
        <a:solidFill>
          <a:srgbClr val="FF0000"/>
        </a:solidFill>
      </dgm:spPr>
    </dgm:pt>
    <dgm:pt modelId="{E94A0D3B-8B5A-4EB4-9449-7E19221F27CF}" type="pres">
      <dgm:prSet presAssocID="{725C5528-45B2-433E-9EAA-43499FEAC6F1}" presName="Child3Accent3" presStyleLbl="alignNode1" presStyleIdx="29" presStyleCnt="34"/>
      <dgm:spPr>
        <a:solidFill>
          <a:srgbClr val="7030A0"/>
        </a:solidFill>
      </dgm:spPr>
    </dgm:pt>
    <dgm:pt modelId="{841C664B-1825-4B61-83EE-966DB1744624}" type="pres">
      <dgm:prSet presAssocID="{725C5528-45B2-433E-9EAA-43499FEAC6F1}" presName="Child3Accent4" presStyleLbl="alignNode1" presStyleIdx="30" presStyleCnt="34"/>
      <dgm:spPr>
        <a:solidFill>
          <a:srgbClr val="FFFF00"/>
        </a:solidFill>
      </dgm:spPr>
    </dgm:pt>
    <dgm:pt modelId="{894551A6-A59F-4B0A-ABDC-4D63CF067D9D}" type="pres">
      <dgm:prSet presAssocID="{725C5528-45B2-433E-9EAA-43499FEAC6F1}" presName="Child3Accent5" presStyleLbl="alignNode1" presStyleIdx="31" presStyleCnt="34"/>
      <dgm:spPr>
        <a:solidFill>
          <a:srgbClr val="FF66FF"/>
        </a:solidFill>
      </dgm:spPr>
    </dgm:pt>
    <dgm:pt modelId="{91A87533-2A39-45A1-91A7-E931D9DA717A}" type="pres">
      <dgm:prSet presAssocID="{725C5528-45B2-433E-9EAA-43499FEAC6F1}" presName="Child3Accent6" presStyleLbl="alignNode1" presStyleIdx="32" presStyleCnt="34"/>
      <dgm:spPr>
        <a:solidFill>
          <a:srgbClr val="FFC000"/>
        </a:solidFill>
      </dgm:spPr>
    </dgm:pt>
    <dgm:pt modelId="{4EC45307-A8E1-4821-A478-3A8CD7C53616}" type="pres">
      <dgm:prSet presAssocID="{725C5528-45B2-433E-9EAA-43499FEAC6F1}" presName="Child3Accent7" presStyleLbl="alignNode1" presStyleIdx="33" presStyleCnt="34"/>
      <dgm:spPr>
        <a:solidFill>
          <a:srgbClr val="92D050"/>
        </a:solidFill>
      </dgm:spPr>
    </dgm:pt>
    <dgm:pt modelId="{D7F64573-08D1-47FB-A0F2-09831D51BE39}" type="pres">
      <dgm:prSet presAssocID="{725C5528-45B2-433E-9EAA-43499FEAC6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B06D7F4-FF74-424B-842E-D0A1FE17516C}" type="presOf" srcId="{FC368B05-5DAA-4970-A780-8299FD1854D9}" destId="{0CC3C1EA-97A3-4F6D-965A-2B3798D11104}" srcOrd="0" destOrd="0" presId="urn:microsoft.com/office/officeart/2011/layout/ConvergingText"/>
    <dgm:cxn modelId="{3232427F-843D-476B-B25C-250EFD8ED4FD}" srcId="{FC368B05-5DAA-4970-A780-8299FD1854D9}" destId="{725C5528-45B2-433E-9EAA-43499FEAC6F1}" srcOrd="2" destOrd="0" parTransId="{E7C70FD0-F43D-461B-AC00-21F1F90A1A7D}" sibTransId="{014CCC12-9A10-4BFB-BD48-36B211A56B22}"/>
    <dgm:cxn modelId="{654F6AA5-820E-455C-A934-06474FE6A273}" srcId="{7341E1F1-2FFA-4276-9E72-D1553CAD3A38}" destId="{FC368B05-5DAA-4970-A780-8299FD1854D9}" srcOrd="0" destOrd="0" parTransId="{5DEAC170-8D57-4ADF-BD45-1B753400D2F9}" sibTransId="{1C30A5B9-CA01-4A76-B46B-47D192B8B579}"/>
    <dgm:cxn modelId="{E051004A-E054-42BF-BC11-EE4CF324D56E}" type="presOf" srcId="{7341E1F1-2FFA-4276-9E72-D1553CAD3A38}" destId="{10D51E0F-33DC-412D-8026-0CAE3EA522AF}" srcOrd="0" destOrd="0" presId="urn:microsoft.com/office/officeart/2011/layout/ConvergingText"/>
    <dgm:cxn modelId="{91C374AD-C839-4E29-8EC7-15CE39063BD3}" srcId="{FC368B05-5DAA-4970-A780-8299FD1854D9}" destId="{BD4E4606-1B07-4C6E-A05E-B25C00AE3593}" srcOrd="0" destOrd="0" parTransId="{0A62FDB0-B082-4A2B-9F34-6A19F2C2FF25}" sibTransId="{54BAEA9E-BD4B-4D61-880A-B67387C4E4B9}"/>
    <dgm:cxn modelId="{C0DE4962-6119-4A8D-A141-3DF92017EF9E}" type="presOf" srcId="{A1FE31ED-8685-4D02-AB03-8A053E582872}" destId="{13FF225F-11F1-45CC-A1B8-5A5E065CDE4B}" srcOrd="0" destOrd="0" presId="urn:microsoft.com/office/officeart/2011/layout/ConvergingText"/>
    <dgm:cxn modelId="{613ED1A7-DCBC-4A5D-859C-5E30D39ECEE2}" type="presOf" srcId="{725C5528-45B2-433E-9EAA-43499FEAC6F1}" destId="{D7F64573-08D1-47FB-A0F2-09831D51BE39}" srcOrd="0" destOrd="0" presId="urn:microsoft.com/office/officeart/2011/layout/ConvergingText"/>
    <dgm:cxn modelId="{4F6FC0C7-3754-4472-9CA1-6601C22F93BB}" type="presOf" srcId="{BD4E4606-1B07-4C6E-A05E-B25C00AE3593}" destId="{D75EBA6C-10A4-4CF1-8143-BE31F5C5E375}" srcOrd="0" destOrd="0" presId="urn:microsoft.com/office/officeart/2011/layout/ConvergingText"/>
    <dgm:cxn modelId="{56FCCED8-2B91-470D-91CA-824B8BC4D843}" srcId="{FC368B05-5DAA-4970-A780-8299FD1854D9}" destId="{A1FE31ED-8685-4D02-AB03-8A053E582872}" srcOrd="1" destOrd="0" parTransId="{E17129D8-92FD-411D-BD7A-AB067D5E4747}" sibTransId="{371E391A-D19F-4157-B816-76D13244B2BB}"/>
    <dgm:cxn modelId="{02611B10-9992-4617-92F2-15ED1D987741}" type="presParOf" srcId="{10D51E0F-33DC-412D-8026-0CAE3EA522AF}" destId="{EBE5E84C-D4FD-43E2-932B-C242040B6613}" srcOrd="0" destOrd="0" presId="urn:microsoft.com/office/officeart/2011/layout/ConvergingText"/>
    <dgm:cxn modelId="{EC5158AE-4CEF-4937-B23F-0094AAEC7930}" type="presParOf" srcId="{EBE5E84C-D4FD-43E2-932B-C242040B6613}" destId="{E93DE9E1-B3A4-44D2-B570-ADECAC87D4EC}" srcOrd="0" destOrd="0" presId="urn:microsoft.com/office/officeart/2011/layout/ConvergingText"/>
    <dgm:cxn modelId="{A50D0BC2-3563-4A2A-BD0E-E45D053FC672}" type="presParOf" srcId="{EBE5E84C-D4FD-43E2-932B-C242040B6613}" destId="{D1756EB4-CAB9-4815-9847-E3F68AF6C787}" srcOrd="1" destOrd="0" presId="urn:microsoft.com/office/officeart/2011/layout/ConvergingText"/>
    <dgm:cxn modelId="{77C09479-4C6F-4475-9310-AC07DDD2CA9F}" type="presParOf" srcId="{EBE5E84C-D4FD-43E2-932B-C242040B6613}" destId="{D0D4872F-477F-40ED-9ED8-A2A15412CCBA}" srcOrd="2" destOrd="0" presId="urn:microsoft.com/office/officeart/2011/layout/ConvergingText"/>
    <dgm:cxn modelId="{3C7CA046-BE93-4831-8E97-5E3002F3691E}" type="presParOf" srcId="{EBE5E84C-D4FD-43E2-932B-C242040B6613}" destId="{891A06B6-F55F-4FA5-87EB-754C4C4AB1E0}" srcOrd="3" destOrd="0" presId="urn:microsoft.com/office/officeart/2011/layout/ConvergingText"/>
    <dgm:cxn modelId="{9E70A734-72EC-42E1-8470-0726C54526DE}" type="presParOf" srcId="{EBE5E84C-D4FD-43E2-932B-C242040B6613}" destId="{76694F59-6B6E-4927-9A61-23509EF5A210}" srcOrd="4" destOrd="0" presId="urn:microsoft.com/office/officeart/2011/layout/ConvergingText"/>
    <dgm:cxn modelId="{12E8977C-29FA-4762-9C1A-6836FEDD9507}" type="presParOf" srcId="{EBE5E84C-D4FD-43E2-932B-C242040B6613}" destId="{6BB0C98C-EF2D-40BC-943D-FF9F145CDEA1}" srcOrd="5" destOrd="0" presId="urn:microsoft.com/office/officeart/2011/layout/ConvergingText"/>
    <dgm:cxn modelId="{DC3A068C-CCBB-438D-A274-5F2FDEA04182}" type="presParOf" srcId="{EBE5E84C-D4FD-43E2-932B-C242040B6613}" destId="{30908730-749A-4401-B7C2-EF6FA3B7FA80}" srcOrd="6" destOrd="0" presId="urn:microsoft.com/office/officeart/2011/layout/ConvergingText"/>
    <dgm:cxn modelId="{B013353A-B479-46D0-A4F4-80CE5E4B8E00}" type="presParOf" srcId="{EBE5E84C-D4FD-43E2-932B-C242040B6613}" destId="{86C9A246-9844-4A11-B4CD-4F42F7D48B38}" srcOrd="7" destOrd="0" presId="urn:microsoft.com/office/officeart/2011/layout/ConvergingText"/>
    <dgm:cxn modelId="{56EA2333-6210-4AA9-A0C5-1ADD359F88F0}" type="presParOf" srcId="{EBE5E84C-D4FD-43E2-932B-C242040B6613}" destId="{60D7D746-5CAD-46B8-A467-BD7DFB06A016}" srcOrd="8" destOrd="0" presId="urn:microsoft.com/office/officeart/2011/layout/ConvergingText"/>
    <dgm:cxn modelId="{578A7C57-6D9A-4111-BA6F-9D7099BD01B9}" type="presParOf" srcId="{EBE5E84C-D4FD-43E2-932B-C242040B6613}" destId="{BAC93AC2-C5E0-4D38-8865-1611D420F681}" srcOrd="9" destOrd="0" presId="urn:microsoft.com/office/officeart/2011/layout/ConvergingText"/>
    <dgm:cxn modelId="{0E10A8AD-D14E-4306-B680-889502090B70}" type="presParOf" srcId="{EBE5E84C-D4FD-43E2-932B-C242040B6613}" destId="{0CC3C1EA-97A3-4F6D-965A-2B3798D11104}" srcOrd="10" destOrd="0" presId="urn:microsoft.com/office/officeart/2011/layout/ConvergingText"/>
    <dgm:cxn modelId="{B3949272-9B9C-4880-BA24-18E8A348E932}" type="presParOf" srcId="{EBE5E84C-D4FD-43E2-932B-C242040B6613}" destId="{4D72AD21-DA02-48EE-8493-43D98C09C0C4}" srcOrd="11" destOrd="0" presId="urn:microsoft.com/office/officeart/2011/layout/ConvergingText"/>
    <dgm:cxn modelId="{A6CF5B23-5E09-489F-8451-396A68442696}" type="presParOf" srcId="{EBE5E84C-D4FD-43E2-932B-C242040B6613}" destId="{9B1D51EE-FA5D-4566-AFF8-2225110BAE02}" srcOrd="12" destOrd="0" presId="urn:microsoft.com/office/officeart/2011/layout/ConvergingText"/>
    <dgm:cxn modelId="{EF3035A4-FC7E-4A4E-8359-3E952FE08A61}" type="presParOf" srcId="{EBE5E84C-D4FD-43E2-932B-C242040B6613}" destId="{9B365C74-6160-4731-990B-46F72831CAFB}" srcOrd="13" destOrd="0" presId="urn:microsoft.com/office/officeart/2011/layout/ConvergingText"/>
    <dgm:cxn modelId="{C836A4DD-8EB1-429A-A547-C4D62418A061}" type="presParOf" srcId="{EBE5E84C-D4FD-43E2-932B-C242040B6613}" destId="{C9543A25-FE08-41D2-A3AD-3EB360BFC5C1}" srcOrd="14" destOrd="0" presId="urn:microsoft.com/office/officeart/2011/layout/ConvergingText"/>
    <dgm:cxn modelId="{9327BE23-520D-4BE5-B344-ECAB284F10E4}" type="presParOf" srcId="{EBE5E84C-D4FD-43E2-932B-C242040B6613}" destId="{4CDE1A69-161C-4D82-8C74-C4C2884930EC}" srcOrd="15" destOrd="0" presId="urn:microsoft.com/office/officeart/2011/layout/ConvergingText"/>
    <dgm:cxn modelId="{C3BE2926-64CC-4255-B1CF-508EA5E1EDD6}" type="presParOf" srcId="{EBE5E84C-D4FD-43E2-932B-C242040B6613}" destId="{4CB422E5-2551-44D7-B1E8-8B5BFE9D3192}" srcOrd="16" destOrd="0" presId="urn:microsoft.com/office/officeart/2011/layout/ConvergingText"/>
    <dgm:cxn modelId="{6E8B9E01-7A42-47AC-910B-CE702FEF426A}" type="presParOf" srcId="{EBE5E84C-D4FD-43E2-932B-C242040B6613}" destId="{5AE69C20-4E7D-4C8C-B89D-5FCB6600B005}" srcOrd="17" destOrd="0" presId="urn:microsoft.com/office/officeart/2011/layout/ConvergingText"/>
    <dgm:cxn modelId="{1BEB4FB5-4D19-4EBE-A22E-41264A0ECCB3}" type="presParOf" srcId="{EBE5E84C-D4FD-43E2-932B-C242040B6613}" destId="{A5E47F10-6620-47CD-B223-4CD712385245}" srcOrd="18" destOrd="0" presId="urn:microsoft.com/office/officeart/2011/layout/ConvergingText"/>
    <dgm:cxn modelId="{3B253C74-7D20-45CF-AACD-111298A0DDB0}" type="presParOf" srcId="{EBE5E84C-D4FD-43E2-932B-C242040B6613}" destId="{DEDE7BC0-F2EC-4F6B-BB05-F1D14CDBC823}" srcOrd="19" destOrd="0" presId="urn:microsoft.com/office/officeart/2011/layout/ConvergingText"/>
    <dgm:cxn modelId="{4F3AF7F6-7FAF-4346-A807-6EF660DBE65F}" type="presParOf" srcId="{EBE5E84C-D4FD-43E2-932B-C242040B6613}" destId="{D75EBA6C-10A4-4CF1-8143-BE31F5C5E375}" srcOrd="20" destOrd="0" presId="urn:microsoft.com/office/officeart/2011/layout/ConvergingText"/>
    <dgm:cxn modelId="{72FE04A5-6045-48D6-B069-B815C9F58898}" type="presParOf" srcId="{EBE5E84C-D4FD-43E2-932B-C242040B6613}" destId="{1B454895-CD13-49ED-97E6-968450F4C8C5}" srcOrd="21" destOrd="0" presId="urn:microsoft.com/office/officeart/2011/layout/ConvergingText"/>
    <dgm:cxn modelId="{25E8E2F2-B77E-456D-9A35-812BB2D791EB}" type="presParOf" srcId="{EBE5E84C-D4FD-43E2-932B-C242040B6613}" destId="{AC0507E6-602B-4095-8671-1530D2EFFED5}" srcOrd="22" destOrd="0" presId="urn:microsoft.com/office/officeart/2011/layout/ConvergingText"/>
    <dgm:cxn modelId="{943B1C6E-EFFA-4AEC-9EDA-BD729A179CED}" type="presParOf" srcId="{EBE5E84C-D4FD-43E2-932B-C242040B6613}" destId="{34036177-4039-4D41-B600-CC1D17BF8420}" srcOrd="23" destOrd="0" presId="urn:microsoft.com/office/officeart/2011/layout/ConvergingText"/>
    <dgm:cxn modelId="{9DEA803E-A002-4709-B00F-B84E09D61ACF}" type="presParOf" srcId="{EBE5E84C-D4FD-43E2-932B-C242040B6613}" destId="{DD034FA3-4EA1-4D36-8950-E77DB91F0450}" srcOrd="24" destOrd="0" presId="urn:microsoft.com/office/officeart/2011/layout/ConvergingText"/>
    <dgm:cxn modelId="{85A4D43F-3995-40C4-8553-FE814260D821}" type="presParOf" srcId="{EBE5E84C-D4FD-43E2-932B-C242040B6613}" destId="{82873A4B-2955-431E-89C9-45CFBFB1E987}" srcOrd="25" destOrd="0" presId="urn:microsoft.com/office/officeart/2011/layout/ConvergingText"/>
    <dgm:cxn modelId="{0954BA63-9F6C-48FB-9E24-E73A012BF155}" type="presParOf" srcId="{EBE5E84C-D4FD-43E2-932B-C242040B6613}" destId="{9651C29B-3EF6-44D8-ACF9-AFBA5D172C4F}" srcOrd="26" destOrd="0" presId="urn:microsoft.com/office/officeart/2011/layout/ConvergingText"/>
    <dgm:cxn modelId="{95792340-D9D7-4670-9B45-CDDA4B7599EE}" type="presParOf" srcId="{EBE5E84C-D4FD-43E2-932B-C242040B6613}" destId="{B9BEFAD5-0CD8-445E-958C-4610D88A6B0E}" srcOrd="27" destOrd="0" presId="urn:microsoft.com/office/officeart/2011/layout/ConvergingText"/>
    <dgm:cxn modelId="{C479259B-4EB3-47E9-9FD6-5EDFCDE14586}" type="presParOf" srcId="{EBE5E84C-D4FD-43E2-932B-C242040B6613}" destId="{13FF225F-11F1-45CC-A1B8-5A5E065CDE4B}" srcOrd="28" destOrd="0" presId="urn:microsoft.com/office/officeart/2011/layout/ConvergingText"/>
    <dgm:cxn modelId="{D170C1D8-F562-45AC-A7B3-175ABF9DB61B}" type="presParOf" srcId="{EBE5E84C-D4FD-43E2-932B-C242040B6613}" destId="{661ABD94-10FC-4A9B-A4F6-232B54861939}" srcOrd="29" destOrd="0" presId="urn:microsoft.com/office/officeart/2011/layout/ConvergingText"/>
    <dgm:cxn modelId="{0D859F54-1CA9-4A96-95A8-33D636DEBB9C}" type="presParOf" srcId="{EBE5E84C-D4FD-43E2-932B-C242040B6613}" destId="{4CEE7AAA-71DB-4C91-96CD-F6FF23EED4F8}" srcOrd="30" destOrd="0" presId="urn:microsoft.com/office/officeart/2011/layout/ConvergingText"/>
    <dgm:cxn modelId="{2CC676F3-5055-4F8A-AE40-85CE4182EBDB}" type="presParOf" srcId="{EBE5E84C-D4FD-43E2-932B-C242040B6613}" destId="{E94A0D3B-8B5A-4EB4-9449-7E19221F27CF}" srcOrd="31" destOrd="0" presId="urn:microsoft.com/office/officeart/2011/layout/ConvergingText"/>
    <dgm:cxn modelId="{728E7688-0ED7-456C-A78A-169E2777BD13}" type="presParOf" srcId="{EBE5E84C-D4FD-43E2-932B-C242040B6613}" destId="{841C664B-1825-4B61-83EE-966DB1744624}" srcOrd="32" destOrd="0" presId="urn:microsoft.com/office/officeart/2011/layout/ConvergingText"/>
    <dgm:cxn modelId="{5EA6E739-A223-4883-969F-12FAF1D3D66A}" type="presParOf" srcId="{EBE5E84C-D4FD-43E2-932B-C242040B6613}" destId="{894551A6-A59F-4B0A-ABDC-4D63CF067D9D}" srcOrd="33" destOrd="0" presId="urn:microsoft.com/office/officeart/2011/layout/ConvergingText"/>
    <dgm:cxn modelId="{3C5F5CD4-D36C-4A6D-9DC8-256549BA9BE0}" type="presParOf" srcId="{EBE5E84C-D4FD-43E2-932B-C242040B6613}" destId="{91A87533-2A39-45A1-91A7-E931D9DA717A}" srcOrd="34" destOrd="0" presId="urn:microsoft.com/office/officeart/2011/layout/ConvergingText"/>
    <dgm:cxn modelId="{9F090F6B-C29D-44DF-96BC-BB4EA4CE8242}" type="presParOf" srcId="{EBE5E84C-D4FD-43E2-932B-C242040B6613}" destId="{4EC45307-A8E1-4821-A478-3A8CD7C53616}" srcOrd="35" destOrd="0" presId="urn:microsoft.com/office/officeart/2011/layout/ConvergingText"/>
    <dgm:cxn modelId="{F66FFB55-3FC2-43D4-B13F-6D3AE2DD6749}" type="presParOf" srcId="{EBE5E84C-D4FD-43E2-932B-C242040B6613}" destId="{D7F64573-08D1-47FB-A0F2-09831D51BE39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2901BE-8415-4468-9EF2-AC7FFFD3BCC8}" type="doc">
      <dgm:prSet loTypeId="urn:microsoft.com/office/officeart/2005/8/layout/rings+Icon" loCatId="relationship" qsTypeId="urn:microsoft.com/office/officeart/2005/8/quickstyle/3d3" qsCatId="3D" csTypeId="urn:microsoft.com/office/officeart/2005/8/colors/accent1_2" csCatId="accent1" phldr="1"/>
      <dgm:spPr/>
    </dgm:pt>
    <dgm:pt modelId="{D6E1C5EA-CE02-4921-B521-8132FAF645EE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pPr rtl="1"/>
          <a:r>
            <a:rPr lang="fa-IR" b="1" dirty="0" smtClean="0">
              <a:solidFill>
                <a:srgbClr val="003300"/>
              </a:solidFill>
              <a:cs typeface="B Nazanin" pitchFamily="2" charset="-78"/>
            </a:rPr>
            <a:t>ژئوژنوم (روده ته) </a:t>
          </a:r>
          <a:endParaRPr lang="fa-IR" b="1" dirty="0">
            <a:solidFill>
              <a:srgbClr val="003300"/>
            </a:solidFill>
            <a:cs typeface="B Nazanin" pitchFamily="2" charset="-78"/>
          </a:endParaRPr>
        </a:p>
      </dgm:t>
    </dgm:pt>
    <dgm:pt modelId="{5A5E631E-854F-46B0-93F7-2081AB10DCAB}" type="parTrans" cxnId="{E7B10681-D74D-4475-A798-53DAAEF0EC0C}">
      <dgm:prSet/>
      <dgm:spPr/>
      <dgm:t>
        <a:bodyPr/>
        <a:lstStyle/>
        <a:p>
          <a:pPr rtl="1"/>
          <a:endParaRPr lang="fa-IR"/>
        </a:p>
      </dgm:t>
    </dgm:pt>
    <dgm:pt modelId="{F64D2385-AB38-4FE4-A556-22F0AB549CCC}" type="sibTrans" cxnId="{E7B10681-D74D-4475-A798-53DAAEF0EC0C}">
      <dgm:prSet/>
      <dgm:spPr/>
      <dgm:t>
        <a:bodyPr/>
        <a:lstStyle/>
        <a:p>
          <a:pPr rtl="1"/>
          <a:endParaRPr lang="fa-IR"/>
        </a:p>
      </dgm:t>
    </dgm:pt>
    <dgm:pt modelId="{3AD261C6-39EC-439C-8CCD-052C52971608}">
      <dgm:prSet phldrT="[Text]"/>
      <dgm:spPr>
        <a:solidFill>
          <a:srgbClr val="FF3399">
            <a:alpha val="50000"/>
          </a:srgbClr>
        </a:solidFill>
      </dgm:spPr>
      <dgm:t>
        <a:bodyPr/>
        <a:lstStyle/>
        <a:p>
          <a:pPr rtl="1"/>
          <a:r>
            <a:rPr lang="fa-IR" b="1" dirty="0" smtClean="0">
              <a:solidFill>
                <a:srgbClr val="CC00FF"/>
              </a:solidFill>
              <a:cs typeface="B Nazanin" pitchFamily="2" charset="-78"/>
            </a:rPr>
            <a:t>ایلئوم</a:t>
          </a:r>
          <a:endParaRPr lang="fa-IR" b="1" dirty="0">
            <a:solidFill>
              <a:srgbClr val="CC00FF"/>
            </a:solidFill>
            <a:cs typeface="B Nazanin" pitchFamily="2" charset="-78"/>
          </a:endParaRPr>
        </a:p>
      </dgm:t>
    </dgm:pt>
    <dgm:pt modelId="{94F61BCC-807F-48D4-B448-D0A779AFF42A}" type="parTrans" cxnId="{6DA65B0D-9B91-43E5-B5B8-996C1AECECB1}">
      <dgm:prSet/>
      <dgm:spPr/>
      <dgm:t>
        <a:bodyPr/>
        <a:lstStyle/>
        <a:p>
          <a:pPr rtl="1"/>
          <a:endParaRPr lang="fa-IR"/>
        </a:p>
      </dgm:t>
    </dgm:pt>
    <dgm:pt modelId="{D2AF7EA6-E340-403E-BF0C-B50E8E0EB52E}" type="sibTrans" cxnId="{6DA65B0D-9B91-43E5-B5B8-996C1AECECB1}">
      <dgm:prSet/>
      <dgm:spPr/>
      <dgm:t>
        <a:bodyPr/>
        <a:lstStyle/>
        <a:p>
          <a:pPr rtl="1"/>
          <a:endParaRPr lang="fa-IR"/>
        </a:p>
      </dgm:t>
    </dgm:pt>
    <dgm:pt modelId="{10E29E4C-2A7B-44E7-9197-F02DCCC0FCA0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pPr rtl="1"/>
          <a:r>
            <a:rPr lang="fa-IR" b="1" dirty="0" smtClean="0">
              <a:solidFill>
                <a:srgbClr val="663300"/>
              </a:solidFill>
              <a:cs typeface="B Nazanin" pitchFamily="2" charset="-78"/>
            </a:rPr>
            <a:t>دئودنوم</a:t>
          </a:r>
          <a:endParaRPr lang="fa-IR" b="1" dirty="0">
            <a:solidFill>
              <a:srgbClr val="663300"/>
            </a:solidFill>
            <a:cs typeface="B Nazanin" pitchFamily="2" charset="-78"/>
          </a:endParaRPr>
        </a:p>
      </dgm:t>
    </dgm:pt>
    <dgm:pt modelId="{72394DEF-BB55-4E9C-B95C-B5D38D98492D}" type="parTrans" cxnId="{B1088271-2762-420F-B465-964BE2C8766E}">
      <dgm:prSet/>
      <dgm:spPr/>
      <dgm:t>
        <a:bodyPr/>
        <a:lstStyle/>
        <a:p>
          <a:pPr rtl="1"/>
          <a:endParaRPr lang="fa-IR"/>
        </a:p>
      </dgm:t>
    </dgm:pt>
    <dgm:pt modelId="{1EEB511B-EDBE-46CB-B675-DEBAA9659C3B}" type="sibTrans" cxnId="{B1088271-2762-420F-B465-964BE2C8766E}">
      <dgm:prSet/>
      <dgm:spPr/>
      <dgm:t>
        <a:bodyPr/>
        <a:lstStyle/>
        <a:p>
          <a:pPr rtl="1"/>
          <a:endParaRPr lang="fa-IR"/>
        </a:p>
      </dgm:t>
    </dgm:pt>
    <dgm:pt modelId="{D1895D8B-C65A-44B8-A965-B746A89075F2}" type="pres">
      <dgm:prSet presAssocID="{1B2901BE-8415-4468-9EF2-AC7FFFD3BCC8}" presName="Name0" presStyleCnt="0">
        <dgm:presLayoutVars>
          <dgm:chMax val="7"/>
          <dgm:dir/>
          <dgm:resizeHandles val="exact"/>
        </dgm:presLayoutVars>
      </dgm:prSet>
      <dgm:spPr/>
    </dgm:pt>
    <dgm:pt modelId="{9CBDCDFA-C4DC-42EC-BAD5-D1E7A0215897}" type="pres">
      <dgm:prSet presAssocID="{1B2901BE-8415-4468-9EF2-AC7FFFD3BCC8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E3D3FB9-F936-4EB9-B0F3-EC766710C0CB}" type="pres">
      <dgm:prSet presAssocID="{1B2901BE-8415-4468-9EF2-AC7FFFD3BCC8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C6E4EAD-DECC-459A-9FF6-FA4781039CF4}" type="pres">
      <dgm:prSet presAssocID="{1B2901BE-8415-4468-9EF2-AC7FFFD3BCC8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6D8B3167-C484-4F76-91A7-CFE190154123}" type="presOf" srcId="{10E29E4C-2A7B-44E7-9197-F02DCCC0FCA0}" destId="{0C6E4EAD-DECC-459A-9FF6-FA4781039CF4}" srcOrd="0" destOrd="0" presId="urn:microsoft.com/office/officeart/2005/8/layout/rings+Icon"/>
    <dgm:cxn modelId="{6DA65B0D-9B91-43E5-B5B8-996C1AECECB1}" srcId="{1B2901BE-8415-4468-9EF2-AC7FFFD3BCC8}" destId="{3AD261C6-39EC-439C-8CCD-052C52971608}" srcOrd="1" destOrd="0" parTransId="{94F61BCC-807F-48D4-B448-D0A779AFF42A}" sibTransId="{D2AF7EA6-E340-403E-BF0C-B50E8E0EB52E}"/>
    <dgm:cxn modelId="{88DF8087-B86D-4962-864C-378E43829B6C}" type="presOf" srcId="{D6E1C5EA-CE02-4921-B521-8132FAF645EE}" destId="{9CBDCDFA-C4DC-42EC-BAD5-D1E7A0215897}" srcOrd="0" destOrd="0" presId="urn:microsoft.com/office/officeart/2005/8/layout/rings+Icon"/>
    <dgm:cxn modelId="{70F8D78D-781A-46CB-A38C-95BC707F36E1}" type="presOf" srcId="{3AD261C6-39EC-439C-8CCD-052C52971608}" destId="{9E3D3FB9-F936-4EB9-B0F3-EC766710C0CB}" srcOrd="0" destOrd="0" presId="urn:microsoft.com/office/officeart/2005/8/layout/rings+Icon"/>
    <dgm:cxn modelId="{B1088271-2762-420F-B465-964BE2C8766E}" srcId="{1B2901BE-8415-4468-9EF2-AC7FFFD3BCC8}" destId="{10E29E4C-2A7B-44E7-9197-F02DCCC0FCA0}" srcOrd="2" destOrd="0" parTransId="{72394DEF-BB55-4E9C-B95C-B5D38D98492D}" sibTransId="{1EEB511B-EDBE-46CB-B675-DEBAA9659C3B}"/>
    <dgm:cxn modelId="{E7B10681-D74D-4475-A798-53DAAEF0EC0C}" srcId="{1B2901BE-8415-4468-9EF2-AC7FFFD3BCC8}" destId="{D6E1C5EA-CE02-4921-B521-8132FAF645EE}" srcOrd="0" destOrd="0" parTransId="{5A5E631E-854F-46B0-93F7-2081AB10DCAB}" sibTransId="{F64D2385-AB38-4FE4-A556-22F0AB549CCC}"/>
    <dgm:cxn modelId="{86BCFC1B-8B39-40DF-B5ED-61C0E974F5C9}" type="presOf" srcId="{1B2901BE-8415-4468-9EF2-AC7FFFD3BCC8}" destId="{D1895D8B-C65A-44B8-A965-B746A89075F2}" srcOrd="0" destOrd="0" presId="urn:microsoft.com/office/officeart/2005/8/layout/rings+Icon"/>
    <dgm:cxn modelId="{A072B3B4-CC01-4A6B-AB6C-D4F4228877AF}" type="presParOf" srcId="{D1895D8B-C65A-44B8-A965-B746A89075F2}" destId="{9CBDCDFA-C4DC-42EC-BAD5-D1E7A0215897}" srcOrd="0" destOrd="0" presId="urn:microsoft.com/office/officeart/2005/8/layout/rings+Icon"/>
    <dgm:cxn modelId="{35123A83-0BD2-4B29-B980-597422249664}" type="presParOf" srcId="{D1895D8B-C65A-44B8-A965-B746A89075F2}" destId="{9E3D3FB9-F936-4EB9-B0F3-EC766710C0CB}" srcOrd="1" destOrd="0" presId="urn:microsoft.com/office/officeart/2005/8/layout/rings+Icon"/>
    <dgm:cxn modelId="{B9BFF2BB-F632-4F29-B2EC-0DF5AD1CCF6D}" type="presParOf" srcId="{D1895D8B-C65A-44B8-A965-B746A89075F2}" destId="{0C6E4EAD-DECC-459A-9FF6-FA4781039CF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0124D8-68DC-4510-9E09-1F032C1CEBC6}">
      <dsp:nvSpPr>
        <dsp:cNvPr id="0" name=""/>
        <dsp:cNvSpPr/>
      </dsp:nvSpPr>
      <dsp:spPr>
        <a:xfrm>
          <a:off x="4152900" y="2008013"/>
          <a:ext cx="2938207" cy="509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968"/>
              </a:lnTo>
              <a:lnTo>
                <a:pt x="2938207" y="254968"/>
              </a:lnTo>
              <a:lnTo>
                <a:pt x="2938207" y="509936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999FA-81AE-4301-9A1D-602BB45FF07A}">
      <dsp:nvSpPr>
        <dsp:cNvPr id="0" name=""/>
        <dsp:cNvSpPr/>
      </dsp:nvSpPr>
      <dsp:spPr>
        <a:xfrm>
          <a:off x="4107180" y="2008013"/>
          <a:ext cx="91440" cy="509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993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BE460-362E-4A5B-B699-3C6F704B0CD9}">
      <dsp:nvSpPr>
        <dsp:cNvPr id="0" name=""/>
        <dsp:cNvSpPr/>
      </dsp:nvSpPr>
      <dsp:spPr>
        <a:xfrm>
          <a:off x="1214692" y="2008013"/>
          <a:ext cx="2938207" cy="509936"/>
        </a:xfrm>
        <a:custGeom>
          <a:avLst/>
          <a:gdLst/>
          <a:ahLst/>
          <a:cxnLst/>
          <a:rect l="0" t="0" r="0" b="0"/>
          <a:pathLst>
            <a:path>
              <a:moveTo>
                <a:pt x="2938207" y="0"/>
              </a:moveTo>
              <a:lnTo>
                <a:pt x="2938207" y="254968"/>
              </a:lnTo>
              <a:lnTo>
                <a:pt x="0" y="254968"/>
              </a:lnTo>
              <a:lnTo>
                <a:pt x="0" y="509936"/>
              </a:lnTo>
            </a:path>
          </a:pathLst>
        </a:custGeom>
        <a:noFill/>
        <a:ln w="25400" cap="flat" cmpd="sng" algn="ctr">
          <a:solidFill>
            <a:srgbClr val="92D050"/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70CDC-A2ED-4014-A153-05D2FB6B256D}">
      <dsp:nvSpPr>
        <dsp:cNvPr id="0" name=""/>
        <dsp:cNvSpPr/>
      </dsp:nvSpPr>
      <dsp:spPr>
        <a:xfrm>
          <a:off x="3545832" y="793877"/>
          <a:ext cx="1214135" cy="12141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A51DD-8437-425C-9FFB-3983B20FFA47}">
      <dsp:nvSpPr>
        <dsp:cNvPr id="0" name=""/>
        <dsp:cNvSpPr/>
      </dsp:nvSpPr>
      <dsp:spPr>
        <a:xfrm>
          <a:off x="3545832" y="793877"/>
          <a:ext cx="1214135" cy="12141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7030A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A5A1B-F0FA-4B5F-9CA1-95AC1B71A1E1}">
      <dsp:nvSpPr>
        <dsp:cNvPr id="0" name=""/>
        <dsp:cNvSpPr/>
      </dsp:nvSpPr>
      <dsp:spPr>
        <a:xfrm>
          <a:off x="2938764" y="1012422"/>
          <a:ext cx="2428270" cy="77704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solidFill>
                <a:srgbClr val="7030A0"/>
              </a:solidFill>
              <a:cs typeface="B Nazanin" pitchFamily="2" charset="-78"/>
            </a:rPr>
            <a:t>غدد بزاقی </a:t>
          </a:r>
          <a:endParaRPr lang="fa-IR" sz="3600" b="1" kern="1200" dirty="0">
            <a:solidFill>
              <a:srgbClr val="7030A0"/>
            </a:solidFill>
            <a:cs typeface="B Nazanin" pitchFamily="2" charset="-78"/>
          </a:endParaRPr>
        </a:p>
      </dsp:txBody>
      <dsp:txXfrm>
        <a:off x="2938764" y="1012422"/>
        <a:ext cx="2428270" cy="777046"/>
      </dsp:txXfrm>
    </dsp:sp>
    <dsp:sp modelId="{6BB04EC7-793A-4A88-A227-C0CF909B621D}">
      <dsp:nvSpPr>
        <dsp:cNvPr id="0" name=""/>
        <dsp:cNvSpPr/>
      </dsp:nvSpPr>
      <dsp:spPr>
        <a:xfrm>
          <a:off x="607625" y="2517949"/>
          <a:ext cx="1214135" cy="12141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9E8E1-A368-401E-B9AF-5CF7204AB73D}">
      <dsp:nvSpPr>
        <dsp:cNvPr id="0" name=""/>
        <dsp:cNvSpPr/>
      </dsp:nvSpPr>
      <dsp:spPr>
        <a:xfrm>
          <a:off x="607625" y="2517949"/>
          <a:ext cx="1214135" cy="12141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FA7A4-3F1B-419F-BAAF-754E98A15D54}">
      <dsp:nvSpPr>
        <dsp:cNvPr id="0" name=""/>
        <dsp:cNvSpPr/>
      </dsp:nvSpPr>
      <dsp:spPr>
        <a:xfrm>
          <a:off x="557" y="2736494"/>
          <a:ext cx="2428270" cy="77704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solidFill>
                <a:srgbClr val="663300"/>
              </a:solidFill>
              <a:cs typeface="B Nazanin" pitchFamily="2" charset="-78"/>
            </a:rPr>
            <a:t>مختلط</a:t>
          </a:r>
          <a:endParaRPr lang="fa-IR" sz="3600" b="1" kern="1200" dirty="0">
            <a:solidFill>
              <a:srgbClr val="663300"/>
            </a:solidFill>
            <a:cs typeface="B Nazanin" pitchFamily="2" charset="-78"/>
          </a:endParaRPr>
        </a:p>
      </dsp:txBody>
      <dsp:txXfrm>
        <a:off x="557" y="2736494"/>
        <a:ext cx="2428270" cy="777046"/>
      </dsp:txXfrm>
    </dsp:sp>
    <dsp:sp modelId="{D2AD46D3-8CF0-44E0-AFA3-38826EBDFB18}">
      <dsp:nvSpPr>
        <dsp:cNvPr id="0" name=""/>
        <dsp:cNvSpPr/>
      </dsp:nvSpPr>
      <dsp:spPr>
        <a:xfrm>
          <a:off x="3545832" y="2517949"/>
          <a:ext cx="1214135" cy="12141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FF66FF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D6660-18A5-44FC-836D-2AA929120F61}">
      <dsp:nvSpPr>
        <dsp:cNvPr id="0" name=""/>
        <dsp:cNvSpPr/>
      </dsp:nvSpPr>
      <dsp:spPr>
        <a:xfrm>
          <a:off x="3545832" y="2517949"/>
          <a:ext cx="1214135" cy="12141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FF66FF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E0B17-9805-4AB1-B6A0-27C751D29342}">
      <dsp:nvSpPr>
        <dsp:cNvPr id="0" name=""/>
        <dsp:cNvSpPr/>
      </dsp:nvSpPr>
      <dsp:spPr>
        <a:xfrm>
          <a:off x="2938764" y="2736494"/>
          <a:ext cx="2428270" cy="77704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solidFill>
                <a:srgbClr val="FF66FF"/>
              </a:solidFill>
              <a:cs typeface="B Nazanin" pitchFamily="2" charset="-78"/>
            </a:rPr>
            <a:t>موکوسی</a:t>
          </a:r>
          <a:endParaRPr lang="fa-IR" sz="3600" b="1" kern="1200" dirty="0">
            <a:solidFill>
              <a:srgbClr val="FF66FF"/>
            </a:solidFill>
            <a:cs typeface="B Nazanin" pitchFamily="2" charset="-78"/>
          </a:endParaRPr>
        </a:p>
      </dsp:txBody>
      <dsp:txXfrm>
        <a:off x="2938764" y="2736494"/>
        <a:ext cx="2428270" cy="777046"/>
      </dsp:txXfrm>
    </dsp:sp>
    <dsp:sp modelId="{E8CB8D1A-D2DA-45A5-B854-6FF265C52E16}">
      <dsp:nvSpPr>
        <dsp:cNvPr id="0" name=""/>
        <dsp:cNvSpPr/>
      </dsp:nvSpPr>
      <dsp:spPr>
        <a:xfrm>
          <a:off x="6484039" y="2517949"/>
          <a:ext cx="1214135" cy="121413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rgbClr val="FF660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B98D3-EA3D-4E60-ADBC-D1C6BF6B16F8}">
      <dsp:nvSpPr>
        <dsp:cNvPr id="0" name=""/>
        <dsp:cNvSpPr/>
      </dsp:nvSpPr>
      <dsp:spPr>
        <a:xfrm>
          <a:off x="6484039" y="2517949"/>
          <a:ext cx="1214135" cy="121413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rgbClr val="FF6600"/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F0D30-CEDD-48E3-93E7-90E7E9663D12}">
      <dsp:nvSpPr>
        <dsp:cNvPr id="0" name=""/>
        <dsp:cNvSpPr/>
      </dsp:nvSpPr>
      <dsp:spPr>
        <a:xfrm>
          <a:off x="5876971" y="2736494"/>
          <a:ext cx="2428270" cy="77704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solidFill>
                <a:srgbClr val="FF6600"/>
              </a:solidFill>
              <a:cs typeface="B Nazanin" pitchFamily="2" charset="-78"/>
            </a:rPr>
            <a:t>سروزی </a:t>
          </a:r>
          <a:endParaRPr lang="fa-IR" sz="3600" b="1" kern="1200" dirty="0">
            <a:solidFill>
              <a:srgbClr val="FF6600"/>
            </a:solidFill>
            <a:cs typeface="B Nazanin" pitchFamily="2" charset="-78"/>
          </a:endParaRPr>
        </a:p>
      </dsp:txBody>
      <dsp:txXfrm>
        <a:off x="5876971" y="2736494"/>
        <a:ext cx="2428270" cy="7770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245C8A-6650-42F8-8546-9CC59DF714B7}">
      <dsp:nvSpPr>
        <dsp:cNvPr id="0" name=""/>
        <dsp:cNvSpPr/>
      </dsp:nvSpPr>
      <dsp:spPr>
        <a:xfrm>
          <a:off x="2842712" y="3378352"/>
          <a:ext cx="188901" cy="290326"/>
        </a:xfrm>
        <a:prstGeom prst="ellipse">
          <a:avLst/>
        </a:prstGeom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26E277-26A9-424F-8F0F-F79584625A12}">
      <dsp:nvSpPr>
        <dsp:cNvPr id="0" name=""/>
        <dsp:cNvSpPr/>
      </dsp:nvSpPr>
      <dsp:spPr>
        <a:xfrm>
          <a:off x="2677234" y="3643538"/>
          <a:ext cx="188901" cy="290326"/>
        </a:xfrm>
        <a:prstGeom prst="ellipse">
          <a:avLst/>
        </a:prstGeom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B6EA9-BA6E-45BE-A808-3438591C366A}">
      <dsp:nvSpPr>
        <dsp:cNvPr id="0" name=""/>
        <dsp:cNvSpPr/>
      </dsp:nvSpPr>
      <dsp:spPr>
        <a:xfrm>
          <a:off x="2480021" y="3873133"/>
          <a:ext cx="188901" cy="290326"/>
        </a:xfrm>
        <a:prstGeom prst="ellipse">
          <a:avLst/>
        </a:prstGeom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BD7E74-00D4-4092-BCAD-84E3013D34E1}">
      <dsp:nvSpPr>
        <dsp:cNvPr id="0" name=""/>
        <dsp:cNvSpPr/>
      </dsp:nvSpPr>
      <dsp:spPr>
        <a:xfrm>
          <a:off x="2715770" y="709440"/>
          <a:ext cx="188901" cy="290326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57028-D575-4C14-9439-522E912AB983}">
      <dsp:nvSpPr>
        <dsp:cNvPr id="0" name=""/>
        <dsp:cNvSpPr/>
      </dsp:nvSpPr>
      <dsp:spPr>
        <a:xfrm>
          <a:off x="2968143" y="559051"/>
          <a:ext cx="188901" cy="290326"/>
        </a:xfrm>
        <a:prstGeom prst="ellipse">
          <a:avLst/>
        </a:prstGeom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68843-8CC2-4610-8F1B-E39444340FF3}">
      <dsp:nvSpPr>
        <dsp:cNvPr id="0" name=""/>
        <dsp:cNvSpPr/>
      </dsp:nvSpPr>
      <dsp:spPr>
        <a:xfrm>
          <a:off x="3219760" y="408661"/>
          <a:ext cx="188901" cy="290326"/>
        </a:xfrm>
        <a:prstGeom prst="ellipse">
          <a:avLst/>
        </a:prstGeom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8FE30B-1599-4676-BB70-8FF5EE0C5CE0}">
      <dsp:nvSpPr>
        <dsp:cNvPr id="0" name=""/>
        <dsp:cNvSpPr/>
      </dsp:nvSpPr>
      <dsp:spPr>
        <a:xfrm>
          <a:off x="3471377" y="559051"/>
          <a:ext cx="188901" cy="290326"/>
        </a:xfrm>
        <a:prstGeom prst="ellipse">
          <a:avLst/>
        </a:prstGeom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FD2364-CACC-4B86-A11E-9FD74DC4A17E}">
      <dsp:nvSpPr>
        <dsp:cNvPr id="0" name=""/>
        <dsp:cNvSpPr/>
      </dsp:nvSpPr>
      <dsp:spPr>
        <a:xfrm>
          <a:off x="3723750" y="709440"/>
          <a:ext cx="188901" cy="290326"/>
        </a:xfrm>
        <a:prstGeom prst="ellipse">
          <a:avLst/>
        </a:prstGeom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626C76-F893-412B-A666-F3F6D66AD21E}">
      <dsp:nvSpPr>
        <dsp:cNvPr id="0" name=""/>
        <dsp:cNvSpPr/>
      </dsp:nvSpPr>
      <dsp:spPr>
        <a:xfrm>
          <a:off x="3219760" y="725983"/>
          <a:ext cx="188901" cy="290326"/>
        </a:xfrm>
        <a:prstGeom prst="ellips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4415DE-1C26-498A-BD47-E387541655AE}">
      <dsp:nvSpPr>
        <dsp:cNvPr id="0" name=""/>
        <dsp:cNvSpPr/>
      </dsp:nvSpPr>
      <dsp:spPr>
        <a:xfrm>
          <a:off x="3219760" y="1043305"/>
          <a:ext cx="188901" cy="290326"/>
        </a:xfrm>
        <a:prstGeom prst="ellipse">
          <a:avLst/>
        </a:prstGeom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C159BF-B4F7-4D38-B647-7E70466D96B3}">
      <dsp:nvSpPr>
        <dsp:cNvPr id="0" name=""/>
        <dsp:cNvSpPr/>
      </dsp:nvSpPr>
      <dsp:spPr>
        <a:xfrm>
          <a:off x="899605" y="4392486"/>
          <a:ext cx="6579680" cy="1679592"/>
        </a:xfrm>
        <a:prstGeom prst="roundRect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2379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663300"/>
              </a:solidFill>
              <a:cs typeface="B Nazanin" pitchFamily="2" charset="-78"/>
            </a:rPr>
            <a:t>ولی هنگام بلع در اثر عمل دقیق واکنشهای خودکار عصبی به بخشهایی به نام زبان کوچک و اپی‌گلوت به ترتیب راه بینی و نای و همچنین زبان راه دهان را مسدود می‌کند و در نتیجه لقمه غذا فقط به درون مری راه می‌یابد</a:t>
          </a:r>
          <a:endParaRPr lang="fa-IR" sz="2000" b="1" kern="1200" dirty="0">
            <a:solidFill>
              <a:srgbClr val="663300"/>
            </a:solidFill>
            <a:cs typeface="B Nazanin" pitchFamily="2" charset="-78"/>
          </a:endParaRPr>
        </a:p>
      </dsp:txBody>
      <dsp:txXfrm>
        <a:off x="899605" y="4392486"/>
        <a:ext cx="6579680" cy="1679592"/>
      </dsp:txXfrm>
    </dsp:sp>
    <dsp:sp modelId="{AE3299C0-94E1-4490-8677-4C344AE85592}">
      <dsp:nvSpPr>
        <dsp:cNvPr id="0" name=""/>
        <dsp:cNvSpPr/>
      </dsp:nvSpPr>
      <dsp:spPr>
        <a:xfrm>
          <a:off x="323519" y="3384370"/>
          <a:ext cx="1889016" cy="177421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1C668F-7AB9-47BF-A19E-D1F41C476A36}">
      <dsp:nvSpPr>
        <dsp:cNvPr id="0" name=""/>
        <dsp:cNvSpPr/>
      </dsp:nvSpPr>
      <dsp:spPr>
        <a:xfrm>
          <a:off x="3404884" y="2182922"/>
          <a:ext cx="4074231" cy="1679592"/>
        </a:xfrm>
        <a:prstGeom prst="roundRect">
          <a:avLst/>
        </a:prstGeom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2379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solidFill>
                <a:srgbClr val="663300"/>
              </a:solidFill>
              <a:cs typeface="B Nazanin" pitchFamily="2" charset="-78"/>
            </a:rPr>
            <a:t>چهار راهی است که از جلو به دهان ، از بالا به حفرات بینی و از پایین به مری و نای راه دارد و از این‌رو لقمه غذا یا تکه‌ای از آن می‌تواند به سه راه دیگر راه یابد</a:t>
          </a:r>
          <a:endParaRPr lang="fa-IR" sz="1800" b="1" kern="1200" dirty="0">
            <a:solidFill>
              <a:srgbClr val="663300"/>
            </a:solidFill>
            <a:cs typeface="B Nazanin" pitchFamily="2" charset="-78"/>
          </a:endParaRPr>
        </a:p>
      </dsp:txBody>
      <dsp:txXfrm>
        <a:off x="3404884" y="2182922"/>
        <a:ext cx="4074231" cy="1679592"/>
      </dsp:txXfrm>
    </dsp:sp>
    <dsp:sp modelId="{CAE6AAB0-86AA-4506-9603-A049E198B347}">
      <dsp:nvSpPr>
        <dsp:cNvPr id="0" name=""/>
        <dsp:cNvSpPr/>
      </dsp:nvSpPr>
      <dsp:spPr>
        <a:xfrm>
          <a:off x="2275252" y="1440163"/>
          <a:ext cx="1889016" cy="18196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3DE9E1-B3A4-44D2-B570-ADECAC87D4EC}">
      <dsp:nvSpPr>
        <dsp:cNvPr id="0" name=""/>
        <dsp:cNvSpPr/>
      </dsp:nvSpPr>
      <dsp:spPr>
        <a:xfrm>
          <a:off x="8063600" y="2463128"/>
          <a:ext cx="238143" cy="238139"/>
        </a:xfrm>
        <a:prstGeom prst="ellipse">
          <a:avLst/>
        </a:prstGeom>
        <a:solidFill>
          <a:srgbClr val="6699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756EB4-CAB9-4815-9847-E3F68AF6C787}">
      <dsp:nvSpPr>
        <dsp:cNvPr id="0" name=""/>
        <dsp:cNvSpPr/>
      </dsp:nvSpPr>
      <dsp:spPr>
        <a:xfrm>
          <a:off x="7627142" y="2463128"/>
          <a:ext cx="238143" cy="238139"/>
        </a:xfrm>
        <a:prstGeom prst="ellipse">
          <a:avLst/>
        </a:prstGeom>
        <a:solidFill>
          <a:srgbClr val="66FF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D4872F-477F-40ED-9ED8-A2A15412CCBA}">
      <dsp:nvSpPr>
        <dsp:cNvPr id="0" name=""/>
        <dsp:cNvSpPr/>
      </dsp:nvSpPr>
      <dsp:spPr>
        <a:xfrm>
          <a:off x="7190683" y="2463128"/>
          <a:ext cx="238143" cy="23813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1A06B6-F55F-4FA5-87EB-754C4C4AB1E0}">
      <dsp:nvSpPr>
        <dsp:cNvPr id="0" name=""/>
        <dsp:cNvSpPr/>
      </dsp:nvSpPr>
      <dsp:spPr>
        <a:xfrm>
          <a:off x="6755055" y="2463128"/>
          <a:ext cx="238143" cy="23813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694F59-6B6E-4927-9A61-23509EF5A210}">
      <dsp:nvSpPr>
        <dsp:cNvPr id="0" name=""/>
        <dsp:cNvSpPr/>
      </dsp:nvSpPr>
      <dsp:spPr>
        <a:xfrm>
          <a:off x="6318596" y="2463128"/>
          <a:ext cx="238143" cy="238139"/>
        </a:xfrm>
        <a:prstGeom prst="ellipse">
          <a:avLst/>
        </a:prstGeom>
        <a:solidFill>
          <a:srgbClr val="FF9933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B0C98C-EF2D-40BC-943D-FF9F145CDEA1}">
      <dsp:nvSpPr>
        <dsp:cNvPr id="0" name=""/>
        <dsp:cNvSpPr/>
      </dsp:nvSpPr>
      <dsp:spPr>
        <a:xfrm>
          <a:off x="5643994" y="2344058"/>
          <a:ext cx="476287" cy="476671"/>
        </a:xfrm>
        <a:prstGeom prst="ellipse">
          <a:avLst/>
        </a:prstGeom>
        <a:solidFill>
          <a:srgbClr val="CC33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908730-749A-4401-B7C2-EF6FA3B7FA80}">
      <dsp:nvSpPr>
        <dsp:cNvPr id="0" name=""/>
        <dsp:cNvSpPr/>
      </dsp:nvSpPr>
      <dsp:spPr>
        <a:xfrm>
          <a:off x="7675268" y="1971181"/>
          <a:ext cx="238143" cy="238139"/>
        </a:xfrm>
        <a:prstGeom prst="ellipse">
          <a:avLst/>
        </a:prstGeom>
        <a:solidFill>
          <a:srgbClr val="FF33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C9A246-9844-4A11-B4CD-4F42F7D48B38}">
      <dsp:nvSpPr>
        <dsp:cNvPr id="0" name=""/>
        <dsp:cNvSpPr/>
      </dsp:nvSpPr>
      <dsp:spPr>
        <a:xfrm>
          <a:off x="7675268" y="2958600"/>
          <a:ext cx="238143" cy="23813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D7D746-5CAD-46B8-A467-BD7DFB06A016}">
      <dsp:nvSpPr>
        <dsp:cNvPr id="0" name=""/>
        <dsp:cNvSpPr/>
      </dsp:nvSpPr>
      <dsp:spPr>
        <a:xfrm>
          <a:off x="7887689" y="2185037"/>
          <a:ext cx="238143" cy="238139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C93AC2-C5E0-4D38-8865-1611D420F681}">
      <dsp:nvSpPr>
        <dsp:cNvPr id="0" name=""/>
        <dsp:cNvSpPr/>
      </dsp:nvSpPr>
      <dsp:spPr>
        <a:xfrm>
          <a:off x="7901795" y="2745919"/>
          <a:ext cx="238143" cy="238139"/>
        </a:xfrm>
        <a:prstGeom prst="ellipse">
          <a:avLst/>
        </a:prstGeom>
        <a:solidFill>
          <a:srgbClr val="FF66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C3C1EA-97A3-4F6D-965A-2B3798D11104}">
      <dsp:nvSpPr>
        <dsp:cNvPr id="0" name=""/>
        <dsp:cNvSpPr/>
      </dsp:nvSpPr>
      <dsp:spPr>
        <a:xfrm>
          <a:off x="3035201" y="1376615"/>
          <a:ext cx="2411308" cy="2411558"/>
        </a:xfrm>
        <a:prstGeom prst="ellipse">
          <a:avLst/>
        </a:prstGeom>
        <a:solidFill>
          <a:srgbClr val="FFFF99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7200" b="1" kern="1200" dirty="0" smtClean="0">
              <a:solidFill>
                <a:srgbClr val="663300"/>
              </a:solidFill>
              <a:cs typeface="2  Tabassom" pitchFamily="2" charset="-78"/>
            </a:rPr>
            <a:t>مری </a:t>
          </a:r>
          <a:endParaRPr lang="fa-IR" sz="7200" b="1" kern="1200" dirty="0">
            <a:solidFill>
              <a:srgbClr val="663300"/>
            </a:solidFill>
            <a:cs typeface="2  Tabassom" pitchFamily="2" charset="-78"/>
          </a:endParaRPr>
        </a:p>
      </dsp:txBody>
      <dsp:txXfrm>
        <a:off x="3035201" y="1376615"/>
        <a:ext cx="2411308" cy="2411558"/>
      </dsp:txXfrm>
    </dsp:sp>
    <dsp:sp modelId="{4D72AD21-DA02-48EE-8493-43D98C09C0C4}">
      <dsp:nvSpPr>
        <dsp:cNvPr id="0" name=""/>
        <dsp:cNvSpPr/>
      </dsp:nvSpPr>
      <dsp:spPr>
        <a:xfrm>
          <a:off x="2855141" y="1170592"/>
          <a:ext cx="476287" cy="476671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1D51EE-FA5D-4566-AFF8-2225110BAE02}">
      <dsp:nvSpPr>
        <dsp:cNvPr id="0" name=""/>
        <dsp:cNvSpPr/>
      </dsp:nvSpPr>
      <dsp:spPr>
        <a:xfrm>
          <a:off x="2549786" y="919135"/>
          <a:ext cx="238143" cy="238139"/>
        </a:xfrm>
        <a:prstGeom prst="ellipse">
          <a:avLst/>
        </a:prstGeom>
        <a:solidFill>
          <a:schemeClr val="accent1">
            <a:lumMod val="5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365C74-6160-4731-990B-46F72831CAFB}">
      <dsp:nvSpPr>
        <dsp:cNvPr id="0" name=""/>
        <dsp:cNvSpPr/>
      </dsp:nvSpPr>
      <dsp:spPr>
        <a:xfrm>
          <a:off x="2041138" y="919135"/>
          <a:ext cx="238143" cy="238139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543A25-FE08-41D2-A3AD-3EB360BFC5C1}">
      <dsp:nvSpPr>
        <dsp:cNvPr id="0" name=""/>
        <dsp:cNvSpPr/>
      </dsp:nvSpPr>
      <dsp:spPr>
        <a:xfrm>
          <a:off x="1532489" y="919135"/>
          <a:ext cx="238143" cy="23813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DE1A69-161C-4D82-8C74-C4C2884930EC}">
      <dsp:nvSpPr>
        <dsp:cNvPr id="0" name=""/>
        <dsp:cNvSpPr/>
      </dsp:nvSpPr>
      <dsp:spPr>
        <a:xfrm>
          <a:off x="1023841" y="919135"/>
          <a:ext cx="238143" cy="23813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B422E5-2551-44D7-B1E8-8B5BFE9D3192}">
      <dsp:nvSpPr>
        <dsp:cNvPr id="0" name=""/>
        <dsp:cNvSpPr/>
      </dsp:nvSpPr>
      <dsp:spPr>
        <a:xfrm>
          <a:off x="514363" y="919135"/>
          <a:ext cx="238143" cy="238139"/>
        </a:xfrm>
        <a:prstGeom prst="ellipse">
          <a:avLst/>
        </a:prstGeom>
        <a:solidFill>
          <a:srgbClr val="6633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E69C20-4E7D-4C8C-B89D-5FCB6600B005}">
      <dsp:nvSpPr>
        <dsp:cNvPr id="0" name=""/>
        <dsp:cNvSpPr/>
      </dsp:nvSpPr>
      <dsp:spPr>
        <a:xfrm>
          <a:off x="5715" y="919135"/>
          <a:ext cx="238143" cy="238139"/>
        </a:xfrm>
        <a:prstGeom prst="ellipse">
          <a:avLst/>
        </a:prstGeom>
        <a:solidFill>
          <a:srgbClr val="FF66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5EBA6C-10A4-4CF1-8143-BE31F5C5E375}">
      <dsp:nvSpPr>
        <dsp:cNvPr id="0" name=""/>
        <dsp:cNvSpPr/>
      </dsp:nvSpPr>
      <dsp:spPr>
        <a:xfrm>
          <a:off x="4055" y="304593"/>
          <a:ext cx="2791342" cy="61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669900"/>
              </a:solidFill>
              <a:cs typeface="B Nazanin" pitchFamily="2" charset="-78"/>
            </a:rPr>
            <a:t>لوله‌ای به طول 25 سانتیمتر </a:t>
          </a:r>
          <a:endParaRPr lang="fa-IR" sz="2000" b="1" kern="1200" dirty="0">
            <a:solidFill>
              <a:srgbClr val="669900"/>
            </a:solidFill>
            <a:cs typeface="B Nazanin" pitchFamily="2" charset="-78"/>
          </a:endParaRPr>
        </a:p>
      </dsp:txBody>
      <dsp:txXfrm>
        <a:off x="4055" y="304593"/>
        <a:ext cx="2791342" cy="612583"/>
      </dsp:txXfrm>
    </dsp:sp>
    <dsp:sp modelId="{1B454895-CD13-49ED-97E6-968450F4C8C5}">
      <dsp:nvSpPr>
        <dsp:cNvPr id="0" name=""/>
        <dsp:cNvSpPr/>
      </dsp:nvSpPr>
      <dsp:spPr>
        <a:xfrm>
          <a:off x="2360599" y="2344058"/>
          <a:ext cx="476287" cy="476671"/>
        </a:xfrm>
        <a:prstGeom prst="ellipse">
          <a:avLst/>
        </a:prstGeom>
        <a:solidFill>
          <a:srgbClr val="CC00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C0507E6-602B-4095-8671-1530D2EFFED5}">
      <dsp:nvSpPr>
        <dsp:cNvPr id="0" name=""/>
        <dsp:cNvSpPr/>
      </dsp:nvSpPr>
      <dsp:spPr>
        <a:xfrm>
          <a:off x="1889290" y="2463128"/>
          <a:ext cx="238143" cy="238139"/>
        </a:xfrm>
        <a:prstGeom prst="ellipse">
          <a:avLst/>
        </a:prstGeom>
        <a:solidFill>
          <a:schemeClr val="accent6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036177-4039-4D41-B600-CC1D17BF8420}">
      <dsp:nvSpPr>
        <dsp:cNvPr id="0" name=""/>
        <dsp:cNvSpPr/>
      </dsp:nvSpPr>
      <dsp:spPr>
        <a:xfrm>
          <a:off x="1418811" y="2463128"/>
          <a:ext cx="238143" cy="238139"/>
        </a:xfrm>
        <a:prstGeom prst="ellipse">
          <a:avLst/>
        </a:prstGeom>
        <a:solidFill>
          <a:srgbClr val="FF5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034FA3-4EA1-4D36-8950-E77DB91F0450}">
      <dsp:nvSpPr>
        <dsp:cNvPr id="0" name=""/>
        <dsp:cNvSpPr/>
      </dsp:nvSpPr>
      <dsp:spPr>
        <a:xfrm>
          <a:off x="947502" y="2463128"/>
          <a:ext cx="238143" cy="238139"/>
        </a:xfrm>
        <a:prstGeom prst="ellipse">
          <a:avLst/>
        </a:prstGeom>
        <a:solidFill>
          <a:schemeClr val="accent2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2873A4B-2955-431E-89C9-45CFBFB1E987}">
      <dsp:nvSpPr>
        <dsp:cNvPr id="0" name=""/>
        <dsp:cNvSpPr/>
      </dsp:nvSpPr>
      <dsp:spPr>
        <a:xfrm>
          <a:off x="477023" y="2463128"/>
          <a:ext cx="238143" cy="23813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51C29B-3EF6-44D8-ACF9-AFBA5D172C4F}">
      <dsp:nvSpPr>
        <dsp:cNvPr id="0" name=""/>
        <dsp:cNvSpPr/>
      </dsp:nvSpPr>
      <dsp:spPr>
        <a:xfrm>
          <a:off x="5715" y="2463128"/>
          <a:ext cx="238143" cy="238139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FF225F-11F1-45CC-A1B8-5A5E065CDE4B}">
      <dsp:nvSpPr>
        <dsp:cNvPr id="0" name=""/>
        <dsp:cNvSpPr/>
      </dsp:nvSpPr>
      <dsp:spPr>
        <a:xfrm>
          <a:off x="4055" y="1853678"/>
          <a:ext cx="2110932" cy="61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7030A0"/>
              </a:solidFill>
              <a:cs typeface="B Nazanin" pitchFamily="2" charset="-78"/>
            </a:rPr>
            <a:t>2/3میانی آن دارای ماهیچه مخطط و صاف </a:t>
          </a:r>
          <a:endParaRPr lang="fa-IR" sz="2000" b="1" kern="1200" dirty="0">
            <a:solidFill>
              <a:srgbClr val="7030A0"/>
            </a:solidFill>
            <a:cs typeface="B Nazanin" pitchFamily="2" charset="-78"/>
          </a:endParaRPr>
        </a:p>
      </dsp:txBody>
      <dsp:txXfrm>
        <a:off x="4055" y="1853678"/>
        <a:ext cx="2110932" cy="612583"/>
      </dsp:txXfrm>
    </dsp:sp>
    <dsp:sp modelId="{661ABD94-10FC-4A9B-A4F6-232B54861939}">
      <dsp:nvSpPr>
        <dsp:cNvPr id="0" name=""/>
        <dsp:cNvSpPr/>
      </dsp:nvSpPr>
      <dsp:spPr>
        <a:xfrm>
          <a:off x="2855141" y="3497940"/>
          <a:ext cx="476287" cy="476671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EE7AAA-71DB-4C91-96CD-F6FF23EED4F8}">
      <dsp:nvSpPr>
        <dsp:cNvPr id="0" name=""/>
        <dsp:cNvSpPr/>
      </dsp:nvSpPr>
      <dsp:spPr>
        <a:xfrm>
          <a:off x="2549786" y="3983229"/>
          <a:ext cx="238143" cy="238139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4A0D3B-8B5A-4EB4-9449-7E19221F27CF}">
      <dsp:nvSpPr>
        <dsp:cNvPr id="0" name=""/>
        <dsp:cNvSpPr/>
      </dsp:nvSpPr>
      <dsp:spPr>
        <a:xfrm>
          <a:off x="2041138" y="3983229"/>
          <a:ext cx="238143" cy="238139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1C664B-1825-4B61-83EE-966DB1744624}">
      <dsp:nvSpPr>
        <dsp:cNvPr id="0" name=""/>
        <dsp:cNvSpPr/>
      </dsp:nvSpPr>
      <dsp:spPr>
        <a:xfrm>
          <a:off x="1532489" y="3983229"/>
          <a:ext cx="238143" cy="238139"/>
        </a:xfrm>
        <a:prstGeom prst="ellipse">
          <a:avLst/>
        </a:prstGeom>
        <a:solidFill>
          <a:srgbClr val="FFFF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4551A6-A59F-4B0A-ABDC-4D63CF067D9D}">
      <dsp:nvSpPr>
        <dsp:cNvPr id="0" name=""/>
        <dsp:cNvSpPr/>
      </dsp:nvSpPr>
      <dsp:spPr>
        <a:xfrm>
          <a:off x="1023841" y="3983229"/>
          <a:ext cx="238143" cy="238139"/>
        </a:xfrm>
        <a:prstGeom prst="ellipse">
          <a:avLst/>
        </a:prstGeom>
        <a:solidFill>
          <a:srgbClr val="FF66FF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A87533-2A39-45A1-91A7-E931D9DA717A}">
      <dsp:nvSpPr>
        <dsp:cNvPr id="0" name=""/>
        <dsp:cNvSpPr/>
      </dsp:nvSpPr>
      <dsp:spPr>
        <a:xfrm>
          <a:off x="514363" y="3983229"/>
          <a:ext cx="238143" cy="238139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C45307-A8E1-4821-A478-3A8CD7C53616}">
      <dsp:nvSpPr>
        <dsp:cNvPr id="0" name=""/>
        <dsp:cNvSpPr/>
      </dsp:nvSpPr>
      <dsp:spPr>
        <a:xfrm>
          <a:off x="5715" y="3983229"/>
          <a:ext cx="238143" cy="238139"/>
        </a:xfrm>
        <a:prstGeom prst="ellipse">
          <a:avLst/>
        </a:prstGeom>
        <a:solidFill>
          <a:srgbClr val="92D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F64573-08D1-47FB-A0F2-09831D51BE39}">
      <dsp:nvSpPr>
        <dsp:cNvPr id="0" name=""/>
        <dsp:cNvSpPr/>
      </dsp:nvSpPr>
      <dsp:spPr>
        <a:xfrm>
          <a:off x="4055" y="3368295"/>
          <a:ext cx="2791342" cy="612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chemeClr val="accent1">
                  <a:lumMod val="50000"/>
                </a:schemeClr>
              </a:solidFill>
              <a:cs typeface="B Nazanin" pitchFamily="2" charset="-78"/>
            </a:rPr>
            <a:t>و 1/3 بخش پایینی آن دارای ماهیچه صاف </a:t>
          </a:r>
          <a:endParaRPr lang="fa-IR" sz="2000" b="1" kern="1200" dirty="0">
            <a:solidFill>
              <a:schemeClr val="accent1">
                <a:lumMod val="50000"/>
              </a:schemeClr>
            </a:solidFill>
            <a:cs typeface="B Nazanin" pitchFamily="2" charset="-78"/>
          </a:endParaRPr>
        </a:p>
      </dsp:txBody>
      <dsp:txXfrm>
        <a:off x="4055" y="3368295"/>
        <a:ext cx="2791342" cy="61258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BDCDFA-C4DC-42EC-BAD5-D1E7A0215897}">
      <dsp:nvSpPr>
        <dsp:cNvPr id="0" name=""/>
        <dsp:cNvSpPr/>
      </dsp:nvSpPr>
      <dsp:spPr>
        <a:xfrm>
          <a:off x="1924470" y="0"/>
          <a:ext cx="2196785" cy="2196754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003300"/>
              </a:solidFill>
              <a:cs typeface="B Nazanin" pitchFamily="2" charset="-78"/>
            </a:rPr>
            <a:t>ژئوژنوم (روده ته) </a:t>
          </a:r>
          <a:endParaRPr lang="fa-IR" sz="3200" b="1" kern="1200" dirty="0">
            <a:solidFill>
              <a:srgbClr val="003300"/>
            </a:solidFill>
            <a:cs typeface="B Nazanin" pitchFamily="2" charset="-78"/>
          </a:endParaRPr>
        </a:p>
      </dsp:txBody>
      <dsp:txXfrm>
        <a:off x="1924470" y="0"/>
        <a:ext cx="2196785" cy="2196754"/>
      </dsp:txXfrm>
    </dsp:sp>
    <dsp:sp modelId="{9E3D3FB9-F936-4EB9-B0F3-EC766710C0CB}">
      <dsp:nvSpPr>
        <dsp:cNvPr id="0" name=""/>
        <dsp:cNvSpPr/>
      </dsp:nvSpPr>
      <dsp:spPr>
        <a:xfrm>
          <a:off x="3055175" y="1465112"/>
          <a:ext cx="2196785" cy="2196754"/>
        </a:xfrm>
        <a:prstGeom prst="ellipse">
          <a:avLst/>
        </a:prstGeom>
        <a:solidFill>
          <a:srgbClr val="FF3399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CC00FF"/>
              </a:solidFill>
              <a:cs typeface="B Nazanin" pitchFamily="2" charset="-78"/>
            </a:rPr>
            <a:t>ایلئوم</a:t>
          </a:r>
          <a:endParaRPr lang="fa-IR" sz="3200" b="1" kern="1200" dirty="0">
            <a:solidFill>
              <a:srgbClr val="CC00FF"/>
            </a:solidFill>
            <a:cs typeface="B Nazanin" pitchFamily="2" charset="-78"/>
          </a:endParaRPr>
        </a:p>
      </dsp:txBody>
      <dsp:txXfrm>
        <a:off x="3055175" y="1465112"/>
        <a:ext cx="2196785" cy="2196754"/>
      </dsp:txXfrm>
    </dsp:sp>
    <dsp:sp modelId="{0C6E4EAD-DECC-459A-9FF6-FA4781039CF4}">
      <dsp:nvSpPr>
        <dsp:cNvPr id="0" name=""/>
        <dsp:cNvSpPr/>
      </dsp:nvSpPr>
      <dsp:spPr>
        <a:xfrm>
          <a:off x="4184543" y="0"/>
          <a:ext cx="2196785" cy="2196754"/>
        </a:xfrm>
        <a:prstGeom prst="ellipse">
          <a:avLst/>
        </a:prstGeom>
        <a:solidFill>
          <a:srgbClr val="FFFF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rgbClr val="663300"/>
              </a:solidFill>
              <a:cs typeface="B Nazanin" pitchFamily="2" charset="-78"/>
            </a:rPr>
            <a:t>دئودنوم</a:t>
          </a:r>
          <a:endParaRPr lang="fa-IR" sz="3200" b="1" kern="1200" dirty="0">
            <a:solidFill>
              <a:srgbClr val="663300"/>
            </a:solidFill>
            <a:cs typeface="B Nazanin" pitchFamily="2" charset="-78"/>
          </a:endParaRPr>
        </a:p>
      </dsp:txBody>
      <dsp:txXfrm>
        <a:off x="4184543" y="0"/>
        <a:ext cx="2196785" cy="2196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4211-45AD-4D69-9FEA-344C76974D7F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10B5F-DB8B-4E3D-BCB0-DBA8AA499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B2BEE-FC54-4313-9874-D9867EF4A5F9}" type="slidenum">
              <a:rPr lang="en-US"/>
              <a:pPr/>
              <a:t>24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D3086-DE2D-4A21-8E69-300B364816BC}" type="slidenum">
              <a:rPr lang="en-US"/>
              <a:pPr/>
              <a:t>29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B0E9D5-A61B-4FCC-9648-8FC0D8F35D7D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EBDC7-2C68-44EF-9666-90EB5D46426A}" type="slidenum">
              <a:rPr lang="en-US"/>
              <a:pPr/>
              <a:t>35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0F7612-590E-4881-8037-4E3B9D6A8B4D}" type="slidenum">
              <a:rPr lang="en-US"/>
              <a:pPr/>
              <a:t>36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2F1FA-A2D4-4C49-AD67-F76378E027B1}" type="slidenum">
              <a:rPr lang="en-US"/>
              <a:pPr/>
              <a:t>37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345E-7B4D-40D6-8511-FD6507EE34C7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916A-379B-4303-8C90-E72881A19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aneshnameh.roshd.ir/mavara/mavara-index.php?page=%D8%A8%D8%A7%D9%81%D8%AA+%D9%BE%D9%88%D8%B4%D8%B4%DB%8C" TargetMode="External"/><Relationship Id="rId2" Type="http://schemas.openxmlformats.org/officeDocument/2006/relationships/hyperlink" Target="http://daneshnameh.roshd.ir/mavara/mavara-index.php?page=%D8%A8%D8%A7%D9%81%D8%AA+%D9%87%D9%85%D8%A8%D9%86%D8%A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neshnameh.roshd.ir/mavara/mavara-index.php?page=%D8%A8%D8%A7%D9%81%D8%AA+%D9%85%D8%A7%D9%87%DB%8C%DA%86%D9%87%E2%80%8C%D8%A7%DB%8C" TargetMode="External"/><Relationship Id="rId5" Type="http://schemas.openxmlformats.org/officeDocument/2006/relationships/hyperlink" Target="http://daneshnameh.roshd.ir/mavara/mavara-index.php?page=%D8%AF%D8%B3%D8%AA%DA%AF%D8%A7%D9%87+%D9%84%D9%86%D9%81%D8%A7%D9%88%DB%8C" TargetMode="External"/><Relationship Id="rId4" Type="http://schemas.openxmlformats.org/officeDocument/2006/relationships/hyperlink" Target="http://daneshnameh.roshd.ir/mavara/mavara-index.php?page=%D8%B1%DA%A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daneshnameh.roshd.ir/mavara/mavara-index.php?page=%D9%87%D8%B6%D9%85+%D8%BA%D8%B0%D8%A7+%D9%88+%D8%A2%D9%86%D8%B2%DB%8C%D9%85%D9%87%D8%A7%DB%8C+%D9%85%D9%88%D8%AB%D8%B1+%D8%A8%D8%B1+%D8%A2%D9%86" TargetMode="External"/><Relationship Id="rId2" Type="http://schemas.openxmlformats.org/officeDocument/2006/relationships/hyperlink" Target="http://daneshnameh.roshd.ir/mavara/mavara-index.php?page=%D8%AF%D8%B3%D8%AA%DA%AF%D8%A7%D9%87+%DA%AF%D9%88%D8%A7%D8%B1%D8%B4%DB%8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aneshnameh.roshd.ir/mavara/mavara-index.php?page=%D9%84%D9%88%D8%B2%D9%88%D8%A7%D9%84%D9%85%D8%B9%D8%AF%D9%87" TargetMode="External"/><Relationship Id="rId4" Type="http://schemas.openxmlformats.org/officeDocument/2006/relationships/hyperlink" Target="http://daneshnameh.roshd.ir/mavara/mavara-index.php?page=%D8%A7%D8%B3%DB%8C%D8%AF+%D8%A2%D9%85%DB%8C%D9%86%D9%8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daneshnameh.roshd.ir/mavara/mavara-index.php?page=%DA%A9%D8%B1%D8%A8%D9%88%D9%87%DB%8C%D8%AF%D8%B1%D8%A7%D8%AA%D9%87%D8%A7" TargetMode="External"/><Relationship Id="rId2" Type="http://schemas.openxmlformats.org/officeDocument/2006/relationships/hyperlink" Target="http://daneshnameh.roshd.ir/mavara/mavara-index.php?page=%D8%B3%DB%8C%D8%AA%D9%88%D9%BE%D9%84%D8%A7%D8%B3%D9%85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daneshnameh.roshd.ir/mavara/mavara-index.php?page=%D9%87%D9%88%D8%B1%D9%85%D9%88%D9%86" TargetMode="External"/><Relationship Id="rId4" Type="http://schemas.openxmlformats.org/officeDocument/2006/relationships/hyperlink" Target="http://daneshnameh.roshd.ir/mavara/mavara-index.php?page=%D8%B1%D9%88%D8%AF%D9%87+%D8%A8%D8%B2%D8%B1%DA%A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066800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/>
              <a:t>گوارش دهم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259080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/>
              <a:t>راضیه دانا</a:t>
            </a: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Peristalsis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16038" y="1139825"/>
            <a:ext cx="1855787" cy="4735513"/>
            <a:chOff x="829" y="718"/>
            <a:chExt cx="1169" cy="2983"/>
          </a:xfrm>
        </p:grpSpPr>
        <p:sp>
          <p:nvSpPr>
            <p:cNvPr id="53252" name="Freeform 4"/>
            <p:cNvSpPr>
              <a:spLocks/>
            </p:cNvSpPr>
            <p:nvPr/>
          </p:nvSpPr>
          <p:spPr bwMode="auto">
            <a:xfrm>
              <a:off x="902" y="786"/>
              <a:ext cx="1026" cy="2915"/>
            </a:xfrm>
            <a:custGeom>
              <a:avLst/>
              <a:gdLst/>
              <a:ahLst/>
              <a:cxnLst>
                <a:cxn ang="0">
                  <a:pos x="322" y="858"/>
                </a:cxn>
                <a:cxn ang="0">
                  <a:pos x="248" y="781"/>
                </a:cxn>
                <a:cxn ang="0">
                  <a:pos x="146" y="796"/>
                </a:cxn>
                <a:cxn ang="0">
                  <a:pos x="125" y="809"/>
                </a:cxn>
                <a:cxn ang="0">
                  <a:pos x="100" y="809"/>
                </a:cxn>
                <a:cxn ang="0">
                  <a:pos x="60" y="712"/>
                </a:cxn>
                <a:cxn ang="0">
                  <a:pos x="53" y="443"/>
                </a:cxn>
                <a:cxn ang="0">
                  <a:pos x="63" y="374"/>
                </a:cxn>
                <a:cxn ang="0">
                  <a:pos x="74" y="301"/>
                </a:cxn>
                <a:cxn ang="0">
                  <a:pos x="63" y="248"/>
                </a:cxn>
                <a:cxn ang="0">
                  <a:pos x="55" y="162"/>
                </a:cxn>
                <a:cxn ang="0">
                  <a:pos x="72" y="17"/>
                </a:cxn>
                <a:cxn ang="0">
                  <a:pos x="71" y="14"/>
                </a:cxn>
                <a:cxn ang="0">
                  <a:pos x="66" y="11"/>
                </a:cxn>
                <a:cxn ang="0">
                  <a:pos x="61" y="6"/>
                </a:cxn>
                <a:cxn ang="0">
                  <a:pos x="53" y="6"/>
                </a:cxn>
                <a:cxn ang="0">
                  <a:pos x="47" y="1"/>
                </a:cxn>
                <a:cxn ang="0">
                  <a:pos x="38" y="4"/>
                </a:cxn>
                <a:cxn ang="0">
                  <a:pos x="28" y="2"/>
                </a:cxn>
                <a:cxn ang="0">
                  <a:pos x="21" y="6"/>
                </a:cxn>
                <a:cxn ang="0">
                  <a:pos x="13" y="6"/>
                </a:cxn>
                <a:cxn ang="0">
                  <a:pos x="8" y="12"/>
                </a:cxn>
                <a:cxn ang="0">
                  <a:pos x="3" y="14"/>
                </a:cxn>
                <a:cxn ang="0">
                  <a:pos x="2" y="17"/>
                </a:cxn>
                <a:cxn ang="0">
                  <a:pos x="19" y="162"/>
                </a:cxn>
                <a:cxn ang="0">
                  <a:pos x="11" y="248"/>
                </a:cxn>
                <a:cxn ang="0">
                  <a:pos x="0" y="301"/>
                </a:cxn>
                <a:cxn ang="0">
                  <a:pos x="11" y="374"/>
                </a:cxn>
                <a:cxn ang="0">
                  <a:pos x="21" y="443"/>
                </a:cxn>
                <a:cxn ang="0">
                  <a:pos x="20" y="713"/>
                </a:cxn>
                <a:cxn ang="0">
                  <a:pos x="58" y="836"/>
                </a:cxn>
                <a:cxn ang="0">
                  <a:pos x="77" y="858"/>
                </a:cxn>
              </a:cxnLst>
              <a:rect l="0" t="0" r="r" b="b"/>
              <a:pathLst>
                <a:path w="322" h="858">
                  <a:moveTo>
                    <a:pt x="322" y="858"/>
                  </a:moveTo>
                  <a:cubicBezTo>
                    <a:pt x="307" y="818"/>
                    <a:pt x="282" y="791"/>
                    <a:pt x="248" y="781"/>
                  </a:cubicBezTo>
                  <a:cubicBezTo>
                    <a:pt x="191" y="765"/>
                    <a:pt x="166" y="782"/>
                    <a:pt x="146" y="796"/>
                  </a:cubicBezTo>
                  <a:cubicBezTo>
                    <a:pt x="139" y="801"/>
                    <a:pt x="132" y="806"/>
                    <a:pt x="125" y="809"/>
                  </a:cubicBezTo>
                  <a:cubicBezTo>
                    <a:pt x="117" y="812"/>
                    <a:pt x="108" y="813"/>
                    <a:pt x="100" y="809"/>
                  </a:cubicBezTo>
                  <a:cubicBezTo>
                    <a:pt x="78" y="795"/>
                    <a:pt x="60" y="768"/>
                    <a:pt x="60" y="712"/>
                  </a:cubicBezTo>
                  <a:cubicBezTo>
                    <a:pt x="60" y="712"/>
                    <a:pt x="53" y="546"/>
                    <a:pt x="53" y="443"/>
                  </a:cubicBezTo>
                  <a:cubicBezTo>
                    <a:pt x="53" y="416"/>
                    <a:pt x="58" y="398"/>
                    <a:pt x="63" y="374"/>
                  </a:cubicBezTo>
                  <a:cubicBezTo>
                    <a:pt x="68" y="350"/>
                    <a:pt x="74" y="326"/>
                    <a:pt x="74" y="301"/>
                  </a:cubicBezTo>
                  <a:cubicBezTo>
                    <a:pt x="74" y="282"/>
                    <a:pt x="69" y="265"/>
                    <a:pt x="63" y="248"/>
                  </a:cubicBezTo>
                  <a:cubicBezTo>
                    <a:pt x="55" y="222"/>
                    <a:pt x="47" y="196"/>
                    <a:pt x="55" y="162"/>
                  </a:cubicBezTo>
                  <a:cubicBezTo>
                    <a:pt x="68" y="107"/>
                    <a:pt x="72" y="74"/>
                    <a:pt x="72" y="17"/>
                  </a:cubicBezTo>
                  <a:cubicBezTo>
                    <a:pt x="72" y="16"/>
                    <a:pt x="72" y="15"/>
                    <a:pt x="71" y="14"/>
                  </a:cubicBezTo>
                  <a:cubicBezTo>
                    <a:pt x="71" y="10"/>
                    <a:pt x="68" y="13"/>
                    <a:pt x="66" y="11"/>
                  </a:cubicBezTo>
                  <a:cubicBezTo>
                    <a:pt x="63" y="8"/>
                    <a:pt x="64" y="7"/>
                    <a:pt x="61" y="6"/>
                  </a:cubicBezTo>
                  <a:cubicBezTo>
                    <a:pt x="58" y="5"/>
                    <a:pt x="56" y="8"/>
                    <a:pt x="53" y="6"/>
                  </a:cubicBezTo>
                  <a:cubicBezTo>
                    <a:pt x="50" y="5"/>
                    <a:pt x="52" y="2"/>
                    <a:pt x="47" y="1"/>
                  </a:cubicBezTo>
                  <a:cubicBezTo>
                    <a:pt x="42" y="0"/>
                    <a:pt x="42" y="4"/>
                    <a:pt x="38" y="4"/>
                  </a:cubicBezTo>
                  <a:cubicBezTo>
                    <a:pt x="34" y="4"/>
                    <a:pt x="33" y="1"/>
                    <a:pt x="28" y="2"/>
                  </a:cubicBezTo>
                  <a:cubicBezTo>
                    <a:pt x="24" y="2"/>
                    <a:pt x="25" y="5"/>
                    <a:pt x="21" y="6"/>
                  </a:cubicBezTo>
                  <a:cubicBezTo>
                    <a:pt x="17" y="8"/>
                    <a:pt x="16" y="5"/>
                    <a:pt x="13" y="6"/>
                  </a:cubicBezTo>
                  <a:cubicBezTo>
                    <a:pt x="10" y="7"/>
                    <a:pt x="10" y="10"/>
                    <a:pt x="8" y="12"/>
                  </a:cubicBezTo>
                  <a:cubicBezTo>
                    <a:pt x="6" y="13"/>
                    <a:pt x="4" y="13"/>
                    <a:pt x="3" y="14"/>
                  </a:cubicBezTo>
                  <a:cubicBezTo>
                    <a:pt x="3" y="15"/>
                    <a:pt x="2" y="16"/>
                    <a:pt x="2" y="17"/>
                  </a:cubicBezTo>
                  <a:cubicBezTo>
                    <a:pt x="2" y="74"/>
                    <a:pt x="6" y="107"/>
                    <a:pt x="19" y="162"/>
                  </a:cubicBezTo>
                  <a:cubicBezTo>
                    <a:pt x="27" y="196"/>
                    <a:pt x="19" y="222"/>
                    <a:pt x="11" y="248"/>
                  </a:cubicBezTo>
                  <a:cubicBezTo>
                    <a:pt x="5" y="265"/>
                    <a:pt x="0" y="282"/>
                    <a:pt x="0" y="301"/>
                  </a:cubicBezTo>
                  <a:cubicBezTo>
                    <a:pt x="0" y="326"/>
                    <a:pt x="6" y="350"/>
                    <a:pt x="11" y="374"/>
                  </a:cubicBezTo>
                  <a:cubicBezTo>
                    <a:pt x="16" y="398"/>
                    <a:pt x="21" y="415"/>
                    <a:pt x="21" y="443"/>
                  </a:cubicBezTo>
                  <a:cubicBezTo>
                    <a:pt x="21" y="571"/>
                    <a:pt x="20" y="713"/>
                    <a:pt x="20" y="713"/>
                  </a:cubicBezTo>
                  <a:cubicBezTo>
                    <a:pt x="20" y="756"/>
                    <a:pt x="23" y="798"/>
                    <a:pt x="58" y="836"/>
                  </a:cubicBezTo>
                  <a:cubicBezTo>
                    <a:pt x="65" y="844"/>
                    <a:pt x="72" y="851"/>
                    <a:pt x="77" y="858"/>
                  </a:cubicBezTo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3" name="Freeform 5"/>
            <p:cNvSpPr>
              <a:spLocks/>
            </p:cNvSpPr>
            <p:nvPr/>
          </p:nvSpPr>
          <p:spPr bwMode="auto">
            <a:xfrm>
              <a:off x="902" y="1710"/>
              <a:ext cx="236" cy="860"/>
            </a:xfrm>
            <a:custGeom>
              <a:avLst/>
              <a:gdLst/>
              <a:ahLst/>
              <a:cxnLst>
                <a:cxn ang="0">
                  <a:pos x="21" y="171"/>
                </a:cxn>
                <a:cxn ang="0">
                  <a:pos x="21" y="253"/>
                </a:cxn>
                <a:cxn ang="0">
                  <a:pos x="29" y="179"/>
                </a:cxn>
                <a:cxn ang="0">
                  <a:pos x="43" y="150"/>
                </a:cxn>
                <a:cxn ang="0">
                  <a:pos x="53" y="162"/>
                </a:cxn>
                <a:cxn ang="0">
                  <a:pos x="63" y="102"/>
                </a:cxn>
                <a:cxn ang="0">
                  <a:pos x="74" y="29"/>
                </a:cxn>
                <a:cxn ang="0">
                  <a:pos x="70" y="0"/>
                </a:cxn>
                <a:cxn ang="0">
                  <a:pos x="45" y="6"/>
                </a:cxn>
                <a:cxn ang="0">
                  <a:pos x="18" y="7"/>
                </a:cxn>
                <a:cxn ang="0">
                  <a:pos x="3" y="4"/>
                </a:cxn>
                <a:cxn ang="0">
                  <a:pos x="0" y="29"/>
                </a:cxn>
                <a:cxn ang="0">
                  <a:pos x="11" y="102"/>
                </a:cxn>
                <a:cxn ang="0">
                  <a:pos x="21" y="171"/>
                </a:cxn>
              </a:cxnLst>
              <a:rect l="0" t="0" r="r" b="b"/>
              <a:pathLst>
                <a:path w="74" h="253">
                  <a:moveTo>
                    <a:pt x="21" y="171"/>
                  </a:moveTo>
                  <a:cubicBezTo>
                    <a:pt x="21" y="198"/>
                    <a:pt x="21" y="226"/>
                    <a:pt x="21" y="253"/>
                  </a:cubicBezTo>
                  <a:cubicBezTo>
                    <a:pt x="29" y="230"/>
                    <a:pt x="25" y="202"/>
                    <a:pt x="29" y="179"/>
                  </a:cubicBezTo>
                  <a:cubicBezTo>
                    <a:pt x="31" y="171"/>
                    <a:pt x="32" y="152"/>
                    <a:pt x="43" y="150"/>
                  </a:cubicBezTo>
                  <a:cubicBezTo>
                    <a:pt x="49" y="150"/>
                    <a:pt x="52" y="156"/>
                    <a:pt x="53" y="162"/>
                  </a:cubicBezTo>
                  <a:cubicBezTo>
                    <a:pt x="54" y="139"/>
                    <a:pt x="58" y="123"/>
                    <a:pt x="63" y="102"/>
                  </a:cubicBezTo>
                  <a:cubicBezTo>
                    <a:pt x="68" y="78"/>
                    <a:pt x="74" y="54"/>
                    <a:pt x="74" y="29"/>
                  </a:cubicBezTo>
                  <a:cubicBezTo>
                    <a:pt x="74" y="19"/>
                    <a:pt x="72" y="10"/>
                    <a:pt x="70" y="0"/>
                  </a:cubicBezTo>
                  <a:cubicBezTo>
                    <a:pt x="61" y="1"/>
                    <a:pt x="52" y="4"/>
                    <a:pt x="45" y="6"/>
                  </a:cubicBezTo>
                  <a:cubicBezTo>
                    <a:pt x="35" y="7"/>
                    <a:pt x="27" y="9"/>
                    <a:pt x="18" y="7"/>
                  </a:cubicBezTo>
                  <a:cubicBezTo>
                    <a:pt x="13" y="6"/>
                    <a:pt x="8" y="4"/>
                    <a:pt x="3" y="4"/>
                  </a:cubicBezTo>
                  <a:cubicBezTo>
                    <a:pt x="1" y="12"/>
                    <a:pt x="0" y="21"/>
                    <a:pt x="0" y="29"/>
                  </a:cubicBezTo>
                  <a:cubicBezTo>
                    <a:pt x="0" y="54"/>
                    <a:pt x="6" y="78"/>
                    <a:pt x="11" y="102"/>
                  </a:cubicBezTo>
                  <a:cubicBezTo>
                    <a:pt x="16" y="126"/>
                    <a:pt x="21" y="143"/>
                    <a:pt x="21" y="171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4" name="Freeform 6"/>
            <p:cNvSpPr>
              <a:spLocks noEditPoints="1"/>
            </p:cNvSpPr>
            <p:nvPr/>
          </p:nvSpPr>
          <p:spPr bwMode="auto">
            <a:xfrm>
              <a:off x="908" y="830"/>
              <a:ext cx="191" cy="83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2" y="202"/>
                </a:cxn>
                <a:cxn ang="0">
                  <a:pos x="47" y="202"/>
                </a:cxn>
                <a:cxn ang="0">
                  <a:pos x="37" y="195"/>
                </a:cxn>
                <a:cxn ang="0">
                  <a:pos x="30" y="184"/>
                </a:cxn>
                <a:cxn ang="0">
                  <a:pos x="25" y="152"/>
                </a:cxn>
                <a:cxn ang="0">
                  <a:pos x="16" y="118"/>
                </a:cxn>
                <a:cxn ang="0">
                  <a:pos x="12" y="77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7" y="149"/>
                </a:cxn>
                <a:cxn ang="0">
                  <a:pos x="9" y="235"/>
                </a:cxn>
                <a:cxn ang="0">
                  <a:pos x="8" y="237"/>
                </a:cxn>
                <a:cxn ang="0">
                  <a:pos x="15" y="237"/>
                </a:cxn>
                <a:cxn ang="0">
                  <a:pos x="27" y="223"/>
                </a:cxn>
                <a:cxn ang="0">
                  <a:pos x="44" y="225"/>
                </a:cxn>
                <a:cxn ang="0">
                  <a:pos x="58" y="230"/>
                </a:cxn>
                <a:cxn ang="0">
                  <a:pos x="60" y="231"/>
                </a:cxn>
                <a:cxn ang="0">
                  <a:pos x="52" y="202"/>
                </a:cxn>
              </a:cxnLst>
              <a:rect l="0" t="0" r="r" b="b"/>
              <a:pathLst>
                <a:path w="60" h="24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lnTo>
                    <a:pt x="5" y="0"/>
                  </a:lnTo>
                  <a:close/>
                  <a:moveTo>
                    <a:pt x="52" y="202"/>
                  </a:moveTo>
                  <a:cubicBezTo>
                    <a:pt x="51" y="202"/>
                    <a:pt x="50" y="202"/>
                    <a:pt x="47" y="202"/>
                  </a:cubicBezTo>
                  <a:cubicBezTo>
                    <a:pt x="42" y="201"/>
                    <a:pt x="40" y="199"/>
                    <a:pt x="37" y="195"/>
                  </a:cubicBezTo>
                  <a:cubicBezTo>
                    <a:pt x="32" y="189"/>
                    <a:pt x="32" y="191"/>
                    <a:pt x="30" y="184"/>
                  </a:cubicBezTo>
                  <a:cubicBezTo>
                    <a:pt x="28" y="176"/>
                    <a:pt x="26" y="159"/>
                    <a:pt x="25" y="152"/>
                  </a:cubicBezTo>
                  <a:cubicBezTo>
                    <a:pt x="23" y="141"/>
                    <a:pt x="18" y="128"/>
                    <a:pt x="16" y="118"/>
                  </a:cubicBezTo>
                  <a:cubicBezTo>
                    <a:pt x="13" y="104"/>
                    <a:pt x="14" y="92"/>
                    <a:pt x="12" y="77"/>
                  </a:cubicBezTo>
                  <a:cubicBezTo>
                    <a:pt x="9" y="51"/>
                    <a:pt x="10" y="25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61"/>
                    <a:pt x="4" y="94"/>
                    <a:pt x="17" y="149"/>
                  </a:cubicBezTo>
                  <a:cubicBezTo>
                    <a:pt x="25" y="183"/>
                    <a:pt x="17" y="209"/>
                    <a:pt x="9" y="235"/>
                  </a:cubicBezTo>
                  <a:cubicBezTo>
                    <a:pt x="9" y="236"/>
                    <a:pt x="8" y="236"/>
                    <a:pt x="8" y="237"/>
                  </a:cubicBezTo>
                  <a:cubicBezTo>
                    <a:pt x="8" y="242"/>
                    <a:pt x="10" y="245"/>
                    <a:pt x="15" y="237"/>
                  </a:cubicBezTo>
                  <a:cubicBezTo>
                    <a:pt x="19" y="232"/>
                    <a:pt x="20" y="225"/>
                    <a:pt x="27" y="223"/>
                  </a:cubicBezTo>
                  <a:cubicBezTo>
                    <a:pt x="33" y="220"/>
                    <a:pt x="38" y="223"/>
                    <a:pt x="44" y="225"/>
                  </a:cubicBezTo>
                  <a:cubicBezTo>
                    <a:pt x="48" y="226"/>
                    <a:pt x="53" y="227"/>
                    <a:pt x="58" y="230"/>
                  </a:cubicBezTo>
                  <a:cubicBezTo>
                    <a:pt x="58" y="230"/>
                    <a:pt x="59" y="230"/>
                    <a:pt x="60" y="231"/>
                  </a:cubicBezTo>
                  <a:cubicBezTo>
                    <a:pt x="57" y="221"/>
                    <a:pt x="54" y="212"/>
                    <a:pt x="52" y="202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5" name="Freeform 7"/>
            <p:cNvSpPr>
              <a:spLocks/>
            </p:cNvSpPr>
            <p:nvPr/>
          </p:nvSpPr>
          <p:spPr bwMode="auto">
            <a:xfrm>
              <a:off x="937" y="1411"/>
              <a:ext cx="172" cy="228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6" y="42"/>
                </a:cxn>
                <a:cxn ang="0">
                  <a:pos x="1" y="59"/>
                </a:cxn>
                <a:cxn ang="0">
                  <a:pos x="10" y="48"/>
                </a:cxn>
                <a:cxn ang="0">
                  <a:pos x="28" y="48"/>
                </a:cxn>
                <a:cxn ang="0">
                  <a:pos x="51" y="61"/>
                </a:cxn>
                <a:cxn ang="0">
                  <a:pos x="47" y="42"/>
                </a:cxn>
                <a:cxn ang="0">
                  <a:pos x="41" y="17"/>
                </a:cxn>
                <a:cxn ang="0">
                  <a:pos x="36" y="33"/>
                </a:cxn>
                <a:cxn ang="0">
                  <a:pos x="22" y="30"/>
                </a:cxn>
                <a:cxn ang="0">
                  <a:pos x="16" y="12"/>
                </a:cxn>
                <a:cxn ang="0">
                  <a:pos x="11" y="0"/>
                </a:cxn>
              </a:cxnLst>
              <a:rect l="0" t="0" r="r" b="b"/>
              <a:pathLst>
                <a:path w="54" h="67">
                  <a:moveTo>
                    <a:pt x="11" y="27"/>
                  </a:moveTo>
                  <a:cubicBezTo>
                    <a:pt x="8" y="31"/>
                    <a:pt x="7" y="37"/>
                    <a:pt x="6" y="42"/>
                  </a:cubicBezTo>
                  <a:cubicBezTo>
                    <a:pt x="4" y="47"/>
                    <a:pt x="0" y="54"/>
                    <a:pt x="1" y="59"/>
                  </a:cubicBezTo>
                  <a:cubicBezTo>
                    <a:pt x="5" y="56"/>
                    <a:pt x="6" y="51"/>
                    <a:pt x="10" y="48"/>
                  </a:cubicBezTo>
                  <a:cubicBezTo>
                    <a:pt x="16" y="43"/>
                    <a:pt x="21" y="45"/>
                    <a:pt x="28" y="48"/>
                  </a:cubicBezTo>
                  <a:cubicBezTo>
                    <a:pt x="32" y="50"/>
                    <a:pt x="45" y="67"/>
                    <a:pt x="51" y="61"/>
                  </a:cubicBezTo>
                  <a:cubicBezTo>
                    <a:pt x="54" y="57"/>
                    <a:pt x="48" y="46"/>
                    <a:pt x="47" y="42"/>
                  </a:cubicBezTo>
                  <a:cubicBezTo>
                    <a:pt x="43" y="34"/>
                    <a:pt x="43" y="25"/>
                    <a:pt x="41" y="17"/>
                  </a:cubicBezTo>
                  <a:cubicBezTo>
                    <a:pt x="41" y="23"/>
                    <a:pt x="44" y="32"/>
                    <a:pt x="36" y="33"/>
                  </a:cubicBezTo>
                  <a:cubicBezTo>
                    <a:pt x="32" y="33"/>
                    <a:pt x="25" y="32"/>
                    <a:pt x="22" y="30"/>
                  </a:cubicBezTo>
                  <a:cubicBezTo>
                    <a:pt x="18" y="26"/>
                    <a:pt x="18" y="17"/>
                    <a:pt x="16" y="12"/>
                  </a:cubicBezTo>
                  <a:cubicBezTo>
                    <a:pt x="15" y="8"/>
                    <a:pt x="12" y="4"/>
                    <a:pt x="11" y="0"/>
                  </a:cubicBezTo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6" name="Freeform 8"/>
            <p:cNvSpPr>
              <a:spLocks/>
            </p:cNvSpPr>
            <p:nvPr/>
          </p:nvSpPr>
          <p:spPr bwMode="auto">
            <a:xfrm>
              <a:off x="838" y="718"/>
              <a:ext cx="363" cy="11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28" y="32"/>
                </a:cxn>
                <a:cxn ang="0">
                  <a:pos x="33" y="26"/>
                </a:cxn>
                <a:cxn ang="0">
                  <a:pos x="41" y="26"/>
                </a:cxn>
                <a:cxn ang="0">
                  <a:pos x="48" y="22"/>
                </a:cxn>
                <a:cxn ang="0">
                  <a:pos x="58" y="24"/>
                </a:cxn>
                <a:cxn ang="0">
                  <a:pos x="67" y="21"/>
                </a:cxn>
                <a:cxn ang="0">
                  <a:pos x="73" y="26"/>
                </a:cxn>
                <a:cxn ang="0">
                  <a:pos x="81" y="26"/>
                </a:cxn>
                <a:cxn ang="0">
                  <a:pos x="86" y="31"/>
                </a:cxn>
                <a:cxn ang="0">
                  <a:pos x="91" y="34"/>
                </a:cxn>
                <a:cxn ang="0">
                  <a:pos x="114" y="34"/>
                </a:cxn>
                <a:cxn ang="0">
                  <a:pos x="57" y="0"/>
                </a:cxn>
              </a:cxnLst>
              <a:rect l="0" t="0" r="r" b="b"/>
              <a:pathLst>
                <a:path w="114" h="34">
                  <a:moveTo>
                    <a:pt x="57" y="0"/>
                  </a:moveTo>
                  <a:cubicBezTo>
                    <a:pt x="25" y="0"/>
                    <a:pt x="1" y="14"/>
                    <a:pt x="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3"/>
                    <a:pt x="26" y="33"/>
                    <a:pt x="28" y="32"/>
                  </a:cubicBezTo>
                  <a:cubicBezTo>
                    <a:pt x="30" y="30"/>
                    <a:pt x="30" y="27"/>
                    <a:pt x="33" y="26"/>
                  </a:cubicBezTo>
                  <a:cubicBezTo>
                    <a:pt x="36" y="25"/>
                    <a:pt x="37" y="28"/>
                    <a:pt x="41" y="26"/>
                  </a:cubicBezTo>
                  <a:cubicBezTo>
                    <a:pt x="45" y="25"/>
                    <a:pt x="44" y="22"/>
                    <a:pt x="48" y="22"/>
                  </a:cubicBezTo>
                  <a:cubicBezTo>
                    <a:pt x="53" y="21"/>
                    <a:pt x="54" y="24"/>
                    <a:pt x="58" y="24"/>
                  </a:cubicBezTo>
                  <a:cubicBezTo>
                    <a:pt x="62" y="24"/>
                    <a:pt x="62" y="20"/>
                    <a:pt x="67" y="21"/>
                  </a:cubicBezTo>
                  <a:cubicBezTo>
                    <a:pt x="72" y="22"/>
                    <a:pt x="70" y="25"/>
                    <a:pt x="73" y="26"/>
                  </a:cubicBezTo>
                  <a:cubicBezTo>
                    <a:pt x="76" y="28"/>
                    <a:pt x="78" y="25"/>
                    <a:pt x="81" y="26"/>
                  </a:cubicBezTo>
                  <a:cubicBezTo>
                    <a:pt x="84" y="27"/>
                    <a:pt x="83" y="28"/>
                    <a:pt x="86" y="31"/>
                  </a:cubicBezTo>
                  <a:cubicBezTo>
                    <a:pt x="88" y="33"/>
                    <a:pt x="91" y="30"/>
                    <a:pt x="91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14"/>
                    <a:pt x="90" y="0"/>
                    <a:pt x="57" y="0"/>
                  </a:cubicBezTo>
                  <a:close/>
                </a:path>
              </a:pathLst>
            </a:custGeom>
            <a:solidFill>
              <a:srgbClr val="F8ED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7" name="Freeform 9"/>
            <p:cNvSpPr>
              <a:spLocks/>
            </p:cNvSpPr>
            <p:nvPr/>
          </p:nvSpPr>
          <p:spPr bwMode="auto">
            <a:xfrm>
              <a:off x="1052" y="833"/>
              <a:ext cx="159" cy="2376"/>
            </a:xfrm>
            <a:custGeom>
              <a:avLst/>
              <a:gdLst/>
              <a:ahLst/>
              <a:cxnLst>
                <a:cxn ang="0">
                  <a:pos x="32" y="699"/>
                </a:cxn>
                <a:cxn ang="0">
                  <a:pos x="29" y="429"/>
                </a:cxn>
                <a:cxn ang="0">
                  <a:pos x="38" y="365"/>
                </a:cxn>
                <a:cxn ang="0">
                  <a:pos x="50" y="287"/>
                </a:cxn>
                <a:cxn ang="0">
                  <a:pos x="38" y="227"/>
                </a:cxn>
                <a:cxn ang="0">
                  <a:pos x="31" y="153"/>
                </a:cxn>
                <a:cxn ang="0">
                  <a:pos x="47" y="3"/>
                </a:cxn>
                <a:cxn ang="0">
                  <a:pos x="47" y="0"/>
                </a:cxn>
                <a:cxn ang="0">
                  <a:pos x="24" y="0"/>
                </a:cxn>
                <a:cxn ang="0">
                  <a:pos x="25" y="3"/>
                </a:cxn>
                <a:cxn ang="0">
                  <a:pos x="8" y="148"/>
                </a:cxn>
                <a:cxn ang="0">
                  <a:pos x="16" y="234"/>
                </a:cxn>
                <a:cxn ang="0">
                  <a:pos x="27" y="287"/>
                </a:cxn>
                <a:cxn ang="0">
                  <a:pos x="16" y="360"/>
                </a:cxn>
                <a:cxn ang="0">
                  <a:pos x="6" y="429"/>
                </a:cxn>
                <a:cxn ang="0">
                  <a:pos x="13" y="698"/>
                </a:cxn>
              </a:cxnLst>
              <a:rect l="0" t="0" r="r" b="b"/>
              <a:pathLst>
                <a:path w="50" h="699">
                  <a:moveTo>
                    <a:pt x="32" y="699"/>
                  </a:moveTo>
                  <a:cubicBezTo>
                    <a:pt x="32" y="699"/>
                    <a:pt x="29" y="525"/>
                    <a:pt x="29" y="429"/>
                  </a:cubicBezTo>
                  <a:cubicBezTo>
                    <a:pt x="29" y="419"/>
                    <a:pt x="33" y="388"/>
                    <a:pt x="38" y="365"/>
                  </a:cubicBezTo>
                  <a:cubicBezTo>
                    <a:pt x="44" y="340"/>
                    <a:pt x="50" y="314"/>
                    <a:pt x="50" y="287"/>
                  </a:cubicBezTo>
                  <a:cubicBezTo>
                    <a:pt x="50" y="265"/>
                    <a:pt x="44" y="246"/>
                    <a:pt x="38" y="227"/>
                  </a:cubicBezTo>
                  <a:cubicBezTo>
                    <a:pt x="31" y="204"/>
                    <a:pt x="24" y="181"/>
                    <a:pt x="31" y="153"/>
                  </a:cubicBezTo>
                  <a:cubicBezTo>
                    <a:pt x="44" y="96"/>
                    <a:pt x="47" y="62"/>
                    <a:pt x="47" y="3"/>
                  </a:cubicBezTo>
                  <a:cubicBezTo>
                    <a:pt x="47" y="2"/>
                    <a:pt x="47" y="1"/>
                    <a:pt x="4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2"/>
                    <a:pt x="25" y="3"/>
                  </a:cubicBezTo>
                  <a:cubicBezTo>
                    <a:pt x="25" y="60"/>
                    <a:pt x="21" y="93"/>
                    <a:pt x="8" y="148"/>
                  </a:cubicBezTo>
                  <a:cubicBezTo>
                    <a:pt x="0" y="182"/>
                    <a:pt x="8" y="208"/>
                    <a:pt x="16" y="234"/>
                  </a:cubicBezTo>
                  <a:cubicBezTo>
                    <a:pt x="22" y="251"/>
                    <a:pt x="27" y="268"/>
                    <a:pt x="27" y="287"/>
                  </a:cubicBezTo>
                  <a:cubicBezTo>
                    <a:pt x="27" y="312"/>
                    <a:pt x="21" y="336"/>
                    <a:pt x="16" y="360"/>
                  </a:cubicBezTo>
                  <a:cubicBezTo>
                    <a:pt x="11" y="384"/>
                    <a:pt x="6" y="402"/>
                    <a:pt x="6" y="429"/>
                  </a:cubicBezTo>
                  <a:cubicBezTo>
                    <a:pt x="6" y="532"/>
                    <a:pt x="13" y="698"/>
                    <a:pt x="13" y="698"/>
                  </a:cubicBezTo>
                </a:path>
              </a:pathLst>
            </a:custGeom>
            <a:solidFill>
              <a:srgbClr val="EFD8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auto">
            <a:xfrm>
              <a:off x="832" y="1098"/>
              <a:ext cx="79" cy="690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11" y="149"/>
                </a:cxn>
                <a:cxn ang="0">
                  <a:pos x="18" y="75"/>
                </a:cxn>
                <a:cxn ang="0">
                  <a:pos x="5" y="0"/>
                </a:cxn>
                <a:cxn ang="0">
                  <a:pos x="13" y="98"/>
                </a:cxn>
                <a:cxn ang="0">
                  <a:pos x="0" y="203"/>
                </a:cxn>
              </a:cxnLst>
              <a:rect l="0" t="0" r="r" b="b"/>
              <a:pathLst>
                <a:path w="25" h="203">
                  <a:moveTo>
                    <a:pt x="0" y="203"/>
                  </a:moveTo>
                  <a:cubicBezTo>
                    <a:pt x="1" y="183"/>
                    <a:pt x="6" y="166"/>
                    <a:pt x="11" y="149"/>
                  </a:cubicBezTo>
                  <a:cubicBezTo>
                    <a:pt x="18" y="126"/>
                    <a:pt x="25" y="103"/>
                    <a:pt x="18" y="75"/>
                  </a:cubicBezTo>
                  <a:cubicBezTo>
                    <a:pt x="12" y="46"/>
                    <a:pt x="7" y="23"/>
                    <a:pt x="5" y="0"/>
                  </a:cubicBezTo>
                  <a:cubicBezTo>
                    <a:pt x="5" y="26"/>
                    <a:pt x="16" y="74"/>
                    <a:pt x="13" y="98"/>
                  </a:cubicBezTo>
                  <a:cubicBezTo>
                    <a:pt x="10" y="123"/>
                    <a:pt x="0" y="165"/>
                    <a:pt x="0" y="203"/>
                  </a:cubicBezTo>
                  <a:close/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59" name="Freeform 11"/>
            <p:cNvSpPr>
              <a:spLocks/>
            </p:cNvSpPr>
            <p:nvPr/>
          </p:nvSpPr>
          <p:spPr bwMode="auto">
            <a:xfrm>
              <a:off x="1128" y="1098"/>
              <a:ext cx="80" cy="683"/>
            </a:xfrm>
            <a:custGeom>
              <a:avLst/>
              <a:gdLst/>
              <a:ahLst/>
              <a:cxnLst>
                <a:cxn ang="0">
                  <a:pos x="7" y="75"/>
                </a:cxn>
                <a:cxn ang="0">
                  <a:pos x="14" y="149"/>
                </a:cxn>
                <a:cxn ang="0">
                  <a:pos x="25" y="201"/>
                </a:cxn>
                <a:cxn ang="0">
                  <a:pos x="10" y="103"/>
                </a:cxn>
                <a:cxn ang="0">
                  <a:pos x="20" y="0"/>
                </a:cxn>
                <a:cxn ang="0">
                  <a:pos x="7" y="75"/>
                </a:cxn>
              </a:cxnLst>
              <a:rect l="0" t="0" r="r" b="b"/>
              <a:pathLst>
                <a:path w="25" h="201">
                  <a:moveTo>
                    <a:pt x="7" y="75"/>
                  </a:moveTo>
                  <a:cubicBezTo>
                    <a:pt x="0" y="103"/>
                    <a:pt x="7" y="126"/>
                    <a:pt x="14" y="149"/>
                  </a:cubicBezTo>
                  <a:cubicBezTo>
                    <a:pt x="19" y="165"/>
                    <a:pt x="24" y="182"/>
                    <a:pt x="25" y="201"/>
                  </a:cubicBezTo>
                  <a:cubicBezTo>
                    <a:pt x="25" y="163"/>
                    <a:pt x="13" y="128"/>
                    <a:pt x="10" y="103"/>
                  </a:cubicBezTo>
                  <a:cubicBezTo>
                    <a:pt x="7" y="79"/>
                    <a:pt x="20" y="27"/>
                    <a:pt x="20" y="0"/>
                  </a:cubicBezTo>
                  <a:cubicBezTo>
                    <a:pt x="17" y="24"/>
                    <a:pt x="13" y="46"/>
                    <a:pt x="7" y="75"/>
                  </a:cubicBezTo>
                  <a:close/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Freeform 12"/>
            <p:cNvSpPr>
              <a:spLocks/>
            </p:cNvSpPr>
            <p:nvPr/>
          </p:nvSpPr>
          <p:spPr bwMode="auto">
            <a:xfrm>
              <a:off x="1093" y="3205"/>
              <a:ext cx="905" cy="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97"/>
                </a:cxn>
                <a:cxn ang="0">
                  <a:pos x="65" y="97"/>
                </a:cxn>
                <a:cxn ang="0">
                  <a:pos x="86" y="84"/>
                </a:cxn>
                <a:cxn ang="0">
                  <a:pos x="188" y="69"/>
                </a:cxn>
                <a:cxn ang="0">
                  <a:pos x="262" y="146"/>
                </a:cxn>
                <a:cxn ang="0">
                  <a:pos x="284" y="146"/>
                </a:cxn>
                <a:cxn ang="0">
                  <a:pos x="193" y="50"/>
                </a:cxn>
                <a:cxn ang="0">
                  <a:pos x="75" y="68"/>
                </a:cxn>
                <a:cxn ang="0">
                  <a:pos x="63" y="76"/>
                </a:cxn>
                <a:cxn ang="0">
                  <a:pos x="39" y="70"/>
                </a:cxn>
                <a:cxn ang="0">
                  <a:pos x="19" y="1"/>
                </a:cxn>
              </a:cxnLst>
              <a:rect l="0" t="0" r="r" b="b"/>
              <a:pathLst>
                <a:path w="284" h="146">
                  <a:moveTo>
                    <a:pt x="0" y="0"/>
                  </a:moveTo>
                  <a:cubicBezTo>
                    <a:pt x="0" y="56"/>
                    <a:pt x="18" y="83"/>
                    <a:pt x="40" y="97"/>
                  </a:cubicBezTo>
                  <a:cubicBezTo>
                    <a:pt x="48" y="101"/>
                    <a:pt x="57" y="100"/>
                    <a:pt x="65" y="97"/>
                  </a:cubicBezTo>
                  <a:cubicBezTo>
                    <a:pt x="72" y="94"/>
                    <a:pt x="79" y="89"/>
                    <a:pt x="86" y="84"/>
                  </a:cubicBezTo>
                  <a:cubicBezTo>
                    <a:pt x="106" y="70"/>
                    <a:pt x="131" y="53"/>
                    <a:pt x="188" y="69"/>
                  </a:cubicBezTo>
                  <a:cubicBezTo>
                    <a:pt x="222" y="79"/>
                    <a:pt x="247" y="106"/>
                    <a:pt x="262" y="146"/>
                  </a:cubicBezTo>
                  <a:cubicBezTo>
                    <a:pt x="284" y="146"/>
                    <a:pt x="284" y="146"/>
                    <a:pt x="284" y="146"/>
                  </a:cubicBezTo>
                  <a:cubicBezTo>
                    <a:pt x="268" y="97"/>
                    <a:pt x="237" y="62"/>
                    <a:pt x="193" y="50"/>
                  </a:cubicBezTo>
                  <a:cubicBezTo>
                    <a:pt x="127" y="31"/>
                    <a:pt x="97" y="52"/>
                    <a:pt x="75" y="68"/>
                  </a:cubicBezTo>
                  <a:cubicBezTo>
                    <a:pt x="70" y="71"/>
                    <a:pt x="66" y="74"/>
                    <a:pt x="63" y="76"/>
                  </a:cubicBezTo>
                  <a:cubicBezTo>
                    <a:pt x="57" y="78"/>
                    <a:pt x="48" y="79"/>
                    <a:pt x="39" y="70"/>
                  </a:cubicBezTo>
                  <a:cubicBezTo>
                    <a:pt x="28" y="56"/>
                    <a:pt x="19" y="40"/>
                    <a:pt x="19" y="1"/>
                  </a:cubicBezTo>
                </a:path>
              </a:pathLst>
            </a:custGeom>
            <a:solidFill>
              <a:srgbClr val="EFD8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Freeform 13"/>
            <p:cNvSpPr>
              <a:spLocks/>
            </p:cNvSpPr>
            <p:nvPr/>
          </p:nvSpPr>
          <p:spPr bwMode="auto">
            <a:xfrm>
              <a:off x="1160" y="3253"/>
              <a:ext cx="698" cy="221"/>
            </a:xfrm>
            <a:custGeom>
              <a:avLst/>
              <a:gdLst/>
              <a:ahLst/>
              <a:cxnLst>
                <a:cxn ang="0">
                  <a:pos x="18" y="56"/>
                </a:cxn>
                <a:cxn ang="0">
                  <a:pos x="42" y="62"/>
                </a:cxn>
                <a:cxn ang="0">
                  <a:pos x="54" y="54"/>
                </a:cxn>
                <a:cxn ang="0">
                  <a:pos x="172" y="36"/>
                </a:cxn>
                <a:cxn ang="0">
                  <a:pos x="218" y="61"/>
                </a:cxn>
                <a:cxn ang="0">
                  <a:pos x="219" y="61"/>
                </a:cxn>
                <a:cxn ang="0">
                  <a:pos x="219" y="61"/>
                </a:cxn>
                <a:cxn ang="0">
                  <a:pos x="49" y="42"/>
                </a:cxn>
                <a:cxn ang="0">
                  <a:pos x="0" y="15"/>
                </a:cxn>
                <a:cxn ang="0">
                  <a:pos x="18" y="56"/>
                </a:cxn>
              </a:cxnLst>
              <a:rect l="0" t="0" r="r" b="b"/>
              <a:pathLst>
                <a:path w="219" h="65">
                  <a:moveTo>
                    <a:pt x="18" y="56"/>
                  </a:moveTo>
                  <a:cubicBezTo>
                    <a:pt x="27" y="65"/>
                    <a:pt x="36" y="64"/>
                    <a:pt x="42" y="62"/>
                  </a:cubicBezTo>
                  <a:cubicBezTo>
                    <a:pt x="45" y="60"/>
                    <a:pt x="49" y="57"/>
                    <a:pt x="54" y="54"/>
                  </a:cubicBezTo>
                  <a:cubicBezTo>
                    <a:pt x="76" y="38"/>
                    <a:pt x="106" y="17"/>
                    <a:pt x="172" y="36"/>
                  </a:cubicBezTo>
                  <a:cubicBezTo>
                    <a:pt x="190" y="40"/>
                    <a:pt x="205" y="49"/>
                    <a:pt x="218" y="61"/>
                  </a:cubicBezTo>
                  <a:cubicBezTo>
                    <a:pt x="218" y="61"/>
                    <a:pt x="219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144" y="0"/>
                    <a:pt x="80" y="20"/>
                    <a:pt x="49" y="42"/>
                  </a:cubicBezTo>
                  <a:cubicBezTo>
                    <a:pt x="25" y="58"/>
                    <a:pt x="10" y="45"/>
                    <a:pt x="0" y="15"/>
                  </a:cubicBezTo>
                  <a:cubicBezTo>
                    <a:pt x="3" y="35"/>
                    <a:pt x="10" y="46"/>
                    <a:pt x="18" y="56"/>
                  </a:cubicBezTo>
                  <a:close/>
                </a:path>
              </a:pathLst>
            </a:custGeom>
            <a:solidFill>
              <a:srgbClr val="E7C2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Freeform 14"/>
            <p:cNvSpPr>
              <a:spLocks/>
            </p:cNvSpPr>
            <p:nvPr/>
          </p:nvSpPr>
          <p:spPr bwMode="auto">
            <a:xfrm>
              <a:off x="829" y="833"/>
              <a:ext cx="318" cy="2868"/>
            </a:xfrm>
            <a:custGeom>
              <a:avLst/>
              <a:gdLst/>
              <a:ahLst/>
              <a:cxnLst>
                <a:cxn ang="0">
                  <a:pos x="43" y="699"/>
                </a:cxn>
                <a:cxn ang="0">
                  <a:pos x="44" y="429"/>
                </a:cxn>
                <a:cxn ang="0">
                  <a:pos x="34" y="360"/>
                </a:cxn>
                <a:cxn ang="0">
                  <a:pos x="23" y="287"/>
                </a:cxn>
                <a:cxn ang="0">
                  <a:pos x="34" y="234"/>
                </a:cxn>
                <a:cxn ang="0">
                  <a:pos x="42" y="148"/>
                </a:cxn>
                <a:cxn ang="0">
                  <a:pos x="25" y="3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9" y="153"/>
                </a:cxn>
                <a:cxn ang="0">
                  <a:pos x="12" y="227"/>
                </a:cxn>
                <a:cxn ang="0">
                  <a:pos x="0" y="287"/>
                </a:cxn>
                <a:cxn ang="0">
                  <a:pos x="12" y="365"/>
                </a:cxn>
                <a:cxn ang="0">
                  <a:pos x="21" y="429"/>
                </a:cxn>
                <a:cxn ang="0">
                  <a:pos x="23" y="699"/>
                </a:cxn>
                <a:cxn ang="0">
                  <a:pos x="67" y="836"/>
                </a:cxn>
                <a:cxn ang="0">
                  <a:pos x="74" y="844"/>
                </a:cxn>
                <a:cxn ang="0">
                  <a:pos x="100" y="844"/>
                </a:cxn>
                <a:cxn ang="0">
                  <a:pos x="81" y="822"/>
                </a:cxn>
                <a:cxn ang="0">
                  <a:pos x="43" y="699"/>
                </a:cxn>
              </a:cxnLst>
              <a:rect l="0" t="0" r="r" b="b"/>
              <a:pathLst>
                <a:path w="100" h="844">
                  <a:moveTo>
                    <a:pt x="43" y="699"/>
                  </a:moveTo>
                  <a:cubicBezTo>
                    <a:pt x="43" y="699"/>
                    <a:pt x="44" y="557"/>
                    <a:pt x="44" y="429"/>
                  </a:cubicBezTo>
                  <a:cubicBezTo>
                    <a:pt x="44" y="401"/>
                    <a:pt x="39" y="384"/>
                    <a:pt x="34" y="360"/>
                  </a:cubicBezTo>
                  <a:cubicBezTo>
                    <a:pt x="29" y="336"/>
                    <a:pt x="23" y="312"/>
                    <a:pt x="23" y="287"/>
                  </a:cubicBezTo>
                  <a:cubicBezTo>
                    <a:pt x="23" y="268"/>
                    <a:pt x="28" y="251"/>
                    <a:pt x="34" y="234"/>
                  </a:cubicBezTo>
                  <a:cubicBezTo>
                    <a:pt x="42" y="208"/>
                    <a:pt x="50" y="182"/>
                    <a:pt x="42" y="148"/>
                  </a:cubicBezTo>
                  <a:cubicBezTo>
                    <a:pt x="29" y="93"/>
                    <a:pt x="25" y="60"/>
                    <a:pt x="25" y="3"/>
                  </a:cubicBezTo>
                  <a:cubicBezTo>
                    <a:pt x="25" y="2"/>
                    <a:pt x="26" y="1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62"/>
                    <a:pt x="6" y="96"/>
                    <a:pt x="19" y="153"/>
                  </a:cubicBezTo>
                  <a:cubicBezTo>
                    <a:pt x="26" y="181"/>
                    <a:pt x="19" y="204"/>
                    <a:pt x="12" y="227"/>
                  </a:cubicBezTo>
                  <a:cubicBezTo>
                    <a:pt x="6" y="246"/>
                    <a:pt x="0" y="265"/>
                    <a:pt x="0" y="287"/>
                  </a:cubicBezTo>
                  <a:cubicBezTo>
                    <a:pt x="0" y="314"/>
                    <a:pt x="6" y="340"/>
                    <a:pt x="12" y="365"/>
                  </a:cubicBezTo>
                  <a:cubicBezTo>
                    <a:pt x="17" y="388"/>
                    <a:pt x="21" y="398"/>
                    <a:pt x="21" y="429"/>
                  </a:cubicBezTo>
                  <a:cubicBezTo>
                    <a:pt x="21" y="536"/>
                    <a:pt x="23" y="699"/>
                    <a:pt x="23" y="699"/>
                  </a:cubicBezTo>
                  <a:cubicBezTo>
                    <a:pt x="24" y="745"/>
                    <a:pt x="28" y="793"/>
                    <a:pt x="67" y="836"/>
                  </a:cubicBezTo>
                  <a:cubicBezTo>
                    <a:pt x="69" y="838"/>
                    <a:pt x="72" y="841"/>
                    <a:pt x="74" y="844"/>
                  </a:cubicBezTo>
                  <a:cubicBezTo>
                    <a:pt x="100" y="844"/>
                    <a:pt x="100" y="844"/>
                    <a:pt x="100" y="844"/>
                  </a:cubicBezTo>
                  <a:cubicBezTo>
                    <a:pt x="95" y="837"/>
                    <a:pt x="88" y="830"/>
                    <a:pt x="81" y="822"/>
                  </a:cubicBezTo>
                  <a:cubicBezTo>
                    <a:pt x="46" y="784"/>
                    <a:pt x="43" y="742"/>
                    <a:pt x="43" y="699"/>
                  </a:cubicBezTo>
                </a:path>
              </a:pathLst>
            </a:custGeom>
            <a:solidFill>
              <a:srgbClr val="EFD8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Freeform 15"/>
            <p:cNvSpPr>
              <a:spLocks/>
            </p:cNvSpPr>
            <p:nvPr/>
          </p:nvSpPr>
          <p:spPr bwMode="auto">
            <a:xfrm>
              <a:off x="911" y="793"/>
              <a:ext cx="188" cy="621"/>
            </a:xfrm>
            <a:custGeom>
              <a:avLst/>
              <a:gdLst/>
              <a:ahLst/>
              <a:cxnLst>
                <a:cxn ang="0">
                  <a:pos x="16" y="60"/>
                </a:cxn>
                <a:cxn ang="0">
                  <a:pos x="19" y="101"/>
                </a:cxn>
                <a:cxn ang="0">
                  <a:pos x="22" y="128"/>
                </a:cxn>
                <a:cxn ang="0">
                  <a:pos x="34" y="183"/>
                </a:cxn>
                <a:cxn ang="0">
                  <a:pos x="49" y="107"/>
                </a:cxn>
                <a:cxn ang="0">
                  <a:pos x="51" y="69"/>
                </a:cxn>
                <a:cxn ang="0">
                  <a:pos x="55" y="31"/>
                </a:cxn>
                <a:cxn ang="0">
                  <a:pos x="56" y="14"/>
                </a:cxn>
                <a:cxn ang="0">
                  <a:pos x="58" y="6"/>
                </a:cxn>
                <a:cxn ang="0">
                  <a:pos x="50" y="19"/>
                </a:cxn>
                <a:cxn ang="0">
                  <a:pos x="42" y="101"/>
                </a:cxn>
                <a:cxn ang="0">
                  <a:pos x="41" y="67"/>
                </a:cxn>
                <a:cxn ang="0">
                  <a:pos x="44" y="33"/>
                </a:cxn>
                <a:cxn ang="0">
                  <a:pos x="40" y="3"/>
                </a:cxn>
                <a:cxn ang="0">
                  <a:pos x="38" y="17"/>
                </a:cxn>
                <a:cxn ang="0">
                  <a:pos x="36" y="44"/>
                </a:cxn>
                <a:cxn ang="0">
                  <a:pos x="35" y="82"/>
                </a:cxn>
                <a:cxn ang="0">
                  <a:pos x="31" y="118"/>
                </a:cxn>
                <a:cxn ang="0">
                  <a:pos x="28" y="83"/>
                </a:cxn>
                <a:cxn ang="0">
                  <a:pos x="28" y="42"/>
                </a:cxn>
                <a:cxn ang="0">
                  <a:pos x="26" y="16"/>
                </a:cxn>
                <a:cxn ang="0">
                  <a:pos x="22" y="2"/>
                </a:cxn>
                <a:cxn ang="0">
                  <a:pos x="23" y="44"/>
                </a:cxn>
                <a:cxn ang="0">
                  <a:pos x="23" y="104"/>
                </a:cxn>
                <a:cxn ang="0">
                  <a:pos x="18" y="47"/>
                </a:cxn>
                <a:cxn ang="0">
                  <a:pos x="15" y="29"/>
                </a:cxn>
                <a:cxn ang="0">
                  <a:pos x="8" y="9"/>
                </a:cxn>
                <a:cxn ang="0">
                  <a:pos x="11" y="34"/>
                </a:cxn>
                <a:cxn ang="0">
                  <a:pos x="15" y="56"/>
                </a:cxn>
              </a:cxnLst>
              <a:rect l="0" t="0" r="r" b="b"/>
              <a:pathLst>
                <a:path w="59" h="183">
                  <a:moveTo>
                    <a:pt x="16" y="60"/>
                  </a:moveTo>
                  <a:cubicBezTo>
                    <a:pt x="19" y="74"/>
                    <a:pt x="19" y="86"/>
                    <a:pt x="19" y="101"/>
                  </a:cubicBezTo>
                  <a:cubicBezTo>
                    <a:pt x="20" y="109"/>
                    <a:pt x="20" y="119"/>
                    <a:pt x="22" y="128"/>
                  </a:cubicBezTo>
                  <a:cubicBezTo>
                    <a:pt x="27" y="146"/>
                    <a:pt x="30" y="164"/>
                    <a:pt x="34" y="183"/>
                  </a:cubicBezTo>
                  <a:cubicBezTo>
                    <a:pt x="41" y="157"/>
                    <a:pt x="47" y="134"/>
                    <a:pt x="49" y="107"/>
                  </a:cubicBezTo>
                  <a:cubicBezTo>
                    <a:pt x="50" y="95"/>
                    <a:pt x="51" y="82"/>
                    <a:pt x="51" y="69"/>
                  </a:cubicBezTo>
                  <a:cubicBezTo>
                    <a:pt x="52" y="55"/>
                    <a:pt x="52" y="44"/>
                    <a:pt x="55" y="31"/>
                  </a:cubicBezTo>
                  <a:cubicBezTo>
                    <a:pt x="56" y="28"/>
                    <a:pt x="55" y="20"/>
                    <a:pt x="56" y="14"/>
                  </a:cubicBezTo>
                  <a:cubicBezTo>
                    <a:pt x="57" y="10"/>
                    <a:pt x="59" y="7"/>
                    <a:pt x="58" y="6"/>
                  </a:cubicBezTo>
                  <a:cubicBezTo>
                    <a:pt x="51" y="0"/>
                    <a:pt x="50" y="16"/>
                    <a:pt x="50" y="19"/>
                  </a:cubicBezTo>
                  <a:cubicBezTo>
                    <a:pt x="48" y="47"/>
                    <a:pt x="46" y="74"/>
                    <a:pt x="42" y="101"/>
                  </a:cubicBezTo>
                  <a:cubicBezTo>
                    <a:pt x="35" y="98"/>
                    <a:pt x="41" y="73"/>
                    <a:pt x="41" y="67"/>
                  </a:cubicBezTo>
                  <a:cubicBezTo>
                    <a:pt x="42" y="55"/>
                    <a:pt x="43" y="44"/>
                    <a:pt x="44" y="33"/>
                  </a:cubicBezTo>
                  <a:cubicBezTo>
                    <a:pt x="44" y="22"/>
                    <a:pt x="44" y="13"/>
                    <a:pt x="40" y="3"/>
                  </a:cubicBezTo>
                  <a:cubicBezTo>
                    <a:pt x="36" y="3"/>
                    <a:pt x="38" y="8"/>
                    <a:pt x="38" y="17"/>
                  </a:cubicBezTo>
                  <a:cubicBezTo>
                    <a:pt x="38" y="27"/>
                    <a:pt x="36" y="41"/>
                    <a:pt x="36" y="44"/>
                  </a:cubicBezTo>
                  <a:cubicBezTo>
                    <a:pt x="37" y="57"/>
                    <a:pt x="36" y="70"/>
                    <a:pt x="35" y="82"/>
                  </a:cubicBezTo>
                  <a:cubicBezTo>
                    <a:pt x="34" y="93"/>
                    <a:pt x="35" y="108"/>
                    <a:pt x="31" y="118"/>
                  </a:cubicBezTo>
                  <a:cubicBezTo>
                    <a:pt x="24" y="112"/>
                    <a:pt x="28" y="91"/>
                    <a:pt x="28" y="83"/>
                  </a:cubicBezTo>
                  <a:cubicBezTo>
                    <a:pt x="29" y="69"/>
                    <a:pt x="29" y="56"/>
                    <a:pt x="28" y="42"/>
                  </a:cubicBezTo>
                  <a:cubicBezTo>
                    <a:pt x="28" y="33"/>
                    <a:pt x="27" y="25"/>
                    <a:pt x="26" y="16"/>
                  </a:cubicBezTo>
                  <a:cubicBezTo>
                    <a:pt x="25" y="11"/>
                    <a:pt x="26" y="5"/>
                    <a:pt x="22" y="2"/>
                  </a:cubicBezTo>
                  <a:cubicBezTo>
                    <a:pt x="14" y="5"/>
                    <a:pt x="23" y="37"/>
                    <a:pt x="23" y="44"/>
                  </a:cubicBezTo>
                  <a:cubicBezTo>
                    <a:pt x="24" y="63"/>
                    <a:pt x="27" y="86"/>
                    <a:pt x="23" y="104"/>
                  </a:cubicBezTo>
                  <a:cubicBezTo>
                    <a:pt x="19" y="85"/>
                    <a:pt x="23" y="66"/>
                    <a:pt x="18" y="47"/>
                  </a:cubicBezTo>
                  <a:cubicBezTo>
                    <a:pt x="17" y="40"/>
                    <a:pt x="15" y="36"/>
                    <a:pt x="15" y="29"/>
                  </a:cubicBezTo>
                  <a:cubicBezTo>
                    <a:pt x="14" y="25"/>
                    <a:pt x="12" y="12"/>
                    <a:pt x="8" y="9"/>
                  </a:cubicBezTo>
                  <a:cubicBezTo>
                    <a:pt x="0" y="3"/>
                    <a:pt x="11" y="31"/>
                    <a:pt x="11" y="34"/>
                  </a:cubicBezTo>
                  <a:cubicBezTo>
                    <a:pt x="13" y="45"/>
                    <a:pt x="14" y="37"/>
                    <a:pt x="15" y="56"/>
                  </a:cubicBezTo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16"/>
            <p:cNvSpPr>
              <a:spLocks/>
            </p:cNvSpPr>
            <p:nvPr/>
          </p:nvSpPr>
          <p:spPr bwMode="auto">
            <a:xfrm>
              <a:off x="1017" y="1292"/>
              <a:ext cx="70" cy="238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" y="32"/>
                </a:cxn>
                <a:cxn ang="0">
                  <a:pos x="22" y="0"/>
                </a:cxn>
                <a:cxn ang="0">
                  <a:pos x="16" y="45"/>
                </a:cxn>
                <a:cxn ang="0">
                  <a:pos x="19" y="70"/>
                </a:cxn>
                <a:cxn ang="0">
                  <a:pos x="2" y="66"/>
                </a:cxn>
              </a:cxnLst>
              <a:rect l="0" t="0" r="r" b="b"/>
              <a:pathLst>
                <a:path w="22" h="70">
                  <a:moveTo>
                    <a:pt x="0" y="59"/>
                  </a:moveTo>
                  <a:cubicBezTo>
                    <a:pt x="8" y="59"/>
                    <a:pt x="8" y="50"/>
                    <a:pt x="11" y="32"/>
                  </a:cubicBezTo>
                  <a:cubicBezTo>
                    <a:pt x="15" y="15"/>
                    <a:pt x="22" y="0"/>
                    <a:pt x="22" y="0"/>
                  </a:cubicBezTo>
                  <a:cubicBezTo>
                    <a:pt x="22" y="0"/>
                    <a:pt x="15" y="33"/>
                    <a:pt x="16" y="45"/>
                  </a:cubicBezTo>
                  <a:cubicBezTo>
                    <a:pt x="18" y="57"/>
                    <a:pt x="19" y="70"/>
                    <a:pt x="19" y="70"/>
                  </a:cubicBezTo>
                  <a:cubicBezTo>
                    <a:pt x="2" y="66"/>
                    <a:pt x="2" y="66"/>
                    <a:pt x="2" y="66"/>
                  </a:cubicBezTo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17"/>
            <p:cNvSpPr>
              <a:spLocks/>
            </p:cNvSpPr>
            <p:nvPr/>
          </p:nvSpPr>
          <p:spPr bwMode="auto">
            <a:xfrm>
              <a:off x="1074" y="857"/>
              <a:ext cx="29" cy="22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2" y="37"/>
                </a:cxn>
                <a:cxn ang="0">
                  <a:pos x="2" y="54"/>
                </a:cxn>
                <a:cxn ang="0">
                  <a:pos x="2" y="65"/>
                </a:cxn>
                <a:cxn ang="0">
                  <a:pos x="3" y="47"/>
                </a:cxn>
                <a:cxn ang="0">
                  <a:pos x="7" y="27"/>
                </a:cxn>
                <a:cxn ang="0">
                  <a:pos x="6" y="0"/>
                </a:cxn>
              </a:cxnLst>
              <a:rect l="0" t="0" r="r" b="b"/>
              <a:pathLst>
                <a:path w="9" h="65">
                  <a:moveTo>
                    <a:pt x="7" y="4"/>
                  </a:moveTo>
                  <a:cubicBezTo>
                    <a:pt x="7" y="15"/>
                    <a:pt x="2" y="26"/>
                    <a:pt x="2" y="37"/>
                  </a:cubicBezTo>
                  <a:cubicBezTo>
                    <a:pt x="2" y="43"/>
                    <a:pt x="3" y="49"/>
                    <a:pt x="2" y="54"/>
                  </a:cubicBezTo>
                  <a:cubicBezTo>
                    <a:pt x="2" y="58"/>
                    <a:pt x="1" y="61"/>
                    <a:pt x="2" y="65"/>
                  </a:cubicBezTo>
                  <a:cubicBezTo>
                    <a:pt x="0" y="60"/>
                    <a:pt x="2" y="52"/>
                    <a:pt x="3" y="47"/>
                  </a:cubicBezTo>
                  <a:cubicBezTo>
                    <a:pt x="5" y="40"/>
                    <a:pt x="6" y="33"/>
                    <a:pt x="7" y="27"/>
                  </a:cubicBezTo>
                  <a:cubicBezTo>
                    <a:pt x="7" y="18"/>
                    <a:pt x="9" y="8"/>
                    <a:pt x="6" y="0"/>
                  </a:cubicBezTo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18"/>
            <p:cNvSpPr>
              <a:spLocks/>
            </p:cNvSpPr>
            <p:nvPr/>
          </p:nvSpPr>
          <p:spPr bwMode="auto">
            <a:xfrm>
              <a:off x="994" y="816"/>
              <a:ext cx="23" cy="24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5" y="42"/>
                </a:cxn>
                <a:cxn ang="0">
                  <a:pos x="4" y="72"/>
                </a:cxn>
                <a:cxn ang="0">
                  <a:pos x="6" y="27"/>
                </a:cxn>
                <a:cxn ang="0">
                  <a:pos x="3" y="8"/>
                </a:cxn>
                <a:cxn ang="0">
                  <a:pos x="1" y="0"/>
                </a:cxn>
              </a:cxnLst>
              <a:rect l="0" t="0" r="r" b="b"/>
              <a:pathLst>
                <a:path w="7" h="72">
                  <a:moveTo>
                    <a:pt x="2" y="12"/>
                  </a:moveTo>
                  <a:cubicBezTo>
                    <a:pt x="2" y="23"/>
                    <a:pt x="4" y="31"/>
                    <a:pt x="5" y="42"/>
                  </a:cubicBezTo>
                  <a:cubicBezTo>
                    <a:pt x="5" y="50"/>
                    <a:pt x="4" y="60"/>
                    <a:pt x="4" y="72"/>
                  </a:cubicBezTo>
                  <a:cubicBezTo>
                    <a:pt x="7" y="57"/>
                    <a:pt x="7" y="42"/>
                    <a:pt x="6" y="27"/>
                  </a:cubicBezTo>
                  <a:cubicBezTo>
                    <a:pt x="6" y="21"/>
                    <a:pt x="5" y="14"/>
                    <a:pt x="3" y="8"/>
                  </a:cubicBezTo>
                  <a:cubicBezTo>
                    <a:pt x="2" y="5"/>
                    <a:pt x="0" y="3"/>
                    <a:pt x="1" y="0"/>
                  </a:cubicBezTo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19"/>
            <p:cNvSpPr>
              <a:spLocks/>
            </p:cNvSpPr>
            <p:nvPr/>
          </p:nvSpPr>
          <p:spPr bwMode="auto">
            <a:xfrm>
              <a:off x="1039" y="952"/>
              <a:ext cx="57" cy="435"/>
            </a:xfrm>
            <a:custGeom>
              <a:avLst/>
              <a:gdLst/>
              <a:ahLst/>
              <a:cxnLst>
                <a:cxn ang="0">
                  <a:pos x="13" y="16"/>
                </a:cxn>
                <a:cxn ang="0">
                  <a:pos x="9" y="82"/>
                </a:cxn>
                <a:cxn ang="0">
                  <a:pos x="0" y="128"/>
                </a:cxn>
                <a:cxn ang="0">
                  <a:pos x="16" y="54"/>
                </a:cxn>
                <a:cxn ang="0">
                  <a:pos x="17" y="24"/>
                </a:cxn>
                <a:cxn ang="0">
                  <a:pos x="16" y="0"/>
                </a:cxn>
              </a:cxnLst>
              <a:rect l="0" t="0" r="r" b="b"/>
              <a:pathLst>
                <a:path w="18" h="128">
                  <a:moveTo>
                    <a:pt x="13" y="16"/>
                  </a:moveTo>
                  <a:cubicBezTo>
                    <a:pt x="14" y="33"/>
                    <a:pt x="12" y="65"/>
                    <a:pt x="9" y="82"/>
                  </a:cubicBezTo>
                  <a:cubicBezTo>
                    <a:pt x="6" y="102"/>
                    <a:pt x="1" y="108"/>
                    <a:pt x="0" y="128"/>
                  </a:cubicBezTo>
                  <a:cubicBezTo>
                    <a:pt x="3" y="103"/>
                    <a:pt x="16" y="80"/>
                    <a:pt x="16" y="54"/>
                  </a:cubicBezTo>
                  <a:cubicBezTo>
                    <a:pt x="16" y="44"/>
                    <a:pt x="18" y="34"/>
                    <a:pt x="17" y="24"/>
                  </a:cubicBezTo>
                  <a:cubicBezTo>
                    <a:pt x="16" y="16"/>
                    <a:pt x="14" y="7"/>
                    <a:pt x="16" y="0"/>
                  </a:cubicBezTo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20"/>
            <p:cNvSpPr>
              <a:spLocks/>
            </p:cNvSpPr>
            <p:nvPr/>
          </p:nvSpPr>
          <p:spPr bwMode="auto">
            <a:xfrm>
              <a:off x="1083" y="1034"/>
              <a:ext cx="16" cy="71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21"/>
                </a:cxn>
                <a:cxn ang="0">
                  <a:pos x="3" y="0"/>
                </a:cxn>
              </a:cxnLst>
              <a:rect l="0" t="0" r="r" b="b"/>
              <a:pathLst>
                <a:path w="5" h="21">
                  <a:moveTo>
                    <a:pt x="2" y="3"/>
                  </a:moveTo>
                  <a:cubicBezTo>
                    <a:pt x="0" y="8"/>
                    <a:pt x="0" y="15"/>
                    <a:pt x="0" y="21"/>
                  </a:cubicBezTo>
                  <a:cubicBezTo>
                    <a:pt x="5" y="16"/>
                    <a:pt x="3" y="6"/>
                    <a:pt x="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21"/>
            <p:cNvSpPr>
              <a:spLocks/>
            </p:cNvSpPr>
            <p:nvPr/>
          </p:nvSpPr>
          <p:spPr bwMode="auto">
            <a:xfrm>
              <a:off x="1080" y="1136"/>
              <a:ext cx="7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2" y="0"/>
                </a:cxn>
              </a:cxnLst>
              <a:rect l="0" t="0" r="r" b="b"/>
              <a:pathLst>
                <a:path w="2" h="10">
                  <a:moveTo>
                    <a:pt x="0" y="0"/>
                  </a:moveTo>
                  <a:cubicBezTo>
                    <a:pt x="0" y="3"/>
                    <a:pt x="0" y="6"/>
                    <a:pt x="1" y="10"/>
                  </a:cubicBezTo>
                  <a:cubicBezTo>
                    <a:pt x="2" y="7"/>
                    <a:pt x="2" y="3"/>
                    <a:pt x="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22"/>
            <p:cNvSpPr>
              <a:spLocks/>
            </p:cNvSpPr>
            <p:nvPr/>
          </p:nvSpPr>
          <p:spPr bwMode="auto">
            <a:xfrm>
              <a:off x="1083" y="993"/>
              <a:ext cx="7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2" y="0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2"/>
                    <a:pt x="0" y="5"/>
                    <a:pt x="1" y="7"/>
                  </a:cubicBezTo>
                  <a:cubicBezTo>
                    <a:pt x="2" y="5"/>
                    <a:pt x="2" y="2"/>
                    <a:pt x="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23"/>
            <p:cNvSpPr>
              <a:spLocks/>
            </p:cNvSpPr>
            <p:nvPr/>
          </p:nvSpPr>
          <p:spPr bwMode="auto">
            <a:xfrm>
              <a:off x="1007" y="915"/>
              <a:ext cx="13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"/>
                </a:cxn>
                <a:cxn ang="0">
                  <a:pos x="1" y="0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cubicBezTo>
                    <a:pt x="0" y="3"/>
                    <a:pt x="0" y="7"/>
                    <a:pt x="1" y="10"/>
                  </a:cubicBezTo>
                  <a:cubicBezTo>
                    <a:pt x="4" y="8"/>
                    <a:pt x="2" y="4"/>
                    <a:pt x="1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24"/>
            <p:cNvSpPr>
              <a:spLocks/>
            </p:cNvSpPr>
            <p:nvPr/>
          </p:nvSpPr>
          <p:spPr bwMode="auto">
            <a:xfrm>
              <a:off x="1010" y="959"/>
              <a:ext cx="7" cy="2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6"/>
                </a:cxn>
                <a:cxn ang="0">
                  <a:pos x="1" y="1"/>
                </a:cxn>
              </a:cxnLst>
              <a:rect l="0" t="0" r="r" b="b"/>
              <a:pathLst>
                <a:path w="2" h="6">
                  <a:moveTo>
                    <a:pt x="0" y="1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2" y="5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25"/>
            <p:cNvSpPr>
              <a:spLocks/>
            </p:cNvSpPr>
            <p:nvPr/>
          </p:nvSpPr>
          <p:spPr bwMode="auto">
            <a:xfrm>
              <a:off x="978" y="1211"/>
              <a:ext cx="70" cy="210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8" y="41"/>
                </a:cxn>
                <a:cxn ang="0">
                  <a:pos x="11" y="62"/>
                </a:cxn>
                <a:cxn ang="0">
                  <a:pos x="14" y="45"/>
                </a:cxn>
                <a:cxn ang="0">
                  <a:pos x="22" y="27"/>
                </a:cxn>
                <a:cxn ang="0">
                  <a:pos x="16" y="34"/>
                </a:cxn>
                <a:cxn ang="0">
                  <a:pos x="7" y="19"/>
                </a:cxn>
                <a:cxn ang="0">
                  <a:pos x="1" y="0"/>
                </a:cxn>
              </a:cxnLst>
              <a:rect l="0" t="0" r="r" b="b"/>
              <a:pathLst>
                <a:path w="22" h="62">
                  <a:moveTo>
                    <a:pt x="3" y="17"/>
                  </a:moveTo>
                  <a:cubicBezTo>
                    <a:pt x="7" y="23"/>
                    <a:pt x="7" y="34"/>
                    <a:pt x="8" y="41"/>
                  </a:cubicBezTo>
                  <a:cubicBezTo>
                    <a:pt x="10" y="47"/>
                    <a:pt x="12" y="55"/>
                    <a:pt x="11" y="62"/>
                  </a:cubicBezTo>
                  <a:cubicBezTo>
                    <a:pt x="13" y="56"/>
                    <a:pt x="12" y="50"/>
                    <a:pt x="14" y="45"/>
                  </a:cubicBezTo>
                  <a:cubicBezTo>
                    <a:pt x="16" y="39"/>
                    <a:pt x="20" y="33"/>
                    <a:pt x="22" y="27"/>
                  </a:cubicBezTo>
                  <a:cubicBezTo>
                    <a:pt x="20" y="29"/>
                    <a:pt x="18" y="32"/>
                    <a:pt x="16" y="34"/>
                  </a:cubicBezTo>
                  <a:cubicBezTo>
                    <a:pt x="12" y="31"/>
                    <a:pt x="9" y="23"/>
                    <a:pt x="7" y="19"/>
                  </a:cubicBezTo>
                  <a:cubicBezTo>
                    <a:pt x="5" y="15"/>
                    <a:pt x="0" y="4"/>
                    <a:pt x="1" y="0"/>
                  </a:cubicBezTo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26"/>
            <p:cNvSpPr>
              <a:spLocks/>
            </p:cNvSpPr>
            <p:nvPr/>
          </p:nvSpPr>
          <p:spPr bwMode="auto">
            <a:xfrm>
              <a:off x="966" y="2220"/>
              <a:ext cx="73" cy="1311"/>
            </a:xfrm>
            <a:custGeom>
              <a:avLst/>
              <a:gdLst/>
              <a:ahLst/>
              <a:cxnLst>
                <a:cxn ang="0">
                  <a:pos x="18" y="386"/>
                </a:cxn>
                <a:cxn ang="0">
                  <a:pos x="8" y="296"/>
                </a:cxn>
                <a:cxn ang="0">
                  <a:pos x="11" y="88"/>
                </a:cxn>
                <a:cxn ang="0">
                  <a:pos x="23" y="0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0" y="291"/>
                </a:cxn>
                <a:cxn ang="0">
                  <a:pos x="18" y="386"/>
                </a:cxn>
              </a:cxnLst>
              <a:rect l="0" t="0" r="r" b="b"/>
              <a:pathLst>
                <a:path w="23" h="386">
                  <a:moveTo>
                    <a:pt x="18" y="386"/>
                  </a:moveTo>
                  <a:cubicBezTo>
                    <a:pt x="12" y="364"/>
                    <a:pt x="9" y="327"/>
                    <a:pt x="8" y="296"/>
                  </a:cubicBezTo>
                  <a:cubicBezTo>
                    <a:pt x="7" y="257"/>
                    <a:pt x="11" y="143"/>
                    <a:pt x="11" y="88"/>
                  </a:cubicBezTo>
                  <a:cubicBezTo>
                    <a:pt x="11" y="33"/>
                    <a:pt x="8" y="7"/>
                    <a:pt x="2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0"/>
                    <a:pt x="1" y="15"/>
                    <a:pt x="1" y="21"/>
                  </a:cubicBezTo>
                  <a:cubicBezTo>
                    <a:pt x="1" y="149"/>
                    <a:pt x="0" y="291"/>
                    <a:pt x="0" y="291"/>
                  </a:cubicBezTo>
                  <a:cubicBezTo>
                    <a:pt x="0" y="324"/>
                    <a:pt x="2" y="356"/>
                    <a:pt x="18" y="386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27"/>
            <p:cNvSpPr>
              <a:spLocks/>
            </p:cNvSpPr>
            <p:nvPr/>
          </p:nvSpPr>
          <p:spPr bwMode="auto">
            <a:xfrm>
              <a:off x="950" y="2013"/>
              <a:ext cx="165" cy="339"/>
            </a:xfrm>
            <a:custGeom>
              <a:avLst/>
              <a:gdLst/>
              <a:ahLst/>
              <a:cxnLst>
                <a:cxn ang="0">
                  <a:pos x="2" y="33"/>
                </a:cxn>
                <a:cxn ang="0">
                  <a:pos x="3" y="51"/>
                </a:cxn>
                <a:cxn ang="0">
                  <a:pos x="6" y="66"/>
                </a:cxn>
                <a:cxn ang="0">
                  <a:pos x="5" y="100"/>
                </a:cxn>
                <a:cxn ang="0">
                  <a:pos x="8" y="88"/>
                </a:cxn>
                <a:cxn ang="0">
                  <a:pos x="11" y="72"/>
                </a:cxn>
                <a:cxn ang="0">
                  <a:pos x="19" y="53"/>
                </a:cxn>
                <a:cxn ang="0">
                  <a:pos x="31" y="48"/>
                </a:cxn>
                <a:cxn ang="0">
                  <a:pos x="39" y="52"/>
                </a:cxn>
                <a:cxn ang="0">
                  <a:pos x="46" y="18"/>
                </a:cxn>
                <a:cxn ang="0">
                  <a:pos x="48" y="2"/>
                </a:cxn>
                <a:cxn ang="0">
                  <a:pos x="36" y="6"/>
                </a:cxn>
                <a:cxn ang="0">
                  <a:pos x="16" y="18"/>
                </a:cxn>
                <a:cxn ang="0">
                  <a:pos x="3" y="17"/>
                </a:cxn>
              </a:cxnLst>
              <a:rect l="0" t="0" r="r" b="b"/>
              <a:pathLst>
                <a:path w="52" h="100">
                  <a:moveTo>
                    <a:pt x="2" y="33"/>
                  </a:moveTo>
                  <a:cubicBezTo>
                    <a:pt x="0" y="38"/>
                    <a:pt x="2" y="47"/>
                    <a:pt x="3" y="51"/>
                  </a:cubicBezTo>
                  <a:cubicBezTo>
                    <a:pt x="5" y="56"/>
                    <a:pt x="6" y="61"/>
                    <a:pt x="6" y="66"/>
                  </a:cubicBezTo>
                  <a:cubicBezTo>
                    <a:pt x="6" y="77"/>
                    <a:pt x="7" y="89"/>
                    <a:pt x="5" y="100"/>
                  </a:cubicBezTo>
                  <a:cubicBezTo>
                    <a:pt x="7" y="97"/>
                    <a:pt x="7" y="92"/>
                    <a:pt x="8" y="88"/>
                  </a:cubicBezTo>
                  <a:cubicBezTo>
                    <a:pt x="9" y="83"/>
                    <a:pt x="10" y="78"/>
                    <a:pt x="11" y="72"/>
                  </a:cubicBezTo>
                  <a:cubicBezTo>
                    <a:pt x="12" y="66"/>
                    <a:pt x="13" y="57"/>
                    <a:pt x="19" y="53"/>
                  </a:cubicBezTo>
                  <a:cubicBezTo>
                    <a:pt x="22" y="51"/>
                    <a:pt x="27" y="49"/>
                    <a:pt x="31" y="48"/>
                  </a:cubicBezTo>
                  <a:cubicBezTo>
                    <a:pt x="35" y="47"/>
                    <a:pt x="36" y="50"/>
                    <a:pt x="39" y="52"/>
                  </a:cubicBezTo>
                  <a:cubicBezTo>
                    <a:pt x="43" y="42"/>
                    <a:pt x="46" y="30"/>
                    <a:pt x="46" y="18"/>
                  </a:cubicBezTo>
                  <a:cubicBezTo>
                    <a:pt x="47" y="15"/>
                    <a:pt x="52" y="5"/>
                    <a:pt x="48" y="2"/>
                  </a:cubicBezTo>
                  <a:cubicBezTo>
                    <a:pt x="46" y="0"/>
                    <a:pt x="37" y="5"/>
                    <a:pt x="36" y="6"/>
                  </a:cubicBezTo>
                  <a:cubicBezTo>
                    <a:pt x="28" y="9"/>
                    <a:pt x="22" y="13"/>
                    <a:pt x="16" y="18"/>
                  </a:cubicBezTo>
                  <a:cubicBezTo>
                    <a:pt x="12" y="21"/>
                    <a:pt x="7" y="21"/>
                    <a:pt x="3" y="17"/>
                  </a:cubicBezTo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28"/>
            <p:cNvSpPr>
              <a:spLocks/>
            </p:cNvSpPr>
            <p:nvPr/>
          </p:nvSpPr>
          <p:spPr bwMode="auto">
            <a:xfrm>
              <a:off x="1147" y="3385"/>
              <a:ext cx="743" cy="228"/>
            </a:xfrm>
            <a:custGeom>
              <a:avLst/>
              <a:gdLst/>
              <a:ahLst/>
              <a:cxnLst>
                <a:cxn ang="0">
                  <a:pos x="171" y="16"/>
                </a:cxn>
                <a:cxn ang="0">
                  <a:pos x="69" y="31"/>
                </a:cxn>
                <a:cxn ang="0">
                  <a:pos x="48" y="44"/>
                </a:cxn>
                <a:cxn ang="0">
                  <a:pos x="23" y="44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68" y="53"/>
                </a:cxn>
                <a:cxn ang="0">
                  <a:pos x="134" y="29"/>
                </a:cxn>
                <a:cxn ang="0">
                  <a:pos x="233" y="67"/>
                </a:cxn>
                <a:cxn ang="0">
                  <a:pos x="171" y="16"/>
                </a:cxn>
              </a:cxnLst>
              <a:rect l="0" t="0" r="r" b="b"/>
              <a:pathLst>
                <a:path w="233" h="67">
                  <a:moveTo>
                    <a:pt x="171" y="16"/>
                  </a:moveTo>
                  <a:cubicBezTo>
                    <a:pt x="114" y="0"/>
                    <a:pt x="89" y="17"/>
                    <a:pt x="69" y="31"/>
                  </a:cubicBezTo>
                  <a:cubicBezTo>
                    <a:pt x="62" y="36"/>
                    <a:pt x="55" y="41"/>
                    <a:pt x="48" y="44"/>
                  </a:cubicBezTo>
                  <a:cubicBezTo>
                    <a:pt x="40" y="47"/>
                    <a:pt x="31" y="48"/>
                    <a:pt x="23" y="44"/>
                  </a:cubicBezTo>
                  <a:cubicBezTo>
                    <a:pt x="15" y="39"/>
                    <a:pt x="7" y="32"/>
                    <a:pt x="1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8" y="54"/>
                    <a:pt x="38" y="66"/>
                    <a:pt x="68" y="53"/>
                  </a:cubicBezTo>
                  <a:cubicBezTo>
                    <a:pt x="82" y="47"/>
                    <a:pt x="103" y="32"/>
                    <a:pt x="134" y="29"/>
                  </a:cubicBezTo>
                  <a:cubicBezTo>
                    <a:pt x="171" y="25"/>
                    <a:pt x="208" y="37"/>
                    <a:pt x="233" y="67"/>
                  </a:cubicBezTo>
                  <a:cubicBezTo>
                    <a:pt x="218" y="41"/>
                    <a:pt x="197" y="23"/>
                    <a:pt x="171" y="16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Freeform 29"/>
            <p:cNvSpPr>
              <a:spLocks/>
            </p:cNvSpPr>
            <p:nvPr/>
          </p:nvSpPr>
          <p:spPr bwMode="auto">
            <a:xfrm>
              <a:off x="1036" y="2318"/>
              <a:ext cx="38" cy="901"/>
            </a:xfrm>
            <a:custGeom>
              <a:avLst/>
              <a:gdLst/>
              <a:ahLst/>
              <a:cxnLst>
                <a:cxn ang="0">
                  <a:pos x="3" y="109"/>
                </a:cxn>
                <a:cxn ang="0">
                  <a:pos x="8" y="265"/>
                </a:cxn>
                <a:cxn ang="0">
                  <a:pos x="4" y="0"/>
                </a:cxn>
                <a:cxn ang="0">
                  <a:pos x="3" y="109"/>
                </a:cxn>
              </a:cxnLst>
              <a:rect l="0" t="0" r="r" b="b"/>
              <a:pathLst>
                <a:path w="12" h="265">
                  <a:moveTo>
                    <a:pt x="3" y="109"/>
                  </a:moveTo>
                  <a:cubicBezTo>
                    <a:pt x="4" y="172"/>
                    <a:pt x="4" y="244"/>
                    <a:pt x="8" y="265"/>
                  </a:cubicBezTo>
                  <a:cubicBezTo>
                    <a:pt x="12" y="223"/>
                    <a:pt x="2" y="35"/>
                    <a:pt x="4" y="0"/>
                  </a:cubicBezTo>
                  <a:cubicBezTo>
                    <a:pt x="0" y="17"/>
                    <a:pt x="3" y="60"/>
                    <a:pt x="3" y="109"/>
                  </a:cubicBezTo>
                  <a:close/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30"/>
            <p:cNvSpPr>
              <a:spLocks/>
            </p:cNvSpPr>
            <p:nvPr/>
          </p:nvSpPr>
          <p:spPr bwMode="auto">
            <a:xfrm>
              <a:off x="1036" y="2723"/>
              <a:ext cx="25" cy="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9"/>
                </a:cxn>
                <a:cxn ang="0">
                  <a:pos x="6" y="5"/>
                </a:cxn>
              </a:cxnLst>
              <a:rect l="0" t="0" r="r" b="b"/>
              <a:pathLst>
                <a:path w="8" h="29">
                  <a:moveTo>
                    <a:pt x="4" y="0"/>
                  </a:moveTo>
                  <a:cubicBezTo>
                    <a:pt x="5" y="8"/>
                    <a:pt x="0" y="23"/>
                    <a:pt x="6" y="29"/>
                  </a:cubicBezTo>
                  <a:cubicBezTo>
                    <a:pt x="8" y="22"/>
                    <a:pt x="8" y="12"/>
                    <a:pt x="6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31"/>
            <p:cNvSpPr>
              <a:spLocks/>
            </p:cNvSpPr>
            <p:nvPr/>
          </p:nvSpPr>
          <p:spPr bwMode="auto">
            <a:xfrm>
              <a:off x="1045" y="2672"/>
              <a:ext cx="13" cy="3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9"/>
                </a:cxn>
                <a:cxn ang="0">
                  <a:pos x="2" y="2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3"/>
                    <a:pt x="0" y="7"/>
                    <a:pt x="1" y="9"/>
                  </a:cubicBezTo>
                  <a:cubicBezTo>
                    <a:pt x="3" y="6"/>
                    <a:pt x="4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32"/>
            <p:cNvSpPr>
              <a:spLocks/>
            </p:cNvSpPr>
            <p:nvPr/>
          </p:nvSpPr>
          <p:spPr bwMode="auto">
            <a:xfrm>
              <a:off x="1045" y="2852"/>
              <a:ext cx="13" cy="3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3" y="0"/>
                </a:cxn>
                <a:cxn ang="0">
                  <a:pos x="2" y="2"/>
                </a:cxn>
              </a:cxnLst>
              <a:rect l="0" t="0" r="r" b="b"/>
              <a:pathLst>
                <a:path w="4" h="10">
                  <a:moveTo>
                    <a:pt x="0" y="2"/>
                  </a:moveTo>
                  <a:cubicBezTo>
                    <a:pt x="0" y="4"/>
                    <a:pt x="1" y="8"/>
                    <a:pt x="2" y="10"/>
                  </a:cubicBezTo>
                  <a:cubicBezTo>
                    <a:pt x="4" y="7"/>
                    <a:pt x="4" y="3"/>
                    <a:pt x="3" y="0"/>
                  </a:cubicBezTo>
                  <a:cubicBezTo>
                    <a:pt x="2" y="0"/>
                    <a:pt x="3" y="1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Freeform 33"/>
            <p:cNvSpPr>
              <a:spLocks/>
            </p:cNvSpPr>
            <p:nvPr/>
          </p:nvSpPr>
          <p:spPr bwMode="auto">
            <a:xfrm>
              <a:off x="1026" y="3402"/>
              <a:ext cx="332" cy="28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41"/>
                </a:cxn>
                <a:cxn ang="0">
                  <a:pos x="38" y="66"/>
                </a:cxn>
                <a:cxn ang="0">
                  <a:pos x="104" y="71"/>
                </a:cxn>
                <a:cxn ang="0">
                  <a:pos x="83" y="69"/>
                </a:cxn>
                <a:cxn ang="0">
                  <a:pos x="48" y="52"/>
                </a:cxn>
                <a:cxn ang="0">
                  <a:pos x="11" y="1"/>
                </a:cxn>
              </a:cxnLst>
              <a:rect l="0" t="0" r="r" b="b"/>
              <a:pathLst>
                <a:path w="104" h="83">
                  <a:moveTo>
                    <a:pt x="10" y="0"/>
                  </a:moveTo>
                  <a:cubicBezTo>
                    <a:pt x="0" y="9"/>
                    <a:pt x="12" y="32"/>
                    <a:pt x="16" y="41"/>
                  </a:cubicBezTo>
                  <a:cubicBezTo>
                    <a:pt x="21" y="53"/>
                    <a:pt x="29" y="59"/>
                    <a:pt x="38" y="66"/>
                  </a:cubicBezTo>
                  <a:cubicBezTo>
                    <a:pt x="57" y="80"/>
                    <a:pt x="82" y="83"/>
                    <a:pt x="104" y="71"/>
                  </a:cubicBezTo>
                  <a:cubicBezTo>
                    <a:pt x="98" y="68"/>
                    <a:pt x="90" y="70"/>
                    <a:pt x="83" y="69"/>
                  </a:cubicBezTo>
                  <a:cubicBezTo>
                    <a:pt x="70" y="68"/>
                    <a:pt x="59" y="60"/>
                    <a:pt x="48" y="52"/>
                  </a:cubicBezTo>
                  <a:cubicBezTo>
                    <a:pt x="33" y="40"/>
                    <a:pt x="15" y="20"/>
                    <a:pt x="11" y="1"/>
                  </a:cubicBezTo>
                </a:path>
              </a:pathLst>
            </a:custGeom>
            <a:solidFill>
              <a:srgbClr val="DEA8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Freeform 34"/>
            <p:cNvSpPr>
              <a:spLocks/>
            </p:cNvSpPr>
            <p:nvPr/>
          </p:nvSpPr>
          <p:spPr bwMode="auto">
            <a:xfrm>
              <a:off x="1083" y="3514"/>
              <a:ext cx="144" cy="1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5" y="41"/>
                </a:cxn>
                <a:cxn ang="0">
                  <a:pos x="2" y="0"/>
                </a:cxn>
              </a:cxnLst>
              <a:rect l="0" t="0" r="r" b="b"/>
              <a:pathLst>
                <a:path w="45" h="44">
                  <a:moveTo>
                    <a:pt x="0" y="2"/>
                  </a:moveTo>
                  <a:cubicBezTo>
                    <a:pt x="9" y="15"/>
                    <a:pt x="26" y="44"/>
                    <a:pt x="45" y="41"/>
                  </a:cubicBezTo>
                  <a:cubicBezTo>
                    <a:pt x="34" y="38"/>
                    <a:pt x="4" y="12"/>
                    <a:pt x="2" y="0"/>
                  </a:cubicBezTo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35"/>
            <p:cNvSpPr>
              <a:spLocks/>
            </p:cNvSpPr>
            <p:nvPr/>
          </p:nvSpPr>
          <p:spPr bwMode="auto">
            <a:xfrm>
              <a:off x="1122" y="3562"/>
              <a:ext cx="32" cy="4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0" y="12"/>
                </a:cxn>
                <a:cxn ang="0">
                  <a:pos x="3" y="5"/>
                </a:cxn>
              </a:cxnLst>
              <a:rect l="0" t="0" r="r" b="b"/>
              <a:pathLst>
                <a:path w="10" h="13">
                  <a:moveTo>
                    <a:pt x="2" y="0"/>
                  </a:moveTo>
                  <a:cubicBezTo>
                    <a:pt x="0" y="6"/>
                    <a:pt x="3" y="13"/>
                    <a:pt x="10" y="12"/>
                  </a:cubicBezTo>
                  <a:cubicBezTo>
                    <a:pt x="9" y="8"/>
                    <a:pt x="7" y="5"/>
                    <a:pt x="3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36"/>
            <p:cNvSpPr>
              <a:spLocks/>
            </p:cNvSpPr>
            <p:nvPr/>
          </p:nvSpPr>
          <p:spPr bwMode="auto">
            <a:xfrm>
              <a:off x="1182" y="3627"/>
              <a:ext cx="13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1" y="2"/>
                    <a:pt x="0" y="2"/>
                    <a:pt x="0" y="5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4" y="3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37"/>
            <p:cNvSpPr>
              <a:spLocks/>
            </p:cNvSpPr>
            <p:nvPr/>
          </p:nvSpPr>
          <p:spPr bwMode="auto">
            <a:xfrm>
              <a:off x="1083" y="3518"/>
              <a:ext cx="26" cy="3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0" y="4"/>
                </a:cxn>
              </a:cxnLst>
              <a:rect l="0" t="0" r="r" b="b"/>
              <a:pathLst>
                <a:path w="8" h="9">
                  <a:moveTo>
                    <a:pt x="3" y="4"/>
                  </a:moveTo>
                  <a:cubicBezTo>
                    <a:pt x="1" y="4"/>
                    <a:pt x="0" y="5"/>
                    <a:pt x="0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8" y="6"/>
                    <a:pt x="3" y="0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Freeform 38"/>
            <p:cNvSpPr>
              <a:spLocks/>
            </p:cNvSpPr>
            <p:nvPr/>
          </p:nvSpPr>
          <p:spPr bwMode="auto">
            <a:xfrm>
              <a:off x="1364" y="3379"/>
              <a:ext cx="500" cy="169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0" y="27"/>
                </a:cxn>
                <a:cxn ang="0">
                  <a:pos x="66" y="7"/>
                </a:cxn>
                <a:cxn ang="0">
                  <a:pos x="157" y="50"/>
                </a:cxn>
                <a:cxn ang="0">
                  <a:pos x="63" y="1"/>
                </a:cxn>
              </a:cxnLst>
              <a:rect l="0" t="0" r="r" b="b"/>
              <a:pathLst>
                <a:path w="157" h="50">
                  <a:moveTo>
                    <a:pt x="63" y="1"/>
                  </a:moveTo>
                  <a:cubicBezTo>
                    <a:pt x="42" y="0"/>
                    <a:pt x="25" y="9"/>
                    <a:pt x="0" y="27"/>
                  </a:cubicBezTo>
                  <a:cubicBezTo>
                    <a:pt x="12" y="17"/>
                    <a:pt x="34" y="5"/>
                    <a:pt x="66" y="7"/>
                  </a:cubicBezTo>
                  <a:cubicBezTo>
                    <a:pt x="94" y="8"/>
                    <a:pt x="131" y="19"/>
                    <a:pt x="157" y="50"/>
                  </a:cubicBezTo>
                  <a:cubicBezTo>
                    <a:pt x="148" y="25"/>
                    <a:pt x="102" y="2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7" name="Freeform 39"/>
            <p:cNvSpPr>
              <a:spLocks/>
            </p:cNvSpPr>
            <p:nvPr/>
          </p:nvSpPr>
          <p:spPr bwMode="auto">
            <a:xfrm>
              <a:off x="1090" y="1676"/>
              <a:ext cx="92" cy="5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82"/>
                </a:cxn>
                <a:cxn ang="0">
                  <a:pos x="0" y="160"/>
                </a:cxn>
                <a:cxn ang="0">
                  <a:pos x="26" y="57"/>
                </a:cxn>
                <a:cxn ang="0">
                  <a:pos x="14" y="0"/>
                </a:cxn>
              </a:cxnLst>
              <a:rect l="0" t="0" r="r" b="b"/>
              <a:pathLst>
                <a:path w="29" h="160">
                  <a:moveTo>
                    <a:pt x="14" y="0"/>
                  </a:moveTo>
                  <a:cubicBezTo>
                    <a:pt x="22" y="24"/>
                    <a:pt x="26" y="51"/>
                    <a:pt x="16" y="82"/>
                  </a:cubicBezTo>
                  <a:cubicBezTo>
                    <a:pt x="7" y="114"/>
                    <a:pt x="2" y="142"/>
                    <a:pt x="0" y="160"/>
                  </a:cubicBezTo>
                  <a:cubicBezTo>
                    <a:pt x="6" y="134"/>
                    <a:pt x="24" y="90"/>
                    <a:pt x="26" y="57"/>
                  </a:cubicBezTo>
                  <a:cubicBezTo>
                    <a:pt x="29" y="24"/>
                    <a:pt x="14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40"/>
            <p:cNvSpPr>
              <a:spLocks/>
            </p:cNvSpPr>
            <p:nvPr/>
          </p:nvSpPr>
          <p:spPr bwMode="auto">
            <a:xfrm>
              <a:off x="848" y="1561"/>
              <a:ext cx="54" cy="21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62"/>
                </a:cxn>
              </a:cxnLst>
              <a:rect l="0" t="0" r="r" b="b"/>
              <a:pathLst>
                <a:path w="17" h="62">
                  <a:moveTo>
                    <a:pt x="17" y="0"/>
                  </a:moveTo>
                  <a:cubicBezTo>
                    <a:pt x="6" y="19"/>
                    <a:pt x="0" y="52"/>
                    <a:pt x="0" y="6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41"/>
            <p:cNvSpPr>
              <a:spLocks/>
            </p:cNvSpPr>
            <p:nvPr/>
          </p:nvSpPr>
          <p:spPr bwMode="auto">
            <a:xfrm>
              <a:off x="860" y="738"/>
              <a:ext cx="179" cy="72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6" y="2"/>
                </a:cxn>
                <a:cxn ang="0">
                  <a:pos x="10" y="21"/>
                </a:cxn>
              </a:cxnLst>
              <a:rect l="0" t="0" r="r" b="b"/>
              <a:pathLst>
                <a:path w="56" h="21">
                  <a:moveTo>
                    <a:pt x="0" y="20"/>
                  </a:moveTo>
                  <a:cubicBezTo>
                    <a:pt x="10" y="3"/>
                    <a:pt x="39" y="0"/>
                    <a:pt x="56" y="2"/>
                  </a:cubicBezTo>
                  <a:cubicBezTo>
                    <a:pt x="42" y="2"/>
                    <a:pt x="12" y="10"/>
                    <a:pt x="1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42"/>
            <p:cNvSpPr>
              <a:spLocks/>
            </p:cNvSpPr>
            <p:nvPr/>
          </p:nvSpPr>
          <p:spPr bwMode="auto">
            <a:xfrm>
              <a:off x="902" y="1530"/>
              <a:ext cx="236" cy="642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52" y="11"/>
                </a:cxn>
                <a:cxn ang="0">
                  <a:pos x="45" y="4"/>
                </a:cxn>
                <a:cxn ang="0">
                  <a:pos x="33" y="6"/>
                </a:cxn>
                <a:cxn ang="0">
                  <a:pos x="20" y="12"/>
                </a:cxn>
                <a:cxn ang="0">
                  <a:pos x="7" y="43"/>
                </a:cxn>
                <a:cxn ang="0">
                  <a:pos x="4" y="62"/>
                </a:cxn>
                <a:cxn ang="0">
                  <a:pos x="1" y="85"/>
                </a:cxn>
                <a:cxn ang="0">
                  <a:pos x="5" y="109"/>
                </a:cxn>
                <a:cxn ang="0">
                  <a:pos x="8" y="144"/>
                </a:cxn>
                <a:cxn ang="0">
                  <a:pos x="14" y="167"/>
                </a:cxn>
                <a:cxn ang="0">
                  <a:pos x="21" y="183"/>
                </a:cxn>
                <a:cxn ang="0">
                  <a:pos x="33" y="186"/>
                </a:cxn>
                <a:cxn ang="0">
                  <a:pos x="55" y="171"/>
                </a:cxn>
                <a:cxn ang="0">
                  <a:pos x="66" y="138"/>
                </a:cxn>
                <a:cxn ang="0">
                  <a:pos x="70" y="106"/>
                </a:cxn>
                <a:cxn ang="0">
                  <a:pos x="67" y="48"/>
                </a:cxn>
                <a:cxn ang="0">
                  <a:pos x="61" y="22"/>
                </a:cxn>
              </a:cxnLst>
              <a:rect l="0" t="0" r="r" b="b"/>
              <a:pathLst>
                <a:path w="74" h="189">
                  <a:moveTo>
                    <a:pt x="61" y="22"/>
                  </a:moveTo>
                  <a:cubicBezTo>
                    <a:pt x="59" y="18"/>
                    <a:pt x="55" y="15"/>
                    <a:pt x="52" y="11"/>
                  </a:cubicBezTo>
                  <a:cubicBezTo>
                    <a:pt x="50" y="9"/>
                    <a:pt x="48" y="6"/>
                    <a:pt x="45" y="4"/>
                  </a:cubicBezTo>
                  <a:cubicBezTo>
                    <a:pt x="41" y="0"/>
                    <a:pt x="37" y="3"/>
                    <a:pt x="33" y="6"/>
                  </a:cubicBezTo>
                  <a:cubicBezTo>
                    <a:pt x="28" y="8"/>
                    <a:pt x="25" y="7"/>
                    <a:pt x="20" y="12"/>
                  </a:cubicBezTo>
                  <a:cubicBezTo>
                    <a:pt x="12" y="21"/>
                    <a:pt x="10" y="29"/>
                    <a:pt x="7" y="43"/>
                  </a:cubicBezTo>
                  <a:cubicBezTo>
                    <a:pt x="5" y="52"/>
                    <a:pt x="5" y="57"/>
                    <a:pt x="4" y="62"/>
                  </a:cubicBezTo>
                  <a:cubicBezTo>
                    <a:pt x="3" y="69"/>
                    <a:pt x="0" y="79"/>
                    <a:pt x="1" y="85"/>
                  </a:cubicBezTo>
                  <a:cubicBezTo>
                    <a:pt x="1" y="94"/>
                    <a:pt x="4" y="99"/>
                    <a:pt x="5" y="109"/>
                  </a:cubicBezTo>
                  <a:cubicBezTo>
                    <a:pt x="6" y="120"/>
                    <a:pt x="6" y="133"/>
                    <a:pt x="8" y="144"/>
                  </a:cubicBezTo>
                  <a:cubicBezTo>
                    <a:pt x="10" y="152"/>
                    <a:pt x="12" y="159"/>
                    <a:pt x="14" y="167"/>
                  </a:cubicBezTo>
                  <a:cubicBezTo>
                    <a:pt x="17" y="173"/>
                    <a:pt x="17" y="178"/>
                    <a:pt x="21" y="183"/>
                  </a:cubicBezTo>
                  <a:cubicBezTo>
                    <a:pt x="25" y="189"/>
                    <a:pt x="30" y="185"/>
                    <a:pt x="33" y="186"/>
                  </a:cubicBezTo>
                  <a:cubicBezTo>
                    <a:pt x="46" y="187"/>
                    <a:pt x="54" y="178"/>
                    <a:pt x="55" y="171"/>
                  </a:cubicBezTo>
                  <a:cubicBezTo>
                    <a:pt x="58" y="160"/>
                    <a:pt x="64" y="149"/>
                    <a:pt x="66" y="138"/>
                  </a:cubicBezTo>
                  <a:cubicBezTo>
                    <a:pt x="68" y="125"/>
                    <a:pt x="67" y="119"/>
                    <a:pt x="70" y="106"/>
                  </a:cubicBezTo>
                  <a:cubicBezTo>
                    <a:pt x="74" y="85"/>
                    <a:pt x="73" y="67"/>
                    <a:pt x="67" y="48"/>
                  </a:cubicBezTo>
                  <a:cubicBezTo>
                    <a:pt x="64" y="41"/>
                    <a:pt x="64" y="31"/>
                    <a:pt x="61" y="22"/>
                  </a:cubicBezTo>
                  <a:close/>
                </a:path>
              </a:pathLst>
            </a:custGeom>
            <a:solidFill>
              <a:srgbClr val="F9C8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Freeform 43"/>
            <p:cNvSpPr>
              <a:spLocks/>
            </p:cNvSpPr>
            <p:nvPr/>
          </p:nvSpPr>
          <p:spPr bwMode="auto">
            <a:xfrm>
              <a:off x="1316" y="3385"/>
              <a:ext cx="449" cy="140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0" y="41"/>
                </a:cxn>
                <a:cxn ang="0">
                  <a:pos x="40" y="21"/>
                </a:cxn>
                <a:cxn ang="0">
                  <a:pos x="141" y="26"/>
                </a:cxn>
                <a:cxn ang="0">
                  <a:pos x="118" y="16"/>
                </a:cxn>
                <a:cxn ang="0">
                  <a:pos x="16" y="31"/>
                </a:cxn>
              </a:cxnLst>
              <a:rect l="0" t="0" r="r" b="b"/>
              <a:pathLst>
                <a:path w="141" h="41">
                  <a:moveTo>
                    <a:pt x="16" y="31"/>
                  </a:moveTo>
                  <a:cubicBezTo>
                    <a:pt x="11" y="35"/>
                    <a:pt x="6" y="38"/>
                    <a:pt x="0" y="41"/>
                  </a:cubicBezTo>
                  <a:cubicBezTo>
                    <a:pt x="14" y="39"/>
                    <a:pt x="26" y="26"/>
                    <a:pt x="40" y="21"/>
                  </a:cubicBezTo>
                  <a:cubicBezTo>
                    <a:pt x="53" y="16"/>
                    <a:pt x="101" y="4"/>
                    <a:pt x="141" y="26"/>
                  </a:cubicBezTo>
                  <a:cubicBezTo>
                    <a:pt x="134" y="22"/>
                    <a:pt x="126" y="18"/>
                    <a:pt x="118" y="16"/>
                  </a:cubicBezTo>
                  <a:cubicBezTo>
                    <a:pt x="61" y="0"/>
                    <a:pt x="36" y="17"/>
                    <a:pt x="16" y="31"/>
                  </a:cubicBezTo>
                  <a:close/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Freeform 44"/>
            <p:cNvSpPr>
              <a:spLocks/>
            </p:cNvSpPr>
            <p:nvPr/>
          </p:nvSpPr>
          <p:spPr bwMode="auto">
            <a:xfrm>
              <a:off x="1221" y="3399"/>
              <a:ext cx="108" cy="5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16"/>
                </a:cxn>
                <a:cxn ang="0">
                  <a:pos x="34" y="1"/>
                </a:cxn>
                <a:cxn ang="0">
                  <a:pos x="1" y="6"/>
                </a:cxn>
              </a:cxnLst>
              <a:rect l="0" t="0" r="r" b="b"/>
              <a:pathLst>
                <a:path w="34" h="17">
                  <a:moveTo>
                    <a:pt x="0" y="6"/>
                  </a:moveTo>
                  <a:cubicBezTo>
                    <a:pt x="2" y="13"/>
                    <a:pt x="10" y="17"/>
                    <a:pt x="18" y="16"/>
                  </a:cubicBezTo>
                  <a:cubicBezTo>
                    <a:pt x="24" y="15"/>
                    <a:pt x="34" y="7"/>
                    <a:pt x="34" y="1"/>
                  </a:cubicBezTo>
                  <a:cubicBezTo>
                    <a:pt x="29" y="0"/>
                    <a:pt x="15" y="14"/>
                    <a:pt x="1" y="6"/>
                  </a:cubicBezTo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45"/>
            <p:cNvSpPr>
              <a:spLocks/>
            </p:cNvSpPr>
            <p:nvPr/>
          </p:nvSpPr>
          <p:spPr bwMode="auto">
            <a:xfrm>
              <a:off x="931" y="1564"/>
              <a:ext cx="127" cy="136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4" y="23"/>
                </a:cxn>
                <a:cxn ang="0">
                  <a:pos x="2" y="34"/>
                </a:cxn>
                <a:cxn ang="0">
                  <a:pos x="5" y="34"/>
                </a:cxn>
                <a:cxn ang="0">
                  <a:pos x="8" y="40"/>
                </a:cxn>
                <a:cxn ang="0">
                  <a:pos x="12" y="25"/>
                </a:cxn>
                <a:cxn ang="0">
                  <a:pos x="23" y="38"/>
                </a:cxn>
                <a:cxn ang="0">
                  <a:pos x="27" y="32"/>
                </a:cxn>
                <a:cxn ang="0">
                  <a:pos x="31" y="30"/>
                </a:cxn>
                <a:cxn ang="0">
                  <a:pos x="25" y="19"/>
                </a:cxn>
                <a:cxn ang="0">
                  <a:pos x="29" y="6"/>
                </a:cxn>
                <a:cxn ang="0">
                  <a:pos x="40" y="8"/>
                </a:cxn>
                <a:cxn ang="0">
                  <a:pos x="25" y="2"/>
                </a:cxn>
              </a:cxnLst>
              <a:rect l="0" t="0" r="r" b="b"/>
              <a:pathLst>
                <a:path w="40" h="40">
                  <a:moveTo>
                    <a:pt x="21" y="3"/>
                  </a:moveTo>
                  <a:cubicBezTo>
                    <a:pt x="11" y="4"/>
                    <a:pt x="6" y="15"/>
                    <a:pt x="4" y="23"/>
                  </a:cubicBezTo>
                  <a:cubicBezTo>
                    <a:pt x="3" y="26"/>
                    <a:pt x="0" y="32"/>
                    <a:pt x="2" y="34"/>
                  </a:cubicBezTo>
                  <a:cubicBezTo>
                    <a:pt x="3" y="35"/>
                    <a:pt x="5" y="33"/>
                    <a:pt x="5" y="34"/>
                  </a:cubicBezTo>
                  <a:cubicBezTo>
                    <a:pt x="7" y="35"/>
                    <a:pt x="8" y="38"/>
                    <a:pt x="8" y="40"/>
                  </a:cubicBezTo>
                  <a:cubicBezTo>
                    <a:pt x="8" y="35"/>
                    <a:pt x="4" y="25"/>
                    <a:pt x="12" y="25"/>
                  </a:cubicBezTo>
                  <a:cubicBezTo>
                    <a:pt x="19" y="25"/>
                    <a:pt x="21" y="34"/>
                    <a:pt x="23" y="38"/>
                  </a:cubicBezTo>
                  <a:cubicBezTo>
                    <a:pt x="24" y="36"/>
                    <a:pt x="25" y="34"/>
                    <a:pt x="27" y="32"/>
                  </a:cubicBezTo>
                  <a:cubicBezTo>
                    <a:pt x="28" y="31"/>
                    <a:pt x="31" y="31"/>
                    <a:pt x="31" y="30"/>
                  </a:cubicBezTo>
                  <a:cubicBezTo>
                    <a:pt x="33" y="26"/>
                    <a:pt x="26" y="22"/>
                    <a:pt x="25" y="19"/>
                  </a:cubicBezTo>
                  <a:cubicBezTo>
                    <a:pt x="24" y="15"/>
                    <a:pt x="27" y="9"/>
                    <a:pt x="29" y="6"/>
                  </a:cubicBezTo>
                  <a:cubicBezTo>
                    <a:pt x="33" y="2"/>
                    <a:pt x="36" y="5"/>
                    <a:pt x="40" y="8"/>
                  </a:cubicBezTo>
                  <a:cubicBezTo>
                    <a:pt x="38" y="0"/>
                    <a:pt x="30" y="2"/>
                    <a:pt x="25" y="2"/>
                  </a:cubicBezTo>
                </a:path>
              </a:pathLst>
            </a:custGeom>
            <a:solidFill>
              <a:srgbClr val="FEE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46"/>
            <p:cNvSpPr>
              <a:spLocks/>
            </p:cNvSpPr>
            <p:nvPr/>
          </p:nvSpPr>
          <p:spPr bwMode="auto">
            <a:xfrm>
              <a:off x="911" y="1737"/>
              <a:ext cx="99" cy="19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1"/>
                </a:cxn>
                <a:cxn ang="0">
                  <a:pos x="4" y="39"/>
                </a:cxn>
                <a:cxn ang="0">
                  <a:pos x="8" y="56"/>
                </a:cxn>
                <a:cxn ang="0">
                  <a:pos x="9" y="31"/>
                </a:cxn>
                <a:cxn ang="0">
                  <a:pos x="23" y="31"/>
                </a:cxn>
                <a:cxn ang="0">
                  <a:pos x="22" y="21"/>
                </a:cxn>
                <a:cxn ang="0">
                  <a:pos x="29" y="13"/>
                </a:cxn>
                <a:cxn ang="0">
                  <a:pos x="31" y="3"/>
                </a:cxn>
                <a:cxn ang="0">
                  <a:pos x="27" y="3"/>
                </a:cxn>
                <a:cxn ang="0">
                  <a:pos x="22" y="8"/>
                </a:cxn>
                <a:cxn ang="0">
                  <a:pos x="14" y="2"/>
                </a:cxn>
              </a:cxnLst>
              <a:rect l="0" t="0" r="r" b="b"/>
              <a:pathLst>
                <a:path w="31" h="56">
                  <a:moveTo>
                    <a:pt x="12" y="0"/>
                  </a:moveTo>
                  <a:cubicBezTo>
                    <a:pt x="6" y="4"/>
                    <a:pt x="0" y="13"/>
                    <a:pt x="0" y="21"/>
                  </a:cubicBezTo>
                  <a:cubicBezTo>
                    <a:pt x="1" y="27"/>
                    <a:pt x="3" y="33"/>
                    <a:pt x="4" y="39"/>
                  </a:cubicBezTo>
                  <a:cubicBezTo>
                    <a:pt x="5" y="45"/>
                    <a:pt x="6" y="51"/>
                    <a:pt x="8" y="56"/>
                  </a:cubicBezTo>
                  <a:cubicBezTo>
                    <a:pt x="10" y="48"/>
                    <a:pt x="5" y="39"/>
                    <a:pt x="9" y="31"/>
                  </a:cubicBezTo>
                  <a:cubicBezTo>
                    <a:pt x="12" y="26"/>
                    <a:pt x="20" y="25"/>
                    <a:pt x="23" y="31"/>
                  </a:cubicBezTo>
                  <a:cubicBezTo>
                    <a:pt x="23" y="27"/>
                    <a:pt x="21" y="24"/>
                    <a:pt x="22" y="21"/>
                  </a:cubicBezTo>
                  <a:cubicBezTo>
                    <a:pt x="22" y="17"/>
                    <a:pt x="26" y="15"/>
                    <a:pt x="29" y="13"/>
                  </a:cubicBezTo>
                  <a:cubicBezTo>
                    <a:pt x="25" y="9"/>
                    <a:pt x="28" y="6"/>
                    <a:pt x="31" y="3"/>
                  </a:cubicBezTo>
                  <a:cubicBezTo>
                    <a:pt x="30" y="3"/>
                    <a:pt x="28" y="3"/>
                    <a:pt x="27" y="3"/>
                  </a:cubicBezTo>
                  <a:cubicBezTo>
                    <a:pt x="24" y="4"/>
                    <a:pt x="24" y="7"/>
                    <a:pt x="22" y="8"/>
                  </a:cubicBezTo>
                  <a:cubicBezTo>
                    <a:pt x="19" y="9"/>
                    <a:pt x="18" y="3"/>
                    <a:pt x="14" y="2"/>
                  </a:cubicBezTo>
                </a:path>
              </a:pathLst>
            </a:custGeom>
            <a:solidFill>
              <a:srgbClr val="FEE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47"/>
            <p:cNvSpPr>
              <a:spLocks/>
            </p:cNvSpPr>
            <p:nvPr/>
          </p:nvSpPr>
          <p:spPr bwMode="auto">
            <a:xfrm>
              <a:off x="985" y="1853"/>
              <a:ext cx="51" cy="146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19"/>
                </a:cxn>
                <a:cxn ang="0">
                  <a:pos x="7" y="43"/>
                </a:cxn>
                <a:cxn ang="0">
                  <a:pos x="11" y="17"/>
                </a:cxn>
                <a:cxn ang="0">
                  <a:pos x="15" y="14"/>
                </a:cxn>
                <a:cxn ang="0">
                  <a:pos x="15" y="8"/>
                </a:cxn>
              </a:cxnLst>
              <a:rect l="0" t="0" r="r" b="b"/>
              <a:pathLst>
                <a:path w="16" h="43">
                  <a:moveTo>
                    <a:pt x="15" y="5"/>
                  </a:moveTo>
                  <a:cubicBezTo>
                    <a:pt x="8" y="0"/>
                    <a:pt x="4" y="15"/>
                    <a:pt x="4" y="19"/>
                  </a:cubicBezTo>
                  <a:cubicBezTo>
                    <a:pt x="4" y="27"/>
                    <a:pt x="0" y="35"/>
                    <a:pt x="7" y="43"/>
                  </a:cubicBezTo>
                  <a:cubicBezTo>
                    <a:pt x="6" y="36"/>
                    <a:pt x="3" y="21"/>
                    <a:pt x="11" y="17"/>
                  </a:cubicBezTo>
                  <a:cubicBezTo>
                    <a:pt x="13" y="16"/>
                    <a:pt x="14" y="17"/>
                    <a:pt x="15" y="14"/>
                  </a:cubicBezTo>
                  <a:cubicBezTo>
                    <a:pt x="16" y="12"/>
                    <a:pt x="13" y="11"/>
                    <a:pt x="15" y="8"/>
                  </a:cubicBezTo>
                </a:path>
              </a:pathLst>
            </a:custGeom>
            <a:solidFill>
              <a:srgbClr val="FEE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Freeform 48"/>
            <p:cNvSpPr>
              <a:spLocks/>
            </p:cNvSpPr>
            <p:nvPr/>
          </p:nvSpPr>
          <p:spPr bwMode="auto">
            <a:xfrm>
              <a:off x="959" y="1588"/>
              <a:ext cx="38" cy="44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" y="13"/>
                </a:cxn>
                <a:cxn ang="0">
                  <a:pos x="8" y="10"/>
                </a:cxn>
                <a:cxn ang="0">
                  <a:pos x="12" y="0"/>
                </a:cxn>
              </a:cxnLst>
              <a:rect l="0" t="0" r="r" b="b"/>
              <a:pathLst>
                <a:path w="12" h="13">
                  <a:moveTo>
                    <a:pt x="8" y="2"/>
                  </a:moveTo>
                  <a:cubicBezTo>
                    <a:pt x="5" y="3"/>
                    <a:pt x="0" y="9"/>
                    <a:pt x="1" y="13"/>
                  </a:cubicBezTo>
                  <a:cubicBezTo>
                    <a:pt x="3" y="11"/>
                    <a:pt x="6" y="7"/>
                    <a:pt x="8" y="10"/>
                  </a:cubicBezTo>
                  <a:cubicBezTo>
                    <a:pt x="8" y="5"/>
                    <a:pt x="7" y="3"/>
                    <a:pt x="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7" name="Freeform 49"/>
            <p:cNvSpPr>
              <a:spLocks/>
            </p:cNvSpPr>
            <p:nvPr/>
          </p:nvSpPr>
          <p:spPr bwMode="auto">
            <a:xfrm>
              <a:off x="921" y="1761"/>
              <a:ext cx="64" cy="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17"/>
                </a:cxn>
                <a:cxn ang="0">
                  <a:pos x="6" y="6"/>
                </a:cxn>
                <a:cxn ang="0">
                  <a:pos x="11" y="9"/>
                </a:cxn>
                <a:cxn ang="0">
                  <a:pos x="14" y="5"/>
                </a:cxn>
                <a:cxn ang="0">
                  <a:pos x="20" y="5"/>
                </a:cxn>
                <a:cxn ang="0">
                  <a:pos x="13" y="1"/>
                </a:cxn>
              </a:cxnLst>
              <a:rect l="0" t="0" r="r" b="b"/>
              <a:pathLst>
                <a:path w="20" h="17">
                  <a:moveTo>
                    <a:pt x="10" y="0"/>
                  </a:moveTo>
                  <a:cubicBezTo>
                    <a:pt x="0" y="0"/>
                    <a:pt x="1" y="11"/>
                    <a:pt x="2" y="17"/>
                  </a:cubicBezTo>
                  <a:cubicBezTo>
                    <a:pt x="3" y="14"/>
                    <a:pt x="3" y="7"/>
                    <a:pt x="6" y="6"/>
                  </a:cubicBezTo>
                  <a:cubicBezTo>
                    <a:pt x="9" y="5"/>
                    <a:pt x="10" y="7"/>
                    <a:pt x="11" y="9"/>
                  </a:cubicBezTo>
                  <a:cubicBezTo>
                    <a:pt x="11" y="8"/>
                    <a:pt x="12" y="5"/>
                    <a:pt x="14" y="5"/>
                  </a:cubicBezTo>
                  <a:cubicBezTo>
                    <a:pt x="15" y="5"/>
                    <a:pt x="20" y="10"/>
                    <a:pt x="20" y="5"/>
                  </a:cubicBezTo>
                  <a:cubicBezTo>
                    <a:pt x="17" y="6"/>
                    <a:pt x="13" y="5"/>
                    <a:pt x="1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50"/>
            <p:cNvSpPr>
              <a:spLocks/>
            </p:cNvSpPr>
            <p:nvPr/>
          </p:nvSpPr>
          <p:spPr bwMode="auto">
            <a:xfrm>
              <a:off x="1004" y="1880"/>
              <a:ext cx="22" cy="3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7" y="3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cubicBezTo>
                    <a:pt x="2" y="0"/>
                    <a:pt x="0" y="7"/>
                    <a:pt x="0" y="10"/>
                  </a:cubicBezTo>
                  <a:cubicBezTo>
                    <a:pt x="3" y="7"/>
                    <a:pt x="4" y="5"/>
                    <a:pt x="7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51"/>
            <p:cNvSpPr>
              <a:spLocks/>
            </p:cNvSpPr>
            <p:nvPr/>
          </p:nvSpPr>
          <p:spPr bwMode="auto">
            <a:xfrm>
              <a:off x="982" y="1727"/>
              <a:ext cx="146" cy="415"/>
            </a:xfrm>
            <a:custGeom>
              <a:avLst/>
              <a:gdLst/>
              <a:ahLst/>
              <a:cxnLst>
                <a:cxn ang="0">
                  <a:pos x="40" y="54"/>
                </a:cxn>
                <a:cxn ang="0">
                  <a:pos x="37" y="74"/>
                </a:cxn>
                <a:cxn ang="0">
                  <a:pos x="34" y="89"/>
                </a:cxn>
                <a:cxn ang="0">
                  <a:pos x="20" y="118"/>
                </a:cxn>
                <a:cxn ang="0">
                  <a:pos x="11" y="121"/>
                </a:cxn>
                <a:cxn ang="0">
                  <a:pos x="2" y="114"/>
                </a:cxn>
                <a:cxn ang="0">
                  <a:pos x="7" y="109"/>
                </a:cxn>
                <a:cxn ang="0">
                  <a:pos x="4" y="93"/>
                </a:cxn>
                <a:cxn ang="0">
                  <a:pos x="9" y="91"/>
                </a:cxn>
                <a:cxn ang="0">
                  <a:pos x="18" y="108"/>
                </a:cxn>
                <a:cxn ang="0">
                  <a:pos x="20" y="100"/>
                </a:cxn>
                <a:cxn ang="0">
                  <a:pos x="25" y="94"/>
                </a:cxn>
                <a:cxn ang="0">
                  <a:pos x="28" y="68"/>
                </a:cxn>
                <a:cxn ang="0">
                  <a:pos x="25" y="63"/>
                </a:cxn>
                <a:cxn ang="0">
                  <a:pos x="26" y="57"/>
                </a:cxn>
                <a:cxn ang="0">
                  <a:pos x="37" y="45"/>
                </a:cxn>
                <a:cxn ang="0">
                  <a:pos x="24" y="25"/>
                </a:cxn>
                <a:cxn ang="0">
                  <a:pos x="30" y="21"/>
                </a:cxn>
                <a:cxn ang="0">
                  <a:pos x="41" y="23"/>
                </a:cxn>
                <a:cxn ang="0">
                  <a:pos x="37" y="12"/>
                </a:cxn>
                <a:cxn ang="0">
                  <a:pos x="40" y="0"/>
                </a:cxn>
                <a:cxn ang="0">
                  <a:pos x="43" y="10"/>
                </a:cxn>
                <a:cxn ang="0">
                  <a:pos x="45" y="24"/>
                </a:cxn>
                <a:cxn ang="0">
                  <a:pos x="40" y="52"/>
                </a:cxn>
              </a:cxnLst>
              <a:rect l="0" t="0" r="r" b="b"/>
              <a:pathLst>
                <a:path w="46" h="122">
                  <a:moveTo>
                    <a:pt x="40" y="54"/>
                  </a:moveTo>
                  <a:cubicBezTo>
                    <a:pt x="38" y="60"/>
                    <a:pt x="38" y="67"/>
                    <a:pt x="37" y="74"/>
                  </a:cubicBezTo>
                  <a:cubicBezTo>
                    <a:pt x="37" y="79"/>
                    <a:pt x="36" y="83"/>
                    <a:pt x="34" y="89"/>
                  </a:cubicBezTo>
                  <a:cubicBezTo>
                    <a:pt x="29" y="99"/>
                    <a:pt x="29" y="111"/>
                    <a:pt x="20" y="118"/>
                  </a:cubicBezTo>
                  <a:cubicBezTo>
                    <a:pt x="17" y="121"/>
                    <a:pt x="15" y="122"/>
                    <a:pt x="11" y="121"/>
                  </a:cubicBezTo>
                  <a:cubicBezTo>
                    <a:pt x="6" y="121"/>
                    <a:pt x="3" y="120"/>
                    <a:pt x="2" y="114"/>
                  </a:cubicBezTo>
                  <a:cubicBezTo>
                    <a:pt x="0" y="107"/>
                    <a:pt x="4" y="112"/>
                    <a:pt x="7" y="109"/>
                  </a:cubicBezTo>
                  <a:cubicBezTo>
                    <a:pt x="13" y="106"/>
                    <a:pt x="4" y="98"/>
                    <a:pt x="4" y="93"/>
                  </a:cubicBezTo>
                  <a:cubicBezTo>
                    <a:pt x="6" y="93"/>
                    <a:pt x="8" y="92"/>
                    <a:pt x="9" y="91"/>
                  </a:cubicBezTo>
                  <a:cubicBezTo>
                    <a:pt x="8" y="96"/>
                    <a:pt x="11" y="111"/>
                    <a:pt x="18" y="108"/>
                  </a:cubicBezTo>
                  <a:cubicBezTo>
                    <a:pt x="23" y="106"/>
                    <a:pt x="21" y="103"/>
                    <a:pt x="20" y="100"/>
                  </a:cubicBezTo>
                  <a:cubicBezTo>
                    <a:pt x="19" y="96"/>
                    <a:pt x="22" y="96"/>
                    <a:pt x="25" y="94"/>
                  </a:cubicBezTo>
                  <a:cubicBezTo>
                    <a:pt x="31" y="88"/>
                    <a:pt x="32" y="76"/>
                    <a:pt x="28" y="68"/>
                  </a:cubicBezTo>
                  <a:cubicBezTo>
                    <a:pt x="27" y="67"/>
                    <a:pt x="25" y="65"/>
                    <a:pt x="25" y="63"/>
                  </a:cubicBezTo>
                  <a:cubicBezTo>
                    <a:pt x="24" y="61"/>
                    <a:pt x="26" y="59"/>
                    <a:pt x="26" y="57"/>
                  </a:cubicBezTo>
                  <a:cubicBezTo>
                    <a:pt x="31" y="64"/>
                    <a:pt x="36" y="48"/>
                    <a:pt x="37" y="45"/>
                  </a:cubicBezTo>
                  <a:cubicBezTo>
                    <a:pt x="38" y="37"/>
                    <a:pt x="35" y="23"/>
                    <a:pt x="24" y="25"/>
                  </a:cubicBezTo>
                  <a:cubicBezTo>
                    <a:pt x="24" y="20"/>
                    <a:pt x="27" y="22"/>
                    <a:pt x="30" y="21"/>
                  </a:cubicBezTo>
                  <a:cubicBezTo>
                    <a:pt x="31" y="25"/>
                    <a:pt x="40" y="27"/>
                    <a:pt x="41" y="23"/>
                  </a:cubicBezTo>
                  <a:cubicBezTo>
                    <a:pt x="42" y="20"/>
                    <a:pt x="37" y="16"/>
                    <a:pt x="37" y="12"/>
                  </a:cubicBezTo>
                  <a:cubicBezTo>
                    <a:pt x="37" y="8"/>
                    <a:pt x="41" y="5"/>
                    <a:pt x="40" y="0"/>
                  </a:cubicBezTo>
                  <a:cubicBezTo>
                    <a:pt x="40" y="3"/>
                    <a:pt x="42" y="8"/>
                    <a:pt x="43" y="10"/>
                  </a:cubicBezTo>
                  <a:cubicBezTo>
                    <a:pt x="44" y="15"/>
                    <a:pt x="45" y="19"/>
                    <a:pt x="45" y="24"/>
                  </a:cubicBezTo>
                  <a:cubicBezTo>
                    <a:pt x="46" y="32"/>
                    <a:pt x="42" y="43"/>
                    <a:pt x="40" y="52"/>
                  </a:cubicBezTo>
                </a:path>
              </a:pathLst>
            </a:custGeom>
            <a:solidFill>
              <a:srgbClr val="F4A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52"/>
            <p:cNvSpPr>
              <a:spLocks/>
            </p:cNvSpPr>
            <p:nvPr/>
          </p:nvSpPr>
          <p:spPr bwMode="auto">
            <a:xfrm>
              <a:off x="1074" y="1917"/>
              <a:ext cx="32" cy="109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16"/>
                </a:cxn>
                <a:cxn ang="0">
                  <a:pos x="5" y="32"/>
                </a:cxn>
                <a:cxn ang="0">
                  <a:pos x="4" y="11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7" y="2"/>
                </a:cxn>
              </a:cxnLst>
              <a:rect l="0" t="0" r="r" b="b"/>
              <a:pathLst>
                <a:path w="10" h="32">
                  <a:moveTo>
                    <a:pt x="10" y="0"/>
                  </a:moveTo>
                  <a:cubicBezTo>
                    <a:pt x="8" y="5"/>
                    <a:pt x="8" y="11"/>
                    <a:pt x="8" y="16"/>
                  </a:cubicBezTo>
                  <a:cubicBezTo>
                    <a:pt x="7" y="21"/>
                    <a:pt x="8" y="28"/>
                    <a:pt x="5" y="32"/>
                  </a:cubicBezTo>
                  <a:cubicBezTo>
                    <a:pt x="8" y="25"/>
                    <a:pt x="8" y="17"/>
                    <a:pt x="4" y="11"/>
                  </a:cubicBezTo>
                  <a:cubicBezTo>
                    <a:pt x="2" y="9"/>
                    <a:pt x="0" y="9"/>
                    <a:pt x="3" y="7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6"/>
                    <a:pt x="7" y="4"/>
                    <a:pt x="7" y="2"/>
                  </a:cubicBezTo>
                </a:path>
              </a:pathLst>
            </a:custGeom>
            <a:solidFill>
              <a:srgbClr val="CD91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Freeform 53"/>
            <p:cNvSpPr>
              <a:spLocks/>
            </p:cNvSpPr>
            <p:nvPr/>
          </p:nvSpPr>
          <p:spPr bwMode="auto">
            <a:xfrm>
              <a:off x="1058" y="2043"/>
              <a:ext cx="19" cy="61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4" y="3"/>
                </a:cxn>
              </a:cxnLst>
              <a:rect l="0" t="0" r="r" b="b"/>
              <a:pathLst>
                <a:path w="6" h="18">
                  <a:moveTo>
                    <a:pt x="1" y="7"/>
                  </a:moveTo>
                  <a:cubicBezTo>
                    <a:pt x="2" y="11"/>
                    <a:pt x="0" y="14"/>
                    <a:pt x="0" y="18"/>
                  </a:cubicBezTo>
                  <a:cubicBezTo>
                    <a:pt x="4" y="13"/>
                    <a:pt x="4" y="6"/>
                    <a:pt x="6" y="0"/>
                  </a:cubicBezTo>
                  <a:cubicBezTo>
                    <a:pt x="5" y="1"/>
                    <a:pt x="4" y="2"/>
                    <a:pt x="4" y="3"/>
                  </a:cubicBezTo>
                </a:path>
              </a:pathLst>
            </a:custGeom>
            <a:solidFill>
              <a:srgbClr val="CD91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Freeform 54"/>
            <p:cNvSpPr>
              <a:spLocks/>
            </p:cNvSpPr>
            <p:nvPr/>
          </p:nvSpPr>
          <p:spPr bwMode="auto">
            <a:xfrm>
              <a:off x="1115" y="915"/>
              <a:ext cx="39" cy="3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2"/>
                </a:cxn>
              </a:cxnLst>
              <a:rect l="0" t="0" r="r" b="b"/>
              <a:pathLst>
                <a:path w="12" h="92">
                  <a:moveTo>
                    <a:pt x="10" y="0"/>
                  </a:moveTo>
                  <a:cubicBezTo>
                    <a:pt x="12" y="14"/>
                    <a:pt x="7" y="79"/>
                    <a:pt x="0" y="9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55"/>
            <p:cNvSpPr>
              <a:spLocks/>
            </p:cNvSpPr>
            <p:nvPr/>
          </p:nvSpPr>
          <p:spPr bwMode="auto">
            <a:xfrm>
              <a:off x="838" y="718"/>
              <a:ext cx="363" cy="11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28" y="32"/>
                </a:cxn>
                <a:cxn ang="0">
                  <a:pos x="33" y="26"/>
                </a:cxn>
                <a:cxn ang="0">
                  <a:pos x="41" y="26"/>
                </a:cxn>
                <a:cxn ang="0">
                  <a:pos x="48" y="22"/>
                </a:cxn>
                <a:cxn ang="0">
                  <a:pos x="58" y="24"/>
                </a:cxn>
                <a:cxn ang="0">
                  <a:pos x="67" y="21"/>
                </a:cxn>
                <a:cxn ang="0">
                  <a:pos x="73" y="26"/>
                </a:cxn>
                <a:cxn ang="0">
                  <a:pos x="81" y="26"/>
                </a:cxn>
                <a:cxn ang="0">
                  <a:pos x="86" y="31"/>
                </a:cxn>
                <a:cxn ang="0">
                  <a:pos x="91" y="34"/>
                </a:cxn>
                <a:cxn ang="0">
                  <a:pos x="114" y="34"/>
                </a:cxn>
                <a:cxn ang="0">
                  <a:pos x="57" y="0"/>
                </a:cxn>
              </a:cxnLst>
              <a:rect l="0" t="0" r="r" b="b"/>
              <a:pathLst>
                <a:path w="114" h="34">
                  <a:moveTo>
                    <a:pt x="57" y="0"/>
                  </a:moveTo>
                  <a:cubicBezTo>
                    <a:pt x="25" y="0"/>
                    <a:pt x="1" y="14"/>
                    <a:pt x="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3"/>
                    <a:pt x="26" y="33"/>
                    <a:pt x="28" y="32"/>
                  </a:cubicBezTo>
                  <a:cubicBezTo>
                    <a:pt x="30" y="30"/>
                    <a:pt x="30" y="27"/>
                    <a:pt x="33" y="26"/>
                  </a:cubicBezTo>
                  <a:cubicBezTo>
                    <a:pt x="36" y="25"/>
                    <a:pt x="37" y="28"/>
                    <a:pt x="41" y="26"/>
                  </a:cubicBezTo>
                  <a:cubicBezTo>
                    <a:pt x="45" y="25"/>
                    <a:pt x="44" y="22"/>
                    <a:pt x="48" y="22"/>
                  </a:cubicBezTo>
                  <a:cubicBezTo>
                    <a:pt x="53" y="21"/>
                    <a:pt x="54" y="24"/>
                    <a:pt x="58" y="24"/>
                  </a:cubicBezTo>
                  <a:cubicBezTo>
                    <a:pt x="62" y="24"/>
                    <a:pt x="62" y="20"/>
                    <a:pt x="67" y="21"/>
                  </a:cubicBezTo>
                  <a:cubicBezTo>
                    <a:pt x="72" y="22"/>
                    <a:pt x="70" y="25"/>
                    <a:pt x="73" y="26"/>
                  </a:cubicBezTo>
                  <a:cubicBezTo>
                    <a:pt x="76" y="28"/>
                    <a:pt x="78" y="25"/>
                    <a:pt x="81" y="26"/>
                  </a:cubicBezTo>
                  <a:cubicBezTo>
                    <a:pt x="84" y="27"/>
                    <a:pt x="83" y="28"/>
                    <a:pt x="86" y="31"/>
                  </a:cubicBezTo>
                  <a:cubicBezTo>
                    <a:pt x="88" y="33"/>
                    <a:pt x="91" y="30"/>
                    <a:pt x="91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14"/>
                    <a:pt x="90" y="0"/>
                    <a:pt x="57" y="0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56"/>
            <p:cNvSpPr>
              <a:spLocks/>
            </p:cNvSpPr>
            <p:nvPr/>
          </p:nvSpPr>
          <p:spPr bwMode="auto">
            <a:xfrm>
              <a:off x="1052" y="833"/>
              <a:ext cx="159" cy="2376"/>
            </a:xfrm>
            <a:custGeom>
              <a:avLst/>
              <a:gdLst/>
              <a:ahLst/>
              <a:cxnLst>
                <a:cxn ang="0">
                  <a:pos x="32" y="699"/>
                </a:cxn>
                <a:cxn ang="0">
                  <a:pos x="29" y="429"/>
                </a:cxn>
                <a:cxn ang="0">
                  <a:pos x="38" y="365"/>
                </a:cxn>
                <a:cxn ang="0">
                  <a:pos x="50" y="287"/>
                </a:cxn>
                <a:cxn ang="0">
                  <a:pos x="38" y="227"/>
                </a:cxn>
                <a:cxn ang="0">
                  <a:pos x="31" y="153"/>
                </a:cxn>
                <a:cxn ang="0">
                  <a:pos x="47" y="3"/>
                </a:cxn>
                <a:cxn ang="0">
                  <a:pos x="47" y="0"/>
                </a:cxn>
                <a:cxn ang="0">
                  <a:pos x="24" y="0"/>
                </a:cxn>
                <a:cxn ang="0">
                  <a:pos x="25" y="3"/>
                </a:cxn>
                <a:cxn ang="0">
                  <a:pos x="8" y="148"/>
                </a:cxn>
                <a:cxn ang="0">
                  <a:pos x="16" y="234"/>
                </a:cxn>
                <a:cxn ang="0">
                  <a:pos x="27" y="287"/>
                </a:cxn>
                <a:cxn ang="0">
                  <a:pos x="16" y="360"/>
                </a:cxn>
                <a:cxn ang="0">
                  <a:pos x="6" y="429"/>
                </a:cxn>
                <a:cxn ang="0">
                  <a:pos x="13" y="698"/>
                </a:cxn>
              </a:cxnLst>
              <a:rect l="0" t="0" r="r" b="b"/>
              <a:pathLst>
                <a:path w="50" h="699">
                  <a:moveTo>
                    <a:pt x="32" y="699"/>
                  </a:moveTo>
                  <a:cubicBezTo>
                    <a:pt x="32" y="699"/>
                    <a:pt x="29" y="525"/>
                    <a:pt x="29" y="429"/>
                  </a:cubicBezTo>
                  <a:cubicBezTo>
                    <a:pt x="29" y="419"/>
                    <a:pt x="33" y="388"/>
                    <a:pt x="38" y="365"/>
                  </a:cubicBezTo>
                  <a:cubicBezTo>
                    <a:pt x="44" y="340"/>
                    <a:pt x="50" y="314"/>
                    <a:pt x="50" y="287"/>
                  </a:cubicBezTo>
                  <a:cubicBezTo>
                    <a:pt x="50" y="265"/>
                    <a:pt x="44" y="246"/>
                    <a:pt x="38" y="227"/>
                  </a:cubicBezTo>
                  <a:cubicBezTo>
                    <a:pt x="31" y="204"/>
                    <a:pt x="24" y="181"/>
                    <a:pt x="31" y="153"/>
                  </a:cubicBezTo>
                  <a:cubicBezTo>
                    <a:pt x="44" y="96"/>
                    <a:pt x="47" y="62"/>
                    <a:pt x="47" y="3"/>
                  </a:cubicBezTo>
                  <a:cubicBezTo>
                    <a:pt x="47" y="2"/>
                    <a:pt x="47" y="1"/>
                    <a:pt x="4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2"/>
                    <a:pt x="25" y="3"/>
                  </a:cubicBezTo>
                  <a:cubicBezTo>
                    <a:pt x="25" y="60"/>
                    <a:pt x="21" y="93"/>
                    <a:pt x="8" y="148"/>
                  </a:cubicBezTo>
                  <a:cubicBezTo>
                    <a:pt x="0" y="182"/>
                    <a:pt x="8" y="208"/>
                    <a:pt x="16" y="234"/>
                  </a:cubicBezTo>
                  <a:cubicBezTo>
                    <a:pt x="22" y="251"/>
                    <a:pt x="27" y="268"/>
                    <a:pt x="27" y="287"/>
                  </a:cubicBezTo>
                  <a:cubicBezTo>
                    <a:pt x="27" y="312"/>
                    <a:pt x="21" y="336"/>
                    <a:pt x="16" y="360"/>
                  </a:cubicBezTo>
                  <a:cubicBezTo>
                    <a:pt x="11" y="384"/>
                    <a:pt x="6" y="402"/>
                    <a:pt x="6" y="429"/>
                  </a:cubicBezTo>
                  <a:cubicBezTo>
                    <a:pt x="6" y="532"/>
                    <a:pt x="13" y="698"/>
                    <a:pt x="13" y="698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57"/>
            <p:cNvSpPr>
              <a:spLocks/>
            </p:cNvSpPr>
            <p:nvPr/>
          </p:nvSpPr>
          <p:spPr bwMode="auto">
            <a:xfrm>
              <a:off x="902" y="1530"/>
              <a:ext cx="236" cy="642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52" y="11"/>
                </a:cxn>
                <a:cxn ang="0">
                  <a:pos x="45" y="4"/>
                </a:cxn>
                <a:cxn ang="0">
                  <a:pos x="33" y="6"/>
                </a:cxn>
                <a:cxn ang="0">
                  <a:pos x="20" y="12"/>
                </a:cxn>
                <a:cxn ang="0">
                  <a:pos x="7" y="43"/>
                </a:cxn>
                <a:cxn ang="0">
                  <a:pos x="4" y="62"/>
                </a:cxn>
                <a:cxn ang="0">
                  <a:pos x="1" y="85"/>
                </a:cxn>
                <a:cxn ang="0">
                  <a:pos x="5" y="109"/>
                </a:cxn>
                <a:cxn ang="0">
                  <a:pos x="8" y="144"/>
                </a:cxn>
                <a:cxn ang="0">
                  <a:pos x="14" y="167"/>
                </a:cxn>
                <a:cxn ang="0">
                  <a:pos x="21" y="183"/>
                </a:cxn>
                <a:cxn ang="0">
                  <a:pos x="33" y="186"/>
                </a:cxn>
                <a:cxn ang="0">
                  <a:pos x="55" y="171"/>
                </a:cxn>
                <a:cxn ang="0">
                  <a:pos x="66" y="138"/>
                </a:cxn>
                <a:cxn ang="0">
                  <a:pos x="70" y="106"/>
                </a:cxn>
                <a:cxn ang="0">
                  <a:pos x="67" y="48"/>
                </a:cxn>
                <a:cxn ang="0">
                  <a:pos x="61" y="22"/>
                </a:cxn>
              </a:cxnLst>
              <a:rect l="0" t="0" r="r" b="b"/>
              <a:pathLst>
                <a:path w="74" h="189">
                  <a:moveTo>
                    <a:pt x="61" y="22"/>
                  </a:moveTo>
                  <a:cubicBezTo>
                    <a:pt x="59" y="18"/>
                    <a:pt x="55" y="15"/>
                    <a:pt x="52" y="11"/>
                  </a:cubicBezTo>
                  <a:cubicBezTo>
                    <a:pt x="50" y="9"/>
                    <a:pt x="48" y="6"/>
                    <a:pt x="45" y="4"/>
                  </a:cubicBezTo>
                  <a:cubicBezTo>
                    <a:pt x="41" y="0"/>
                    <a:pt x="37" y="3"/>
                    <a:pt x="33" y="6"/>
                  </a:cubicBezTo>
                  <a:cubicBezTo>
                    <a:pt x="28" y="8"/>
                    <a:pt x="25" y="7"/>
                    <a:pt x="20" y="12"/>
                  </a:cubicBezTo>
                  <a:cubicBezTo>
                    <a:pt x="12" y="21"/>
                    <a:pt x="10" y="29"/>
                    <a:pt x="7" y="43"/>
                  </a:cubicBezTo>
                  <a:cubicBezTo>
                    <a:pt x="5" y="52"/>
                    <a:pt x="5" y="57"/>
                    <a:pt x="4" y="62"/>
                  </a:cubicBezTo>
                  <a:cubicBezTo>
                    <a:pt x="3" y="69"/>
                    <a:pt x="0" y="79"/>
                    <a:pt x="1" y="85"/>
                  </a:cubicBezTo>
                  <a:cubicBezTo>
                    <a:pt x="1" y="94"/>
                    <a:pt x="4" y="99"/>
                    <a:pt x="5" y="109"/>
                  </a:cubicBezTo>
                  <a:cubicBezTo>
                    <a:pt x="6" y="120"/>
                    <a:pt x="6" y="133"/>
                    <a:pt x="8" y="144"/>
                  </a:cubicBezTo>
                  <a:cubicBezTo>
                    <a:pt x="10" y="152"/>
                    <a:pt x="12" y="159"/>
                    <a:pt x="14" y="167"/>
                  </a:cubicBezTo>
                  <a:cubicBezTo>
                    <a:pt x="17" y="173"/>
                    <a:pt x="17" y="178"/>
                    <a:pt x="21" y="183"/>
                  </a:cubicBezTo>
                  <a:cubicBezTo>
                    <a:pt x="25" y="189"/>
                    <a:pt x="30" y="185"/>
                    <a:pt x="33" y="186"/>
                  </a:cubicBezTo>
                  <a:cubicBezTo>
                    <a:pt x="46" y="187"/>
                    <a:pt x="54" y="178"/>
                    <a:pt x="55" y="171"/>
                  </a:cubicBezTo>
                  <a:cubicBezTo>
                    <a:pt x="58" y="160"/>
                    <a:pt x="64" y="149"/>
                    <a:pt x="66" y="138"/>
                  </a:cubicBezTo>
                  <a:cubicBezTo>
                    <a:pt x="68" y="125"/>
                    <a:pt x="67" y="119"/>
                    <a:pt x="70" y="106"/>
                  </a:cubicBezTo>
                  <a:cubicBezTo>
                    <a:pt x="74" y="85"/>
                    <a:pt x="73" y="67"/>
                    <a:pt x="67" y="48"/>
                  </a:cubicBezTo>
                  <a:cubicBezTo>
                    <a:pt x="64" y="41"/>
                    <a:pt x="64" y="31"/>
                    <a:pt x="61" y="22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Freeform 58"/>
            <p:cNvSpPr>
              <a:spLocks/>
            </p:cNvSpPr>
            <p:nvPr/>
          </p:nvSpPr>
          <p:spPr bwMode="auto">
            <a:xfrm>
              <a:off x="911" y="1703"/>
              <a:ext cx="26" cy="6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0"/>
                </a:cxn>
              </a:cxnLst>
              <a:rect l="0" t="0" r="r" b="b"/>
              <a:pathLst>
                <a:path w="8" h="20">
                  <a:moveTo>
                    <a:pt x="8" y="0"/>
                  </a:moveTo>
                  <a:cubicBezTo>
                    <a:pt x="6" y="7"/>
                    <a:pt x="2" y="13"/>
                    <a:pt x="0" y="2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Freeform 59"/>
            <p:cNvSpPr>
              <a:spLocks/>
            </p:cNvSpPr>
            <p:nvPr/>
          </p:nvSpPr>
          <p:spPr bwMode="auto">
            <a:xfrm>
              <a:off x="985" y="1982"/>
              <a:ext cx="38" cy="4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14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0" y="7"/>
                    <a:pt x="5" y="12"/>
                    <a:pt x="12" y="1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60"/>
            <p:cNvSpPr>
              <a:spLocks/>
            </p:cNvSpPr>
            <p:nvPr/>
          </p:nvSpPr>
          <p:spPr bwMode="auto">
            <a:xfrm>
              <a:off x="1010" y="2002"/>
              <a:ext cx="29" cy="8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9" y="24"/>
                </a:cxn>
              </a:cxnLst>
              <a:rect l="0" t="0" r="r" b="b"/>
              <a:pathLst>
                <a:path w="9" h="24">
                  <a:moveTo>
                    <a:pt x="5" y="0"/>
                  </a:moveTo>
                  <a:cubicBezTo>
                    <a:pt x="5" y="9"/>
                    <a:pt x="0" y="18"/>
                    <a:pt x="9" y="2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61"/>
            <p:cNvSpPr>
              <a:spLocks/>
            </p:cNvSpPr>
            <p:nvPr/>
          </p:nvSpPr>
          <p:spPr bwMode="auto">
            <a:xfrm>
              <a:off x="1045" y="1941"/>
              <a:ext cx="26" cy="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4"/>
                </a:cxn>
              </a:cxnLst>
              <a:rect l="0" t="0" r="r" b="b"/>
              <a:pathLst>
                <a:path w="8" h="24">
                  <a:moveTo>
                    <a:pt x="0" y="0"/>
                  </a:moveTo>
                  <a:cubicBezTo>
                    <a:pt x="6" y="5"/>
                    <a:pt x="8" y="16"/>
                    <a:pt x="4" y="2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62"/>
            <p:cNvSpPr>
              <a:spLocks/>
            </p:cNvSpPr>
            <p:nvPr/>
          </p:nvSpPr>
          <p:spPr bwMode="auto">
            <a:xfrm>
              <a:off x="1032" y="1897"/>
              <a:ext cx="26" cy="5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6" y="15"/>
                    <a:pt x="7" y="5"/>
                    <a:pt x="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Freeform 63"/>
            <p:cNvSpPr>
              <a:spLocks/>
            </p:cNvSpPr>
            <p:nvPr/>
          </p:nvSpPr>
          <p:spPr bwMode="auto">
            <a:xfrm>
              <a:off x="1045" y="1877"/>
              <a:ext cx="29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8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2" y="3"/>
                    <a:pt x="5" y="8"/>
                    <a:pt x="9" y="8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Freeform 64"/>
            <p:cNvSpPr>
              <a:spLocks/>
            </p:cNvSpPr>
            <p:nvPr/>
          </p:nvSpPr>
          <p:spPr bwMode="auto">
            <a:xfrm>
              <a:off x="966" y="2074"/>
              <a:ext cx="22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1" y="3"/>
                    <a:pt x="4" y="3"/>
                    <a:pt x="7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65"/>
            <p:cNvSpPr>
              <a:spLocks/>
            </p:cNvSpPr>
            <p:nvPr/>
          </p:nvSpPr>
          <p:spPr bwMode="auto">
            <a:xfrm>
              <a:off x="972" y="2084"/>
              <a:ext cx="3" cy="1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3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1" y="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66"/>
            <p:cNvSpPr>
              <a:spLocks/>
            </p:cNvSpPr>
            <p:nvPr/>
          </p:nvSpPr>
          <p:spPr bwMode="auto">
            <a:xfrm>
              <a:off x="962" y="1863"/>
              <a:ext cx="23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2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5" y="2"/>
                    <a:pt x="6" y="7"/>
                    <a:pt x="7" y="1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67"/>
            <p:cNvSpPr>
              <a:spLocks/>
            </p:cNvSpPr>
            <p:nvPr/>
          </p:nvSpPr>
          <p:spPr bwMode="auto">
            <a:xfrm>
              <a:off x="982" y="1873"/>
              <a:ext cx="12" cy="1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Freeform 68"/>
            <p:cNvSpPr>
              <a:spLocks/>
            </p:cNvSpPr>
            <p:nvPr/>
          </p:nvSpPr>
          <p:spPr bwMode="auto">
            <a:xfrm>
              <a:off x="997" y="1550"/>
              <a:ext cx="2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3" y="0"/>
                    <a:pt x="6" y="0"/>
                    <a:pt x="8" y="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7" name="Freeform 69"/>
            <p:cNvSpPr>
              <a:spLocks/>
            </p:cNvSpPr>
            <p:nvPr/>
          </p:nvSpPr>
          <p:spPr bwMode="auto">
            <a:xfrm>
              <a:off x="966" y="1662"/>
              <a:ext cx="31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8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cubicBezTo>
                    <a:pt x="8" y="3"/>
                    <a:pt x="10" y="10"/>
                    <a:pt x="9" y="18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8" name="Freeform 70"/>
            <p:cNvSpPr>
              <a:spLocks/>
            </p:cNvSpPr>
            <p:nvPr/>
          </p:nvSpPr>
          <p:spPr bwMode="auto">
            <a:xfrm>
              <a:off x="975" y="1713"/>
              <a:ext cx="57" cy="21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3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cubicBezTo>
                    <a:pt x="4" y="0"/>
                    <a:pt x="12" y="2"/>
                    <a:pt x="18" y="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9" name="Freeform 71"/>
            <p:cNvSpPr>
              <a:spLocks/>
            </p:cNvSpPr>
            <p:nvPr/>
          </p:nvSpPr>
          <p:spPr bwMode="auto">
            <a:xfrm>
              <a:off x="1026" y="1707"/>
              <a:ext cx="16" cy="5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6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2" y="4"/>
                    <a:pt x="0" y="12"/>
                    <a:pt x="1" y="1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72"/>
            <p:cNvSpPr>
              <a:spLocks/>
            </p:cNvSpPr>
            <p:nvPr/>
          </p:nvSpPr>
          <p:spPr bwMode="auto">
            <a:xfrm>
              <a:off x="1029" y="1785"/>
              <a:ext cx="29" cy="3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0"/>
                </a:cxn>
              </a:cxnLst>
              <a:rect l="0" t="0" r="r" b="b"/>
              <a:pathLst>
                <a:path w="9" h="9">
                  <a:moveTo>
                    <a:pt x="0" y="8"/>
                  </a:moveTo>
                  <a:cubicBezTo>
                    <a:pt x="4" y="9"/>
                    <a:pt x="9" y="3"/>
                    <a:pt x="9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73"/>
            <p:cNvSpPr>
              <a:spLocks/>
            </p:cNvSpPr>
            <p:nvPr/>
          </p:nvSpPr>
          <p:spPr bwMode="auto">
            <a:xfrm>
              <a:off x="1052" y="1771"/>
              <a:ext cx="3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3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2" y="5"/>
                    <a:pt x="7" y="6"/>
                    <a:pt x="11" y="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74"/>
            <p:cNvSpPr>
              <a:spLocks/>
            </p:cNvSpPr>
            <p:nvPr/>
          </p:nvSpPr>
          <p:spPr bwMode="auto">
            <a:xfrm>
              <a:off x="1083" y="1764"/>
              <a:ext cx="20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4"/>
                    <a:pt x="2" y="9"/>
                    <a:pt x="6" y="1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5"/>
            <p:cNvSpPr>
              <a:spLocks/>
            </p:cNvSpPr>
            <p:nvPr/>
          </p:nvSpPr>
          <p:spPr bwMode="auto">
            <a:xfrm>
              <a:off x="1087" y="1652"/>
              <a:ext cx="2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3" y="1"/>
                    <a:pt x="7" y="6"/>
                    <a:pt x="8" y="9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76"/>
            <p:cNvSpPr>
              <a:spLocks/>
            </p:cNvSpPr>
            <p:nvPr/>
          </p:nvSpPr>
          <p:spPr bwMode="auto">
            <a:xfrm>
              <a:off x="1042" y="1601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0" y="4"/>
                    <a:pt x="3" y="8"/>
                    <a:pt x="6" y="9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77"/>
            <p:cNvSpPr>
              <a:spLocks/>
            </p:cNvSpPr>
            <p:nvPr/>
          </p:nvSpPr>
          <p:spPr bwMode="auto">
            <a:xfrm>
              <a:off x="1055" y="1615"/>
              <a:ext cx="13" cy="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13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cubicBezTo>
                    <a:pt x="2" y="4"/>
                    <a:pt x="0" y="9"/>
                    <a:pt x="2" y="1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78"/>
            <p:cNvSpPr>
              <a:spLocks/>
            </p:cNvSpPr>
            <p:nvPr/>
          </p:nvSpPr>
          <p:spPr bwMode="auto">
            <a:xfrm>
              <a:off x="985" y="2145"/>
              <a:ext cx="25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2" y="5"/>
                    <a:pt x="5" y="4"/>
                    <a:pt x="8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79"/>
            <p:cNvSpPr>
              <a:spLocks/>
            </p:cNvSpPr>
            <p:nvPr/>
          </p:nvSpPr>
          <p:spPr bwMode="auto">
            <a:xfrm>
              <a:off x="972" y="1129"/>
              <a:ext cx="48" cy="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03"/>
                </a:cxn>
              </a:cxnLst>
              <a:rect l="0" t="0" r="r" b="b"/>
              <a:pathLst>
                <a:path w="15" h="103">
                  <a:moveTo>
                    <a:pt x="0" y="0"/>
                  </a:moveTo>
                  <a:cubicBezTo>
                    <a:pt x="0" y="49"/>
                    <a:pt x="15" y="53"/>
                    <a:pt x="15" y="10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80"/>
            <p:cNvSpPr>
              <a:spLocks/>
            </p:cNvSpPr>
            <p:nvPr/>
          </p:nvSpPr>
          <p:spPr bwMode="auto">
            <a:xfrm>
              <a:off x="1013" y="1190"/>
              <a:ext cx="51" cy="32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" y="85"/>
                </a:cxn>
                <a:cxn ang="0">
                  <a:pos x="0" y="96"/>
                </a:cxn>
              </a:cxnLst>
              <a:rect l="0" t="0" r="r" b="b"/>
              <a:pathLst>
                <a:path w="16" h="96">
                  <a:moveTo>
                    <a:pt x="16" y="0"/>
                  </a:moveTo>
                  <a:cubicBezTo>
                    <a:pt x="13" y="33"/>
                    <a:pt x="2" y="42"/>
                    <a:pt x="2" y="85"/>
                  </a:cubicBezTo>
                  <a:cubicBezTo>
                    <a:pt x="2" y="90"/>
                    <a:pt x="0" y="94"/>
                    <a:pt x="0" y="9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81"/>
            <p:cNvSpPr>
              <a:spLocks/>
            </p:cNvSpPr>
            <p:nvPr/>
          </p:nvSpPr>
          <p:spPr bwMode="auto">
            <a:xfrm>
              <a:off x="832" y="1098"/>
              <a:ext cx="79" cy="690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11" y="149"/>
                </a:cxn>
                <a:cxn ang="0">
                  <a:pos x="18" y="75"/>
                </a:cxn>
                <a:cxn ang="0">
                  <a:pos x="5" y="0"/>
                </a:cxn>
                <a:cxn ang="0">
                  <a:pos x="13" y="98"/>
                </a:cxn>
                <a:cxn ang="0">
                  <a:pos x="0" y="203"/>
                </a:cxn>
              </a:cxnLst>
              <a:rect l="0" t="0" r="r" b="b"/>
              <a:pathLst>
                <a:path w="25" h="203">
                  <a:moveTo>
                    <a:pt x="0" y="203"/>
                  </a:moveTo>
                  <a:cubicBezTo>
                    <a:pt x="1" y="183"/>
                    <a:pt x="6" y="166"/>
                    <a:pt x="11" y="149"/>
                  </a:cubicBezTo>
                  <a:cubicBezTo>
                    <a:pt x="18" y="126"/>
                    <a:pt x="25" y="103"/>
                    <a:pt x="18" y="75"/>
                  </a:cubicBezTo>
                  <a:cubicBezTo>
                    <a:pt x="12" y="46"/>
                    <a:pt x="7" y="23"/>
                    <a:pt x="5" y="0"/>
                  </a:cubicBezTo>
                  <a:cubicBezTo>
                    <a:pt x="5" y="26"/>
                    <a:pt x="16" y="74"/>
                    <a:pt x="13" y="98"/>
                  </a:cubicBezTo>
                  <a:cubicBezTo>
                    <a:pt x="10" y="123"/>
                    <a:pt x="0" y="165"/>
                    <a:pt x="0" y="203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0" name="Freeform 82"/>
            <p:cNvSpPr>
              <a:spLocks/>
            </p:cNvSpPr>
            <p:nvPr/>
          </p:nvSpPr>
          <p:spPr bwMode="auto">
            <a:xfrm>
              <a:off x="1128" y="1098"/>
              <a:ext cx="80" cy="683"/>
            </a:xfrm>
            <a:custGeom>
              <a:avLst/>
              <a:gdLst/>
              <a:ahLst/>
              <a:cxnLst>
                <a:cxn ang="0">
                  <a:pos x="7" y="75"/>
                </a:cxn>
                <a:cxn ang="0">
                  <a:pos x="14" y="149"/>
                </a:cxn>
                <a:cxn ang="0">
                  <a:pos x="25" y="201"/>
                </a:cxn>
                <a:cxn ang="0">
                  <a:pos x="10" y="103"/>
                </a:cxn>
                <a:cxn ang="0">
                  <a:pos x="20" y="0"/>
                </a:cxn>
                <a:cxn ang="0">
                  <a:pos x="7" y="75"/>
                </a:cxn>
              </a:cxnLst>
              <a:rect l="0" t="0" r="r" b="b"/>
              <a:pathLst>
                <a:path w="25" h="201">
                  <a:moveTo>
                    <a:pt x="7" y="75"/>
                  </a:moveTo>
                  <a:cubicBezTo>
                    <a:pt x="0" y="103"/>
                    <a:pt x="7" y="126"/>
                    <a:pt x="14" y="149"/>
                  </a:cubicBezTo>
                  <a:cubicBezTo>
                    <a:pt x="19" y="165"/>
                    <a:pt x="24" y="182"/>
                    <a:pt x="25" y="201"/>
                  </a:cubicBezTo>
                  <a:cubicBezTo>
                    <a:pt x="25" y="163"/>
                    <a:pt x="13" y="128"/>
                    <a:pt x="10" y="103"/>
                  </a:cubicBezTo>
                  <a:cubicBezTo>
                    <a:pt x="7" y="79"/>
                    <a:pt x="20" y="27"/>
                    <a:pt x="20" y="0"/>
                  </a:cubicBezTo>
                  <a:cubicBezTo>
                    <a:pt x="17" y="24"/>
                    <a:pt x="13" y="46"/>
                    <a:pt x="7" y="75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Freeform 83"/>
            <p:cNvSpPr>
              <a:spLocks/>
            </p:cNvSpPr>
            <p:nvPr/>
          </p:nvSpPr>
          <p:spPr bwMode="auto">
            <a:xfrm>
              <a:off x="1154" y="3209"/>
              <a:ext cx="844" cy="492"/>
            </a:xfrm>
            <a:custGeom>
              <a:avLst/>
              <a:gdLst/>
              <a:ahLst/>
              <a:cxnLst>
                <a:cxn ang="0">
                  <a:pos x="265" y="145"/>
                </a:cxn>
                <a:cxn ang="0">
                  <a:pos x="174" y="49"/>
                </a:cxn>
                <a:cxn ang="0">
                  <a:pos x="56" y="67"/>
                </a:cxn>
                <a:cxn ang="0">
                  <a:pos x="44" y="75"/>
                </a:cxn>
                <a:cxn ang="0">
                  <a:pos x="20" y="69"/>
                </a:cxn>
                <a:cxn ang="0">
                  <a:pos x="0" y="0"/>
                </a:cxn>
              </a:cxnLst>
              <a:rect l="0" t="0" r="r" b="b"/>
              <a:pathLst>
                <a:path w="265" h="145">
                  <a:moveTo>
                    <a:pt x="265" y="145"/>
                  </a:moveTo>
                  <a:cubicBezTo>
                    <a:pt x="249" y="96"/>
                    <a:pt x="218" y="61"/>
                    <a:pt x="174" y="49"/>
                  </a:cubicBezTo>
                  <a:cubicBezTo>
                    <a:pt x="108" y="30"/>
                    <a:pt x="78" y="51"/>
                    <a:pt x="56" y="67"/>
                  </a:cubicBezTo>
                  <a:cubicBezTo>
                    <a:pt x="51" y="70"/>
                    <a:pt x="47" y="73"/>
                    <a:pt x="44" y="75"/>
                  </a:cubicBezTo>
                  <a:cubicBezTo>
                    <a:pt x="38" y="77"/>
                    <a:pt x="29" y="78"/>
                    <a:pt x="20" y="69"/>
                  </a:cubicBezTo>
                  <a:cubicBezTo>
                    <a:pt x="9" y="55"/>
                    <a:pt x="0" y="39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Freeform 84"/>
            <p:cNvSpPr>
              <a:spLocks/>
            </p:cNvSpPr>
            <p:nvPr/>
          </p:nvSpPr>
          <p:spPr bwMode="auto">
            <a:xfrm>
              <a:off x="1093" y="3205"/>
              <a:ext cx="835" cy="4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97"/>
                </a:cxn>
                <a:cxn ang="0">
                  <a:pos x="65" y="97"/>
                </a:cxn>
                <a:cxn ang="0">
                  <a:pos x="86" y="84"/>
                </a:cxn>
                <a:cxn ang="0">
                  <a:pos x="188" y="69"/>
                </a:cxn>
                <a:cxn ang="0">
                  <a:pos x="262" y="146"/>
                </a:cxn>
              </a:cxnLst>
              <a:rect l="0" t="0" r="r" b="b"/>
              <a:pathLst>
                <a:path w="262" h="146">
                  <a:moveTo>
                    <a:pt x="0" y="0"/>
                  </a:moveTo>
                  <a:cubicBezTo>
                    <a:pt x="0" y="56"/>
                    <a:pt x="18" y="83"/>
                    <a:pt x="40" y="97"/>
                  </a:cubicBezTo>
                  <a:cubicBezTo>
                    <a:pt x="48" y="101"/>
                    <a:pt x="57" y="100"/>
                    <a:pt x="65" y="97"/>
                  </a:cubicBezTo>
                  <a:cubicBezTo>
                    <a:pt x="72" y="94"/>
                    <a:pt x="79" y="89"/>
                    <a:pt x="86" y="84"/>
                  </a:cubicBezTo>
                  <a:cubicBezTo>
                    <a:pt x="106" y="70"/>
                    <a:pt x="131" y="53"/>
                    <a:pt x="188" y="69"/>
                  </a:cubicBezTo>
                  <a:cubicBezTo>
                    <a:pt x="222" y="79"/>
                    <a:pt x="247" y="106"/>
                    <a:pt x="262" y="14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3" name="Freeform 85"/>
            <p:cNvSpPr>
              <a:spLocks/>
            </p:cNvSpPr>
            <p:nvPr/>
          </p:nvSpPr>
          <p:spPr bwMode="auto">
            <a:xfrm>
              <a:off x="966" y="3209"/>
              <a:ext cx="181" cy="492"/>
            </a:xfrm>
            <a:custGeom>
              <a:avLst/>
              <a:gdLst/>
              <a:ahLst/>
              <a:cxnLst>
                <a:cxn ang="0">
                  <a:pos x="57" y="145"/>
                </a:cxn>
                <a:cxn ang="0">
                  <a:pos x="38" y="123"/>
                </a:cxn>
                <a:cxn ang="0">
                  <a:pos x="0" y="0"/>
                </a:cxn>
              </a:cxnLst>
              <a:rect l="0" t="0" r="r" b="b"/>
              <a:pathLst>
                <a:path w="57" h="145">
                  <a:moveTo>
                    <a:pt x="57" y="145"/>
                  </a:moveTo>
                  <a:cubicBezTo>
                    <a:pt x="52" y="138"/>
                    <a:pt x="45" y="131"/>
                    <a:pt x="38" y="123"/>
                  </a:cubicBezTo>
                  <a:cubicBezTo>
                    <a:pt x="3" y="85"/>
                    <a:pt x="0" y="43"/>
                    <a:pt x="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Freeform 86"/>
            <p:cNvSpPr>
              <a:spLocks/>
            </p:cNvSpPr>
            <p:nvPr/>
          </p:nvSpPr>
          <p:spPr bwMode="auto">
            <a:xfrm>
              <a:off x="829" y="833"/>
              <a:ext cx="235" cy="2868"/>
            </a:xfrm>
            <a:custGeom>
              <a:avLst/>
              <a:gdLst/>
              <a:ahLst/>
              <a:cxnLst>
                <a:cxn ang="0">
                  <a:pos x="43" y="699"/>
                </a:cxn>
                <a:cxn ang="0">
                  <a:pos x="44" y="429"/>
                </a:cxn>
                <a:cxn ang="0">
                  <a:pos x="34" y="360"/>
                </a:cxn>
                <a:cxn ang="0">
                  <a:pos x="23" y="287"/>
                </a:cxn>
                <a:cxn ang="0">
                  <a:pos x="34" y="234"/>
                </a:cxn>
                <a:cxn ang="0">
                  <a:pos x="42" y="148"/>
                </a:cxn>
                <a:cxn ang="0">
                  <a:pos x="25" y="3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9" y="153"/>
                </a:cxn>
                <a:cxn ang="0">
                  <a:pos x="12" y="227"/>
                </a:cxn>
                <a:cxn ang="0">
                  <a:pos x="0" y="287"/>
                </a:cxn>
                <a:cxn ang="0">
                  <a:pos x="12" y="365"/>
                </a:cxn>
                <a:cxn ang="0">
                  <a:pos x="21" y="429"/>
                </a:cxn>
                <a:cxn ang="0">
                  <a:pos x="23" y="699"/>
                </a:cxn>
                <a:cxn ang="0">
                  <a:pos x="67" y="836"/>
                </a:cxn>
                <a:cxn ang="0">
                  <a:pos x="74" y="844"/>
                </a:cxn>
              </a:cxnLst>
              <a:rect l="0" t="0" r="r" b="b"/>
              <a:pathLst>
                <a:path w="74" h="844">
                  <a:moveTo>
                    <a:pt x="43" y="699"/>
                  </a:moveTo>
                  <a:cubicBezTo>
                    <a:pt x="43" y="699"/>
                    <a:pt x="44" y="557"/>
                    <a:pt x="44" y="429"/>
                  </a:cubicBezTo>
                  <a:cubicBezTo>
                    <a:pt x="44" y="401"/>
                    <a:pt x="39" y="384"/>
                    <a:pt x="34" y="360"/>
                  </a:cubicBezTo>
                  <a:cubicBezTo>
                    <a:pt x="29" y="336"/>
                    <a:pt x="23" y="312"/>
                    <a:pt x="23" y="287"/>
                  </a:cubicBezTo>
                  <a:cubicBezTo>
                    <a:pt x="23" y="268"/>
                    <a:pt x="28" y="251"/>
                    <a:pt x="34" y="234"/>
                  </a:cubicBezTo>
                  <a:cubicBezTo>
                    <a:pt x="42" y="208"/>
                    <a:pt x="50" y="182"/>
                    <a:pt x="42" y="148"/>
                  </a:cubicBezTo>
                  <a:cubicBezTo>
                    <a:pt x="29" y="93"/>
                    <a:pt x="25" y="60"/>
                    <a:pt x="25" y="3"/>
                  </a:cubicBezTo>
                  <a:cubicBezTo>
                    <a:pt x="25" y="2"/>
                    <a:pt x="26" y="1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62"/>
                    <a:pt x="6" y="96"/>
                    <a:pt x="19" y="153"/>
                  </a:cubicBezTo>
                  <a:cubicBezTo>
                    <a:pt x="26" y="181"/>
                    <a:pt x="19" y="204"/>
                    <a:pt x="12" y="227"/>
                  </a:cubicBezTo>
                  <a:cubicBezTo>
                    <a:pt x="6" y="246"/>
                    <a:pt x="0" y="265"/>
                    <a:pt x="0" y="287"/>
                  </a:cubicBezTo>
                  <a:cubicBezTo>
                    <a:pt x="0" y="314"/>
                    <a:pt x="6" y="340"/>
                    <a:pt x="12" y="365"/>
                  </a:cubicBezTo>
                  <a:cubicBezTo>
                    <a:pt x="17" y="388"/>
                    <a:pt x="21" y="398"/>
                    <a:pt x="21" y="429"/>
                  </a:cubicBezTo>
                  <a:cubicBezTo>
                    <a:pt x="21" y="536"/>
                    <a:pt x="23" y="699"/>
                    <a:pt x="23" y="699"/>
                  </a:cubicBezTo>
                  <a:cubicBezTo>
                    <a:pt x="24" y="745"/>
                    <a:pt x="28" y="793"/>
                    <a:pt x="67" y="836"/>
                  </a:cubicBezTo>
                  <a:cubicBezTo>
                    <a:pt x="69" y="838"/>
                    <a:pt x="72" y="841"/>
                    <a:pt x="74" y="84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Freeform 87"/>
            <p:cNvSpPr>
              <a:spLocks/>
            </p:cNvSpPr>
            <p:nvPr/>
          </p:nvSpPr>
          <p:spPr bwMode="auto">
            <a:xfrm>
              <a:off x="902" y="786"/>
              <a:ext cx="1026" cy="2915"/>
            </a:xfrm>
            <a:custGeom>
              <a:avLst/>
              <a:gdLst/>
              <a:ahLst/>
              <a:cxnLst>
                <a:cxn ang="0">
                  <a:pos x="322" y="858"/>
                </a:cxn>
                <a:cxn ang="0">
                  <a:pos x="248" y="781"/>
                </a:cxn>
                <a:cxn ang="0">
                  <a:pos x="146" y="796"/>
                </a:cxn>
                <a:cxn ang="0">
                  <a:pos x="125" y="809"/>
                </a:cxn>
                <a:cxn ang="0">
                  <a:pos x="100" y="809"/>
                </a:cxn>
                <a:cxn ang="0">
                  <a:pos x="60" y="712"/>
                </a:cxn>
                <a:cxn ang="0">
                  <a:pos x="53" y="443"/>
                </a:cxn>
                <a:cxn ang="0">
                  <a:pos x="63" y="374"/>
                </a:cxn>
                <a:cxn ang="0">
                  <a:pos x="74" y="301"/>
                </a:cxn>
                <a:cxn ang="0">
                  <a:pos x="63" y="248"/>
                </a:cxn>
                <a:cxn ang="0">
                  <a:pos x="55" y="162"/>
                </a:cxn>
                <a:cxn ang="0">
                  <a:pos x="72" y="17"/>
                </a:cxn>
                <a:cxn ang="0">
                  <a:pos x="71" y="14"/>
                </a:cxn>
                <a:cxn ang="0">
                  <a:pos x="66" y="11"/>
                </a:cxn>
                <a:cxn ang="0">
                  <a:pos x="61" y="6"/>
                </a:cxn>
                <a:cxn ang="0">
                  <a:pos x="53" y="6"/>
                </a:cxn>
                <a:cxn ang="0">
                  <a:pos x="47" y="1"/>
                </a:cxn>
                <a:cxn ang="0">
                  <a:pos x="38" y="4"/>
                </a:cxn>
                <a:cxn ang="0">
                  <a:pos x="28" y="2"/>
                </a:cxn>
                <a:cxn ang="0">
                  <a:pos x="21" y="6"/>
                </a:cxn>
                <a:cxn ang="0">
                  <a:pos x="13" y="6"/>
                </a:cxn>
                <a:cxn ang="0">
                  <a:pos x="8" y="12"/>
                </a:cxn>
                <a:cxn ang="0">
                  <a:pos x="3" y="14"/>
                </a:cxn>
                <a:cxn ang="0">
                  <a:pos x="2" y="17"/>
                </a:cxn>
                <a:cxn ang="0">
                  <a:pos x="19" y="162"/>
                </a:cxn>
                <a:cxn ang="0">
                  <a:pos x="11" y="248"/>
                </a:cxn>
                <a:cxn ang="0">
                  <a:pos x="0" y="301"/>
                </a:cxn>
                <a:cxn ang="0">
                  <a:pos x="11" y="374"/>
                </a:cxn>
                <a:cxn ang="0">
                  <a:pos x="21" y="443"/>
                </a:cxn>
                <a:cxn ang="0">
                  <a:pos x="20" y="713"/>
                </a:cxn>
                <a:cxn ang="0">
                  <a:pos x="58" y="836"/>
                </a:cxn>
                <a:cxn ang="0">
                  <a:pos x="77" y="858"/>
                </a:cxn>
              </a:cxnLst>
              <a:rect l="0" t="0" r="r" b="b"/>
              <a:pathLst>
                <a:path w="322" h="858">
                  <a:moveTo>
                    <a:pt x="322" y="858"/>
                  </a:moveTo>
                  <a:cubicBezTo>
                    <a:pt x="307" y="818"/>
                    <a:pt x="282" y="791"/>
                    <a:pt x="248" y="781"/>
                  </a:cubicBezTo>
                  <a:cubicBezTo>
                    <a:pt x="191" y="765"/>
                    <a:pt x="166" y="782"/>
                    <a:pt x="146" y="796"/>
                  </a:cubicBezTo>
                  <a:cubicBezTo>
                    <a:pt x="139" y="801"/>
                    <a:pt x="132" y="806"/>
                    <a:pt x="125" y="809"/>
                  </a:cubicBezTo>
                  <a:cubicBezTo>
                    <a:pt x="117" y="812"/>
                    <a:pt x="108" y="813"/>
                    <a:pt x="100" y="809"/>
                  </a:cubicBezTo>
                  <a:cubicBezTo>
                    <a:pt x="78" y="795"/>
                    <a:pt x="60" y="768"/>
                    <a:pt x="60" y="712"/>
                  </a:cubicBezTo>
                  <a:cubicBezTo>
                    <a:pt x="60" y="712"/>
                    <a:pt x="53" y="546"/>
                    <a:pt x="53" y="443"/>
                  </a:cubicBezTo>
                  <a:cubicBezTo>
                    <a:pt x="53" y="416"/>
                    <a:pt x="58" y="398"/>
                    <a:pt x="63" y="374"/>
                  </a:cubicBezTo>
                  <a:cubicBezTo>
                    <a:pt x="68" y="350"/>
                    <a:pt x="74" y="326"/>
                    <a:pt x="74" y="301"/>
                  </a:cubicBezTo>
                  <a:cubicBezTo>
                    <a:pt x="74" y="282"/>
                    <a:pt x="69" y="265"/>
                    <a:pt x="63" y="248"/>
                  </a:cubicBezTo>
                  <a:cubicBezTo>
                    <a:pt x="55" y="222"/>
                    <a:pt x="47" y="196"/>
                    <a:pt x="55" y="162"/>
                  </a:cubicBezTo>
                  <a:cubicBezTo>
                    <a:pt x="68" y="107"/>
                    <a:pt x="72" y="74"/>
                    <a:pt x="72" y="17"/>
                  </a:cubicBezTo>
                  <a:cubicBezTo>
                    <a:pt x="72" y="16"/>
                    <a:pt x="72" y="15"/>
                    <a:pt x="71" y="14"/>
                  </a:cubicBezTo>
                  <a:cubicBezTo>
                    <a:pt x="71" y="10"/>
                    <a:pt x="68" y="13"/>
                    <a:pt x="66" y="11"/>
                  </a:cubicBezTo>
                  <a:cubicBezTo>
                    <a:pt x="63" y="8"/>
                    <a:pt x="64" y="7"/>
                    <a:pt x="61" y="6"/>
                  </a:cubicBezTo>
                  <a:cubicBezTo>
                    <a:pt x="58" y="5"/>
                    <a:pt x="56" y="8"/>
                    <a:pt x="53" y="6"/>
                  </a:cubicBezTo>
                  <a:cubicBezTo>
                    <a:pt x="50" y="5"/>
                    <a:pt x="52" y="2"/>
                    <a:pt x="47" y="1"/>
                  </a:cubicBezTo>
                  <a:cubicBezTo>
                    <a:pt x="42" y="0"/>
                    <a:pt x="42" y="4"/>
                    <a:pt x="38" y="4"/>
                  </a:cubicBezTo>
                  <a:cubicBezTo>
                    <a:pt x="34" y="4"/>
                    <a:pt x="33" y="1"/>
                    <a:pt x="28" y="2"/>
                  </a:cubicBezTo>
                  <a:cubicBezTo>
                    <a:pt x="24" y="2"/>
                    <a:pt x="25" y="5"/>
                    <a:pt x="21" y="6"/>
                  </a:cubicBezTo>
                  <a:cubicBezTo>
                    <a:pt x="17" y="8"/>
                    <a:pt x="16" y="5"/>
                    <a:pt x="13" y="6"/>
                  </a:cubicBezTo>
                  <a:cubicBezTo>
                    <a:pt x="10" y="7"/>
                    <a:pt x="10" y="10"/>
                    <a:pt x="8" y="12"/>
                  </a:cubicBezTo>
                  <a:cubicBezTo>
                    <a:pt x="6" y="13"/>
                    <a:pt x="4" y="13"/>
                    <a:pt x="3" y="14"/>
                  </a:cubicBezTo>
                  <a:cubicBezTo>
                    <a:pt x="3" y="15"/>
                    <a:pt x="2" y="16"/>
                    <a:pt x="2" y="17"/>
                  </a:cubicBezTo>
                  <a:cubicBezTo>
                    <a:pt x="2" y="74"/>
                    <a:pt x="6" y="107"/>
                    <a:pt x="19" y="162"/>
                  </a:cubicBezTo>
                  <a:cubicBezTo>
                    <a:pt x="27" y="196"/>
                    <a:pt x="19" y="222"/>
                    <a:pt x="11" y="248"/>
                  </a:cubicBezTo>
                  <a:cubicBezTo>
                    <a:pt x="5" y="265"/>
                    <a:pt x="0" y="282"/>
                    <a:pt x="0" y="301"/>
                  </a:cubicBezTo>
                  <a:cubicBezTo>
                    <a:pt x="0" y="326"/>
                    <a:pt x="6" y="350"/>
                    <a:pt x="11" y="374"/>
                  </a:cubicBezTo>
                  <a:cubicBezTo>
                    <a:pt x="16" y="398"/>
                    <a:pt x="21" y="415"/>
                    <a:pt x="21" y="443"/>
                  </a:cubicBezTo>
                  <a:cubicBezTo>
                    <a:pt x="21" y="571"/>
                    <a:pt x="20" y="713"/>
                    <a:pt x="20" y="713"/>
                  </a:cubicBezTo>
                  <a:cubicBezTo>
                    <a:pt x="20" y="756"/>
                    <a:pt x="23" y="798"/>
                    <a:pt x="58" y="836"/>
                  </a:cubicBezTo>
                  <a:cubicBezTo>
                    <a:pt x="65" y="844"/>
                    <a:pt x="72" y="851"/>
                    <a:pt x="77" y="858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6" name="Freeform 88"/>
            <p:cNvSpPr>
              <a:spLocks/>
            </p:cNvSpPr>
            <p:nvPr/>
          </p:nvSpPr>
          <p:spPr bwMode="auto">
            <a:xfrm>
              <a:off x="1160" y="3253"/>
              <a:ext cx="698" cy="221"/>
            </a:xfrm>
            <a:custGeom>
              <a:avLst/>
              <a:gdLst/>
              <a:ahLst/>
              <a:cxnLst>
                <a:cxn ang="0">
                  <a:pos x="18" y="56"/>
                </a:cxn>
                <a:cxn ang="0">
                  <a:pos x="42" y="62"/>
                </a:cxn>
                <a:cxn ang="0">
                  <a:pos x="54" y="54"/>
                </a:cxn>
                <a:cxn ang="0">
                  <a:pos x="172" y="36"/>
                </a:cxn>
                <a:cxn ang="0">
                  <a:pos x="218" y="61"/>
                </a:cxn>
                <a:cxn ang="0">
                  <a:pos x="219" y="61"/>
                </a:cxn>
                <a:cxn ang="0">
                  <a:pos x="219" y="61"/>
                </a:cxn>
                <a:cxn ang="0">
                  <a:pos x="49" y="42"/>
                </a:cxn>
                <a:cxn ang="0">
                  <a:pos x="0" y="15"/>
                </a:cxn>
                <a:cxn ang="0">
                  <a:pos x="18" y="56"/>
                </a:cxn>
              </a:cxnLst>
              <a:rect l="0" t="0" r="r" b="b"/>
              <a:pathLst>
                <a:path w="219" h="65">
                  <a:moveTo>
                    <a:pt x="18" y="56"/>
                  </a:moveTo>
                  <a:cubicBezTo>
                    <a:pt x="27" y="65"/>
                    <a:pt x="36" y="64"/>
                    <a:pt x="42" y="62"/>
                  </a:cubicBezTo>
                  <a:cubicBezTo>
                    <a:pt x="45" y="60"/>
                    <a:pt x="49" y="57"/>
                    <a:pt x="54" y="54"/>
                  </a:cubicBezTo>
                  <a:cubicBezTo>
                    <a:pt x="76" y="38"/>
                    <a:pt x="106" y="17"/>
                    <a:pt x="172" y="36"/>
                  </a:cubicBezTo>
                  <a:cubicBezTo>
                    <a:pt x="190" y="40"/>
                    <a:pt x="205" y="49"/>
                    <a:pt x="218" y="61"/>
                  </a:cubicBezTo>
                  <a:cubicBezTo>
                    <a:pt x="218" y="61"/>
                    <a:pt x="219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144" y="0"/>
                    <a:pt x="80" y="20"/>
                    <a:pt x="49" y="42"/>
                  </a:cubicBezTo>
                  <a:cubicBezTo>
                    <a:pt x="25" y="58"/>
                    <a:pt x="10" y="45"/>
                    <a:pt x="0" y="15"/>
                  </a:cubicBezTo>
                  <a:cubicBezTo>
                    <a:pt x="3" y="35"/>
                    <a:pt x="10" y="46"/>
                    <a:pt x="18" y="56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Freeform 89"/>
            <p:cNvSpPr>
              <a:spLocks/>
            </p:cNvSpPr>
            <p:nvPr/>
          </p:nvSpPr>
          <p:spPr bwMode="auto">
            <a:xfrm>
              <a:off x="956" y="1856"/>
              <a:ext cx="26" cy="3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3" y="9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cubicBezTo>
                    <a:pt x="1" y="3"/>
                    <a:pt x="4" y="0"/>
                    <a:pt x="7" y="0"/>
                  </a:cubicBezTo>
                  <a:cubicBezTo>
                    <a:pt x="8" y="3"/>
                    <a:pt x="5" y="6"/>
                    <a:pt x="3" y="9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8" name="Freeform 90"/>
            <p:cNvSpPr>
              <a:spLocks/>
            </p:cNvSpPr>
            <p:nvPr/>
          </p:nvSpPr>
          <p:spPr bwMode="auto">
            <a:xfrm>
              <a:off x="1029" y="1781"/>
              <a:ext cx="26" cy="4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10"/>
                </a:cxn>
                <a:cxn ang="0">
                  <a:pos x="2" y="4"/>
                </a:cxn>
                <a:cxn ang="0">
                  <a:pos x="8" y="10"/>
                </a:cxn>
              </a:cxnLst>
              <a:rect l="0" t="0" r="r" b="b"/>
              <a:pathLst>
                <a:path w="8" h="13">
                  <a:moveTo>
                    <a:pt x="0" y="6"/>
                  </a:moveTo>
                  <a:cubicBezTo>
                    <a:pt x="0" y="7"/>
                    <a:pt x="2" y="13"/>
                    <a:pt x="5" y="10"/>
                  </a:cubicBezTo>
                  <a:cubicBezTo>
                    <a:pt x="6" y="8"/>
                    <a:pt x="2" y="5"/>
                    <a:pt x="2" y="4"/>
                  </a:cubicBezTo>
                  <a:cubicBezTo>
                    <a:pt x="4" y="0"/>
                    <a:pt x="8" y="9"/>
                    <a:pt x="8" y="1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9" name="Freeform 91"/>
            <p:cNvSpPr>
              <a:spLocks/>
            </p:cNvSpPr>
            <p:nvPr/>
          </p:nvSpPr>
          <p:spPr bwMode="auto">
            <a:xfrm>
              <a:off x="1077" y="1764"/>
              <a:ext cx="16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cubicBezTo>
                    <a:pt x="2" y="2"/>
                    <a:pt x="3" y="1"/>
                    <a:pt x="5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0" name="Freeform 92"/>
            <p:cNvSpPr>
              <a:spLocks/>
            </p:cNvSpPr>
            <p:nvPr/>
          </p:nvSpPr>
          <p:spPr bwMode="auto">
            <a:xfrm>
              <a:off x="1045" y="1625"/>
              <a:ext cx="35" cy="2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0" y="5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cubicBezTo>
                    <a:pt x="11" y="8"/>
                    <a:pt x="6" y="0"/>
                    <a:pt x="0" y="5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Freeform 93"/>
            <p:cNvSpPr>
              <a:spLocks/>
            </p:cNvSpPr>
            <p:nvPr/>
          </p:nvSpPr>
          <p:spPr bwMode="auto">
            <a:xfrm>
              <a:off x="1087" y="1642"/>
              <a:ext cx="6" cy="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8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0" y="3"/>
                    <a:pt x="1" y="5"/>
                    <a:pt x="0" y="8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Freeform 94"/>
            <p:cNvSpPr>
              <a:spLocks/>
            </p:cNvSpPr>
            <p:nvPr/>
          </p:nvSpPr>
          <p:spPr bwMode="auto">
            <a:xfrm>
              <a:off x="1032" y="1601"/>
              <a:ext cx="23" cy="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0" y="5"/>
                  </a:moveTo>
                  <a:cubicBezTo>
                    <a:pt x="3" y="4"/>
                    <a:pt x="6" y="2"/>
                    <a:pt x="7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3" name="Freeform 95"/>
            <p:cNvSpPr>
              <a:spLocks/>
            </p:cNvSpPr>
            <p:nvPr/>
          </p:nvSpPr>
          <p:spPr bwMode="auto">
            <a:xfrm>
              <a:off x="962" y="1656"/>
              <a:ext cx="20" cy="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0" y="4"/>
                    <a:pt x="4" y="8"/>
                    <a:pt x="6" y="3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4" name="Freeform 96"/>
            <p:cNvSpPr>
              <a:spLocks/>
            </p:cNvSpPr>
            <p:nvPr/>
          </p:nvSpPr>
          <p:spPr bwMode="auto">
            <a:xfrm>
              <a:off x="972" y="1724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3" y="3"/>
                    <a:pt x="4" y="5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5" name="Freeform 97"/>
            <p:cNvSpPr>
              <a:spLocks/>
            </p:cNvSpPr>
            <p:nvPr/>
          </p:nvSpPr>
          <p:spPr bwMode="auto">
            <a:xfrm>
              <a:off x="1032" y="1710"/>
              <a:ext cx="16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2"/>
                    <a:pt x="3" y="2"/>
                    <a:pt x="5" y="2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6" name="Freeform 98"/>
            <p:cNvSpPr>
              <a:spLocks/>
            </p:cNvSpPr>
            <p:nvPr/>
          </p:nvSpPr>
          <p:spPr bwMode="auto">
            <a:xfrm>
              <a:off x="1020" y="1744"/>
              <a:ext cx="19" cy="1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2"/>
                </a:cxn>
                <a:cxn ang="0">
                  <a:pos x="0" y="2"/>
                </a:cxn>
              </a:cxnLst>
              <a:rect l="0" t="0" r="r" b="b"/>
              <a:pathLst>
                <a:path w="6" h="5">
                  <a:moveTo>
                    <a:pt x="0" y="4"/>
                  </a:moveTo>
                  <a:cubicBezTo>
                    <a:pt x="2" y="5"/>
                    <a:pt x="5" y="4"/>
                    <a:pt x="6" y="2"/>
                  </a:cubicBezTo>
                  <a:cubicBezTo>
                    <a:pt x="5" y="0"/>
                    <a:pt x="2" y="1"/>
                    <a:pt x="0" y="2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7" name="Freeform 99"/>
            <p:cNvSpPr>
              <a:spLocks/>
            </p:cNvSpPr>
            <p:nvPr/>
          </p:nvSpPr>
          <p:spPr bwMode="auto">
            <a:xfrm>
              <a:off x="1042" y="1873"/>
              <a:ext cx="16" cy="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2"/>
                    <a:pt x="2" y="1"/>
                    <a:pt x="5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8" name="Freeform 100"/>
            <p:cNvSpPr>
              <a:spLocks/>
            </p:cNvSpPr>
            <p:nvPr/>
          </p:nvSpPr>
          <p:spPr bwMode="auto">
            <a:xfrm>
              <a:off x="1029" y="1941"/>
              <a:ext cx="10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1" y="2"/>
                    <a:pt x="2" y="5"/>
                    <a:pt x="3" y="7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49" name="Freeform 101"/>
            <p:cNvSpPr>
              <a:spLocks/>
            </p:cNvSpPr>
            <p:nvPr/>
          </p:nvSpPr>
          <p:spPr bwMode="auto">
            <a:xfrm>
              <a:off x="972" y="1985"/>
              <a:ext cx="35" cy="3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3" y="11"/>
                </a:cxn>
              </a:cxnLst>
              <a:rect l="0" t="0" r="r" b="b"/>
              <a:pathLst>
                <a:path w="11" h="11">
                  <a:moveTo>
                    <a:pt x="6" y="1"/>
                  </a:moveTo>
                  <a:cubicBezTo>
                    <a:pt x="4" y="0"/>
                    <a:pt x="2" y="1"/>
                    <a:pt x="2" y="2"/>
                  </a:cubicBezTo>
                  <a:cubicBezTo>
                    <a:pt x="0" y="5"/>
                    <a:pt x="3" y="4"/>
                    <a:pt x="5" y="4"/>
                  </a:cubicBezTo>
                  <a:cubicBezTo>
                    <a:pt x="11" y="4"/>
                    <a:pt x="7" y="8"/>
                    <a:pt x="3" y="11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0" name="Freeform 102"/>
            <p:cNvSpPr>
              <a:spLocks/>
            </p:cNvSpPr>
            <p:nvPr/>
          </p:nvSpPr>
          <p:spPr bwMode="auto">
            <a:xfrm>
              <a:off x="1013" y="2006"/>
              <a:ext cx="23" cy="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cubicBezTo>
                    <a:pt x="3" y="2"/>
                    <a:pt x="5" y="0"/>
                    <a:pt x="7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1" name="Freeform 103"/>
            <p:cNvSpPr>
              <a:spLocks/>
            </p:cNvSpPr>
            <p:nvPr/>
          </p:nvSpPr>
          <p:spPr bwMode="auto">
            <a:xfrm>
              <a:off x="1045" y="1999"/>
              <a:ext cx="23" cy="17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2" y="1"/>
                </a:cxn>
                <a:cxn ang="0">
                  <a:pos x="7" y="0"/>
                </a:cxn>
              </a:cxnLst>
              <a:rect l="0" t="0" r="r" b="b"/>
              <a:pathLst>
                <a:path w="7" h="5">
                  <a:moveTo>
                    <a:pt x="6" y="5"/>
                  </a:moveTo>
                  <a:cubicBezTo>
                    <a:pt x="5" y="5"/>
                    <a:pt x="0" y="4"/>
                    <a:pt x="2" y="1"/>
                  </a:cubicBezTo>
                  <a:cubicBezTo>
                    <a:pt x="3" y="0"/>
                    <a:pt x="6" y="1"/>
                    <a:pt x="7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2" name="Freeform 104"/>
            <p:cNvSpPr>
              <a:spLocks/>
            </p:cNvSpPr>
            <p:nvPr/>
          </p:nvSpPr>
          <p:spPr bwMode="auto">
            <a:xfrm>
              <a:off x="1029" y="2074"/>
              <a:ext cx="10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3"/>
                    <a:pt x="3" y="1"/>
                    <a:pt x="3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3" name="Freeform 105"/>
            <p:cNvSpPr>
              <a:spLocks/>
            </p:cNvSpPr>
            <p:nvPr/>
          </p:nvSpPr>
          <p:spPr bwMode="auto">
            <a:xfrm>
              <a:off x="966" y="2070"/>
              <a:ext cx="9" cy="1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2"/>
                    <a:pt x="2" y="1"/>
                    <a:pt x="3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4" name="Freeform 106"/>
            <p:cNvSpPr>
              <a:spLocks/>
            </p:cNvSpPr>
            <p:nvPr/>
          </p:nvSpPr>
          <p:spPr bwMode="auto">
            <a:xfrm>
              <a:off x="924" y="1707"/>
              <a:ext cx="22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4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4" y="0"/>
                    <a:pt x="7" y="3"/>
                    <a:pt x="5" y="4"/>
                  </a:cubicBezTo>
                  <a:cubicBezTo>
                    <a:pt x="3" y="5"/>
                    <a:pt x="1" y="3"/>
                    <a:pt x="0" y="3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5" name="Freeform 107"/>
            <p:cNvSpPr>
              <a:spLocks/>
            </p:cNvSpPr>
            <p:nvPr/>
          </p:nvSpPr>
          <p:spPr bwMode="auto">
            <a:xfrm>
              <a:off x="969" y="1139"/>
              <a:ext cx="19" cy="2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6" y="3"/>
                </a:cxn>
                <a:cxn ang="0">
                  <a:pos x="0" y="7"/>
                </a:cxn>
              </a:cxnLst>
              <a:rect l="0" t="0" r="r" b="b"/>
              <a:pathLst>
                <a:path w="6" h="7">
                  <a:moveTo>
                    <a:pt x="0" y="1"/>
                  </a:moveTo>
                  <a:cubicBezTo>
                    <a:pt x="2" y="1"/>
                    <a:pt x="6" y="0"/>
                    <a:pt x="6" y="3"/>
                  </a:cubicBezTo>
                  <a:cubicBezTo>
                    <a:pt x="6" y="5"/>
                    <a:pt x="3" y="7"/>
                    <a:pt x="0" y="7"/>
                  </a:cubicBezTo>
                </a:path>
              </a:pathLst>
            </a:custGeom>
            <a:noFill/>
            <a:ln w="19050" cap="flat">
              <a:solidFill>
                <a:srgbClr val="C75F7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6" name="Freeform 108"/>
            <p:cNvSpPr>
              <a:spLocks/>
            </p:cNvSpPr>
            <p:nvPr/>
          </p:nvSpPr>
          <p:spPr bwMode="auto">
            <a:xfrm>
              <a:off x="1055" y="1200"/>
              <a:ext cx="13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</a:path>
              </a:pathLst>
            </a:custGeom>
            <a:noFill/>
            <a:ln w="19050" cap="flat">
              <a:solidFill>
                <a:srgbClr val="C75F7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57" name="Freeform 109"/>
            <p:cNvSpPr>
              <a:spLocks/>
            </p:cNvSpPr>
            <p:nvPr/>
          </p:nvSpPr>
          <p:spPr bwMode="auto">
            <a:xfrm>
              <a:off x="1010" y="1503"/>
              <a:ext cx="19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1"/>
                    <a:pt x="4" y="1"/>
                    <a:pt x="6" y="1"/>
                  </a:cubicBezTo>
                </a:path>
              </a:pathLst>
            </a:custGeom>
            <a:noFill/>
            <a:ln w="19050" cap="flat">
              <a:solidFill>
                <a:srgbClr val="C75F7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3702050" y="1160463"/>
            <a:ext cx="1836738" cy="4733925"/>
            <a:chOff x="2332" y="731"/>
            <a:chExt cx="1157" cy="2982"/>
          </a:xfrm>
        </p:grpSpPr>
        <p:sp>
          <p:nvSpPr>
            <p:cNvPr id="53359" name="Freeform 111"/>
            <p:cNvSpPr>
              <a:spLocks/>
            </p:cNvSpPr>
            <p:nvPr/>
          </p:nvSpPr>
          <p:spPr bwMode="auto">
            <a:xfrm>
              <a:off x="2403" y="799"/>
              <a:ext cx="1019" cy="2914"/>
            </a:xfrm>
            <a:custGeom>
              <a:avLst/>
              <a:gdLst/>
              <a:ahLst/>
              <a:cxnLst>
                <a:cxn ang="0">
                  <a:pos x="246" y="781"/>
                </a:cxn>
                <a:cxn ang="0">
                  <a:pos x="144" y="796"/>
                </a:cxn>
                <a:cxn ang="0">
                  <a:pos x="122" y="809"/>
                </a:cxn>
                <a:cxn ang="0">
                  <a:pos x="98" y="809"/>
                </a:cxn>
                <a:cxn ang="0">
                  <a:pos x="57" y="713"/>
                </a:cxn>
                <a:cxn ang="0">
                  <a:pos x="57" y="713"/>
                </a:cxn>
                <a:cxn ang="0">
                  <a:pos x="53" y="556"/>
                </a:cxn>
                <a:cxn ang="0">
                  <a:pos x="63" y="488"/>
                </a:cxn>
                <a:cxn ang="0">
                  <a:pos x="74" y="415"/>
                </a:cxn>
                <a:cxn ang="0">
                  <a:pos x="63" y="361"/>
                </a:cxn>
                <a:cxn ang="0">
                  <a:pos x="55" y="275"/>
                </a:cxn>
                <a:cxn ang="0">
                  <a:pos x="72" y="17"/>
                </a:cxn>
                <a:cxn ang="0">
                  <a:pos x="72" y="14"/>
                </a:cxn>
                <a:cxn ang="0">
                  <a:pos x="66" y="11"/>
                </a:cxn>
                <a:cxn ang="0">
                  <a:pos x="61" y="6"/>
                </a:cxn>
                <a:cxn ang="0">
                  <a:pos x="53" y="6"/>
                </a:cxn>
                <a:cxn ang="0">
                  <a:pos x="47" y="1"/>
                </a:cxn>
                <a:cxn ang="0">
                  <a:pos x="38" y="4"/>
                </a:cxn>
                <a:cxn ang="0">
                  <a:pos x="28" y="2"/>
                </a:cxn>
                <a:cxn ang="0">
                  <a:pos x="21" y="6"/>
                </a:cxn>
                <a:cxn ang="0">
                  <a:pos x="13" y="6"/>
                </a:cxn>
                <a:cxn ang="0">
                  <a:pos x="8" y="12"/>
                </a:cxn>
                <a:cxn ang="0">
                  <a:pos x="3" y="14"/>
                </a:cxn>
                <a:cxn ang="0">
                  <a:pos x="2" y="17"/>
                </a:cxn>
                <a:cxn ang="0">
                  <a:pos x="19" y="275"/>
                </a:cxn>
                <a:cxn ang="0">
                  <a:pos x="11" y="361"/>
                </a:cxn>
                <a:cxn ang="0">
                  <a:pos x="0" y="415"/>
                </a:cxn>
                <a:cxn ang="0">
                  <a:pos x="11" y="488"/>
                </a:cxn>
                <a:cxn ang="0">
                  <a:pos x="20" y="540"/>
                </a:cxn>
                <a:cxn ang="0">
                  <a:pos x="18" y="713"/>
                </a:cxn>
                <a:cxn ang="0">
                  <a:pos x="18" y="714"/>
                </a:cxn>
                <a:cxn ang="0">
                  <a:pos x="56" y="836"/>
                </a:cxn>
                <a:cxn ang="0">
                  <a:pos x="75" y="858"/>
                </a:cxn>
                <a:cxn ang="0">
                  <a:pos x="320" y="858"/>
                </a:cxn>
                <a:cxn ang="0">
                  <a:pos x="246" y="781"/>
                </a:cxn>
              </a:cxnLst>
              <a:rect l="0" t="0" r="r" b="b"/>
              <a:pathLst>
                <a:path w="320" h="858">
                  <a:moveTo>
                    <a:pt x="246" y="781"/>
                  </a:moveTo>
                  <a:cubicBezTo>
                    <a:pt x="189" y="765"/>
                    <a:pt x="164" y="782"/>
                    <a:pt x="144" y="796"/>
                  </a:cubicBezTo>
                  <a:cubicBezTo>
                    <a:pt x="137" y="801"/>
                    <a:pt x="130" y="806"/>
                    <a:pt x="122" y="809"/>
                  </a:cubicBezTo>
                  <a:cubicBezTo>
                    <a:pt x="115" y="812"/>
                    <a:pt x="105" y="813"/>
                    <a:pt x="98" y="809"/>
                  </a:cubicBezTo>
                  <a:cubicBezTo>
                    <a:pt x="76" y="795"/>
                    <a:pt x="57" y="768"/>
                    <a:pt x="57" y="713"/>
                  </a:cubicBezTo>
                  <a:cubicBezTo>
                    <a:pt x="57" y="713"/>
                    <a:pt x="57" y="713"/>
                    <a:pt x="57" y="713"/>
                  </a:cubicBezTo>
                  <a:cubicBezTo>
                    <a:pt x="57" y="713"/>
                    <a:pt x="54" y="588"/>
                    <a:pt x="53" y="556"/>
                  </a:cubicBezTo>
                  <a:cubicBezTo>
                    <a:pt x="53" y="542"/>
                    <a:pt x="58" y="511"/>
                    <a:pt x="63" y="488"/>
                  </a:cubicBezTo>
                  <a:cubicBezTo>
                    <a:pt x="68" y="464"/>
                    <a:pt x="74" y="439"/>
                    <a:pt x="74" y="415"/>
                  </a:cubicBezTo>
                  <a:cubicBezTo>
                    <a:pt x="74" y="395"/>
                    <a:pt x="69" y="379"/>
                    <a:pt x="63" y="361"/>
                  </a:cubicBezTo>
                  <a:cubicBezTo>
                    <a:pt x="56" y="336"/>
                    <a:pt x="47" y="309"/>
                    <a:pt x="55" y="275"/>
                  </a:cubicBezTo>
                  <a:cubicBezTo>
                    <a:pt x="68" y="220"/>
                    <a:pt x="72" y="74"/>
                    <a:pt x="72" y="17"/>
                  </a:cubicBezTo>
                  <a:cubicBezTo>
                    <a:pt x="72" y="16"/>
                    <a:pt x="72" y="15"/>
                    <a:pt x="72" y="14"/>
                  </a:cubicBezTo>
                  <a:cubicBezTo>
                    <a:pt x="71" y="10"/>
                    <a:pt x="69" y="13"/>
                    <a:pt x="66" y="11"/>
                  </a:cubicBezTo>
                  <a:cubicBezTo>
                    <a:pt x="63" y="8"/>
                    <a:pt x="64" y="7"/>
                    <a:pt x="61" y="6"/>
                  </a:cubicBezTo>
                  <a:cubicBezTo>
                    <a:pt x="58" y="5"/>
                    <a:pt x="56" y="8"/>
                    <a:pt x="53" y="6"/>
                  </a:cubicBezTo>
                  <a:cubicBezTo>
                    <a:pt x="50" y="5"/>
                    <a:pt x="52" y="2"/>
                    <a:pt x="47" y="1"/>
                  </a:cubicBezTo>
                  <a:cubicBezTo>
                    <a:pt x="42" y="0"/>
                    <a:pt x="42" y="4"/>
                    <a:pt x="38" y="4"/>
                  </a:cubicBezTo>
                  <a:cubicBezTo>
                    <a:pt x="34" y="4"/>
                    <a:pt x="33" y="1"/>
                    <a:pt x="28" y="2"/>
                  </a:cubicBezTo>
                  <a:cubicBezTo>
                    <a:pt x="24" y="2"/>
                    <a:pt x="25" y="5"/>
                    <a:pt x="21" y="6"/>
                  </a:cubicBezTo>
                  <a:cubicBezTo>
                    <a:pt x="18" y="7"/>
                    <a:pt x="17" y="5"/>
                    <a:pt x="13" y="6"/>
                  </a:cubicBezTo>
                  <a:cubicBezTo>
                    <a:pt x="10" y="7"/>
                    <a:pt x="10" y="10"/>
                    <a:pt x="8" y="12"/>
                  </a:cubicBezTo>
                  <a:cubicBezTo>
                    <a:pt x="6" y="13"/>
                    <a:pt x="4" y="13"/>
                    <a:pt x="3" y="14"/>
                  </a:cubicBezTo>
                  <a:cubicBezTo>
                    <a:pt x="3" y="15"/>
                    <a:pt x="2" y="16"/>
                    <a:pt x="2" y="17"/>
                  </a:cubicBezTo>
                  <a:cubicBezTo>
                    <a:pt x="2" y="74"/>
                    <a:pt x="6" y="220"/>
                    <a:pt x="19" y="275"/>
                  </a:cubicBezTo>
                  <a:cubicBezTo>
                    <a:pt x="27" y="309"/>
                    <a:pt x="19" y="336"/>
                    <a:pt x="11" y="361"/>
                  </a:cubicBezTo>
                  <a:cubicBezTo>
                    <a:pt x="5" y="379"/>
                    <a:pt x="0" y="395"/>
                    <a:pt x="0" y="415"/>
                  </a:cubicBezTo>
                  <a:cubicBezTo>
                    <a:pt x="0" y="439"/>
                    <a:pt x="6" y="464"/>
                    <a:pt x="11" y="488"/>
                  </a:cubicBezTo>
                  <a:cubicBezTo>
                    <a:pt x="15" y="506"/>
                    <a:pt x="19" y="523"/>
                    <a:pt x="20" y="540"/>
                  </a:cubicBezTo>
                  <a:cubicBezTo>
                    <a:pt x="24" y="563"/>
                    <a:pt x="18" y="713"/>
                    <a:pt x="18" y="713"/>
                  </a:cubicBezTo>
                  <a:cubicBezTo>
                    <a:pt x="18" y="714"/>
                    <a:pt x="18" y="714"/>
                    <a:pt x="18" y="714"/>
                  </a:cubicBezTo>
                  <a:cubicBezTo>
                    <a:pt x="18" y="756"/>
                    <a:pt x="21" y="798"/>
                    <a:pt x="56" y="836"/>
                  </a:cubicBezTo>
                  <a:cubicBezTo>
                    <a:pt x="63" y="844"/>
                    <a:pt x="69" y="851"/>
                    <a:pt x="75" y="858"/>
                  </a:cubicBezTo>
                  <a:cubicBezTo>
                    <a:pt x="320" y="858"/>
                    <a:pt x="320" y="858"/>
                    <a:pt x="320" y="858"/>
                  </a:cubicBezTo>
                  <a:cubicBezTo>
                    <a:pt x="305" y="818"/>
                    <a:pt x="280" y="791"/>
                    <a:pt x="246" y="781"/>
                  </a:cubicBezTo>
                  <a:close/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0" name="Freeform 112"/>
            <p:cNvSpPr>
              <a:spLocks/>
            </p:cNvSpPr>
            <p:nvPr/>
          </p:nvSpPr>
          <p:spPr bwMode="auto">
            <a:xfrm>
              <a:off x="2473" y="2575"/>
              <a:ext cx="105" cy="201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" y="59"/>
                </a:cxn>
                <a:cxn ang="0">
                  <a:pos x="32" y="17"/>
                </a:cxn>
                <a:cxn ang="0">
                  <a:pos x="32" y="17"/>
                </a:cxn>
                <a:cxn ang="0">
                  <a:pos x="33" y="7"/>
                </a:cxn>
                <a:cxn ang="0">
                  <a:pos x="30" y="1"/>
                </a:cxn>
                <a:cxn ang="0">
                  <a:pos x="7" y="0"/>
                </a:cxn>
                <a:cxn ang="0">
                  <a:pos x="0" y="11"/>
                </a:cxn>
              </a:cxnLst>
              <a:rect l="0" t="0" r="r" b="b"/>
              <a:pathLst>
                <a:path w="33" h="59">
                  <a:moveTo>
                    <a:pt x="0" y="11"/>
                  </a:moveTo>
                  <a:cubicBezTo>
                    <a:pt x="6" y="59"/>
                    <a:pt x="6" y="59"/>
                    <a:pt x="6" y="59"/>
                  </a:cubicBezTo>
                  <a:cubicBezTo>
                    <a:pt x="8" y="36"/>
                    <a:pt x="16" y="9"/>
                    <a:pt x="32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4"/>
                    <a:pt x="33" y="10"/>
                    <a:pt x="33" y="7"/>
                  </a:cubicBezTo>
                  <a:cubicBezTo>
                    <a:pt x="31" y="4"/>
                    <a:pt x="30" y="1"/>
                    <a:pt x="30" y="1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1" name="Freeform 113"/>
            <p:cNvSpPr>
              <a:spLocks/>
            </p:cNvSpPr>
            <p:nvPr/>
          </p:nvSpPr>
          <p:spPr bwMode="auto">
            <a:xfrm>
              <a:off x="2444" y="799"/>
              <a:ext cx="166" cy="1243"/>
            </a:xfrm>
            <a:custGeom>
              <a:avLst/>
              <a:gdLst/>
              <a:ahLst/>
              <a:cxnLst>
                <a:cxn ang="0">
                  <a:pos x="27" y="350"/>
                </a:cxn>
                <a:cxn ang="0">
                  <a:pos x="46" y="357"/>
                </a:cxn>
                <a:cxn ang="0">
                  <a:pos x="45" y="342"/>
                </a:cxn>
                <a:cxn ang="0">
                  <a:pos x="42" y="275"/>
                </a:cxn>
                <a:cxn ang="0">
                  <a:pos x="48" y="238"/>
                </a:cxn>
                <a:cxn ang="0">
                  <a:pos x="33" y="286"/>
                </a:cxn>
                <a:cxn ang="0">
                  <a:pos x="26" y="294"/>
                </a:cxn>
                <a:cxn ang="0">
                  <a:pos x="28" y="271"/>
                </a:cxn>
                <a:cxn ang="0">
                  <a:pos x="33" y="251"/>
                </a:cxn>
                <a:cxn ang="0">
                  <a:pos x="37" y="219"/>
                </a:cxn>
                <a:cxn ang="0">
                  <a:pos x="45" y="101"/>
                </a:cxn>
                <a:cxn ang="0">
                  <a:pos x="51" y="13"/>
                </a:cxn>
                <a:cxn ang="0">
                  <a:pos x="45" y="9"/>
                </a:cxn>
                <a:cxn ang="0">
                  <a:pos x="42" y="52"/>
                </a:cxn>
                <a:cxn ang="0">
                  <a:pos x="37" y="131"/>
                </a:cxn>
                <a:cxn ang="0">
                  <a:pos x="32" y="208"/>
                </a:cxn>
                <a:cxn ang="0">
                  <a:pos x="32" y="135"/>
                </a:cxn>
                <a:cxn ang="0">
                  <a:pos x="36" y="8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4" y="1"/>
                </a:cxn>
                <a:cxn ang="0">
                  <a:pos x="30" y="5"/>
                </a:cxn>
                <a:cxn ang="0">
                  <a:pos x="29" y="73"/>
                </a:cxn>
                <a:cxn ang="0">
                  <a:pos x="26" y="144"/>
                </a:cxn>
                <a:cxn ang="0">
                  <a:pos x="24" y="204"/>
                </a:cxn>
                <a:cxn ang="0">
                  <a:pos x="20" y="188"/>
                </a:cxn>
                <a:cxn ang="0">
                  <a:pos x="19" y="8"/>
                </a:cxn>
                <a:cxn ang="0">
                  <a:pos x="14" y="6"/>
                </a:cxn>
                <a:cxn ang="0">
                  <a:pos x="12" y="80"/>
                </a:cxn>
                <a:cxn ang="0">
                  <a:pos x="15" y="188"/>
                </a:cxn>
                <a:cxn ang="0">
                  <a:pos x="10" y="102"/>
                </a:cxn>
                <a:cxn ang="0">
                  <a:pos x="7" y="10"/>
                </a:cxn>
                <a:cxn ang="0">
                  <a:pos x="5" y="8"/>
                </a:cxn>
                <a:cxn ang="0">
                  <a:pos x="2" y="32"/>
                </a:cxn>
                <a:cxn ang="0">
                  <a:pos x="4" y="152"/>
                </a:cxn>
                <a:cxn ang="0">
                  <a:pos x="12" y="226"/>
                </a:cxn>
                <a:cxn ang="0">
                  <a:pos x="20" y="274"/>
                </a:cxn>
                <a:cxn ang="0">
                  <a:pos x="20" y="318"/>
                </a:cxn>
                <a:cxn ang="0">
                  <a:pos x="2" y="355"/>
                </a:cxn>
                <a:cxn ang="0">
                  <a:pos x="27" y="350"/>
                </a:cxn>
              </a:cxnLst>
              <a:rect l="0" t="0" r="r" b="b"/>
              <a:pathLst>
                <a:path w="52" h="366">
                  <a:moveTo>
                    <a:pt x="27" y="350"/>
                  </a:moveTo>
                  <a:cubicBezTo>
                    <a:pt x="46" y="357"/>
                    <a:pt x="46" y="357"/>
                    <a:pt x="46" y="357"/>
                  </a:cubicBezTo>
                  <a:cubicBezTo>
                    <a:pt x="46" y="357"/>
                    <a:pt x="46" y="350"/>
                    <a:pt x="45" y="342"/>
                  </a:cubicBezTo>
                  <a:cubicBezTo>
                    <a:pt x="40" y="322"/>
                    <a:pt x="36" y="301"/>
                    <a:pt x="42" y="275"/>
                  </a:cubicBezTo>
                  <a:cubicBezTo>
                    <a:pt x="45" y="265"/>
                    <a:pt x="47" y="252"/>
                    <a:pt x="48" y="238"/>
                  </a:cubicBezTo>
                  <a:cubicBezTo>
                    <a:pt x="44" y="252"/>
                    <a:pt x="34" y="274"/>
                    <a:pt x="33" y="286"/>
                  </a:cubicBezTo>
                  <a:cubicBezTo>
                    <a:pt x="32" y="298"/>
                    <a:pt x="26" y="294"/>
                    <a:pt x="26" y="294"/>
                  </a:cubicBezTo>
                  <a:cubicBezTo>
                    <a:pt x="26" y="294"/>
                    <a:pt x="25" y="283"/>
                    <a:pt x="28" y="271"/>
                  </a:cubicBezTo>
                  <a:cubicBezTo>
                    <a:pt x="29" y="264"/>
                    <a:pt x="33" y="255"/>
                    <a:pt x="33" y="251"/>
                  </a:cubicBezTo>
                  <a:cubicBezTo>
                    <a:pt x="35" y="239"/>
                    <a:pt x="37" y="226"/>
                    <a:pt x="37" y="219"/>
                  </a:cubicBezTo>
                  <a:cubicBezTo>
                    <a:pt x="37" y="212"/>
                    <a:pt x="43" y="136"/>
                    <a:pt x="45" y="101"/>
                  </a:cubicBezTo>
                  <a:cubicBezTo>
                    <a:pt x="47" y="66"/>
                    <a:pt x="50" y="18"/>
                    <a:pt x="51" y="13"/>
                  </a:cubicBezTo>
                  <a:cubicBezTo>
                    <a:pt x="52" y="8"/>
                    <a:pt x="46" y="6"/>
                    <a:pt x="45" y="9"/>
                  </a:cubicBezTo>
                  <a:cubicBezTo>
                    <a:pt x="44" y="12"/>
                    <a:pt x="44" y="27"/>
                    <a:pt x="42" y="52"/>
                  </a:cubicBezTo>
                  <a:cubicBezTo>
                    <a:pt x="40" y="78"/>
                    <a:pt x="37" y="119"/>
                    <a:pt x="37" y="131"/>
                  </a:cubicBezTo>
                  <a:cubicBezTo>
                    <a:pt x="37" y="143"/>
                    <a:pt x="38" y="198"/>
                    <a:pt x="32" y="208"/>
                  </a:cubicBezTo>
                  <a:cubicBezTo>
                    <a:pt x="26" y="219"/>
                    <a:pt x="30" y="153"/>
                    <a:pt x="32" y="135"/>
                  </a:cubicBezTo>
                  <a:cubicBezTo>
                    <a:pt x="33" y="115"/>
                    <a:pt x="35" y="20"/>
                    <a:pt x="36" y="8"/>
                  </a:cubicBezTo>
                  <a:cubicBezTo>
                    <a:pt x="37" y="4"/>
                    <a:pt x="36" y="2"/>
                    <a:pt x="35" y="2"/>
                  </a:cubicBezTo>
                  <a:cubicBezTo>
                    <a:pt x="35" y="1"/>
                    <a:pt x="35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0" y="3"/>
                    <a:pt x="30" y="5"/>
                  </a:cubicBezTo>
                  <a:cubicBezTo>
                    <a:pt x="28" y="8"/>
                    <a:pt x="28" y="49"/>
                    <a:pt x="29" y="73"/>
                  </a:cubicBezTo>
                  <a:cubicBezTo>
                    <a:pt x="30" y="97"/>
                    <a:pt x="27" y="127"/>
                    <a:pt x="26" y="144"/>
                  </a:cubicBezTo>
                  <a:cubicBezTo>
                    <a:pt x="26" y="162"/>
                    <a:pt x="25" y="192"/>
                    <a:pt x="24" y="204"/>
                  </a:cubicBezTo>
                  <a:cubicBezTo>
                    <a:pt x="22" y="216"/>
                    <a:pt x="21" y="195"/>
                    <a:pt x="20" y="188"/>
                  </a:cubicBezTo>
                  <a:cubicBezTo>
                    <a:pt x="20" y="182"/>
                    <a:pt x="18" y="16"/>
                    <a:pt x="19" y="8"/>
                  </a:cubicBezTo>
                  <a:cubicBezTo>
                    <a:pt x="20" y="1"/>
                    <a:pt x="16" y="1"/>
                    <a:pt x="14" y="6"/>
                  </a:cubicBezTo>
                  <a:cubicBezTo>
                    <a:pt x="13" y="12"/>
                    <a:pt x="12" y="59"/>
                    <a:pt x="12" y="80"/>
                  </a:cubicBezTo>
                  <a:cubicBezTo>
                    <a:pt x="12" y="100"/>
                    <a:pt x="18" y="180"/>
                    <a:pt x="15" y="188"/>
                  </a:cubicBezTo>
                  <a:cubicBezTo>
                    <a:pt x="12" y="197"/>
                    <a:pt x="10" y="117"/>
                    <a:pt x="10" y="102"/>
                  </a:cubicBezTo>
                  <a:cubicBezTo>
                    <a:pt x="10" y="86"/>
                    <a:pt x="7" y="10"/>
                    <a:pt x="7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0" y="8"/>
                    <a:pt x="2" y="0"/>
                    <a:pt x="2" y="32"/>
                  </a:cubicBezTo>
                  <a:cubicBezTo>
                    <a:pt x="2" y="65"/>
                    <a:pt x="4" y="133"/>
                    <a:pt x="4" y="152"/>
                  </a:cubicBezTo>
                  <a:cubicBezTo>
                    <a:pt x="4" y="172"/>
                    <a:pt x="11" y="210"/>
                    <a:pt x="12" y="226"/>
                  </a:cubicBezTo>
                  <a:cubicBezTo>
                    <a:pt x="14" y="243"/>
                    <a:pt x="16" y="260"/>
                    <a:pt x="20" y="274"/>
                  </a:cubicBezTo>
                  <a:cubicBezTo>
                    <a:pt x="24" y="288"/>
                    <a:pt x="22" y="307"/>
                    <a:pt x="20" y="318"/>
                  </a:cubicBezTo>
                  <a:cubicBezTo>
                    <a:pt x="18" y="328"/>
                    <a:pt x="4" y="344"/>
                    <a:pt x="2" y="355"/>
                  </a:cubicBezTo>
                  <a:cubicBezTo>
                    <a:pt x="0" y="366"/>
                    <a:pt x="27" y="350"/>
                    <a:pt x="27" y="350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2" name="Freeform 114"/>
            <p:cNvSpPr>
              <a:spLocks/>
            </p:cNvSpPr>
            <p:nvPr/>
          </p:nvSpPr>
          <p:spPr bwMode="auto">
            <a:xfrm>
              <a:off x="2441" y="1529"/>
              <a:ext cx="159" cy="482"/>
            </a:xfrm>
            <a:custGeom>
              <a:avLst/>
              <a:gdLst/>
              <a:ahLst/>
              <a:cxnLst>
                <a:cxn ang="0">
                  <a:pos x="27" y="136"/>
                </a:cxn>
                <a:cxn ang="0">
                  <a:pos x="42" y="138"/>
                </a:cxn>
                <a:cxn ang="0">
                  <a:pos x="50" y="140"/>
                </a:cxn>
                <a:cxn ang="0">
                  <a:pos x="47" y="130"/>
                </a:cxn>
                <a:cxn ang="0">
                  <a:pos x="38" y="118"/>
                </a:cxn>
                <a:cxn ang="0">
                  <a:pos x="31" y="109"/>
                </a:cxn>
                <a:cxn ang="0">
                  <a:pos x="28" y="100"/>
                </a:cxn>
                <a:cxn ang="0">
                  <a:pos x="27" y="82"/>
                </a:cxn>
                <a:cxn ang="0">
                  <a:pos x="37" y="24"/>
                </a:cxn>
                <a:cxn ang="0">
                  <a:pos x="37" y="16"/>
                </a:cxn>
                <a:cxn ang="0">
                  <a:pos x="37" y="7"/>
                </a:cxn>
                <a:cxn ang="0">
                  <a:pos x="30" y="25"/>
                </a:cxn>
                <a:cxn ang="0">
                  <a:pos x="21" y="22"/>
                </a:cxn>
                <a:cxn ang="0">
                  <a:pos x="16" y="10"/>
                </a:cxn>
                <a:cxn ang="0">
                  <a:pos x="13" y="0"/>
                </a:cxn>
                <a:cxn ang="0">
                  <a:pos x="15" y="30"/>
                </a:cxn>
                <a:cxn ang="0">
                  <a:pos x="20" y="57"/>
                </a:cxn>
                <a:cxn ang="0">
                  <a:pos x="22" y="83"/>
                </a:cxn>
                <a:cxn ang="0">
                  <a:pos x="18" y="116"/>
                </a:cxn>
                <a:cxn ang="0">
                  <a:pos x="8" y="126"/>
                </a:cxn>
                <a:cxn ang="0">
                  <a:pos x="4" y="128"/>
                </a:cxn>
                <a:cxn ang="0">
                  <a:pos x="0" y="142"/>
                </a:cxn>
                <a:cxn ang="0">
                  <a:pos x="6" y="139"/>
                </a:cxn>
                <a:cxn ang="0">
                  <a:pos x="27" y="136"/>
                </a:cxn>
              </a:cxnLst>
              <a:rect l="0" t="0" r="r" b="b"/>
              <a:pathLst>
                <a:path w="50" h="142">
                  <a:moveTo>
                    <a:pt x="27" y="136"/>
                  </a:moveTo>
                  <a:cubicBezTo>
                    <a:pt x="32" y="136"/>
                    <a:pt x="37" y="137"/>
                    <a:pt x="42" y="138"/>
                  </a:cubicBezTo>
                  <a:cubicBezTo>
                    <a:pt x="44" y="139"/>
                    <a:pt x="47" y="141"/>
                    <a:pt x="50" y="140"/>
                  </a:cubicBezTo>
                  <a:cubicBezTo>
                    <a:pt x="49" y="137"/>
                    <a:pt x="48" y="133"/>
                    <a:pt x="47" y="130"/>
                  </a:cubicBezTo>
                  <a:cubicBezTo>
                    <a:pt x="44" y="126"/>
                    <a:pt x="41" y="121"/>
                    <a:pt x="38" y="118"/>
                  </a:cubicBezTo>
                  <a:cubicBezTo>
                    <a:pt x="35" y="115"/>
                    <a:pt x="33" y="113"/>
                    <a:pt x="31" y="109"/>
                  </a:cubicBezTo>
                  <a:cubicBezTo>
                    <a:pt x="30" y="106"/>
                    <a:pt x="29" y="103"/>
                    <a:pt x="28" y="100"/>
                  </a:cubicBezTo>
                  <a:cubicBezTo>
                    <a:pt x="27" y="94"/>
                    <a:pt x="27" y="88"/>
                    <a:pt x="27" y="82"/>
                  </a:cubicBezTo>
                  <a:cubicBezTo>
                    <a:pt x="27" y="62"/>
                    <a:pt x="34" y="43"/>
                    <a:pt x="37" y="24"/>
                  </a:cubicBezTo>
                  <a:cubicBezTo>
                    <a:pt x="37" y="21"/>
                    <a:pt x="36" y="19"/>
                    <a:pt x="37" y="16"/>
                  </a:cubicBezTo>
                  <a:cubicBezTo>
                    <a:pt x="37" y="15"/>
                    <a:pt x="37" y="8"/>
                    <a:pt x="37" y="7"/>
                  </a:cubicBezTo>
                  <a:cubicBezTo>
                    <a:pt x="36" y="10"/>
                    <a:pt x="33" y="22"/>
                    <a:pt x="30" y="25"/>
                  </a:cubicBezTo>
                  <a:cubicBezTo>
                    <a:pt x="27" y="28"/>
                    <a:pt x="24" y="26"/>
                    <a:pt x="21" y="22"/>
                  </a:cubicBezTo>
                  <a:cubicBezTo>
                    <a:pt x="19" y="18"/>
                    <a:pt x="17" y="14"/>
                    <a:pt x="16" y="10"/>
                  </a:cubicBezTo>
                  <a:cubicBezTo>
                    <a:pt x="14" y="7"/>
                    <a:pt x="14" y="3"/>
                    <a:pt x="13" y="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9"/>
                    <a:pt x="18" y="48"/>
                    <a:pt x="20" y="57"/>
                  </a:cubicBezTo>
                  <a:cubicBezTo>
                    <a:pt x="23" y="65"/>
                    <a:pt x="23" y="74"/>
                    <a:pt x="22" y="83"/>
                  </a:cubicBezTo>
                  <a:cubicBezTo>
                    <a:pt x="21" y="92"/>
                    <a:pt x="20" y="107"/>
                    <a:pt x="18" y="116"/>
                  </a:cubicBezTo>
                  <a:cubicBezTo>
                    <a:pt x="17" y="123"/>
                    <a:pt x="12" y="122"/>
                    <a:pt x="8" y="126"/>
                  </a:cubicBezTo>
                  <a:cubicBezTo>
                    <a:pt x="6" y="128"/>
                    <a:pt x="5" y="128"/>
                    <a:pt x="4" y="128"/>
                  </a:cubicBezTo>
                  <a:cubicBezTo>
                    <a:pt x="3" y="133"/>
                    <a:pt x="2" y="137"/>
                    <a:pt x="0" y="142"/>
                  </a:cubicBezTo>
                  <a:cubicBezTo>
                    <a:pt x="2" y="141"/>
                    <a:pt x="4" y="140"/>
                    <a:pt x="6" y="139"/>
                  </a:cubicBezTo>
                  <a:cubicBezTo>
                    <a:pt x="13" y="137"/>
                    <a:pt x="20" y="135"/>
                    <a:pt x="27" y="136"/>
                  </a:cubicBezTo>
                  <a:close/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3" name="Freeform 115"/>
            <p:cNvSpPr>
              <a:spLocks/>
            </p:cNvSpPr>
            <p:nvPr/>
          </p:nvSpPr>
          <p:spPr bwMode="auto">
            <a:xfrm>
              <a:off x="2460" y="2232"/>
              <a:ext cx="73" cy="1311"/>
            </a:xfrm>
            <a:custGeom>
              <a:avLst/>
              <a:gdLst/>
              <a:ahLst/>
              <a:cxnLst>
                <a:cxn ang="0">
                  <a:pos x="2" y="118"/>
                </a:cxn>
                <a:cxn ang="0">
                  <a:pos x="0" y="288"/>
                </a:cxn>
                <a:cxn ang="0">
                  <a:pos x="0" y="291"/>
                </a:cxn>
                <a:cxn ang="0">
                  <a:pos x="18" y="386"/>
                </a:cxn>
                <a:cxn ang="0">
                  <a:pos x="8" y="296"/>
                </a:cxn>
                <a:cxn ang="0">
                  <a:pos x="10" y="156"/>
                </a:cxn>
                <a:cxn ang="0">
                  <a:pos x="11" y="88"/>
                </a:cxn>
                <a:cxn ang="0">
                  <a:pos x="23" y="0"/>
                </a:cxn>
                <a:cxn ang="0">
                  <a:pos x="0" y="5"/>
                </a:cxn>
                <a:cxn ang="0">
                  <a:pos x="1" y="21"/>
                </a:cxn>
                <a:cxn ang="0">
                  <a:pos x="1" y="105"/>
                </a:cxn>
                <a:cxn ang="0">
                  <a:pos x="2" y="118"/>
                </a:cxn>
              </a:cxnLst>
              <a:rect l="0" t="0" r="r" b="b"/>
              <a:pathLst>
                <a:path w="23" h="386">
                  <a:moveTo>
                    <a:pt x="2" y="118"/>
                  </a:moveTo>
                  <a:cubicBezTo>
                    <a:pt x="5" y="139"/>
                    <a:pt x="1" y="266"/>
                    <a:pt x="0" y="288"/>
                  </a:cubicBezTo>
                  <a:cubicBezTo>
                    <a:pt x="0" y="290"/>
                    <a:pt x="0" y="291"/>
                    <a:pt x="0" y="291"/>
                  </a:cubicBezTo>
                  <a:cubicBezTo>
                    <a:pt x="0" y="324"/>
                    <a:pt x="2" y="356"/>
                    <a:pt x="18" y="386"/>
                  </a:cubicBezTo>
                  <a:cubicBezTo>
                    <a:pt x="12" y="364"/>
                    <a:pt x="9" y="327"/>
                    <a:pt x="8" y="296"/>
                  </a:cubicBezTo>
                  <a:cubicBezTo>
                    <a:pt x="7" y="269"/>
                    <a:pt x="9" y="209"/>
                    <a:pt x="10" y="156"/>
                  </a:cubicBezTo>
                  <a:cubicBezTo>
                    <a:pt x="11" y="130"/>
                    <a:pt x="11" y="106"/>
                    <a:pt x="11" y="88"/>
                  </a:cubicBezTo>
                  <a:cubicBezTo>
                    <a:pt x="11" y="33"/>
                    <a:pt x="8" y="7"/>
                    <a:pt x="2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10"/>
                    <a:pt x="1" y="15"/>
                    <a:pt x="1" y="21"/>
                  </a:cubicBezTo>
                  <a:cubicBezTo>
                    <a:pt x="1" y="49"/>
                    <a:pt x="1" y="77"/>
                    <a:pt x="1" y="105"/>
                  </a:cubicBezTo>
                  <a:cubicBezTo>
                    <a:pt x="1" y="109"/>
                    <a:pt x="2" y="114"/>
                    <a:pt x="2" y="118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4" name="Freeform 116"/>
            <p:cNvSpPr>
              <a:spLocks/>
            </p:cNvSpPr>
            <p:nvPr/>
          </p:nvSpPr>
          <p:spPr bwMode="auto">
            <a:xfrm>
              <a:off x="2450" y="2453"/>
              <a:ext cx="150" cy="282"/>
            </a:xfrm>
            <a:custGeom>
              <a:avLst/>
              <a:gdLst/>
              <a:ahLst/>
              <a:cxnLst>
                <a:cxn ang="0">
                  <a:pos x="5" y="53"/>
                </a:cxn>
                <a:cxn ang="0">
                  <a:pos x="6" y="83"/>
                </a:cxn>
                <a:cxn ang="0">
                  <a:pos x="9" y="72"/>
                </a:cxn>
                <a:cxn ang="0">
                  <a:pos x="23" y="45"/>
                </a:cxn>
                <a:cxn ang="0">
                  <a:pos x="39" y="53"/>
                </a:cxn>
                <a:cxn ang="0">
                  <a:pos x="41" y="36"/>
                </a:cxn>
                <a:cxn ang="0">
                  <a:pos x="44" y="22"/>
                </a:cxn>
                <a:cxn ang="0">
                  <a:pos x="44" y="18"/>
                </a:cxn>
                <a:cxn ang="0">
                  <a:pos x="46" y="13"/>
                </a:cxn>
                <a:cxn ang="0">
                  <a:pos x="47" y="4"/>
                </a:cxn>
                <a:cxn ang="0">
                  <a:pos x="46" y="1"/>
                </a:cxn>
                <a:cxn ang="0">
                  <a:pos x="34" y="5"/>
                </a:cxn>
                <a:cxn ang="0">
                  <a:pos x="14" y="17"/>
                </a:cxn>
                <a:cxn ang="0">
                  <a:pos x="1" y="17"/>
                </a:cxn>
                <a:cxn ang="0">
                  <a:pos x="0" y="21"/>
                </a:cxn>
                <a:cxn ang="0">
                  <a:pos x="5" y="53"/>
                </a:cxn>
              </a:cxnLst>
              <a:rect l="0" t="0" r="r" b="b"/>
              <a:pathLst>
                <a:path w="47" h="83">
                  <a:moveTo>
                    <a:pt x="5" y="53"/>
                  </a:moveTo>
                  <a:cubicBezTo>
                    <a:pt x="6" y="58"/>
                    <a:pt x="6" y="69"/>
                    <a:pt x="6" y="83"/>
                  </a:cubicBezTo>
                  <a:cubicBezTo>
                    <a:pt x="7" y="79"/>
                    <a:pt x="8" y="75"/>
                    <a:pt x="9" y="72"/>
                  </a:cubicBezTo>
                  <a:cubicBezTo>
                    <a:pt x="10" y="65"/>
                    <a:pt x="13" y="46"/>
                    <a:pt x="23" y="45"/>
                  </a:cubicBezTo>
                  <a:cubicBezTo>
                    <a:pt x="34" y="43"/>
                    <a:pt x="36" y="51"/>
                    <a:pt x="39" y="53"/>
                  </a:cubicBezTo>
                  <a:cubicBezTo>
                    <a:pt x="41" y="48"/>
                    <a:pt x="40" y="41"/>
                    <a:pt x="41" y="36"/>
                  </a:cubicBezTo>
                  <a:cubicBezTo>
                    <a:pt x="42" y="31"/>
                    <a:pt x="43" y="27"/>
                    <a:pt x="44" y="22"/>
                  </a:cubicBezTo>
                  <a:cubicBezTo>
                    <a:pt x="44" y="21"/>
                    <a:pt x="44" y="19"/>
                    <a:pt x="44" y="18"/>
                  </a:cubicBezTo>
                  <a:cubicBezTo>
                    <a:pt x="44" y="17"/>
                    <a:pt x="45" y="15"/>
                    <a:pt x="46" y="13"/>
                  </a:cubicBezTo>
                  <a:cubicBezTo>
                    <a:pt x="46" y="10"/>
                    <a:pt x="47" y="7"/>
                    <a:pt x="47" y="4"/>
                  </a:cubicBezTo>
                  <a:cubicBezTo>
                    <a:pt x="47" y="3"/>
                    <a:pt x="47" y="2"/>
                    <a:pt x="46" y="1"/>
                  </a:cubicBezTo>
                  <a:cubicBezTo>
                    <a:pt x="44" y="0"/>
                    <a:pt x="35" y="4"/>
                    <a:pt x="34" y="5"/>
                  </a:cubicBezTo>
                  <a:cubicBezTo>
                    <a:pt x="26" y="8"/>
                    <a:pt x="20" y="12"/>
                    <a:pt x="14" y="17"/>
                  </a:cubicBezTo>
                  <a:cubicBezTo>
                    <a:pt x="10" y="20"/>
                    <a:pt x="5" y="20"/>
                    <a:pt x="1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32"/>
                    <a:pt x="4" y="43"/>
                    <a:pt x="5" y="53"/>
                  </a:cubicBezTo>
                  <a:close/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5" name="Freeform 117"/>
            <p:cNvSpPr>
              <a:spLocks/>
            </p:cNvSpPr>
            <p:nvPr/>
          </p:nvSpPr>
          <p:spPr bwMode="auto">
            <a:xfrm>
              <a:off x="2339" y="731"/>
              <a:ext cx="363" cy="11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28" y="32"/>
                </a:cxn>
                <a:cxn ang="0">
                  <a:pos x="33" y="26"/>
                </a:cxn>
                <a:cxn ang="0">
                  <a:pos x="41" y="26"/>
                </a:cxn>
                <a:cxn ang="0">
                  <a:pos x="48" y="22"/>
                </a:cxn>
                <a:cxn ang="0">
                  <a:pos x="58" y="24"/>
                </a:cxn>
                <a:cxn ang="0">
                  <a:pos x="67" y="21"/>
                </a:cxn>
                <a:cxn ang="0">
                  <a:pos x="73" y="26"/>
                </a:cxn>
                <a:cxn ang="0">
                  <a:pos x="81" y="26"/>
                </a:cxn>
                <a:cxn ang="0">
                  <a:pos x="86" y="31"/>
                </a:cxn>
                <a:cxn ang="0">
                  <a:pos x="92" y="34"/>
                </a:cxn>
                <a:cxn ang="0">
                  <a:pos x="114" y="34"/>
                </a:cxn>
                <a:cxn ang="0">
                  <a:pos x="57" y="0"/>
                </a:cxn>
              </a:cxnLst>
              <a:rect l="0" t="0" r="r" b="b"/>
              <a:pathLst>
                <a:path w="114" h="34">
                  <a:moveTo>
                    <a:pt x="57" y="0"/>
                  </a:moveTo>
                  <a:cubicBezTo>
                    <a:pt x="25" y="0"/>
                    <a:pt x="2" y="14"/>
                    <a:pt x="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3"/>
                    <a:pt x="26" y="33"/>
                    <a:pt x="28" y="32"/>
                  </a:cubicBezTo>
                  <a:cubicBezTo>
                    <a:pt x="30" y="30"/>
                    <a:pt x="30" y="27"/>
                    <a:pt x="33" y="26"/>
                  </a:cubicBezTo>
                  <a:cubicBezTo>
                    <a:pt x="37" y="25"/>
                    <a:pt x="38" y="27"/>
                    <a:pt x="41" y="26"/>
                  </a:cubicBezTo>
                  <a:cubicBezTo>
                    <a:pt x="45" y="25"/>
                    <a:pt x="44" y="22"/>
                    <a:pt x="48" y="22"/>
                  </a:cubicBezTo>
                  <a:cubicBezTo>
                    <a:pt x="53" y="21"/>
                    <a:pt x="54" y="24"/>
                    <a:pt x="58" y="24"/>
                  </a:cubicBezTo>
                  <a:cubicBezTo>
                    <a:pt x="62" y="24"/>
                    <a:pt x="62" y="20"/>
                    <a:pt x="67" y="21"/>
                  </a:cubicBezTo>
                  <a:cubicBezTo>
                    <a:pt x="72" y="22"/>
                    <a:pt x="70" y="25"/>
                    <a:pt x="73" y="26"/>
                  </a:cubicBezTo>
                  <a:cubicBezTo>
                    <a:pt x="76" y="28"/>
                    <a:pt x="78" y="25"/>
                    <a:pt x="81" y="26"/>
                  </a:cubicBezTo>
                  <a:cubicBezTo>
                    <a:pt x="84" y="27"/>
                    <a:pt x="83" y="28"/>
                    <a:pt x="86" y="31"/>
                  </a:cubicBezTo>
                  <a:cubicBezTo>
                    <a:pt x="89" y="33"/>
                    <a:pt x="91" y="30"/>
                    <a:pt x="92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14"/>
                    <a:pt x="90" y="0"/>
                    <a:pt x="57" y="0"/>
                  </a:cubicBezTo>
                  <a:close/>
                </a:path>
              </a:pathLst>
            </a:custGeom>
            <a:solidFill>
              <a:srgbClr val="F8ED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6" name="Freeform 118"/>
            <p:cNvSpPr>
              <a:spLocks/>
            </p:cNvSpPr>
            <p:nvPr/>
          </p:nvSpPr>
          <p:spPr bwMode="auto">
            <a:xfrm>
              <a:off x="2406" y="1930"/>
              <a:ext cx="235" cy="639"/>
            </a:xfrm>
            <a:custGeom>
              <a:avLst/>
              <a:gdLst/>
              <a:ahLst/>
              <a:cxnLst>
                <a:cxn ang="0">
                  <a:pos x="60" y="22"/>
                </a:cxn>
                <a:cxn ang="0">
                  <a:pos x="51" y="11"/>
                </a:cxn>
                <a:cxn ang="0">
                  <a:pos x="44" y="4"/>
                </a:cxn>
                <a:cxn ang="0">
                  <a:pos x="32" y="5"/>
                </a:cxn>
                <a:cxn ang="0">
                  <a:pos x="19" y="11"/>
                </a:cxn>
                <a:cxn ang="0">
                  <a:pos x="6" y="42"/>
                </a:cxn>
                <a:cxn ang="0">
                  <a:pos x="3" y="62"/>
                </a:cxn>
                <a:cxn ang="0">
                  <a:pos x="0" y="84"/>
                </a:cxn>
                <a:cxn ang="0">
                  <a:pos x="4" y="109"/>
                </a:cxn>
                <a:cxn ang="0">
                  <a:pos x="7" y="143"/>
                </a:cxn>
                <a:cxn ang="0">
                  <a:pos x="14" y="166"/>
                </a:cxn>
                <a:cxn ang="0">
                  <a:pos x="20" y="183"/>
                </a:cxn>
                <a:cxn ang="0">
                  <a:pos x="32" y="185"/>
                </a:cxn>
                <a:cxn ang="0">
                  <a:pos x="54" y="170"/>
                </a:cxn>
                <a:cxn ang="0">
                  <a:pos x="65" y="137"/>
                </a:cxn>
                <a:cxn ang="0">
                  <a:pos x="69" y="105"/>
                </a:cxn>
                <a:cxn ang="0">
                  <a:pos x="66" y="47"/>
                </a:cxn>
                <a:cxn ang="0">
                  <a:pos x="60" y="22"/>
                </a:cxn>
              </a:cxnLst>
              <a:rect l="0" t="0" r="r" b="b"/>
              <a:pathLst>
                <a:path w="74" h="188">
                  <a:moveTo>
                    <a:pt x="60" y="22"/>
                  </a:moveTo>
                  <a:cubicBezTo>
                    <a:pt x="58" y="17"/>
                    <a:pt x="54" y="14"/>
                    <a:pt x="51" y="11"/>
                  </a:cubicBezTo>
                  <a:cubicBezTo>
                    <a:pt x="49" y="8"/>
                    <a:pt x="47" y="6"/>
                    <a:pt x="44" y="4"/>
                  </a:cubicBezTo>
                  <a:cubicBezTo>
                    <a:pt x="40" y="0"/>
                    <a:pt x="36" y="3"/>
                    <a:pt x="32" y="5"/>
                  </a:cubicBezTo>
                  <a:cubicBezTo>
                    <a:pt x="27" y="7"/>
                    <a:pt x="24" y="6"/>
                    <a:pt x="19" y="11"/>
                  </a:cubicBezTo>
                  <a:cubicBezTo>
                    <a:pt x="11" y="21"/>
                    <a:pt x="10" y="29"/>
                    <a:pt x="6" y="42"/>
                  </a:cubicBezTo>
                  <a:cubicBezTo>
                    <a:pt x="5" y="51"/>
                    <a:pt x="4" y="57"/>
                    <a:pt x="3" y="62"/>
                  </a:cubicBezTo>
                  <a:cubicBezTo>
                    <a:pt x="2" y="69"/>
                    <a:pt x="0" y="78"/>
                    <a:pt x="0" y="84"/>
                  </a:cubicBezTo>
                  <a:cubicBezTo>
                    <a:pt x="0" y="94"/>
                    <a:pt x="3" y="98"/>
                    <a:pt x="4" y="109"/>
                  </a:cubicBezTo>
                  <a:cubicBezTo>
                    <a:pt x="5" y="119"/>
                    <a:pt x="5" y="132"/>
                    <a:pt x="7" y="143"/>
                  </a:cubicBezTo>
                  <a:cubicBezTo>
                    <a:pt x="9" y="151"/>
                    <a:pt x="11" y="159"/>
                    <a:pt x="14" y="166"/>
                  </a:cubicBezTo>
                  <a:cubicBezTo>
                    <a:pt x="16" y="172"/>
                    <a:pt x="16" y="177"/>
                    <a:pt x="20" y="183"/>
                  </a:cubicBezTo>
                  <a:cubicBezTo>
                    <a:pt x="24" y="188"/>
                    <a:pt x="29" y="184"/>
                    <a:pt x="32" y="185"/>
                  </a:cubicBezTo>
                  <a:cubicBezTo>
                    <a:pt x="45" y="187"/>
                    <a:pt x="53" y="177"/>
                    <a:pt x="54" y="170"/>
                  </a:cubicBezTo>
                  <a:cubicBezTo>
                    <a:pt x="57" y="159"/>
                    <a:pt x="64" y="148"/>
                    <a:pt x="65" y="137"/>
                  </a:cubicBezTo>
                  <a:cubicBezTo>
                    <a:pt x="67" y="125"/>
                    <a:pt x="66" y="118"/>
                    <a:pt x="69" y="105"/>
                  </a:cubicBezTo>
                  <a:cubicBezTo>
                    <a:pt x="74" y="85"/>
                    <a:pt x="72" y="66"/>
                    <a:pt x="66" y="47"/>
                  </a:cubicBezTo>
                  <a:cubicBezTo>
                    <a:pt x="64" y="40"/>
                    <a:pt x="64" y="30"/>
                    <a:pt x="60" y="22"/>
                  </a:cubicBezTo>
                  <a:close/>
                </a:path>
              </a:pathLst>
            </a:custGeom>
            <a:solidFill>
              <a:srgbClr val="F9C8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7" name="Freeform 119"/>
            <p:cNvSpPr>
              <a:spLocks/>
            </p:cNvSpPr>
            <p:nvPr/>
          </p:nvSpPr>
          <p:spPr bwMode="auto">
            <a:xfrm>
              <a:off x="2332" y="1488"/>
              <a:ext cx="80" cy="697"/>
            </a:xfrm>
            <a:custGeom>
              <a:avLst/>
              <a:gdLst/>
              <a:ahLst/>
              <a:cxnLst>
                <a:cxn ang="0">
                  <a:pos x="11" y="151"/>
                </a:cxn>
                <a:cxn ang="0">
                  <a:pos x="19" y="77"/>
                </a:cxn>
                <a:cxn ang="0">
                  <a:pos x="8" y="0"/>
                </a:cxn>
                <a:cxn ang="0">
                  <a:pos x="13" y="78"/>
                </a:cxn>
                <a:cxn ang="0">
                  <a:pos x="10" y="134"/>
                </a:cxn>
                <a:cxn ang="0">
                  <a:pos x="0" y="205"/>
                </a:cxn>
                <a:cxn ang="0">
                  <a:pos x="0" y="205"/>
                </a:cxn>
                <a:cxn ang="0">
                  <a:pos x="11" y="151"/>
                </a:cxn>
              </a:cxnLst>
              <a:rect l="0" t="0" r="r" b="b"/>
              <a:pathLst>
                <a:path w="25" h="205">
                  <a:moveTo>
                    <a:pt x="11" y="151"/>
                  </a:moveTo>
                  <a:cubicBezTo>
                    <a:pt x="18" y="128"/>
                    <a:pt x="25" y="105"/>
                    <a:pt x="19" y="77"/>
                  </a:cubicBezTo>
                  <a:cubicBezTo>
                    <a:pt x="14" y="58"/>
                    <a:pt x="11" y="30"/>
                    <a:pt x="8" y="0"/>
                  </a:cubicBezTo>
                  <a:cubicBezTo>
                    <a:pt x="8" y="20"/>
                    <a:pt x="12" y="53"/>
                    <a:pt x="13" y="78"/>
                  </a:cubicBezTo>
                  <a:cubicBezTo>
                    <a:pt x="14" y="87"/>
                    <a:pt x="16" y="109"/>
                    <a:pt x="10" y="134"/>
                  </a:cubicBezTo>
                  <a:cubicBezTo>
                    <a:pt x="7" y="155"/>
                    <a:pt x="0" y="18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185"/>
                    <a:pt x="6" y="168"/>
                    <a:pt x="11" y="151"/>
                  </a:cubicBezTo>
                  <a:close/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8" name="Freeform 120"/>
            <p:cNvSpPr>
              <a:spLocks noEditPoints="1"/>
            </p:cNvSpPr>
            <p:nvPr/>
          </p:nvSpPr>
          <p:spPr bwMode="auto">
            <a:xfrm>
              <a:off x="2332" y="846"/>
              <a:ext cx="1157" cy="2867"/>
            </a:xfrm>
            <a:custGeom>
              <a:avLst/>
              <a:gdLst/>
              <a:ahLst/>
              <a:cxnLst>
                <a:cxn ang="0">
                  <a:pos x="273" y="748"/>
                </a:cxn>
                <a:cxn ang="0">
                  <a:pos x="154" y="766"/>
                </a:cxn>
                <a:cxn ang="0">
                  <a:pos x="142" y="774"/>
                </a:cxn>
                <a:cxn ang="0">
                  <a:pos x="119" y="768"/>
                </a:cxn>
                <a:cxn ang="0">
                  <a:pos x="99" y="698"/>
                </a:cxn>
                <a:cxn ang="0">
                  <a:pos x="99" y="698"/>
                </a:cxn>
                <a:cxn ang="0">
                  <a:pos x="98" y="542"/>
                </a:cxn>
                <a:cxn ang="0">
                  <a:pos x="107" y="478"/>
                </a:cxn>
                <a:cxn ang="0">
                  <a:pos x="119" y="401"/>
                </a:cxn>
                <a:cxn ang="0">
                  <a:pos x="107" y="340"/>
                </a:cxn>
                <a:cxn ang="0">
                  <a:pos x="100" y="266"/>
                </a:cxn>
                <a:cxn ang="0">
                  <a:pos x="117" y="3"/>
                </a:cxn>
                <a:cxn ang="0">
                  <a:pos x="116" y="0"/>
                </a:cxn>
                <a:cxn ang="0">
                  <a:pos x="94" y="0"/>
                </a:cxn>
                <a:cxn ang="0">
                  <a:pos x="94" y="3"/>
                </a:cxn>
                <a:cxn ang="0">
                  <a:pos x="77" y="261"/>
                </a:cxn>
                <a:cxn ang="0">
                  <a:pos x="85" y="347"/>
                </a:cxn>
                <a:cxn ang="0">
                  <a:pos x="96" y="401"/>
                </a:cxn>
                <a:cxn ang="0">
                  <a:pos x="85" y="474"/>
                </a:cxn>
                <a:cxn ang="0">
                  <a:pos x="75" y="542"/>
                </a:cxn>
                <a:cxn ang="0">
                  <a:pos x="79" y="699"/>
                </a:cxn>
                <a:cxn ang="0">
                  <a:pos x="79" y="699"/>
                </a:cxn>
                <a:cxn ang="0">
                  <a:pos x="120" y="795"/>
                </a:cxn>
                <a:cxn ang="0">
                  <a:pos x="144" y="795"/>
                </a:cxn>
                <a:cxn ang="0">
                  <a:pos x="166" y="782"/>
                </a:cxn>
                <a:cxn ang="0">
                  <a:pos x="268" y="767"/>
                </a:cxn>
                <a:cxn ang="0">
                  <a:pos x="342" y="844"/>
                </a:cxn>
                <a:cxn ang="0">
                  <a:pos x="363" y="844"/>
                </a:cxn>
                <a:cxn ang="0">
                  <a:pos x="273" y="748"/>
                </a:cxn>
                <a:cxn ang="0">
                  <a:pos x="40" y="700"/>
                </a:cxn>
                <a:cxn ang="0">
                  <a:pos x="40" y="699"/>
                </a:cxn>
                <a:cxn ang="0">
                  <a:pos x="42" y="526"/>
                </a:cxn>
                <a:cxn ang="0">
                  <a:pos x="33" y="474"/>
                </a:cxn>
                <a:cxn ang="0">
                  <a:pos x="22" y="401"/>
                </a:cxn>
                <a:cxn ang="0">
                  <a:pos x="33" y="347"/>
                </a:cxn>
                <a:cxn ang="0">
                  <a:pos x="41" y="261"/>
                </a:cxn>
                <a:cxn ang="0">
                  <a:pos x="24" y="3"/>
                </a:cxn>
                <a:cxn ang="0">
                  <a:pos x="25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19" y="266"/>
                </a:cxn>
                <a:cxn ang="0">
                  <a:pos x="11" y="340"/>
                </a:cxn>
                <a:cxn ang="0">
                  <a:pos x="0" y="401"/>
                </a:cxn>
                <a:cxn ang="0">
                  <a:pos x="11" y="478"/>
                </a:cxn>
                <a:cxn ang="0">
                  <a:pos x="20" y="542"/>
                </a:cxn>
                <a:cxn ang="0">
                  <a:pos x="20" y="680"/>
                </a:cxn>
                <a:cxn ang="0">
                  <a:pos x="21" y="723"/>
                </a:cxn>
                <a:cxn ang="0">
                  <a:pos x="63" y="836"/>
                </a:cxn>
                <a:cxn ang="0">
                  <a:pos x="71" y="844"/>
                </a:cxn>
                <a:cxn ang="0">
                  <a:pos x="97" y="844"/>
                </a:cxn>
                <a:cxn ang="0">
                  <a:pos x="78" y="822"/>
                </a:cxn>
                <a:cxn ang="0">
                  <a:pos x="40" y="700"/>
                </a:cxn>
              </a:cxnLst>
              <a:rect l="0" t="0" r="r" b="b"/>
              <a:pathLst>
                <a:path w="363" h="844">
                  <a:moveTo>
                    <a:pt x="273" y="748"/>
                  </a:moveTo>
                  <a:cubicBezTo>
                    <a:pt x="207" y="729"/>
                    <a:pt x="177" y="750"/>
                    <a:pt x="154" y="766"/>
                  </a:cubicBezTo>
                  <a:cubicBezTo>
                    <a:pt x="150" y="769"/>
                    <a:pt x="146" y="772"/>
                    <a:pt x="142" y="774"/>
                  </a:cubicBezTo>
                  <a:cubicBezTo>
                    <a:pt x="137" y="776"/>
                    <a:pt x="127" y="777"/>
                    <a:pt x="119" y="768"/>
                  </a:cubicBezTo>
                  <a:cubicBezTo>
                    <a:pt x="108" y="754"/>
                    <a:pt x="99" y="738"/>
                    <a:pt x="99" y="698"/>
                  </a:cubicBezTo>
                  <a:cubicBezTo>
                    <a:pt x="99" y="698"/>
                    <a:pt x="99" y="698"/>
                    <a:pt x="99" y="698"/>
                  </a:cubicBezTo>
                  <a:cubicBezTo>
                    <a:pt x="99" y="689"/>
                    <a:pt x="98" y="573"/>
                    <a:pt x="98" y="542"/>
                  </a:cubicBezTo>
                  <a:cubicBezTo>
                    <a:pt x="98" y="531"/>
                    <a:pt x="103" y="501"/>
                    <a:pt x="107" y="478"/>
                  </a:cubicBezTo>
                  <a:cubicBezTo>
                    <a:pt x="113" y="453"/>
                    <a:pt x="119" y="428"/>
                    <a:pt x="119" y="401"/>
                  </a:cubicBezTo>
                  <a:cubicBezTo>
                    <a:pt x="119" y="378"/>
                    <a:pt x="113" y="359"/>
                    <a:pt x="107" y="340"/>
                  </a:cubicBezTo>
                  <a:cubicBezTo>
                    <a:pt x="100" y="317"/>
                    <a:pt x="93" y="294"/>
                    <a:pt x="100" y="266"/>
                  </a:cubicBezTo>
                  <a:cubicBezTo>
                    <a:pt x="113" y="209"/>
                    <a:pt x="117" y="62"/>
                    <a:pt x="117" y="3"/>
                  </a:cubicBezTo>
                  <a:cubicBezTo>
                    <a:pt x="117" y="2"/>
                    <a:pt x="117" y="1"/>
                    <a:pt x="116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"/>
                    <a:pt x="94" y="2"/>
                    <a:pt x="94" y="3"/>
                  </a:cubicBezTo>
                  <a:cubicBezTo>
                    <a:pt x="94" y="60"/>
                    <a:pt x="90" y="206"/>
                    <a:pt x="77" y="261"/>
                  </a:cubicBezTo>
                  <a:cubicBezTo>
                    <a:pt x="69" y="295"/>
                    <a:pt x="78" y="322"/>
                    <a:pt x="85" y="347"/>
                  </a:cubicBezTo>
                  <a:cubicBezTo>
                    <a:pt x="91" y="365"/>
                    <a:pt x="96" y="381"/>
                    <a:pt x="96" y="401"/>
                  </a:cubicBezTo>
                  <a:cubicBezTo>
                    <a:pt x="96" y="425"/>
                    <a:pt x="90" y="450"/>
                    <a:pt x="85" y="474"/>
                  </a:cubicBezTo>
                  <a:cubicBezTo>
                    <a:pt x="80" y="497"/>
                    <a:pt x="75" y="528"/>
                    <a:pt x="75" y="542"/>
                  </a:cubicBezTo>
                  <a:cubicBezTo>
                    <a:pt x="76" y="574"/>
                    <a:pt x="79" y="699"/>
                    <a:pt x="79" y="699"/>
                  </a:cubicBezTo>
                  <a:cubicBezTo>
                    <a:pt x="79" y="699"/>
                    <a:pt x="79" y="699"/>
                    <a:pt x="79" y="699"/>
                  </a:cubicBezTo>
                  <a:cubicBezTo>
                    <a:pt x="79" y="754"/>
                    <a:pt x="98" y="781"/>
                    <a:pt x="120" y="795"/>
                  </a:cubicBezTo>
                  <a:cubicBezTo>
                    <a:pt x="127" y="799"/>
                    <a:pt x="137" y="798"/>
                    <a:pt x="144" y="795"/>
                  </a:cubicBezTo>
                  <a:cubicBezTo>
                    <a:pt x="152" y="792"/>
                    <a:pt x="159" y="787"/>
                    <a:pt x="166" y="782"/>
                  </a:cubicBezTo>
                  <a:cubicBezTo>
                    <a:pt x="186" y="768"/>
                    <a:pt x="211" y="751"/>
                    <a:pt x="268" y="767"/>
                  </a:cubicBezTo>
                  <a:cubicBezTo>
                    <a:pt x="302" y="777"/>
                    <a:pt x="327" y="804"/>
                    <a:pt x="342" y="844"/>
                  </a:cubicBezTo>
                  <a:cubicBezTo>
                    <a:pt x="363" y="844"/>
                    <a:pt x="363" y="844"/>
                    <a:pt x="363" y="844"/>
                  </a:cubicBezTo>
                  <a:cubicBezTo>
                    <a:pt x="347" y="795"/>
                    <a:pt x="316" y="760"/>
                    <a:pt x="273" y="748"/>
                  </a:cubicBezTo>
                  <a:close/>
                  <a:moveTo>
                    <a:pt x="40" y="700"/>
                  </a:moveTo>
                  <a:cubicBezTo>
                    <a:pt x="40" y="699"/>
                    <a:pt x="40" y="699"/>
                    <a:pt x="40" y="699"/>
                  </a:cubicBezTo>
                  <a:cubicBezTo>
                    <a:pt x="40" y="699"/>
                    <a:pt x="46" y="549"/>
                    <a:pt x="42" y="526"/>
                  </a:cubicBezTo>
                  <a:cubicBezTo>
                    <a:pt x="41" y="509"/>
                    <a:pt x="37" y="492"/>
                    <a:pt x="33" y="474"/>
                  </a:cubicBezTo>
                  <a:cubicBezTo>
                    <a:pt x="28" y="450"/>
                    <a:pt x="22" y="425"/>
                    <a:pt x="22" y="401"/>
                  </a:cubicBezTo>
                  <a:cubicBezTo>
                    <a:pt x="22" y="381"/>
                    <a:pt x="27" y="365"/>
                    <a:pt x="33" y="347"/>
                  </a:cubicBezTo>
                  <a:cubicBezTo>
                    <a:pt x="41" y="322"/>
                    <a:pt x="49" y="295"/>
                    <a:pt x="41" y="261"/>
                  </a:cubicBezTo>
                  <a:cubicBezTo>
                    <a:pt x="28" y="206"/>
                    <a:pt x="24" y="60"/>
                    <a:pt x="24" y="3"/>
                  </a:cubicBezTo>
                  <a:cubicBezTo>
                    <a:pt x="24" y="2"/>
                    <a:pt x="25" y="1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62"/>
                    <a:pt x="5" y="209"/>
                    <a:pt x="19" y="266"/>
                  </a:cubicBezTo>
                  <a:cubicBezTo>
                    <a:pt x="25" y="294"/>
                    <a:pt x="18" y="317"/>
                    <a:pt x="11" y="340"/>
                  </a:cubicBezTo>
                  <a:cubicBezTo>
                    <a:pt x="5" y="359"/>
                    <a:pt x="0" y="378"/>
                    <a:pt x="0" y="401"/>
                  </a:cubicBezTo>
                  <a:cubicBezTo>
                    <a:pt x="0" y="428"/>
                    <a:pt x="5" y="453"/>
                    <a:pt x="11" y="478"/>
                  </a:cubicBezTo>
                  <a:cubicBezTo>
                    <a:pt x="16" y="501"/>
                    <a:pt x="22" y="522"/>
                    <a:pt x="20" y="542"/>
                  </a:cubicBezTo>
                  <a:cubicBezTo>
                    <a:pt x="19" y="557"/>
                    <a:pt x="20" y="641"/>
                    <a:pt x="20" y="680"/>
                  </a:cubicBezTo>
                  <a:cubicBezTo>
                    <a:pt x="20" y="692"/>
                    <a:pt x="20" y="715"/>
                    <a:pt x="21" y="723"/>
                  </a:cubicBezTo>
                  <a:cubicBezTo>
                    <a:pt x="23" y="762"/>
                    <a:pt x="31" y="801"/>
                    <a:pt x="63" y="836"/>
                  </a:cubicBezTo>
                  <a:cubicBezTo>
                    <a:pt x="66" y="838"/>
                    <a:pt x="68" y="841"/>
                    <a:pt x="71" y="844"/>
                  </a:cubicBezTo>
                  <a:cubicBezTo>
                    <a:pt x="97" y="844"/>
                    <a:pt x="97" y="844"/>
                    <a:pt x="97" y="844"/>
                  </a:cubicBezTo>
                  <a:cubicBezTo>
                    <a:pt x="91" y="837"/>
                    <a:pt x="85" y="830"/>
                    <a:pt x="78" y="822"/>
                  </a:cubicBezTo>
                  <a:cubicBezTo>
                    <a:pt x="43" y="784"/>
                    <a:pt x="40" y="742"/>
                    <a:pt x="40" y="700"/>
                  </a:cubicBezTo>
                  <a:close/>
                </a:path>
              </a:pathLst>
            </a:custGeom>
            <a:solidFill>
              <a:srgbClr val="EFD8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9" name="Freeform 121"/>
            <p:cNvSpPr>
              <a:spLocks/>
            </p:cNvSpPr>
            <p:nvPr/>
          </p:nvSpPr>
          <p:spPr bwMode="auto">
            <a:xfrm>
              <a:off x="2654" y="3265"/>
              <a:ext cx="698" cy="221"/>
            </a:xfrm>
            <a:custGeom>
              <a:avLst/>
              <a:gdLst/>
              <a:ahLst/>
              <a:cxnLst>
                <a:cxn ang="0">
                  <a:pos x="18" y="56"/>
                </a:cxn>
                <a:cxn ang="0">
                  <a:pos x="41" y="62"/>
                </a:cxn>
                <a:cxn ang="0">
                  <a:pos x="53" y="54"/>
                </a:cxn>
                <a:cxn ang="0">
                  <a:pos x="172" y="36"/>
                </a:cxn>
                <a:cxn ang="0">
                  <a:pos x="218" y="60"/>
                </a:cxn>
                <a:cxn ang="0">
                  <a:pos x="219" y="61"/>
                </a:cxn>
                <a:cxn ang="0">
                  <a:pos x="219" y="61"/>
                </a:cxn>
                <a:cxn ang="0">
                  <a:pos x="49" y="42"/>
                </a:cxn>
                <a:cxn ang="0">
                  <a:pos x="0" y="15"/>
                </a:cxn>
                <a:cxn ang="0">
                  <a:pos x="18" y="56"/>
                </a:cxn>
              </a:cxnLst>
              <a:rect l="0" t="0" r="r" b="b"/>
              <a:pathLst>
                <a:path w="219" h="65">
                  <a:moveTo>
                    <a:pt x="18" y="56"/>
                  </a:moveTo>
                  <a:cubicBezTo>
                    <a:pt x="26" y="65"/>
                    <a:pt x="36" y="64"/>
                    <a:pt x="41" y="62"/>
                  </a:cubicBezTo>
                  <a:cubicBezTo>
                    <a:pt x="45" y="60"/>
                    <a:pt x="49" y="57"/>
                    <a:pt x="53" y="54"/>
                  </a:cubicBezTo>
                  <a:cubicBezTo>
                    <a:pt x="76" y="38"/>
                    <a:pt x="106" y="17"/>
                    <a:pt x="172" y="36"/>
                  </a:cubicBezTo>
                  <a:cubicBezTo>
                    <a:pt x="189" y="40"/>
                    <a:pt x="205" y="49"/>
                    <a:pt x="218" y="60"/>
                  </a:cubicBezTo>
                  <a:cubicBezTo>
                    <a:pt x="218" y="61"/>
                    <a:pt x="218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144" y="0"/>
                    <a:pt x="80" y="20"/>
                    <a:pt x="49" y="42"/>
                  </a:cubicBezTo>
                  <a:cubicBezTo>
                    <a:pt x="25" y="58"/>
                    <a:pt x="9" y="45"/>
                    <a:pt x="0" y="15"/>
                  </a:cubicBezTo>
                  <a:cubicBezTo>
                    <a:pt x="3" y="35"/>
                    <a:pt x="10" y="46"/>
                    <a:pt x="18" y="56"/>
                  </a:cubicBezTo>
                  <a:close/>
                </a:path>
              </a:pathLst>
            </a:custGeom>
            <a:solidFill>
              <a:srgbClr val="E7C2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0" name="Freeform 122"/>
            <p:cNvSpPr>
              <a:spLocks/>
            </p:cNvSpPr>
            <p:nvPr/>
          </p:nvSpPr>
          <p:spPr bwMode="auto">
            <a:xfrm>
              <a:off x="2629" y="1498"/>
              <a:ext cx="79" cy="683"/>
            </a:xfrm>
            <a:custGeom>
              <a:avLst/>
              <a:gdLst/>
              <a:ahLst/>
              <a:cxnLst>
                <a:cxn ang="0">
                  <a:pos x="7" y="74"/>
                </a:cxn>
                <a:cxn ang="0">
                  <a:pos x="14" y="148"/>
                </a:cxn>
                <a:cxn ang="0">
                  <a:pos x="25" y="201"/>
                </a:cxn>
                <a:cxn ang="0">
                  <a:pos x="11" y="104"/>
                </a:cxn>
                <a:cxn ang="0">
                  <a:pos x="17" y="0"/>
                </a:cxn>
                <a:cxn ang="0">
                  <a:pos x="7" y="74"/>
                </a:cxn>
              </a:cxnLst>
              <a:rect l="0" t="0" r="r" b="b"/>
              <a:pathLst>
                <a:path w="25" h="201">
                  <a:moveTo>
                    <a:pt x="7" y="74"/>
                  </a:moveTo>
                  <a:cubicBezTo>
                    <a:pt x="0" y="102"/>
                    <a:pt x="7" y="125"/>
                    <a:pt x="14" y="148"/>
                  </a:cubicBezTo>
                  <a:cubicBezTo>
                    <a:pt x="19" y="165"/>
                    <a:pt x="24" y="181"/>
                    <a:pt x="25" y="201"/>
                  </a:cubicBezTo>
                  <a:cubicBezTo>
                    <a:pt x="25" y="163"/>
                    <a:pt x="14" y="129"/>
                    <a:pt x="11" y="104"/>
                  </a:cubicBezTo>
                  <a:cubicBezTo>
                    <a:pt x="8" y="80"/>
                    <a:pt x="16" y="27"/>
                    <a:pt x="17" y="0"/>
                  </a:cubicBezTo>
                  <a:cubicBezTo>
                    <a:pt x="14" y="29"/>
                    <a:pt x="11" y="55"/>
                    <a:pt x="7" y="74"/>
                  </a:cubicBezTo>
                  <a:close/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1" name="Freeform 123"/>
            <p:cNvSpPr>
              <a:spLocks/>
            </p:cNvSpPr>
            <p:nvPr/>
          </p:nvSpPr>
          <p:spPr bwMode="auto">
            <a:xfrm>
              <a:off x="2364" y="751"/>
              <a:ext cx="179" cy="7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6" y="2"/>
                </a:cxn>
                <a:cxn ang="0">
                  <a:pos x="10" y="21"/>
                </a:cxn>
              </a:cxnLst>
              <a:rect l="0" t="0" r="r" b="b"/>
              <a:pathLst>
                <a:path w="56" h="21">
                  <a:moveTo>
                    <a:pt x="0" y="20"/>
                  </a:moveTo>
                  <a:cubicBezTo>
                    <a:pt x="10" y="3"/>
                    <a:pt x="39" y="0"/>
                    <a:pt x="56" y="2"/>
                  </a:cubicBezTo>
                  <a:cubicBezTo>
                    <a:pt x="42" y="2"/>
                    <a:pt x="12" y="10"/>
                    <a:pt x="1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2" name="Freeform 124"/>
            <p:cNvSpPr>
              <a:spLocks/>
            </p:cNvSpPr>
            <p:nvPr/>
          </p:nvSpPr>
          <p:spPr bwMode="auto">
            <a:xfrm>
              <a:off x="2409" y="839"/>
              <a:ext cx="13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2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3" name="Freeform 125"/>
            <p:cNvSpPr>
              <a:spLocks/>
            </p:cNvSpPr>
            <p:nvPr/>
          </p:nvSpPr>
          <p:spPr bwMode="auto">
            <a:xfrm>
              <a:off x="2641" y="3397"/>
              <a:ext cx="743" cy="228"/>
            </a:xfrm>
            <a:custGeom>
              <a:avLst/>
              <a:gdLst/>
              <a:ahLst/>
              <a:cxnLst>
                <a:cxn ang="0">
                  <a:pos x="171" y="16"/>
                </a:cxn>
                <a:cxn ang="0">
                  <a:pos x="69" y="31"/>
                </a:cxn>
                <a:cxn ang="0">
                  <a:pos x="47" y="44"/>
                </a:cxn>
                <a:cxn ang="0">
                  <a:pos x="23" y="44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68" y="53"/>
                </a:cxn>
                <a:cxn ang="0">
                  <a:pos x="134" y="29"/>
                </a:cxn>
                <a:cxn ang="0">
                  <a:pos x="233" y="67"/>
                </a:cxn>
                <a:cxn ang="0">
                  <a:pos x="171" y="16"/>
                </a:cxn>
              </a:cxnLst>
              <a:rect l="0" t="0" r="r" b="b"/>
              <a:pathLst>
                <a:path w="233" h="67">
                  <a:moveTo>
                    <a:pt x="171" y="16"/>
                  </a:moveTo>
                  <a:cubicBezTo>
                    <a:pt x="114" y="0"/>
                    <a:pt x="89" y="17"/>
                    <a:pt x="69" y="31"/>
                  </a:cubicBezTo>
                  <a:cubicBezTo>
                    <a:pt x="62" y="36"/>
                    <a:pt x="55" y="41"/>
                    <a:pt x="47" y="44"/>
                  </a:cubicBezTo>
                  <a:cubicBezTo>
                    <a:pt x="40" y="47"/>
                    <a:pt x="30" y="48"/>
                    <a:pt x="23" y="44"/>
                  </a:cubicBezTo>
                  <a:cubicBezTo>
                    <a:pt x="15" y="39"/>
                    <a:pt x="7" y="32"/>
                    <a:pt x="1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8" y="54"/>
                    <a:pt x="38" y="65"/>
                    <a:pt x="68" y="53"/>
                  </a:cubicBezTo>
                  <a:cubicBezTo>
                    <a:pt x="82" y="47"/>
                    <a:pt x="103" y="32"/>
                    <a:pt x="134" y="29"/>
                  </a:cubicBezTo>
                  <a:cubicBezTo>
                    <a:pt x="171" y="25"/>
                    <a:pt x="208" y="37"/>
                    <a:pt x="233" y="67"/>
                  </a:cubicBezTo>
                  <a:cubicBezTo>
                    <a:pt x="218" y="41"/>
                    <a:pt x="197" y="23"/>
                    <a:pt x="171" y="16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4" name="Freeform 126"/>
            <p:cNvSpPr>
              <a:spLocks/>
            </p:cNvSpPr>
            <p:nvPr/>
          </p:nvSpPr>
          <p:spPr bwMode="auto">
            <a:xfrm>
              <a:off x="2540" y="2653"/>
              <a:ext cx="35" cy="629"/>
            </a:xfrm>
            <a:custGeom>
              <a:avLst/>
              <a:gdLst/>
              <a:ahLst/>
              <a:cxnLst>
                <a:cxn ang="0">
                  <a:pos x="1" y="63"/>
                </a:cxn>
                <a:cxn ang="0">
                  <a:pos x="7" y="185"/>
                </a:cxn>
                <a:cxn ang="0">
                  <a:pos x="6" y="0"/>
                </a:cxn>
                <a:cxn ang="0">
                  <a:pos x="1" y="63"/>
                </a:cxn>
              </a:cxnLst>
              <a:rect l="0" t="0" r="r" b="b"/>
              <a:pathLst>
                <a:path w="11" h="185">
                  <a:moveTo>
                    <a:pt x="1" y="63"/>
                  </a:moveTo>
                  <a:cubicBezTo>
                    <a:pt x="2" y="126"/>
                    <a:pt x="3" y="164"/>
                    <a:pt x="7" y="185"/>
                  </a:cubicBezTo>
                  <a:cubicBezTo>
                    <a:pt x="11" y="143"/>
                    <a:pt x="4" y="35"/>
                    <a:pt x="6" y="0"/>
                  </a:cubicBezTo>
                  <a:cubicBezTo>
                    <a:pt x="2" y="17"/>
                    <a:pt x="0" y="14"/>
                    <a:pt x="1" y="63"/>
                  </a:cubicBezTo>
                  <a:close/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5" name="Freeform 127"/>
            <p:cNvSpPr>
              <a:spLocks/>
            </p:cNvSpPr>
            <p:nvPr/>
          </p:nvSpPr>
          <p:spPr bwMode="auto">
            <a:xfrm>
              <a:off x="2533" y="2901"/>
              <a:ext cx="26" cy="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29"/>
                </a:cxn>
                <a:cxn ang="0">
                  <a:pos x="6" y="5"/>
                </a:cxn>
              </a:cxnLst>
              <a:rect l="0" t="0" r="r" b="b"/>
              <a:pathLst>
                <a:path w="8" h="29">
                  <a:moveTo>
                    <a:pt x="4" y="0"/>
                  </a:moveTo>
                  <a:cubicBezTo>
                    <a:pt x="5" y="8"/>
                    <a:pt x="0" y="23"/>
                    <a:pt x="6" y="29"/>
                  </a:cubicBezTo>
                  <a:cubicBezTo>
                    <a:pt x="8" y="22"/>
                    <a:pt x="8" y="12"/>
                    <a:pt x="6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6" name="Freeform 128"/>
            <p:cNvSpPr>
              <a:spLocks/>
            </p:cNvSpPr>
            <p:nvPr/>
          </p:nvSpPr>
          <p:spPr bwMode="auto">
            <a:xfrm>
              <a:off x="2543" y="2850"/>
              <a:ext cx="12" cy="3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9"/>
                </a:cxn>
                <a:cxn ang="0">
                  <a:pos x="2" y="2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3"/>
                    <a:pt x="0" y="6"/>
                    <a:pt x="1" y="9"/>
                  </a:cubicBezTo>
                  <a:cubicBezTo>
                    <a:pt x="3" y="6"/>
                    <a:pt x="4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7" name="Freeform 129"/>
            <p:cNvSpPr>
              <a:spLocks/>
            </p:cNvSpPr>
            <p:nvPr/>
          </p:nvSpPr>
          <p:spPr bwMode="auto">
            <a:xfrm>
              <a:off x="2543" y="3031"/>
              <a:ext cx="12" cy="3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3" y="0"/>
                </a:cxn>
                <a:cxn ang="0">
                  <a:pos x="2" y="2"/>
                </a:cxn>
              </a:cxnLst>
              <a:rect l="0" t="0" r="r" b="b"/>
              <a:pathLst>
                <a:path w="4" h="10">
                  <a:moveTo>
                    <a:pt x="0" y="2"/>
                  </a:moveTo>
                  <a:cubicBezTo>
                    <a:pt x="0" y="4"/>
                    <a:pt x="1" y="8"/>
                    <a:pt x="2" y="10"/>
                  </a:cubicBezTo>
                  <a:cubicBezTo>
                    <a:pt x="4" y="7"/>
                    <a:pt x="4" y="3"/>
                    <a:pt x="3" y="0"/>
                  </a:cubicBezTo>
                  <a:cubicBezTo>
                    <a:pt x="1" y="0"/>
                    <a:pt x="3" y="1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8" name="Freeform 130"/>
            <p:cNvSpPr>
              <a:spLocks/>
            </p:cNvSpPr>
            <p:nvPr/>
          </p:nvSpPr>
          <p:spPr bwMode="auto">
            <a:xfrm>
              <a:off x="2520" y="3414"/>
              <a:ext cx="332" cy="28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41"/>
                </a:cxn>
                <a:cxn ang="0">
                  <a:pos x="38" y="66"/>
                </a:cxn>
                <a:cxn ang="0">
                  <a:pos x="104" y="71"/>
                </a:cxn>
                <a:cxn ang="0">
                  <a:pos x="83" y="69"/>
                </a:cxn>
                <a:cxn ang="0">
                  <a:pos x="48" y="52"/>
                </a:cxn>
                <a:cxn ang="0">
                  <a:pos x="11" y="1"/>
                </a:cxn>
              </a:cxnLst>
              <a:rect l="0" t="0" r="r" b="b"/>
              <a:pathLst>
                <a:path w="104" h="83">
                  <a:moveTo>
                    <a:pt x="10" y="0"/>
                  </a:moveTo>
                  <a:cubicBezTo>
                    <a:pt x="0" y="9"/>
                    <a:pt x="12" y="32"/>
                    <a:pt x="16" y="41"/>
                  </a:cubicBezTo>
                  <a:cubicBezTo>
                    <a:pt x="21" y="53"/>
                    <a:pt x="28" y="59"/>
                    <a:pt x="38" y="66"/>
                  </a:cubicBezTo>
                  <a:cubicBezTo>
                    <a:pt x="56" y="80"/>
                    <a:pt x="82" y="83"/>
                    <a:pt x="104" y="71"/>
                  </a:cubicBezTo>
                  <a:cubicBezTo>
                    <a:pt x="98" y="68"/>
                    <a:pt x="90" y="70"/>
                    <a:pt x="83" y="69"/>
                  </a:cubicBezTo>
                  <a:cubicBezTo>
                    <a:pt x="70" y="68"/>
                    <a:pt x="59" y="60"/>
                    <a:pt x="48" y="52"/>
                  </a:cubicBezTo>
                  <a:cubicBezTo>
                    <a:pt x="33" y="40"/>
                    <a:pt x="15" y="20"/>
                    <a:pt x="11" y="1"/>
                  </a:cubicBezTo>
                </a:path>
              </a:pathLst>
            </a:custGeom>
            <a:solidFill>
              <a:srgbClr val="DEA8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9" name="Freeform 131"/>
            <p:cNvSpPr>
              <a:spLocks/>
            </p:cNvSpPr>
            <p:nvPr/>
          </p:nvSpPr>
          <p:spPr bwMode="auto">
            <a:xfrm>
              <a:off x="2578" y="3526"/>
              <a:ext cx="143" cy="1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5" y="41"/>
                </a:cxn>
                <a:cxn ang="0">
                  <a:pos x="2" y="0"/>
                </a:cxn>
              </a:cxnLst>
              <a:rect l="0" t="0" r="r" b="b"/>
              <a:pathLst>
                <a:path w="45" h="44">
                  <a:moveTo>
                    <a:pt x="0" y="2"/>
                  </a:moveTo>
                  <a:cubicBezTo>
                    <a:pt x="9" y="14"/>
                    <a:pt x="26" y="44"/>
                    <a:pt x="45" y="41"/>
                  </a:cubicBezTo>
                  <a:cubicBezTo>
                    <a:pt x="34" y="38"/>
                    <a:pt x="4" y="12"/>
                    <a:pt x="2" y="0"/>
                  </a:cubicBezTo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0" name="Freeform 132"/>
            <p:cNvSpPr>
              <a:spLocks/>
            </p:cNvSpPr>
            <p:nvPr/>
          </p:nvSpPr>
          <p:spPr bwMode="auto">
            <a:xfrm>
              <a:off x="2613" y="3574"/>
              <a:ext cx="35" cy="4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11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3" y="0"/>
                  </a:moveTo>
                  <a:cubicBezTo>
                    <a:pt x="0" y="6"/>
                    <a:pt x="4" y="13"/>
                    <a:pt x="11" y="11"/>
                  </a:cubicBezTo>
                  <a:cubicBezTo>
                    <a:pt x="10" y="8"/>
                    <a:pt x="7" y="5"/>
                    <a:pt x="4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1" name="Freeform 133"/>
            <p:cNvSpPr>
              <a:spLocks/>
            </p:cNvSpPr>
            <p:nvPr/>
          </p:nvSpPr>
          <p:spPr bwMode="auto">
            <a:xfrm>
              <a:off x="2673" y="3639"/>
              <a:ext cx="16" cy="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2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2"/>
                    <a:pt x="0" y="2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5" y="3"/>
                    <a:pt x="3" y="2"/>
                    <a:pt x="3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2" name="Freeform 134"/>
            <p:cNvSpPr>
              <a:spLocks/>
            </p:cNvSpPr>
            <p:nvPr/>
          </p:nvSpPr>
          <p:spPr bwMode="auto">
            <a:xfrm>
              <a:off x="2578" y="3530"/>
              <a:ext cx="25" cy="3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0" y="4"/>
                </a:cxn>
              </a:cxnLst>
              <a:rect l="0" t="0" r="r" b="b"/>
              <a:pathLst>
                <a:path w="8" h="9">
                  <a:moveTo>
                    <a:pt x="3" y="4"/>
                  </a:move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8" y="6"/>
                    <a:pt x="3" y="0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3" name="Freeform 135"/>
            <p:cNvSpPr>
              <a:spLocks/>
            </p:cNvSpPr>
            <p:nvPr/>
          </p:nvSpPr>
          <p:spPr bwMode="auto">
            <a:xfrm>
              <a:off x="2858" y="3391"/>
              <a:ext cx="500" cy="169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0" y="27"/>
                </a:cxn>
                <a:cxn ang="0">
                  <a:pos x="66" y="7"/>
                </a:cxn>
                <a:cxn ang="0">
                  <a:pos x="157" y="50"/>
                </a:cxn>
                <a:cxn ang="0">
                  <a:pos x="63" y="1"/>
                </a:cxn>
              </a:cxnLst>
              <a:rect l="0" t="0" r="r" b="b"/>
              <a:pathLst>
                <a:path w="157" h="50">
                  <a:moveTo>
                    <a:pt x="63" y="1"/>
                  </a:moveTo>
                  <a:cubicBezTo>
                    <a:pt x="42" y="0"/>
                    <a:pt x="24" y="9"/>
                    <a:pt x="0" y="27"/>
                  </a:cubicBezTo>
                  <a:cubicBezTo>
                    <a:pt x="12" y="17"/>
                    <a:pt x="34" y="5"/>
                    <a:pt x="66" y="7"/>
                  </a:cubicBezTo>
                  <a:cubicBezTo>
                    <a:pt x="94" y="8"/>
                    <a:pt x="131" y="19"/>
                    <a:pt x="157" y="50"/>
                  </a:cubicBezTo>
                  <a:cubicBezTo>
                    <a:pt x="148" y="25"/>
                    <a:pt x="102" y="2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4" name="Freeform 136"/>
            <p:cNvSpPr>
              <a:spLocks/>
            </p:cNvSpPr>
            <p:nvPr/>
          </p:nvSpPr>
          <p:spPr bwMode="auto">
            <a:xfrm>
              <a:off x="2591" y="2066"/>
              <a:ext cx="86" cy="54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4" y="87"/>
                </a:cxn>
                <a:cxn ang="0">
                  <a:pos x="0" y="160"/>
                </a:cxn>
                <a:cxn ang="0">
                  <a:pos x="24" y="57"/>
                </a:cxn>
                <a:cxn ang="0">
                  <a:pos x="12" y="0"/>
                </a:cxn>
              </a:cxnLst>
              <a:rect l="0" t="0" r="r" b="b"/>
              <a:pathLst>
                <a:path w="27" h="160">
                  <a:moveTo>
                    <a:pt x="12" y="0"/>
                  </a:moveTo>
                  <a:cubicBezTo>
                    <a:pt x="19" y="25"/>
                    <a:pt x="21" y="52"/>
                    <a:pt x="14" y="87"/>
                  </a:cubicBezTo>
                  <a:cubicBezTo>
                    <a:pt x="8" y="119"/>
                    <a:pt x="3" y="142"/>
                    <a:pt x="0" y="160"/>
                  </a:cubicBezTo>
                  <a:cubicBezTo>
                    <a:pt x="7" y="134"/>
                    <a:pt x="21" y="90"/>
                    <a:pt x="24" y="57"/>
                  </a:cubicBezTo>
                  <a:cubicBezTo>
                    <a:pt x="27" y="25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5" name="Freeform 137"/>
            <p:cNvSpPr>
              <a:spLocks/>
            </p:cNvSpPr>
            <p:nvPr/>
          </p:nvSpPr>
          <p:spPr bwMode="auto">
            <a:xfrm>
              <a:off x="2342" y="1971"/>
              <a:ext cx="54" cy="21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62"/>
                </a:cxn>
              </a:cxnLst>
              <a:rect l="0" t="0" r="r" b="b"/>
              <a:pathLst>
                <a:path w="17" h="62">
                  <a:moveTo>
                    <a:pt x="17" y="0"/>
                  </a:moveTo>
                  <a:cubicBezTo>
                    <a:pt x="6" y="19"/>
                    <a:pt x="0" y="52"/>
                    <a:pt x="0" y="6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6" name="Freeform 138"/>
            <p:cNvSpPr>
              <a:spLocks/>
            </p:cNvSpPr>
            <p:nvPr/>
          </p:nvSpPr>
          <p:spPr bwMode="auto">
            <a:xfrm>
              <a:off x="2810" y="3397"/>
              <a:ext cx="449" cy="140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0" y="41"/>
                </a:cxn>
                <a:cxn ang="0">
                  <a:pos x="40" y="21"/>
                </a:cxn>
                <a:cxn ang="0">
                  <a:pos x="141" y="26"/>
                </a:cxn>
                <a:cxn ang="0">
                  <a:pos x="118" y="16"/>
                </a:cxn>
                <a:cxn ang="0">
                  <a:pos x="16" y="31"/>
                </a:cxn>
              </a:cxnLst>
              <a:rect l="0" t="0" r="r" b="b"/>
              <a:pathLst>
                <a:path w="141" h="41">
                  <a:moveTo>
                    <a:pt x="16" y="31"/>
                  </a:moveTo>
                  <a:cubicBezTo>
                    <a:pt x="11" y="35"/>
                    <a:pt x="6" y="38"/>
                    <a:pt x="0" y="41"/>
                  </a:cubicBezTo>
                  <a:cubicBezTo>
                    <a:pt x="14" y="39"/>
                    <a:pt x="26" y="26"/>
                    <a:pt x="40" y="21"/>
                  </a:cubicBezTo>
                  <a:cubicBezTo>
                    <a:pt x="53" y="16"/>
                    <a:pt x="101" y="4"/>
                    <a:pt x="141" y="26"/>
                  </a:cubicBezTo>
                  <a:cubicBezTo>
                    <a:pt x="134" y="21"/>
                    <a:pt x="126" y="18"/>
                    <a:pt x="118" y="16"/>
                  </a:cubicBezTo>
                  <a:cubicBezTo>
                    <a:pt x="61" y="0"/>
                    <a:pt x="36" y="17"/>
                    <a:pt x="16" y="31"/>
                  </a:cubicBezTo>
                  <a:close/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7" name="Freeform 139"/>
            <p:cNvSpPr>
              <a:spLocks/>
            </p:cNvSpPr>
            <p:nvPr/>
          </p:nvSpPr>
          <p:spPr bwMode="auto">
            <a:xfrm>
              <a:off x="2715" y="3411"/>
              <a:ext cx="108" cy="5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16"/>
                </a:cxn>
                <a:cxn ang="0">
                  <a:pos x="34" y="1"/>
                </a:cxn>
                <a:cxn ang="0">
                  <a:pos x="1" y="6"/>
                </a:cxn>
              </a:cxnLst>
              <a:rect l="0" t="0" r="r" b="b"/>
              <a:pathLst>
                <a:path w="34" h="17">
                  <a:moveTo>
                    <a:pt x="0" y="6"/>
                  </a:moveTo>
                  <a:cubicBezTo>
                    <a:pt x="2" y="13"/>
                    <a:pt x="10" y="17"/>
                    <a:pt x="17" y="16"/>
                  </a:cubicBezTo>
                  <a:cubicBezTo>
                    <a:pt x="24" y="15"/>
                    <a:pt x="34" y="7"/>
                    <a:pt x="34" y="1"/>
                  </a:cubicBezTo>
                  <a:cubicBezTo>
                    <a:pt x="28" y="0"/>
                    <a:pt x="15" y="14"/>
                    <a:pt x="1" y="6"/>
                  </a:cubicBezTo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8" name="Freeform 140"/>
            <p:cNvSpPr>
              <a:spLocks/>
            </p:cNvSpPr>
            <p:nvPr/>
          </p:nvSpPr>
          <p:spPr bwMode="auto">
            <a:xfrm>
              <a:off x="2431" y="1964"/>
              <a:ext cx="128" cy="132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4" y="22"/>
                </a:cxn>
                <a:cxn ang="0">
                  <a:pos x="2" y="33"/>
                </a:cxn>
                <a:cxn ang="0">
                  <a:pos x="5" y="33"/>
                </a:cxn>
                <a:cxn ang="0">
                  <a:pos x="8" y="39"/>
                </a:cxn>
                <a:cxn ang="0">
                  <a:pos x="12" y="24"/>
                </a:cxn>
                <a:cxn ang="0">
                  <a:pos x="23" y="37"/>
                </a:cxn>
                <a:cxn ang="0">
                  <a:pos x="27" y="32"/>
                </a:cxn>
                <a:cxn ang="0">
                  <a:pos x="31" y="29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40" y="7"/>
                </a:cxn>
                <a:cxn ang="0">
                  <a:pos x="25" y="1"/>
                </a:cxn>
              </a:cxnLst>
              <a:rect l="0" t="0" r="r" b="b"/>
              <a:pathLst>
                <a:path w="40" h="39">
                  <a:moveTo>
                    <a:pt x="21" y="2"/>
                  </a:moveTo>
                  <a:cubicBezTo>
                    <a:pt x="11" y="3"/>
                    <a:pt x="6" y="14"/>
                    <a:pt x="4" y="22"/>
                  </a:cubicBezTo>
                  <a:cubicBezTo>
                    <a:pt x="3" y="25"/>
                    <a:pt x="0" y="31"/>
                    <a:pt x="2" y="33"/>
                  </a:cubicBezTo>
                  <a:cubicBezTo>
                    <a:pt x="3" y="34"/>
                    <a:pt x="4" y="33"/>
                    <a:pt x="5" y="33"/>
                  </a:cubicBezTo>
                  <a:cubicBezTo>
                    <a:pt x="7" y="35"/>
                    <a:pt x="7" y="37"/>
                    <a:pt x="8" y="39"/>
                  </a:cubicBezTo>
                  <a:cubicBezTo>
                    <a:pt x="8" y="35"/>
                    <a:pt x="4" y="25"/>
                    <a:pt x="12" y="24"/>
                  </a:cubicBezTo>
                  <a:cubicBezTo>
                    <a:pt x="18" y="24"/>
                    <a:pt x="21" y="33"/>
                    <a:pt x="23" y="37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8" y="31"/>
                    <a:pt x="31" y="30"/>
                    <a:pt x="31" y="29"/>
                  </a:cubicBezTo>
                  <a:cubicBezTo>
                    <a:pt x="33" y="25"/>
                    <a:pt x="26" y="21"/>
                    <a:pt x="25" y="18"/>
                  </a:cubicBezTo>
                  <a:cubicBezTo>
                    <a:pt x="23" y="14"/>
                    <a:pt x="26" y="8"/>
                    <a:pt x="29" y="6"/>
                  </a:cubicBezTo>
                  <a:cubicBezTo>
                    <a:pt x="33" y="2"/>
                    <a:pt x="36" y="5"/>
                    <a:pt x="40" y="7"/>
                  </a:cubicBezTo>
                  <a:cubicBezTo>
                    <a:pt x="38" y="0"/>
                    <a:pt x="30" y="1"/>
                    <a:pt x="25" y="1"/>
                  </a:cubicBezTo>
                </a:path>
              </a:pathLst>
            </a:custGeom>
            <a:solidFill>
              <a:srgbClr val="FEE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89" name="Freeform 141"/>
            <p:cNvSpPr>
              <a:spLocks/>
            </p:cNvSpPr>
            <p:nvPr/>
          </p:nvSpPr>
          <p:spPr bwMode="auto">
            <a:xfrm>
              <a:off x="2412" y="2134"/>
              <a:ext cx="99" cy="19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21"/>
                </a:cxn>
                <a:cxn ang="0">
                  <a:pos x="4" y="40"/>
                </a:cxn>
                <a:cxn ang="0">
                  <a:pos x="8" y="56"/>
                </a:cxn>
                <a:cxn ang="0">
                  <a:pos x="9" y="31"/>
                </a:cxn>
                <a:cxn ang="0">
                  <a:pos x="23" y="31"/>
                </a:cxn>
                <a:cxn ang="0">
                  <a:pos x="22" y="21"/>
                </a:cxn>
                <a:cxn ang="0">
                  <a:pos x="29" y="14"/>
                </a:cxn>
                <a:cxn ang="0">
                  <a:pos x="31" y="3"/>
                </a:cxn>
                <a:cxn ang="0">
                  <a:pos x="27" y="3"/>
                </a:cxn>
                <a:cxn ang="0">
                  <a:pos x="22" y="9"/>
                </a:cxn>
                <a:cxn ang="0">
                  <a:pos x="14" y="2"/>
                </a:cxn>
              </a:cxnLst>
              <a:rect l="0" t="0" r="r" b="b"/>
              <a:pathLst>
                <a:path w="31" h="56">
                  <a:moveTo>
                    <a:pt x="12" y="0"/>
                  </a:moveTo>
                  <a:cubicBezTo>
                    <a:pt x="6" y="5"/>
                    <a:pt x="0" y="13"/>
                    <a:pt x="0" y="21"/>
                  </a:cubicBezTo>
                  <a:cubicBezTo>
                    <a:pt x="1" y="27"/>
                    <a:pt x="3" y="34"/>
                    <a:pt x="4" y="40"/>
                  </a:cubicBezTo>
                  <a:cubicBezTo>
                    <a:pt x="5" y="45"/>
                    <a:pt x="6" y="51"/>
                    <a:pt x="8" y="56"/>
                  </a:cubicBezTo>
                  <a:cubicBezTo>
                    <a:pt x="10" y="48"/>
                    <a:pt x="4" y="39"/>
                    <a:pt x="9" y="31"/>
                  </a:cubicBezTo>
                  <a:cubicBezTo>
                    <a:pt x="12" y="26"/>
                    <a:pt x="20" y="25"/>
                    <a:pt x="23" y="31"/>
                  </a:cubicBezTo>
                  <a:cubicBezTo>
                    <a:pt x="23" y="28"/>
                    <a:pt x="21" y="24"/>
                    <a:pt x="22" y="21"/>
                  </a:cubicBezTo>
                  <a:cubicBezTo>
                    <a:pt x="22" y="17"/>
                    <a:pt x="26" y="16"/>
                    <a:pt x="29" y="14"/>
                  </a:cubicBezTo>
                  <a:cubicBezTo>
                    <a:pt x="25" y="10"/>
                    <a:pt x="28" y="6"/>
                    <a:pt x="31" y="3"/>
                  </a:cubicBezTo>
                  <a:cubicBezTo>
                    <a:pt x="30" y="3"/>
                    <a:pt x="28" y="3"/>
                    <a:pt x="27" y="3"/>
                  </a:cubicBezTo>
                  <a:cubicBezTo>
                    <a:pt x="24" y="4"/>
                    <a:pt x="24" y="8"/>
                    <a:pt x="22" y="9"/>
                  </a:cubicBezTo>
                  <a:cubicBezTo>
                    <a:pt x="18" y="10"/>
                    <a:pt x="18" y="3"/>
                    <a:pt x="14" y="2"/>
                  </a:cubicBezTo>
                </a:path>
              </a:pathLst>
            </a:custGeom>
            <a:solidFill>
              <a:srgbClr val="FEE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0" name="Freeform 142"/>
            <p:cNvSpPr>
              <a:spLocks/>
            </p:cNvSpPr>
            <p:nvPr/>
          </p:nvSpPr>
          <p:spPr bwMode="auto">
            <a:xfrm>
              <a:off x="2485" y="2253"/>
              <a:ext cx="51" cy="142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18"/>
                </a:cxn>
                <a:cxn ang="0">
                  <a:pos x="7" y="42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15" y="8"/>
                </a:cxn>
              </a:cxnLst>
              <a:rect l="0" t="0" r="r" b="b"/>
              <a:pathLst>
                <a:path w="16" h="42">
                  <a:moveTo>
                    <a:pt x="15" y="5"/>
                  </a:moveTo>
                  <a:cubicBezTo>
                    <a:pt x="8" y="0"/>
                    <a:pt x="4" y="14"/>
                    <a:pt x="4" y="18"/>
                  </a:cubicBezTo>
                  <a:cubicBezTo>
                    <a:pt x="4" y="27"/>
                    <a:pt x="0" y="35"/>
                    <a:pt x="7" y="42"/>
                  </a:cubicBezTo>
                  <a:cubicBezTo>
                    <a:pt x="6" y="35"/>
                    <a:pt x="3" y="21"/>
                    <a:pt x="11" y="16"/>
                  </a:cubicBezTo>
                  <a:cubicBezTo>
                    <a:pt x="13" y="15"/>
                    <a:pt x="14" y="16"/>
                    <a:pt x="15" y="14"/>
                  </a:cubicBezTo>
                  <a:cubicBezTo>
                    <a:pt x="16" y="11"/>
                    <a:pt x="13" y="10"/>
                    <a:pt x="15" y="8"/>
                  </a:cubicBezTo>
                </a:path>
              </a:pathLst>
            </a:custGeom>
            <a:solidFill>
              <a:srgbClr val="FEE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1" name="Freeform 143"/>
            <p:cNvSpPr>
              <a:spLocks/>
            </p:cNvSpPr>
            <p:nvPr/>
          </p:nvSpPr>
          <p:spPr bwMode="auto">
            <a:xfrm>
              <a:off x="2460" y="1988"/>
              <a:ext cx="38" cy="4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" y="12"/>
                </a:cxn>
                <a:cxn ang="0">
                  <a:pos x="8" y="9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8" y="1"/>
                  </a:moveTo>
                  <a:cubicBezTo>
                    <a:pt x="5" y="3"/>
                    <a:pt x="0" y="8"/>
                    <a:pt x="1" y="12"/>
                  </a:cubicBezTo>
                  <a:cubicBezTo>
                    <a:pt x="3" y="11"/>
                    <a:pt x="6" y="7"/>
                    <a:pt x="8" y="9"/>
                  </a:cubicBezTo>
                  <a:cubicBezTo>
                    <a:pt x="8" y="4"/>
                    <a:pt x="7" y="2"/>
                    <a:pt x="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2" name="Freeform 144"/>
            <p:cNvSpPr>
              <a:spLocks/>
            </p:cNvSpPr>
            <p:nvPr/>
          </p:nvSpPr>
          <p:spPr bwMode="auto">
            <a:xfrm>
              <a:off x="2422" y="2157"/>
              <a:ext cx="63" cy="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18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3" y="6"/>
                </a:cxn>
                <a:cxn ang="0">
                  <a:pos x="20" y="5"/>
                </a:cxn>
                <a:cxn ang="0">
                  <a:pos x="13" y="1"/>
                </a:cxn>
              </a:cxnLst>
              <a:rect l="0" t="0" r="r" b="b"/>
              <a:pathLst>
                <a:path w="20" h="18">
                  <a:moveTo>
                    <a:pt x="10" y="0"/>
                  </a:moveTo>
                  <a:cubicBezTo>
                    <a:pt x="0" y="1"/>
                    <a:pt x="0" y="11"/>
                    <a:pt x="2" y="18"/>
                  </a:cubicBezTo>
                  <a:cubicBezTo>
                    <a:pt x="3" y="15"/>
                    <a:pt x="2" y="7"/>
                    <a:pt x="6" y="6"/>
                  </a:cubicBezTo>
                  <a:cubicBezTo>
                    <a:pt x="9" y="5"/>
                    <a:pt x="10" y="7"/>
                    <a:pt x="10" y="9"/>
                  </a:cubicBezTo>
                  <a:cubicBezTo>
                    <a:pt x="11" y="8"/>
                    <a:pt x="12" y="6"/>
                    <a:pt x="13" y="6"/>
                  </a:cubicBezTo>
                  <a:cubicBezTo>
                    <a:pt x="15" y="5"/>
                    <a:pt x="20" y="10"/>
                    <a:pt x="20" y="5"/>
                  </a:cubicBezTo>
                  <a:cubicBezTo>
                    <a:pt x="17" y="7"/>
                    <a:pt x="13" y="5"/>
                    <a:pt x="1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3" name="Freeform 145"/>
            <p:cNvSpPr>
              <a:spLocks/>
            </p:cNvSpPr>
            <p:nvPr/>
          </p:nvSpPr>
          <p:spPr bwMode="auto">
            <a:xfrm>
              <a:off x="2505" y="2276"/>
              <a:ext cx="22" cy="3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7" y="4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cubicBezTo>
                    <a:pt x="2" y="0"/>
                    <a:pt x="0" y="7"/>
                    <a:pt x="0" y="10"/>
                  </a:cubicBezTo>
                  <a:cubicBezTo>
                    <a:pt x="3" y="7"/>
                    <a:pt x="4" y="6"/>
                    <a:pt x="7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4" name="Freeform 146"/>
            <p:cNvSpPr>
              <a:spLocks/>
            </p:cNvSpPr>
            <p:nvPr/>
          </p:nvSpPr>
          <p:spPr bwMode="auto">
            <a:xfrm>
              <a:off x="2482" y="2127"/>
              <a:ext cx="147" cy="411"/>
            </a:xfrm>
            <a:custGeom>
              <a:avLst/>
              <a:gdLst/>
              <a:ahLst/>
              <a:cxnLst>
                <a:cxn ang="0">
                  <a:pos x="40" y="53"/>
                </a:cxn>
                <a:cxn ang="0">
                  <a:pos x="37" y="73"/>
                </a:cxn>
                <a:cxn ang="0">
                  <a:pos x="34" y="88"/>
                </a:cxn>
                <a:cxn ang="0">
                  <a:pos x="20" y="118"/>
                </a:cxn>
                <a:cxn ang="0">
                  <a:pos x="11" y="121"/>
                </a:cxn>
                <a:cxn ang="0">
                  <a:pos x="1" y="114"/>
                </a:cxn>
                <a:cxn ang="0">
                  <a:pos x="7" y="109"/>
                </a:cxn>
                <a:cxn ang="0">
                  <a:pos x="4" y="93"/>
                </a:cxn>
                <a:cxn ang="0">
                  <a:pos x="9" y="91"/>
                </a:cxn>
                <a:cxn ang="0">
                  <a:pos x="18" y="107"/>
                </a:cxn>
                <a:cxn ang="0">
                  <a:pos x="20" y="100"/>
                </a:cxn>
                <a:cxn ang="0">
                  <a:pos x="25" y="93"/>
                </a:cxn>
                <a:cxn ang="0">
                  <a:pos x="28" y="68"/>
                </a:cxn>
                <a:cxn ang="0">
                  <a:pos x="25" y="63"/>
                </a:cxn>
                <a:cxn ang="0">
                  <a:pos x="26" y="56"/>
                </a:cxn>
                <a:cxn ang="0">
                  <a:pos x="37" y="44"/>
                </a:cxn>
                <a:cxn ang="0">
                  <a:pos x="24" y="24"/>
                </a:cxn>
                <a:cxn ang="0">
                  <a:pos x="30" y="21"/>
                </a:cxn>
                <a:cxn ang="0">
                  <a:pos x="41" y="22"/>
                </a:cxn>
                <a:cxn ang="0">
                  <a:pos x="37" y="12"/>
                </a:cxn>
                <a:cxn ang="0">
                  <a:pos x="40" y="0"/>
                </a:cxn>
                <a:cxn ang="0">
                  <a:pos x="43" y="10"/>
                </a:cxn>
                <a:cxn ang="0">
                  <a:pos x="45" y="23"/>
                </a:cxn>
                <a:cxn ang="0">
                  <a:pos x="40" y="51"/>
                </a:cxn>
              </a:cxnLst>
              <a:rect l="0" t="0" r="r" b="b"/>
              <a:pathLst>
                <a:path w="46" h="121">
                  <a:moveTo>
                    <a:pt x="40" y="53"/>
                  </a:moveTo>
                  <a:cubicBezTo>
                    <a:pt x="38" y="60"/>
                    <a:pt x="38" y="66"/>
                    <a:pt x="37" y="73"/>
                  </a:cubicBezTo>
                  <a:cubicBezTo>
                    <a:pt x="37" y="79"/>
                    <a:pt x="36" y="83"/>
                    <a:pt x="34" y="88"/>
                  </a:cubicBezTo>
                  <a:cubicBezTo>
                    <a:pt x="29" y="98"/>
                    <a:pt x="29" y="110"/>
                    <a:pt x="20" y="118"/>
                  </a:cubicBezTo>
                  <a:cubicBezTo>
                    <a:pt x="17" y="120"/>
                    <a:pt x="15" y="121"/>
                    <a:pt x="11" y="121"/>
                  </a:cubicBezTo>
                  <a:cubicBezTo>
                    <a:pt x="6" y="120"/>
                    <a:pt x="3" y="119"/>
                    <a:pt x="1" y="114"/>
                  </a:cubicBezTo>
                  <a:cubicBezTo>
                    <a:pt x="0" y="107"/>
                    <a:pt x="4" y="111"/>
                    <a:pt x="7" y="109"/>
                  </a:cubicBezTo>
                  <a:cubicBezTo>
                    <a:pt x="13" y="105"/>
                    <a:pt x="4" y="97"/>
                    <a:pt x="4" y="93"/>
                  </a:cubicBezTo>
                  <a:cubicBezTo>
                    <a:pt x="6" y="92"/>
                    <a:pt x="8" y="91"/>
                    <a:pt x="9" y="91"/>
                  </a:cubicBezTo>
                  <a:cubicBezTo>
                    <a:pt x="8" y="96"/>
                    <a:pt x="11" y="110"/>
                    <a:pt x="18" y="107"/>
                  </a:cubicBezTo>
                  <a:cubicBezTo>
                    <a:pt x="23" y="105"/>
                    <a:pt x="21" y="103"/>
                    <a:pt x="20" y="100"/>
                  </a:cubicBezTo>
                  <a:cubicBezTo>
                    <a:pt x="18" y="96"/>
                    <a:pt x="22" y="96"/>
                    <a:pt x="25" y="93"/>
                  </a:cubicBezTo>
                  <a:cubicBezTo>
                    <a:pt x="31" y="87"/>
                    <a:pt x="31" y="75"/>
                    <a:pt x="28" y="68"/>
                  </a:cubicBezTo>
                  <a:cubicBezTo>
                    <a:pt x="27" y="66"/>
                    <a:pt x="25" y="64"/>
                    <a:pt x="25" y="63"/>
                  </a:cubicBezTo>
                  <a:cubicBezTo>
                    <a:pt x="24" y="61"/>
                    <a:pt x="26" y="58"/>
                    <a:pt x="26" y="56"/>
                  </a:cubicBezTo>
                  <a:cubicBezTo>
                    <a:pt x="31" y="63"/>
                    <a:pt x="36" y="48"/>
                    <a:pt x="37" y="44"/>
                  </a:cubicBezTo>
                  <a:cubicBezTo>
                    <a:pt x="38" y="36"/>
                    <a:pt x="35" y="23"/>
                    <a:pt x="24" y="24"/>
                  </a:cubicBezTo>
                  <a:cubicBezTo>
                    <a:pt x="24" y="19"/>
                    <a:pt x="27" y="21"/>
                    <a:pt x="30" y="21"/>
                  </a:cubicBezTo>
                  <a:cubicBezTo>
                    <a:pt x="31" y="24"/>
                    <a:pt x="40" y="27"/>
                    <a:pt x="41" y="22"/>
                  </a:cubicBezTo>
                  <a:cubicBezTo>
                    <a:pt x="42" y="19"/>
                    <a:pt x="37" y="15"/>
                    <a:pt x="37" y="12"/>
                  </a:cubicBezTo>
                  <a:cubicBezTo>
                    <a:pt x="37" y="7"/>
                    <a:pt x="40" y="4"/>
                    <a:pt x="40" y="0"/>
                  </a:cubicBezTo>
                  <a:cubicBezTo>
                    <a:pt x="40" y="2"/>
                    <a:pt x="42" y="7"/>
                    <a:pt x="43" y="10"/>
                  </a:cubicBezTo>
                  <a:cubicBezTo>
                    <a:pt x="44" y="14"/>
                    <a:pt x="45" y="19"/>
                    <a:pt x="45" y="23"/>
                  </a:cubicBezTo>
                  <a:cubicBezTo>
                    <a:pt x="46" y="32"/>
                    <a:pt x="42" y="43"/>
                    <a:pt x="40" y="51"/>
                  </a:cubicBezTo>
                </a:path>
              </a:pathLst>
            </a:custGeom>
            <a:solidFill>
              <a:srgbClr val="F4A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5" name="Freeform 147"/>
            <p:cNvSpPr>
              <a:spLocks/>
            </p:cNvSpPr>
            <p:nvPr/>
          </p:nvSpPr>
          <p:spPr bwMode="auto">
            <a:xfrm>
              <a:off x="2575" y="2314"/>
              <a:ext cx="31" cy="10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17"/>
                </a:cxn>
                <a:cxn ang="0">
                  <a:pos x="5" y="32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5" y="7"/>
                </a:cxn>
                <a:cxn ang="0">
                  <a:pos x="7" y="3"/>
                </a:cxn>
              </a:cxnLst>
              <a:rect l="0" t="0" r="r" b="b"/>
              <a:pathLst>
                <a:path w="10" h="32">
                  <a:moveTo>
                    <a:pt x="10" y="0"/>
                  </a:moveTo>
                  <a:cubicBezTo>
                    <a:pt x="8" y="6"/>
                    <a:pt x="8" y="11"/>
                    <a:pt x="8" y="17"/>
                  </a:cubicBezTo>
                  <a:cubicBezTo>
                    <a:pt x="7" y="21"/>
                    <a:pt x="7" y="28"/>
                    <a:pt x="5" y="32"/>
                  </a:cubicBezTo>
                  <a:cubicBezTo>
                    <a:pt x="7" y="26"/>
                    <a:pt x="8" y="18"/>
                    <a:pt x="3" y="12"/>
                  </a:cubicBezTo>
                  <a:cubicBezTo>
                    <a:pt x="2" y="10"/>
                    <a:pt x="0" y="10"/>
                    <a:pt x="2" y="7"/>
                  </a:cubicBezTo>
                  <a:cubicBezTo>
                    <a:pt x="3" y="7"/>
                    <a:pt x="4" y="8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</a:path>
              </a:pathLst>
            </a:custGeom>
            <a:solidFill>
              <a:srgbClr val="CD91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6" name="Freeform 148"/>
            <p:cNvSpPr>
              <a:spLocks/>
            </p:cNvSpPr>
            <p:nvPr/>
          </p:nvSpPr>
          <p:spPr bwMode="auto">
            <a:xfrm>
              <a:off x="2559" y="2443"/>
              <a:ext cx="19" cy="61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4" y="2"/>
                </a:cxn>
              </a:cxnLst>
              <a:rect l="0" t="0" r="r" b="b"/>
              <a:pathLst>
                <a:path w="6" h="18">
                  <a:moveTo>
                    <a:pt x="1" y="6"/>
                  </a:moveTo>
                  <a:cubicBezTo>
                    <a:pt x="2" y="10"/>
                    <a:pt x="0" y="13"/>
                    <a:pt x="0" y="18"/>
                  </a:cubicBezTo>
                  <a:cubicBezTo>
                    <a:pt x="4" y="13"/>
                    <a:pt x="4" y="5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</a:path>
              </a:pathLst>
            </a:custGeom>
            <a:solidFill>
              <a:srgbClr val="CD91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7" name="Freeform 149"/>
            <p:cNvSpPr>
              <a:spLocks/>
            </p:cNvSpPr>
            <p:nvPr/>
          </p:nvSpPr>
          <p:spPr bwMode="auto">
            <a:xfrm>
              <a:off x="2591" y="952"/>
              <a:ext cx="35" cy="43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28"/>
                </a:cxn>
              </a:cxnLst>
              <a:rect l="0" t="0" r="r" b="b"/>
              <a:pathLst>
                <a:path w="11" h="128">
                  <a:moveTo>
                    <a:pt x="6" y="0"/>
                  </a:moveTo>
                  <a:cubicBezTo>
                    <a:pt x="11" y="21"/>
                    <a:pt x="5" y="95"/>
                    <a:pt x="0" y="128"/>
                  </a:cubicBezTo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8" name="Freeform 150"/>
            <p:cNvSpPr>
              <a:spLocks/>
            </p:cNvSpPr>
            <p:nvPr/>
          </p:nvSpPr>
          <p:spPr bwMode="auto">
            <a:xfrm>
              <a:off x="2505" y="894"/>
              <a:ext cx="22" cy="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00"/>
                </a:cxn>
                <a:cxn ang="0">
                  <a:pos x="3" y="0"/>
                </a:cxn>
              </a:cxnLst>
              <a:rect l="0" t="0" r="r" b="b"/>
              <a:pathLst>
                <a:path w="7" h="100">
                  <a:moveTo>
                    <a:pt x="3" y="0"/>
                  </a:moveTo>
                  <a:cubicBezTo>
                    <a:pt x="6" y="17"/>
                    <a:pt x="7" y="77"/>
                    <a:pt x="3" y="100"/>
                  </a:cubicBezTo>
                  <a:cubicBezTo>
                    <a:pt x="2" y="90"/>
                    <a:pt x="0" y="10"/>
                    <a:pt x="3" y="0"/>
                  </a:cubicBezTo>
                  <a:close/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99" name="Freeform 151"/>
            <p:cNvSpPr>
              <a:spLocks/>
            </p:cNvSpPr>
            <p:nvPr/>
          </p:nvSpPr>
          <p:spPr bwMode="auto">
            <a:xfrm>
              <a:off x="2409" y="826"/>
              <a:ext cx="92" cy="1179"/>
            </a:xfrm>
            <a:custGeom>
              <a:avLst/>
              <a:gdLst/>
              <a:ahLst/>
              <a:cxnLst>
                <a:cxn ang="0">
                  <a:pos x="16" y="342"/>
                </a:cxn>
                <a:cxn ang="0">
                  <a:pos x="25" y="330"/>
                </a:cxn>
                <a:cxn ang="0">
                  <a:pos x="29" y="300"/>
                </a:cxn>
                <a:cxn ang="0">
                  <a:pos x="20" y="242"/>
                </a:cxn>
                <a:cxn ang="0">
                  <a:pos x="13" y="176"/>
                </a:cxn>
                <a:cxn ang="0">
                  <a:pos x="9" y="72"/>
                </a:cxn>
                <a:cxn ang="0">
                  <a:pos x="9" y="0"/>
                </a:cxn>
                <a:cxn ang="0">
                  <a:pos x="6" y="4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17" y="267"/>
                </a:cxn>
                <a:cxn ang="0">
                  <a:pos x="11" y="347"/>
                </a:cxn>
                <a:cxn ang="0">
                  <a:pos x="16" y="342"/>
                </a:cxn>
              </a:cxnLst>
              <a:rect l="0" t="0" r="r" b="b"/>
              <a:pathLst>
                <a:path w="29" h="347">
                  <a:moveTo>
                    <a:pt x="16" y="342"/>
                  </a:moveTo>
                  <a:cubicBezTo>
                    <a:pt x="17" y="340"/>
                    <a:pt x="25" y="330"/>
                    <a:pt x="25" y="330"/>
                  </a:cubicBezTo>
                  <a:cubicBezTo>
                    <a:pt x="25" y="330"/>
                    <a:pt x="29" y="315"/>
                    <a:pt x="29" y="300"/>
                  </a:cubicBezTo>
                  <a:cubicBezTo>
                    <a:pt x="29" y="286"/>
                    <a:pt x="24" y="265"/>
                    <a:pt x="20" y="242"/>
                  </a:cubicBezTo>
                  <a:cubicBezTo>
                    <a:pt x="16" y="219"/>
                    <a:pt x="15" y="194"/>
                    <a:pt x="13" y="176"/>
                  </a:cubicBezTo>
                  <a:cubicBezTo>
                    <a:pt x="11" y="157"/>
                    <a:pt x="10" y="94"/>
                    <a:pt x="9" y="72"/>
                  </a:cubicBezTo>
                  <a:cubicBezTo>
                    <a:pt x="9" y="51"/>
                    <a:pt x="6" y="21"/>
                    <a:pt x="9" y="0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4" y="5"/>
                    <a:pt x="2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66"/>
                    <a:pt x="4" y="212"/>
                    <a:pt x="17" y="267"/>
                  </a:cubicBezTo>
                  <a:cubicBezTo>
                    <a:pt x="24" y="298"/>
                    <a:pt x="18" y="323"/>
                    <a:pt x="11" y="347"/>
                  </a:cubicBezTo>
                  <a:cubicBezTo>
                    <a:pt x="14" y="344"/>
                    <a:pt x="16" y="342"/>
                    <a:pt x="16" y="342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0" name="Freeform 152"/>
            <p:cNvSpPr>
              <a:spLocks/>
            </p:cNvSpPr>
            <p:nvPr/>
          </p:nvSpPr>
          <p:spPr bwMode="auto">
            <a:xfrm>
              <a:off x="2508" y="1019"/>
              <a:ext cx="22" cy="6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0"/>
                </a:cxn>
                <a:cxn ang="0">
                  <a:pos x="4" y="3"/>
                </a:cxn>
              </a:cxnLst>
              <a:rect l="0" t="0" r="r" b="b"/>
              <a:pathLst>
                <a:path w="7" h="20">
                  <a:moveTo>
                    <a:pt x="2" y="0"/>
                  </a:moveTo>
                  <a:cubicBezTo>
                    <a:pt x="1" y="5"/>
                    <a:pt x="0" y="14"/>
                    <a:pt x="2" y="20"/>
                  </a:cubicBezTo>
                  <a:cubicBezTo>
                    <a:pt x="7" y="19"/>
                    <a:pt x="4" y="7"/>
                    <a:pt x="4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1" name="Freeform 153"/>
            <p:cNvSpPr>
              <a:spLocks/>
            </p:cNvSpPr>
            <p:nvPr/>
          </p:nvSpPr>
          <p:spPr bwMode="auto">
            <a:xfrm>
              <a:off x="2511" y="975"/>
              <a:ext cx="16" cy="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3" y="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1" y="2"/>
                    <a:pt x="0" y="3"/>
                    <a:pt x="1" y="5"/>
                  </a:cubicBezTo>
                  <a:cubicBezTo>
                    <a:pt x="3" y="5"/>
                    <a:pt x="5" y="3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2" name="Freeform 154"/>
            <p:cNvSpPr>
              <a:spLocks/>
            </p:cNvSpPr>
            <p:nvPr/>
          </p:nvSpPr>
          <p:spPr bwMode="auto">
            <a:xfrm>
              <a:off x="2511" y="1104"/>
              <a:ext cx="13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6"/>
                </a:cxn>
                <a:cxn ang="0">
                  <a:pos x="4" y="2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2" y="5"/>
                    <a:pt x="3" y="3"/>
                    <a:pt x="4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3" name="Freeform 155"/>
            <p:cNvSpPr>
              <a:spLocks/>
            </p:cNvSpPr>
            <p:nvPr/>
          </p:nvSpPr>
          <p:spPr bwMode="auto">
            <a:xfrm>
              <a:off x="2594" y="1142"/>
              <a:ext cx="22" cy="4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4"/>
                </a:cxn>
                <a:cxn ang="0">
                  <a:pos x="4" y="2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cubicBezTo>
                    <a:pt x="3" y="5"/>
                    <a:pt x="0" y="10"/>
                    <a:pt x="2" y="14"/>
                  </a:cubicBezTo>
                  <a:cubicBezTo>
                    <a:pt x="7" y="13"/>
                    <a:pt x="2" y="5"/>
                    <a:pt x="4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4" name="Freeform 156"/>
            <p:cNvSpPr>
              <a:spLocks/>
            </p:cNvSpPr>
            <p:nvPr/>
          </p:nvSpPr>
          <p:spPr bwMode="auto">
            <a:xfrm>
              <a:off x="2600" y="1118"/>
              <a:ext cx="13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5"/>
                </a:cxn>
                <a:cxn ang="0">
                  <a:pos x="3" y="1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0" y="1"/>
                    <a:pt x="0" y="3"/>
                    <a:pt x="1" y="5"/>
                  </a:cubicBezTo>
                  <a:cubicBezTo>
                    <a:pt x="4" y="5"/>
                    <a:pt x="4" y="3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5" name="Freeform 157"/>
            <p:cNvSpPr>
              <a:spLocks/>
            </p:cNvSpPr>
            <p:nvPr/>
          </p:nvSpPr>
          <p:spPr bwMode="auto">
            <a:xfrm>
              <a:off x="2597" y="1203"/>
              <a:ext cx="9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0" y="1"/>
                    <a:pt x="1" y="3"/>
                    <a:pt x="2" y="4"/>
                  </a:cubicBezTo>
                  <a:cubicBezTo>
                    <a:pt x="3" y="3"/>
                    <a:pt x="3" y="2"/>
                    <a:pt x="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6" name="Freeform 158"/>
            <p:cNvSpPr>
              <a:spLocks/>
            </p:cNvSpPr>
            <p:nvPr/>
          </p:nvSpPr>
          <p:spPr bwMode="auto">
            <a:xfrm>
              <a:off x="2619" y="1115"/>
              <a:ext cx="51" cy="52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54"/>
                </a:cxn>
              </a:cxnLst>
              <a:rect l="0" t="0" r="r" b="b"/>
              <a:pathLst>
                <a:path w="16" h="154">
                  <a:moveTo>
                    <a:pt x="12" y="0"/>
                  </a:moveTo>
                  <a:cubicBezTo>
                    <a:pt x="16" y="24"/>
                    <a:pt x="11" y="126"/>
                    <a:pt x="0" y="1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7" name="Freeform 159"/>
            <p:cNvSpPr>
              <a:spLocks/>
            </p:cNvSpPr>
            <p:nvPr/>
          </p:nvSpPr>
          <p:spPr bwMode="auto">
            <a:xfrm>
              <a:off x="2339" y="731"/>
              <a:ext cx="363" cy="11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28" y="32"/>
                </a:cxn>
                <a:cxn ang="0">
                  <a:pos x="33" y="26"/>
                </a:cxn>
                <a:cxn ang="0">
                  <a:pos x="41" y="26"/>
                </a:cxn>
                <a:cxn ang="0">
                  <a:pos x="48" y="22"/>
                </a:cxn>
                <a:cxn ang="0">
                  <a:pos x="58" y="24"/>
                </a:cxn>
                <a:cxn ang="0">
                  <a:pos x="67" y="21"/>
                </a:cxn>
                <a:cxn ang="0">
                  <a:pos x="73" y="26"/>
                </a:cxn>
                <a:cxn ang="0">
                  <a:pos x="81" y="26"/>
                </a:cxn>
                <a:cxn ang="0">
                  <a:pos x="86" y="31"/>
                </a:cxn>
                <a:cxn ang="0">
                  <a:pos x="92" y="34"/>
                </a:cxn>
                <a:cxn ang="0">
                  <a:pos x="114" y="34"/>
                </a:cxn>
                <a:cxn ang="0">
                  <a:pos x="57" y="0"/>
                </a:cxn>
              </a:cxnLst>
              <a:rect l="0" t="0" r="r" b="b"/>
              <a:pathLst>
                <a:path w="114" h="34">
                  <a:moveTo>
                    <a:pt x="57" y="0"/>
                  </a:moveTo>
                  <a:cubicBezTo>
                    <a:pt x="25" y="0"/>
                    <a:pt x="2" y="14"/>
                    <a:pt x="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3"/>
                    <a:pt x="26" y="33"/>
                    <a:pt x="28" y="32"/>
                  </a:cubicBezTo>
                  <a:cubicBezTo>
                    <a:pt x="30" y="30"/>
                    <a:pt x="30" y="27"/>
                    <a:pt x="33" y="26"/>
                  </a:cubicBezTo>
                  <a:cubicBezTo>
                    <a:pt x="37" y="25"/>
                    <a:pt x="38" y="27"/>
                    <a:pt x="41" y="26"/>
                  </a:cubicBezTo>
                  <a:cubicBezTo>
                    <a:pt x="45" y="25"/>
                    <a:pt x="44" y="22"/>
                    <a:pt x="48" y="22"/>
                  </a:cubicBezTo>
                  <a:cubicBezTo>
                    <a:pt x="53" y="21"/>
                    <a:pt x="54" y="24"/>
                    <a:pt x="58" y="24"/>
                  </a:cubicBezTo>
                  <a:cubicBezTo>
                    <a:pt x="62" y="24"/>
                    <a:pt x="62" y="20"/>
                    <a:pt x="67" y="21"/>
                  </a:cubicBezTo>
                  <a:cubicBezTo>
                    <a:pt x="72" y="22"/>
                    <a:pt x="70" y="25"/>
                    <a:pt x="73" y="26"/>
                  </a:cubicBezTo>
                  <a:cubicBezTo>
                    <a:pt x="76" y="28"/>
                    <a:pt x="78" y="25"/>
                    <a:pt x="81" y="26"/>
                  </a:cubicBezTo>
                  <a:cubicBezTo>
                    <a:pt x="84" y="27"/>
                    <a:pt x="83" y="28"/>
                    <a:pt x="86" y="31"/>
                  </a:cubicBezTo>
                  <a:cubicBezTo>
                    <a:pt x="89" y="33"/>
                    <a:pt x="91" y="30"/>
                    <a:pt x="92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14"/>
                    <a:pt x="90" y="0"/>
                    <a:pt x="57" y="0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8" name="Freeform 160"/>
            <p:cNvSpPr>
              <a:spLocks/>
            </p:cNvSpPr>
            <p:nvPr/>
          </p:nvSpPr>
          <p:spPr bwMode="auto">
            <a:xfrm>
              <a:off x="2406" y="1930"/>
              <a:ext cx="235" cy="639"/>
            </a:xfrm>
            <a:custGeom>
              <a:avLst/>
              <a:gdLst/>
              <a:ahLst/>
              <a:cxnLst>
                <a:cxn ang="0">
                  <a:pos x="60" y="22"/>
                </a:cxn>
                <a:cxn ang="0">
                  <a:pos x="51" y="11"/>
                </a:cxn>
                <a:cxn ang="0">
                  <a:pos x="44" y="4"/>
                </a:cxn>
                <a:cxn ang="0">
                  <a:pos x="32" y="5"/>
                </a:cxn>
                <a:cxn ang="0">
                  <a:pos x="19" y="11"/>
                </a:cxn>
                <a:cxn ang="0">
                  <a:pos x="6" y="42"/>
                </a:cxn>
                <a:cxn ang="0">
                  <a:pos x="3" y="62"/>
                </a:cxn>
                <a:cxn ang="0">
                  <a:pos x="0" y="84"/>
                </a:cxn>
                <a:cxn ang="0">
                  <a:pos x="4" y="109"/>
                </a:cxn>
                <a:cxn ang="0">
                  <a:pos x="7" y="143"/>
                </a:cxn>
                <a:cxn ang="0">
                  <a:pos x="14" y="166"/>
                </a:cxn>
                <a:cxn ang="0">
                  <a:pos x="20" y="183"/>
                </a:cxn>
                <a:cxn ang="0">
                  <a:pos x="32" y="185"/>
                </a:cxn>
                <a:cxn ang="0">
                  <a:pos x="54" y="170"/>
                </a:cxn>
                <a:cxn ang="0">
                  <a:pos x="65" y="137"/>
                </a:cxn>
                <a:cxn ang="0">
                  <a:pos x="69" y="105"/>
                </a:cxn>
                <a:cxn ang="0">
                  <a:pos x="66" y="47"/>
                </a:cxn>
                <a:cxn ang="0">
                  <a:pos x="60" y="22"/>
                </a:cxn>
              </a:cxnLst>
              <a:rect l="0" t="0" r="r" b="b"/>
              <a:pathLst>
                <a:path w="74" h="188">
                  <a:moveTo>
                    <a:pt x="60" y="22"/>
                  </a:moveTo>
                  <a:cubicBezTo>
                    <a:pt x="58" y="17"/>
                    <a:pt x="54" y="14"/>
                    <a:pt x="51" y="11"/>
                  </a:cubicBezTo>
                  <a:cubicBezTo>
                    <a:pt x="49" y="8"/>
                    <a:pt x="47" y="6"/>
                    <a:pt x="44" y="4"/>
                  </a:cubicBezTo>
                  <a:cubicBezTo>
                    <a:pt x="40" y="0"/>
                    <a:pt x="36" y="3"/>
                    <a:pt x="32" y="5"/>
                  </a:cubicBezTo>
                  <a:cubicBezTo>
                    <a:pt x="27" y="7"/>
                    <a:pt x="24" y="6"/>
                    <a:pt x="19" y="11"/>
                  </a:cubicBezTo>
                  <a:cubicBezTo>
                    <a:pt x="11" y="21"/>
                    <a:pt x="10" y="29"/>
                    <a:pt x="6" y="42"/>
                  </a:cubicBezTo>
                  <a:cubicBezTo>
                    <a:pt x="5" y="51"/>
                    <a:pt x="4" y="57"/>
                    <a:pt x="3" y="62"/>
                  </a:cubicBezTo>
                  <a:cubicBezTo>
                    <a:pt x="2" y="69"/>
                    <a:pt x="0" y="78"/>
                    <a:pt x="0" y="84"/>
                  </a:cubicBezTo>
                  <a:cubicBezTo>
                    <a:pt x="0" y="94"/>
                    <a:pt x="3" y="98"/>
                    <a:pt x="4" y="109"/>
                  </a:cubicBezTo>
                  <a:cubicBezTo>
                    <a:pt x="5" y="119"/>
                    <a:pt x="5" y="132"/>
                    <a:pt x="7" y="143"/>
                  </a:cubicBezTo>
                  <a:cubicBezTo>
                    <a:pt x="9" y="151"/>
                    <a:pt x="11" y="159"/>
                    <a:pt x="14" y="166"/>
                  </a:cubicBezTo>
                  <a:cubicBezTo>
                    <a:pt x="16" y="172"/>
                    <a:pt x="16" y="177"/>
                    <a:pt x="20" y="183"/>
                  </a:cubicBezTo>
                  <a:cubicBezTo>
                    <a:pt x="24" y="188"/>
                    <a:pt x="29" y="184"/>
                    <a:pt x="32" y="185"/>
                  </a:cubicBezTo>
                  <a:cubicBezTo>
                    <a:pt x="45" y="187"/>
                    <a:pt x="53" y="177"/>
                    <a:pt x="54" y="170"/>
                  </a:cubicBezTo>
                  <a:cubicBezTo>
                    <a:pt x="57" y="159"/>
                    <a:pt x="64" y="148"/>
                    <a:pt x="65" y="137"/>
                  </a:cubicBezTo>
                  <a:cubicBezTo>
                    <a:pt x="67" y="125"/>
                    <a:pt x="66" y="118"/>
                    <a:pt x="69" y="105"/>
                  </a:cubicBezTo>
                  <a:cubicBezTo>
                    <a:pt x="74" y="85"/>
                    <a:pt x="72" y="66"/>
                    <a:pt x="66" y="47"/>
                  </a:cubicBezTo>
                  <a:cubicBezTo>
                    <a:pt x="64" y="40"/>
                    <a:pt x="64" y="30"/>
                    <a:pt x="60" y="22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09" name="Freeform 161"/>
            <p:cNvSpPr>
              <a:spLocks/>
            </p:cNvSpPr>
            <p:nvPr/>
          </p:nvSpPr>
          <p:spPr bwMode="auto">
            <a:xfrm>
              <a:off x="2479" y="1526"/>
              <a:ext cx="48" cy="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05"/>
                </a:cxn>
                <a:cxn ang="0">
                  <a:pos x="5" y="121"/>
                </a:cxn>
              </a:cxnLst>
              <a:rect l="0" t="0" r="r" b="b"/>
              <a:pathLst>
                <a:path w="15" h="121">
                  <a:moveTo>
                    <a:pt x="0" y="0"/>
                  </a:moveTo>
                  <a:cubicBezTo>
                    <a:pt x="0" y="49"/>
                    <a:pt x="15" y="58"/>
                    <a:pt x="9" y="105"/>
                  </a:cubicBezTo>
                  <a:cubicBezTo>
                    <a:pt x="7" y="115"/>
                    <a:pt x="6" y="119"/>
                    <a:pt x="5" y="12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0" name="Freeform 162"/>
            <p:cNvSpPr>
              <a:spLocks/>
            </p:cNvSpPr>
            <p:nvPr/>
          </p:nvSpPr>
          <p:spPr bwMode="auto">
            <a:xfrm>
              <a:off x="2505" y="1532"/>
              <a:ext cx="54" cy="36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0" y="108"/>
                </a:cxn>
              </a:cxnLst>
              <a:rect l="0" t="0" r="r" b="b"/>
              <a:pathLst>
                <a:path w="17" h="108">
                  <a:moveTo>
                    <a:pt x="17" y="0"/>
                  </a:moveTo>
                  <a:cubicBezTo>
                    <a:pt x="17" y="48"/>
                    <a:pt x="0" y="58"/>
                    <a:pt x="10" y="108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1" name="Freeform 163"/>
            <p:cNvSpPr>
              <a:spLocks/>
            </p:cNvSpPr>
            <p:nvPr/>
          </p:nvSpPr>
          <p:spPr bwMode="auto">
            <a:xfrm>
              <a:off x="2332" y="1488"/>
              <a:ext cx="80" cy="697"/>
            </a:xfrm>
            <a:custGeom>
              <a:avLst/>
              <a:gdLst/>
              <a:ahLst/>
              <a:cxnLst>
                <a:cxn ang="0">
                  <a:pos x="11" y="151"/>
                </a:cxn>
                <a:cxn ang="0">
                  <a:pos x="19" y="77"/>
                </a:cxn>
                <a:cxn ang="0">
                  <a:pos x="8" y="0"/>
                </a:cxn>
                <a:cxn ang="0">
                  <a:pos x="13" y="78"/>
                </a:cxn>
                <a:cxn ang="0">
                  <a:pos x="10" y="134"/>
                </a:cxn>
                <a:cxn ang="0">
                  <a:pos x="0" y="205"/>
                </a:cxn>
                <a:cxn ang="0">
                  <a:pos x="0" y="205"/>
                </a:cxn>
                <a:cxn ang="0">
                  <a:pos x="11" y="151"/>
                </a:cxn>
              </a:cxnLst>
              <a:rect l="0" t="0" r="r" b="b"/>
              <a:pathLst>
                <a:path w="25" h="205">
                  <a:moveTo>
                    <a:pt x="11" y="151"/>
                  </a:moveTo>
                  <a:cubicBezTo>
                    <a:pt x="18" y="128"/>
                    <a:pt x="25" y="105"/>
                    <a:pt x="19" y="77"/>
                  </a:cubicBezTo>
                  <a:cubicBezTo>
                    <a:pt x="14" y="58"/>
                    <a:pt x="11" y="30"/>
                    <a:pt x="8" y="0"/>
                  </a:cubicBezTo>
                  <a:cubicBezTo>
                    <a:pt x="8" y="20"/>
                    <a:pt x="12" y="53"/>
                    <a:pt x="13" y="78"/>
                  </a:cubicBezTo>
                  <a:cubicBezTo>
                    <a:pt x="14" y="87"/>
                    <a:pt x="16" y="109"/>
                    <a:pt x="10" y="134"/>
                  </a:cubicBezTo>
                  <a:cubicBezTo>
                    <a:pt x="7" y="155"/>
                    <a:pt x="0" y="182"/>
                    <a:pt x="0" y="205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1" y="185"/>
                    <a:pt x="6" y="168"/>
                    <a:pt x="11" y="151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2" name="Freeform 164"/>
            <p:cNvSpPr>
              <a:spLocks/>
            </p:cNvSpPr>
            <p:nvPr/>
          </p:nvSpPr>
          <p:spPr bwMode="auto">
            <a:xfrm>
              <a:off x="2629" y="1498"/>
              <a:ext cx="79" cy="683"/>
            </a:xfrm>
            <a:custGeom>
              <a:avLst/>
              <a:gdLst/>
              <a:ahLst/>
              <a:cxnLst>
                <a:cxn ang="0">
                  <a:pos x="7" y="74"/>
                </a:cxn>
                <a:cxn ang="0">
                  <a:pos x="14" y="148"/>
                </a:cxn>
                <a:cxn ang="0">
                  <a:pos x="25" y="201"/>
                </a:cxn>
                <a:cxn ang="0">
                  <a:pos x="11" y="104"/>
                </a:cxn>
                <a:cxn ang="0">
                  <a:pos x="17" y="0"/>
                </a:cxn>
                <a:cxn ang="0">
                  <a:pos x="7" y="74"/>
                </a:cxn>
              </a:cxnLst>
              <a:rect l="0" t="0" r="r" b="b"/>
              <a:pathLst>
                <a:path w="25" h="201">
                  <a:moveTo>
                    <a:pt x="7" y="74"/>
                  </a:moveTo>
                  <a:cubicBezTo>
                    <a:pt x="0" y="102"/>
                    <a:pt x="7" y="125"/>
                    <a:pt x="14" y="148"/>
                  </a:cubicBezTo>
                  <a:cubicBezTo>
                    <a:pt x="19" y="165"/>
                    <a:pt x="24" y="181"/>
                    <a:pt x="25" y="201"/>
                  </a:cubicBezTo>
                  <a:cubicBezTo>
                    <a:pt x="25" y="163"/>
                    <a:pt x="14" y="129"/>
                    <a:pt x="11" y="104"/>
                  </a:cubicBezTo>
                  <a:cubicBezTo>
                    <a:pt x="8" y="80"/>
                    <a:pt x="16" y="27"/>
                    <a:pt x="17" y="0"/>
                  </a:cubicBezTo>
                  <a:cubicBezTo>
                    <a:pt x="14" y="29"/>
                    <a:pt x="11" y="55"/>
                    <a:pt x="7" y="74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3" name="Freeform 165"/>
            <p:cNvSpPr>
              <a:spLocks noEditPoints="1"/>
            </p:cNvSpPr>
            <p:nvPr/>
          </p:nvSpPr>
          <p:spPr bwMode="auto">
            <a:xfrm>
              <a:off x="2332" y="846"/>
              <a:ext cx="1157" cy="2867"/>
            </a:xfrm>
            <a:custGeom>
              <a:avLst/>
              <a:gdLst/>
              <a:ahLst/>
              <a:cxnLst>
                <a:cxn ang="0">
                  <a:pos x="363" y="844"/>
                </a:cxn>
                <a:cxn ang="0">
                  <a:pos x="273" y="748"/>
                </a:cxn>
                <a:cxn ang="0">
                  <a:pos x="154" y="766"/>
                </a:cxn>
                <a:cxn ang="0">
                  <a:pos x="142" y="774"/>
                </a:cxn>
                <a:cxn ang="0">
                  <a:pos x="119" y="768"/>
                </a:cxn>
                <a:cxn ang="0">
                  <a:pos x="99" y="698"/>
                </a:cxn>
                <a:cxn ang="0">
                  <a:pos x="99" y="698"/>
                </a:cxn>
                <a:cxn ang="0">
                  <a:pos x="98" y="542"/>
                </a:cxn>
                <a:cxn ang="0">
                  <a:pos x="107" y="478"/>
                </a:cxn>
                <a:cxn ang="0">
                  <a:pos x="119" y="401"/>
                </a:cxn>
                <a:cxn ang="0">
                  <a:pos x="107" y="340"/>
                </a:cxn>
                <a:cxn ang="0">
                  <a:pos x="100" y="266"/>
                </a:cxn>
                <a:cxn ang="0">
                  <a:pos x="117" y="3"/>
                </a:cxn>
                <a:cxn ang="0">
                  <a:pos x="116" y="0"/>
                </a:cxn>
                <a:cxn ang="0">
                  <a:pos x="94" y="0"/>
                </a:cxn>
                <a:cxn ang="0">
                  <a:pos x="94" y="3"/>
                </a:cxn>
                <a:cxn ang="0">
                  <a:pos x="77" y="261"/>
                </a:cxn>
                <a:cxn ang="0">
                  <a:pos x="85" y="347"/>
                </a:cxn>
                <a:cxn ang="0">
                  <a:pos x="96" y="401"/>
                </a:cxn>
                <a:cxn ang="0">
                  <a:pos x="85" y="474"/>
                </a:cxn>
                <a:cxn ang="0">
                  <a:pos x="75" y="542"/>
                </a:cxn>
                <a:cxn ang="0">
                  <a:pos x="79" y="699"/>
                </a:cxn>
                <a:cxn ang="0">
                  <a:pos x="79" y="699"/>
                </a:cxn>
                <a:cxn ang="0">
                  <a:pos x="120" y="795"/>
                </a:cxn>
                <a:cxn ang="0">
                  <a:pos x="144" y="795"/>
                </a:cxn>
                <a:cxn ang="0">
                  <a:pos x="166" y="782"/>
                </a:cxn>
                <a:cxn ang="0">
                  <a:pos x="268" y="767"/>
                </a:cxn>
                <a:cxn ang="0">
                  <a:pos x="342" y="844"/>
                </a:cxn>
                <a:cxn ang="0">
                  <a:pos x="97" y="844"/>
                </a:cxn>
                <a:cxn ang="0">
                  <a:pos x="78" y="822"/>
                </a:cxn>
                <a:cxn ang="0">
                  <a:pos x="40" y="700"/>
                </a:cxn>
                <a:cxn ang="0">
                  <a:pos x="40" y="699"/>
                </a:cxn>
                <a:cxn ang="0">
                  <a:pos x="42" y="526"/>
                </a:cxn>
                <a:cxn ang="0">
                  <a:pos x="33" y="474"/>
                </a:cxn>
                <a:cxn ang="0">
                  <a:pos x="22" y="401"/>
                </a:cxn>
                <a:cxn ang="0">
                  <a:pos x="33" y="347"/>
                </a:cxn>
                <a:cxn ang="0">
                  <a:pos x="41" y="261"/>
                </a:cxn>
                <a:cxn ang="0">
                  <a:pos x="24" y="3"/>
                </a:cxn>
                <a:cxn ang="0">
                  <a:pos x="25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19" y="266"/>
                </a:cxn>
                <a:cxn ang="0">
                  <a:pos x="11" y="340"/>
                </a:cxn>
                <a:cxn ang="0">
                  <a:pos x="0" y="401"/>
                </a:cxn>
                <a:cxn ang="0">
                  <a:pos x="11" y="478"/>
                </a:cxn>
                <a:cxn ang="0">
                  <a:pos x="20" y="542"/>
                </a:cxn>
                <a:cxn ang="0">
                  <a:pos x="20" y="680"/>
                </a:cxn>
                <a:cxn ang="0">
                  <a:pos x="21" y="723"/>
                </a:cxn>
                <a:cxn ang="0">
                  <a:pos x="63" y="836"/>
                </a:cxn>
                <a:cxn ang="0">
                  <a:pos x="71" y="844"/>
                </a:cxn>
              </a:cxnLst>
              <a:rect l="0" t="0" r="r" b="b"/>
              <a:pathLst>
                <a:path w="363" h="844">
                  <a:moveTo>
                    <a:pt x="363" y="844"/>
                  </a:moveTo>
                  <a:cubicBezTo>
                    <a:pt x="347" y="795"/>
                    <a:pt x="316" y="760"/>
                    <a:pt x="273" y="748"/>
                  </a:cubicBezTo>
                  <a:cubicBezTo>
                    <a:pt x="207" y="729"/>
                    <a:pt x="177" y="750"/>
                    <a:pt x="154" y="766"/>
                  </a:cubicBezTo>
                  <a:cubicBezTo>
                    <a:pt x="150" y="769"/>
                    <a:pt x="146" y="772"/>
                    <a:pt x="142" y="774"/>
                  </a:cubicBezTo>
                  <a:cubicBezTo>
                    <a:pt x="137" y="776"/>
                    <a:pt x="127" y="777"/>
                    <a:pt x="119" y="768"/>
                  </a:cubicBezTo>
                  <a:cubicBezTo>
                    <a:pt x="108" y="754"/>
                    <a:pt x="99" y="738"/>
                    <a:pt x="99" y="698"/>
                  </a:cubicBezTo>
                  <a:cubicBezTo>
                    <a:pt x="99" y="698"/>
                    <a:pt x="99" y="698"/>
                    <a:pt x="99" y="698"/>
                  </a:cubicBezTo>
                  <a:cubicBezTo>
                    <a:pt x="99" y="689"/>
                    <a:pt x="98" y="573"/>
                    <a:pt x="98" y="542"/>
                  </a:cubicBezTo>
                  <a:cubicBezTo>
                    <a:pt x="98" y="531"/>
                    <a:pt x="103" y="501"/>
                    <a:pt x="107" y="478"/>
                  </a:cubicBezTo>
                  <a:cubicBezTo>
                    <a:pt x="113" y="453"/>
                    <a:pt x="119" y="428"/>
                    <a:pt x="119" y="401"/>
                  </a:cubicBezTo>
                  <a:cubicBezTo>
                    <a:pt x="119" y="378"/>
                    <a:pt x="113" y="359"/>
                    <a:pt x="107" y="340"/>
                  </a:cubicBezTo>
                  <a:cubicBezTo>
                    <a:pt x="100" y="317"/>
                    <a:pt x="93" y="294"/>
                    <a:pt x="100" y="266"/>
                  </a:cubicBezTo>
                  <a:cubicBezTo>
                    <a:pt x="113" y="209"/>
                    <a:pt x="117" y="62"/>
                    <a:pt x="117" y="3"/>
                  </a:cubicBezTo>
                  <a:cubicBezTo>
                    <a:pt x="117" y="2"/>
                    <a:pt x="117" y="1"/>
                    <a:pt x="116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"/>
                    <a:pt x="94" y="2"/>
                    <a:pt x="94" y="3"/>
                  </a:cubicBezTo>
                  <a:cubicBezTo>
                    <a:pt x="94" y="60"/>
                    <a:pt x="90" y="206"/>
                    <a:pt x="77" y="261"/>
                  </a:cubicBezTo>
                  <a:cubicBezTo>
                    <a:pt x="69" y="295"/>
                    <a:pt x="78" y="322"/>
                    <a:pt x="85" y="347"/>
                  </a:cubicBezTo>
                  <a:cubicBezTo>
                    <a:pt x="91" y="365"/>
                    <a:pt x="96" y="381"/>
                    <a:pt x="96" y="401"/>
                  </a:cubicBezTo>
                  <a:cubicBezTo>
                    <a:pt x="96" y="425"/>
                    <a:pt x="90" y="450"/>
                    <a:pt x="85" y="474"/>
                  </a:cubicBezTo>
                  <a:cubicBezTo>
                    <a:pt x="80" y="497"/>
                    <a:pt x="75" y="528"/>
                    <a:pt x="75" y="542"/>
                  </a:cubicBezTo>
                  <a:cubicBezTo>
                    <a:pt x="76" y="574"/>
                    <a:pt x="79" y="699"/>
                    <a:pt x="79" y="699"/>
                  </a:cubicBezTo>
                  <a:cubicBezTo>
                    <a:pt x="79" y="699"/>
                    <a:pt x="79" y="699"/>
                    <a:pt x="79" y="699"/>
                  </a:cubicBezTo>
                  <a:cubicBezTo>
                    <a:pt x="79" y="754"/>
                    <a:pt x="98" y="781"/>
                    <a:pt x="120" y="795"/>
                  </a:cubicBezTo>
                  <a:cubicBezTo>
                    <a:pt x="127" y="799"/>
                    <a:pt x="137" y="798"/>
                    <a:pt x="144" y="795"/>
                  </a:cubicBezTo>
                  <a:cubicBezTo>
                    <a:pt x="152" y="792"/>
                    <a:pt x="159" y="787"/>
                    <a:pt x="166" y="782"/>
                  </a:cubicBezTo>
                  <a:cubicBezTo>
                    <a:pt x="186" y="768"/>
                    <a:pt x="211" y="751"/>
                    <a:pt x="268" y="767"/>
                  </a:cubicBezTo>
                  <a:cubicBezTo>
                    <a:pt x="302" y="777"/>
                    <a:pt x="327" y="804"/>
                    <a:pt x="342" y="844"/>
                  </a:cubicBezTo>
                  <a:moveTo>
                    <a:pt x="97" y="844"/>
                  </a:moveTo>
                  <a:cubicBezTo>
                    <a:pt x="91" y="837"/>
                    <a:pt x="85" y="830"/>
                    <a:pt x="78" y="822"/>
                  </a:cubicBezTo>
                  <a:cubicBezTo>
                    <a:pt x="43" y="784"/>
                    <a:pt x="40" y="742"/>
                    <a:pt x="40" y="700"/>
                  </a:cubicBezTo>
                  <a:cubicBezTo>
                    <a:pt x="40" y="699"/>
                    <a:pt x="40" y="699"/>
                    <a:pt x="40" y="699"/>
                  </a:cubicBezTo>
                  <a:cubicBezTo>
                    <a:pt x="40" y="699"/>
                    <a:pt x="46" y="549"/>
                    <a:pt x="42" y="526"/>
                  </a:cubicBezTo>
                  <a:cubicBezTo>
                    <a:pt x="41" y="509"/>
                    <a:pt x="37" y="492"/>
                    <a:pt x="33" y="474"/>
                  </a:cubicBezTo>
                  <a:cubicBezTo>
                    <a:pt x="28" y="450"/>
                    <a:pt x="22" y="425"/>
                    <a:pt x="22" y="401"/>
                  </a:cubicBezTo>
                  <a:cubicBezTo>
                    <a:pt x="22" y="381"/>
                    <a:pt x="27" y="365"/>
                    <a:pt x="33" y="347"/>
                  </a:cubicBezTo>
                  <a:cubicBezTo>
                    <a:pt x="41" y="322"/>
                    <a:pt x="49" y="295"/>
                    <a:pt x="41" y="261"/>
                  </a:cubicBezTo>
                  <a:cubicBezTo>
                    <a:pt x="28" y="206"/>
                    <a:pt x="24" y="60"/>
                    <a:pt x="24" y="3"/>
                  </a:cubicBezTo>
                  <a:cubicBezTo>
                    <a:pt x="24" y="2"/>
                    <a:pt x="25" y="1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62"/>
                    <a:pt x="5" y="209"/>
                    <a:pt x="19" y="266"/>
                  </a:cubicBezTo>
                  <a:cubicBezTo>
                    <a:pt x="25" y="294"/>
                    <a:pt x="18" y="317"/>
                    <a:pt x="11" y="340"/>
                  </a:cubicBezTo>
                  <a:cubicBezTo>
                    <a:pt x="5" y="359"/>
                    <a:pt x="0" y="378"/>
                    <a:pt x="0" y="401"/>
                  </a:cubicBezTo>
                  <a:cubicBezTo>
                    <a:pt x="0" y="428"/>
                    <a:pt x="5" y="453"/>
                    <a:pt x="11" y="478"/>
                  </a:cubicBezTo>
                  <a:cubicBezTo>
                    <a:pt x="16" y="501"/>
                    <a:pt x="22" y="522"/>
                    <a:pt x="20" y="542"/>
                  </a:cubicBezTo>
                  <a:cubicBezTo>
                    <a:pt x="19" y="557"/>
                    <a:pt x="20" y="641"/>
                    <a:pt x="20" y="680"/>
                  </a:cubicBezTo>
                  <a:cubicBezTo>
                    <a:pt x="20" y="692"/>
                    <a:pt x="20" y="715"/>
                    <a:pt x="21" y="723"/>
                  </a:cubicBezTo>
                  <a:cubicBezTo>
                    <a:pt x="23" y="762"/>
                    <a:pt x="31" y="801"/>
                    <a:pt x="63" y="836"/>
                  </a:cubicBezTo>
                  <a:cubicBezTo>
                    <a:pt x="66" y="838"/>
                    <a:pt x="68" y="841"/>
                    <a:pt x="71" y="844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4" name="Freeform 166"/>
            <p:cNvSpPr>
              <a:spLocks/>
            </p:cNvSpPr>
            <p:nvPr/>
          </p:nvSpPr>
          <p:spPr bwMode="auto">
            <a:xfrm>
              <a:off x="2584" y="3217"/>
              <a:ext cx="838" cy="496"/>
            </a:xfrm>
            <a:custGeom>
              <a:avLst/>
              <a:gdLst/>
              <a:ahLst/>
              <a:cxnLst>
                <a:cxn ang="0">
                  <a:pos x="263" y="146"/>
                </a:cxn>
                <a:cxn ang="0">
                  <a:pos x="189" y="69"/>
                </a:cxn>
                <a:cxn ang="0">
                  <a:pos x="87" y="84"/>
                </a:cxn>
                <a:cxn ang="0">
                  <a:pos x="65" y="97"/>
                </a:cxn>
                <a:cxn ang="0">
                  <a:pos x="41" y="97"/>
                </a:cxn>
                <a:cxn ang="0">
                  <a:pos x="0" y="0"/>
                </a:cxn>
              </a:cxnLst>
              <a:rect l="0" t="0" r="r" b="b"/>
              <a:pathLst>
                <a:path w="263" h="146">
                  <a:moveTo>
                    <a:pt x="263" y="146"/>
                  </a:moveTo>
                  <a:cubicBezTo>
                    <a:pt x="248" y="106"/>
                    <a:pt x="223" y="79"/>
                    <a:pt x="189" y="69"/>
                  </a:cubicBezTo>
                  <a:cubicBezTo>
                    <a:pt x="132" y="53"/>
                    <a:pt x="107" y="70"/>
                    <a:pt x="87" y="84"/>
                  </a:cubicBezTo>
                  <a:cubicBezTo>
                    <a:pt x="80" y="89"/>
                    <a:pt x="73" y="94"/>
                    <a:pt x="65" y="97"/>
                  </a:cubicBezTo>
                  <a:cubicBezTo>
                    <a:pt x="58" y="100"/>
                    <a:pt x="48" y="101"/>
                    <a:pt x="41" y="97"/>
                  </a:cubicBezTo>
                  <a:cubicBezTo>
                    <a:pt x="19" y="83"/>
                    <a:pt x="0" y="56"/>
                    <a:pt x="0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5" name="Freeform 167"/>
            <p:cNvSpPr>
              <a:spLocks/>
            </p:cNvSpPr>
            <p:nvPr/>
          </p:nvSpPr>
          <p:spPr bwMode="auto">
            <a:xfrm>
              <a:off x="2460" y="3221"/>
              <a:ext cx="181" cy="4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" y="123"/>
                </a:cxn>
                <a:cxn ang="0">
                  <a:pos x="57" y="145"/>
                </a:cxn>
              </a:cxnLst>
              <a:rect l="0" t="0" r="r" b="b"/>
              <a:pathLst>
                <a:path w="57" h="145">
                  <a:moveTo>
                    <a:pt x="0" y="0"/>
                  </a:moveTo>
                  <a:cubicBezTo>
                    <a:pt x="0" y="43"/>
                    <a:pt x="3" y="85"/>
                    <a:pt x="38" y="123"/>
                  </a:cubicBezTo>
                  <a:cubicBezTo>
                    <a:pt x="45" y="131"/>
                    <a:pt x="51" y="138"/>
                    <a:pt x="57" y="145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6" name="Freeform 168"/>
            <p:cNvSpPr>
              <a:spLocks/>
            </p:cNvSpPr>
            <p:nvPr/>
          </p:nvSpPr>
          <p:spPr bwMode="auto">
            <a:xfrm>
              <a:off x="2654" y="3265"/>
              <a:ext cx="698" cy="221"/>
            </a:xfrm>
            <a:custGeom>
              <a:avLst/>
              <a:gdLst/>
              <a:ahLst/>
              <a:cxnLst>
                <a:cxn ang="0">
                  <a:pos x="18" y="56"/>
                </a:cxn>
                <a:cxn ang="0">
                  <a:pos x="41" y="62"/>
                </a:cxn>
                <a:cxn ang="0">
                  <a:pos x="53" y="54"/>
                </a:cxn>
                <a:cxn ang="0">
                  <a:pos x="172" y="36"/>
                </a:cxn>
                <a:cxn ang="0">
                  <a:pos x="218" y="60"/>
                </a:cxn>
                <a:cxn ang="0">
                  <a:pos x="219" y="61"/>
                </a:cxn>
                <a:cxn ang="0">
                  <a:pos x="219" y="61"/>
                </a:cxn>
                <a:cxn ang="0">
                  <a:pos x="49" y="42"/>
                </a:cxn>
                <a:cxn ang="0">
                  <a:pos x="0" y="15"/>
                </a:cxn>
                <a:cxn ang="0">
                  <a:pos x="18" y="56"/>
                </a:cxn>
              </a:cxnLst>
              <a:rect l="0" t="0" r="r" b="b"/>
              <a:pathLst>
                <a:path w="219" h="65">
                  <a:moveTo>
                    <a:pt x="18" y="56"/>
                  </a:moveTo>
                  <a:cubicBezTo>
                    <a:pt x="26" y="65"/>
                    <a:pt x="36" y="64"/>
                    <a:pt x="41" y="62"/>
                  </a:cubicBezTo>
                  <a:cubicBezTo>
                    <a:pt x="45" y="60"/>
                    <a:pt x="49" y="57"/>
                    <a:pt x="53" y="54"/>
                  </a:cubicBezTo>
                  <a:cubicBezTo>
                    <a:pt x="76" y="38"/>
                    <a:pt x="106" y="17"/>
                    <a:pt x="172" y="36"/>
                  </a:cubicBezTo>
                  <a:cubicBezTo>
                    <a:pt x="189" y="40"/>
                    <a:pt x="205" y="49"/>
                    <a:pt x="218" y="60"/>
                  </a:cubicBezTo>
                  <a:cubicBezTo>
                    <a:pt x="218" y="61"/>
                    <a:pt x="218" y="61"/>
                    <a:pt x="219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144" y="0"/>
                    <a:pt x="80" y="20"/>
                    <a:pt x="49" y="42"/>
                  </a:cubicBezTo>
                  <a:cubicBezTo>
                    <a:pt x="25" y="58"/>
                    <a:pt x="9" y="45"/>
                    <a:pt x="0" y="15"/>
                  </a:cubicBezTo>
                  <a:cubicBezTo>
                    <a:pt x="3" y="35"/>
                    <a:pt x="10" y="46"/>
                    <a:pt x="18" y="56"/>
                  </a:cubicBezTo>
                  <a:close/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7" name="Freeform 169"/>
            <p:cNvSpPr>
              <a:spLocks/>
            </p:cNvSpPr>
            <p:nvPr/>
          </p:nvSpPr>
          <p:spPr bwMode="auto">
            <a:xfrm>
              <a:off x="2412" y="2100"/>
              <a:ext cx="26" cy="6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0"/>
                </a:cxn>
              </a:cxnLst>
              <a:rect l="0" t="0" r="r" b="b"/>
              <a:pathLst>
                <a:path w="8" h="20">
                  <a:moveTo>
                    <a:pt x="8" y="0"/>
                  </a:moveTo>
                  <a:cubicBezTo>
                    <a:pt x="6" y="7"/>
                    <a:pt x="2" y="13"/>
                    <a:pt x="0" y="2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8" name="Freeform 170"/>
            <p:cNvSpPr>
              <a:spLocks/>
            </p:cNvSpPr>
            <p:nvPr/>
          </p:nvSpPr>
          <p:spPr bwMode="auto">
            <a:xfrm>
              <a:off x="2485" y="2378"/>
              <a:ext cx="39" cy="4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14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0" y="7"/>
                    <a:pt x="5" y="12"/>
                    <a:pt x="12" y="14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19" name="Freeform 171"/>
            <p:cNvSpPr>
              <a:spLocks/>
            </p:cNvSpPr>
            <p:nvPr/>
          </p:nvSpPr>
          <p:spPr bwMode="auto">
            <a:xfrm>
              <a:off x="2514" y="2402"/>
              <a:ext cx="26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3"/>
                </a:cxn>
              </a:cxnLst>
              <a:rect l="0" t="0" r="r" b="b"/>
              <a:pathLst>
                <a:path w="8" h="23">
                  <a:moveTo>
                    <a:pt x="4" y="0"/>
                  </a:moveTo>
                  <a:cubicBezTo>
                    <a:pt x="4" y="8"/>
                    <a:pt x="0" y="17"/>
                    <a:pt x="8" y="23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0" name="Freeform 172"/>
            <p:cNvSpPr>
              <a:spLocks/>
            </p:cNvSpPr>
            <p:nvPr/>
          </p:nvSpPr>
          <p:spPr bwMode="auto">
            <a:xfrm>
              <a:off x="2546" y="2341"/>
              <a:ext cx="25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</a:cxnLst>
              <a:rect l="0" t="0" r="r" b="b"/>
              <a:pathLst>
                <a:path w="8" h="23">
                  <a:moveTo>
                    <a:pt x="0" y="0"/>
                  </a:moveTo>
                  <a:cubicBezTo>
                    <a:pt x="7" y="4"/>
                    <a:pt x="8" y="16"/>
                    <a:pt x="5" y="23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1" name="Freeform 173"/>
            <p:cNvSpPr>
              <a:spLocks/>
            </p:cNvSpPr>
            <p:nvPr/>
          </p:nvSpPr>
          <p:spPr bwMode="auto">
            <a:xfrm>
              <a:off x="2533" y="2293"/>
              <a:ext cx="26" cy="5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6" y="15"/>
                    <a:pt x="8" y="5"/>
                    <a:pt x="8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2" name="Freeform 174"/>
            <p:cNvSpPr>
              <a:spLocks/>
            </p:cNvSpPr>
            <p:nvPr/>
          </p:nvSpPr>
          <p:spPr bwMode="auto">
            <a:xfrm>
              <a:off x="2546" y="2273"/>
              <a:ext cx="2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2" y="3"/>
                    <a:pt x="5" y="8"/>
                    <a:pt x="9" y="9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3" name="Freeform 175"/>
            <p:cNvSpPr>
              <a:spLocks/>
            </p:cNvSpPr>
            <p:nvPr/>
          </p:nvSpPr>
          <p:spPr bwMode="auto">
            <a:xfrm>
              <a:off x="2466" y="2470"/>
              <a:ext cx="23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1" y="3"/>
                    <a:pt x="4" y="3"/>
                    <a:pt x="7" y="4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4" name="Freeform 176"/>
            <p:cNvSpPr>
              <a:spLocks/>
            </p:cNvSpPr>
            <p:nvPr/>
          </p:nvSpPr>
          <p:spPr bwMode="auto">
            <a:xfrm>
              <a:off x="2476" y="2480"/>
              <a:ext cx="1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5" name="Freeform 177"/>
            <p:cNvSpPr>
              <a:spLocks/>
            </p:cNvSpPr>
            <p:nvPr/>
          </p:nvSpPr>
          <p:spPr bwMode="auto">
            <a:xfrm>
              <a:off x="2463" y="2259"/>
              <a:ext cx="2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2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5" y="2"/>
                    <a:pt x="6" y="7"/>
                    <a:pt x="7" y="12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6" name="Freeform 178"/>
            <p:cNvSpPr>
              <a:spLocks/>
            </p:cNvSpPr>
            <p:nvPr/>
          </p:nvSpPr>
          <p:spPr bwMode="auto">
            <a:xfrm>
              <a:off x="2482" y="2273"/>
              <a:ext cx="13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7" name="Freeform 179"/>
            <p:cNvSpPr>
              <a:spLocks/>
            </p:cNvSpPr>
            <p:nvPr/>
          </p:nvSpPr>
          <p:spPr bwMode="auto">
            <a:xfrm>
              <a:off x="2501" y="1947"/>
              <a:ext cx="23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0"/>
                    <a:pt x="5" y="0"/>
                    <a:pt x="7" y="1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8" name="Freeform 180"/>
            <p:cNvSpPr>
              <a:spLocks/>
            </p:cNvSpPr>
            <p:nvPr/>
          </p:nvSpPr>
          <p:spPr bwMode="auto">
            <a:xfrm>
              <a:off x="2466" y="2059"/>
              <a:ext cx="32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8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cubicBezTo>
                    <a:pt x="8" y="3"/>
                    <a:pt x="10" y="10"/>
                    <a:pt x="9" y="18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29" name="Freeform 181"/>
            <p:cNvSpPr>
              <a:spLocks/>
            </p:cNvSpPr>
            <p:nvPr/>
          </p:nvSpPr>
          <p:spPr bwMode="auto">
            <a:xfrm>
              <a:off x="2476" y="2110"/>
              <a:ext cx="57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cubicBezTo>
                    <a:pt x="5" y="0"/>
                    <a:pt x="12" y="3"/>
                    <a:pt x="18" y="4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0" name="Freeform 182"/>
            <p:cNvSpPr>
              <a:spLocks/>
            </p:cNvSpPr>
            <p:nvPr/>
          </p:nvSpPr>
          <p:spPr bwMode="auto">
            <a:xfrm>
              <a:off x="2527" y="2103"/>
              <a:ext cx="16" cy="5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6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2" y="4"/>
                    <a:pt x="0" y="12"/>
                    <a:pt x="1" y="16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1" name="Freeform 183"/>
            <p:cNvSpPr>
              <a:spLocks/>
            </p:cNvSpPr>
            <p:nvPr/>
          </p:nvSpPr>
          <p:spPr bwMode="auto">
            <a:xfrm>
              <a:off x="2530" y="2181"/>
              <a:ext cx="32" cy="3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0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4" y="9"/>
                    <a:pt x="9" y="3"/>
                    <a:pt x="10" y="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2" name="Freeform 184"/>
            <p:cNvSpPr>
              <a:spLocks/>
            </p:cNvSpPr>
            <p:nvPr/>
          </p:nvSpPr>
          <p:spPr bwMode="auto">
            <a:xfrm>
              <a:off x="2552" y="2168"/>
              <a:ext cx="39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3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3" y="5"/>
                    <a:pt x="7" y="6"/>
                    <a:pt x="12" y="3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3" name="Freeform 185"/>
            <p:cNvSpPr>
              <a:spLocks/>
            </p:cNvSpPr>
            <p:nvPr/>
          </p:nvSpPr>
          <p:spPr bwMode="auto">
            <a:xfrm>
              <a:off x="2584" y="2161"/>
              <a:ext cx="19" cy="3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4"/>
                    <a:pt x="2" y="9"/>
                    <a:pt x="6" y="10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4" name="Freeform 186"/>
            <p:cNvSpPr>
              <a:spLocks/>
            </p:cNvSpPr>
            <p:nvPr/>
          </p:nvSpPr>
          <p:spPr bwMode="auto">
            <a:xfrm>
              <a:off x="2587" y="2049"/>
              <a:ext cx="2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3" y="1"/>
                    <a:pt x="7" y="6"/>
                    <a:pt x="8" y="9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5" name="Freeform 187"/>
            <p:cNvSpPr>
              <a:spLocks/>
            </p:cNvSpPr>
            <p:nvPr/>
          </p:nvSpPr>
          <p:spPr bwMode="auto">
            <a:xfrm>
              <a:off x="2543" y="2001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0" y="3"/>
                    <a:pt x="3" y="7"/>
                    <a:pt x="6" y="9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6" name="Freeform 188"/>
            <p:cNvSpPr>
              <a:spLocks/>
            </p:cNvSpPr>
            <p:nvPr/>
          </p:nvSpPr>
          <p:spPr bwMode="auto">
            <a:xfrm>
              <a:off x="2555" y="2011"/>
              <a:ext cx="13" cy="4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13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cubicBezTo>
                    <a:pt x="2" y="4"/>
                    <a:pt x="0" y="9"/>
                    <a:pt x="3" y="13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7" name="Freeform 189"/>
            <p:cNvSpPr>
              <a:spLocks/>
            </p:cNvSpPr>
            <p:nvPr/>
          </p:nvSpPr>
          <p:spPr bwMode="auto">
            <a:xfrm>
              <a:off x="2485" y="2541"/>
              <a:ext cx="26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3" y="5"/>
                    <a:pt x="5" y="4"/>
                    <a:pt x="8" y="5"/>
                  </a:cubicBezTo>
                </a:path>
              </a:pathLst>
            </a:custGeom>
            <a:noFill/>
            <a:ln w="11113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8" name="Freeform 190"/>
            <p:cNvSpPr>
              <a:spLocks/>
            </p:cNvSpPr>
            <p:nvPr/>
          </p:nvSpPr>
          <p:spPr bwMode="auto">
            <a:xfrm>
              <a:off x="2460" y="2253"/>
              <a:ext cx="22" cy="3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0"/>
                </a:cxn>
                <a:cxn ang="0">
                  <a:pos x="2" y="9"/>
                </a:cxn>
              </a:cxnLst>
              <a:rect l="0" t="0" r="r" b="b"/>
              <a:pathLst>
                <a:path w="7" h="9">
                  <a:moveTo>
                    <a:pt x="0" y="5"/>
                  </a:moveTo>
                  <a:cubicBezTo>
                    <a:pt x="0" y="3"/>
                    <a:pt x="4" y="0"/>
                    <a:pt x="6" y="0"/>
                  </a:cubicBezTo>
                  <a:cubicBezTo>
                    <a:pt x="7" y="4"/>
                    <a:pt x="4" y="7"/>
                    <a:pt x="2" y="9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39" name="Freeform 191"/>
            <p:cNvSpPr>
              <a:spLocks/>
            </p:cNvSpPr>
            <p:nvPr/>
          </p:nvSpPr>
          <p:spPr bwMode="auto">
            <a:xfrm>
              <a:off x="2530" y="2178"/>
              <a:ext cx="25" cy="4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11"/>
                </a:cxn>
                <a:cxn ang="0">
                  <a:pos x="3" y="4"/>
                </a:cxn>
                <a:cxn ang="0">
                  <a:pos x="8" y="10"/>
                </a:cxn>
              </a:cxnLst>
              <a:rect l="0" t="0" r="r" b="b"/>
              <a:pathLst>
                <a:path w="8" h="13">
                  <a:moveTo>
                    <a:pt x="0" y="6"/>
                  </a:moveTo>
                  <a:cubicBezTo>
                    <a:pt x="0" y="8"/>
                    <a:pt x="3" y="13"/>
                    <a:pt x="5" y="11"/>
                  </a:cubicBezTo>
                  <a:cubicBezTo>
                    <a:pt x="7" y="8"/>
                    <a:pt x="2" y="6"/>
                    <a:pt x="3" y="4"/>
                  </a:cubicBezTo>
                  <a:cubicBezTo>
                    <a:pt x="4" y="0"/>
                    <a:pt x="8" y="9"/>
                    <a:pt x="8" y="10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0" name="Freeform 192"/>
            <p:cNvSpPr>
              <a:spLocks/>
            </p:cNvSpPr>
            <p:nvPr/>
          </p:nvSpPr>
          <p:spPr bwMode="auto">
            <a:xfrm>
              <a:off x="2578" y="2164"/>
              <a:ext cx="1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3" y="1"/>
                    <a:pt x="5" y="0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1" name="Freeform 193"/>
            <p:cNvSpPr>
              <a:spLocks/>
            </p:cNvSpPr>
            <p:nvPr/>
          </p:nvSpPr>
          <p:spPr bwMode="auto">
            <a:xfrm>
              <a:off x="2546" y="2022"/>
              <a:ext cx="35" cy="27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0" y="6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cubicBezTo>
                    <a:pt x="11" y="8"/>
                    <a:pt x="6" y="0"/>
                    <a:pt x="0" y="6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2" name="Freeform 194"/>
            <p:cNvSpPr>
              <a:spLocks/>
            </p:cNvSpPr>
            <p:nvPr/>
          </p:nvSpPr>
          <p:spPr bwMode="auto">
            <a:xfrm>
              <a:off x="2587" y="2039"/>
              <a:ext cx="7" cy="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8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3" name="Freeform 195"/>
            <p:cNvSpPr>
              <a:spLocks/>
            </p:cNvSpPr>
            <p:nvPr/>
          </p:nvSpPr>
          <p:spPr bwMode="auto">
            <a:xfrm>
              <a:off x="2536" y="2001"/>
              <a:ext cx="19" cy="1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5" y="2"/>
                    <a:pt x="6" y="0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4" name="Freeform 196"/>
            <p:cNvSpPr>
              <a:spLocks/>
            </p:cNvSpPr>
            <p:nvPr/>
          </p:nvSpPr>
          <p:spPr bwMode="auto">
            <a:xfrm>
              <a:off x="2463" y="2052"/>
              <a:ext cx="19" cy="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0" y="5"/>
                    <a:pt x="4" y="8"/>
                    <a:pt x="6" y="4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5" name="Freeform 197"/>
            <p:cNvSpPr>
              <a:spLocks/>
            </p:cNvSpPr>
            <p:nvPr/>
          </p:nvSpPr>
          <p:spPr bwMode="auto">
            <a:xfrm>
              <a:off x="2473" y="2120"/>
              <a:ext cx="12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3" y="3"/>
                    <a:pt x="4" y="5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6" name="Freeform 198"/>
            <p:cNvSpPr>
              <a:spLocks/>
            </p:cNvSpPr>
            <p:nvPr/>
          </p:nvSpPr>
          <p:spPr bwMode="auto">
            <a:xfrm>
              <a:off x="2533" y="2107"/>
              <a:ext cx="16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2"/>
                    <a:pt x="3" y="2"/>
                    <a:pt x="5" y="3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7" name="Freeform 199"/>
            <p:cNvSpPr>
              <a:spLocks/>
            </p:cNvSpPr>
            <p:nvPr/>
          </p:nvSpPr>
          <p:spPr bwMode="auto">
            <a:xfrm>
              <a:off x="2520" y="2144"/>
              <a:ext cx="20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1"/>
                </a:cxn>
                <a:cxn ang="0">
                  <a:pos x="0" y="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3" y="4"/>
                    <a:pt x="6" y="3"/>
                    <a:pt x="6" y="1"/>
                  </a:cubicBezTo>
                  <a:cubicBezTo>
                    <a:pt x="5" y="0"/>
                    <a:pt x="2" y="0"/>
                    <a:pt x="0" y="1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8" name="Freeform 200"/>
            <p:cNvSpPr>
              <a:spLocks/>
            </p:cNvSpPr>
            <p:nvPr/>
          </p:nvSpPr>
          <p:spPr bwMode="auto">
            <a:xfrm>
              <a:off x="2543" y="2270"/>
              <a:ext cx="16" cy="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2"/>
                    <a:pt x="3" y="1"/>
                    <a:pt x="5" y="0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49" name="Freeform 201"/>
            <p:cNvSpPr>
              <a:spLocks/>
            </p:cNvSpPr>
            <p:nvPr/>
          </p:nvSpPr>
          <p:spPr bwMode="auto">
            <a:xfrm>
              <a:off x="2533" y="2338"/>
              <a:ext cx="7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3"/>
                    <a:pt x="1" y="5"/>
                    <a:pt x="2" y="7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0" name="Freeform 202"/>
            <p:cNvSpPr>
              <a:spLocks/>
            </p:cNvSpPr>
            <p:nvPr/>
          </p:nvSpPr>
          <p:spPr bwMode="auto">
            <a:xfrm>
              <a:off x="2473" y="2385"/>
              <a:ext cx="35" cy="3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3" y="10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5" y="0"/>
                    <a:pt x="2" y="0"/>
                    <a:pt x="2" y="1"/>
                  </a:cubicBezTo>
                  <a:cubicBezTo>
                    <a:pt x="0" y="4"/>
                    <a:pt x="3" y="3"/>
                    <a:pt x="5" y="3"/>
                  </a:cubicBezTo>
                  <a:cubicBezTo>
                    <a:pt x="11" y="3"/>
                    <a:pt x="7" y="8"/>
                    <a:pt x="3" y="10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1" name="Freeform 203"/>
            <p:cNvSpPr>
              <a:spLocks/>
            </p:cNvSpPr>
            <p:nvPr/>
          </p:nvSpPr>
          <p:spPr bwMode="auto">
            <a:xfrm>
              <a:off x="2514" y="2402"/>
              <a:ext cx="22" cy="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cubicBezTo>
                    <a:pt x="3" y="2"/>
                    <a:pt x="5" y="1"/>
                    <a:pt x="7" y="0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2" name="Freeform 204"/>
            <p:cNvSpPr>
              <a:spLocks/>
            </p:cNvSpPr>
            <p:nvPr/>
          </p:nvSpPr>
          <p:spPr bwMode="auto">
            <a:xfrm>
              <a:off x="2546" y="2395"/>
              <a:ext cx="25" cy="17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2" y="2"/>
                </a:cxn>
                <a:cxn ang="0">
                  <a:pos x="8" y="1"/>
                </a:cxn>
              </a:cxnLst>
              <a:rect l="0" t="0" r="r" b="b"/>
              <a:pathLst>
                <a:path w="8" h="5">
                  <a:moveTo>
                    <a:pt x="7" y="5"/>
                  </a:moveTo>
                  <a:cubicBezTo>
                    <a:pt x="5" y="5"/>
                    <a:pt x="0" y="4"/>
                    <a:pt x="2" y="2"/>
                  </a:cubicBezTo>
                  <a:cubicBezTo>
                    <a:pt x="3" y="0"/>
                    <a:pt x="6" y="1"/>
                    <a:pt x="8" y="1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3" name="Freeform 205"/>
            <p:cNvSpPr>
              <a:spLocks/>
            </p:cNvSpPr>
            <p:nvPr/>
          </p:nvSpPr>
          <p:spPr bwMode="auto">
            <a:xfrm>
              <a:off x="2533" y="2470"/>
              <a:ext cx="7" cy="1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3"/>
                    <a:pt x="2" y="1"/>
                    <a:pt x="2" y="0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4" name="Freeform 206"/>
            <p:cNvSpPr>
              <a:spLocks/>
            </p:cNvSpPr>
            <p:nvPr/>
          </p:nvSpPr>
          <p:spPr bwMode="auto">
            <a:xfrm>
              <a:off x="2466" y="2467"/>
              <a:ext cx="10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3"/>
                    <a:pt x="2" y="1"/>
                    <a:pt x="3" y="0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5" name="Freeform 207"/>
            <p:cNvSpPr>
              <a:spLocks/>
            </p:cNvSpPr>
            <p:nvPr/>
          </p:nvSpPr>
          <p:spPr bwMode="auto">
            <a:xfrm>
              <a:off x="2428" y="2103"/>
              <a:ext cx="22" cy="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4"/>
                </a:cxn>
                <a:cxn ang="0">
                  <a:pos x="0" y="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3" y="0"/>
                    <a:pt x="7" y="3"/>
                    <a:pt x="4" y="4"/>
                  </a:cubicBezTo>
                  <a:cubicBezTo>
                    <a:pt x="2" y="5"/>
                    <a:pt x="0" y="3"/>
                    <a:pt x="0" y="3"/>
                  </a:cubicBezTo>
                </a:path>
              </a:pathLst>
            </a:custGeom>
            <a:noFill/>
            <a:ln w="11113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6" name="Freeform 208"/>
            <p:cNvSpPr>
              <a:spLocks/>
            </p:cNvSpPr>
            <p:nvPr/>
          </p:nvSpPr>
          <p:spPr bwMode="auto">
            <a:xfrm>
              <a:off x="2476" y="1539"/>
              <a:ext cx="19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0" y="6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2" y="0"/>
                    <a:pt x="6" y="0"/>
                    <a:pt x="6" y="3"/>
                  </a:cubicBezTo>
                  <a:cubicBezTo>
                    <a:pt x="6" y="5"/>
                    <a:pt x="3" y="7"/>
                    <a:pt x="0" y="6"/>
                  </a:cubicBezTo>
                </a:path>
              </a:pathLst>
            </a:custGeom>
            <a:noFill/>
            <a:ln w="20638" cap="flat">
              <a:solidFill>
                <a:srgbClr val="C75F7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7" name="Freeform 209"/>
            <p:cNvSpPr>
              <a:spLocks/>
            </p:cNvSpPr>
            <p:nvPr/>
          </p:nvSpPr>
          <p:spPr bwMode="auto">
            <a:xfrm>
              <a:off x="2552" y="1543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noFill/>
            <a:ln w="20638" cap="flat">
              <a:solidFill>
                <a:srgbClr val="C75F7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58" name="Freeform 210"/>
            <p:cNvSpPr>
              <a:spLocks/>
            </p:cNvSpPr>
            <p:nvPr/>
          </p:nvSpPr>
          <p:spPr bwMode="auto">
            <a:xfrm>
              <a:off x="2552" y="1560"/>
              <a:ext cx="10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noFill/>
            <a:ln w="20638" cap="flat">
              <a:solidFill>
                <a:srgbClr val="C75F7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1"/>
          <p:cNvGrpSpPr>
            <a:grpSpLocks/>
          </p:cNvGrpSpPr>
          <p:nvPr/>
        </p:nvGrpSpPr>
        <p:grpSpPr bwMode="auto">
          <a:xfrm>
            <a:off x="6137275" y="1139825"/>
            <a:ext cx="1831975" cy="4735513"/>
            <a:chOff x="3866" y="718"/>
            <a:chExt cx="1154" cy="2983"/>
          </a:xfrm>
        </p:grpSpPr>
        <p:sp>
          <p:nvSpPr>
            <p:cNvPr id="53460" name="Freeform 212"/>
            <p:cNvSpPr>
              <a:spLocks/>
            </p:cNvSpPr>
            <p:nvPr/>
          </p:nvSpPr>
          <p:spPr bwMode="auto">
            <a:xfrm>
              <a:off x="3939" y="786"/>
              <a:ext cx="1014" cy="2915"/>
            </a:xfrm>
            <a:custGeom>
              <a:avLst/>
              <a:gdLst/>
              <a:ahLst/>
              <a:cxnLst>
                <a:cxn ang="0">
                  <a:pos x="318" y="858"/>
                </a:cxn>
                <a:cxn ang="0">
                  <a:pos x="244" y="781"/>
                </a:cxn>
                <a:cxn ang="0">
                  <a:pos x="142" y="796"/>
                </a:cxn>
                <a:cxn ang="0">
                  <a:pos x="120" y="809"/>
                </a:cxn>
                <a:cxn ang="0">
                  <a:pos x="96" y="809"/>
                </a:cxn>
                <a:cxn ang="0">
                  <a:pos x="55" y="712"/>
                </a:cxn>
                <a:cxn ang="0">
                  <a:pos x="55" y="712"/>
                </a:cxn>
                <a:cxn ang="0">
                  <a:pos x="54" y="678"/>
                </a:cxn>
                <a:cxn ang="0">
                  <a:pos x="63" y="616"/>
                </a:cxn>
                <a:cxn ang="0">
                  <a:pos x="74" y="544"/>
                </a:cxn>
                <a:cxn ang="0">
                  <a:pos x="63" y="490"/>
                </a:cxn>
                <a:cxn ang="0">
                  <a:pos x="50" y="404"/>
                </a:cxn>
                <a:cxn ang="0">
                  <a:pos x="64" y="351"/>
                </a:cxn>
                <a:cxn ang="0">
                  <a:pos x="72" y="17"/>
                </a:cxn>
                <a:cxn ang="0">
                  <a:pos x="71" y="14"/>
                </a:cxn>
                <a:cxn ang="0">
                  <a:pos x="66" y="11"/>
                </a:cxn>
                <a:cxn ang="0">
                  <a:pos x="61" y="6"/>
                </a:cxn>
                <a:cxn ang="0">
                  <a:pos x="53" y="6"/>
                </a:cxn>
                <a:cxn ang="0">
                  <a:pos x="47" y="1"/>
                </a:cxn>
                <a:cxn ang="0">
                  <a:pos x="38" y="4"/>
                </a:cxn>
                <a:cxn ang="0">
                  <a:pos x="28" y="2"/>
                </a:cxn>
                <a:cxn ang="0">
                  <a:pos x="21" y="6"/>
                </a:cxn>
                <a:cxn ang="0">
                  <a:pos x="13" y="6"/>
                </a:cxn>
                <a:cxn ang="0">
                  <a:pos x="8" y="12"/>
                </a:cxn>
                <a:cxn ang="0">
                  <a:pos x="3" y="14"/>
                </a:cxn>
                <a:cxn ang="0">
                  <a:pos x="2" y="17"/>
                </a:cxn>
                <a:cxn ang="0">
                  <a:pos x="10" y="350"/>
                </a:cxn>
                <a:cxn ang="0">
                  <a:pos x="23" y="404"/>
                </a:cxn>
                <a:cxn ang="0">
                  <a:pos x="11" y="490"/>
                </a:cxn>
                <a:cxn ang="0">
                  <a:pos x="0" y="544"/>
                </a:cxn>
                <a:cxn ang="0">
                  <a:pos x="11" y="616"/>
                </a:cxn>
                <a:cxn ang="0">
                  <a:pos x="18" y="677"/>
                </a:cxn>
                <a:cxn ang="0">
                  <a:pos x="16" y="713"/>
                </a:cxn>
                <a:cxn ang="0">
                  <a:pos x="16" y="713"/>
                </a:cxn>
                <a:cxn ang="0">
                  <a:pos x="54" y="836"/>
                </a:cxn>
                <a:cxn ang="0">
                  <a:pos x="72" y="858"/>
                </a:cxn>
              </a:cxnLst>
              <a:rect l="0" t="0" r="r" b="b"/>
              <a:pathLst>
                <a:path w="318" h="858">
                  <a:moveTo>
                    <a:pt x="318" y="858"/>
                  </a:moveTo>
                  <a:cubicBezTo>
                    <a:pt x="303" y="818"/>
                    <a:pt x="278" y="791"/>
                    <a:pt x="244" y="781"/>
                  </a:cubicBezTo>
                  <a:cubicBezTo>
                    <a:pt x="187" y="765"/>
                    <a:pt x="162" y="782"/>
                    <a:pt x="142" y="796"/>
                  </a:cubicBezTo>
                  <a:cubicBezTo>
                    <a:pt x="135" y="801"/>
                    <a:pt x="128" y="806"/>
                    <a:pt x="120" y="809"/>
                  </a:cubicBezTo>
                  <a:cubicBezTo>
                    <a:pt x="113" y="812"/>
                    <a:pt x="103" y="813"/>
                    <a:pt x="96" y="809"/>
                  </a:cubicBezTo>
                  <a:cubicBezTo>
                    <a:pt x="74" y="795"/>
                    <a:pt x="55" y="768"/>
                    <a:pt x="55" y="712"/>
                  </a:cubicBezTo>
                  <a:cubicBezTo>
                    <a:pt x="55" y="712"/>
                    <a:pt x="55" y="712"/>
                    <a:pt x="55" y="712"/>
                  </a:cubicBezTo>
                  <a:cubicBezTo>
                    <a:pt x="54" y="678"/>
                    <a:pt x="54" y="678"/>
                    <a:pt x="54" y="678"/>
                  </a:cubicBezTo>
                  <a:cubicBezTo>
                    <a:pt x="54" y="663"/>
                    <a:pt x="58" y="640"/>
                    <a:pt x="63" y="616"/>
                  </a:cubicBezTo>
                  <a:cubicBezTo>
                    <a:pt x="68" y="593"/>
                    <a:pt x="74" y="568"/>
                    <a:pt x="74" y="544"/>
                  </a:cubicBezTo>
                  <a:cubicBezTo>
                    <a:pt x="74" y="524"/>
                    <a:pt x="69" y="508"/>
                    <a:pt x="63" y="490"/>
                  </a:cubicBezTo>
                  <a:cubicBezTo>
                    <a:pt x="55" y="465"/>
                    <a:pt x="42" y="438"/>
                    <a:pt x="50" y="404"/>
                  </a:cubicBezTo>
                  <a:cubicBezTo>
                    <a:pt x="53" y="393"/>
                    <a:pt x="62" y="375"/>
                    <a:pt x="64" y="351"/>
                  </a:cubicBezTo>
                  <a:cubicBezTo>
                    <a:pt x="73" y="252"/>
                    <a:pt x="72" y="63"/>
                    <a:pt x="72" y="17"/>
                  </a:cubicBezTo>
                  <a:cubicBezTo>
                    <a:pt x="72" y="16"/>
                    <a:pt x="71" y="15"/>
                    <a:pt x="71" y="14"/>
                  </a:cubicBezTo>
                  <a:cubicBezTo>
                    <a:pt x="71" y="10"/>
                    <a:pt x="68" y="13"/>
                    <a:pt x="66" y="11"/>
                  </a:cubicBezTo>
                  <a:cubicBezTo>
                    <a:pt x="62" y="8"/>
                    <a:pt x="64" y="7"/>
                    <a:pt x="61" y="6"/>
                  </a:cubicBezTo>
                  <a:cubicBezTo>
                    <a:pt x="58" y="5"/>
                    <a:pt x="56" y="8"/>
                    <a:pt x="53" y="6"/>
                  </a:cubicBezTo>
                  <a:cubicBezTo>
                    <a:pt x="50" y="5"/>
                    <a:pt x="52" y="2"/>
                    <a:pt x="47" y="1"/>
                  </a:cubicBezTo>
                  <a:cubicBezTo>
                    <a:pt x="42" y="0"/>
                    <a:pt x="42" y="4"/>
                    <a:pt x="38" y="4"/>
                  </a:cubicBezTo>
                  <a:cubicBezTo>
                    <a:pt x="33" y="4"/>
                    <a:pt x="33" y="1"/>
                    <a:pt x="28" y="2"/>
                  </a:cubicBezTo>
                  <a:cubicBezTo>
                    <a:pt x="24" y="2"/>
                    <a:pt x="25" y="5"/>
                    <a:pt x="21" y="6"/>
                  </a:cubicBezTo>
                  <a:cubicBezTo>
                    <a:pt x="17" y="7"/>
                    <a:pt x="16" y="5"/>
                    <a:pt x="13" y="6"/>
                  </a:cubicBezTo>
                  <a:cubicBezTo>
                    <a:pt x="10" y="7"/>
                    <a:pt x="10" y="10"/>
                    <a:pt x="8" y="12"/>
                  </a:cubicBezTo>
                  <a:cubicBezTo>
                    <a:pt x="6" y="13"/>
                    <a:pt x="4" y="13"/>
                    <a:pt x="3" y="14"/>
                  </a:cubicBezTo>
                  <a:cubicBezTo>
                    <a:pt x="2" y="15"/>
                    <a:pt x="2" y="16"/>
                    <a:pt x="2" y="17"/>
                  </a:cubicBezTo>
                  <a:cubicBezTo>
                    <a:pt x="2" y="63"/>
                    <a:pt x="2" y="250"/>
                    <a:pt x="10" y="350"/>
                  </a:cubicBezTo>
                  <a:cubicBezTo>
                    <a:pt x="12" y="374"/>
                    <a:pt x="21" y="393"/>
                    <a:pt x="23" y="404"/>
                  </a:cubicBezTo>
                  <a:cubicBezTo>
                    <a:pt x="31" y="438"/>
                    <a:pt x="18" y="465"/>
                    <a:pt x="11" y="490"/>
                  </a:cubicBezTo>
                  <a:cubicBezTo>
                    <a:pt x="5" y="508"/>
                    <a:pt x="0" y="524"/>
                    <a:pt x="0" y="544"/>
                  </a:cubicBezTo>
                  <a:cubicBezTo>
                    <a:pt x="0" y="568"/>
                    <a:pt x="6" y="593"/>
                    <a:pt x="11" y="616"/>
                  </a:cubicBezTo>
                  <a:cubicBezTo>
                    <a:pt x="16" y="640"/>
                    <a:pt x="18" y="667"/>
                    <a:pt x="18" y="677"/>
                  </a:cubicBezTo>
                  <a:cubicBezTo>
                    <a:pt x="17" y="686"/>
                    <a:pt x="16" y="713"/>
                    <a:pt x="16" y="713"/>
                  </a:cubicBezTo>
                  <a:cubicBezTo>
                    <a:pt x="16" y="713"/>
                    <a:pt x="16" y="713"/>
                    <a:pt x="16" y="713"/>
                  </a:cubicBezTo>
                  <a:cubicBezTo>
                    <a:pt x="16" y="756"/>
                    <a:pt x="19" y="798"/>
                    <a:pt x="54" y="836"/>
                  </a:cubicBezTo>
                  <a:cubicBezTo>
                    <a:pt x="61" y="844"/>
                    <a:pt x="67" y="851"/>
                    <a:pt x="72" y="858"/>
                  </a:cubicBezTo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1" name="Freeform 213"/>
            <p:cNvSpPr>
              <a:spLocks/>
            </p:cNvSpPr>
            <p:nvPr/>
          </p:nvSpPr>
          <p:spPr bwMode="auto">
            <a:xfrm>
              <a:off x="3952" y="1455"/>
              <a:ext cx="182" cy="1009"/>
            </a:xfrm>
            <a:custGeom>
              <a:avLst/>
              <a:gdLst/>
              <a:ahLst/>
              <a:cxnLst>
                <a:cxn ang="0">
                  <a:pos x="52" y="296"/>
                </a:cxn>
                <a:cxn ang="0">
                  <a:pos x="57" y="287"/>
                </a:cxn>
                <a:cxn ang="0">
                  <a:pos x="46" y="250"/>
                </a:cxn>
                <a:cxn ang="0">
                  <a:pos x="45" y="250"/>
                </a:cxn>
                <a:cxn ang="0">
                  <a:pos x="34" y="257"/>
                </a:cxn>
                <a:cxn ang="0">
                  <a:pos x="26" y="243"/>
                </a:cxn>
                <a:cxn ang="0">
                  <a:pos x="22" y="199"/>
                </a:cxn>
                <a:cxn ang="0">
                  <a:pos x="11" y="155"/>
                </a:cxn>
                <a:cxn ang="0">
                  <a:pos x="0" y="0"/>
                </a:cxn>
                <a:cxn ang="0">
                  <a:pos x="6" y="153"/>
                </a:cxn>
                <a:cxn ang="0">
                  <a:pos x="19" y="207"/>
                </a:cxn>
                <a:cxn ang="0">
                  <a:pos x="8" y="288"/>
                </a:cxn>
                <a:cxn ang="0">
                  <a:pos x="52" y="296"/>
                </a:cxn>
              </a:cxnLst>
              <a:rect l="0" t="0" r="r" b="b"/>
              <a:pathLst>
                <a:path w="57" h="297">
                  <a:moveTo>
                    <a:pt x="52" y="296"/>
                  </a:moveTo>
                  <a:cubicBezTo>
                    <a:pt x="54" y="297"/>
                    <a:pt x="57" y="292"/>
                    <a:pt x="57" y="287"/>
                  </a:cubicBezTo>
                  <a:cubicBezTo>
                    <a:pt x="53" y="275"/>
                    <a:pt x="49" y="263"/>
                    <a:pt x="46" y="250"/>
                  </a:cubicBezTo>
                  <a:cubicBezTo>
                    <a:pt x="46" y="250"/>
                    <a:pt x="45" y="250"/>
                    <a:pt x="45" y="250"/>
                  </a:cubicBezTo>
                  <a:cubicBezTo>
                    <a:pt x="45" y="250"/>
                    <a:pt x="42" y="257"/>
                    <a:pt x="34" y="257"/>
                  </a:cubicBezTo>
                  <a:cubicBezTo>
                    <a:pt x="25" y="257"/>
                    <a:pt x="25" y="256"/>
                    <a:pt x="26" y="243"/>
                  </a:cubicBezTo>
                  <a:cubicBezTo>
                    <a:pt x="28" y="231"/>
                    <a:pt x="27" y="214"/>
                    <a:pt x="22" y="199"/>
                  </a:cubicBezTo>
                  <a:cubicBezTo>
                    <a:pt x="18" y="185"/>
                    <a:pt x="12" y="179"/>
                    <a:pt x="11" y="155"/>
                  </a:cubicBezTo>
                  <a:cubicBezTo>
                    <a:pt x="10" y="138"/>
                    <a:pt x="3" y="55"/>
                    <a:pt x="0" y="0"/>
                  </a:cubicBezTo>
                  <a:cubicBezTo>
                    <a:pt x="1" y="55"/>
                    <a:pt x="3" y="112"/>
                    <a:pt x="6" y="153"/>
                  </a:cubicBezTo>
                  <a:cubicBezTo>
                    <a:pt x="8" y="177"/>
                    <a:pt x="17" y="196"/>
                    <a:pt x="19" y="207"/>
                  </a:cubicBezTo>
                  <a:cubicBezTo>
                    <a:pt x="27" y="239"/>
                    <a:pt x="16" y="264"/>
                    <a:pt x="8" y="288"/>
                  </a:cubicBezTo>
                  <a:cubicBezTo>
                    <a:pt x="27" y="291"/>
                    <a:pt x="51" y="295"/>
                    <a:pt x="52" y="296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2" name="Freeform 214"/>
            <p:cNvSpPr>
              <a:spLocks/>
            </p:cNvSpPr>
            <p:nvPr/>
          </p:nvSpPr>
          <p:spPr bwMode="auto">
            <a:xfrm>
              <a:off x="3978" y="2311"/>
              <a:ext cx="156" cy="130"/>
            </a:xfrm>
            <a:custGeom>
              <a:avLst/>
              <a:gdLst/>
              <a:ahLst/>
              <a:cxnLst>
                <a:cxn ang="0">
                  <a:pos x="49" y="35"/>
                </a:cxn>
                <a:cxn ang="0">
                  <a:pos x="42" y="14"/>
                </a:cxn>
                <a:cxn ang="0">
                  <a:pos x="33" y="12"/>
                </a:cxn>
                <a:cxn ang="0">
                  <a:pos x="16" y="13"/>
                </a:cxn>
                <a:cxn ang="0">
                  <a:pos x="11" y="0"/>
                </a:cxn>
                <a:cxn ang="0">
                  <a:pos x="0" y="36"/>
                </a:cxn>
                <a:cxn ang="0">
                  <a:pos x="6" y="37"/>
                </a:cxn>
                <a:cxn ang="0">
                  <a:pos x="31" y="30"/>
                </a:cxn>
                <a:cxn ang="0">
                  <a:pos x="48" y="38"/>
                </a:cxn>
                <a:cxn ang="0">
                  <a:pos x="49" y="35"/>
                </a:cxn>
              </a:cxnLst>
              <a:rect l="0" t="0" r="r" b="b"/>
              <a:pathLst>
                <a:path w="49" h="38">
                  <a:moveTo>
                    <a:pt x="49" y="35"/>
                  </a:moveTo>
                  <a:cubicBezTo>
                    <a:pt x="47" y="28"/>
                    <a:pt x="44" y="21"/>
                    <a:pt x="42" y="14"/>
                  </a:cubicBezTo>
                  <a:cubicBezTo>
                    <a:pt x="39" y="13"/>
                    <a:pt x="34" y="12"/>
                    <a:pt x="33" y="12"/>
                  </a:cubicBezTo>
                  <a:cubicBezTo>
                    <a:pt x="28" y="11"/>
                    <a:pt x="20" y="14"/>
                    <a:pt x="16" y="13"/>
                  </a:cubicBezTo>
                  <a:cubicBezTo>
                    <a:pt x="15" y="12"/>
                    <a:pt x="12" y="5"/>
                    <a:pt x="11" y="0"/>
                  </a:cubicBezTo>
                  <a:cubicBezTo>
                    <a:pt x="8" y="13"/>
                    <a:pt x="4" y="24"/>
                    <a:pt x="0" y="36"/>
                  </a:cubicBezTo>
                  <a:cubicBezTo>
                    <a:pt x="2" y="36"/>
                    <a:pt x="4" y="36"/>
                    <a:pt x="6" y="37"/>
                  </a:cubicBezTo>
                  <a:cubicBezTo>
                    <a:pt x="13" y="30"/>
                    <a:pt x="19" y="26"/>
                    <a:pt x="31" y="30"/>
                  </a:cubicBezTo>
                  <a:cubicBezTo>
                    <a:pt x="37" y="32"/>
                    <a:pt x="42" y="37"/>
                    <a:pt x="48" y="38"/>
                  </a:cubicBezTo>
                  <a:cubicBezTo>
                    <a:pt x="48" y="37"/>
                    <a:pt x="49" y="36"/>
                    <a:pt x="49" y="35"/>
                  </a:cubicBezTo>
                  <a:close/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3" name="Freeform 215"/>
            <p:cNvSpPr>
              <a:spLocks/>
            </p:cNvSpPr>
            <p:nvPr/>
          </p:nvSpPr>
          <p:spPr bwMode="auto">
            <a:xfrm>
              <a:off x="3968" y="3028"/>
              <a:ext cx="143" cy="218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0" y="53"/>
                </a:cxn>
                <a:cxn ang="0">
                  <a:pos x="13" y="64"/>
                </a:cxn>
                <a:cxn ang="0">
                  <a:pos x="45" y="19"/>
                </a:cxn>
                <a:cxn ang="0">
                  <a:pos x="45" y="21"/>
                </a:cxn>
                <a:cxn ang="0">
                  <a:pos x="44" y="8"/>
                </a:cxn>
                <a:cxn ang="0">
                  <a:pos x="40" y="3"/>
                </a:cxn>
                <a:cxn ang="0">
                  <a:pos x="18" y="2"/>
                </a:cxn>
                <a:cxn ang="0">
                  <a:pos x="11" y="13"/>
                </a:cxn>
              </a:cxnLst>
              <a:rect l="0" t="0" r="r" b="b"/>
              <a:pathLst>
                <a:path w="45" h="64">
                  <a:moveTo>
                    <a:pt x="11" y="1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42"/>
                    <a:pt x="23" y="0"/>
                    <a:pt x="45" y="19"/>
                  </a:cubicBezTo>
                  <a:cubicBezTo>
                    <a:pt x="45" y="19"/>
                    <a:pt x="45" y="20"/>
                    <a:pt x="45" y="21"/>
                  </a:cubicBezTo>
                  <a:cubicBezTo>
                    <a:pt x="45" y="17"/>
                    <a:pt x="44" y="12"/>
                    <a:pt x="44" y="8"/>
                  </a:cubicBezTo>
                  <a:cubicBezTo>
                    <a:pt x="42" y="5"/>
                    <a:pt x="40" y="3"/>
                    <a:pt x="40" y="3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11" y="13"/>
                  </a:ln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4" name="Freeform 216"/>
            <p:cNvSpPr>
              <a:spLocks/>
            </p:cNvSpPr>
            <p:nvPr/>
          </p:nvSpPr>
          <p:spPr bwMode="auto">
            <a:xfrm>
              <a:off x="3990" y="3158"/>
              <a:ext cx="156" cy="509"/>
            </a:xfrm>
            <a:custGeom>
              <a:avLst/>
              <a:gdLst/>
              <a:ahLst/>
              <a:cxnLst>
                <a:cxn ang="0">
                  <a:pos x="49" y="150"/>
                </a:cxn>
                <a:cxn ang="0">
                  <a:pos x="14" y="8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38" y="138"/>
                </a:cxn>
                <a:cxn ang="0">
                  <a:pos x="49" y="150"/>
                </a:cxn>
              </a:cxnLst>
              <a:rect l="0" t="0" r="r" b="b"/>
              <a:pathLst>
                <a:path w="49" h="150">
                  <a:moveTo>
                    <a:pt x="49" y="150"/>
                  </a:moveTo>
                  <a:cubicBezTo>
                    <a:pt x="38" y="131"/>
                    <a:pt x="20" y="104"/>
                    <a:pt x="14" y="81"/>
                  </a:cubicBezTo>
                  <a:cubicBezTo>
                    <a:pt x="6" y="49"/>
                    <a:pt x="4" y="15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8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58"/>
                    <a:pt x="3" y="100"/>
                    <a:pt x="38" y="138"/>
                  </a:cubicBezTo>
                  <a:cubicBezTo>
                    <a:pt x="42" y="142"/>
                    <a:pt x="46" y="146"/>
                    <a:pt x="49" y="150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5" name="Freeform 217"/>
            <p:cNvSpPr>
              <a:spLocks/>
            </p:cNvSpPr>
            <p:nvPr/>
          </p:nvSpPr>
          <p:spPr bwMode="auto">
            <a:xfrm>
              <a:off x="3981" y="2852"/>
              <a:ext cx="169" cy="374"/>
            </a:xfrm>
            <a:custGeom>
              <a:avLst/>
              <a:gdLst/>
              <a:ahLst/>
              <a:cxnLst>
                <a:cxn ang="0">
                  <a:pos x="5" y="71"/>
                </a:cxn>
                <a:cxn ang="0">
                  <a:pos x="2" y="110"/>
                </a:cxn>
                <a:cxn ang="0">
                  <a:pos x="7" y="85"/>
                </a:cxn>
                <a:cxn ang="0">
                  <a:pos x="23" y="56"/>
                </a:cxn>
                <a:cxn ang="0">
                  <a:pos x="41" y="60"/>
                </a:cxn>
                <a:cxn ang="0">
                  <a:pos x="41" y="54"/>
                </a:cxn>
                <a:cxn ang="0">
                  <a:pos x="44" y="40"/>
                </a:cxn>
                <a:cxn ang="0">
                  <a:pos x="44" y="36"/>
                </a:cxn>
                <a:cxn ang="0">
                  <a:pos x="45" y="31"/>
                </a:cxn>
                <a:cxn ang="0">
                  <a:pos x="47" y="22"/>
                </a:cxn>
                <a:cxn ang="0">
                  <a:pos x="52" y="2"/>
                </a:cxn>
                <a:cxn ang="0">
                  <a:pos x="33" y="23"/>
                </a:cxn>
                <a:cxn ang="0">
                  <a:pos x="14" y="35"/>
                </a:cxn>
                <a:cxn ang="0">
                  <a:pos x="1" y="17"/>
                </a:cxn>
                <a:cxn ang="0">
                  <a:pos x="0" y="39"/>
                </a:cxn>
                <a:cxn ang="0">
                  <a:pos x="5" y="71"/>
                </a:cxn>
              </a:cxnLst>
              <a:rect l="0" t="0" r="r" b="b"/>
              <a:pathLst>
                <a:path w="53" h="110">
                  <a:moveTo>
                    <a:pt x="5" y="71"/>
                  </a:moveTo>
                  <a:cubicBezTo>
                    <a:pt x="6" y="76"/>
                    <a:pt x="2" y="96"/>
                    <a:pt x="2" y="110"/>
                  </a:cubicBezTo>
                  <a:cubicBezTo>
                    <a:pt x="3" y="107"/>
                    <a:pt x="7" y="89"/>
                    <a:pt x="7" y="85"/>
                  </a:cubicBezTo>
                  <a:cubicBezTo>
                    <a:pt x="9" y="79"/>
                    <a:pt x="12" y="57"/>
                    <a:pt x="23" y="56"/>
                  </a:cubicBezTo>
                  <a:cubicBezTo>
                    <a:pt x="33" y="54"/>
                    <a:pt x="38" y="58"/>
                    <a:pt x="41" y="60"/>
                  </a:cubicBezTo>
                  <a:cubicBezTo>
                    <a:pt x="43" y="55"/>
                    <a:pt x="40" y="59"/>
                    <a:pt x="41" y="54"/>
                  </a:cubicBezTo>
                  <a:cubicBezTo>
                    <a:pt x="42" y="49"/>
                    <a:pt x="43" y="45"/>
                    <a:pt x="44" y="40"/>
                  </a:cubicBezTo>
                  <a:cubicBezTo>
                    <a:pt x="44" y="39"/>
                    <a:pt x="44" y="37"/>
                    <a:pt x="44" y="36"/>
                  </a:cubicBezTo>
                  <a:cubicBezTo>
                    <a:pt x="44" y="35"/>
                    <a:pt x="45" y="33"/>
                    <a:pt x="45" y="31"/>
                  </a:cubicBezTo>
                  <a:cubicBezTo>
                    <a:pt x="46" y="28"/>
                    <a:pt x="47" y="25"/>
                    <a:pt x="47" y="22"/>
                  </a:cubicBezTo>
                  <a:cubicBezTo>
                    <a:pt x="47" y="21"/>
                    <a:pt x="53" y="2"/>
                    <a:pt x="52" y="2"/>
                  </a:cubicBezTo>
                  <a:cubicBezTo>
                    <a:pt x="50" y="0"/>
                    <a:pt x="35" y="22"/>
                    <a:pt x="33" y="23"/>
                  </a:cubicBezTo>
                  <a:cubicBezTo>
                    <a:pt x="26" y="26"/>
                    <a:pt x="20" y="30"/>
                    <a:pt x="14" y="35"/>
                  </a:cubicBezTo>
                  <a:cubicBezTo>
                    <a:pt x="9" y="38"/>
                    <a:pt x="5" y="21"/>
                    <a:pt x="1" y="1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" y="50"/>
                    <a:pt x="4" y="61"/>
                    <a:pt x="5" y="71"/>
                  </a:cubicBezTo>
                  <a:close/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6" name="Freeform 218"/>
            <p:cNvSpPr>
              <a:spLocks/>
            </p:cNvSpPr>
            <p:nvPr/>
          </p:nvSpPr>
          <p:spPr bwMode="auto">
            <a:xfrm>
              <a:off x="3875" y="718"/>
              <a:ext cx="364" cy="11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28" y="32"/>
                </a:cxn>
                <a:cxn ang="0">
                  <a:pos x="33" y="26"/>
                </a:cxn>
                <a:cxn ang="0">
                  <a:pos x="41" y="26"/>
                </a:cxn>
                <a:cxn ang="0">
                  <a:pos x="48" y="22"/>
                </a:cxn>
                <a:cxn ang="0">
                  <a:pos x="58" y="24"/>
                </a:cxn>
                <a:cxn ang="0">
                  <a:pos x="67" y="21"/>
                </a:cxn>
                <a:cxn ang="0">
                  <a:pos x="73" y="26"/>
                </a:cxn>
                <a:cxn ang="0">
                  <a:pos x="81" y="26"/>
                </a:cxn>
                <a:cxn ang="0">
                  <a:pos x="86" y="31"/>
                </a:cxn>
                <a:cxn ang="0">
                  <a:pos x="91" y="34"/>
                </a:cxn>
                <a:cxn ang="0">
                  <a:pos x="114" y="34"/>
                </a:cxn>
                <a:cxn ang="0">
                  <a:pos x="57" y="0"/>
                </a:cxn>
              </a:cxnLst>
              <a:rect l="0" t="0" r="r" b="b"/>
              <a:pathLst>
                <a:path w="114" h="34">
                  <a:moveTo>
                    <a:pt x="57" y="0"/>
                  </a:moveTo>
                  <a:cubicBezTo>
                    <a:pt x="24" y="0"/>
                    <a:pt x="1" y="14"/>
                    <a:pt x="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3"/>
                    <a:pt x="26" y="33"/>
                    <a:pt x="28" y="32"/>
                  </a:cubicBezTo>
                  <a:cubicBezTo>
                    <a:pt x="30" y="30"/>
                    <a:pt x="30" y="27"/>
                    <a:pt x="33" y="26"/>
                  </a:cubicBezTo>
                  <a:cubicBezTo>
                    <a:pt x="36" y="25"/>
                    <a:pt x="37" y="27"/>
                    <a:pt x="41" y="26"/>
                  </a:cubicBezTo>
                  <a:cubicBezTo>
                    <a:pt x="45" y="25"/>
                    <a:pt x="44" y="22"/>
                    <a:pt x="48" y="22"/>
                  </a:cubicBezTo>
                  <a:cubicBezTo>
                    <a:pt x="53" y="21"/>
                    <a:pt x="53" y="24"/>
                    <a:pt x="58" y="24"/>
                  </a:cubicBezTo>
                  <a:cubicBezTo>
                    <a:pt x="62" y="24"/>
                    <a:pt x="62" y="20"/>
                    <a:pt x="67" y="21"/>
                  </a:cubicBezTo>
                  <a:cubicBezTo>
                    <a:pt x="72" y="22"/>
                    <a:pt x="70" y="25"/>
                    <a:pt x="73" y="26"/>
                  </a:cubicBezTo>
                  <a:cubicBezTo>
                    <a:pt x="76" y="28"/>
                    <a:pt x="78" y="25"/>
                    <a:pt x="81" y="26"/>
                  </a:cubicBezTo>
                  <a:cubicBezTo>
                    <a:pt x="84" y="27"/>
                    <a:pt x="82" y="28"/>
                    <a:pt x="86" y="31"/>
                  </a:cubicBezTo>
                  <a:cubicBezTo>
                    <a:pt x="88" y="33"/>
                    <a:pt x="91" y="30"/>
                    <a:pt x="91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14"/>
                    <a:pt x="90" y="0"/>
                    <a:pt x="57" y="0"/>
                  </a:cubicBezTo>
                  <a:close/>
                </a:path>
              </a:pathLst>
            </a:custGeom>
            <a:solidFill>
              <a:srgbClr val="F8EDE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7" name="Freeform 219"/>
            <p:cNvSpPr>
              <a:spLocks/>
            </p:cNvSpPr>
            <p:nvPr/>
          </p:nvSpPr>
          <p:spPr bwMode="auto">
            <a:xfrm>
              <a:off x="3939" y="2356"/>
              <a:ext cx="236" cy="638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52" y="10"/>
                </a:cxn>
                <a:cxn ang="0">
                  <a:pos x="45" y="4"/>
                </a:cxn>
                <a:cxn ang="0">
                  <a:pos x="33" y="5"/>
                </a:cxn>
                <a:cxn ang="0">
                  <a:pos x="20" y="11"/>
                </a:cxn>
                <a:cxn ang="0">
                  <a:pos x="7" y="42"/>
                </a:cxn>
                <a:cxn ang="0">
                  <a:pos x="4" y="62"/>
                </a:cxn>
                <a:cxn ang="0">
                  <a:pos x="1" y="84"/>
                </a:cxn>
                <a:cxn ang="0">
                  <a:pos x="5" y="109"/>
                </a:cxn>
                <a:cxn ang="0">
                  <a:pos x="8" y="143"/>
                </a:cxn>
                <a:cxn ang="0">
                  <a:pos x="14" y="166"/>
                </a:cxn>
                <a:cxn ang="0">
                  <a:pos x="21" y="183"/>
                </a:cxn>
                <a:cxn ang="0">
                  <a:pos x="33" y="185"/>
                </a:cxn>
                <a:cxn ang="0">
                  <a:pos x="55" y="170"/>
                </a:cxn>
                <a:cxn ang="0">
                  <a:pos x="66" y="137"/>
                </a:cxn>
                <a:cxn ang="0">
                  <a:pos x="70" y="105"/>
                </a:cxn>
                <a:cxn ang="0">
                  <a:pos x="67" y="47"/>
                </a:cxn>
                <a:cxn ang="0">
                  <a:pos x="61" y="22"/>
                </a:cxn>
              </a:cxnLst>
              <a:rect l="0" t="0" r="r" b="b"/>
              <a:pathLst>
                <a:path w="74" h="188">
                  <a:moveTo>
                    <a:pt x="61" y="22"/>
                  </a:moveTo>
                  <a:cubicBezTo>
                    <a:pt x="59" y="17"/>
                    <a:pt x="55" y="14"/>
                    <a:pt x="52" y="10"/>
                  </a:cubicBezTo>
                  <a:cubicBezTo>
                    <a:pt x="50" y="8"/>
                    <a:pt x="48" y="6"/>
                    <a:pt x="45" y="4"/>
                  </a:cubicBezTo>
                  <a:cubicBezTo>
                    <a:pt x="41" y="0"/>
                    <a:pt x="37" y="3"/>
                    <a:pt x="33" y="5"/>
                  </a:cubicBezTo>
                  <a:cubicBezTo>
                    <a:pt x="28" y="7"/>
                    <a:pt x="25" y="6"/>
                    <a:pt x="20" y="11"/>
                  </a:cubicBezTo>
                  <a:cubicBezTo>
                    <a:pt x="11" y="20"/>
                    <a:pt x="10" y="29"/>
                    <a:pt x="7" y="42"/>
                  </a:cubicBezTo>
                  <a:cubicBezTo>
                    <a:pt x="5" y="51"/>
                    <a:pt x="5" y="57"/>
                    <a:pt x="4" y="62"/>
                  </a:cubicBezTo>
                  <a:cubicBezTo>
                    <a:pt x="3" y="69"/>
                    <a:pt x="0" y="78"/>
                    <a:pt x="1" y="84"/>
                  </a:cubicBezTo>
                  <a:cubicBezTo>
                    <a:pt x="1" y="93"/>
                    <a:pt x="4" y="98"/>
                    <a:pt x="5" y="109"/>
                  </a:cubicBezTo>
                  <a:cubicBezTo>
                    <a:pt x="6" y="119"/>
                    <a:pt x="6" y="132"/>
                    <a:pt x="8" y="143"/>
                  </a:cubicBezTo>
                  <a:cubicBezTo>
                    <a:pt x="10" y="151"/>
                    <a:pt x="11" y="158"/>
                    <a:pt x="14" y="166"/>
                  </a:cubicBezTo>
                  <a:cubicBezTo>
                    <a:pt x="17" y="172"/>
                    <a:pt x="17" y="177"/>
                    <a:pt x="21" y="183"/>
                  </a:cubicBezTo>
                  <a:cubicBezTo>
                    <a:pt x="25" y="188"/>
                    <a:pt x="30" y="184"/>
                    <a:pt x="33" y="185"/>
                  </a:cubicBezTo>
                  <a:cubicBezTo>
                    <a:pt x="46" y="186"/>
                    <a:pt x="54" y="177"/>
                    <a:pt x="55" y="170"/>
                  </a:cubicBezTo>
                  <a:cubicBezTo>
                    <a:pt x="58" y="159"/>
                    <a:pt x="64" y="148"/>
                    <a:pt x="66" y="137"/>
                  </a:cubicBezTo>
                  <a:cubicBezTo>
                    <a:pt x="68" y="124"/>
                    <a:pt x="67" y="118"/>
                    <a:pt x="70" y="105"/>
                  </a:cubicBezTo>
                  <a:cubicBezTo>
                    <a:pt x="74" y="85"/>
                    <a:pt x="73" y="66"/>
                    <a:pt x="67" y="47"/>
                  </a:cubicBezTo>
                  <a:cubicBezTo>
                    <a:pt x="64" y="40"/>
                    <a:pt x="64" y="30"/>
                    <a:pt x="61" y="22"/>
                  </a:cubicBezTo>
                  <a:close/>
                </a:path>
              </a:pathLst>
            </a:custGeom>
            <a:solidFill>
              <a:srgbClr val="F9C88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8" name="Freeform 220"/>
            <p:cNvSpPr>
              <a:spLocks/>
            </p:cNvSpPr>
            <p:nvPr/>
          </p:nvSpPr>
          <p:spPr bwMode="auto">
            <a:xfrm>
              <a:off x="4150" y="1978"/>
              <a:ext cx="95" cy="619"/>
            </a:xfrm>
            <a:custGeom>
              <a:avLst/>
              <a:gdLst/>
              <a:ahLst/>
              <a:cxnLst>
                <a:cxn ang="0">
                  <a:pos x="30" y="182"/>
                </a:cxn>
                <a:cxn ang="0">
                  <a:pos x="12" y="82"/>
                </a:cxn>
                <a:cxn ang="0">
                  <a:pos x="21" y="0"/>
                </a:cxn>
                <a:cxn ang="0">
                  <a:pos x="7" y="58"/>
                </a:cxn>
                <a:cxn ang="0">
                  <a:pos x="19" y="132"/>
                </a:cxn>
                <a:cxn ang="0">
                  <a:pos x="30" y="182"/>
                </a:cxn>
              </a:cxnLst>
              <a:rect l="0" t="0" r="r" b="b"/>
              <a:pathLst>
                <a:path w="30" h="182">
                  <a:moveTo>
                    <a:pt x="30" y="182"/>
                  </a:moveTo>
                  <a:cubicBezTo>
                    <a:pt x="30" y="164"/>
                    <a:pt x="13" y="93"/>
                    <a:pt x="12" y="82"/>
                  </a:cubicBezTo>
                  <a:cubicBezTo>
                    <a:pt x="10" y="53"/>
                    <a:pt x="19" y="26"/>
                    <a:pt x="21" y="0"/>
                  </a:cubicBezTo>
                  <a:cubicBezTo>
                    <a:pt x="19" y="26"/>
                    <a:pt x="9" y="47"/>
                    <a:pt x="7" y="58"/>
                  </a:cubicBezTo>
                  <a:cubicBezTo>
                    <a:pt x="0" y="86"/>
                    <a:pt x="12" y="109"/>
                    <a:pt x="19" y="132"/>
                  </a:cubicBezTo>
                  <a:cubicBezTo>
                    <a:pt x="24" y="148"/>
                    <a:pt x="29" y="164"/>
                    <a:pt x="30" y="182"/>
                  </a:cubicBezTo>
                  <a:close/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69" name="Freeform 221"/>
            <p:cNvSpPr>
              <a:spLocks/>
            </p:cNvSpPr>
            <p:nvPr/>
          </p:nvSpPr>
          <p:spPr bwMode="auto">
            <a:xfrm>
              <a:off x="3872" y="1972"/>
              <a:ext cx="93" cy="581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0" y="171"/>
                </a:cxn>
                <a:cxn ang="0">
                  <a:pos x="10" y="134"/>
                </a:cxn>
                <a:cxn ang="0">
                  <a:pos x="22" y="60"/>
                </a:cxn>
                <a:cxn ang="0">
                  <a:pos x="8" y="0"/>
                </a:cxn>
                <a:cxn ang="0">
                  <a:pos x="11" y="113"/>
                </a:cxn>
              </a:cxnLst>
              <a:rect l="0" t="0" r="r" b="b"/>
              <a:pathLst>
                <a:path w="29" h="171">
                  <a:moveTo>
                    <a:pt x="11" y="113"/>
                  </a:moveTo>
                  <a:cubicBezTo>
                    <a:pt x="7" y="132"/>
                    <a:pt x="2" y="155"/>
                    <a:pt x="0" y="171"/>
                  </a:cubicBezTo>
                  <a:cubicBezTo>
                    <a:pt x="3" y="158"/>
                    <a:pt x="6" y="146"/>
                    <a:pt x="10" y="134"/>
                  </a:cubicBezTo>
                  <a:cubicBezTo>
                    <a:pt x="17" y="111"/>
                    <a:pt x="29" y="88"/>
                    <a:pt x="22" y="60"/>
                  </a:cubicBezTo>
                  <a:cubicBezTo>
                    <a:pt x="19" y="48"/>
                    <a:pt x="11" y="27"/>
                    <a:pt x="8" y="0"/>
                  </a:cubicBezTo>
                  <a:cubicBezTo>
                    <a:pt x="10" y="29"/>
                    <a:pt x="22" y="61"/>
                    <a:pt x="11" y="113"/>
                  </a:cubicBezTo>
                  <a:close/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0" name="Freeform 222"/>
            <p:cNvSpPr>
              <a:spLocks/>
            </p:cNvSpPr>
            <p:nvPr/>
          </p:nvSpPr>
          <p:spPr bwMode="auto">
            <a:xfrm>
              <a:off x="4185" y="3253"/>
              <a:ext cx="698" cy="221"/>
            </a:xfrm>
            <a:custGeom>
              <a:avLst/>
              <a:gdLst/>
              <a:ahLst/>
              <a:cxnLst>
                <a:cxn ang="0">
                  <a:pos x="18" y="56"/>
                </a:cxn>
                <a:cxn ang="0">
                  <a:pos x="41" y="62"/>
                </a:cxn>
                <a:cxn ang="0">
                  <a:pos x="53" y="54"/>
                </a:cxn>
                <a:cxn ang="0">
                  <a:pos x="172" y="36"/>
                </a:cxn>
                <a:cxn ang="0">
                  <a:pos x="218" y="60"/>
                </a:cxn>
                <a:cxn ang="0">
                  <a:pos x="218" y="61"/>
                </a:cxn>
                <a:cxn ang="0">
                  <a:pos x="219" y="61"/>
                </a:cxn>
                <a:cxn ang="0">
                  <a:pos x="49" y="42"/>
                </a:cxn>
                <a:cxn ang="0">
                  <a:pos x="0" y="15"/>
                </a:cxn>
                <a:cxn ang="0">
                  <a:pos x="18" y="56"/>
                </a:cxn>
              </a:cxnLst>
              <a:rect l="0" t="0" r="r" b="b"/>
              <a:pathLst>
                <a:path w="219" h="65">
                  <a:moveTo>
                    <a:pt x="18" y="56"/>
                  </a:moveTo>
                  <a:cubicBezTo>
                    <a:pt x="26" y="65"/>
                    <a:pt x="36" y="64"/>
                    <a:pt x="41" y="62"/>
                  </a:cubicBezTo>
                  <a:cubicBezTo>
                    <a:pt x="45" y="60"/>
                    <a:pt x="49" y="57"/>
                    <a:pt x="53" y="54"/>
                  </a:cubicBezTo>
                  <a:cubicBezTo>
                    <a:pt x="75" y="38"/>
                    <a:pt x="106" y="17"/>
                    <a:pt x="172" y="36"/>
                  </a:cubicBezTo>
                  <a:cubicBezTo>
                    <a:pt x="189" y="40"/>
                    <a:pt x="204" y="49"/>
                    <a:pt x="218" y="60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144" y="0"/>
                    <a:pt x="80" y="20"/>
                    <a:pt x="49" y="42"/>
                  </a:cubicBezTo>
                  <a:cubicBezTo>
                    <a:pt x="25" y="58"/>
                    <a:pt x="9" y="45"/>
                    <a:pt x="0" y="15"/>
                  </a:cubicBezTo>
                  <a:cubicBezTo>
                    <a:pt x="3" y="35"/>
                    <a:pt x="10" y="46"/>
                    <a:pt x="18" y="56"/>
                  </a:cubicBezTo>
                  <a:close/>
                </a:path>
              </a:pathLst>
            </a:custGeom>
            <a:solidFill>
              <a:srgbClr val="E7C2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1" name="Freeform 223"/>
            <p:cNvSpPr>
              <a:spLocks/>
            </p:cNvSpPr>
            <p:nvPr/>
          </p:nvSpPr>
          <p:spPr bwMode="auto">
            <a:xfrm>
              <a:off x="3866" y="833"/>
              <a:ext cx="303" cy="2868"/>
            </a:xfrm>
            <a:custGeom>
              <a:avLst/>
              <a:gdLst/>
              <a:ahLst/>
              <a:cxnLst>
                <a:cxn ang="0">
                  <a:pos x="39" y="699"/>
                </a:cxn>
                <a:cxn ang="0">
                  <a:pos x="39" y="699"/>
                </a:cxn>
                <a:cxn ang="0">
                  <a:pos x="41" y="663"/>
                </a:cxn>
                <a:cxn ang="0">
                  <a:pos x="34" y="602"/>
                </a:cxn>
                <a:cxn ang="0">
                  <a:pos x="23" y="530"/>
                </a:cxn>
                <a:cxn ang="0">
                  <a:pos x="34" y="476"/>
                </a:cxn>
                <a:cxn ang="0">
                  <a:pos x="46" y="390"/>
                </a:cxn>
                <a:cxn ang="0">
                  <a:pos x="33" y="336"/>
                </a:cxn>
                <a:cxn ang="0">
                  <a:pos x="25" y="3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10" y="335"/>
                </a:cxn>
                <a:cxn ang="0">
                  <a:pos x="24" y="395"/>
                </a:cxn>
                <a:cxn ang="0">
                  <a:pos x="12" y="469"/>
                </a:cxn>
                <a:cxn ang="0">
                  <a:pos x="0" y="530"/>
                </a:cxn>
                <a:cxn ang="0">
                  <a:pos x="12" y="607"/>
                </a:cxn>
                <a:cxn ang="0">
                  <a:pos x="20" y="655"/>
                </a:cxn>
                <a:cxn ang="0">
                  <a:pos x="19" y="699"/>
                </a:cxn>
                <a:cxn ang="0">
                  <a:pos x="19" y="699"/>
                </a:cxn>
                <a:cxn ang="0">
                  <a:pos x="19" y="699"/>
                </a:cxn>
                <a:cxn ang="0">
                  <a:pos x="62" y="836"/>
                </a:cxn>
                <a:cxn ang="0">
                  <a:pos x="70" y="844"/>
                </a:cxn>
                <a:cxn ang="0">
                  <a:pos x="95" y="844"/>
                </a:cxn>
                <a:cxn ang="0">
                  <a:pos x="77" y="822"/>
                </a:cxn>
                <a:cxn ang="0">
                  <a:pos x="39" y="699"/>
                </a:cxn>
              </a:cxnLst>
              <a:rect l="0" t="0" r="r" b="b"/>
              <a:pathLst>
                <a:path w="95" h="844">
                  <a:moveTo>
                    <a:pt x="39" y="699"/>
                  </a:moveTo>
                  <a:cubicBezTo>
                    <a:pt x="39" y="699"/>
                    <a:pt x="39" y="699"/>
                    <a:pt x="39" y="699"/>
                  </a:cubicBezTo>
                  <a:cubicBezTo>
                    <a:pt x="39" y="697"/>
                    <a:pt x="40" y="672"/>
                    <a:pt x="41" y="663"/>
                  </a:cubicBezTo>
                  <a:cubicBezTo>
                    <a:pt x="41" y="653"/>
                    <a:pt x="39" y="626"/>
                    <a:pt x="34" y="602"/>
                  </a:cubicBezTo>
                  <a:cubicBezTo>
                    <a:pt x="29" y="579"/>
                    <a:pt x="23" y="554"/>
                    <a:pt x="23" y="530"/>
                  </a:cubicBezTo>
                  <a:cubicBezTo>
                    <a:pt x="23" y="510"/>
                    <a:pt x="28" y="494"/>
                    <a:pt x="34" y="476"/>
                  </a:cubicBezTo>
                  <a:cubicBezTo>
                    <a:pt x="41" y="451"/>
                    <a:pt x="54" y="424"/>
                    <a:pt x="46" y="390"/>
                  </a:cubicBezTo>
                  <a:cubicBezTo>
                    <a:pt x="44" y="379"/>
                    <a:pt x="35" y="360"/>
                    <a:pt x="33" y="336"/>
                  </a:cubicBezTo>
                  <a:cubicBezTo>
                    <a:pt x="25" y="236"/>
                    <a:pt x="25" y="49"/>
                    <a:pt x="25" y="3"/>
                  </a:cubicBezTo>
                  <a:cubicBezTo>
                    <a:pt x="25" y="2"/>
                    <a:pt x="25" y="1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50"/>
                    <a:pt x="2" y="233"/>
                    <a:pt x="10" y="335"/>
                  </a:cubicBezTo>
                  <a:cubicBezTo>
                    <a:pt x="13" y="362"/>
                    <a:pt x="21" y="383"/>
                    <a:pt x="24" y="395"/>
                  </a:cubicBezTo>
                  <a:cubicBezTo>
                    <a:pt x="31" y="423"/>
                    <a:pt x="19" y="446"/>
                    <a:pt x="12" y="469"/>
                  </a:cubicBezTo>
                  <a:cubicBezTo>
                    <a:pt x="6" y="488"/>
                    <a:pt x="0" y="507"/>
                    <a:pt x="0" y="530"/>
                  </a:cubicBezTo>
                  <a:cubicBezTo>
                    <a:pt x="0" y="557"/>
                    <a:pt x="6" y="582"/>
                    <a:pt x="12" y="607"/>
                  </a:cubicBezTo>
                  <a:cubicBezTo>
                    <a:pt x="14" y="618"/>
                    <a:pt x="19" y="635"/>
                    <a:pt x="20" y="655"/>
                  </a:cubicBezTo>
                  <a:cubicBezTo>
                    <a:pt x="21" y="664"/>
                    <a:pt x="19" y="699"/>
                    <a:pt x="19" y="699"/>
                  </a:cubicBezTo>
                  <a:cubicBezTo>
                    <a:pt x="19" y="699"/>
                    <a:pt x="19" y="699"/>
                    <a:pt x="19" y="699"/>
                  </a:cubicBezTo>
                  <a:cubicBezTo>
                    <a:pt x="19" y="699"/>
                    <a:pt x="19" y="699"/>
                    <a:pt x="19" y="699"/>
                  </a:cubicBezTo>
                  <a:cubicBezTo>
                    <a:pt x="19" y="745"/>
                    <a:pt x="23" y="793"/>
                    <a:pt x="62" y="836"/>
                  </a:cubicBezTo>
                  <a:cubicBezTo>
                    <a:pt x="65" y="838"/>
                    <a:pt x="67" y="841"/>
                    <a:pt x="70" y="844"/>
                  </a:cubicBezTo>
                  <a:cubicBezTo>
                    <a:pt x="95" y="844"/>
                    <a:pt x="95" y="844"/>
                    <a:pt x="95" y="844"/>
                  </a:cubicBezTo>
                  <a:cubicBezTo>
                    <a:pt x="90" y="837"/>
                    <a:pt x="84" y="830"/>
                    <a:pt x="77" y="822"/>
                  </a:cubicBezTo>
                  <a:cubicBezTo>
                    <a:pt x="42" y="784"/>
                    <a:pt x="39" y="742"/>
                    <a:pt x="39" y="699"/>
                  </a:cubicBezTo>
                  <a:close/>
                </a:path>
              </a:pathLst>
            </a:custGeom>
            <a:solidFill>
              <a:srgbClr val="EFD8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2" name="Freeform 224"/>
            <p:cNvSpPr>
              <a:spLocks/>
            </p:cNvSpPr>
            <p:nvPr/>
          </p:nvSpPr>
          <p:spPr bwMode="auto">
            <a:xfrm>
              <a:off x="4073" y="833"/>
              <a:ext cx="947" cy="2868"/>
            </a:xfrm>
            <a:custGeom>
              <a:avLst/>
              <a:gdLst/>
              <a:ahLst/>
              <a:cxnLst>
                <a:cxn ang="0">
                  <a:pos x="207" y="748"/>
                </a:cxn>
                <a:cxn ang="0">
                  <a:pos x="88" y="766"/>
                </a:cxn>
                <a:cxn ang="0">
                  <a:pos x="76" y="774"/>
                </a:cxn>
                <a:cxn ang="0">
                  <a:pos x="53" y="768"/>
                </a:cxn>
                <a:cxn ang="0">
                  <a:pos x="33" y="699"/>
                </a:cxn>
                <a:cxn ang="0">
                  <a:pos x="33" y="699"/>
                </a:cxn>
                <a:cxn ang="0">
                  <a:pos x="32" y="665"/>
                </a:cxn>
                <a:cxn ang="0">
                  <a:pos x="43" y="607"/>
                </a:cxn>
                <a:cxn ang="0">
                  <a:pos x="54" y="530"/>
                </a:cxn>
                <a:cxn ang="0">
                  <a:pos x="43" y="469"/>
                </a:cxn>
                <a:cxn ang="0">
                  <a:pos x="31" y="395"/>
                </a:cxn>
                <a:cxn ang="0">
                  <a:pos x="45" y="337"/>
                </a:cxn>
                <a:cxn ang="0">
                  <a:pos x="52" y="3"/>
                </a:cxn>
                <a:cxn ang="0">
                  <a:pos x="52" y="0"/>
                </a:cxn>
                <a:cxn ang="0">
                  <a:pos x="29" y="0"/>
                </a:cxn>
                <a:cxn ang="0">
                  <a:pos x="30" y="3"/>
                </a:cxn>
                <a:cxn ang="0">
                  <a:pos x="22" y="337"/>
                </a:cxn>
                <a:cxn ang="0">
                  <a:pos x="8" y="390"/>
                </a:cxn>
                <a:cxn ang="0">
                  <a:pos x="21" y="476"/>
                </a:cxn>
                <a:cxn ang="0">
                  <a:pos x="32" y="530"/>
                </a:cxn>
                <a:cxn ang="0">
                  <a:pos x="21" y="602"/>
                </a:cxn>
                <a:cxn ang="0">
                  <a:pos x="12" y="664"/>
                </a:cxn>
                <a:cxn ang="0">
                  <a:pos x="13" y="698"/>
                </a:cxn>
                <a:cxn ang="0">
                  <a:pos x="13" y="698"/>
                </a:cxn>
                <a:cxn ang="0">
                  <a:pos x="54" y="795"/>
                </a:cxn>
                <a:cxn ang="0">
                  <a:pos x="78" y="795"/>
                </a:cxn>
                <a:cxn ang="0">
                  <a:pos x="100" y="782"/>
                </a:cxn>
                <a:cxn ang="0">
                  <a:pos x="202" y="767"/>
                </a:cxn>
                <a:cxn ang="0">
                  <a:pos x="276" y="844"/>
                </a:cxn>
                <a:cxn ang="0">
                  <a:pos x="297" y="844"/>
                </a:cxn>
                <a:cxn ang="0">
                  <a:pos x="207" y="748"/>
                </a:cxn>
              </a:cxnLst>
              <a:rect l="0" t="0" r="r" b="b"/>
              <a:pathLst>
                <a:path w="297" h="844">
                  <a:moveTo>
                    <a:pt x="207" y="748"/>
                  </a:moveTo>
                  <a:cubicBezTo>
                    <a:pt x="141" y="729"/>
                    <a:pt x="110" y="750"/>
                    <a:pt x="88" y="766"/>
                  </a:cubicBezTo>
                  <a:cubicBezTo>
                    <a:pt x="84" y="769"/>
                    <a:pt x="80" y="772"/>
                    <a:pt x="76" y="774"/>
                  </a:cubicBezTo>
                  <a:cubicBezTo>
                    <a:pt x="71" y="776"/>
                    <a:pt x="61" y="777"/>
                    <a:pt x="53" y="768"/>
                  </a:cubicBezTo>
                  <a:cubicBezTo>
                    <a:pt x="42" y="754"/>
                    <a:pt x="33" y="738"/>
                    <a:pt x="33" y="699"/>
                  </a:cubicBezTo>
                  <a:cubicBezTo>
                    <a:pt x="33" y="699"/>
                    <a:pt x="33" y="699"/>
                    <a:pt x="33" y="699"/>
                  </a:cubicBezTo>
                  <a:cubicBezTo>
                    <a:pt x="32" y="665"/>
                    <a:pt x="32" y="665"/>
                    <a:pt x="32" y="665"/>
                  </a:cubicBezTo>
                  <a:cubicBezTo>
                    <a:pt x="32" y="652"/>
                    <a:pt x="38" y="630"/>
                    <a:pt x="43" y="607"/>
                  </a:cubicBezTo>
                  <a:cubicBezTo>
                    <a:pt x="49" y="582"/>
                    <a:pt x="54" y="557"/>
                    <a:pt x="54" y="530"/>
                  </a:cubicBezTo>
                  <a:cubicBezTo>
                    <a:pt x="54" y="507"/>
                    <a:pt x="49" y="488"/>
                    <a:pt x="43" y="469"/>
                  </a:cubicBezTo>
                  <a:cubicBezTo>
                    <a:pt x="36" y="446"/>
                    <a:pt x="24" y="423"/>
                    <a:pt x="31" y="395"/>
                  </a:cubicBezTo>
                  <a:cubicBezTo>
                    <a:pt x="33" y="384"/>
                    <a:pt x="43" y="363"/>
                    <a:pt x="45" y="337"/>
                  </a:cubicBezTo>
                  <a:cubicBezTo>
                    <a:pt x="54" y="235"/>
                    <a:pt x="52" y="50"/>
                    <a:pt x="52" y="3"/>
                  </a:cubicBezTo>
                  <a:cubicBezTo>
                    <a:pt x="52" y="2"/>
                    <a:pt x="52" y="1"/>
                    <a:pt x="5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30" y="2"/>
                    <a:pt x="30" y="3"/>
                  </a:cubicBezTo>
                  <a:cubicBezTo>
                    <a:pt x="30" y="49"/>
                    <a:pt x="31" y="238"/>
                    <a:pt x="22" y="337"/>
                  </a:cubicBezTo>
                  <a:cubicBezTo>
                    <a:pt x="20" y="361"/>
                    <a:pt x="11" y="379"/>
                    <a:pt x="8" y="390"/>
                  </a:cubicBezTo>
                  <a:cubicBezTo>
                    <a:pt x="0" y="424"/>
                    <a:pt x="13" y="451"/>
                    <a:pt x="21" y="476"/>
                  </a:cubicBezTo>
                  <a:cubicBezTo>
                    <a:pt x="27" y="494"/>
                    <a:pt x="32" y="510"/>
                    <a:pt x="32" y="530"/>
                  </a:cubicBezTo>
                  <a:cubicBezTo>
                    <a:pt x="32" y="554"/>
                    <a:pt x="26" y="579"/>
                    <a:pt x="21" y="602"/>
                  </a:cubicBezTo>
                  <a:cubicBezTo>
                    <a:pt x="16" y="626"/>
                    <a:pt x="12" y="649"/>
                    <a:pt x="12" y="664"/>
                  </a:cubicBezTo>
                  <a:cubicBezTo>
                    <a:pt x="13" y="698"/>
                    <a:pt x="13" y="698"/>
                    <a:pt x="13" y="698"/>
                  </a:cubicBezTo>
                  <a:cubicBezTo>
                    <a:pt x="13" y="698"/>
                    <a:pt x="13" y="698"/>
                    <a:pt x="13" y="698"/>
                  </a:cubicBezTo>
                  <a:cubicBezTo>
                    <a:pt x="13" y="754"/>
                    <a:pt x="32" y="781"/>
                    <a:pt x="54" y="795"/>
                  </a:cubicBezTo>
                  <a:cubicBezTo>
                    <a:pt x="61" y="799"/>
                    <a:pt x="71" y="798"/>
                    <a:pt x="78" y="795"/>
                  </a:cubicBezTo>
                  <a:cubicBezTo>
                    <a:pt x="86" y="792"/>
                    <a:pt x="93" y="787"/>
                    <a:pt x="100" y="782"/>
                  </a:cubicBezTo>
                  <a:cubicBezTo>
                    <a:pt x="120" y="768"/>
                    <a:pt x="145" y="751"/>
                    <a:pt x="202" y="767"/>
                  </a:cubicBezTo>
                  <a:cubicBezTo>
                    <a:pt x="236" y="777"/>
                    <a:pt x="261" y="804"/>
                    <a:pt x="276" y="844"/>
                  </a:cubicBezTo>
                  <a:cubicBezTo>
                    <a:pt x="297" y="844"/>
                    <a:pt x="297" y="844"/>
                    <a:pt x="297" y="844"/>
                  </a:cubicBezTo>
                  <a:cubicBezTo>
                    <a:pt x="281" y="795"/>
                    <a:pt x="250" y="760"/>
                    <a:pt x="207" y="748"/>
                  </a:cubicBezTo>
                  <a:close/>
                </a:path>
              </a:pathLst>
            </a:custGeom>
            <a:solidFill>
              <a:srgbClr val="EFD8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3" name="Freeform 225"/>
            <p:cNvSpPr>
              <a:spLocks/>
            </p:cNvSpPr>
            <p:nvPr/>
          </p:nvSpPr>
          <p:spPr bwMode="auto">
            <a:xfrm>
              <a:off x="4172" y="3385"/>
              <a:ext cx="743" cy="228"/>
            </a:xfrm>
            <a:custGeom>
              <a:avLst/>
              <a:gdLst/>
              <a:ahLst/>
              <a:cxnLst>
                <a:cxn ang="0">
                  <a:pos x="171" y="16"/>
                </a:cxn>
                <a:cxn ang="0">
                  <a:pos x="69" y="31"/>
                </a:cxn>
                <a:cxn ang="0">
                  <a:pos x="47" y="44"/>
                </a:cxn>
                <a:cxn ang="0">
                  <a:pos x="23" y="44"/>
                </a:cxn>
                <a:cxn ang="0">
                  <a:pos x="0" y="22"/>
                </a:cxn>
                <a:cxn ang="0">
                  <a:pos x="0" y="23"/>
                </a:cxn>
                <a:cxn ang="0">
                  <a:pos x="68" y="53"/>
                </a:cxn>
                <a:cxn ang="0">
                  <a:pos x="134" y="29"/>
                </a:cxn>
                <a:cxn ang="0">
                  <a:pos x="233" y="67"/>
                </a:cxn>
                <a:cxn ang="0">
                  <a:pos x="171" y="16"/>
                </a:cxn>
              </a:cxnLst>
              <a:rect l="0" t="0" r="r" b="b"/>
              <a:pathLst>
                <a:path w="233" h="67">
                  <a:moveTo>
                    <a:pt x="171" y="16"/>
                  </a:moveTo>
                  <a:cubicBezTo>
                    <a:pt x="114" y="0"/>
                    <a:pt x="89" y="17"/>
                    <a:pt x="69" y="31"/>
                  </a:cubicBezTo>
                  <a:cubicBezTo>
                    <a:pt x="62" y="36"/>
                    <a:pt x="55" y="41"/>
                    <a:pt x="47" y="44"/>
                  </a:cubicBezTo>
                  <a:cubicBezTo>
                    <a:pt x="40" y="47"/>
                    <a:pt x="30" y="48"/>
                    <a:pt x="23" y="44"/>
                  </a:cubicBezTo>
                  <a:cubicBezTo>
                    <a:pt x="15" y="39"/>
                    <a:pt x="7" y="3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8" y="54"/>
                    <a:pt x="38" y="65"/>
                    <a:pt x="68" y="53"/>
                  </a:cubicBezTo>
                  <a:cubicBezTo>
                    <a:pt x="82" y="47"/>
                    <a:pt x="103" y="32"/>
                    <a:pt x="134" y="29"/>
                  </a:cubicBezTo>
                  <a:cubicBezTo>
                    <a:pt x="171" y="25"/>
                    <a:pt x="208" y="37"/>
                    <a:pt x="233" y="67"/>
                  </a:cubicBezTo>
                  <a:cubicBezTo>
                    <a:pt x="218" y="41"/>
                    <a:pt x="197" y="23"/>
                    <a:pt x="171" y="16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4" name="Freeform 226"/>
            <p:cNvSpPr>
              <a:spLocks/>
            </p:cNvSpPr>
            <p:nvPr/>
          </p:nvSpPr>
          <p:spPr bwMode="auto">
            <a:xfrm>
              <a:off x="4124" y="911"/>
              <a:ext cx="29" cy="901"/>
            </a:xfrm>
            <a:custGeom>
              <a:avLst/>
              <a:gdLst/>
              <a:ahLst/>
              <a:cxnLst>
                <a:cxn ang="0">
                  <a:pos x="1" y="120"/>
                </a:cxn>
                <a:cxn ang="0">
                  <a:pos x="4" y="265"/>
                </a:cxn>
                <a:cxn ang="0">
                  <a:pos x="9" y="0"/>
                </a:cxn>
                <a:cxn ang="0">
                  <a:pos x="1" y="120"/>
                </a:cxn>
              </a:cxnLst>
              <a:rect l="0" t="0" r="r" b="b"/>
              <a:pathLst>
                <a:path w="9" h="265">
                  <a:moveTo>
                    <a:pt x="1" y="120"/>
                  </a:moveTo>
                  <a:cubicBezTo>
                    <a:pt x="0" y="184"/>
                    <a:pt x="1" y="244"/>
                    <a:pt x="4" y="265"/>
                  </a:cubicBezTo>
                  <a:cubicBezTo>
                    <a:pt x="9" y="223"/>
                    <a:pt x="5" y="35"/>
                    <a:pt x="9" y="0"/>
                  </a:cubicBezTo>
                  <a:cubicBezTo>
                    <a:pt x="4" y="18"/>
                    <a:pt x="2" y="72"/>
                    <a:pt x="1" y="120"/>
                  </a:cubicBezTo>
                  <a:close/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5" name="Freeform 227"/>
            <p:cNvSpPr>
              <a:spLocks/>
            </p:cNvSpPr>
            <p:nvPr/>
          </p:nvSpPr>
          <p:spPr bwMode="auto">
            <a:xfrm>
              <a:off x="4118" y="1312"/>
              <a:ext cx="25" cy="9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29"/>
                </a:cxn>
                <a:cxn ang="0">
                  <a:pos x="6" y="5"/>
                </a:cxn>
              </a:cxnLst>
              <a:rect l="0" t="0" r="r" b="b"/>
              <a:pathLst>
                <a:path w="8" h="29">
                  <a:moveTo>
                    <a:pt x="4" y="0"/>
                  </a:moveTo>
                  <a:cubicBezTo>
                    <a:pt x="5" y="8"/>
                    <a:pt x="0" y="22"/>
                    <a:pt x="5" y="29"/>
                  </a:cubicBezTo>
                  <a:cubicBezTo>
                    <a:pt x="8" y="22"/>
                    <a:pt x="8" y="12"/>
                    <a:pt x="6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6" name="Freeform 228"/>
            <p:cNvSpPr>
              <a:spLocks/>
            </p:cNvSpPr>
            <p:nvPr/>
          </p:nvSpPr>
          <p:spPr bwMode="auto">
            <a:xfrm>
              <a:off x="4131" y="1261"/>
              <a:ext cx="9" cy="3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0"/>
                </a:cxn>
                <a:cxn ang="0">
                  <a:pos x="2" y="2"/>
                </a:cxn>
              </a:cxnLst>
              <a:rect l="0" t="0" r="r" b="b"/>
              <a:pathLst>
                <a:path w="3" h="10">
                  <a:moveTo>
                    <a:pt x="1" y="0"/>
                  </a:moveTo>
                  <a:cubicBezTo>
                    <a:pt x="0" y="3"/>
                    <a:pt x="0" y="7"/>
                    <a:pt x="1" y="10"/>
                  </a:cubicBezTo>
                  <a:cubicBezTo>
                    <a:pt x="3" y="6"/>
                    <a:pt x="3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7" name="Freeform 229"/>
            <p:cNvSpPr>
              <a:spLocks/>
            </p:cNvSpPr>
            <p:nvPr/>
          </p:nvSpPr>
          <p:spPr bwMode="auto">
            <a:xfrm>
              <a:off x="4131" y="1445"/>
              <a:ext cx="12" cy="3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0"/>
                </a:cxn>
                <a:cxn ang="0">
                  <a:pos x="3" y="0"/>
                </a:cxn>
                <a:cxn ang="0">
                  <a:pos x="2" y="2"/>
                </a:cxn>
              </a:cxnLst>
              <a:rect l="0" t="0" r="r" b="b"/>
              <a:pathLst>
                <a:path w="4" h="10">
                  <a:moveTo>
                    <a:pt x="0" y="2"/>
                  </a:moveTo>
                  <a:cubicBezTo>
                    <a:pt x="0" y="5"/>
                    <a:pt x="1" y="9"/>
                    <a:pt x="2" y="10"/>
                  </a:cubicBezTo>
                  <a:cubicBezTo>
                    <a:pt x="4" y="8"/>
                    <a:pt x="4" y="4"/>
                    <a:pt x="3" y="0"/>
                  </a:cubicBezTo>
                  <a:cubicBezTo>
                    <a:pt x="2" y="1"/>
                    <a:pt x="3" y="1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8" name="Freeform 230"/>
            <p:cNvSpPr>
              <a:spLocks/>
            </p:cNvSpPr>
            <p:nvPr/>
          </p:nvSpPr>
          <p:spPr bwMode="auto">
            <a:xfrm>
              <a:off x="4051" y="3402"/>
              <a:ext cx="331" cy="28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6" y="41"/>
                </a:cxn>
                <a:cxn ang="0">
                  <a:pos x="38" y="66"/>
                </a:cxn>
                <a:cxn ang="0">
                  <a:pos x="104" y="71"/>
                </a:cxn>
                <a:cxn ang="0">
                  <a:pos x="83" y="69"/>
                </a:cxn>
                <a:cxn ang="0">
                  <a:pos x="48" y="52"/>
                </a:cxn>
                <a:cxn ang="0">
                  <a:pos x="11" y="1"/>
                </a:cxn>
              </a:cxnLst>
              <a:rect l="0" t="0" r="r" b="b"/>
              <a:pathLst>
                <a:path w="104" h="83">
                  <a:moveTo>
                    <a:pt x="10" y="0"/>
                  </a:moveTo>
                  <a:cubicBezTo>
                    <a:pt x="0" y="9"/>
                    <a:pt x="11" y="32"/>
                    <a:pt x="16" y="41"/>
                  </a:cubicBezTo>
                  <a:cubicBezTo>
                    <a:pt x="21" y="53"/>
                    <a:pt x="28" y="59"/>
                    <a:pt x="38" y="66"/>
                  </a:cubicBezTo>
                  <a:cubicBezTo>
                    <a:pt x="56" y="80"/>
                    <a:pt x="82" y="83"/>
                    <a:pt x="104" y="71"/>
                  </a:cubicBezTo>
                  <a:cubicBezTo>
                    <a:pt x="98" y="68"/>
                    <a:pt x="90" y="70"/>
                    <a:pt x="83" y="69"/>
                  </a:cubicBezTo>
                  <a:cubicBezTo>
                    <a:pt x="70" y="68"/>
                    <a:pt x="58" y="60"/>
                    <a:pt x="48" y="52"/>
                  </a:cubicBezTo>
                  <a:cubicBezTo>
                    <a:pt x="33" y="40"/>
                    <a:pt x="15" y="20"/>
                    <a:pt x="11" y="1"/>
                  </a:cubicBezTo>
                </a:path>
              </a:pathLst>
            </a:custGeom>
            <a:solidFill>
              <a:srgbClr val="DEA8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79" name="Freeform 231"/>
            <p:cNvSpPr>
              <a:spLocks/>
            </p:cNvSpPr>
            <p:nvPr/>
          </p:nvSpPr>
          <p:spPr bwMode="auto">
            <a:xfrm>
              <a:off x="4108" y="3514"/>
              <a:ext cx="144" cy="1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5" y="41"/>
                </a:cxn>
                <a:cxn ang="0">
                  <a:pos x="2" y="0"/>
                </a:cxn>
              </a:cxnLst>
              <a:rect l="0" t="0" r="r" b="b"/>
              <a:pathLst>
                <a:path w="45" h="44">
                  <a:moveTo>
                    <a:pt x="0" y="2"/>
                  </a:moveTo>
                  <a:cubicBezTo>
                    <a:pt x="9" y="14"/>
                    <a:pt x="26" y="44"/>
                    <a:pt x="45" y="41"/>
                  </a:cubicBezTo>
                  <a:cubicBezTo>
                    <a:pt x="34" y="38"/>
                    <a:pt x="4" y="12"/>
                    <a:pt x="2" y="0"/>
                  </a:cubicBezTo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0" name="Freeform 232"/>
            <p:cNvSpPr>
              <a:spLocks/>
            </p:cNvSpPr>
            <p:nvPr/>
          </p:nvSpPr>
          <p:spPr bwMode="auto">
            <a:xfrm>
              <a:off x="4143" y="3562"/>
              <a:ext cx="35" cy="4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11"/>
                </a:cxn>
                <a:cxn ang="0">
                  <a:pos x="4" y="5"/>
                </a:cxn>
              </a:cxnLst>
              <a:rect l="0" t="0" r="r" b="b"/>
              <a:pathLst>
                <a:path w="11" h="13">
                  <a:moveTo>
                    <a:pt x="3" y="0"/>
                  </a:moveTo>
                  <a:cubicBezTo>
                    <a:pt x="0" y="6"/>
                    <a:pt x="4" y="13"/>
                    <a:pt x="11" y="11"/>
                  </a:cubicBezTo>
                  <a:cubicBezTo>
                    <a:pt x="10" y="8"/>
                    <a:pt x="7" y="5"/>
                    <a:pt x="4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1" name="Freeform 233"/>
            <p:cNvSpPr>
              <a:spLocks/>
            </p:cNvSpPr>
            <p:nvPr/>
          </p:nvSpPr>
          <p:spPr bwMode="auto">
            <a:xfrm>
              <a:off x="4204" y="3627"/>
              <a:ext cx="16" cy="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5"/>
                </a:cxn>
                <a:cxn ang="0">
                  <a:pos x="3" y="5"/>
                </a:cxn>
                <a:cxn ang="0">
                  <a:pos x="3" y="2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2"/>
                    <a:pt x="0" y="2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5" y="3"/>
                    <a:pt x="3" y="2"/>
                    <a:pt x="3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2" name="Freeform 234"/>
            <p:cNvSpPr>
              <a:spLocks/>
            </p:cNvSpPr>
            <p:nvPr/>
          </p:nvSpPr>
          <p:spPr bwMode="auto">
            <a:xfrm>
              <a:off x="4108" y="3518"/>
              <a:ext cx="26" cy="30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6"/>
                </a:cxn>
                <a:cxn ang="0">
                  <a:pos x="2" y="9"/>
                </a:cxn>
                <a:cxn ang="0">
                  <a:pos x="0" y="4"/>
                </a:cxn>
              </a:cxnLst>
              <a:rect l="0" t="0" r="r" b="b"/>
              <a:pathLst>
                <a:path w="8" h="9">
                  <a:moveTo>
                    <a:pt x="3" y="4"/>
                  </a:move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8" y="6"/>
                    <a:pt x="3" y="0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3" name="Freeform 235"/>
            <p:cNvSpPr>
              <a:spLocks/>
            </p:cNvSpPr>
            <p:nvPr/>
          </p:nvSpPr>
          <p:spPr bwMode="auto">
            <a:xfrm>
              <a:off x="4389" y="3378"/>
              <a:ext cx="500" cy="170"/>
            </a:xfrm>
            <a:custGeom>
              <a:avLst/>
              <a:gdLst/>
              <a:ahLst/>
              <a:cxnLst>
                <a:cxn ang="0">
                  <a:pos x="63" y="1"/>
                </a:cxn>
                <a:cxn ang="0">
                  <a:pos x="0" y="27"/>
                </a:cxn>
                <a:cxn ang="0">
                  <a:pos x="66" y="7"/>
                </a:cxn>
                <a:cxn ang="0">
                  <a:pos x="157" y="50"/>
                </a:cxn>
                <a:cxn ang="0">
                  <a:pos x="63" y="1"/>
                </a:cxn>
              </a:cxnLst>
              <a:rect l="0" t="0" r="r" b="b"/>
              <a:pathLst>
                <a:path w="157" h="50">
                  <a:moveTo>
                    <a:pt x="63" y="1"/>
                  </a:moveTo>
                  <a:cubicBezTo>
                    <a:pt x="41" y="0"/>
                    <a:pt x="24" y="9"/>
                    <a:pt x="0" y="27"/>
                  </a:cubicBezTo>
                  <a:cubicBezTo>
                    <a:pt x="12" y="17"/>
                    <a:pt x="34" y="5"/>
                    <a:pt x="66" y="7"/>
                  </a:cubicBezTo>
                  <a:cubicBezTo>
                    <a:pt x="94" y="8"/>
                    <a:pt x="131" y="19"/>
                    <a:pt x="157" y="50"/>
                  </a:cubicBezTo>
                  <a:cubicBezTo>
                    <a:pt x="148" y="25"/>
                    <a:pt x="102" y="2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4" name="Freeform 236"/>
            <p:cNvSpPr>
              <a:spLocks/>
            </p:cNvSpPr>
            <p:nvPr/>
          </p:nvSpPr>
          <p:spPr bwMode="auto">
            <a:xfrm>
              <a:off x="3891" y="738"/>
              <a:ext cx="179" cy="71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56" y="2"/>
                </a:cxn>
                <a:cxn ang="0">
                  <a:pos x="10" y="21"/>
                </a:cxn>
              </a:cxnLst>
              <a:rect l="0" t="0" r="r" b="b"/>
              <a:pathLst>
                <a:path w="56" h="21">
                  <a:moveTo>
                    <a:pt x="0" y="20"/>
                  </a:moveTo>
                  <a:cubicBezTo>
                    <a:pt x="10" y="3"/>
                    <a:pt x="39" y="0"/>
                    <a:pt x="56" y="2"/>
                  </a:cubicBezTo>
                  <a:cubicBezTo>
                    <a:pt x="42" y="2"/>
                    <a:pt x="12" y="10"/>
                    <a:pt x="10" y="2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5" name="Freeform 237"/>
            <p:cNvSpPr>
              <a:spLocks/>
            </p:cNvSpPr>
            <p:nvPr/>
          </p:nvSpPr>
          <p:spPr bwMode="auto">
            <a:xfrm>
              <a:off x="4341" y="3385"/>
              <a:ext cx="449" cy="140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0" y="41"/>
                </a:cxn>
                <a:cxn ang="0">
                  <a:pos x="40" y="21"/>
                </a:cxn>
                <a:cxn ang="0">
                  <a:pos x="141" y="26"/>
                </a:cxn>
                <a:cxn ang="0">
                  <a:pos x="118" y="16"/>
                </a:cxn>
                <a:cxn ang="0">
                  <a:pos x="16" y="31"/>
                </a:cxn>
              </a:cxnLst>
              <a:rect l="0" t="0" r="r" b="b"/>
              <a:pathLst>
                <a:path w="141" h="41">
                  <a:moveTo>
                    <a:pt x="16" y="31"/>
                  </a:moveTo>
                  <a:cubicBezTo>
                    <a:pt x="11" y="35"/>
                    <a:pt x="5" y="38"/>
                    <a:pt x="0" y="41"/>
                  </a:cubicBezTo>
                  <a:cubicBezTo>
                    <a:pt x="14" y="39"/>
                    <a:pt x="26" y="26"/>
                    <a:pt x="40" y="21"/>
                  </a:cubicBezTo>
                  <a:cubicBezTo>
                    <a:pt x="53" y="16"/>
                    <a:pt x="101" y="4"/>
                    <a:pt x="141" y="26"/>
                  </a:cubicBezTo>
                  <a:cubicBezTo>
                    <a:pt x="134" y="21"/>
                    <a:pt x="126" y="18"/>
                    <a:pt x="118" y="16"/>
                  </a:cubicBezTo>
                  <a:cubicBezTo>
                    <a:pt x="61" y="0"/>
                    <a:pt x="36" y="17"/>
                    <a:pt x="16" y="31"/>
                  </a:cubicBezTo>
                  <a:close/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6" name="Freeform 238"/>
            <p:cNvSpPr>
              <a:spLocks/>
            </p:cNvSpPr>
            <p:nvPr/>
          </p:nvSpPr>
          <p:spPr bwMode="auto">
            <a:xfrm>
              <a:off x="4245" y="3399"/>
              <a:ext cx="109" cy="5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7" y="16"/>
                </a:cxn>
                <a:cxn ang="0">
                  <a:pos x="34" y="1"/>
                </a:cxn>
                <a:cxn ang="0">
                  <a:pos x="0" y="6"/>
                </a:cxn>
              </a:cxnLst>
              <a:rect l="0" t="0" r="r" b="b"/>
              <a:pathLst>
                <a:path w="34" h="17">
                  <a:moveTo>
                    <a:pt x="0" y="6"/>
                  </a:moveTo>
                  <a:cubicBezTo>
                    <a:pt x="2" y="13"/>
                    <a:pt x="9" y="17"/>
                    <a:pt x="17" y="16"/>
                  </a:cubicBezTo>
                  <a:cubicBezTo>
                    <a:pt x="24" y="15"/>
                    <a:pt x="34" y="7"/>
                    <a:pt x="34" y="1"/>
                  </a:cubicBezTo>
                  <a:cubicBezTo>
                    <a:pt x="28" y="0"/>
                    <a:pt x="15" y="14"/>
                    <a:pt x="0" y="6"/>
                  </a:cubicBezTo>
                </a:path>
              </a:pathLst>
            </a:custGeom>
            <a:solidFill>
              <a:srgbClr val="D79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7" name="Freeform 239"/>
            <p:cNvSpPr>
              <a:spLocks/>
            </p:cNvSpPr>
            <p:nvPr/>
          </p:nvSpPr>
          <p:spPr bwMode="auto">
            <a:xfrm>
              <a:off x="4131" y="2485"/>
              <a:ext cx="86" cy="54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4" y="79"/>
                </a:cxn>
                <a:cxn ang="0">
                  <a:pos x="0" y="159"/>
                </a:cxn>
                <a:cxn ang="0">
                  <a:pos x="24" y="54"/>
                </a:cxn>
                <a:cxn ang="0">
                  <a:pos x="10" y="0"/>
                </a:cxn>
              </a:cxnLst>
              <a:rect l="0" t="0" r="r" b="b"/>
              <a:pathLst>
                <a:path w="27" h="159">
                  <a:moveTo>
                    <a:pt x="10" y="0"/>
                  </a:moveTo>
                  <a:cubicBezTo>
                    <a:pt x="17" y="24"/>
                    <a:pt x="21" y="47"/>
                    <a:pt x="14" y="79"/>
                  </a:cubicBezTo>
                  <a:cubicBezTo>
                    <a:pt x="7" y="113"/>
                    <a:pt x="2" y="141"/>
                    <a:pt x="0" y="159"/>
                  </a:cubicBezTo>
                  <a:cubicBezTo>
                    <a:pt x="6" y="133"/>
                    <a:pt x="22" y="86"/>
                    <a:pt x="24" y="54"/>
                  </a:cubicBezTo>
                  <a:cubicBezTo>
                    <a:pt x="27" y="21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8" name="Freeform 240"/>
            <p:cNvSpPr>
              <a:spLocks/>
            </p:cNvSpPr>
            <p:nvPr/>
          </p:nvSpPr>
          <p:spPr bwMode="auto">
            <a:xfrm>
              <a:off x="3885" y="2383"/>
              <a:ext cx="54" cy="214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63"/>
                </a:cxn>
              </a:cxnLst>
              <a:rect l="0" t="0" r="r" b="b"/>
              <a:pathLst>
                <a:path w="17" h="63">
                  <a:moveTo>
                    <a:pt x="17" y="0"/>
                  </a:moveTo>
                  <a:cubicBezTo>
                    <a:pt x="7" y="19"/>
                    <a:pt x="0" y="53"/>
                    <a:pt x="0" y="6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89" name="Freeform 241"/>
            <p:cNvSpPr>
              <a:spLocks/>
            </p:cNvSpPr>
            <p:nvPr/>
          </p:nvSpPr>
          <p:spPr bwMode="auto">
            <a:xfrm>
              <a:off x="3968" y="2390"/>
              <a:ext cx="127" cy="132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4" y="22"/>
                </a:cxn>
                <a:cxn ang="0">
                  <a:pos x="2" y="33"/>
                </a:cxn>
                <a:cxn ang="0">
                  <a:pos x="6" y="33"/>
                </a:cxn>
                <a:cxn ang="0">
                  <a:pos x="8" y="39"/>
                </a:cxn>
                <a:cxn ang="0">
                  <a:pos x="12" y="24"/>
                </a:cxn>
                <a:cxn ang="0">
                  <a:pos x="23" y="37"/>
                </a:cxn>
                <a:cxn ang="0">
                  <a:pos x="27" y="32"/>
                </a:cxn>
                <a:cxn ang="0">
                  <a:pos x="31" y="29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40" y="7"/>
                </a:cxn>
                <a:cxn ang="0">
                  <a:pos x="25" y="1"/>
                </a:cxn>
              </a:cxnLst>
              <a:rect l="0" t="0" r="r" b="b"/>
              <a:pathLst>
                <a:path w="40" h="39">
                  <a:moveTo>
                    <a:pt x="21" y="2"/>
                  </a:moveTo>
                  <a:cubicBezTo>
                    <a:pt x="11" y="3"/>
                    <a:pt x="6" y="14"/>
                    <a:pt x="4" y="22"/>
                  </a:cubicBezTo>
                  <a:cubicBezTo>
                    <a:pt x="3" y="25"/>
                    <a:pt x="0" y="31"/>
                    <a:pt x="2" y="33"/>
                  </a:cubicBezTo>
                  <a:cubicBezTo>
                    <a:pt x="3" y="34"/>
                    <a:pt x="5" y="33"/>
                    <a:pt x="6" y="33"/>
                  </a:cubicBezTo>
                  <a:cubicBezTo>
                    <a:pt x="7" y="34"/>
                    <a:pt x="8" y="37"/>
                    <a:pt x="8" y="39"/>
                  </a:cubicBezTo>
                  <a:cubicBezTo>
                    <a:pt x="9" y="34"/>
                    <a:pt x="4" y="24"/>
                    <a:pt x="12" y="24"/>
                  </a:cubicBezTo>
                  <a:cubicBezTo>
                    <a:pt x="19" y="24"/>
                    <a:pt x="21" y="33"/>
                    <a:pt x="23" y="37"/>
                  </a:cubicBezTo>
                  <a:cubicBezTo>
                    <a:pt x="24" y="35"/>
                    <a:pt x="25" y="33"/>
                    <a:pt x="27" y="32"/>
                  </a:cubicBezTo>
                  <a:cubicBezTo>
                    <a:pt x="28" y="31"/>
                    <a:pt x="31" y="30"/>
                    <a:pt x="31" y="29"/>
                  </a:cubicBezTo>
                  <a:cubicBezTo>
                    <a:pt x="33" y="25"/>
                    <a:pt x="26" y="21"/>
                    <a:pt x="25" y="18"/>
                  </a:cubicBezTo>
                  <a:cubicBezTo>
                    <a:pt x="24" y="14"/>
                    <a:pt x="27" y="8"/>
                    <a:pt x="29" y="6"/>
                  </a:cubicBezTo>
                  <a:cubicBezTo>
                    <a:pt x="33" y="1"/>
                    <a:pt x="36" y="4"/>
                    <a:pt x="40" y="7"/>
                  </a:cubicBezTo>
                  <a:cubicBezTo>
                    <a:pt x="38" y="0"/>
                    <a:pt x="31" y="1"/>
                    <a:pt x="25" y="1"/>
                  </a:cubicBezTo>
                </a:path>
              </a:pathLst>
            </a:custGeom>
            <a:solidFill>
              <a:srgbClr val="FEE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0" name="Freeform 242"/>
            <p:cNvSpPr>
              <a:spLocks/>
            </p:cNvSpPr>
            <p:nvPr/>
          </p:nvSpPr>
          <p:spPr bwMode="auto">
            <a:xfrm>
              <a:off x="3949" y="2560"/>
              <a:ext cx="99" cy="19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" y="21"/>
                </a:cxn>
                <a:cxn ang="0">
                  <a:pos x="4" y="40"/>
                </a:cxn>
                <a:cxn ang="0">
                  <a:pos x="8" y="56"/>
                </a:cxn>
                <a:cxn ang="0">
                  <a:pos x="9" y="31"/>
                </a:cxn>
                <a:cxn ang="0">
                  <a:pos x="23" y="31"/>
                </a:cxn>
                <a:cxn ang="0">
                  <a:pos x="22" y="21"/>
                </a:cxn>
                <a:cxn ang="0">
                  <a:pos x="29" y="13"/>
                </a:cxn>
                <a:cxn ang="0">
                  <a:pos x="31" y="3"/>
                </a:cxn>
                <a:cxn ang="0">
                  <a:pos x="27" y="3"/>
                </a:cxn>
                <a:cxn ang="0">
                  <a:pos x="22" y="8"/>
                </a:cxn>
                <a:cxn ang="0">
                  <a:pos x="15" y="2"/>
                </a:cxn>
              </a:cxnLst>
              <a:rect l="0" t="0" r="r" b="b"/>
              <a:pathLst>
                <a:path w="31" h="56">
                  <a:moveTo>
                    <a:pt x="12" y="0"/>
                  </a:moveTo>
                  <a:cubicBezTo>
                    <a:pt x="7" y="5"/>
                    <a:pt x="0" y="13"/>
                    <a:pt x="1" y="21"/>
                  </a:cubicBezTo>
                  <a:cubicBezTo>
                    <a:pt x="1" y="27"/>
                    <a:pt x="3" y="34"/>
                    <a:pt x="4" y="40"/>
                  </a:cubicBezTo>
                  <a:cubicBezTo>
                    <a:pt x="5" y="45"/>
                    <a:pt x="6" y="51"/>
                    <a:pt x="8" y="56"/>
                  </a:cubicBezTo>
                  <a:cubicBezTo>
                    <a:pt x="10" y="48"/>
                    <a:pt x="5" y="39"/>
                    <a:pt x="9" y="31"/>
                  </a:cubicBezTo>
                  <a:cubicBezTo>
                    <a:pt x="13" y="26"/>
                    <a:pt x="20" y="25"/>
                    <a:pt x="23" y="31"/>
                  </a:cubicBezTo>
                  <a:cubicBezTo>
                    <a:pt x="23" y="27"/>
                    <a:pt x="21" y="24"/>
                    <a:pt x="22" y="21"/>
                  </a:cubicBezTo>
                  <a:cubicBezTo>
                    <a:pt x="23" y="17"/>
                    <a:pt x="26" y="16"/>
                    <a:pt x="29" y="13"/>
                  </a:cubicBezTo>
                  <a:cubicBezTo>
                    <a:pt x="25" y="10"/>
                    <a:pt x="28" y="6"/>
                    <a:pt x="31" y="3"/>
                  </a:cubicBezTo>
                  <a:cubicBezTo>
                    <a:pt x="30" y="3"/>
                    <a:pt x="28" y="3"/>
                    <a:pt x="27" y="3"/>
                  </a:cubicBezTo>
                  <a:cubicBezTo>
                    <a:pt x="24" y="4"/>
                    <a:pt x="24" y="8"/>
                    <a:pt x="22" y="8"/>
                  </a:cubicBezTo>
                  <a:cubicBezTo>
                    <a:pt x="19" y="9"/>
                    <a:pt x="18" y="3"/>
                    <a:pt x="15" y="2"/>
                  </a:cubicBezTo>
                </a:path>
              </a:pathLst>
            </a:custGeom>
            <a:solidFill>
              <a:srgbClr val="FEE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1" name="Freeform 243"/>
            <p:cNvSpPr>
              <a:spLocks/>
            </p:cNvSpPr>
            <p:nvPr/>
          </p:nvSpPr>
          <p:spPr bwMode="auto">
            <a:xfrm>
              <a:off x="4022" y="2675"/>
              <a:ext cx="51" cy="146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4" y="19"/>
                </a:cxn>
                <a:cxn ang="0">
                  <a:pos x="8" y="43"/>
                </a:cxn>
                <a:cxn ang="0">
                  <a:pos x="11" y="17"/>
                </a:cxn>
                <a:cxn ang="0">
                  <a:pos x="15" y="14"/>
                </a:cxn>
                <a:cxn ang="0">
                  <a:pos x="16" y="9"/>
                </a:cxn>
              </a:cxnLst>
              <a:rect l="0" t="0" r="r" b="b"/>
              <a:pathLst>
                <a:path w="16" h="43">
                  <a:moveTo>
                    <a:pt x="15" y="6"/>
                  </a:moveTo>
                  <a:cubicBezTo>
                    <a:pt x="9" y="0"/>
                    <a:pt x="4" y="15"/>
                    <a:pt x="4" y="19"/>
                  </a:cubicBezTo>
                  <a:cubicBezTo>
                    <a:pt x="5" y="28"/>
                    <a:pt x="0" y="36"/>
                    <a:pt x="8" y="43"/>
                  </a:cubicBezTo>
                  <a:cubicBezTo>
                    <a:pt x="6" y="36"/>
                    <a:pt x="3" y="22"/>
                    <a:pt x="11" y="17"/>
                  </a:cubicBezTo>
                  <a:cubicBezTo>
                    <a:pt x="13" y="16"/>
                    <a:pt x="15" y="17"/>
                    <a:pt x="15" y="14"/>
                  </a:cubicBezTo>
                  <a:cubicBezTo>
                    <a:pt x="16" y="12"/>
                    <a:pt x="13" y="11"/>
                    <a:pt x="16" y="9"/>
                  </a:cubicBezTo>
                </a:path>
              </a:pathLst>
            </a:custGeom>
            <a:solidFill>
              <a:srgbClr val="FEEE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2" name="Freeform 244"/>
            <p:cNvSpPr>
              <a:spLocks/>
            </p:cNvSpPr>
            <p:nvPr/>
          </p:nvSpPr>
          <p:spPr bwMode="auto">
            <a:xfrm>
              <a:off x="3997" y="2413"/>
              <a:ext cx="38" cy="41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" y="12"/>
                </a:cxn>
                <a:cxn ang="0">
                  <a:pos x="8" y="9"/>
                </a:cxn>
                <a:cxn ang="0">
                  <a:pos x="12" y="0"/>
                </a:cxn>
              </a:cxnLst>
              <a:rect l="0" t="0" r="r" b="b"/>
              <a:pathLst>
                <a:path w="12" h="12">
                  <a:moveTo>
                    <a:pt x="8" y="1"/>
                  </a:moveTo>
                  <a:cubicBezTo>
                    <a:pt x="5" y="3"/>
                    <a:pt x="0" y="8"/>
                    <a:pt x="1" y="12"/>
                  </a:cubicBezTo>
                  <a:cubicBezTo>
                    <a:pt x="3" y="10"/>
                    <a:pt x="6" y="6"/>
                    <a:pt x="8" y="9"/>
                  </a:cubicBezTo>
                  <a:cubicBezTo>
                    <a:pt x="8" y="4"/>
                    <a:pt x="7" y="2"/>
                    <a:pt x="1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3" name="Freeform 245"/>
            <p:cNvSpPr>
              <a:spLocks/>
            </p:cNvSpPr>
            <p:nvPr/>
          </p:nvSpPr>
          <p:spPr bwMode="auto">
            <a:xfrm>
              <a:off x="3958" y="2583"/>
              <a:ext cx="64" cy="5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" y="17"/>
                </a:cxn>
                <a:cxn ang="0">
                  <a:pos x="6" y="6"/>
                </a:cxn>
                <a:cxn ang="0">
                  <a:pos x="11" y="9"/>
                </a:cxn>
                <a:cxn ang="0">
                  <a:pos x="14" y="5"/>
                </a:cxn>
                <a:cxn ang="0">
                  <a:pos x="20" y="5"/>
                </a:cxn>
                <a:cxn ang="0">
                  <a:pos x="13" y="1"/>
                </a:cxn>
              </a:cxnLst>
              <a:rect l="0" t="0" r="r" b="b"/>
              <a:pathLst>
                <a:path w="20" h="17">
                  <a:moveTo>
                    <a:pt x="10" y="0"/>
                  </a:moveTo>
                  <a:cubicBezTo>
                    <a:pt x="0" y="1"/>
                    <a:pt x="1" y="11"/>
                    <a:pt x="2" y="17"/>
                  </a:cubicBezTo>
                  <a:cubicBezTo>
                    <a:pt x="3" y="14"/>
                    <a:pt x="3" y="7"/>
                    <a:pt x="6" y="6"/>
                  </a:cubicBezTo>
                  <a:cubicBezTo>
                    <a:pt x="9" y="5"/>
                    <a:pt x="10" y="7"/>
                    <a:pt x="11" y="9"/>
                  </a:cubicBezTo>
                  <a:cubicBezTo>
                    <a:pt x="11" y="8"/>
                    <a:pt x="12" y="6"/>
                    <a:pt x="14" y="5"/>
                  </a:cubicBezTo>
                  <a:cubicBezTo>
                    <a:pt x="15" y="5"/>
                    <a:pt x="20" y="10"/>
                    <a:pt x="20" y="5"/>
                  </a:cubicBezTo>
                  <a:cubicBezTo>
                    <a:pt x="17" y="7"/>
                    <a:pt x="13" y="5"/>
                    <a:pt x="1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4" name="Freeform 246"/>
            <p:cNvSpPr>
              <a:spLocks/>
            </p:cNvSpPr>
            <p:nvPr/>
          </p:nvSpPr>
          <p:spPr bwMode="auto">
            <a:xfrm>
              <a:off x="4041" y="2702"/>
              <a:ext cx="23" cy="3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"/>
                </a:cxn>
                <a:cxn ang="0">
                  <a:pos x="7" y="3"/>
                </a:cxn>
              </a:cxnLst>
              <a:rect l="0" t="0" r="r" b="b"/>
              <a:pathLst>
                <a:path w="7" h="10">
                  <a:moveTo>
                    <a:pt x="6" y="0"/>
                  </a:moveTo>
                  <a:cubicBezTo>
                    <a:pt x="2" y="0"/>
                    <a:pt x="0" y="7"/>
                    <a:pt x="0" y="10"/>
                  </a:cubicBezTo>
                  <a:cubicBezTo>
                    <a:pt x="3" y="7"/>
                    <a:pt x="4" y="6"/>
                    <a:pt x="7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5" name="Freeform 247"/>
            <p:cNvSpPr>
              <a:spLocks/>
            </p:cNvSpPr>
            <p:nvPr/>
          </p:nvSpPr>
          <p:spPr bwMode="auto">
            <a:xfrm>
              <a:off x="4019" y="2553"/>
              <a:ext cx="147" cy="411"/>
            </a:xfrm>
            <a:custGeom>
              <a:avLst/>
              <a:gdLst/>
              <a:ahLst/>
              <a:cxnLst>
                <a:cxn ang="0">
                  <a:pos x="40" y="53"/>
                </a:cxn>
                <a:cxn ang="0">
                  <a:pos x="37" y="73"/>
                </a:cxn>
                <a:cxn ang="0">
                  <a:pos x="34" y="88"/>
                </a:cxn>
                <a:cxn ang="0">
                  <a:pos x="20" y="117"/>
                </a:cxn>
                <a:cxn ang="0">
                  <a:pos x="11" y="121"/>
                </a:cxn>
                <a:cxn ang="0">
                  <a:pos x="2" y="113"/>
                </a:cxn>
                <a:cxn ang="0">
                  <a:pos x="7" y="109"/>
                </a:cxn>
                <a:cxn ang="0">
                  <a:pos x="5" y="92"/>
                </a:cxn>
                <a:cxn ang="0">
                  <a:pos x="9" y="90"/>
                </a:cxn>
                <a:cxn ang="0">
                  <a:pos x="18" y="107"/>
                </a:cxn>
                <a:cxn ang="0">
                  <a:pos x="20" y="100"/>
                </a:cxn>
                <a:cxn ang="0">
                  <a:pos x="25" y="93"/>
                </a:cxn>
                <a:cxn ang="0">
                  <a:pos x="28" y="68"/>
                </a:cxn>
                <a:cxn ang="0">
                  <a:pos x="25" y="63"/>
                </a:cxn>
                <a:cxn ang="0">
                  <a:pos x="26" y="56"/>
                </a:cxn>
                <a:cxn ang="0">
                  <a:pos x="37" y="44"/>
                </a:cxn>
                <a:cxn ang="0">
                  <a:pos x="24" y="24"/>
                </a:cxn>
                <a:cxn ang="0">
                  <a:pos x="30" y="20"/>
                </a:cxn>
                <a:cxn ang="0">
                  <a:pos x="41" y="22"/>
                </a:cxn>
                <a:cxn ang="0">
                  <a:pos x="37" y="11"/>
                </a:cxn>
                <a:cxn ang="0">
                  <a:pos x="40" y="0"/>
                </a:cxn>
                <a:cxn ang="0">
                  <a:pos x="43" y="10"/>
                </a:cxn>
                <a:cxn ang="0">
                  <a:pos x="45" y="23"/>
                </a:cxn>
                <a:cxn ang="0">
                  <a:pos x="41" y="51"/>
                </a:cxn>
              </a:cxnLst>
              <a:rect l="0" t="0" r="r" b="b"/>
              <a:pathLst>
                <a:path w="46" h="121">
                  <a:moveTo>
                    <a:pt x="40" y="53"/>
                  </a:moveTo>
                  <a:cubicBezTo>
                    <a:pt x="38" y="60"/>
                    <a:pt x="38" y="66"/>
                    <a:pt x="37" y="73"/>
                  </a:cubicBezTo>
                  <a:cubicBezTo>
                    <a:pt x="37" y="79"/>
                    <a:pt x="36" y="83"/>
                    <a:pt x="34" y="88"/>
                  </a:cubicBezTo>
                  <a:cubicBezTo>
                    <a:pt x="29" y="98"/>
                    <a:pt x="29" y="110"/>
                    <a:pt x="20" y="117"/>
                  </a:cubicBezTo>
                  <a:cubicBezTo>
                    <a:pt x="17" y="120"/>
                    <a:pt x="15" y="121"/>
                    <a:pt x="11" y="121"/>
                  </a:cubicBezTo>
                  <a:cubicBezTo>
                    <a:pt x="6" y="120"/>
                    <a:pt x="3" y="119"/>
                    <a:pt x="2" y="113"/>
                  </a:cubicBezTo>
                  <a:cubicBezTo>
                    <a:pt x="0" y="107"/>
                    <a:pt x="4" y="111"/>
                    <a:pt x="7" y="109"/>
                  </a:cubicBezTo>
                  <a:cubicBezTo>
                    <a:pt x="13" y="105"/>
                    <a:pt x="4" y="97"/>
                    <a:pt x="5" y="92"/>
                  </a:cubicBezTo>
                  <a:cubicBezTo>
                    <a:pt x="6" y="92"/>
                    <a:pt x="8" y="91"/>
                    <a:pt x="9" y="90"/>
                  </a:cubicBezTo>
                  <a:cubicBezTo>
                    <a:pt x="8" y="95"/>
                    <a:pt x="11" y="110"/>
                    <a:pt x="18" y="107"/>
                  </a:cubicBezTo>
                  <a:cubicBezTo>
                    <a:pt x="24" y="105"/>
                    <a:pt x="21" y="103"/>
                    <a:pt x="20" y="100"/>
                  </a:cubicBezTo>
                  <a:cubicBezTo>
                    <a:pt x="19" y="96"/>
                    <a:pt x="22" y="96"/>
                    <a:pt x="25" y="93"/>
                  </a:cubicBezTo>
                  <a:cubicBezTo>
                    <a:pt x="31" y="87"/>
                    <a:pt x="32" y="75"/>
                    <a:pt x="28" y="68"/>
                  </a:cubicBezTo>
                  <a:cubicBezTo>
                    <a:pt x="28" y="66"/>
                    <a:pt x="25" y="64"/>
                    <a:pt x="25" y="63"/>
                  </a:cubicBezTo>
                  <a:cubicBezTo>
                    <a:pt x="24" y="60"/>
                    <a:pt x="26" y="58"/>
                    <a:pt x="26" y="56"/>
                  </a:cubicBezTo>
                  <a:cubicBezTo>
                    <a:pt x="31" y="63"/>
                    <a:pt x="36" y="48"/>
                    <a:pt x="37" y="44"/>
                  </a:cubicBezTo>
                  <a:cubicBezTo>
                    <a:pt x="38" y="36"/>
                    <a:pt x="35" y="22"/>
                    <a:pt x="24" y="24"/>
                  </a:cubicBezTo>
                  <a:cubicBezTo>
                    <a:pt x="24" y="19"/>
                    <a:pt x="27" y="21"/>
                    <a:pt x="30" y="20"/>
                  </a:cubicBezTo>
                  <a:cubicBezTo>
                    <a:pt x="31" y="24"/>
                    <a:pt x="40" y="27"/>
                    <a:pt x="41" y="22"/>
                  </a:cubicBezTo>
                  <a:cubicBezTo>
                    <a:pt x="42" y="19"/>
                    <a:pt x="37" y="15"/>
                    <a:pt x="37" y="11"/>
                  </a:cubicBezTo>
                  <a:cubicBezTo>
                    <a:pt x="37" y="7"/>
                    <a:pt x="41" y="4"/>
                    <a:pt x="40" y="0"/>
                  </a:cubicBezTo>
                  <a:cubicBezTo>
                    <a:pt x="40" y="2"/>
                    <a:pt x="42" y="7"/>
                    <a:pt x="43" y="10"/>
                  </a:cubicBezTo>
                  <a:cubicBezTo>
                    <a:pt x="44" y="14"/>
                    <a:pt x="45" y="18"/>
                    <a:pt x="45" y="23"/>
                  </a:cubicBezTo>
                  <a:cubicBezTo>
                    <a:pt x="46" y="32"/>
                    <a:pt x="42" y="42"/>
                    <a:pt x="41" y="51"/>
                  </a:cubicBezTo>
                </a:path>
              </a:pathLst>
            </a:custGeom>
            <a:solidFill>
              <a:srgbClr val="F4AB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6" name="Freeform 248"/>
            <p:cNvSpPr>
              <a:spLocks/>
            </p:cNvSpPr>
            <p:nvPr/>
          </p:nvSpPr>
          <p:spPr bwMode="auto">
            <a:xfrm>
              <a:off x="4111" y="2740"/>
              <a:ext cx="32" cy="10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17"/>
                </a:cxn>
                <a:cxn ang="0">
                  <a:pos x="5" y="32"/>
                </a:cxn>
                <a:cxn ang="0">
                  <a:pos x="4" y="12"/>
                </a:cxn>
                <a:cxn ang="0">
                  <a:pos x="3" y="7"/>
                </a:cxn>
                <a:cxn ang="0">
                  <a:pos x="5" y="7"/>
                </a:cxn>
                <a:cxn ang="0">
                  <a:pos x="7" y="3"/>
                </a:cxn>
              </a:cxnLst>
              <a:rect l="0" t="0" r="r" b="b"/>
              <a:pathLst>
                <a:path w="10" h="32">
                  <a:moveTo>
                    <a:pt x="10" y="0"/>
                  </a:moveTo>
                  <a:cubicBezTo>
                    <a:pt x="9" y="6"/>
                    <a:pt x="9" y="11"/>
                    <a:pt x="8" y="17"/>
                  </a:cubicBezTo>
                  <a:cubicBezTo>
                    <a:pt x="7" y="21"/>
                    <a:pt x="8" y="28"/>
                    <a:pt x="5" y="32"/>
                  </a:cubicBezTo>
                  <a:cubicBezTo>
                    <a:pt x="8" y="26"/>
                    <a:pt x="8" y="17"/>
                    <a:pt x="4" y="12"/>
                  </a:cubicBezTo>
                  <a:cubicBezTo>
                    <a:pt x="2" y="10"/>
                    <a:pt x="0" y="9"/>
                    <a:pt x="3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6" y="6"/>
                    <a:pt x="7" y="4"/>
                    <a:pt x="7" y="3"/>
                  </a:cubicBezTo>
                </a:path>
              </a:pathLst>
            </a:custGeom>
            <a:solidFill>
              <a:srgbClr val="CD91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7" name="Freeform 249"/>
            <p:cNvSpPr>
              <a:spLocks/>
            </p:cNvSpPr>
            <p:nvPr/>
          </p:nvSpPr>
          <p:spPr bwMode="auto">
            <a:xfrm>
              <a:off x="4095" y="2865"/>
              <a:ext cx="20" cy="62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0" y="18"/>
                </a:cxn>
                <a:cxn ang="0">
                  <a:pos x="6" y="0"/>
                </a:cxn>
                <a:cxn ang="0">
                  <a:pos x="4" y="3"/>
                </a:cxn>
              </a:cxnLst>
              <a:rect l="0" t="0" r="r" b="b"/>
              <a:pathLst>
                <a:path w="6" h="18">
                  <a:moveTo>
                    <a:pt x="1" y="7"/>
                  </a:moveTo>
                  <a:cubicBezTo>
                    <a:pt x="2" y="11"/>
                    <a:pt x="0" y="14"/>
                    <a:pt x="0" y="18"/>
                  </a:cubicBezTo>
                  <a:cubicBezTo>
                    <a:pt x="5" y="14"/>
                    <a:pt x="4" y="6"/>
                    <a:pt x="6" y="0"/>
                  </a:cubicBezTo>
                  <a:cubicBezTo>
                    <a:pt x="5" y="1"/>
                    <a:pt x="4" y="2"/>
                    <a:pt x="4" y="3"/>
                  </a:cubicBezTo>
                </a:path>
              </a:pathLst>
            </a:custGeom>
            <a:solidFill>
              <a:srgbClr val="CD913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8" name="Freeform 250"/>
            <p:cNvSpPr>
              <a:spLocks/>
            </p:cNvSpPr>
            <p:nvPr/>
          </p:nvSpPr>
          <p:spPr bwMode="auto">
            <a:xfrm>
              <a:off x="3987" y="772"/>
              <a:ext cx="156" cy="1468"/>
            </a:xfrm>
            <a:custGeom>
              <a:avLst/>
              <a:gdLst/>
              <a:ahLst/>
              <a:cxnLst>
                <a:cxn ang="0">
                  <a:pos x="12" y="368"/>
                </a:cxn>
                <a:cxn ang="0">
                  <a:pos x="13" y="389"/>
                </a:cxn>
                <a:cxn ang="0">
                  <a:pos x="22" y="432"/>
                </a:cxn>
                <a:cxn ang="0">
                  <a:pos x="33" y="386"/>
                </a:cxn>
                <a:cxn ang="0">
                  <a:pos x="41" y="368"/>
                </a:cxn>
                <a:cxn ang="0">
                  <a:pos x="42" y="358"/>
                </a:cxn>
                <a:cxn ang="0">
                  <a:pos x="45" y="327"/>
                </a:cxn>
                <a:cxn ang="0">
                  <a:pos x="37" y="355"/>
                </a:cxn>
                <a:cxn ang="0">
                  <a:pos x="37" y="354"/>
                </a:cxn>
                <a:cxn ang="0">
                  <a:pos x="40" y="317"/>
                </a:cxn>
                <a:cxn ang="0">
                  <a:pos x="43" y="187"/>
                </a:cxn>
                <a:cxn ang="0">
                  <a:pos x="47" y="22"/>
                </a:cxn>
                <a:cxn ang="0">
                  <a:pos x="41" y="15"/>
                </a:cxn>
                <a:cxn ang="0">
                  <a:pos x="37" y="101"/>
                </a:cxn>
                <a:cxn ang="0">
                  <a:pos x="31" y="335"/>
                </a:cxn>
                <a:cxn ang="0">
                  <a:pos x="31" y="102"/>
                </a:cxn>
                <a:cxn ang="0">
                  <a:pos x="34" y="18"/>
                </a:cxn>
                <a:cxn ang="0">
                  <a:pos x="33" y="5"/>
                </a:cxn>
                <a:cxn ang="0">
                  <a:pos x="32" y="5"/>
                </a:cxn>
                <a:cxn ang="0">
                  <a:pos x="32" y="5"/>
                </a:cxn>
                <a:cxn ang="0">
                  <a:pos x="28" y="12"/>
                </a:cxn>
                <a:cxn ang="0">
                  <a:pos x="26" y="119"/>
                </a:cxn>
                <a:cxn ang="0">
                  <a:pos x="23" y="326"/>
                </a:cxn>
                <a:cxn ang="0">
                  <a:pos x="20" y="298"/>
                </a:cxn>
                <a:cxn ang="0">
                  <a:pos x="17" y="18"/>
                </a:cxn>
                <a:cxn ang="0">
                  <a:pos x="12" y="14"/>
                </a:cxn>
                <a:cxn ang="0">
                  <a:pos x="10" y="148"/>
                </a:cxn>
                <a:cxn ang="0">
                  <a:pos x="15" y="294"/>
                </a:cxn>
                <a:cxn ang="0">
                  <a:pos x="9" y="187"/>
                </a:cxn>
                <a:cxn ang="0">
                  <a:pos x="6" y="15"/>
                </a:cxn>
                <a:cxn ang="0">
                  <a:pos x="4" y="11"/>
                </a:cxn>
                <a:cxn ang="0">
                  <a:pos x="1" y="60"/>
                </a:cxn>
                <a:cxn ang="0">
                  <a:pos x="12" y="368"/>
                </a:cxn>
              </a:cxnLst>
              <a:rect l="0" t="0" r="r" b="b"/>
              <a:pathLst>
                <a:path w="49" h="432">
                  <a:moveTo>
                    <a:pt x="12" y="368"/>
                  </a:moveTo>
                  <a:cubicBezTo>
                    <a:pt x="12" y="375"/>
                    <a:pt x="13" y="382"/>
                    <a:pt x="13" y="389"/>
                  </a:cubicBezTo>
                  <a:cubicBezTo>
                    <a:pt x="18" y="401"/>
                    <a:pt x="23" y="414"/>
                    <a:pt x="22" y="432"/>
                  </a:cubicBezTo>
                  <a:cubicBezTo>
                    <a:pt x="25" y="411"/>
                    <a:pt x="28" y="396"/>
                    <a:pt x="33" y="386"/>
                  </a:cubicBezTo>
                  <a:cubicBezTo>
                    <a:pt x="36" y="382"/>
                    <a:pt x="39" y="374"/>
                    <a:pt x="41" y="368"/>
                  </a:cubicBezTo>
                  <a:cubicBezTo>
                    <a:pt x="41" y="365"/>
                    <a:pt x="42" y="361"/>
                    <a:pt x="42" y="358"/>
                  </a:cubicBezTo>
                  <a:cubicBezTo>
                    <a:pt x="44" y="340"/>
                    <a:pt x="43" y="353"/>
                    <a:pt x="45" y="327"/>
                  </a:cubicBezTo>
                  <a:cubicBezTo>
                    <a:pt x="42" y="340"/>
                    <a:pt x="39" y="348"/>
                    <a:pt x="37" y="355"/>
                  </a:cubicBezTo>
                  <a:cubicBezTo>
                    <a:pt x="37" y="355"/>
                    <a:pt x="37" y="355"/>
                    <a:pt x="37" y="354"/>
                  </a:cubicBezTo>
                  <a:cubicBezTo>
                    <a:pt x="37" y="352"/>
                    <a:pt x="40" y="335"/>
                    <a:pt x="40" y="317"/>
                  </a:cubicBezTo>
                  <a:cubicBezTo>
                    <a:pt x="42" y="248"/>
                    <a:pt x="41" y="239"/>
                    <a:pt x="43" y="187"/>
                  </a:cubicBezTo>
                  <a:cubicBezTo>
                    <a:pt x="45" y="123"/>
                    <a:pt x="46" y="32"/>
                    <a:pt x="47" y="22"/>
                  </a:cubicBezTo>
                  <a:cubicBezTo>
                    <a:pt x="49" y="13"/>
                    <a:pt x="42" y="9"/>
                    <a:pt x="41" y="15"/>
                  </a:cubicBezTo>
                  <a:cubicBezTo>
                    <a:pt x="41" y="21"/>
                    <a:pt x="39" y="54"/>
                    <a:pt x="37" y="101"/>
                  </a:cubicBezTo>
                  <a:cubicBezTo>
                    <a:pt x="35" y="147"/>
                    <a:pt x="37" y="315"/>
                    <a:pt x="31" y="335"/>
                  </a:cubicBezTo>
                  <a:cubicBezTo>
                    <a:pt x="25" y="354"/>
                    <a:pt x="30" y="135"/>
                    <a:pt x="31" y="102"/>
                  </a:cubicBezTo>
                  <a:cubicBezTo>
                    <a:pt x="33" y="65"/>
                    <a:pt x="33" y="38"/>
                    <a:pt x="34" y="18"/>
                  </a:cubicBezTo>
                  <a:cubicBezTo>
                    <a:pt x="35" y="11"/>
                    <a:pt x="34" y="7"/>
                    <a:pt x="33" y="5"/>
                  </a:cubicBezTo>
                  <a:cubicBezTo>
                    <a:pt x="33" y="5"/>
                    <a:pt x="33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5"/>
                    <a:pt x="28" y="9"/>
                    <a:pt x="28" y="12"/>
                  </a:cubicBezTo>
                  <a:cubicBezTo>
                    <a:pt x="26" y="18"/>
                    <a:pt x="27" y="87"/>
                    <a:pt x="26" y="119"/>
                  </a:cubicBezTo>
                  <a:cubicBezTo>
                    <a:pt x="25" y="150"/>
                    <a:pt x="25" y="304"/>
                    <a:pt x="23" y="326"/>
                  </a:cubicBezTo>
                  <a:cubicBezTo>
                    <a:pt x="22" y="348"/>
                    <a:pt x="21" y="310"/>
                    <a:pt x="20" y="298"/>
                  </a:cubicBezTo>
                  <a:cubicBezTo>
                    <a:pt x="19" y="286"/>
                    <a:pt x="16" y="31"/>
                    <a:pt x="17" y="18"/>
                  </a:cubicBezTo>
                  <a:cubicBezTo>
                    <a:pt x="18" y="4"/>
                    <a:pt x="14" y="4"/>
                    <a:pt x="12" y="14"/>
                  </a:cubicBezTo>
                  <a:cubicBezTo>
                    <a:pt x="11" y="24"/>
                    <a:pt x="10" y="110"/>
                    <a:pt x="10" y="148"/>
                  </a:cubicBezTo>
                  <a:cubicBezTo>
                    <a:pt x="10" y="186"/>
                    <a:pt x="18" y="278"/>
                    <a:pt x="15" y="294"/>
                  </a:cubicBezTo>
                  <a:cubicBezTo>
                    <a:pt x="13" y="309"/>
                    <a:pt x="9" y="215"/>
                    <a:pt x="9" y="187"/>
                  </a:cubicBezTo>
                  <a:cubicBezTo>
                    <a:pt x="9" y="159"/>
                    <a:pt x="6" y="15"/>
                    <a:pt x="6" y="1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0" y="11"/>
                    <a:pt x="1" y="0"/>
                    <a:pt x="1" y="60"/>
                  </a:cubicBezTo>
                  <a:cubicBezTo>
                    <a:pt x="1" y="120"/>
                    <a:pt x="11" y="337"/>
                    <a:pt x="12" y="368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499" name="Freeform 251"/>
            <p:cNvSpPr>
              <a:spLocks/>
            </p:cNvSpPr>
            <p:nvPr/>
          </p:nvSpPr>
          <p:spPr bwMode="auto">
            <a:xfrm>
              <a:off x="3962" y="823"/>
              <a:ext cx="102" cy="1397"/>
            </a:xfrm>
            <a:custGeom>
              <a:avLst/>
              <a:gdLst/>
              <a:ahLst/>
              <a:cxnLst>
                <a:cxn ang="0">
                  <a:pos x="18" y="366"/>
                </a:cxn>
                <a:cxn ang="0">
                  <a:pos x="30" y="411"/>
                </a:cxn>
                <a:cxn ang="0">
                  <a:pos x="32" y="387"/>
                </a:cxn>
                <a:cxn ang="0">
                  <a:pos x="15" y="298"/>
                </a:cxn>
                <a:cxn ang="0">
                  <a:pos x="8" y="144"/>
                </a:cxn>
                <a:cxn ang="0">
                  <a:pos x="6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1" y="9"/>
                </a:cxn>
                <a:cxn ang="0">
                  <a:pos x="14" y="343"/>
                </a:cxn>
                <a:cxn ang="0">
                  <a:pos x="18" y="366"/>
                </a:cxn>
              </a:cxnLst>
              <a:rect l="0" t="0" r="r" b="b"/>
              <a:pathLst>
                <a:path w="32" h="411">
                  <a:moveTo>
                    <a:pt x="18" y="366"/>
                  </a:moveTo>
                  <a:cubicBezTo>
                    <a:pt x="23" y="379"/>
                    <a:pt x="30" y="393"/>
                    <a:pt x="30" y="411"/>
                  </a:cubicBezTo>
                  <a:cubicBezTo>
                    <a:pt x="31" y="403"/>
                    <a:pt x="32" y="395"/>
                    <a:pt x="32" y="387"/>
                  </a:cubicBezTo>
                  <a:cubicBezTo>
                    <a:pt x="32" y="361"/>
                    <a:pt x="19" y="340"/>
                    <a:pt x="15" y="298"/>
                  </a:cubicBezTo>
                  <a:cubicBezTo>
                    <a:pt x="11" y="256"/>
                    <a:pt x="9" y="185"/>
                    <a:pt x="8" y="144"/>
                  </a:cubicBezTo>
                  <a:cubicBezTo>
                    <a:pt x="8" y="107"/>
                    <a:pt x="3" y="39"/>
                    <a:pt x="6" y="0"/>
                  </a:cubicBezTo>
                  <a:cubicBezTo>
                    <a:pt x="5" y="3"/>
                    <a:pt x="5" y="0"/>
                    <a:pt x="3" y="2"/>
                  </a:cubicBezTo>
                  <a:cubicBezTo>
                    <a:pt x="2" y="4"/>
                    <a:pt x="2" y="1"/>
                    <a:pt x="1" y="4"/>
                  </a:cubicBezTo>
                  <a:cubicBezTo>
                    <a:pt x="1" y="5"/>
                    <a:pt x="1" y="7"/>
                    <a:pt x="1" y="9"/>
                  </a:cubicBezTo>
                  <a:cubicBezTo>
                    <a:pt x="0" y="114"/>
                    <a:pt x="2" y="242"/>
                    <a:pt x="14" y="343"/>
                  </a:cubicBezTo>
                  <a:cubicBezTo>
                    <a:pt x="14" y="351"/>
                    <a:pt x="17" y="359"/>
                    <a:pt x="18" y="366"/>
                  </a:cubicBezTo>
                  <a:close/>
                </a:path>
              </a:pathLst>
            </a:custGeom>
            <a:solidFill>
              <a:srgbClr val="C75F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0" name="Freeform 252"/>
            <p:cNvSpPr>
              <a:spLocks/>
            </p:cNvSpPr>
            <p:nvPr/>
          </p:nvSpPr>
          <p:spPr bwMode="auto">
            <a:xfrm>
              <a:off x="4041" y="1153"/>
              <a:ext cx="23" cy="33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00"/>
                </a:cxn>
                <a:cxn ang="0">
                  <a:pos x="3" y="0"/>
                </a:cxn>
              </a:cxnLst>
              <a:rect l="0" t="0" r="r" b="b"/>
              <a:pathLst>
                <a:path w="7" h="100">
                  <a:moveTo>
                    <a:pt x="3" y="0"/>
                  </a:moveTo>
                  <a:cubicBezTo>
                    <a:pt x="6" y="17"/>
                    <a:pt x="7" y="77"/>
                    <a:pt x="3" y="100"/>
                  </a:cubicBezTo>
                  <a:cubicBezTo>
                    <a:pt x="2" y="90"/>
                    <a:pt x="0" y="10"/>
                    <a:pt x="3" y="0"/>
                  </a:cubicBezTo>
                  <a:close/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1" name="Freeform 253"/>
            <p:cNvSpPr>
              <a:spLocks/>
            </p:cNvSpPr>
            <p:nvPr/>
          </p:nvSpPr>
          <p:spPr bwMode="auto">
            <a:xfrm>
              <a:off x="4044" y="1278"/>
              <a:ext cx="23" cy="6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0"/>
                </a:cxn>
                <a:cxn ang="0">
                  <a:pos x="4" y="3"/>
                </a:cxn>
              </a:cxnLst>
              <a:rect l="0" t="0" r="r" b="b"/>
              <a:pathLst>
                <a:path w="7" h="20">
                  <a:moveTo>
                    <a:pt x="2" y="0"/>
                  </a:moveTo>
                  <a:cubicBezTo>
                    <a:pt x="1" y="5"/>
                    <a:pt x="0" y="14"/>
                    <a:pt x="2" y="20"/>
                  </a:cubicBezTo>
                  <a:cubicBezTo>
                    <a:pt x="7" y="19"/>
                    <a:pt x="4" y="7"/>
                    <a:pt x="4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2" name="Freeform 254"/>
            <p:cNvSpPr>
              <a:spLocks/>
            </p:cNvSpPr>
            <p:nvPr/>
          </p:nvSpPr>
          <p:spPr bwMode="auto">
            <a:xfrm>
              <a:off x="4048" y="1234"/>
              <a:ext cx="16" cy="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3" y="1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1" y="2"/>
                    <a:pt x="0" y="3"/>
                    <a:pt x="1" y="5"/>
                  </a:cubicBezTo>
                  <a:cubicBezTo>
                    <a:pt x="3" y="5"/>
                    <a:pt x="5" y="3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3" name="Freeform 255"/>
            <p:cNvSpPr>
              <a:spLocks/>
            </p:cNvSpPr>
            <p:nvPr/>
          </p:nvSpPr>
          <p:spPr bwMode="auto">
            <a:xfrm>
              <a:off x="4048" y="1363"/>
              <a:ext cx="12" cy="2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6"/>
                </a:cxn>
                <a:cxn ang="0">
                  <a:pos x="4" y="2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2" y="5"/>
                    <a:pt x="3" y="3"/>
                    <a:pt x="4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4" name="Freeform 256"/>
            <p:cNvSpPr>
              <a:spLocks/>
            </p:cNvSpPr>
            <p:nvPr/>
          </p:nvSpPr>
          <p:spPr bwMode="auto">
            <a:xfrm>
              <a:off x="4073" y="3117"/>
              <a:ext cx="32" cy="241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8"/>
                </a:cxn>
                <a:cxn ang="0">
                  <a:pos x="10" y="71"/>
                </a:cxn>
                <a:cxn ang="0">
                  <a:pos x="4" y="0"/>
                </a:cxn>
              </a:cxnLst>
              <a:rect l="0" t="0" r="r" b="b"/>
              <a:pathLst>
                <a:path w="10" h="71">
                  <a:moveTo>
                    <a:pt x="4" y="0"/>
                  </a:moveTo>
                  <a:cubicBezTo>
                    <a:pt x="9" y="6"/>
                    <a:pt x="7" y="20"/>
                    <a:pt x="7" y="38"/>
                  </a:cubicBezTo>
                  <a:cubicBezTo>
                    <a:pt x="7" y="55"/>
                    <a:pt x="9" y="66"/>
                    <a:pt x="10" y="71"/>
                  </a:cubicBezTo>
                  <a:cubicBezTo>
                    <a:pt x="4" y="61"/>
                    <a:pt x="0" y="14"/>
                    <a:pt x="4" y="0"/>
                  </a:cubicBezTo>
                  <a:close/>
                </a:path>
              </a:pathLst>
            </a:custGeom>
            <a:solidFill>
              <a:srgbClr val="EDD2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5" name="Freeform 257"/>
            <p:cNvSpPr>
              <a:spLocks/>
            </p:cNvSpPr>
            <p:nvPr/>
          </p:nvSpPr>
          <p:spPr bwMode="auto">
            <a:xfrm>
              <a:off x="4076" y="3185"/>
              <a:ext cx="19" cy="5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15"/>
                </a:cxn>
                <a:cxn ang="0">
                  <a:pos x="5" y="2"/>
                </a:cxn>
              </a:cxnLst>
              <a:rect l="0" t="0" r="r" b="b"/>
              <a:pathLst>
                <a:path w="6" h="15">
                  <a:moveTo>
                    <a:pt x="2" y="0"/>
                  </a:moveTo>
                  <a:cubicBezTo>
                    <a:pt x="1" y="4"/>
                    <a:pt x="0" y="11"/>
                    <a:pt x="3" y="15"/>
                  </a:cubicBezTo>
                  <a:cubicBezTo>
                    <a:pt x="6" y="11"/>
                    <a:pt x="6" y="6"/>
                    <a:pt x="5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6" name="Freeform 258"/>
            <p:cNvSpPr>
              <a:spLocks/>
            </p:cNvSpPr>
            <p:nvPr/>
          </p:nvSpPr>
          <p:spPr bwMode="auto">
            <a:xfrm>
              <a:off x="4086" y="3154"/>
              <a:ext cx="13" cy="2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1" y="2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3" y="5"/>
                    <a:pt x="4" y="3"/>
                    <a:pt x="2" y="1"/>
                  </a:cubicBezTo>
                  <a:cubicBezTo>
                    <a:pt x="1" y="0"/>
                    <a:pt x="2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7" name="Freeform 259"/>
            <p:cNvSpPr>
              <a:spLocks/>
            </p:cNvSpPr>
            <p:nvPr/>
          </p:nvSpPr>
          <p:spPr bwMode="auto">
            <a:xfrm>
              <a:off x="4080" y="3260"/>
              <a:ext cx="15" cy="2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7"/>
                </a:cxn>
                <a:cxn ang="0">
                  <a:pos x="3" y="1"/>
                </a:cxn>
              </a:cxnLst>
              <a:rect l="0" t="0" r="r" b="b"/>
              <a:pathLst>
                <a:path w="5" h="7">
                  <a:moveTo>
                    <a:pt x="1" y="0"/>
                  </a:moveTo>
                  <a:cubicBezTo>
                    <a:pt x="0" y="2"/>
                    <a:pt x="0" y="5"/>
                    <a:pt x="2" y="7"/>
                  </a:cubicBezTo>
                  <a:cubicBezTo>
                    <a:pt x="5" y="5"/>
                    <a:pt x="5" y="3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8" name="Freeform 260"/>
            <p:cNvSpPr>
              <a:spLocks/>
            </p:cNvSpPr>
            <p:nvPr/>
          </p:nvSpPr>
          <p:spPr bwMode="auto">
            <a:xfrm>
              <a:off x="4006" y="1914"/>
              <a:ext cx="99" cy="30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6" y="52"/>
                </a:cxn>
                <a:cxn ang="0">
                  <a:pos x="13" y="70"/>
                </a:cxn>
                <a:cxn ang="0">
                  <a:pos x="16" y="90"/>
                </a:cxn>
                <a:cxn ang="0">
                  <a:pos x="21" y="62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33"/>
                </a:cxn>
                <a:cxn ang="0">
                  <a:pos x="0" y="0"/>
                </a:cxn>
              </a:cxnLst>
              <a:rect l="0" t="0" r="r" b="b"/>
              <a:pathLst>
                <a:path w="31" h="90">
                  <a:moveTo>
                    <a:pt x="0" y="11"/>
                  </a:moveTo>
                  <a:cubicBezTo>
                    <a:pt x="0" y="26"/>
                    <a:pt x="1" y="39"/>
                    <a:pt x="6" y="52"/>
                  </a:cubicBezTo>
                  <a:cubicBezTo>
                    <a:pt x="8" y="58"/>
                    <a:pt x="12" y="64"/>
                    <a:pt x="13" y="70"/>
                  </a:cubicBezTo>
                  <a:cubicBezTo>
                    <a:pt x="15" y="76"/>
                    <a:pt x="14" y="84"/>
                    <a:pt x="16" y="90"/>
                  </a:cubicBezTo>
                  <a:cubicBezTo>
                    <a:pt x="16" y="81"/>
                    <a:pt x="18" y="71"/>
                    <a:pt x="21" y="62"/>
                  </a:cubicBezTo>
                  <a:cubicBezTo>
                    <a:pt x="23" y="56"/>
                    <a:pt x="29" y="50"/>
                    <a:pt x="31" y="43"/>
                  </a:cubicBezTo>
                  <a:cubicBezTo>
                    <a:pt x="28" y="46"/>
                    <a:pt x="25" y="52"/>
                    <a:pt x="21" y="52"/>
                  </a:cubicBezTo>
                  <a:cubicBezTo>
                    <a:pt x="12" y="52"/>
                    <a:pt x="10" y="39"/>
                    <a:pt x="9" y="33"/>
                  </a:cubicBezTo>
                  <a:cubicBezTo>
                    <a:pt x="7" y="22"/>
                    <a:pt x="0" y="10"/>
                    <a:pt x="0" y="0"/>
                  </a:cubicBezTo>
                </a:path>
              </a:pathLst>
            </a:custGeom>
            <a:solidFill>
              <a:srgbClr val="AB0A5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09" name="Freeform 261"/>
            <p:cNvSpPr>
              <a:spLocks/>
            </p:cNvSpPr>
            <p:nvPr/>
          </p:nvSpPr>
          <p:spPr bwMode="auto">
            <a:xfrm>
              <a:off x="3875" y="718"/>
              <a:ext cx="364" cy="115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0" y="34"/>
                </a:cxn>
                <a:cxn ang="0">
                  <a:pos x="23" y="34"/>
                </a:cxn>
                <a:cxn ang="0">
                  <a:pos x="28" y="32"/>
                </a:cxn>
                <a:cxn ang="0">
                  <a:pos x="33" y="26"/>
                </a:cxn>
                <a:cxn ang="0">
                  <a:pos x="41" y="26"/>
                </a:cxn>
                <a:cxn ang="0">
                  <a:pos x="48" y="22"/>
                </a:cxn>
                <a:cxn ang="0">
                  <a:pos x="58" y="24"/>
                </a:cxn>
                <a:cxn ang="0">
                  <a:pos x="67" y="21"/>
                </a:cxn>
                <a:cxn ang="0">
                  <a:pos x="73" y="26"/>
                </a:cxn>
                <a:cxn ang="0">
                  <a:pos x="81" y="26"/>
                </a:cxn>
                <a:cxn ang="0">
                  <a:pos x="86" y="31"/>
                </a:cxn>
                <a:cxn ang="0">
                  <a:pos x="91" y="34"/>
                </a:cxn>
                <a:cxn ang="0">
                  <a:pos x="114" y="34"/>
                </a:cxn>
                <a:cxn ang="0">
                  <a:pos x="57" y="0"/>
                </a:cxn>
              </a:cxnLst>
              <a:rect l="0" t="0" r="r" b="b"/>
              <a:pathLst>
                <a:path w="114" h="34">
                  <a:moveTo>
                    <a:pt x="57" y="0"/>
                  </a:moveTo>
                  <a:cubicBezTo>
                    <a:pt x="24" y="0"/>
                    <a:pt x="1" y="14"/>
                    <a:pt x="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3"/>
                    <a:pt x="26" y="33"/>
                    <a:pt x="28" y="32"/>
                  </a:cubicBezTo>
                  <a:cubicBezTo>
                    <a:pt x="30" y="30"/>
                    <a:pt x="30" y="27"/>
                    <a:pt x="33" y="26"/>
                  </a:cubicBezTo>
                  <a:cubicBezTo>
                    <a:pt x="36" y="25"/>
                    <a:pt x="37" y="27"/>
                    <a:pt x="41" y="26"/>
                  </a:cubicBezTo>
                  <a:cubicBezTo>
                    <a:pt x="45" y="25"/>
                    <a:pt x="44" y="22"/>
                    <a:pt x="48" y="22"/>
                  </a:cubicBezTo>
                  <a:cubicBezTo>
                    <a:pt x="53" y="21"/>
                    <a:pt x="53" y="24"/>
                    <a:pt x="58" y="24"/>
                  </a:cubicBezTo>
                  <a:cubicBezTo>
                    <a:pt x="62" y="24"/>
                    <a:pt x="62" y="20"/>
                    <a:pt x="67" y="21"/>
                  </a:cubicBezTo>
                  <a:cubicBezTo>
                    <a:pt x="72" y="22"/>
                    <a:pt x="70" y="25"/>
                    <a:pt x="73" y="26"/>
                  </a:cubicBezTo>
                  <a:cubicBezTo>
                    <a:pt x="76" y="28"/>
                    <a:pt x="78" y="25"/>
                    <a:pt x="81" y="26"/>
                  </a:cubicBezTo>
                  <a:cubicBezTo>
                    <a:pt x="84" y="27"/>
                    <a:pt x="82" y="28"/>
                    <a:pt x="86" y="31"/>
                  </a:cubicBezTo>
                  <a:cubicBezTo>
                    <a:pt x="88" y="33"/>
                    <a:pt x="91" y="30"/>
                    <a:pt x="91" y="3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3" y="14"/>
                    <a:pt x="90" y="0"/>
                    <a:pt x="57" y="0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0" name="Freeform 262"/>
            <p:cNvSpPr>
              <a:spLocks/>
            </p:cNvSpPr>
            <p:nvPr/>
          </p:nvSpPr>
          <p:spPr bwMode="auto">
            <a:xfrm>
              <a:off x="3939" y="2356"/>
              <a:ext cx="236" cy="638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52" y="10"/>
                </a:cxn>
                <a:cxn ang="0">
                  <a:pos x="45" y="4"/>
                </a:cxn>
                <a:cxn ang="0">
                  <a:pos x="33" y="5"/>
                </a:cxn>
                <a:cxn ang="0">
                  <a:pos x="20" y="11"/>
                </a:cxn>
                <a:cxn ang="0">
                  <a:pos x="7" y="42"/>
                </a:cxn>
                <a:cxn ang="0">
                  <a:pos x="4" y="62"/>
                </a:cxn>
                <a:cxn ang="0">
                  <a:pos x="1" y="84"/>
                </a:cxn>
                <a:cxn ang="0">
                  <a:pos x="5" y="109"/>
                </a:cxn>
                <a:cxn ang="0">
                  <a:pos x="8" y="143"/>
                </a:cxn>
                <a:cxn ang="0">
                  <a:pos x="14" y="166"/>
                </a:cxn>
                <a:cxn ang="0">
                  <a:pos x="21" y="183"/>
                </a:cxn>
                <a:cxn ang="0">
                  <a:pos x="33" y="185"/>
                </a:cxn>
                <a:cxn ang="0">
                  <a:pos x="55" y="170"/>
                </a:cxn>
                <a:cxn ang="0">
                  <a:pos x="66" y="137"/>
                </a:cxn>
                <a:cxn ang="0">
                  <a:pos x="70" y="105"/>
                </a:cxn>
                <a:cxn ang="0">
                  <a:pos x="67" y="47"/>
                </a:cxn>
                <a:cxn ang="0">
                  <a:pos x="61" y="22"/>
                </a:cxn>
              </a:cxnLst>
              <a:rect l="0" t="0" r="r" b="b"/>
              <a:pathLst>
                <a:path w="74" h="188">
                  <a:moveTo>
                    <a:pt x="61" y="22"/>
                  </a:moveTo>
                  <a:cubicBezTo>
                    <a:pt x="59" y="17"/>
                    <a:pt x="55" y="14"/>
                    <a:pt x="52" y="10"/>
                  </a:cubicBezTo>
                  <a:cubicBezTo>
                    <a:pt x="50" y="8"/>
                    <a:pt x="48" y="6"/>
                    <a:pt x="45" y="4"/>
                  </a:cubicBezTo>
                  <a:cubicBezTo>
                    <a:pt x="41" y="0"/>
                    <a:pt x="37" y="3"/>
                    <a:pt x="33" y="5"/>
                  </a:cubicBezTo>
                  <a:cubicBezTo>
                    <a:pt x="28" y="7"/>
                    <a:pt x="25" y="6"/>
                    <a:pt x="20" y="11"/>
                  </a:cubicBezTo>
                  <a:cubicBezTo>
                    <a:pt x="11" y="20"/>
                    <a:pt x="10" y="29"/>
                    <a:pt x="7" y="42"/>
                  </a:cubicBezTo>
                  <a:cubicBezTo>
                    <a:pt x="5" y="51"/>
                    <a:pt x="5" y="57"/>
                    <a:pt x="4" y="62"/>
                  </a:cubicBezTo>
                  <a:cubicBezTo>
                    <a:pt x="3" y="69"/>
                    <a:pt x="0" y="78"/>
                    <a:pt x="1" y="84"/>
                  </a:cubicBezTo>
                  <a:cubicBezTo>
                    <a:pt x="1" y="93"/>
                    <a:pt x="4" y="98"/>
                    <a:pt x="5" y="109"/>
                  </a:cubicBezTo>
                  <a:cubicBezTo>
                    <a:pt x="6" y="119"/>
                    <a:pt x="6" y="132"/>
                    <a:pt x="8" y="143"/>
                  </a:cubicBezTo>
                  <a:cubicBezTo>
                    <a:pt x="10" y="151"/>
                    <a:pt x="11" y="158"/>
                    <a:pt x="14" y="166"/>
                  </a:cubicBezTo>
                  <a:cubicBezTo>
                    <a:pt x="17" y="172"/>
                    <a:pt x="17" y="177"/>
                    <a:pt x="21" y="183"/>
                  </a:cubicBezTo>
                  <a:cubicBezTo>
                    <a:pt x="25" y="188"/>
                    <a:pt x="30" y="184"/>
                    <a:pt x="33" y="185"/>
                  </a:cubicBezTo>
                  <a:cubicBezTo>
                    <a:pt x="46" y="186"/>
                    <a:pt x="54" y="177"/>
                    <a:pt x="55" y="170"/>
                  </a:cubicBezTo>
                  <a:cubicBezTo>
                    <a:pt x="58" y="159"/>
                    <a:pt x="64" y="148"/>
                    <a:pt x="66" y="137"/>
                  </a:cubicBezTo>
                  <a:cubicBezTo>
                    <a:pt x="68" y="124"/>
                    <a:pt x="67" y="118"/>
                    <a:pt x="70" y="105"/>
                  </a:cubicBezTo>
                  <a:cubicBezTo>
                    <a:pt x="74" y="85"/>
                    <a:pt x="73" y="66"/>
                    <a:pt x="67" y="47"/>
                  </a:cubicBezTo>
                  <a:cubicBezTo>
                    <a:pt x="64" y="40"/>
                    <a:pt x="64" y="30"/>
                    <a:pt x="61" y="22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1" name="Freeform 263"/>
            <p:cNvSpPr>
              <a:spLocks/>
            </p:cNvSpPr>
            <p:nvPr/>
          </p:nvSpPr>
          <p:spPr bwMode="auto">
            <a:xfrm>
              <a:off x="4003" y="1958"/>
              <a:ext cx="67" cy="3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02"/>
                </a:cxn>
              </a:cxnLst>
              <a:rect l="0" t="0" r="r" b="b"/>
              <a:pathLst>
                <a:path w="21" h="102">
                  <a:moveTo>
                    <a:pt x="0" y="0"/>
                  </a:moveTo>
                  <a:cubicBezTo>
                    <a:pt x="0" y="49"/>
                    <a:pt x="21" y="43"/>
                    <a:pt x="16" y="10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2" name="Freeform 264"/>
            <p:cNvSpPr>
              <a:spLocks/>
            </p:cNvSpPr>
            <p:nvPr/>
          </p:nvSpPr>
          <p:spPr bwMode="auto">
            <a:xfrm>
              <a:off x="4057" y="1958"/>
              <a:ext cx="67" cy="34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0" y="102"/>
                </a:cxn>
              </a:cxnLst>
              <a:rect l="0" t="0" r="r" b="b"/>
              <a:pathLst>
                <a:path w="21" h="102">
                  <a:moveTo>
                    <a:pt x="21" y="0"/>
                  </a:moveTo>
                  <a:cubicBezTo>
                    <a:pt x="19" y="41"/>
                    <a:pt x="0" y="32"/>
                    <a:pt x="0" y="10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3" name="Freeform 265"/>
            <p:cNvSpPr>
              <a:spLocks/>
            </p:cNvSpPr>
            <p:nvPr/>
          </p:nvSpPr>
          <p:spPr bwMode="auto">
            <a:xfrm>
              <a:off x="4150" y="1978"/>
              <a:ext cx="95" cy="619"/>
            </a:xfrm>
            <a:custGeom>
              <a:avLst/>
              <a:gdLst/>
              <a:ahLst/>
              <a:cxnLst>
                <a:cxn ang="0">
                  <a:pos x="30" y="182"/>
                </a:cxn>
                <a:cxn ang="0">
                  <a:pos x="12" y="82"/>
                </a:cxn>
                <a:cxn ang="0">
                  <a:pos x="21" y="0"/>
                </a:cxn>
                <a:cxn ang="0">
                  <a:pos x="7" y="58"/>
                </a:cxn>
                <a:cxn ang="0">
                  <a:pos x="19" y="132"/>
                </a:cxn>
                <a:cxn ang="0">
                  <a:pos x="30" y="182"/>
                </a:cxn>
              </a:cxnLst>
              <a:rect l="0" t="0" r="r" b="b"/>
              <a:pathLst>
                <a:path w="30" h="182">
                  <a:moveTo>
                    <a:pt x="30" y="182"/>
                  </a:moveTo>
                  <a:cubicBezTo>
                    <a:pt x="30" y="164"/>
                    <a:pt x="13" y="93"/>
                    <a:pt x="12" y="82"/>
                  </a:cubicBezTo>
                  <a:cubicBezTo>
                    <a:pt x="10" y="53"/>
                    <a:pt x="19" y="26"/>
                    <a:pt x="21" y="0"/>
                  </a:cubicBezTo>
                  <a:cubicBezTo>
                    <a:pt x="19" y="26"/>
                    <a:pt x="9" y="47"/>
                    <a:pt x="7" y="58"/>
                  </a:cubicBezTo>
                  <a:cubicBezTo>
                    <a:pt x="0" y="86"/>
                    <a:pt x="12" y="109"/>
                    <a:pt x="19" y="132"/>
                  </a:cubicBezTo>
                  <a:cubicBezTo>
                    <a:pt x="24" y="148"/>
                    <a:pt x="29" y="164"/>
                    <a:pt x="30" y="182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4" name="Freeform 266"/>
            <p:cNvSpPr>
              <a:spLocks/>
            </p:cNvSpPr>
            <p:nvPr/>
          </p:nvSpPr>
          <p:spPr bwMode="auto">
            <a:xfrm>
              <a:off x="3872" y="1972"/>
              <a:ext cx="93" cy="581"/>
            </a:xfrm>
            <a:custGeom>
              <a:avLst/>
              <a:gdLst/>
              <a:ahLst/>
              <a:cxnLst>
                <a:cxn ang="0">
                  <a:pos x="11" y="113"/>
                </a:cxn>
                <a:cxn ang="0">
                  <a:pos x="0" y="171"/>
                </a:cxn>
                <a:cxn ang="0">
                  <a:pos x="10" y="134"/>
                </a:cxn>
                <a:cxn ang="0">
                  <a:pos x="22" y="60"/>
                </a:cxn>
                <a:cxn ang="0">
                  <a:pos x="8" y="0"/>
                </a:cxn>
                <a:cxn ang="0">
                  <a:pos x="11" y="113"/>
                </a:cxn>
              </a:cxnLst>
              <a:rect l="0" t="0" r="r" b="b"/>
              <a:pathLst>
                <a:path w="29" h="171">
                  <a:moveTo>
                    <a:pt x="11" y="113"/>
                  </a:moveTo>
                  <a:cubicBezTo>
                    <a:pt x="7" y="132"/>
                    <a:pt x="2" y="155"/>
                    <a:pt x="0" y="171"/>
                  </a:cubicBezTo>
                  <a:cubicBezTo>
                    <a:pt x="3" y="158"/>
                    <a:pt x="6" y="146"/>
                    <a:pt x="10" y="134"/>
                  </a:cubicBezTo>
                  <a:cubicBezTo>
                    <a:pt x="17" y="111"/>
                    <a:pt x="29" y="88"/>
                    <a:pt x="22" y="60"/>
                  </a:cubicBezTo>
                  <a:cubicBezTo>
                    <a:pt x="19" y="48"/>
                    <a:pt x="11" y="27"/>
                    <a:pt x="8" y="0"/>
                  </a:cubicBezTo>
                  <a:cubicBezTo>
                    <a:pt x="10" y="29"/>
                    <a:pt x="22" y="61"/>
                    <a:pt x="11" y="113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5" name="Freeform 267"/>
            <p:cNvSpPr>
              <a:spLocks/>
            </p:cNvSpPr>
            <p:nvPr/>
          </p:nvSpPr>
          <p:spPr bwMode="auto">
            <a:xfrm>
              <a:off x="4185" y="3253"/>
              <a:ext cx="698" cy="221"/>
            </a:xfrm>
            <a:custGeom>
              <a:avLst/>
              <a:gdLst/>
              <a:ahLst/>
              <a:cxnLst>
                <a:cxn ang="0">
                  <a:pos x="18" y="56"/>
                </a:cxn>
                <a:cxn ang="0">
                  <a:pos x="41" y="62"/>
                </a:cxn>
                <a:cxn ang="0">
                  <a:pos x="53" y="54"/>
                </a:cxn>
                <a:cxn ang="0">
                  <a:pos x="172" y="36"/>
                </a:cxn>
                <a:cxn ang="0">
                  <a:pos x="218" y="60"/>
                </a:cxn>
                <a:cxn ang="0">
                  <a:pos x="218" y="61"/>
                </a:cxn>
                <a:cxn ang="0">
                  <a:pos x="219" y="61"/>
                </a:cxn>
                <a:cxn ang="0">
                  <a:pos x="49" y="42"/>
                </a:cxn>
                <a:cxn ang="0">
                  <a:pos x="0" y="15"/>
                </a:cxn>
                <a:cxn ang="0">
                  <a:pos x="18" y="56"/>
                </a:cxn>
              </a:cxnLst>
              <a:rect l="0" t="0" r="r" b="b"/>
              <a:pathLst>
                <a:path w="219" h="65">
                  <a:moveTo>
                    <a:pt x="18" y="56"/>
                  </a:moveTo>
                  <a:cubicBezTo>
                    <a:pt x="26" y="65"/>
                    <a:pt x="36" y="64"/>
                    <a:pt x="41" y="62"/>
                  </a:cubicBezTo>
                  <a:cubicBezTo>
                    <a:pt x="45" y="60"/>
                    <a:pt x="49" y="57"/>
                    <a:pt x="53" y="54"/>
                  </a:cubicBezTo>
                  <a:cubicBezTo>
                    <a:pt x="75" y="38"/>
                    <a:pt x="106" y="17"/>
                    <a:pt x="172" y="36"/>
                  </a:cubicBezTo>
                  <a:cubicBezTo>
                    <a:pt x="189" y="40"/>
                    <a:pt x="204" y="49"/>
                    <a:pt x="218" y="60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9" y="61"/>
                    <a:pt x="219" y="61"/>
                    <a:pt x="219" y="61"/>
                  </a:cubicBezTo>
                  <a:cubicBezTo>
                    <a:pt x="144" y="0"/>
                    <a:pt x="80" y="20"/>
                    <a:pt x="49" y="42"/>
                  </a:cubicBezTo>
                  <a:cubicBezTo>
                    <a:pt x="25" y="58"/>
                    <a:pt x="9" y="45"/>
                    <a:pt x="0" y="15"/>
                  </a:cubicBezTo>
                  <a:cubicBezTo>
                    <a:pt x="3" y="35"/>
                    <a:pt x="10" y="46"/>
                    <a:pt x="18" y="56"/>
                  </a:cubicBez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6" name="Freeform 268"/>
            <p:cNvSpPr>
              <a:spLocks/>
            </p:cNvSpPr>
            <p:nvPr/>
          </p:nvSpPr>
          <p:spPr bwMode="auto">
            <a:xfrm>
              <a:off x="3866" y="833"/>
              <a:ext cx="303" cy="2868"/>
            </a:xfrm>
            <a:custGeom>
              <a:avLst/>
              <a:gdLst/>
              <a:ahLst/>
              <a:cxnLst>
                <a:cxn ang="0">
                  <a:pos x="95" y="844"/>
                </a:cxn>
                <a:cxn ang="0">
                  <a:pos x="77" y="822"/>
                </a:cxn>
                <a:cxn ang="0">
                  <a:pos x="39" y="699"/>
                </a:cxn>
                <a:cxn ang="0">
                  <a:pos x="39" y="699"/>
                </a:cxn>
                <a:cxn ang="0">
                  <a:pos x="41" y="663"/>
                </a:cxn>
                <a:cxn ang="0">
                  <a:pos x="34" y="602"/>
                </a:cxn>
                <a:cxn ang="0">
                  <a:pos x="23" y="530"/>
                </a:cxn>
                <a:cxn ang="0">
                  <a:pos x="34" y="476"/>
                </a:cxn>
                <a:cxn ang="0">
                  <a:pos x="46" y="390"/>
                </a:cxn>
                <a:cxn ang="0">
                  <a:pos x="33" y="336"/>
                </a:cxn>
                <a:cxn ang="0">
                  <a:pos x="25" y="3"/>
                </a:cxn>
                <a:cxn ang="0">
                  <a:pos x="26" y="0"/>
                </a:cxn>
                <a:cxn ang="0">
                  <a:pos x="3" y="0"/>
                </a:cxn>
                <a:cxn ang="0">
                  <a:pos x="2" y="3"/>
                </a:cxn>
                <a:cxn ang="0">
                  <a:pos x="10" y="335"/>
                </a:cxn>
                <a:cxn ang="0">
                  <a:pos x="24" y="395"/>
                </a:cxn>
                <a:cxn ang="0">
                  <a:pos x="12" y="469"/>
                </a:cxn>
                <a:cxn ang="0">
                  <a:pos x="0" y="530"/>
                </a:cxn>
                <a:cxn ang="0">
                  <a:pos x="12" y="607"/>
                </a:cxn>
                <a:cxn ang="0">
                  <a:pos x="20" y="655"/>
                </a:cxn>
                <a:cxn ang="0">
                  <a:pos x="19" y="699"/>
                </a:cxn>
                <a:cxn ang="0">
                  <a:pos x="19" y="699"/>
                </a:cxn>
                <a:cxn ang="0">
                  <a:pos x="19" y="699"/>
                </a:cxn>
                <a:cxn ang="0">
                  <a:pos x="62" y="836"/>
                </a:cxn>
                <a:cxn ang="0">
                  <a:pos x="70" y="844"/>
                </a:cxn>
              </a:cxnLst>
              <a:rect l="0" t="0" r="r" b="b"/>
              <a:pathLst>
                <a:path w="95" h="844">
                  <a:moveTo>
                    <a:pt x="95" y="844"/>
                  </a:moveTo>
                  <a:cubicBezTo>
                    <a:pt x="90" y="837"/>
                    <a:pt x="84" y="830"/>
                    <a:pt x="77" y="822"/>
                  </a:cubicBezTo>
                  <a:cubicBezTo>
                    <a:pt x="42" y="784"/>
                    <a:pt x="39" y="742"/>
                    <a:pt x="39" y="699"/>
                  </a:cubicBezTo>
                  <a:cubicBezTo>
                    <a:pt x="39" y="699"/>
                    <a:pt x="39" y="699"/>
                    <a:pt x="39" y="699"/>
                  </a:cubicBezTo>
                  <a:cubicBezTo>
                    <a:pt x="39" y="697"/>
                    <a:pt x="40" y="672"/>
                    <a:pt x="41" y="663"/>
                  </a:cubicBezTo>
                  <a:cubicBezTo>
                    <a:pt x="41" y="653"/>
                    <a:pt x="39" y="626"/>
                    <a:pt x="34" y="602"/>
                  </a:cubicBezTo>
                  <a:cubicBezTo>
                    <a:pt x="29" y="579"/>
                    <a:pt x="23" y="554"/>
                    <a:pt x="23" y="530"/>
                  </a:cubicBezTo>
                  <a:cubicBezTo>
                    <a:pt x="23" y="510"/>
                    <a:pt x="28" y="494"/>
                    <a:pt x="34" y="476"/>
                  </a:cubicBezTo>
                  <a:cubicBezTo>
                    <a:pt x="41" y="451"/>
                    <a:pt x="54" y="424"/>
                    <a:pt x="46" y="390"/>
                  </a:cubicBezTo>
                  <a:cubicBezTo>
                    <a:pt x="44" y="379"/>
                    <a:pt x="35" y="360"/>
                    <a:pt x="33" y="336"/>
                  </a:cubicBezTo>
                  <a:cubicBezTo>
                    <a:pt x="25" y="236"/>
                    <a:pt x="25" y="49"/>
                    <a:pt x="25" y="3"/>
                  </a:cubicBezTo>
                  <a:cubicBezTo>
                    <a:pt x="25" y="2"/>
                    <a:pt x="25" y="1"/>
                    <a:pt x="2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2" y="50"/>
                    <a:pt x="2" y="233"/>
                    <a:pt x="10" y="335"/>
                  </a:cubicBezTo>
                  <a:cubicBezTo>
                    <a:pt x="13" y="362"/>
                    <a:pt x="21" y="383"/>
                    <a:pt x="24" y="395"/>
                  </a:cubicBezTo>
                  <a:cubicBezTo>
                    <a:pt x="31" y="423"/>
                    <a:pt x="19" y="446"/>
                    <a:pt x="12" y="469"/>
                  </a:cubicBezTo>
                  <a:cubicBezTo>
                    <a:pt x="6" y="488"/>
                    <a:pt x="0" y="507"/>
                    <a:pt x="0" y="530"/>
                  </a:cubicBezTo>
                  <a:cubicBezTo>
                    <a:pt x="0" y="557"/>
                    <a:pt x="6" y="582"/>
                    <a:pt x="12" y="607"/>
                  </a:cubicBezTo>
                  <a:cubicBezTo>
                    <a:pt x="14" y="618"/>
                    <a:pt x="19" y="635"/>
                    <a:pt x="20" y="655"/>
                  </a:cubicBezTo>
                  <a:cubicBezTo>
                    <a:pt x="21" y="664"/>
                    <a:pt x="19" y="699"/>
                    <a:pt x="19" y="699"/>
                  </a:cubicBezTo>
                  <a:cubicBezTo>
                    <a:pt x="19" y="699"/>
                    <a:pt x="19" y="699"/>
                    <a:pt x="19" y="699"/>
                  </a:cubicBezTo>
                  <a:cubicBezTo>
                    <a:pt x="19" y="699"/>
                    <a:pt x="19" y="699"/>
                    <a:pt x="19" y="699"/>
                  </a:cubicBezTo>
                  <a:cubicBezTo>
                    <a:pt x="19" y="745"/>
                    <a:pt x="23" y="793"/>
                    <a:pt x="62" y="836"/>
                  </a:cubicBezTo>
                  <a:cubicBezTo>
                    <a:pt x="65" y="838"/>
                    <a:pt x="67" y="841"/>
                    <a:pt x="70" y="84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7" name="Freeform 269"/>
            <p:cNvSpPr>
              <a:spLocks/>
            </p:cNvSpPr>
            <p:nvPr/>
          </p:nvSpPr>
          <p:spPr bwMode="auto">
            <a:xfrm>
              <a:off x="4073" y="833"/>
              <a:ext cx="947" cy="2868"/>
            </a:xfrm>
            <a:custGeom>
              <a:avLst/>
              <a:gdLst/>
              <a:ahLst/>
              <a:cxnLst>
                <a:cxn ang="0">
                  <a:pos x="297" y="844"/>
                </a:cxn>
                <a:cxn ang="0">
                  <a:pos x="207" y="748"/>
                </a:cxn>
                <a:cxn ang="0">
                  <a:pos x="88" y="766"/>
                </a:cxn>
                <a:cxn ang="0">
                  <a:pos x="76" y="774"/>
                </a:cxn>
                <a:cxn ang="0">
                  <a:pos x="53" y="768"/>
                </a:cxn>
                <a:cxn ang="0">
                  <a:pos x="33" y="699"/>
                </a:cxn>
                <a:cxn ang="0">
                  <a:pos x="33" y="699"/>
                </a:cxn>
                <a:cxn ang="0">
                  <a:pos x="32" y="665"/>
                </a:cxn>
                <a:cxn ang="0">
                  <a:pos x="43" y="607"/>
                </a:cxn>
                <a:cxn ang="0">
                  <a:pos x="54" y="530"/>
                </a:cxn>
                <a:cxn ang="0">
                  <a:pos x="43" y="469"/>
                </a:cxn>
                <a:cxn ang="0">
                  <a:pos x="31" y="395"/>
                </a:cxn>
                <a:cxn ang="0">
                  <a:pos x="45" y="337"/>
                </a:cxn>
                <a:cxn ang="0">
                  <a:pos x="52" y="3"/>
                </a:cxn>
                <a:cxn ang="0">
                  <a:pos x="52" y="0"/>
                </a:cxn>
                <a:cxn ang="0">
                  <a:pos x="29" y="0"/>
                </a:cxn>
                <a:cxn ang="0">
                  <a:pos x="30" y="3"/>
                </a:cxn>
                <a:cxn ang="0">
                  <a:pos x="22" y="337"/>
                </a:cxn>
                <a:cxn ang="0">
                  <a:pos x="8" y="390"/>
                </a:cxn>
                <a:cxn ang="0">
                  <a:pos x="21" y="476"/>
                </a:cxn>
                <a:cxn ang="0">
                  <a:pos x="32" y="530"/>
                </a:cxn>
                <a:cxn ang="0">
                  <a:pos x="21" y="602"/>
                </a:cxn>
                <a:cxn ang="0">
                  <a:pos x="12" y="664"/>
                </a:cxn>
                <a:cxn ang="0">
                  <a:pos x="13" y="698"/>
                </a:cxn>
                <a:cxn ang="0">
                  <a:pos x="13" y="698"/>
                </a:cxn>
                <a:cxn ang="0">
                  <a:pos x="54" y="795"/>
                </a:cxn>
                <a:cxn ang="0">
                  <a:pos x="78" y="795"/>
                </a:cxn>
                <a:cxn ang="0">
                  <a:pos x="100" y="782"/>
                </a:cxn>
                <a:cxn ang="0">
                  <a:pos x="202" y="767"/>
                </a:cxn>
                <a:cxn ang="0">
                  <a:pos x="276" y="844"/>
                </a:cxn>
              </a:cxnLst>
              <a:rect l="0" t="0" r="r" b="b"/>
              <a:pathLst>
                <a:path w="297" h="844">
                  <a:moveTo>
                    <a:pt x="297" y="844"/>
                  </a:moveTo>
                  <a:cubicBezTo>
                    <a:pt x="281" y="795"/>
                    <a:pt x="250" y="760"/>
                    <a:pt x="207" y="748"/>
                  </a:cubicBezTo>
                  <a:cubicBezTo>
                    <a:pt x="141" y="729"/>
                    <a:pt x="110" y="750"/>
                    <a:pt x="88" y="766"/>
                  </a:cubicBezTo>
                  <a:cubicBezTo>
                    <a:pt x="84" y="769"/>
                    <a:pt x="80" y="772"/>
                    <a:pt x="76" y="774"/>
                  </a:cubicBezTo>
                  <a:cubicBezTo>
                    <a:pt x="71" y="776"/>
                    <a:pt x="61" y="777"/>
                    <a:pt x="53" y="768"/>
                  </a:cubicBezTo>
                  <a:cubicBezTo>
                    <a:pt x="42" y="754"/>
                    <a:pt x="33" y="738"/>
                    <a:pt x="33" y="699"/>
                  </a:cubicBezTo>
                  <a:cubicBezTo>
                    <a:pt x="33" y="699"/>
                    <a:pt x="33" y="699"/>
                    <a:pt x="33" y="699"/>
                  </a:cubicBezTo>
                  <a:cubicBezTo>
                    <a:pt x="32" y="665"/>
                    <a:pt x="32" y="665"/>
                    <a:pt x="32" y="665"/>
                  </a:cubicBezTo>
                  <a:cubicBezTo>
                    <a:pt x="32" y="652"/>
                    <a:pt x="38" y="630"/>
                    <a:pt x="43" y="607"/>
                  </a:cubicBezTo>
                  <a:cubicBezTo>
                    <a:pt x="49" y="582"/>
                    <a:pt x="54" y="557"/>
                    <a:pt x="54" y="530"/>
                  </a:cubicBezTo>
                  <a:cubicBezTo>
                    <a:pt x="54" y="507"/>
                    <a:pt x="49" y="488"/>
                    <a:pt x="43" y="469"/>
                  </a:cubicBezTo>
                  <a:cubicBezTo>
                    <a:pt x="36" y="446"/>
                    <a:pt x="24" y="423"/>
                    <a:pt x="31" y="395"/>
                  </a:cubicBezTo>
                  <a:cubicBezTo>
                    <a:pt x="33" y="384"/>
                    <a:pt x="43" y="363"/>
                    <a:pt x="45" y="337"/>
                  </a:cubicBezTo>
                  <a:cubicBezTo>
                    <a:pt x="54" y="235"/>
                    <a:pt x="52" y="50"/>
                    <a:pt x="52" y="3"/>
                  </a:cubicBezTo>
                  <a:cubicBezTo>
                    <a:pt x="52" y="2"/>
                    <a:pt x="52" y="1"/>
                    <a:pt x="5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30" y="2"/>
                    <a:pt x="30" y="3"/>
                  </a:cubicBezTo>
                  <a:cubicBezTo>
                    <a:pt x="30" y="49"/>
                    <a:pt x="31" y="238"/>
                    <a:pt x="22" y="337"/>
                  </a:cubicBezTo>
                  <a:cubicBezTo>
                    <a:pt x="20" y="361"/>
                    <a:pt x="11" y="379"/>
                    <a:pt x="8" y="390"/>
                  </a:cubicBezTo>
                  <a:cubicBezTo>
                    <a:pt x="0" y="424"/>
                    <a:pt x="13" y="451"/>
                    <a:pt x="21" y="476"/>
                  </a:cubicBezTo>
                  <a:cubicBezTo>
                    <a:pt x="27" y="494"/>
                    <a:pt x="32" y="510"/>
                    <a:pt x="32" y="530"/>
                  </a:cubicBezTo>
                  <a:cubicBezTo>
                    <a:pt x="32" y="554"/>
                    <a:pt x="26" y="579"/>
                    <a:pt x="21" y="602"/>
                  </a:cubicBezTo>
                  <a:cubicBezTo>
                    <a:pt x="16" y="626"/>
                    <a:pt x="12" y="649"/>
                    <a:pt x="12" y="664"/>
                  </a:cubicBezTo>
                  <a:cubicBezTo>
                    <a:pt x="13" y="698"/>
                    <a:pt x="13" y="698"/>
                    <a:pt x="13" y="698"/>
                  </a:cubicBezTo>
                  <a:cubicBezTo>
                    <a:pt x="13" y="698"/>
                    <a:pt x="13" y="698"/>
                    <a:pt x="13" y="698"/>
                  </a:cubicBezTo>
                  <a:cubicBezTo>
                    <a:pt x="13" y="754"/>
                    <a:pt x="32" y="781"/>
                    <a:pt x="54" y="795"/>
                  </a:cubicBezTo>
                  <a:cubicBezTo>
                    <a:pt x="61" y="799"/>
                    <a:pt x="71" y="798"/>
                    <a:pt x="78" y="795"/>
                  </a:cubicBezTo>
                  <a:cubicBezTo>
                    <a:pt x="86" y="792"/>
                    <a:pt x="93" y="787"/>
                    <a:pt x="100" y="782"/>
                  </a:cubicBezTo>
                  <a:cubicBezTo>
                    <a:pt x="120" y="768"/>
                    <a:pt x="145" y="751"/>
                    <a:pt x="202" y="767"/>
                  </a:cubicBezTo>
                  <a:cubicBezTo>
                    <a:pt x="236" y="777"/>
                    <a:pt x="261" y="804"/>
                    <a:pt x="276" y="84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8" name="Freeform 270"/>
            <p:cNvSpPr>
              <a:spLocks/>
            </p:cNvSpPr>
            <p:nvPr/>
          </p:nvSpPr>
          <p:spPr bwMode="auto">
            <a:xfrm>
              <a:off x="3939" y="786"/>
              <a:ext cx="1014" cy="2915"/>
            </a:xfrm>
            <a:custGeom>
              <a:avLst/>
              <a:gdLst/>
              <a:ahLst/>
              <a:cxnLst>
                <a:cxn ang="0">
                  <a:pos x="72" y="858"/>
                </a:cxn>
                <a:cxn ang="0">
                  <a:pos x="54" y="836"/>
                </a:cxn>
                <a:cxn ang="0">
                  <a:pos x="16" y="713"/>
                </a:cxn>
                <a:cxn ang="0">
                  <a:pos x="16" y="713"/>
                </a:cxn>
                <a:cxn ang="0">
                  <a:pos x="18" y="677"/>
                </a:cxn>
                <a:cxn ang="0">
                  <a:pos x="11" y="616"/>
                </a:cxn>
                <a:cxn ang="0">
                  <a:pos x="0" y="544"/>
                </a:cxn>
                <a:cxn ang="0">
                  <a:pos x="11" y="490"/>
                </a:cxn>
                <a:cxn ang="0">
                  <a:pos x="23" y="404"/>
                </a:cxn>
                <a:cxn ang="0">
                  <a:pos x="10" y="350"/>
                </a:cxn>
                <a:cxn ang="0">
                  <a:pos x="2" y="17"/>
                </a:cxn>
                <a:cxn ang="0">
                  <a:pos x="3" y="14"/>
                </a:cxn>
                <a:cxn ang="0">
                  <a:pos x="8" y="12"/>
                </a:cxn>
                <a:cxn ang="0">
                  <a:pos x="13" y="6"/>
                </a:cxn>
                <a:cxn ang="0">
                  <a:pos x="21" y="6"/>
                </a:cxn>
                <a:cxn ang="0">
                  <a:pos x="28" y="2"/>
                </a:cxn>
                <a:cxn ang="0">
                  <a:pos x="38" y="4"/>
                </a:cxn>
                <a:cxn ang="0">
                  <a:pos x="47" y="1"/>
                </a:cxn>
                <a:cxn ang="0">
                  <a:pos x="53" y="6"/>
                </a:cxn>
                <a:cxn ang="0">
                  <a:pos x="61" y="6"/>
                </a:cxn>
                <a:cxn ang="0">
                  <a:pos x="66" y="11"/>
                </a:cxn>
                <a:cxn ang="0">
                  <a:pos x="71" y="14"/>
                </a:cxn>
                <a:cxn ang="0">
                  <a:pos x="72" y="17"/>
                </a:cxn>
                <a:cxn ang="0">
                  <a:pos x="64" y="351"/>
                </a:cxn>
                <a:cxn ang="0">
                  <a:pos x="50" y="404"/>
                </a:cxn>
                <a:cxn ang="0">
                  <a:pos x="63" y="490"/>
                </a:cxn>
                <a:cxn ang="0">
                  <a:pos x="74" y="544"/>
                </a:cxn>
                <a:cxn ang="0">
                  <a:pos x="63" y="616"/>
                </a:cxn>
                <a:cxn ang="0">
                  <a:pos x="54" y="678"/>
                </a:cxn>
                <a:cxn ang="0">
                  <a:pos x="55" y="712"/>
                </a:cxn>
                <a:cxn ang="0">
                  <a:pos x="55" y="712"/>
                </a:cxn>
                <a:cxn ang="0">
                  <a:pos x="96" y="809"/>
                </a:cxn>
                <a:cxn ang="0">
                  <a:pos x="120" y="809"/>
                </a:cxn>
                <a:cxn ang="0">
                  <a:pos x="142" y="796"/>
                </a:cxn>
                <a:cxn ang="0">
                  <a:pos x="244" y="781"/>
                </a:cxn>
                <a:cxn ang="0">
                  <a:pos x="318" y="858"/>
                </a:cxn>
              </a:cxnLst>
              <a:rect l="0" t="0" r="r" b="b"/>
              <a:pathLst>
                <a:path w="318" h="858">
                  <a:moveTo>
                    <a:pt x="72" y="858"/>
                  </a:moveTo>
                  <a:cubicBezTo>
                    <a:pt x="67" y="851"/>
                    <a:pt x="61" y="844"/>
                    <a:pt x="54" y="836"/>
                  </a:cubicBezTo>
                  <a:cubicBezTo>
                    <a:pt x="19" y="798"/>
                    <a:pt x="16" y="756"/>
                    <a:pt x="16" y="713"/>
                  </a:cubicBezTo>
                  <a:cubicBezTo>
                    <a:pt x="16" y="713"/>
                    <a:pt x="16" y="713"/>
                    <a:pt x="16" y="713"/>
                  </a:cubicBezTo>
                  <a:cubicBezTo>
                    <a:pt x="16" y="713"/>
                    <a:pt x="17" y="686"/>
                    <a:pt x="18" y="677"/>
                  </a:cubicBezTo>
                  <a:cubicBezTo>
                    <a:pt x="18" y="667"/>
                    <a:pt x="16" y="640"/>
                    <a:pt x="11" y="616"/>
                  </a:cubicBezTo>
                  <a:cubicBezTo>
                    <a:pt x="6" y="593"/>
                    <a:pt x="0" y="568"/>
                    <a:pt x="0" y="544"/>
                  </a:cubicBezTo>
                  <a:cubicBezTo>
                    <a:pt x="0" y="524"/>
                    <a:pt x="5" y="508"/>
                    <a:pt x="11" y="490"/>
                  </a:cubicBezTo>
                  <a:cubicBezTo>
                    <a:pt x="18" y="465"/>
                    <a:pt x="31" y="438"/>
                    <a:pt x="23" y="404"/>
                  </a:cubicBezTo>
                  <a:cubicBezTo>
                    <a:pt x="21" y="393"/>
                    <a:pt x="12" y="374"/>
                    <a:pt x="10" y="350"/>
                  </a:cubicBezTo>
                  <a:cubicBezTo>
                    <a:pt x="2" y="250"/>
                    <a:pt x="2" y="63"/>
                    <a:pt x="2" y="17"/>
                  </a:cubicBezTo>
                  <a:cubicBezTo>
                    <a:pt x="2" y="16"/>
                    <a:pt x="2" y="15"/>
                    <a:pt x="3" y="14"/>
                  </a:cubicBezTo>
                  <a:cubicBezTo>
                    <a:pt x="4" y="13"/>
                    <a:pt x="6" y="13"/>
                    <a:pt x="8" y="12"/>
                  </a:cubicBezTo>
                  <a:cubicBezTo>
                    <a:pt x="10" y="10"/>
                    <a:pt x="10" y="7"/>
                    <a:pt x="13" y="6"/>
                  </a:cubicBezTo>
                  <a:cubicBezTo>
                    <a:pt x="16" y="5"/>
                    <a:pt x="17" y="7"/>
                    <a:pt x="21" y="6"/>
                  </a:cubicBezTo>
                  <a:cubicBezTo>
                    <a:pt x="25" y="5"/>
                    <a:pt x="24" y="2"/>
                    <a:pt x="28" y="2"/>
                  </a:cubicBezTo>
                  <a:cubicBezTo>
                    <a:pt x="33" y="1"/>
                    <a:pt x="33" y="4"/>
                    <a:pt x="38" y="4"/>
                  </a:cubicBezTo>
                  <a:cubicBezTo>
                    <a:pt x="42" y="4"/>
                    <a:pt x="42" y="0"/>
                    <a:pt x="47" y="1"/>
                  </a:cubicBezTo>
                  <a:cubicBezTo>
                    <a:pt x="52" y="2"/>
                    <a:pt x="50" y="5"/>
                    <a:pt x="53" y="6"/>
                  </a:cubicBezTo>
                  <a:cubicBezTo>
                    <a:pt x="56" y="8"/>
                    <a:pt x="58" y="5"/>
                    <a:pt x="61" y="6"/>
                  </a:cubicBezTo>
                  <a:cubicBezTo>
                    <a:pt x="64" y="7"/>
                    <a:pt x="62" y="8"/>
                    <a:pt x="66" y="11"/>
                  </a:cubicBezTo>
                  <a:cubicBezTo>
                    <a:pt x="68" y="13"/>
                    <a:pt x="71" y="10"/>
                    <a:pt x="71" y="14"/>
                  </a:cubicBezTo>
                  <a:cubicBezTo>
                    <a:pt x="71" y="15"/>
                    <a:pt x="72" y="16"/>
                    <a:pt x="72" y="17"/>
                  </a:cubicBezTo>
                  <a:cubicBezTo>
                    <a:pt x="72" y="63"/>
                    <a:pt x="73" y="252"/>
                    <a:pt x="64" y="351"/>
                  </a:cubicBezTo>
                  <a:cubicBezTo>
                    <a:pt x="62" y="375"/>
                    <a:pt x="53" y="393"/>
                    <a:pt x="50" y="404"/>
                  </a:cubicBezTo>
                  <a:cubicBezTo>
                    <a:pt x="42" y="438"/>
                    <a:pt x="55" y="465"/>
                    <a:pt x="63" y="490"/>
                  </a:cubicBezTo>
                  <a:cubicBezTo>
                    <a:pt x="69" y="508"/>
                    <a:pt x="74" y="524"/>
                    <a:pt x="74" y="544"/>
                  </a:cubicBezTo>
                  <a:cubicBezTo>
                    <a:pt x="74" y="568"/>
                    <a:pt x="68" y="593"/>
                    <a:pt x="63" y="616"/>
                  </a:cubicBezTo>
                  <a:cubicBezTo>
                    <a:pt x="58" y="640"/>
                    <a:pt x="54" y="663"/>
                    <a:pt x="54" y="678"/>
                  </a:cubicBezTo>
                  <a:cubicBezTo>
                    <a:pt x="55" y="712"/>
                    <a:pt x="55" y="712"/>
                    <a:pt x="55" y="712"/>
                  </a:cubicBezTo>
                  <a:cubicBezTo>
                    <a:pt x="55" y="712"/>
                    <a:pt x="55" y="712"/>
                    <a:pt x="55" y="712"/>
                  </a:cubicBezTo>
                  <a:cubicBezTo>
                    <a:pt x="55" y="768"/>
                    <a:pt x="74" y="795"/>
                    <a:pt x="96" y="809"/>
                  </a:cubicBezTo>
                  <a:cubicBezTo>
                    <a:pt x="103" y="813"/>
                    <a:pt x="113" y="812"/>
                    <a:pt x="120" y="809"/>
                  </a:cubicBezTo>
                  <a:cubicBezTo>
                    <a:pt x="128" y="806"/>
                    <a:pt x="135" y="801"/>
                    <a:pt x="142" y="796"/>
                  </a:cubicBezTo>
                  <a:cubicBezTo>
                    <a:pt x="162" y="782"/>
                    <a:pt x="187" y="765"/>
                    <a:pt x="244" y="781"/>
                  </a:cubicBezTo>
                  <a:cubicBezTo>
                    <a:pt x="278" y="791"/>
                    <a:pt x="303" y="818"/>
                    <a:pt x="318" y="858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19" name="Freeform 271"/>
            <p:cNvSpPr>
              <a:spLocks/>
            </p:cNvSpPr>
            <p:nvPr/>
          </p:nvSpPr>
          <p:spPr bwMode="auto">
            <a:xfrm>
              <a:off x="3949" y="2526"/>
              <a:ext cx="25" cy="6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0"/>
                </a:cxn>
              </a:cxnLst>
              <a:rect l="0" t="0" r="r" b="b"/>
              <a:pathLst>
                <a:path w="8" h="20">
                  <a:moveTo>
                    <a:pt x="8" y="0"/>
                  </a:moveTo>
                  <a:cubicBezTo>
                    <a:pt x="6" y="7"/>
                    <a:pt x="2" y="13"/>
                    <a:pt x="0" y="2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0" name="Freeform 272"/>
            <p:cNvSpPr>
              <a:spLocks/>
            </p:cNvSpPr>
            <p:nvPr/>
          </p:nvSpPr>
          <p:spPr bwMode="auto">
            <a:xfrm>
              <a:off x="4022" y="2804"/>
              <a:ext cx="38" cy="4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2" y="14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0" y="7"/>
                    <a:pt x="5" y="12"/>
                    <a:pt x="12" y="1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1" name="Freeform 273"/>
            <p:cNvSpPr>
              <a:spLocks/>
            </p:cNvSpPr>
            <p:nvPr/>
          </p:nvSpPr>
          <p:spPr bwMode="auto">
            <a:xfrm>
              <a:off x="4051" y="2828"/>
              <a:ext cx="25" cy="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8" y="23"/>
                </a:cxn>
              </a:cxnLst>
              <a:rect l="0" t="0" r="r" b="b"/>
              <a:pathLst>
                <a:path w="8" h="23">
                  <a:moveTo>
                    <a:pt x="4" y="0"/>
                  </a:moveTo>
                  <a:cubicBezTo>
                    <a:pt x="4" y="8"/>
                    <a:pt x="0" y="17"/>
                    <a:pt x="8" y="2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2" name="Freeform 274"/>
            <p:cNvSpPr>
              <a:spLocks/>
            </p:cNvSpPr>
            <p:nvPr/>
          </p:nvSpPr>
          <p:spPr bwMode="auto">
            <a:xfrm>
              <a:off x="4083" y="2767"/>
              <a:ext cx="25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23"/>
                </a:cxn>
              </a:cxnLst>
              <a:rect l="0" t="0" r="r" b="b"/>
              <a:pathLst>
                <a:path w="8" h="23">
                  <a:moveTo>
                    <a:pt x="0" y="0"/>
                  </a:moveTo>
                  <a:cubicBezTo>
                    <a:pt x="7" y="4"/>
                    <a:pt x="8" y="16"/>
                    <a:pt x="5" y="2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3" name="Freeform 275"/>
            <p:cNvSpPr>
              <a:spLocks/>
            </p:cNvSpPr>
            <p:nvPr/>
          </p:nvSpPr>
          <p:spPr bwMode="auto">
            <a:xfrm>
              <a:off x="4070" y="2719"/>
              <a:ext cx="25" cy="5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0"/>
                </a:cxn>
              </a:cxnLst>
              <a:rect l="0" t="0" r="r" b="b"/>
              <a:pathLst>
                <a:path w="8" h="16">
                  <a:moveTo>
                    <a:pt x="0" y="16"/>
                  </a:moveTo>
                  <a:cubicBezTo>
                    <a:pt x="6" y="15"/>
                    <a:pt x="7" y="5"/>
                    <a:pt x="8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4" name="Freeform 276"/>
            <p:cNvSpPr>
              <a:spLocks/>
            </p:cNvSpPr>
            <p:nvPr/>
          </p:nvSpPr>
          <p:spPr bwMode="auto">
            <a:xfrm>
              <a:off x="4083" y="2699"/>
              <a:ext cx="28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2" y="3"/>
                    <a:pt x="5" y="8"/>
                    <a:pt x="9" y="9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5" name="Freeform 277"/>
            <p:cNvSpPr>
              <a:spLocks/>
            </p:cNvSpPr>
            <p:nvPr/>
          </p:nvSpPr>
          <p:spPr bwMode="auto">
            <a:xfrm>
              <a:off x="4003" y="2896"/>
              <a:ext cx="22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1" y="3"/>
                    <a:pt x="4" y="3"/>
                    <a:pt x="7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6" name="Freeform 278"/>
            <p:cNvSpPr>
              <a:spLocks/>
            </p:cNvSpPr>
            <p:nvPr/>
          </p:nvSpPr>
          <p:spPr bwMode="auto">
            <a:xfrm>
              <a:off x="4013" y="2906"/>
              <a:ext cx="1" cy="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cubicBezTo>
                    <a:pt x="0" y="1"/>
                    <a:pt x="0" y="2"/>
                    <a:pt x="0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7" name="Freeform 279"/>
            <p:cNvSpPr>
              <a:spLocks/>
            </p:cNvSpPr>
            <p:nvPr/>
          </p:nvSpPr>
          <p:spPr bwMode="auto">
            <a:xfrm>
              <a:off x="4000" y="2685"/>
              <a:ext cx="2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2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5" y="2"/>
                    <a:pt x="6" y="7"/>
                    <a:pt x="7" y="12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8" name="Freeform 280"/>
            <p:cNvSpPr>
              <a:spLocks/>
            </p:cNvSpPr>
            <p:nvPr/>
          </p:nvSpPr>
          <p:spPr bwMode="auto">
            <a:xfrm>
              <a:off x="4019" y="2699"/>
              <a:ext cx="13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1"/>
                    <a:pt x="4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29" name="Freeform 281"/>
            <p:cNvSpPr>
              <a:spLocks/>
            </p:cNvSpPr>
            <p:nvPr/>
          </p:nvSpPr>
          <p:spPr bwMode="auto">
            <a:xfrm>
              <a:off x="4035" y="2373"/>
              <a:ext cx="25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cubicBezTo>
                    <a:pt x="3" y="0"/>
                    <a:pt x="6" y="0"/>
                    <a:pt x="8" y="1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0" name="Freeform 282"/>
            <p:cNvSpPr>
              <a:spLocks/>
            </p:cNvSpPr>
            <p:nvPr/>
          </p:nvSpPr>
          <p:spPr bwMode="auto">
            <a:xfrm>
              <a:off x="4003" y="2485"/>
              <a:ext cx="32" cy="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18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cubicBezTo>
                    <a:pt x="8" y="3"/>
                    <a:pt x="10" y="10"/>
                    <a:pt x="9" y="18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1" name="Freeform 283"/>
            <p:cNvSpPr>
              <a:spLocks/>
            </p:cNvSpPr>
            <p:nvPr/>
          </p:nvSpPr>
          <p:spPr bwMode="auto">
            <a:xfrm>
              <a:off x="4013" y="2536"/>
              <a:ext cx="57" cy="2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8" y="4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cubicBezTo>
                    <a:pt x="5" y="0"/>
                    <a:pt x="12" y="3"/>
                    <a:pt x="18" y="4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2" name="Freeform 284"/>
            <p:cNvSpPr>
              <a:spLocks/>
            </p:cNvSpPr>
            <p:nvPr/>
          </p:nvSpPr>
          <p:spPr bwMode="auto">
            <a:xfrm>
              <a:off x="4064" y="2529"/>
              <a:ext cx="16" cy="5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6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2" y="4"/>
                    <a:pt x="0" y="12"/>
                    <a:pt x="1" y="16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3" name="Freeform 285"/>
            <p:cNvSpPr>
              <a:spLocks/>
            </p:cNvSpPr>
            <p:nvPr/>
          </p:nvSpPr>
          <p:spPr bwMode="auto">
            <a:xfrm>
              <a:off x="4067" y="2607"/>
              <a:ext cx="32" cy="3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0" y="0"/>
                </a:cxn>
              </a:cxnLst>
              <a:rect l="0" t="0" r="r" b="b"/>
              <a:pathLst>
                <a:path w="10" h="9">
                  <a:moveTo>
                    <a:pt x="0" y="9"/>
                  </a:moveTo>
                  <a:cubicBezTo>
                    <a:pt x="4" y="9"/>
                    <a:pt x="9" y="4"/>
                    <a:pt x="10" y="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4" name="Freeform 286"/>
            <p:cNvSpPr>
              <a:spLocks/>
            </p:cNvSpPr>
            <p:nvPr/>
          </p:nvSpPr>
          <p:spPr bwMode="auto">
            <a:xfrm>
              <a:off x="4089" y="2593"/>
              <a:ext cx="38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3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cubicBezTo>
                    <a:pt x="3" y="5"/>
                    <a:pt x="7" y="6"/>
                    <a:pt x="12" y="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5" name="Freeform 287"/>
            <p:cNvSpPr>
              <a:spLocks/>
            </p:cNvSpPr>
            <p:nvPr/>
          </p:nvSpPr>
          <p:spPr bwMode="auto">
            <a:xfrm>
              <a:off x="4121" y="2587"/>
              <a:ext cx="19" cy="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"/>
                </a:cxn>
              </a:cxnLst>
              <a:rect l="0" t="0" r="r" b="b"/>
              <a:pathLst>
                <a:path w="6" h="10">
                  <a:moveTo>
                    <a:pt x="0" y="0"/>
                  </a:moveTo>
                  <a:cubicBezTo>
                    <a:pt x="0" y="4"/>
                    <a:pt x="2" y="9"/>
                    <a:pt x="6" y="10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6" name="Freeform 288"/>
            <p:cNvSpPr>
              <a:spLocks/>
            </p:cNvSpPr>
            <p:nvPr/>
          </p:nvSpPr>
          <p:spPr bwMode="auto">
            <a:xfrm>
              <a:off x="4124" y="2475"/>
              <a:ext cx="26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9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cubicBezTo>
                    <a:pt x="3" y="1"/>
                    <a:pt x="7" y="6"/>
                    <a:pt x="8" y="9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7" name="Freeform 289"/>
            <p:cNvSpPr>
              <a:spLocks/>
            </p:cNvSpPr>
            <p:nvPr/>
          </p:nvSpPr>
          <p:spPr bwMode="auto">
            <a:xfrm>
              <a:off x="4080" y="2427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9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0" y="3"/>
                    <a:pt x="3" y="7"/>
                    <a:pt x="6" y="9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8" name="Freeform 290"/>
            <p:cNvSpPr>
              <a:spLocks/>
            </p:cNvSpPr>
            <p:nvPr/>
          </p:nvSpPr>
          <p:spPr bwMode="auto">
            <a:xfrm>
              <a:off x="4092" y="2437"/>
              <a:ext cx="13" cy="44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13"/>
                </a:cxn>
              </a:cxnLst>
              <a:rect l="0" t="0" r="r" b="b"/>
              <a:pathLst>
                <a:path w="4" h="13">
                  <a:moveTo>
                    <a:pt x="4" y="0"/>
                  </a:moveTo>
                  <a:cubicBezTo>
                    <a:pt x="2" y="4"/>
                    <a:pt x="0" y="9"/>
                    <a:pt x="3" y="13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39" name="Freeform 291"/>
            <p:cNvSpPr>
              <a:spLocks/>
            </p:cNvSpPr>
            <p:nvPr/>
          </p:nvSpPr>
          <p:spPr bwMode="auto">
            <a:xfrm>
              <a:off x="4022" y="2967"/>
              <a:ext cx="26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3" y="5"/>
                    <a:pt x="5" y="4"/>
                    <a:pt x="8" y="5"/>
                  </a:cubicBez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0" name="Freeform 292"/>
            <p:cNvSpPr>
              <a:spLocks/>
            </p:cNvSpPr>
            <p:nvPr/>
          </p:nvSpPr>
          <p:spPr bwMode="auto">
            <a:xfrm>
              <a:off x="3997" y="2678"/>
              <a:ext cx="22" cy="3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0"/>
                </a:cxn>
                <a:cxn ang="0">
                  <a:pos x="2" y="9"/>
                </a:cxn>
              </a:cxnLst>
              <a:rect l="0" t="0" r="r" b="b"/>
              <a:pathLst>
                <a:path w="7" h="9">
                  <a:moveTo>
                    <a:pt x="0" y="5"/>
                  </a:moveTo>
                  <a:cubicBezTo>
                    <a:pt x="0" y="3"/>
                    <a:pt x="4" y="0"/>
                    <a:pt x="6" y="0"/>
                  </a:cubicBezTo>
                  <a:cubicBezTo>
                    <a:pt x="7" y="4"/>
                    <a:pt x="4" y="7"/>
                    <a:pt x="2" y="9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1" name="Freeform 293"/>
            <p:cNvSpPr>
              <a:spLocks/>
            </p:cNvSpPr>
            <p:nvPr/>
          </p:nvSpPr>
          <p:spPr bwMode="auto">
            <a:xfrm>
              <a:off x="4067" y="2604"/>
              <a:ext cx="25" cy="4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5" y="11"/>
                </a:cxn>
                <a:cxn ang="0">
                  <a:pos x="3" y="4"/>
                </a:cxn>
                <a:cxn ang="0">
                  <a:pos x="8" y="10"/>
                </a:cxn>
              </a:cxnLst>
              <a:rect l="0" t="0" r="r" b="b"/>
              <a:pathLst>
                <a:path w="8" h="13">
                  <a:moveTo>
                    <a:pt x="0" y="6"/>
                  </a:moveTo>
                  <a:cubicBezTo>
                    <a:pt x="0" y="8"/>
                    <a:pt x="2" y="13"/>
                    <a:pt x="5" y="11"/>
                  </a:cubicBezTo>
                  <a:cubicBezTo>
                    <a:pt x="6" y="8"/>
                    <a:pt x="2" y="6"/>
                    <a:pt x="3" y="4"/>
                  </a:cubicBezTo>
                  <a:cubicBezTo>
                    <a:pt x="4" y="0"/>
                    <a:pt x="8" y="9"/>
                    <a:pt x="8" y="1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2" name="Freeform 294"/>
            <p:cNvSpPr>
              <a:spLocks/>
            </p:cNvSpPr>
            <p:nvPr/>
          </p:nvSpPr>
          <p:spPr bwMode="auto">
            <a:xfrm>
              <a:off x="4115" y="2590"/>
              <a:ext cx="16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2" y="1"/>
                    <a:pt x="3" y="1"/>
                    <a:pt x="5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3" name="Freeform 295"/>
            <p:cNvSpPr>
              <a:spLocks/>
            </p:cNvSpPr>
            <p:nvPr/>
          </p:nvSpPr>
          <p:spPr bwMode="auto">
            <a:xfrm>
              <a:off x="4083" y="2447"/>
              <a:ext cx="35" cy="28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0" y="6"/>
                </a:cxn>
              </a:cxnLst>
              <a:rect l="0" t="0" r="r" b="b"/>
              <a:pathLst>
                <a:path w="11" h="8">
                  <a:moveTo>
                    <a:pt x="3" y="8"/>
                  </a:moveTo>
                  <a:cubicBezTo>
                    <a:pt x="11" y="8"/>
                    <a:pt x="6" y="0"/>
                    <a:pt x="0" y="6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4" name="Freeform 296"/>
            <p:cNvSpPr>
              <a:spLocks/>
            </p:cNvSpPr>
            <p:nvPr/>
          </p:nvSpPr>
          <p:spPr bwMode="auto">
            <a:xfrm>
              <a:off x="4124" y="2464"/>
              <a:ext cx="7" cy="2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8"/>
                </a:cxn>
              </a:cxnLst>
              <a:rect l="0" t="0" r="r" b="b"/>
              <a:pathLst>
                <a:path w="2" h="8">
                  <a:moveTo>
                    <a:pt x="2" y="0"/>
                  </a:move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5" name="Freeform 297"/>
            <p:cNvSpPr>
              <a:spLocks/>
            </p:cNvSpPr>
            <p:nvPr/>
          </p:nvSpPr>
          <p:spPr bwMode="auto">
            <a:xfrm>
              <a:off x="4073" y="2427"/>
              <a:ext cx="19" cy="1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0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3"/>
                    <a:pt x="5" y="2"/>
                    <a:pt x="6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6" name="Freeform 298"/>
            <p:cNvSpPr>
              <a:spLocks/>
            </p:cNvSpPr>
            <p:nvPr/>
          </p:nvSpPr>
          <p:spPr bwMode="auto">
            <a:xfrm>
              <a:off x="4000" y="2478"/>
              <a:ext cx="19" cy="2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4"/>
                </a:cxn>
              </a:cxnLst>
              <a:rect l="0" t="0" r="r" b="b"/>
              <a:pathLst>
                <a:path w="6" h="8">
                  <a:moveTo>
                    <a:pt x="4" y="0"/>
                  </a:moveTo>
                  <a:cubicBezTo>
                    <a:pt x="0" y="5"/>
                    <a:pt x="4" y="8"/>
                    <a:pt x="6" y="4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7" name="Freeform 299"/>
            <p:cNvSpPr>
              <a:spLocks/>
            </p:cNvSpPr>
            <p:nvPr/>
          </p:nvSpPr>
          <p:spPr bwMode="auto">
            <a:xfrm>
              <a:off x="4009" y="2546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cubicBezTo>
                    <a:pt x="2" y="1"/>
                    <a:pt x="3" y="3"/>
                    <a:pt x="4" y="5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8" name="Freeform 300"/>
            <p:cNvSpPr>
              <a:spLocks/>
            </p:cNvSpPr>
            <p:nvPr/>
          </p:nvSpPr>
          <p:spPr bwMode="auto">
            <a:xfrm>
              <a:off x="4070" y="2532"/>
              <a:ext cx="16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1" y="2"/>
                    <a:pt x="3" y="2"/>
                    <a:pt x="5" y="3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49" name="Freeform 301"/>
            <p:cNvSpPr>
              <a:spLocks/>
            </p:cNvSpPr>
            <p:nvPr/>
          </p:nvSpPr>
          <p:spPr bwMode="auto">
            <a:xfrm>
              <a:off x="4057" y="2570"/>
              <a:ext cx="19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6" y="1"/>
                </a:cxn>
                <a:cxn ang="0">
                  <a:pos x="0" y="1"/>
                </a:cxn>
              </a:cxnLst>
              <a:rect l="0" t="0" r="r" b="b"/>
              <a:pathLst>
                <a:path w="6" h="4">
                  <a:moveTo>
                    <a:pt x="0" y="4"/>
                  </a:moveTo>
                  <a:cubicBezTo>
                    <a:pt x="2" y="4"/>
                    <a:pt x="5" y="3"/>
                    <a:pt x="6" y="1"/>
                  </a:cubicBezTo>
                  <a:cubicBezTo>
                    <a:pt x="5" y="0"/>
                    <a:pt x="2" y="0"/>
                    <a:pt x="0" y="1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0" name="Freeform 302"/>
            <p:cNvSpPr>
              <a:spLocks/>
            </p:cNvSpPr>
            <p:nvPr/>
          </p:nvSpPr>
          <p:spPr bwMode="auto">
            <a:xfrm>
              <a:off x="4080" y="2695"/>
              <a:ext cx="15" cy="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2"/>
                    <a:pt x="3" y="1"/>
                    <a:pt x="5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1" name="Freeform 303"/>
            <p:cNvSpPr>
              <a:spLocks/>
            </p:cNvSpPr>
            <p:nvPr/>
          </p:nvSpPr>
          <p:spPr bwMode="auto">
            <a:xfrm>
              <a:off x="4070" y="2763"/>
              <a:ext cx="6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7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3"/>
                    <a:pt x="1" y="5"/>
                    <a:pt x="2" y="7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2" name="Freeform 304"/>
            <p:cNvSpPr>
              <a:spLocks/>
            </p:cNvSpPr>
            <p:nvPr/>
          </p:nvSpPr>
          <p:spPr bwMode="auto">
            <a:xfrm>
              <a:off x="4009" y="2811"/>
              <a:ext cx="35" cy="3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2" y="1"/>
                </a:cxn>
                <a:cxn ang="0">
                  <a:pos x="5" y="3"/>
                </a:cxn>
                <a:cxn ang="0">
                  <a:pos x="3" y="10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4" y="0"/>
                    <a:pt x="2" y="0"/>
                    <a:pt x="2" y="1"/>
                  </a:cubicBezTo>
                  <a:cubicBezTo>
                    <a:pt x="0" y="4"/>
                    <a:pt x="3" y="3"/>
                    <a:pt x="5" y="3"/>
                  </a:cubicBezTo>
                  <a:cubicBezTo>
                    <a:pt x="11" y="3"/>
                    <a:pt x="7" y="8"/>
                    <a:pt x="3" y="1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3" name="Freeform 305"/>
            <p:cNvSpPr>
              <a:spLocks/>
            </p:cNvSpPr>
            <p:nvPr/>
          </p:nvSpPr>
          <p:spPr bwMode="auto">
            <a:xfrm>
              <a:off x="4051" y="2828"/>
              <a:ext cx="22" cy="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0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cubicBezTo>
                    <a:pt x="3" y="2"/>
                    <a:pt x="5" y="1"/>
                    <a:pt x="7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4" name="Freeform 306"/>
            <p:cNvSpPr>
              <a:spLocks/>
            </p:cNvSpPr>
            <p:nvPr/>
          </p:nvSpPr>
          <p:spPr bwMode="auto">
            <a:xfrm>
              <a:off x="4083" y="2821"/>
              <a:ext cx="25" cy="17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2" y="2"/>
                </a:cxn>
                <a:cxn ang="0">
                  <a:pos x="8" y="1"/>
                </a:cxn>
              </a:cxnLst>
              <a:rect l="0" t="0" r="r" b="b"/>
              <a:pathLst>
                <a:path w="8" h="5">
                  <a:moveTo>
                    <a:pt x="6" y="5"/>
                  </a:moveTo>
                  <a:cubicBezTo>
                    <a:pt x="5" y="5"/>
                    <a:pt x="0" y="4"/>
                    <a:pt x="2" y="2"/>
                  </a:cubicBezTo>
                  <a:cubicBezTo>
                    <a:pt x="3" y="0"/>
                    <a:pt x="6" y="1"/>
                    <a:pt x="8" y="1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5" name="Freeform 307"/>
            <p:cNvSpPr>
              <a:spLocks/>
            </p:cNvSpPr>
            <p:nvPr/>
          </p:nvSpPr>
          <p:spPr bwMode="auto">
            <a:xfrm>
              <a:off x="4070" y="2896"/>
              <a:ext cx="6" cy="1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0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6" name="Freeform 308"/>
            <p:cNvSpPr>
              <a:spLocks/>
            </p:cNvSpPr>
            <p:nvPr/>
          </p:nvSpPr>
          <p:spPr bwMode="auto">
            <a:xfrm>
              <a:off x="4003" y="2893"/>
              <a:ext cx="10" cy="1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1" y="3"/>
                    <a:pt x="2" y="1"/>
                    <a:pt x="3" y="0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7" name="Freeform 309"/>
            <p:cNvSpPr>
              <a:spLocks/>
            </p:cNvSpPr>
            <p:nvPr/>
          </p:nvSpPr>
          <p:spPr bwMode="auto">
            <a:xfrm>
              <a:off x="3962" y="2529"/>
              <a:ext cx="25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4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2" y="0"/>
                  </a:moveTo>
                  <a:cubicBezTo>
                    <a:pt x="4" y="0"/>
                    <a:pt x="8" y="3"/>
                    <a:pt x="5" y="4"/>
                  </a:cubicBezTo>
                  <a:cubicBezTo>
                    <a:pt x="3" y="5"/>
                    <a:pt x="1" y="3"/>
                    <a:pt x="0" y="3"/>
                  </a:cubicBezTo>
                </a:path>
              </a:pathLst>
            </a:custGeom>
            <a:noFill/>
            <a:ln w="9525" cap="flat">
              <a:solidFill>
                <a:srgbClr val="F9C88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8" name="Freeform 310"/>
            <p:cNvSpPr>
              <a:spLocks/>
            </p:cNvSpPr>
            <p:nvPr/>
          </p:nvSpPr>
          <p:spPr bwMode="auto">
            <a:xfrm>
              <a:off x="4121" y="1968"/>
              <a:ext cx="6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C75F7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59" name="Freeform 311"/>
            <p:cNvSpPr>
              <a:spLocks/>
            </p:cNvSpPr>
            <p:nvPr/>
          </p:nvSpPr>
          <p:spPr bwMode="auto">
            <a:xfrm>
              <a:off x="4111" y="1992"/>
              <a:ext cx="13" cy="3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C75F7A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560" name="Freeform 312"/>
            <p:cNvSpPr>
              <a:spLocks/>
            </p:cNvSpPr>
            <p:nvPr/>
          </p:nvSpPr>
          <p:spPr bwMode="auto">
            <a:xfrm>
              <a:off x="4038" y="2257"/>
              <a:ext cx="35" cy="4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9" y="10"/>
                </a:cxn>
                <a:cxn ang="0">
                  <a:pos x="4" y="6"/>
                </a:cxn>
                <a:cxn ang="0">
                  <a:pos x="4" y="2"/>
                </a:cxn>
                <a:cxn ang="0">
                  <a:pos x="11" y="0"/>
                </a:cxn>
              </a:cxnLst>
              <a:rect l="0" t="0" r="r" b="b"/>
              <a:pathLst>
                <a:path w="11" h="12">
                  <a:moveTo>
                    <a:pt x="3" y="11"/>
                  </a:moveTo>
                  <a:cubicBezTo>
                    <a:pt x="4" y="12"/>
                    <a:pt x="9" y="12"/>
                    <a:pt x="9" y="10"/>
                  </a:cubicBezTo>
                  <a:cubicBezTo>
                    <a:pt x="11" y="7"/>
                    <a:pt x="6" y="7"/>
                    <a:pt x="4" y="6"/>
                  </a:cubicBezTo>
                  <a:cubicBezTo>
                    <a:pt x="0" y="6"/>
                    <a:pt x="1" y="4"/>
                    <a:pt x="4" y="2"/>
                  </a:cubicBezTo>
                  <a:cubicBezTo>
                    <a:pt x="6" y="1"/>
                    <a:pt x="9" y="1"/>
                    <a:pt x="11" y="0"/>
                  </a:cubicBezTo>
                </a:path>
              </a:pathLst>
            </a:custGeom>
            <a:noFill/>
            <a:ln w="19050" cap="flat">
              <a:solidFill>
                <a:srgbClr val="D794A2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60DB-5CBA-4FDA-95BD-86C494F515B9}" type="slidenum">
              <a:rPr lang="en-US"/>
              <a:pPr/>
              <a:t>11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Peristalsis and Segmentation</a:t>
            </a:r>
          </a:p>
        </p:txBody>
      </p:sp>
      <p:pic>
        <p:nvPicPr>
          <p:cNvPr id="41987" name="Picture 3" descr="E:\Media\Images\ch24\screen\ha5lf2403a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4038600" cy="3841750"/>
          </a:xfrm>
          <a:prstGeom prst="rect">
            <a:avLst/>
          </a:prstGeom>
          <a:noFill/>
        </p:spPr>
      </p:pic>
      <p:pic>
        <p:nvPicPr>
          <p:cNvPr id="41988" name="Picture 4" descr="E:\Media\Images\ch24\screen\ha5lf2403b_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33600"/>
            <a:ext cx="3733800" cy="38306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78025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بررسی کتاب دهم\گوارش\photo_2016-06-13_14-59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14400"/>
            <a:ext cx="6061075" cy="4795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FF37-F60F-4C19-9374-BBFCFC944E3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3" descr="D:\UNIVERSITY\human.anatomy\digestive\Stomac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036048" cy="494848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796491">
            <a:off x="5188920" y="404665"/>
            <a:ext cx="35541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400" b="1" dirty="0">
                <a:solidFill>
                  <a:srgbClr val="CC00FF"/>
                </a:solidFill>
                <a:cs typeface="2  Tabassom" pitchFamily="2" charset="-78"/>
              </a:rPr>
              <a:t>عمل ذخیره و هضم غذا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بررسی کتاب دهم\گوارش\photo_2016-06-15_15-47-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" y="95250"/>
            <a:ext cx="76962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1280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بررسی کتاب دهم\گوارش\photo_2016-06-15_16-29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8600"/>
            <a:ext cx="4419600" cy="589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975725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5486400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832" y="1032246"/>
            <a:ext cx="7906568" cy="407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128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بررسی کتاب دهم\گوارش\photo_2016-06-14_00-09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1131888"/>
            <a:ext cx="6126163" cy="459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18581462"/>
              </p:ext>
            </p:extLst>
          </p:nvPr>
        </p:nvGraphicFramePr>
        <p:xfrm>
          <a:off x="-396552" y="2996952"/>
          <a:ext cx="8305800" cy="3661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FF37-F60F-4C19-9374-BBFCFC944E3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1920" y="33265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a-IR" sz="4000" b="1" dirty="0">
                <a:solidFill>
                  <a:srgbClr val="CC00FF"/>
                </a:solidFill>
                <a:cs typeface="2  Tabassom" pitchFamily="2" charset="-78"/>
              </a:rPr>
              <a:t>روده کوچک </a:t>
            </a:r>
          </a:p>
          <a:p>
            <a:pPr algn="r"/>
            <a:r>
              <a:rPr lang="fa-IR" sz="4000" b="1" dirty="0">
                <a:solidFill>
                  <a:srgbClr val="CC00FF"/>
                </a:solidFill>
                <a:cs typeface="2  Tabassom" pitchFamily="2" charset="-78"/>
              </a:rPr>
              <a:t>دارای سه </a:t>
            </a:r>
            <a:r>
              <a:rPr lang="fa-IR" sz="4000" b="1" dirty="0" smtClean="0">
                <a:solidFill>
                  <a:srgbClr val="CC00FF"/>
                </a:solidFill>
                <a:cs typeface="2  Tabassom" pitchFamily="2" charset="-78"/>
              </a:rPr>
              <a:t>بخش: </a:t>
            </a:r>
            <a:endParaRPr lang="fa-IR" sz="4000" b="1" dirty="0">
              <a:solidFill>
                <a:srgbClr val="CC00FF"/>
              </a:solidFill>
              <a:cs typeface="2  Tabassom" pitchFamily="2" charset="-78"/>
            </a:endParaRPr>
          </a:p>
        </p:txBody>
      </p:sp>
      <p:pic>
        <p:nvPicPr>
          <p:cNvPr id="5122" name="Picture 2" descr="C:\Users\razavi\Downloads\large intestin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724"/>
            <a:ext cx="3528392" cy="2822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9725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13" y="273050"/>
            <a:ext cx="8637587" cy="6488113"/>
          </a:xfrm>
          <a:prstGeom prst="rect">
            <a:avLst/>
          </a:prstGeom>
          <a:noFill/>
        </p:spPr>
      </p:pic>
      <p:sp>
        <p:nvSpPr>
          <p:cNvPr id="16389" name="Rectangle 5"/>
          <p:cNvSpPr>
            <a:spLocks noChangeAspect="1" noChangeArrowheads="1"/>
          </p:cNvSpPr>
          <p:nvPr/>
        </p:nvSpPr>
        <p:spPr bwMode="auto">
          <a:xfrm>
            <a:off x="1217613" y="176213"/>
            <a:ext cx="58070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Arial" charset="0"/>
              </a:rPr>
              <a:t>Intestinal Morphology</a:t>
            </a:r>
            <a:r>
              <a:rPr lang="en-US" sz="1600" b="1">
                <a:latin typeface="Arial" charset="0"/>
              </a:rPr>
              <a:t> 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81000"/>
            <a:ext cx="7924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چین خوردگیها و برآمدگیهای روده کوچک </a:t>
            </a:r>
          </a:p>
          <a:p>
            <a:pPr algn="r" rtl="1"/>
            <a:r>
              <a:rPr lang="fa-IR" b="1" dirty="0" smtClean="0"/>
              <a:t>چینهای حلقوی (</a:t>
            </a:r>
            <a:r>
              <a:rPr lang="en-US" b="1" dirty="0" err="1" smtClean="0"/>
              <a:t>Plica</a:t>
            </a:r>
            <a:r>
              <a:rPr lang="en-US" b="1" dirty="0" smtClean="0"/>
              <a:t> </a:t>
            </a:r>
            <a:r>
              <a:rPr lang="en-US" b="1" dirty="0" err="1" smtClean="0"/>
              <a:t>Circulatores</a:t>
            </a:r>
            <a:r>
              <a:rPr lang="en-US" b="1" dirty="0" smtClean="0"/>
              <a:t>) </a:t>
            </a:r>
          </a:p>
          <a:p>
            <a:pPr algn="r" rtl="1"/>
            <a:r>
              <a:rPr lang="fa-IR" dirty="0" smtClean="0"/>
              <a:t>چینهای بلندی هستند که در اثر پیشروی </a:t>
            </a:r>
            <a:r>
              <a:rPr lang="fa-IR" dirty="0" smtClean="0">
                <a:hlinkClick r:id="rId2" tooltip="بافت همبند"/>
              </a:rPr>
              <a:t>بافت همبند</a:t>
            </a:r>
            <a:r>
              <a:rPr lang="fa-IR" dirty="0" smtClean="0"/>
              <a:t> (پیوندی) زیر مخاط به قسمت زیرین طبقه مخاطی حاصل شده و در هر سه قسمت روده مخصوصا ژژونوم ، دیده می‌شوند. وجود چینهای حلقوی باعث می‌شود که سطح مخاط روده به 3 برابر افزایش یابد و از نظر ماکروسکوپیک نیز چین‌دار دیده شوند. که علت نامگذاری این چینها به </a:t>
            </a:r>
            <a:r>
              <a:rPr lang="fa-IR" b="1" dirty="0" smtClean="0"/>
              <a:t>دریچه‌های کرکونیگ</a:t>
            </a:r>
            <a:r>
              <a:rPr lang="fa-IR" dirty="0" smtClean="0"/>
              <a:t> می‌باشد. </a:t>
            </a:r>
            <a:br>
              <a:rPr lang="fa-IR" dirty="0" smtClean="0"/>
            </a:br>
            <a:r>
              <a:rPr lang="fa-IR" b="1" dirty="0" smtClean="0"/>
              <a:t>پرزها یا ویلیها (</a:t>
            </a:r>
            <a:r>
              <a:rPr lang="en-US" b="1" dirty="0" err="1" smtClean="0"/>
              <a:t>Villi</a:t>
            </a:r>
            <a:r>
              <a:rPr lang="en-US" b="1" dirty="0" smtClean="0"/>
              <a:t>) </a:t>
            </a:r>
          </a:p>
          <a:p>
            <a:pPr algn="r" rtl="1"/>
            <a:r>
              <a:rPr lang="fa-IR" dirty="0" smtClean="0"/>
              <a:t>برآمدگیهای انگشت مانند یا برگی شکل به ارتفاع 1.5 - 0.5 میلیمتر هستند که در اثر پیشروی بافت همبند آستر در زیر </a:t>
            </a:r>
            <a:r>
              <a:rPr lang="fa-IR" dirty="0" smtClean="0">
                <a:hlinkClick r:id="rId3" tooltip="بافت پوششی"/>
              </a:rPr>
              <a:t>اپی‌تلیوم</a:t>
            </a:r>
            <a:r>
              <a:rPr lang="fa-IR" dirty="0" smtClean="0"/>
              <a:t> بوجود می‌آیند. سطح پرزها بوسیله اپی‌تلیوم پوشیده شده و بافت همبند محور هر پرز ، حاوی </a:t>
            </a:r>
            <a:r>
              <a:rPr lang="fa-IR" dirty="0" smtClean="0">
                <a:hlinkClick r:id="rId4" tooltip="رگ"/>
              </a:rPr>
              <a:t>رگهای خونی</a:t>
            </a:r>
            <a:r>
              <a:rPr lang="fa-IR" dirty="0" smtClean="0"/>
              <a:t> ، </a:t>
            </a:r>
            <a:r>
              <a:rPr lang="fa-IR" dirty="0" smtClean="0">
                <a:hlinkClick r:id="rId5" tooltip="دستگاه لنفاوی"/>
              </a:rPr>
              <a:t>رگهای لنفی</a:t>
            </a:r>
            <a:r>
              <a:rPr lang="fa-IR" dirty="0" smtClean="0"/>
              <a:t> و </a:t>
            </a:r>
            <a:r>
              <a:rPr lang="fa-IR" dirty="0" smtClean="0">
                <a:hlinkClick r:id="rId6" tooltip="بافت ماهیچه‌ای"/>
              </a:rPr>
              <a:t>سلولهای عضلانی</a:t>
            </a:r>
            <a:r>
              <a:rPr lang="fa-IR" dirty="0" smtClean="0"/>
              <a:t> است. پرزها سطح مخاط روده را تا 10 برابر افزایش می‌دهند. </a:t>
            </a:r>
            <a:br>
              <a:rPr lang="fa-IR" dirty="0" smtClean="0"/>
            </a:br>
            <a:r>
              <a:rPr lang="fa-IR" b="1" dirty="0" smtClean="0"/>
              <a:t>میکروویلی (</a:t>
            </a:r>
            <a:r>
              <a:rPr lang="en-US" b="1" dirty="0" err="1" smtClean="0"/>
              <a:t>Microvilli</a:t>
            </a:r>
            <a:r>
              <a:rPr lang="en-US" b="1" dirty="0" smtClean="0"/>
              <a:t>) </a:t>
            </a:r>
          </a:p>
          <a:p>
            <a:pPr algn="r" rtl="1"/>
            <a:r>
              <a:rPr lang="fa-IR" dirty="0" smtClean="0"/>
              <a:t>برآمدگیهای سطح راسی (</a:t>
            </a:r>
            <a:r>
              <a:rPr lang="en-US" dirty="0" smtClean="0"/>
              <a:t>Apical) </a:t>
            </a:r>
            <a:r>
              <a:rPr lang="fa-IR" dirty="0" smtClean="0"/>
              <a:t>سلولهای پوششی هستند که تعداد آنها در هر سلول به 3000 عدد نیز می‌رسد و به حاشیه مخطط (</a:t>
            </a:r>
            <a:r>
              <a:rPr lang="en-US" dirty="0" smtClean="0"/>
              <a:t>Striated border) </a:t>
            </a:r>
            <a:r>
              <a:rPr lang="fa-IR" dirty="0" smtClean="0"/>
              <a:t>نیز معروف‌اند. میکروویلیها، سطح مخاط روده را تا 30 برابر افزایش می‌دهند. به عبارت دیگر ، مجموعه چین خوردگیهای فوق سطح مخاط روده را تا 600 برابر افزایش می‌دهند. </a:t>
            </a:r>
            <a:br>
              <a:rPr lang="fa-IR" dirty="0" smtClean="0"/>
            </a:br>
            <a:r>
              <a:rPr lang="fa-IR" b="1" dirty="0" smtClean="0"/>
              <a:t>کریپتها یا غدد لیبرکون </a:t>
            </a:r>
          </a:p>
          <a:p>
            <a:pPr algn="r" rtl="1"/>
            <a:r>
              <a:rPr lang="fa-IR" dirty="0" smtClean="0"/>
              <a:t>تورفتگیهای لوله شکل اپی‌تلیوم در بافت همبند آستر می‌باشند که تا عضلات مخاطی ادامه یافته و غدد روده‌ای به نام </a:t>
            </a:r>
            <a:r>
              <a:rPr lang="fa-IR" b="1" dirty="0" smtClean="0"/>
              <a:t>لیبرکون</a:t>
            </a:r>
            <a:r>
              <a:rPr lang="fa-IR" dirty="0" smtClean="0"/>
              <a:t> را بوجود می‌آورند. کریپتهای روده‌ای عامل دیگری برای افزایش سطح روده محسوب می‌گردد. </a:t>
            </a:r>
            <a:br>
              <a:rPr lang="fa-IR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10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ساختمان کلی روده باریک </a:t>
            </a:r>
          </a:p>
          <a:p>
            <a:pPr algn="r" rtl="1"/>
            <a:r>
              <a:rPr lang="fa-IR" b="1" dirty="0" smtClean="0"/>
              <a:t>مخاط (</a:t>
            </a:r>
            <a:r>
              <a:rPr lang="en-US" b="1" dirty="0" smtClean="0"/>
              <a:t>Mucosa) </a:t>
            </a:r>
          </a:p>
          <a:p>
            <a:pPr algn="r" rtl="1"/>
            <a:r>
              <a:rPr lang="fa-IR" dirty="0" smtClean="0"/>
              <a:t>مخاط روده باریک دارای اختصاصاتی است که آن را از سایر قسمتهای </a:t>
            </a:r>
            <a:r>
              <a:rPr lang="fa-IR" dirty="0" smtClean="0">
                <a:hlinkClick r:id="rId2" tooltip="دستگاه گوارشی"/>
              </a:rPr>
              <a:t>لوله گوارش</a:t>
            </a:r>
            <a:r>
              <a:rPr lang="fa-IR" dirty="0" smtClean="0"/>
              <a:t> ، متمایز می‌سازد. اپی‌تلیوم مخاط از سلولهای مختلفی تشکیل شده است که عبارتند از: </a:t>
            </a:r>
            <a:br>
              <a:rPr lang="fa-IR" dirty="0" smtClean="0"/>
            </a:br>
            <a:r>
              <a:rPr lang="fa-IR" b="1" dirty="0" smtClean="0"/>
              <a:t>سلولهای جذب کننده (</a:t>
            </a:r>
            <a:r>
              <a:rPr lang="en-US" b="1" dirty="0" err="1" smtClean="0"/>
              <a:t>Absortive</a:t>
            </a:r>
            <a:r>
              <a:rPr lang="en-US" b="1" dirty="0" smtClean="0"/>
              <a:t> Cells) </a:t>
            </a:r>
          </a:p>
          <a:p>
            <a:pPr algn="r" rtl="1"/>
            <a:r>
              <a:rPr lang="fa-IR" dirty="0" smtClean="0"/>
              <a:t>این سلولها که هم در سطح پرزها و هم در جدار کریپتها، دیده می‌شوند به </a:t>
            </a:r>
            <a:r>
              <a:rPr lang="fa-IR" b="1" dirty="0" smtClean="0"/>
              <a:t>انتروسیتها</a:t>
            </a:r>
            <a:r>
              <a:rPr lang="fa-IR" dirty="0" smtClean="0"/>
              <a:t> نیز معروف‌اند. سلولهای جذب کننده از نوع منشوری بلند و حاوی میکروویلی‌های متعدد هستند. غشاء پوشاننده میکروویلیها دارای روکشی گلیکو پروتئینی به نام </a:t>
            </a:r>
            <a:r>
              <a:rPr lang="fa-IR" b="1" dirty="0" smtClean="0"/>
              <a:t>گلیکو کالیکس</a:t>
            </a:r>
            <a:r>
              <a:rPr lang="fa-IR" dirty="0" smtClean="0"/>
              <a:t> است. این روکش نه تنها به عنوان یک لایه محافظ در مقابل آنزیمها، عمل می‌کند بلکه محلی برای اتصال برخی مواد قابل جذب نیز محسوب می‌شود. غشای میکروویلی‌ها همچنین حاوی </a:t>
            </a:r>
            <a:r>
              <a:rPr lang="fa-IR" dirty="0" smtClean="0">
                <a:hlinkClick r:id="rId3" tooltip="هضم غذا و آنزیمهای موثر بر آن"/>
              </a:rPr>
              <a:t>آنزیمهای گوارشی</a:t>
            </a:r>
            <a:r>
              <a:rPr lang="fa-IR" dirty="0" smtClean="0"/>
              <a:t> برای هضم و آنزیمهایی برای فعال کردن پیش آنزیمها و پروتئینهای حامل برای جذب مواد هضم شده است.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از جمله آنزیمهای موجود در غشاء میکروویلی‌ها ، می‌توان به </a:t>
            </a:r>
            <a:r>
              <a:rPr lang="fa-IR" b="1" dirty="0" smtClean="0"/>
              <a:t>دی‌ساکاریدازها</a:t>
            </a:r>
            <a:r>
              <a:rPr lang="fa-IR" dirty="0" smtClean="0"/>
              <a:t> (مالتاز - لاکتاز - ساکاراز) برای تجزیه </a:t>
            </a:r>
            <a:r>
              <a:rPr lang="fa-IR" u="sng" dirty="0" smtClean="0"/>
              <a:t>دی‌ساکاریدها</a:t>
            </a:r>
            <a:r>
              <a:rPr lang="fa-IR" dirty="0" smtClean="0"/>
              <a:t> ، آمینوپپتیدازها ، دی‌پپتیدازها برای تجزیه پلی‌پپتیدها و دی‌پپتیدها به </a:t>
            </a:r>
            <a:r>
              <a:rPr lang="fa-IR" dirty="0" smtClean="0">
                <a:hlinkClick r:id="rId4" tooltip="اسید آمینه"/>
              </a:rPr>
              <a:t>اسیدهای آمینه</a:t>
            </a:r>
            <a:r>
              <a:rPr lang="fa-IR" dirty="0" smtClean="0"/>
              <a:t> را نام برد. غشای میکروویلی‌ها در دوازدهه ، حاوی آنزیمی به نام </a:t>
            </a:r>
            <a:r>
              <a:rPr lang="fa-IR" b="1" dirty="0" smtClean="0"/>
              <a:t>آنتروکیناز</a:t>
            </a:r>
            <a:r>
              <a:rPr lang="fa-IR" dirty="0" smtClean="0"/>
              <a:t> می‌باشد که تریپسینوژن غیر فعال مترشحه از </a:t>
            </a:r>
            <a:r>
              <a:rPr lang="fa-IR" dirty="0" smtClean="0">
                <a:hlinkClick r:id="rId5" tooltip="لوزوالمعده"/>
              </a:rPr>
              <a:t>پانکراس</a:t>
            </a:r>
            <a:r>
              <a:rPr lang="fa-IR" dirty="0" smtClean="0"/>
              <a:t> را به تریپسین فعال تبدیل می‌کنند. وجود مجموعه اتصالی (</a:t>
            </a:r>
            <a:r>
              <a:rPr lang="en-US" dirty="0" err="1" smtClean="0"/>
              <a:t>Junctional</a:t>
            </a:r>
            <a:r>
              <a:rPr lang="en-US" dirty="0" smtClean="0"/>
              <a:t> Complex) </a:t>
            </a:r>
            <a:r>
              <a:rPr lang="fa-IR" dirty="0" smtClean="0"/>
              <a:t>در قسمت راسی سطوج جانبی این سلولها ، مانع از این می‌شود که مواد از طریق فضای بین سلولی وارد بدن شوند. 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153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سلولهای جامی (</a:t>
            </a:r>
            <a:r>
              <a:rPr lang="en-US" b="1" dirty="0" smtClean="0"/>
              <a:t>Goblet Cells) </a:t>
            </a:r>
          </a:p>
          <a:p>
            <a:pPr algn="r" rtl="1"/>
            <a:r>
              <a:rPr lang="fa-IR" dirty="0" smtClean="0"/>
              <a:t>سلولهایی هستند که هم در سطح پرز و هم در سطح کریپتها دیده می‌شوند و دارای هسته قاعده‌ای و </a:t>
            </a:r>
            <a:r>
              <a:rPr lang="fa-IR" dirty="0" smtClean="0">
                <a:hlinkClick r:id="rId2" tooltip="سیتوپلاسم"/>
              </a:rPr>
              <a:t>سیتوپلاسم</a:t>
            </a:r>
            <a:r>
              <a:rPr lang="fa-IR" dirty="0" smtClean="0"/>
              <a:t> راسی پر از ماده موکوسی هستند که به عنوان یک تک غده سلولی عمل می‌کنند. محتویات موکوسی سلول با معرف </a:t>
            </a:r>
            <a:r>
              <a:rPr lang="en-US" dirty="0" smtClean="0"/>
              <a:t>PAS (</a:t>
            </a:r>
            <a:r>
              <a:rPr lang="fa-IR" dirty="0" smtClean="0"/>
              <a:t>مخصوص </a:t>
            </a:r>
            <a:r>
              <a:rPr lang="fa-IR" dirty="0" smtClean="0">
                <a:hlinkClick r:id="rId3" tooltip="کربوهیدراتها"/>
              </a:rPr>
              <a:t>کربوهیدراتها</a:t>
            </a:r>
            <a:r>
              <a:rPr lang="fa-IR" dirty="0" smtClean="0"/>
              <a:t>) به رنگ قرمز دیده می‌شود و در رنگ آمیزی معمولی ضمن آماده سازی بافت در مورد آماده کننده حل شده و باعث می‌شود که سلول به صورت تو خالی و روشن شبیه جام دیده شود. این سلولها در دوازدهه کم و هر چه به انتهای روده نزدیک می‌شویم، تعداد آنها نیز افزایش می‌یابد. موکوس مترشحه به وسیله این سلولها ، گلیکوپروتئین اسیدی است که سطح سلولها را لغزنده ساخته و دارای نقش حفاظتی است. </a:t>
            </a:r>
            <a:br>
              <a:rPr lang="fa-IR" dirty="0" smtClean="0"/>
            </a:br>
            <a:r>
              <a:rPr lang="fa-IR" b="1" dirty="0" smtClean="0"/>
              <a:t>سلولهای پانت (</a:t>
            </a:r>
            <a:r>
              <a:rPr lang="en-US" b="1" dirty="0" err="1" smtClean="0"/>
              <a:t>Paneth</a:t>
            </a:r>
            <a:r>
              <a:rPr lang="en-US" b="1" dirty="0" smtClean="0"/>
              <a:t> Cells) </a:t>
            </a:r>
          </a:p>
          <a:p>
            <a:pPr algn="r" rtl="1"/>
            <a:r>
              <a:rPr lang="fa-IR" dirty="0" smtClean="0"/>
              <a:t>سلولهای هرمی و بلند هستند که در قاعده غدد لیبرکون ژژونوم و ایلئوم و به ندرت </a:t>
            </a:r>
            <a:r>
              <a:rPr lang="fa-IR" dirty="0" smtClean="0">
                <a:hlinkClick r:id="rId4" tooltip="روده بزرگ"/>
              </a:rPr>
              <a:t>آپاندیس</a:t>
            </a:r>
            <a:r>
              <a:rPr lang="fa-IR" dirty="0" smtClean="0"/>
              <a:t> دیده می‌شوند. سیتوپلاسم راسی آنها پر از گرانولهای ترشحی درشت و اسیدوفیل می‌باشد. این سلولها، پایدار بوده و به ندرت تجدید می‌شوند. چون غنی از آنزیم ضد باکتری </a:t>
            </a:r>
            <a:r>
              <a:rPr lang="fa-IR" b="1" dirty="0" smtClean="0"/>
              <a:t>لیزوزیم</a:t>
            </a:r>
            <a:r>
              <a:rPr lang="fa-IR" dirty="0" smtClean="0"/>
              <a:t> عقیده بر این است که در تنظیم باکتریهای ساکن روده (فلور طبیعی) ، دخالت دارند. </a:t>
            </a:r>
            <a:br>
              <a:rPr lang="fa-IR" dirty="0" smtClean="0"/>
            </a:br>
            <a:r>
              <a:rPr lang="fa-IR" b="1" dirty="0" smtClean="0"/>
              <a:t>سلولهای انترواندوکراین </a:t>
            </a:r>
          </a:p>
          <a:p>
            <a:pPr algn="r" rtl="1"/>
            <a:r>
              <a:rPr lang="fa-IR" dirty="0" smtClean="0"/>
              <a:t>این سلولها اکثرا در نزدیکی قاعده غدد لیبرکون دیده می‌شوند. و تعداد آنها در دوازدهه بیشتر از ژژونوم و ایلئوم است. این سلولها در روده باریک ، </a:t>
            </a:r>
            <a:r>
              <a:rPr lang="fa-IR" dirty="0" smtClean="0">
                <a:hlinkClick r:id="rId5" tooltip="هورمون"/>
              </a:rPr>
              <a:t>هورمونها</a:t>
            </a:r>
            <a:r>
              <a:rPr lang="fa-IR" dirty="0" smtClean="0"/>
              <a:t> و پپتیدهای مختلفی را ترشح می‌کنند که شناخته شده‌ترین آنها عبارتند از: </a:t>
            </a:r>
            <a:r>
              <a:rPr lang="fa-IR" b="1" dirty="0" smtClean="0"/>
              <a:t>سکرتین</a:t>
            </a:r>
            <a:r>
              <a:rPr lang="fa-IR" dirty="0" smtClean="0"/>
              <a:t> و </a:t>
            </a:r>
            <a:r>
              <a:rPr lang="fa-IR" b="1" dirty="0" smtClean="0"/>
              <a:t>کوله سیتوکینین</a:t>
            </a:r>
            <a:r>
              <a:rPr lang="fa-IR" dirty="0" smtClean="0"/>
              <a:t> برای کنترل ترشحات پانکراس و </a:t>
            </a:r>
            <a:r>
              <a:rPr lang="fa-IR" u="sng" dirty="0" smtClean="0"/>
              <a:t>صفرا</a:t>
            </a:r>
            <a:r>
              <a:rPr lang="fa-IR" dirty="0" smtClean="0"/>
              <a:t> ، سروتونین ، سوماتوستاتین ، شبع گلوکاگن برای افزایش انقباضات عضلات و نوروتانسین برای کاهش انقباضات عضلات. </a:t>
            </a:r>
            <a:br>
              <a:rPr lang="fa-IR" dirty="0" smtClean="0"/>
            </a:br>
            <a:r>
              <a:rPr lang="fa-IR" b="1" dirty="0" smtClean="0"/>
              <a:t>سلولهای متمایز نشده </a:t>
            </a:r>
          </a:p>
          <a:p>
            <a:pPr algn="r" rtl="1"/>
            <a:r>
              <a:rPr lang="fa-IR" dirty="0" smtClean="0"/>
              <a:t>سلولهای متمایز نشده یا سلولهای ریشه‌ای در قاعده غدد قرار دارند و در اثر تقسیم وتمایز همه سلولهای اپی‌تلیال را جایگزین می‌کنند.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75" y="285750"/>
            <a:ext cx="8620125" cy="6465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25633" t="3535" r="25743"/>
          <a:stretch>
            <a:fillRect/>
          </a:stretch>
        </p:blipFill>
        <p:spPr bwMode="auto">
          <a:xfrm>
            <a:off x="-12700" y="620713"/>
            <a:ext cx="4191000" cy="6237287"/>
          </a:xfrm>
          <a:prstGeom prst="rect">
            <a:avLst/>
          </a:prstGeom>
          <a:noFill/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11700" y="798513"/>
            <a:ext cx="4276725" cy="6059487"/>
            <a:chOff x="3066" y="331"/>
            <a:chExt cx="2694" cy="3817"/>
          </a:xfrm>
        </p:grpSpPr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3093" r="29465" b="6285"/>
            <a:stretch>
              <a:fillRect/>
            </a:stretch>
          </p:blipFill>
          <p:spPr bwMode="auto">
            <a:xfrm>
              <a:off x="3066" y="331"/>
              <a:ext cx="2576" cy="3817"/>
            </a:xfrm>
            <a:prstGeom prst="rect">
              <a:avLst/>
            </a:prstGeom>
            <a:noFill/>
          </p:spPr>
        </p:pic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5557" y="1589"/>
              <a:ext cx="108" cy="203"/>
            </a:xfrm>
            <a:custGeom>
              <a:avLst/>
              <a:gdLst>
                <a:gd name="G0" fmla="+- 6682 0 0"/>
                <a:gd name="G1" fmla="+- 21600 0 6682"/>
                <a:gd name="G2" fmla="*/ 6682 1 2"/>
                <a:gd name="G3" fmla="+- 21600 0 G2"/>
                <a:gd name="G4" fmla="+/ 6682 21600 2"/>
                <a:gd name="G5" fmla="+/ G1 0 2"/>
                <a:gd name="G6" fmla="*/ 21600 21600 6682"/>
                <a:gd name="G7" fmla="*/ G6 1 2"/>
                <a:gd name="G8" fmla="+- 21600 0 G7"/>
                <a:gd name="G9" fmla="*/ 21600 1 2"/>
                <a:gd name="G10" fmla="+- 6682 0 G9"/>
                <a:gd name="G11" fmla="?: G10 G8 0"/>
                <a:gd name="G12" fmla="?: G10 G7 21600"/>
                <a:gd name="T0" fmla="*/ 18259 w 21600"/>
                <a:gd name="T1" fmla="*/ 10800 h 21600"/>
                <a:gd name="T2" fmla="*/ 10800 w 21600"/>
                <a:gd name="T3" fmla="*/ 21600 h 21600"/>
                <a:gd name="T4" fmla="*/ 3341 w 21600"/>
                <a:gd name="T5" fmla="*/ 10800 h 21600"/>
                <a:gd name="T6" fmla="*/ 10800 w 21600"/>
                <a:gd name="T7" fmla="*/ 0 h 21600"/>
                <a:gd name="T8" fmla="*/ 5141 w 21600"/>
                <a:gd name="T9" fmla="*/ 5141 h 21600"/>
                <a:gd name="T10" fmla="*/ 16459 w 21600"/>
                <a:gd name="T11" fmla="*/ 1645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82" y="21600"/>
                  </a:lnTo>
                  <a:lnTo>
                    <a:pt x="149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3972" y="1578"/>
              <a:ext cx="108" cy="203"/>
            </a:xfrm>
            <a:custGeom>
              <a:avLst/>
              <a:gdLst>
                <a:gd name="G0" fmla="+- 6682 0 0"/>
                <a:gd name="G1" fmla="+- 21600 0 6682"/>
                <a:gd name="G2" fmla="*/ 6682 1 2"/>
                <a:gd name="G3" fmla="+- 21600 0 G2"/>
                <a:gd name="G4" fmla="+/ 6682 21600 2"/>
                <a:gd name="G5" fmla="+/ G1 0 2"/>
                <a:gd name="G6" fmla="*/ 21600 21600 6682"/>
                <a:gd name="G7" fmla="*/ G6 1 2"/>
                <a:gd name="G8" fmla="+- 21600 0 G7"/>
                <a:gd name="G9" fmla="*/ 21600 1 2"/>
                <a:gd name="G10" fmla="+- 6682 0 G9"/>
                <a:gd name="G11" fmla="?: G10 G8 0"/>
                <a:gd name="G12" fmla="?: G10 G7 21600"/>
                <a:gd name="T0" fmla="*/ 18259 w 21600"/>
                <a:gd name="T1" fmla="*/ 10800 h 21600"/>
                <a:gd name="T2" fmla="*/ 10800 w 21600"/>
                <a:gd name="T3" fmla="*/ 21600 h 21600"/>
                <a:gd name="T4" fmla="*/ 3341 w 21600"/>
                <a:gd name="T5" fmla="*/ 10800 h 21600"/>
                <a:gd name="T6" fmla="*/ 10800 w 21600"/>
                <a:gd name="T7" fmla="*/ 0 h 21600"/>
                <a:gd name="T8" fmla="*/ 5141 w 21600"/>
                <a:gd name="T9" fmla="*/ 5141 h 21600"/>
                <a:gd name="T10" fmla="*/ 16459 w 21600"/>
                <a:gd name="T11" fmla="*/ 1645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682" y="21600"/>
                  </a:lnTo>
                  <a:lnTo>
                    <a:pt x="1491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rgbClr val="5F5F5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Freeform 6"/>
            <p:cNvSpPr>
              <a:spLocks/>
            </p:cNvSpPr>
            <p:nvPr/>
          </p:nvSpPr>
          <p:spPr bwMode="auto">
            <a:xfrm>
              <a:off x="5625" y="1163"/>
              <a:ext cx="135" cy="437"/>
            </a:xfrm>
            <a:custGeom>
              <a:avLst/>
              <a:gdLst/>
              <a:ahLst/>
              <a:cxnLst>
                <a:cxn ang="0">
                  <a:pos x="18" y="437"/>
                </a:cxn>
                <a:cxn ang="0">
                  <a:pos x="39" y="341"/>
                </a:cxn>
                <a:cxn ang="0">
                  <a:pos x="50" y="10"/>
                </a:cxn>
                <a:cxn ang="0">
                  <a:pos x="82" y="0"/>
                </a:cxn>
                <a:cxn ang="0">
                  <a:pos x="103" y="64"/>
                </a:cxn>
                <a:cxn ang="0">
                  <a:pos x="114" y="96"/>
                </a:cxn>
                <a:cxn ang="0">
                  <a:pos x="135" y="298"/>
                </a:cxn>
              </a:cxnLst>
              <a:rect l="0" t="0" r="r" b="b"/>
              <a:pathLst>
                <a:path w="135" h="437">
                  <a:moveTo>
                    <a:pt x="18" y="437"/>
                  </a:moveTo>
                  <a:cubicBezTo>
                    <a:pt x="0" y="387"/>
                    <a:pt x="22" y="388"/>
                    <a:pt x="39" y="341"/>
                  </a:cubicBezTo>
                  <a:cubicBezTo>
                    <a:pt x="36" y="295"/>
                    <a:pt x="12" y="74"/>
                    <a:pt x="50" y="10"/>
                  </a:cubicBezTo>
                  <a:cubicBezTo>
                    <a:pt x="55" y="0"/>
                    <a:pt x="71" y="3"/>
                    <a:pt x="82" y="0"/>
                  </a:cubicBezTo>
                  <a:cubicBezTo>
                    <a:pt x="89" y="21"/>
                    <a:pt x="95" y="42"/>
                    <a:pt x="103" y="64"/>
                  </a:cubicBezTo>
                  <a:cubicBezTo>
                    <a:pt x="106" y="74"/>
                    <a:pt x="114" y="96"/>
                    <a:pt x="114" y="96"/>
                  </a:cubicBezTo>
                  <a:cubicBezTo>
                    <a:pt x="124" y="292"/>
                    <a:pt x="76" y="244"/>
                    <a:pt x="135" y="298"/>
                  </a:cubicBezTo>
                </a:path>
              </a:pathLst>
            </a:custGeom>
            <a:noFill/>
            <a:ln w="28575" cmpd="sng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Freeform 7"/>
            <p:cNvSpPr>
              <a:spLocks/>
            </p:cNvSpPr>
            <p:nvPr/>
          </p:nvSpPr>
          <p:spPr bwMode="auto">
            <a:xfrm>
              <a:off x="5608" y="1757"/>
              <a:ext cx="132" cy="226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7" y="1067"/>
                </a:cxn>
                <a:cxn ang="0">
                  <a:pos x="132" y="2262"/>
                </a:cxn>
              </a:cxnLst>
              <a:rect l="0" t="0" r="r" b="b"/>
              <a:pathLst>
                <a:path w="132" h="2262">
                  <a:moveTo>
                    <a:pt x="36" y="0"/>
                  </a:moveTo>
                  <a:cubicBezTo>
                    <a:pt x="61" y="353"/>
                    <a:pt x="0" y="715"/>
                    <a:pt x="47" y="1067"/>
                  </a:cubicBezTo>
                  <a:cubicBezTo>
                    <a:pt x="33" y="1400"/>
                    <a:pt x="114" y="2013"/>
                    <a:pt x="132" y="2262"/>
                  </a:cubicBezTo>
                </a:path>
              </a:pathLst>
            </a:custGeom>
            <a:noFill/>
            <a:ln w="28575" cmpd="sng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1" name="Freeform 9"/>
            <p:cNvSpPr>
              <a:spLocks/>
            </p:cNvSpPr>
            <p:nvPr/>
          </p:nvSpPr>
          <p:spPr bwMode="auto">
            <a:xfrm>
              <a:off x="3797" y="1146"/>
              <a:ext cx="187" cy="458"/>
            </a:xfrm>
            <a:custGeom>
              <a:avLst/>
              <a:gdLst/>
              <a:ahLst/>
              <a:cxnLst>
                <a:cxn ang="0">
                  <a:pos x="187" y="458"/>
                </a:cxn>
                <a:cxn ang="0">
                  <a:pos x="160" y="410"/>
                </a:cxn>
                <a:cxn ang="0">
                  <a:pos x="139" y="293"/>
                </a:cxn>
                <a:cxn ang="0">
                  <a:pos x="149" y="31"/>
                </a:cxn>
                <a:cxn ang="0">
                  <a:pos x="85" y="26"/>
                </a:cxn>
                <a:cxn ang="0">
                  <a:pos x="80" y="95"/>
                </a:cxn>
                <a:cxn ang="0">
                  <a:pos x="75" y="298"/>
                </a:cxn>
                <a:cxn ang="0">
                  <a:pos x="37" y="405"/>
                </a:cxn>
                <a:cxn ang="0">
                  <a:pos x="0" y="389"/>
                </a:cxn>
              </a:cxnLst>
              <a:rect l="0" t="0" r="r" b="b"/>
              <a:pathLst>
                <a:path w="187" h="458">
                  <a:moveTo>
                    <a:pt x="187" y="458"/>
                  </a:moveTo>
                  <a:cubicBezTo>
                    <a:pt x="175" y="441"/>
                    <a:pt x="171" y="426"/>
                    <a:pt x="160" y="410"/>
                  </a:cubicBezTo>
                  <a:cubicBezTo>
                    <a:pt x="156" y="366"/>
                    <a:pt x="157" y="331"/>
                    <a:pt x="139" y="293"/>
                  </a:cubicBezTo>
                  <a:cubicBezTo>
                    <a:pt x="122" y="204"/>
                    <a:pt x="132" y="119"/>
                    <a:pt x="149" y="31"/>
                  </a:cubicBezTo>
                  <a:cubicBezTo>
                    <a:pt x="129" y="0"/>
                    <a:pt x="114" y="16"/>
                    <a:pt x="85" y="26"/>
                  </a:cubicBezTo>
                  <a:cubicBezTo>
                    <a:pt x="58" y="52"/>
                    <a:pt x="69" y="61"/>
                    <a:pt x="80" y="95"/>
                  </a:cubicBezTo>
                  <a:cubicBezTo>
                    <a:pt x="88" y="162"/>
                    <a:pt x="84" y="230"/>
                    <a:pt x="75" y="298"/>
                  </a:cubicBezTo>
                  <a:cubicBezTo>
                    <a:pt x="66" y="357"/>
                    <a:pt x="79" y="375"/>
                    <a:pt x="37" y="405"/>
                  </a:cubicBezTo>
                  <a:cubicBezTo>
                    <a:pt x="1" y="398"/>
                    <a:pt x="9" y="408"/>
                    <a:pt x="0" y="389"/>
                  </a:cubicBezTo>
                </a:path>
              </a:pathLst>
            </a:custGeom>
            <a:noFill/>
            <a:ln w="28575" cmpd="sng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2" name="Freeform 10"/>
            <p:cNvSpPr>
              <a:spLocks/>
            </p:cNvSpPr>
            <p:nvPr/>
          </p:nvSpPr>
          <p:spPr bwMode="auto">
            <a:xfrm>
              <a:off x="3723" y="1781"/>
              <a:ext cx="323" cy="2335"/>
            </a:xfrm>
            <a:custGeom>
              <a:avLst/>
              <a:gdLst/>
              <a:ahLst/>
              <a:cxnLst>
                <a:cxn ang="0">
                  <a:pos x="282" y="0"/>
                </a:cxn>
                <a:cxn ang="0">
                  <a:pos x="266" y="70"/>
                </a:cxn>
                <a:cxn ang="0">
                  <a:pos x="256" y="800"/>
                </a:cxn>
                <a:cxn ang="0">
                  <a:pos x="245" y="1632"/>
                </a:cxn>
                <a:cxn ang="0">
                  <a:pos x="229" y="1920"/>
                </a:cxn>
                <a:cxn ang="0">
                  <a:pos x="250" y="2016"/>
                </a:cxn>
                <a:cxn ang="0">
                  <a:pos x="181" y="2326"/>
                </a:cxn>
                <a:cxn ang="0">
                  <a:pos x="74" y="2315"/>
                </a:cxn>
                <a:cxn ang="0">
                  <a:pos x="0" y="2294"/>
                </a:cxn>
              </a:cxnLst>
              <a:rect l="0" t="0" r="r" b="b"/>
              <a:pathLst>
                <a:path w="323" h="2335">
                  <a:moveTo>
                    <a:pt x="282" y="0"/>
                  </a:moveTo>
                  <a:cubicBezTo>
                    <a:pt x="278" y="24"/>
                    <a:pt x="272" y="45"/>
                    <a:pt x="266" y="70"/>
                  </a:cubicBezTo>
                  <a:cubicBezTo>
                    <a:pt x="287" y="300"/>
                    <a:pt x="323" y="583"/>
                    <a:pt x="256" y="800"/>
                  </a:cubicBezTo>
                  <a:cubicBezTo>
                    <a:pt x="258" y="1089"/>
                    <a:pt x="271" y="1352"/>
                    <a:pt x="245" y="1632"/>
                  </a:cubicBezTo>
                  <a:cubicBezTo>
                    <a:pt x="242" y="1751"/>
                    <a:pt x="259" y="1823"/>
                    <a:pt x="229" y="1920"/>
                  </a:cubicBezTo>
                  <a:cubicBezTo>
                    <a:pt x="237" y="1954"/>
                    <a:pt x="245" y="1981"/>
                    <a:pt x="250" y="2016"/>
                  </a:cubicBezTo>
                  <a:cubicBezTo>
                    <a:pt x="247" y="2077"/>
                    <a:pt x="296" y="2292"/>
                    <a:pt x="181" y="2326"/>
                  </a:cubicBezTo>
                  <a:cubicBezTo>
                    <a:pt x="145" y="2322"/>
                    <a:pt x="103" y="2335"/>
                    <a:pt x="74" y="2315"/>
                  </a:cubicBezTo>
                  <a:cubicBezTo>
                    <a:pt x="48" y="2297"/>
                    <a:pt x="29" y="2294"/>
                    <a:pt x="0" y="2294"/>
                  </a:cubicBezTo>
                </a:path>
              </a:pathLst>
            </a:custGeom>
            <a:noFill/>
            <a:ln w="28575" cmpd="sng">
              <a:solidFill>
                <a:srgbClr val="5F5F5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5" name="Rectangle 13"/>
          <p:cNvSpPr>
            <a:spLocks noChangeAspect="1" noChangeArrowheads="1"/>
          </p:cNvSpPr>
          <p:nvPr/>
        </p:nvSpPr>
        <p:spPr bwMode="auto">
          <a:xfrm>
            <a:off x="1217613" y="176213"/>
            <a:ext cx="5807075" cy="417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Arial" charset="0"/>
              </a:rPr>
              <a:t>Intestinal Villus  and  Microvilli</a:t>
            </a:r>
            <a:r>
              <a:rPr lang="en-US" sz="1600" b="1">
                <a:latin typeface="Arial" charset="0"/>
              </a:rPr>
              <a:t>  </a:t>
            </a:r>
          </a:p>
        </p:txBody>
      </p:sp>
      <p:sp>
        <p:nvSpPr>
          <p:cNvPr id="18446" name="Rectangle 14"/>
          <p:cNvSpPr>
            <a:spLocks noChangeAspect="1" noChangeArrowheads="1"/>
          </p:cNvSpPr>
          <p:nvPr/>
        </p:nvSpPr>
        <p:spPr bwMode="auto">
          <a:xfrm>
            <a:off x="1230313" y="5256213"/>
            <a:ext cx="1400175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Secretory cells</a:t>
            </a:r>
            <a:r>
              <a:rPr lang="en-US" sz="1000" b="1">
                <a:latin typeface="Arial" charset="0"/>
              </a:rPr>
              <a:t>  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939800" y="5245100"/>
            <a:ext cx="342900" cy="139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862013" y="4772025"/>
            <a:ext cx="70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Stem cells</a:t>
            </a:r>
          </a:p>
        </p:txBody>
      </p:sp>
      <p:sp>
        <p:nvSpPr>
          <p:cNvPr id="18450" name="Freeform 18"/>
          <p:cNvSpPr>
            <a:spLocks/>
          </p:cNvSpPr>
          <p:nvPr/>
        </p:nvSpPr>
        <p:spPr bwMode="auto">
          <a:xfrm>
            <a:off x="449263" y="4191000"/>
            <a:ext cx="706437" cy="635000"/>
          </a:xfrm>
          <a:custGeom>
            <a:avLst/>
            <a:gdLst/>
            <a:ahLst/>
            <a:cxnLst>
              <a:cxn ang="0">
                <a:pos x="445" y="0"/>
              </a:cxn>
              <a:cxn ang="0">
                <a:pos x="365" y="112"/>
              </a:cxn>
              <a:cxn ang="0">
                <a:pos x="181" y="192"/>
              </a:cxn>
              <a:cxn ang="0">
                <a:pos x="29" y="152"/>
              </a:cxn>
              <a:cxn ang="0">
                <a:pos x="13" y="56"/>
              </a:cxn>
              <a:cxn ang="0">
                <a:pos x="109" y="32"/>
              </a:cxn>
              <a:cxn ang="0">
                <a:pos x="245" y="64"/>
              </a:cxn>
              <a:cxn ang="0">
                <a:pos x="325" y="128"/>
              </a:cxn>
              <a:cxn ang="0">
                <a:pos x="381" y="248"/>
              </a:cxn>
              <a:cxn ang="0">
                <a:pos x="437" y="400"/>
              </a:cxn>
            </a:cxnLst>
            <a:rect l="0" t="0" r="r" b="b"/>
            <a:pathLst>
              <a:path w="445" h="400">
                <a:moveTo>
                  <a:pt x="445" y="0"/>
                </a:moveTo>
                <a:cubicBezTo>
                  <a:pt x="424" y="38"/>
                  <a:pt x="409" y="80"/>
                  <a:pt x="365" y="112"/>
                </a:cubicBezTo>
                <a:cubicBezTo>
                  <a:pt x="321" y="144"/>
                  <a:pt x="237" y="185"/>
                  <a:pt x="181" y="192"/>
                </a:cubicBezTo>
                <a:cubicBezTo>
                  <a:pt x="125" y="199"/>
                  <a:pt x="57" y="175"/>
                  <a:pt x="29" y="152"/>
                </a:cubicBezTo>
                <a:cubicBezTo>
                  <a:pt x="1" y="129"/>
                  <a:pt x="0" y="76"/>
                  <a:pt x="13" y="56"/>
                </a:cubicBezTo>
                <a:cubicBezTo>
                  <a:pt x="26" y="36"/>
                  <a:pt x="70" y="31"/>
                  <a:pt x="109" y="32"/>
                </a:cubicBezTo>
                <a:cubicBezTo>
                  <a:pt x="148" y="33"/>
                  <a:pt x="209" y="48"/>
                  <a:pt x="245" y="64"/>
                </a:cubicBezTo>
                <a:cubicBezTo>
                  <a:pt x="281" y="80"/>
                  <a:pt x="302" y="97"/>
                  <a:pt x="325" y="128"/>
                </a:cubicBezTo>
                <a:cubicBezTo>
                  <a:pt x="348" y="159"/>
                  <a:pt x="362" y="203"/>
                  <a:pt x="381" y="248"/>
                </a:cubicBezTo>
                <a:cubicBezTo>
                  <a:pt x="400" y="293"/>
                  <a:pt x="418" y="346"/>
                  <a:pt x="437" y="400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FF37-F60F-4C19-9374-BBFCFC944E3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3731" name="Picture 3" descr="D:\UNIVERSITY\human.anatomy\digestive\1\Digestive_system_diagram_pag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0"/>
            <a:ext cx="5500726" cy="6715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15074" y="857232"/>
            <a:ext cx="107157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1600" b="1" dirty="0" smtClean="0">
                <a:solidFill>
                  <a:srgbClr val="800080"/>
                </a:solidFill>
                <a:cs typeface="B Nazanin" pitchFamily="2" charset="-78"/>
              </a:rPr>
              <a:t>حلق</a:t>
            </a:r>
          </a:p>
          <a:p>
            <a:r>
              <a:rPr lang="fa-IR" sz="1600" b="1" dirty="0" smtClean="0">
                <a:solidFill>
                  <a:srgbClr val="800080"/>
                </a:solidFill>
                <a:cs typeface="B Nazanin" pitchFamily="2" charset="-78"/>
              </a:rPr>
              <a:t>زبان</a:t>
            </a:r>
          </a:p>
          <a:p>
            <a:r>
              <a:rPr lang="fa-IR" sz="1600" b="1" dirty="0" smtClean="0">
                <a:solidFill>
                  <a:srgbClr val="800080"/>
                </a:solidFill>
                <a:cs typeface="B Nazanin" pitchFamily="2" charset="-78"/>
              </a:rPr>
              <a:t>نای</a:t>
            </a:r>
            <a:endParaRPr lang="fa-IR" sz="1600" b="1" dirty="0">
              <a:solidFill>
                <a:srgbClr val="800080"/>
              </a:solidFill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5074" y="2857496"/>
            <a:ext cx="11430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پانکراس</a:t>
            </a:r>
          </a:p>
          <a:p>
            <a:pPr algn="ctr"/>
            <a:r>
              <a:rPr lang="fa-IR" b="1" dirty="0" smtClean="0">
                <a:solidFill>
                  <a:srgbClr val="FF0000"/>
                </a:solidFill>
                <a:cs typeface="B Nazanin" pitchFamily="2" charset="-78"/>
              </a:rPr>
              <a:t>معده</a:t>
            </a:r>
          </a:p>
          <a:p>
            <a:pPr algn="ctr"/>
            <a:endParaRPr lang="fa-IR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000372"/>
            <a:ext cx="11430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FF00FF"/>
                </a:solidFill>
                <a:cs typeface="B Nazanin" pitchFamily="2" charset="-78"/>
              </a:rPr>
              <a:t>کبد</a:t>
            </a:r>
          </a:p>
          <a:p>
            <a:pPr algn="r"/>
            <a:r>
              <a:rPr lang="fa-IR" b="1" dirty="0" smtClean="0">
                <a:solidFill>
                  <a:srgbClr val="FF00FF"/>
                </a:solidFill>
                <a:cs typeface="B Nazanin" pitchFamily="2" charset="-78"/>
              </a:rPr>
              <a:t>کیسه صفرا</a:t>
            </a:r>
          </a:p>
          <a:p>
            <a:pPr algn="r"/>
            <a:r>
              <a:rPr lang="fa-IR" b="1" dirty="0" smtClean="0">
                <a:solidFill>
                  <a:srgbClr val="FF00FF"/>
                </a:solidFill>
                <a:cs typeface="B Nazanin" pitchFamily="2" charset="-78"/>
              </a:rPr>
              <a:t>دئودنوم</a:t>
            </a:r>
            <a:endParaRPr lang="fa-IR" b="1" dirty="0">
              <a:solidFill>
                <a:srgbClr val="FF00FF"/>
              </a:solidFill>
              <a:cs typeface="B Nazani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4714884"/>
            <a:ext cx="14287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itchFamily="2" charset="-78"/>
              </a:rPr>
              <a:t>کولون</a:t>
            </a:r>
          </a:p>
          <a:p>
            <a:pPr algn="ctr"/>
            <a:r>
              <a:rPr lang="fa-IR" b="1" dirty="0" smtClean="0">
                <a:solidFill>
                  <a:srgbClr val="00B0F0"/>
                </a:solidFill>
                <a:cs typeface="B Nazanin" pitchFamily="2" charset="-78"/>
              </a:rPr>
              <a:t>(روده بزرگ)</a:t>
            </a:r>
            <a:endParaRPr lang="fa-IR" b="1" dirty="0">
              <a:solidFill>
                <a:srgbClr val="00B0F0"/>
              </a:solidFill>
              <a:cs typeface="B Nazanin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6578" y="5214950"/>
            <a:ext cx="1214446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ایلئوم</a:t>
            </a:r>
          </a:p>
          <a:p>
            <a:pPr algn="r" rtl="1"/>
            <a:r>
              <a:rPr lang="fa-IR" sz="1600" b="1" dirty="0" smtClean="0">
                <a:solidFill>
                  <a:srgbClr val="00B050"/>
                </a:solidFill>
                <a:cs typeface="B Nazanin" pitchFamily="2" charset="-78"/>
              </a:rPr>
              <a:t>(روده کوچک)</a:t>
            </a:r>
            <a:endParaRPr lang="fa-IR" sz="1600" b="1" dirty="0">
              <a:solidFill>
                <a:srgbClr val="00B050"/>
              </a:solidFill>
              <a:cs typeface="B Nazanin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4876" y="6286520"/>
            <a:ext cx="928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7030A0"/>
                </a:solidFill>
                <a:cs typeface="B Nazanin" pitchFamily="2" charset="-78"/>
              </a:rPr>
              <a:t>مخرج</a:t>
            </a:r>
            <a:endParaRPr lang="fa-IR" b="1" dirty="0">
              <a:solidFill>
                <a:srgbClr val="7030A0"/>
              </a:solidFill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4612" y="6215082"/>
            <a:ext cx="714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>
                <a:solidFill>
                  <a:srgbClr val="003300"/>
                </a:solidFill>
                <a:cs typeface="B Nazanin" pitchFamily="2" charset="-78"/>
              </a:rPr>
              <a:t>رکتوم</a:t>
            </a:r>
            <a:endParaRPr lang="fa-IR" b="1" dirty="0">
              <a:solidFill>
                <a:srgbClr val="003300"/>
              </a:solidFill>
              <a:cs typeface="B Nazanin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5500702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b="1" dirty="0" smtClean="0">
                <a:solidFill>
                  <a:srgbClr val="0070C0"/>
                </a:solidFill>
                <a:cs typeface="B Nazanin" pitchFamily="2" charset="-78"/>
              </a:rPr>
              <a:t>روده کور</a:t>
            </a:r>
            <a:endParaRPr lang="fa-IR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5857892"/>
            <a:ext cx="10715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b="1" dirty="0" smtClean="0">
                <a:solidFill>
                  <a:srgbClr val="996633"/>
                </a:solidFill>
                <a:cs typeface="B Nazanin" pitchFamily="2" charset="-78"/>
              </a:rPr>
              <a:t>آپاندیس</a:t>
            </a:r>
            <a:endParaRPr lang="fa-IR" b="1" dirty="0">
              <a:solidFill>
                <a:srgbClr val="996633"/>
              </a:solidFill>
              <a:cs typeface="B 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1248" y="0"/>
            <a:ext cx="2792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a-IR" sz="3200" b="1" dirty="0" smtClean="0">
                <a:solidFill>
                  <a:srgbClr val="FF3399"/>
                </a:solidFill>
                <a:cs typeface="2  Tabassom" pitchFamily="2" charset="-78"/>
              </a:rPr>
              <a:t>طول لوله گوارش 10 متر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128000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1280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315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324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بررسی کتاب دهم\گوارش\بیماری سلیاک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016000"/>
            <a:ext cx="8128000" cy="482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33375"/>
            <a:ext cx="7772400" cy="574675"/>
          </a:xfrm>
        </p:spPr>
        <p:txBody>
          <a:bodyPr anchor="t"/>
          <a:lstStyle/>
          <a:p>
            <a:pPr rtl="1" eaLnBrk="1" hangingPunct="1">
              <a:defRPr/>
            </a:pP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نمای کلی از جذب مواد مغذی</a:t>
            </a:r>
            <a:endParaRPr lang="en-US" sz="2800" dirty="0" smtClean="0">
              <a:solidFill>
                <a:srgbClr val="FF0000"/>
              </a:solidFill>
              <a:cs typeface="B Nazanin" pitchFamily="2" charset="-78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290638"/>
            <a:ext cx="8497887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392113"/>
            <a:ext cx="8620125" cy="6465887"/>
          </a:xfrm>
          <a:prstGeom prst="rect">
            <a:avLst/>
          </a:prstGeom>
          <a:noFill/>
        </p:spPr>
      </p:pic>
      <p:sp>
        <p:nvSpPr>
          <p:cNvPr id="30724" name="Rectangle 4"/>
          <p:cNvSpPr>
            <a:spLocks noChangeAspect="1" noChangeArrowheads="1"/>
          </p:cNvSpPr>
          <p:nvPr/>
        </p:nvSpPr>
        <p:spPr bwMode="auto">
          <a:xfrm>
            <a:off x="569913" y="219075"/>
            <a:ext cx="7415212" cy="803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Arial" charset="0"/>
              </a:rPr>
              <a:t>Glucose Transport: a </a:t>
            </a:r>
            <a:r>
              <a:rPr lang="en-US" b="1" u="sng">
                <a:latin typeface="Arial" charset="0"/>
              </a:rPr>
              <a:t>Na</a:t>
            </a:r>
            <a:r>
              <a:rPr lang="en-US" b="1" baseline="30000">
                <a:latin typeface="Arial" charset="0"/>
              </a:rPr>
              <a:t>+</a:t>
            </a:r>
            <a:r>
              <a:rPr lang="en-US" b="1" u="sng">
                <a:latin typeface="Arial" charset="0"/>
              </a:rPr>
              <a:t>-driven co-transporter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secondary active transport</a:t>
            </a:r>
            <a:r>
              <a:rPr lang="en-US" sz="1600" b="1">
                <a:latin typeface="Arial" charset="0"/>
              </a:rPr>
              <a:t>  </a:t>
            </a:r>
          </a:p>
        </p:txBody>
      </p:sp>
      <p:sp>
        <p:nvSpPr>
          <p:cNvPr id="30725" name="Rectangle 5"/>
          <p:cNvSpPr>
            <a:spLocks noChangeAspect="1" noChangeArrowheads="1"/>
          </p:cNvSpPr>
          <p:nvPr/>
        </p:nvSpPr>
        <p:spPr bwMode="auto">
          <a:xfrm>
            <a:off x="7448550" y="1771650"/>
            <a:ext cx="1500188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(facilitated diffusion)  </a:t>
            </a:r>
          </a:p>
        </p:txBody>
      </p:sp>
      <p:sp>
        <p:nvSpPr>
          <p:cNvPr id="30726" name="Rectangle 6"/>
          <p:cNvSpPr>
            <a:spLocks noChangeAspect="1" noChangeArrowheads="1"/>
          </p:cNvSpPr>
          <p:nvPr/>
        </p:nvSpPr>
        <p:spPr bwMode="auto">
          <a:xfrm>
            <a:off x="5357813" y="1703388"/>
            <a:ext cx="1901825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(secondary active transport)  </a:t>
            </a:r>
          </a:p>
        </p:txBody>
      </p:sp>
      <p:sp>
        <p:nvSpPr>
          <p:cNvPr id="30727" name="Rectangle 7"/>
          <p:cNvSpPr>
            <a:spLocks noChangeAspect="1" noChangeArrowheads="1"/>
          </p:cNvSpPr>
          <p:nvPr/>
        </p:nvSpPr>
        <p:spPr bwMode="auto">
          <a:xfrm>
            <a:off x="6756400" y="2744788"/>
            <a:ext cx="238760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sugars exclusively absorbed as monosaccharides  </a:t>
            </a:r>
          </a:p>
        </p:txBody>
      </p:sp>
      <p:sp>
        <p:nvSpPr>
          <p:cNvPr id="30728" name="Rectangle 8"/>
          <p:cNvSpPr>
            <a:spLocks noChangeAspect="1" noChangeArrowheads="1"/>
          </p:cNvSpPr>
          <p:nvPr/>
        </p:nvSpPr>
        <p:spPr bwMode="auto">
          <a:xfrm>
            <a:off x="2054225" y="1473200"/>
            <a:ext cx="1908175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apical brush-border membrane  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406775" y="1917700"/>
            <a:ext cx="285750" cy="207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7219" r="25046"/>
          <a:stretch>
            <a:fillRect/>
          </a:stretch>
        </p:blipFill>
        <p:spPr bwMode="auto">
          <a:xfrm>
            <a:off x="1135063" y="392113"/>
            <a:ext cx="4114800" cy="6465887"/>
          </a:xfrm>
          <a:prstGeom prst="rect">
            <a:avLst/>
          </a:prstGeom>
          <a:noFill/>
        </p:spPr>
      </p:pic>
      <p:sp>
        <p:nvSpPr>
          <p:cNvPr id="31748" name="Rectangle 4"/>
          <p:cNvSpPr>
            <a:spLocks noChangeAspect="1" noChangeArrowheads="1"/>
          </p:cNvSpPr>
          <p:nvPr/>
        </p:nvSpPr>
        <p:spPr bwMode="auto">
          <a:xfrm>
            <a:off x="4600575" y="752475"/>
            <a:ext cx="3421063" cy="74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b="1">
                <a:latin typeface="Arial" charset="0"/>
              </a:rPr>
              <a:t>Amino Acid and Peptide Transport</a:t>
            </a:r>
            <a:r>
              <a:rPr lang="en-US" sz="1600" b="1">
                <a:latin typeface="Arial" charset="0"/>
              </a:rPr>
              <a:t>  </a:t>
            </a:r>
          </a:p>
        </p:txBody>
      </p:sp>
      <p:sp>
        <p:nvSpPr>
          <p:cNvPr id="31749" name="Rectangle 5"/>
          <p:cNvSpPr>
            <a:spLocks noChangeAspect="1" noChangeArrowheads="1"/>
          </p:cNvSpPr>
          <p:nvPr/>
        </p:nvSpPr>
        <p:spPr bwMode="auto">
          <a:xfrm>
            <a:off x="5438775" y="1541463"/>
            <a:ext cx="2747963" cy="995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1. Na</a:t>
            </a:r>
            <a:r>
              <a:rPr lang="en-US" sz="1600" b="1" baseline="30000">
                <a:latin typeface="Arial" charset="0"/>
              </a:rPr>
              <a:t>+</a:t>
            </a:r>
            <a:r>
              <a:rPr lang="en-US" sz="1600" b="1">
                <a:latin typeface="Arial" charset="0"/>
              </a:rPr>
              <a:t>-driven transport.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2. H</a:t>
            </a:r>
            <a:r>
              <a:rPr lang="en-US" sz="1600" b="1" baseline="30000">
                <a:latin typeface="Arial" charset="0"/>
              </a:rPr>
              <a:t>+</a:t>
            </a:r>
            <a:r>
              <a:rPr lang="en-US" sz="1600" b="1">
                <a:latin typeface="Arial" charset="0"/>
              </a:rPr>
              <a:t>-driven transport.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3. Pinocytosis? </a:t>
            </a:r>
          </a:p>
        </p:txBody>
      </p:sp>
      <p:sp>
        <p:nvSpPr>
          <p:cNvPr id="31750" name="Freeform 6"/>
          <p:cNvSpPr>
            <a:spLocks/>
          </p:cNvSpPr>
          <p:nvPr/>
        </p:nvSpPr>
        <p:spPr bwMode="auto">
          <a:xfrm>
            <a:off x="4108450" y="2916238"/>
            <a:ext cx="1968500" cy="336550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1094" y="0"/>
              </a:cxn>
              <a:cxn ang="0">
                <a:pos x="734" y="212"/>
              </a:cxn>
              <a:cxn ang="0">
                <a:pos x="1240" y="212"/>
              </a:cxn>
            </a:cxnLst>
            <a:rect l="0" t="0" r="r" b="b"/>
            <a:pathLst>
              <a:path w="1240" h="212">
                <a:moveTo>
                  <a:pt x="0" y="122"/>
                </a:moveTo>
                <a:lnTo>
                  <a:pt x="1094" y="0"/>
                </a:lnTo>
                <a:lnTo>
                  <a:pt x="734" y="212"/>
                </a:lnTo>
                <a:lnTo>
                  <a:pt x="1240" y="212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spect="1" noChangeArrowheads="1"/>
          </p:cNvSpPr>
          <p:nvPr/>
        </p:nvSpPr>
        <p:spPr bwMode="auto">
          <a:xfrm>
            <a:off x="6032500" y="3028950"/>
            <a:ext cx="2243138" cy="53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600" b="1" i="1">
                <a:latin typeface="Arial" charset="0"/>
              </a:rPr>
              <a:t>generally, not a very large pathway 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692525" y="3240088"/>
            <a:ext cx="1023938" cy="28638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78" name="Picture 82"/>
          <p:cNvPicPr>
            <a:picLocks noChangeAspect="1" noChangeArrowheads="1"/>
          </p:cNvPicPr>
          <p:nvPr/>
        </p:nvPicPr>
        <p:blipFill>
          <a:blip r:embed="rId3" cstate="print"/>
          <a:srcRect l="25650" t="3481" r="25740"/>
          <a:stretch>
            <a:fillRect/>
          </a:stretch>
        </p:blipFill>
        <p:spPr bwMode="auto">
          <a:xfrm>
            <a:off x="5561013" y="1155700"/>
            <a:ext cx="3582987" cy="5335588"/>
          </a:xfrm>
          <a:prstGeom prst="rect">
            <a:avLst/>
          </a:prstGeom>
          <a:noFill/>
        </p:spPr>
      </p:pic>
      <p:sp>
        <p:nvSpPr>
          <p:cNvPr id="55379" name="Text Box 83"/>
          <p:cNvSpPr txBox="1">
            <a:spLocks noChangeArrowheads="1"/>
          </p:cNvSpPr>
          <p:nvPr/>
        </p:nvSpPr>
        <p:spPr bwMode="auto">
          <a:xfrm>
            <a:off x="1252538" y="246063"/>
            <a:ext cx="67405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Intestinal Secretion </a:t>
            </a: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(intestine absorbs ~8.5-9 L/day, but it also secretes about 1.5 L/day)</a:t>
            </a:r>
            <a:r>
              <a:rPr lang="en-US" sz="2800" b="1">
                <a:latin typeface="Arial" charset="0"/>
              </a:rPr>
              <a:t> </a:t>
            </a:r>
          </a:p>
        </p:txBody>
      </p:sp>
      <p:sp>
        <p:nvSpPr>
          <p:cNvPr id="55380" name="Text Box 84"/>
          <p:cNvSpPr txBox="1">
            <a:spLocks noChangeArrowheads="1"/>
          </p:cNvSpPr>
          <p:nvPr/>
        </p:nvSpPr>
        <p:spPr bwMode="auto">
          <a:xfrm>
            <a:off x="4354513" y="4949825"/>
            <a:ext cx="1217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Secretory cells</a:t>
            </a:r>
          </a:p>
        </p:txBody>
      </p:sp>
      <p:sp>
        <p:nvSpPr>
          <p:cNvPr id="55381" name="Line 85"/>
          <p:cNvSpPr>
            <a:spLocks noChangeShapeType="1"/>
          </p:cNvSpPr>
          <p:nvPr/>
        </p:nvSpPr>
        <p:spPr bwMode="auto">
          <a:xfrm flipV="1">
            <a:off x="5480050" y="4729163"/>
            <a:ext cx="571500" cy="466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82" name="Rectangle 86"/>
          <p:cNvSpPr>
            <a:spLocks noChangeArrowheads="1"/>
          </p:cNvSpPr>
          <p:nvPr/>
        </p:nvSpPr>
        <p:spPr bwMode="auto">
          <a:xfrm>
            <a:off x="4375150" y="2900363"/>
            <a:ext cx="60642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Na</a:t>
            </a:r>
            <a:r>
              <a:rPr lang="en-US" sz="2000" b="1" baseline="30000">
                <a:latin typeface="Arial" charset="0"/>
              </a:rPr>
              <a:t>+</a:t>
            </a:r>
          </a:p>
        </p:txBody>
      </p:sp>
      <p:sp>
        <p:nvSpPr>
          <p:cNvPr id="55383" name="AutoShape 87"/>
          <p:cNvSpPr>
            <a:spLocks noChangeArrowheads="1"/>
          </p:cNvSpPr>
          <p:nvPr/>
        </p:nvSpPr>
        <p:spPr bwMode="auto">
          <a:xfrm>
            <a:off x="1439863" y="2038350"/>
            <a:ext cx="2578100" cy="2122488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84" name="Line 88"/>
          <p:cNvSpPr>
            <a:spLocks noChangeShapeType="1"/>
          </p:cNvSpPr>
          <p:nvPr/>
        </p:nvSpPr>
        <p:spPr bwMode="auto">
          <a:xfrm flipH="1">
            <a:off x="3675063" y="3059113"/>
            <a:ext cx="74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85" name="Line 89"/>
          <p:cNvSpPr>
            <a:spLocks noChangeShapeType="1"/>
          </p:cNvSpPr>
          <p:nvPr/>
        </p:nvSpPr>
        <p:spPr bwMode="auto">
          <a:xfrm>
            <a:off x="3697288" y="3259138"/>
            <a:ext cx="619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86" name="Rectangle 90"/>
          <p:cNvSpPr>
            <a:spLocks noChangeArrowheads="1"/>
          </p:cNvSpPr>
          <p:nvPr/>
        </p:nvSpPr>
        <p:spPr bwMode="auto">
          <a:xfrm>
            <a:off x="3351213" y="3167063"/>
            <a:ext cx="51435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23812" rIns="46037" bIns="23812">
            <a:spAutoFit/>
          </a:bodyPr>
          <a:lstStyle/>
          <a:p>
            <a:pPr defTabSz="228600">
              <a:lnSpc>
                <a:spcPct val="90000"/>
              </a:lnSpc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K</a:t>
            </a:r>
            <a:r>
              <a:rPr lang="en-US" sz="2000" b="1" baseline="30000">
                <a:latin typeface="Arial" charset="0"/>
              </a:rPr>
              <a:t>+</a:t>
            </a:r>
          </a:p>
        </p:txBody>
      </p:sp>
      <p:sp>
        <p:nvSpPr>
          <p:cNvPr id="55387" name="Rectangle 91"/>
          <p:cNvSpPr>
            <a:spLocks noChangeArrowheads="1"/>
          </p:cNvSpPr>
          <p:nvPr/>
        </p:nvSpPr>
        <p:spPr bwMode="auto">
          <a:xfrm>
            <a:off x="4373563" y="3221038"/>
            <a:ext cx="285750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23812" rIns="46037" bIns="23812">
            <a:spAutoFit/>
          </a:bodyPr>
          <a:lstStyle/>
          <a:p>
            <a:pPr defTabSz="228600">
              <a:lnSpc>
                <a:spcPct val="90000"/>
              </a:lnSpc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K</a:t>
            </a:r>
            <a:r>
              <a:rPr lang="en-US" sz="900" b="1" baseline="30000">
                <a:latin typeface="Arial" charset="0"/>
              </a:rPr>
              <a:t>+</a:t>
            </a:r>
          </a:p>
        </p:txBody>
      </p:sp>
      <p:sp>
        <p:nvSpPr>
          <p:cNvPr id="55388" name="Rectangle 92"/>
          <p:cNvSpPr>
            <a:spLocks noChangeArrowheads="1"/>
          </p:cNvSpPr>
          <p:nvPr/>
        </p:nvSpPr>
        <p:spPr bwMode="auto">
          <a:xfrm>
            <a:off x="3395663" y="2982913"/>
            <a:ext cx="349250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23812" rIns="46037" bIns="23812">
            <a:spAutoFit/>
          </a:bodyPr>
          <a:lstStyle/>
          <a:p>
            <a:pPr defTabSz="228600">
              <a:lnSpc>
                <a:spcPct val="90000"/>
              </a:lnSpc>
              <a:spcBef>
                <a:spcPct val="50000"/>
              </a:spcBef>
            </a:pPr>
            <a:r>
              <a:rPr lang="en-US" sz="900" b="1">
                <a:latin typeface="Arial" charset="0"/>
              </a:rPr>
              <a:t>Na</a:t>
            </a:r>
            <a:r>
              <a:rPr lang="en-US" sz="900" b="1" baseline="30000">
                <a:latin typeface="Arial" charset="0"/>
              </a:rPr>
              <a:t>+</a:t>
            </a:r>
          </a:p>
        </p:txBody>
      </p:sp>
      <p:grpSp>
        <p:nvGrpSpPr>
          <p:cNvPr id="2" name="Group 93"/>
          <p:cNvGrpSpPr>
            <a:grpSpLocks noChangeAspect="1"/>
          </p:cNvGrpSpPr>
          <p:nvPr/>
        </p:nvGrpSpPr>
        <p:grpSpPr bwMode="auto">
          <a:xfrm>
            <a:off x="1303338" y="3335338"/>
            <a:ext cx="365125" cy="184150"/>
            <a:chOff x="3426" y="1269"/>
            <a:chExt cx="150" cy="90"/>
          </a:xfrm>
        </p:grpSpPr>
        <p:grpSp>
          <p:nvGrpSpPr>
            <p:cNvPr id="3" name="Group 94"/>
            <p:cNvGrpSpPr>
              <a:grpSpLocks noChangeAspect="1"/>
            </p:cNvGrpSpPr>
            <p:nvPr/>
          </p:nvGrpSpPr>
          <p:grpSpPr bwMode="auto">
            <a:xfrm>
              <a:off x="3426" y="1282"/>
              <a:ext cx="150" cy="64"/>
              <a:chOff x="3426" y="1282"/>
              <a:chExt cx="150" cy="64"/>
            </a:xfrm>
          </p:grpSpPr>
          <p:sp>
            <p:nvSpPr>
              <p:cNvPr id="55391" name="Oval 95"/>
              <p:cNvSpPr>
                <a:spLocks noChangeAspect="1" noChangeArrowheads="1"/>
              </p:cNvSpPr>
              <p:nvPr/>
            </p:nvSpPr>
            <p:spPr bwMode="auto">
              <a:xfrm>
                <a:off x="3552" y="1282"/>
                <a:ext cx="24" cy="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92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440" y="1282"/>
                <a:ext cx="120" cy="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93" name="Oval 97"/>
              <p:cNvSpPr>
                <a:spLocks noChangeAspect="1" noChangeArrowheads="1"/>
              </p:cNvSpPr>
              <p:nvPr/>
            </p:nvSpPr>
            <p:spPr bwMode="auto">
              <a:xfrm>
                <a:off x="3426" y="1282"/>
                <a:ext cx="24" cy="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94" name="Line 98"/>
              <p:cNvSpPr>
                <a:spLocks noChangeAspect="1" noChangeShapeType="1"/>
              </p:cNvSpPr>
              <p:nvPr/>
            </p:nvSpPr>
            <p:spPr bwMode="auto">
              <a:xfrm>
                <a:off x="3566" y="1286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95" name="Rectangle 99"/>
            <p:cNvSpPr>
              <a:spLocks noChangeAspect="1" noChangeArrowheads="1"/>
            </p:cNvSpPr>
            <p:nvPr/>
          </p:nvSpPr>
          <p:spPr bwMode="auto">
            <a:xfrm>
              <a:off x="3456" y="1269"/>
              <a:ext cx="112" cy="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46037" tIns="23812" rIns="46037" bIns="23812">
              <a:spAutoFit/>
            </a:bodyPr>
            <a:lstStyle/>
            <a:p>
              <a:pPr defTabSz="2286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cl</a:t>
              </a:r>
            </a:p>
          </p:txBody>
        </p:sp>
      </p:grpSp>
      <p:sp>
        <p:nvSpPr>
          <p:cNvPr id="55396" name="Line 100"/>
          <p:cNvSpPr>
            <a:spLocks noChangeShapeType="1"/>
          </p:cNvSpPr>
          <p:nvPr/>
        </p:nvSpPr>
        <p:spPr bwMode="auto">
          <a:xfrm>
            <a:off x="1370013" y="3216275"/>
            <a:ext cx="0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7" name="Line 101"/>
          <p:cNvSpPr>
            <a:spLocks noChangeShapeType="1"/>
          </p:cNvSpPr>
          <p:nvPr/>
        </p:nvSpPr>
        <p:spPr bwMode="auto">
          <a:xfrm flipV="1">
            <a:off x="1503363" y="3194050"/>
            <a:ext cx="0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8" name="Rectangle 102"/>
          <p:cNvSpPr>
            <a:spLocks noChangeArrowheads="1"/>
          </p:cNvSpPr>
          <p:nvPr/>
        </p:nvSpPr>
        <p:spPr bwMode="auto">
          <a:xfrm>
            <a:off x="1744663" y="2932113"/>
            <a:ext cx="539750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23812" rIns="46037" bIns="23812">
            <a:spAutoFit/>
          </a:bodyPr>
          <a:lstStyle/>
          <a:p>
            <a:pPr defTabSz="228600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Cl</a:t>
            </a:r>
            <a:r>
              <a:rPr lang="en-US" sz="1800" b="1" baseline="30000">
                <a:latin typeface="Arial" charset="0"/>
              </a:rPr>
              <a:t>-</a:t>
            </a:r>
          </a:p>
        </p:txBody>
      </p:sp>
      <p:sp>
        <p:nvSpPr>
          <p:cNvPr id="55399" name="Rectangle 103"/>
          <p:cNvSpPr>
            <a:spLocks noChangeArrowheads="1"/>
          </p:cNvSpPr>
          <p:nvPr/>
        </p:nvSpPr>
        <p:spPr bwMode="auto">
          <a:xfrm>
            <a:off x="633413" y="2936875"/>
            <a:ext cx="539750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23812" rIns="46037" bIns="23812">
            <a:spAutoFit/>
          </a:bodyPr>
          <a:lstStyle/>
          <a:p>
            <a:pPr defTabSz="228600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Cl</a:t>
            </a:r>
            <a:r>
              <a:rPr lang="en-US" sz="1800" b="1" baseline="30000">
                <a:latin typeface="Arial" charset="0"/>
              </a:rPr>
              <a:t>-</a:t>
            </a:r>
          </a:p>
        </p:txBody>
      </p:sp>
      <p:sp>
        <p:nvSpPr>
          <p:cNvPr id="55400" name="Line 104"/>
          <p:cNvSpPr>
            <a:spLocks noChangeShapeType="1"/>
          </p:cNvSpPr>
          <p:nvPr/>
        </p:nvSpPr>
        <p:spPr bwMode="auto">
          <a:xfrm flipH="1">
            <a:off x="1643063" y="3081338"/>
            <a:ext cx="158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05"/>
          <p:cNvGrpSpPr>
            <a:grpSpLocks noChangeAspect="1"/>
          </p:cNvGrpSpPr>
          <p:nvPr/>
        </p:nvGrpSpPr>
        <p:grpSpPr bwMode="auto">
          <a:xfrm>
            <a:off x="1287463" y="2978150"/>
            <a:ext cx="430212" cy="184150"/>
            <a:chOff x="3424" y="1014"/>
            <a:chExt cx="176" cy="89"/>
          </a:xfrm>
        </p:grpSpPr>
        <p:grpSp>
          <p:nvGrpSpPr>
            <p:cNvPr id="5" name="Group 106"/>
            <p:cNvGrpSpPr>
              <a:grpSpLocks noChangeAspect="1"/>
            </p:cNvGrpSpPr>
            <p:nvPr/>
          </p:nvGrpSpPr>
          <p:grpSpPr bwMode="auto">
            <a:xfrm>
              <a:off x="3424" y="1026"/>
              <a:ext cx="150" cy="64"/>
              <a:chOff x="3424" y="1026"/>
              <a:chExt cx="150" cy="64"/>
            </a:xfrm>
          </p:grpSpPr>
          <p:sp>
            <p:nvSpPr>
              <p:cNvPr id="55403" name="Oval 107"/>
              <p:cNvSpPr>
                <a:spLocks noChangeAspect="1" noChangeArrowheads="1"/>
              </p:cNvSpPr>
              <p:nvPr/>
            </p:nvSpPr>
            <p:spPr bwMode="auto">
              <a:xfrm>
                <a:off x="3550" y="1026"/>
                <a:ext cx="24" cy="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4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3438" y="1026"/>
                <a:ext cx="120" cy="6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5" name="Oval 109"/>
              <p:cNvSpPr>
                <a:spLocks noChangeAspect="1" noChangeArrowheads="1"/>
              </p:cNvSpPr>
              <p:nvPr/>
            </p:nvSpPr>
            <p:spPr bwMode="auto">
              <a:xfrm>
                <a:off x="3424" y="1026"/>
                <a:ext cx="24" cy="64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06" name="Line 110"/>
              <p:cNvSpPr>
                <a:spLocks noChangeAspect="1" noChangeShapeType="1"/>
              </p:cNvSpPr>
              <p:nvPr/>
            </p:nvSpPr>
            <p:spPr bwMode="auto">
              <a:xfrm>
                <a:off x="3560" y="1030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407" name="Rectangle 111"/>
            <p:cNvSpPr>
              <a:spLocks noChangeAspect="1" noChangeArrowheads="1"/>
            </p:cNvSpPr>
            <p:nvPr/>
          </p:nvSpPr>
          <p:spPr bwMode="auto">
            <a:xfrm>
              <a:off x="3444" y="1014"/>
              <a:ext cx="156" cy="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46037" tIns="23812" rIns="46037" bIns="23812">
              <a:spAutoFit/>
            </a:bodyPr>
            <a:lstStyle/>
            <a:p>
              <a:pPr defTabSz="2286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000" b="1">
                  <a:latin typeface="Arial" charset="0"/>
                </a:rPr>
                <a:t>op</a:t>
              </a:r>
            </a:p>
          </p:txBody>
        </p:sp>
      </p:grpSp>
      <p:sp>
        <p:nvSpPr>
          <p:cNvPr id="55408" name="Line 112"/>
          <p:cNvSpPr>
            <a:spLocks noChangeShapeType="1"/>
          </p:cNvSpPr>
          <p:nvPr/>
        </p:nvSpPr>
        <p:spPr bwMode="auto">
          <a:xfrm flipH="1">
            <a:off x="969963" y="3081338"/>
            <a:ext cx="349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09" name="Oval 113"/>
          <p:cNvSpPr>
            <a:spLocks noChangeArrowheads="1"/>
          </p:cNvSpPr>
          <p:nvPr/>
        </p:nvSpPr>
        <p:spPr bwMode="auto">
          <a:xfrm>
            <a:off x="3808413" y="2570163"/>
            <a:ext cx="406400" cy="204787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10" name="Rectangle 114"/>
          <p:cNvSpPr>
            <a:spLocks noChangeArrowheads="1"/>
          </p:cNvSpPr>
          <p:nvPr/>
        </p:nvSpPr>
        <p:spPr bwMode="auto">
          <a:xfrm>
            <a:off x="4260850" y="2511425"/>
            <a:ext cx="542925" cy="361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Na, K, 2Cl</a:t>
            </a:r>
          </a:p>
        </p:txBody>
      </p:sp>
      <p:sp>
        <p:nvSpPr>
          <p:cNvPr id="55411" name="Line 115"/>
          <p:cNvSpPr>
            <a:spLocks noChangeShapeType="1"/>
          </p:cNvSpPr>
          <p:nvPr/>
        </p:nvSpPr>
        <p:spPr bwMode="auto">
          <a:xfrm flipH="1">
            <a:off x="3624263" y="2619375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12" name="Line 116"/>
          <p:cNvSpPr>
            <a:spLocks noChangeShapeType="1"/>
          </p:cNvSpPr>
          <p:nvPr/>
        </p:nvSpPr>
        <p:spPr bwMode="auto">
          <a:xfrm flipH="1">
            <a:off x="3636963" y="2662238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13" name="Line 117"/>
          <p:cNvSpPr>
            <a:spLocks noChangeShapeType="1"/>
          </p:cNvSpPr>
          <p:nvPr/>
        </p:nvSpPr>
        <p:spPr bwMode="auto">
          <a:xfrm flipH="1">
            <a:off x="3636963" y="2705100"/>
            <a:ext cx="685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14" name="Rectangle 118"/>
          <p:cNvSpPr>
            <a:spLocks noChangeArrowheads="1"/>
          </p:cNvSpPr>
          <p:nvPr/>
        </p:nvSpPr>
        <p:spPr bwMode="auto">
          <a:xfrm>
            <a:off x="3206750" y="2420938"/>
            <a:ext cx="606425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K</a:t>
            </a:r>
            <a:r>
              <a:rPr lang="en-US" sz="1000" b="1">
                <a:latin typeface="Arial" charset="0"/>
              </a:rPr>
              <a:t>   </a:t>
            </a:r>
            <a:r>
              <a:rPr lang="en-US" sz="1600" b="1">
                <a:latin typeface="Arial" charset="0"/>
              </a:rPr>
              <a:t>2Cl</a:t>
            </a:r>
            <a:r>
              <a:rPr lang="en-US" sz="1000" b="1">
                <a:latin typeface="Arial" charset="0"/>
              </a:rPr>
              <a:t> </a:t>
            </a:r>
            <a:r>
              <a:rPr lang="en-US" sz="900" b="1">
                <a:latin typeface="Arial" charset="0"/>
              </a:rPr>
              <a:t>Na</a:t>
            </a:r>
            <a:r>
              <a:rPr lang="en-US" sz="900" b="1" baseline="30000">
                <a:latin typeface="Arial" charset="0"/>
              </a:rPr>
              <a:t>+</a:t>
            </a:r>
            <a:endParaRPr lang="en-US" sz="900" b="1">
              <a:latin typeface="Arial" charset="0"/>
            </a:endParaRPr>
          </a:p>
        </p:txBody>
      </p:sp>
      <p:sp>
        <p:nvSpPr>
          <p:cNvPr id="55415" name="Arc 119"/>
          <p:cNvSpPr>
            <a:spLocks/>
          </p:cNvSpPr>
          <p:nvPr/>
        </p:nvSpPr>
        <p:spPr bwMode="auto">
          <a:xfrm>
            <a:off x="3079750" y="2836863"/>
            <a:ext cx="196850" cy="128587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426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737"/>
                  <a:pt x="9564" y="95"/>
                  <a:pt x="21425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737"/>
                  <a:pt x="9564" y="95"/>
                  <a:pt x="21425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16" name="Arc 120"/>
          <p:cNvSpPr>
            <a:spLocks/>
          </p:cNvSpPr>
          <p:nvPr/>
        </p:nvSpPr>
        <p:spPr bwMode="auto">
          <a:xfrm>
            <a:off x="3079750" y="2943225"/>
            <a:ext cx="273050" cy="112713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17" name="Arc 121"/>
          <p:cNvSpPr>
            <a:spLocks/>
          </p:cNvSpPr>
          <p:nvPr/>
        </p:nvSpPr>
        <p:spPr bwMode="auto">
          <a:xfrm>
            <a:off x="3048000" y="2381250"/>
            <a:ext cx="196850" cy="166688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18" name="Oval 122"/>
          <p:cNvSpPr>
            <a:spLocks noChangeArrowheads="1"/>
          </p:cNvSpPr>
          <p:nvPr/>
        </p:nvSpPr>
        <p:spPr bwMode="auto">
          <a:xfrm>
            <a:off x="4084638" y="2162175"/>
            <a:ext cx="38100" cy="873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19" name="Rectangle 123"/>
          <p:cNvSpPr>
            <a:spLocks noChangeArrowheads="1"/>
          </p:cNvSpPr>
          <p:nvPr/>
        </p:nvSpPr>
        <p:spPr bwMode="auto">
          <a:xfrm>
            <a:off x="3906838" y="2162175"/>
            <a:ext cx="190500" cy="87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20" name="Oval 124"/>
          <p:cNvSpPr>
            <a:spLocks noChangeArrowheads="1"/>
          </p:cNvSpPr>
          <p:nvPr/>
        </p:nvSpPr>
        <p:spPr bwMode="auto">
          <a:xfrm>
            <a:off x="3884613" y="2162175"/>
            <a:ext cx="38100" cy="873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21" name="Line 125"/>
          <p:cNvSpPr>
            <a:spLocks noChangeShapeType="1"/>
          </p:cNvSpPr>
          <p:nvPr/>
        </p:nvSpPr>
        <p:spPr bwMode="auto">
          <a:xfrm>
            <a:off x="4106863" y="2173288"/>
            <a:ext cx="0" cy="66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22" name="Rectangle 126"/>
          <p:cNvSpPr>
            <a:spLocks noChangeArrowheads="1"/>
          </p:cNvSpPr>
          <p:nvPr/>
        </p:nvSpPr>
        <p:spPr bwMode="auto">
          <a:xfrm>
            <a:off x="3935413" y="2146300"/>
            <a:ext cx="247650" cy="157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46037" tIns="23812" rIns="46037" bIns="23812">
            <a:spAutoFit/>
          </a:bodyPr>
          <a:lstStyle/>
          <a:p>
            <a:pPr defTabSz="228600">
              <a:lnSpc>
                <a:spcPct val="9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K</a:t>
            </a:r>
            <a:r>
              <a:rPr lang="en-US" sz="800" b="1" baseline="30000">
                <a:latin typeface="Arial" charset="0"/>
              </a:rPr>
              <a:t>+</a:t>
            </a:r>
          </a:p>
        </p:txBody>
      </p:sp>
      <p:sp>
        <p:nvSpPr>
          <p:cNvPr id="55423" name="Line 127"/>
          <p:cNvSpPr>
            <a:spLocks noChangeShapeType="1"/>
          </p:cNvSpPr>
          <p:nvPr/>
        </p:nvSpPr>
        <p:spPr bwMode="auto">
          <a:xfrm flipV="1">
            <a:off x="4125913" y="2197100"/>
            <a:ext cx="22225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24" name="Arc 128"/>
          <p:cNvSpPr>
            <a:spLocks/>
          </p:cNvSpPr>
          <p:nvPr/>
        </p:nvSpPr>
        <p:spPr bwMode="auto">
          <a:xfrm>
            <a:off x="3048000" y="2209800"/>
            <a:ext cx="863600" cy="173038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61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0" y="21599"/>
                </a:moveTo>
                <a:cubicBezTo>
                  <a:pt x="0" y="9684"/>
                  <a:pt x="9646" y="20"/>
                  <a:pt x="21560" y="-1"/>
                </a:cubicBezTo>
              </a:path>
              <a:path w="21600" h="21599" stroke="0" extrusionOk="0">
                <a:moveTo>
                  <a:pt x="0" y="21599"/>
                </a:moveTo>
                <a:cubicBezTo>
                  <a:pt x="0" y="9684"/>
                  <a:pt x="9646" y="20"/>
                  <a:pt x="21560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25" name="Line 129"/>
          <p:cNvSpPr>
            <a:spLocks noChangeShapeType="1"/>
          </p:cNvSpPr>
          <p:nvPr/>
        </p:nvSpPr>
        <p:spPr bwMode="auto">
          <a:xfrm flipH="1">
            <a:off x="2062163" y="2682875"/>
            <a:ext cx="1206500" cy="334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30"/>
          <p:cNvGrpSpPr>
            <a:grpSpLocks/>
          </p:cNvGrpSpPr>
          <p:nvPr/>
        </p:nvGrpSpPr>
        <p:grpSpPr bwMode="auto">
          <a:xfrm>
            <a:off x="1706563" y="1973263"/>
            <a:ext cx="260350" cy="58737"/>
            <a:chOff x="3680" y="242"/>
            <a:chExt cx="164" cy="44"/>
          </a:xfrm>
        </p:grpSpPr>
        <p:sp>
          <p:nvSpPr>
            <p:cNvPr id="55427" name="Rectangle 131"/>
            <p:cNvSpPr>
              <a:spLocks noChangeArrowheads="1"/>
            </p:cNvSpPr>
            <p:nvPr/>
          </p:nvSpPr>
          <p:spPr bwMode="auto">
            <a:xfrm>
              <a:off x="3680" y="242"/>
              <a:ext cx="164" cy="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8" name="Line 132"/>
            <p:cNvSpPr>
              <a:spLocks noChangeShapeType="1"/>
            </p:cNvSpPr>
            <p:nvPr/>
          </p:nvSpPr>
          <p:spPr bwMode="auto">
            <a:xfrm flipV="1">
              <a:off x="3688" y="244"/>
              <a:ext cx="28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29" name="Line 133"/>
            <p:cNvSpPr>
              <a:spLocks noChangeShapeType="1"/>
            </p:cNvSpPr>
            <p:nvPr/>
          </p:nvSpPr>
          <p:spPr bwMode="auto">
            <a:xfrm flipV="1">
              <a:off x="3726" y="242"/>
              <a:ext cx="3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0" name="Line 134"/>
            <p:cNvSpPr>
              <a:spLocks noChangeShapeType="1"/>
            </p:cNvSpPr>
            <p:nvPr/>
          </p:nvSpPr>
          <p:spPr bwMode="auto">
            <a:xfrm flipV="1">
              <a:off x="3766" y="242"/>
              <a:ext cx="28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1" name="Line 135"/>
            <p:cNvSpPr>
              <a:spLocks noChangeShapeType="1"/>
            </p:cNvSpPr>
            <p:nvPr/>
          </p:nvSpPr>
          <p:spPr bwMode="auto">
            <a:xfrm flipV="1">
              <a:off x="3814" y="242"/>
              <a:ext cx="24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1719263" y="4165600"/>
            <a:ext cx="260350" cy="60325"/>
            <a:chOff x="3688" y="1866"/>
            <a:chExt cx="164" cy="44"/>
          </a:xfrm>
        </p:grpSpPr>
        <p:sp>
          <p:nvSpPr>
            <p:cNvPr id="55433" name="Rectangle 137"/>
            <p:cNvSpPr>
              <a:spLocks noChangeArrowheads="1"/>
            </p:cNvSpPr>
            <p:nvPr/>
          </p:nvSpPr>
          <p:spPr bwMode="auto">
            <a:xfrm>
              <a:off x="3688" y="1866"/>
              <a:ext cx="164" cy="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4" name="Line 138"/>
            <p:cNvSpPr>
              <a:spLocks noChangeShapeType="1"/>
            </p:cNvSpPr>
            <p:nvPr/>
          </p:nvSpPr>
          <p:spPr bwMode="auto">
            <a:xfrm flipV="1">
              <a:off x="3696" y="1868"/>
              <a:ext cx="28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5" name="Line 139"/>
            <p:cNvSpPr>
              <a:spLocks noChangeShapeType="1"/>
            </p:cNvSpPr>
            <p:nvPr/>
          </p:nvSpPr>
          <p:spPr bwMode="auto">
            <a:xfrm flipV="1">
              <a:off x="3734" y="1866"/>
              <a:ext cx="30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6" name="Line 140"/>
            <p:cNvSpPr>
              <a:spLocks noChangeShapeType="1"/>
            </p:cNvSpPr>
            <p:nvPr/>
          </p:nvSpPr>
          <p:spPr bwMode="auto">
            <a:xfrm flipV="1">
              <a:off x="3774" y="1866"/>
              <a:ext cx="28" cy="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37" name="Line 141"/>
            <p:cNvSpPr>
              <a:spLocks noChangeShapeType="1"/>
            </p:cNvSpPr>
            <p:nvPr/>
          </p:nvSpPr>
          <p:spPr bwMode="auto">
            <a:xfrm flipV="1">
              <a:off x="3822" y="1866"/>
              <a:ext cx="24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438" name="Freeform 142"/>
          <p:cNvSpPr>
            <a:spLocks/>
          </p:cNvSpPr>
          <p:nvPr/>
        </p:nvSpPr>
        <p:spPr bwMode="auto">
          <a:xfrm>
            <a:off x="1420813" y="1743075"/>
            <a:ext cx="2554287" cy="228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"/>
              </a:cxn>
              <a:cxn ang="0">
                <a:pos x="40" y="144"/>
              </a:cxn>
              <a:cxn ang="0">
                <a:pos x="104" y="152"/>
              </a:cxn>
              <a:cxn ang="0">
                <a:pos x="184" y="168"/>
              </a:cxn>
              <a:cxn ang="0">
                <a:pos x="1488" y="168"/>
              </a:cxn>
              <a:cxn ang="0">
                <a:pos x="1552" y="152"/>
              </a:cxn>
              <a:cxn ang="0">
                <a:pos x="1600" y="112"/>
              </a:cxn>
              <a:cxn ang="0">
                <a:pos x="1608" y="64"/>
              </a:cxn>
              <a:cxn ang="0">
                <a:pos x="1608" y="16"/>
              </a:cxn>
            </a:cxnLst>
            <a:rect l="0" t="0" r="r" b="b"/>
            <a:pathLst>
              <a:path w="1609" h="169">
                <a:moveTo>
                  <a:pt x="0" y="0"/>
                </a:moveTo>
                <a:lnTo>
                  <a:pt x="0" y="72"/>
                </a:lnTo>
                <a:lnTo>
                  <a:pt x="40" y="144"/>
                </a:lnTo>
                <a:lnTo>
                  <a:pt x="104" y="152"/>
                </a:lnTo>
                <a:lnTo>
                  <a:pt x="184" y="168"/>
                </a:lnTo>
                <a:lnTo>
                  <a:pt x="1488" y="168"/>
                </a:lnTo>
                <a:lnTo>
                  <a:pt x="1552" y="152"/>
                </a:lnTo>
                <a:lnTo>
                  <a:pt x="1600" y="112"/>
                </a:lnTo>
                <a:lnTo>
                  <a:pt x="1608" y="64"/>
                </a:lnTo>
                <a:lnTo>
                  <a:pt x="160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439" name="Freeform 143"/>
          <p:cNvSpPr>
            <a:spLocks/>
          </p:cNvSpPr>
          <p:nvPr/>
        </p:nvSpPr>
        <p:spPr bwMode="auto">
          <a:xfrm>
            <a:off x="1490663" y="4229100"/>
            <a:ext cx="2554287" cy="227013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0" y="96"/>
              </a:cxn>
              <a:cxn ang="0">
                <a:pos x="40" y="24"/>
              </a:cxn>
              <a:cxn ang="0">
                <a:pos x="104" y="0"/>
              </a:cxn>
              <a:cxn ang="0">
                <a:pos x="184" y="0"/>
              </a:cxn>
              <a:cxn ang="0">
                <a:pos x="1488" y="0"/>
              </a:cxn>
              <a:cxn ang="0">
                <a:pos x="1552" y="16"/>
              </a:cxn>
              <a:cxn ang="0">
                <a:pos x="1600" y="56"/>
              </a:cxn>
              <a:cxn ang="0">
                <a:pos x="1608" y="104"/>
              </a:cxn>
              <a:cxn ang="0">
                <a:pos x="1608" y="152"/>
              </a:cxn>
            </a:cxnLst>
            <a:rect l="0" t="0" r="r" b="b"/>
            <a:pathLst>
              <a:path w="1609" h="169">
                <a:moveTo>
                  <a:pt x="0" y="168"/>
                </a:moveTo>
                <a:lnTo>
                  <a:pt x="0" y="96"/>
                </a:lnTo>
                <a:lnTo>
                  <a:pt x="40" y="24"/>
                </a:lnTo>
                <a:lnTo>
                  <a:pt x="104" y="0"/>
                </a:lnTo>
                <a:lnTo>
                  <a:pt x="184" y="0"/>
                </a:lnTo>
                <a:lnTo>
                  <a:pt x="1488" y="0"/>
                </a:lnTo>
                <a:lnTo>
                  <a:pt x="1552" y="16"/>
                </a:lnTo>
                <a:lnTo>
                  <a:pt x="1600" y="56"/>
                </a:lnTo>
                <a:lnTo>
                  <a:pt x="1608" y="104"/>
                </a:lnTo>
                <a:lnTo>
                  <a:pt x="1608" y="15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440" name="Rectangle 144"/>
          <p:cNvSpPr>
            <a:spLocks noChangeArrowheads="1"/>
          </p:cNvSpPr>
          <p:nvPr/>
        </p:nvSpPr>
        <p:spPr bwMode="auto">
          <a:xfrm>
            <a:off x="4159250" y="4046538"/>
            <a:ext cx="593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Na</a:t>
            </a:r>
            <a:r>
              <a:rPr lang="en-US" sz="1800" b="1" baseline="30000">
                <a:latin typeface="Arial" charset="0"/>
              </a:rPr>
              <a:t>+</a:t>
            </a:r>
          </a:p>
        </p:txBody>
      </p:sp>
      <p:sp>
        <p:nvSpPr>
          <p:cNvPr id="55441" name="Line 145"/>
          <p:cNvSpPr>
            <a:spLocks noChangeShapeType="1"/>
          </p:cNvSpPr>
          <p:nvPr/>
        </p:nvSpPr>
        <p:spPr bwMode="auto">
          <a:xfrm flipH="1">
            <a:off x="1185863" y="4195763"/>
            <a:ext cx="298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42" name="Rectangle 146"/>
          <p:cNvSpPr>
            <a:spLocks noChangeArrowheads="1"/>
          </p:cNvSpPr>
          <p:nvPr/>
        </p:nvSpPr>
        <p:spPr bwMode="auto">
          <a:xfrm>
            <a:off x="704850" y="4013200"/>
            <a:ext cx="720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Na</a:t>
            </a:r>
            <a:r>
              <a:rPr lang="en-US" sz="1800" b="1" baseline="30000">
                <a:latin typeface="Arial" charset="0"/>
              </a:rPr>
              <a:t>+</a:t>
            </a:r>
          </a:p>
        </p:txBody>
      </p:sp>
      <p:sp>
        <p:nvSpPr>
          <p:cNvPr id="55443" name="Rectangle 147"/>
          <p:cNvSpPr>
            <a:spLocks noChangeArrowheads="1"/>
          </p:cNvSpPr>
          <p:nvPr/>
        </p:nvSpPr>
        <p:spPr bwMode="auto">
          <a:xfrm>
            <a:off x="1771650" y="1393825"/>
            <a:ext cx="20034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800" b="1" i="1">
                <a:latin typeface="Arial" charset="0"/>
              </a:rPr>
              <a:t>NaCl Secretion by the Intestine</a:t>
            </a:r>
          </a:p>
        </p:txBody>
      </p:sp>
      <p:grpSp>
        <p:nvGrpSpPr>
          <p:cNvPr id="8" name="Group 148"/>
          <p:cNvGrpSpPr>
            <a:grpSpLocks/>
          </p:cNvGrpSpPr>
          <p:nvPr/>
        </p:nvGrpSpPr>
        <p:grpSpPr bwMode="auto">
          <a:xfrm>
            <a:off x="3871913" y="3024188"/>
            <a:ext cx="317500" cy="280987"/>
            <a:chOff x="5044" y="1020"/>
            <a:chExt cx="200" cy="208"/>
          </a:xfrm>
        </p:grpSpPr>
        <p:sp>
          <p:nvSpPr>
            <p:cNvPr id="55445" name="AutoShape 149"/>
            <p:cNvSpPr>
              <a:spLocks noChangeArrowheads="1"/>
            </p:cNvSpPr>
            <p:nvPr/>
          </p:nvSpPr>
          <p:spPr bwMode="auto">
            <a:xfrm>
              <a:off x="5044" y="1020"/>
              <a:ext cx="200" cy="192"/>
            </a:xfrm>
            <a:prstGeom prst="star16">
              <a:avLst>
                <a:gd name="adj" fmla="val 375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46" name="Rectangle 150"/>
            <p:cNvSpPr>
              <a:spLocks noChangeArrowheads="1"/>
            </p:cNvSpPr>
            <p:nvPr/>
          </p:nvSpPr>
          <p:spPr bwMode="auto">
            <a:xfrm>
              <a:off x="5093" y="1071"/>
              <a:ext cx="144" cy="1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46037" tIns="23812" rIns="46037" bIns="23812">
              <a:spAutoFit/>
            </a:bodyPr>
            <a:lstStyle/>
            <a:p>
              <a:pPr defTabSz="22860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200" b="1">
                  <a:latin typeface="Arial" charset="0"/>
                </a:rPr>
                <a:t>P</a:t>
              </a:r>
            </a:p>
          </p:txBody>
        </p:sp>
      </p:grpSp>
      <p:sp>
        <p:nvSpPr>
          <p:cNvPr id="55447" name="Freeform 151"/>
          <p:cNvSpPr>
            <a:spLocks/>
          </p:cNvSpPr>
          <p:nvPr/>
        </p:nvSpPr>
        <p:spPr bwMode="auto">
          <a:xfrm>
            <a:off x="1644650" y="3270250"/>
            <a:ext cx="571500" cy="2460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8" y="65"/>
              </a:cxn>
              <a:cxn ang="0">
                <a:pos x="98" y="65"/>
              </a:cxn>
              <a:cxn ang="0">
                <a:pos x="360" y="155"/>
              </a:cxn>
            </a:cxnLst>
            <a:rect l="0" t="0" r="r" b="b"/>
            <a:pathLst>
              <a:path w="360" h="155">
                <a:moveTo>
                  <a:pt x="0" y="0"/>
                </a:moveTo>
                <a:lnTo>
                  <a:pt x="278" y="65"/>
                </a:lnTo>
                <a:lnTo>
                  <a:pt x="98" y="65"/>
                </a:lnTo>
                <a:lnTo>
                  <a:pt x="360" y="15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48" name="Text Box 152"/>
          <p:cNvSpPr txBox="1">
            <a:spLocks noChangeArrowheads="1"/>
          </p:cNvSpPr>
          <p:nvPr/>
        </p:nvSpPr>
        <p:spPr bwMode="auto">
          <a:xfrm>
            <a:off x="2203450" y="3332163"/>
            <a:ext cx="13604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turned on by cAMP</a:t>
            </a:r>
          </a:p>
        </p:txBody>
      </p:sp>
      <p:grpSp>
        <p:nvGrpSpPr>
          <p:cNvPr id="9" name="Group 165"/>
          <p:cNvGrpSpPr>
            <a:grpSpLocks/>
          </p:cNvGrpSpPr>
          <p:nvPr/>
        </p:nvGrpSpPr>
        <p:grpSpPr bwMode="auto">
          <a:xfrm>
            <a:off x="52388" y="4581525"/>
            <a:ext cx="4445000" cy="2168525"/>
            <a:chOff x="33" y="2886"/>
            <a:chExt cx="2800" cy="1366"/>
          </a:xfrm>
        </p:grpSpPr>
        <p:sp>
          <p:nvSpPr>
            <p:cNvPr id="55450" name="Text Box 154"/>
            <p:cNvSpPr txBox="1">
              <a:spLocks noChangeArrowheads="1"/>
            </p:cNvSpPr>
            <p:nvPr/>
          </p:nvSpPr>
          <p:spPr bwMode="auto">
            <a:xfrm>
              <a:off x="33" y="2886"/>
              <a:ext cx="2800" cy="1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233363">
                <a:lnSpc>
                  <a:spcPct val="130000"/>
                </a:lnSpc>
                <a:spcBef>
                  <a:spcPct val="50000"/>
                </a:spcBef>
                <a:tabLst>
                  <a:tab pos="233363" algn="l"/>
                </a:tabLst>
              </a:pPr>
              <a:r>
                <a:rPr lang="en-US" sz="1600" b="1">
                  <a:latin typeface="Arial" charset="0"/>
                </a:rPr>
                <a:t>Cholera toxin </a:t>
              </a:r>
              <a:r>
                <a:rPr lang="en-US" sz="1400" b="1">
                  <a:latin typeface="Arial" charset="0"/>
                </a:rPr>
                <a:t>(</a:t>
              </a:r>
              <a:r>
                <a:rPr lang="en-US" sz="1400" b="1" i="1">
                  <a:latin typeface="Arial" charset="0"/>
                </a:rPr>
                <a:t>Vibrio cholerae</a:t>
              </a:r>
              <a:r>
                <a:rPr lang="en-US" sz="1400" b="1">
                  <a:latin typeface="Arial" charset="0"/>
                </a:rPr>
                <a:t>)</a:t>
              </a:r>
              <a:endParaRPr lang="en-US" sz="1600" b="1">
                <a:latin typeface="Arial" charset="0"/>
              </a:endParaRPr>
            </a:p>
            <a:p>
              <a:pPr defTabSz="233363">
                <a:lnSpc>
                  <a:spcPct val="130000"/>
                </a:lnSpc>
                <a:spcBef>
                  <a:spcPct val="50000"/>
                </a:spcBef>
                <a:tabLst>
                  <a:tab pos="233363" algn="l"/>
                </a:tabLst>
              </a:pPr>
              <a:r>
                <a:rPr lang="en-US" sz="1600" b="1">
                  <a:latin typeface="Arial" charset="0"/>
                </a:rPr>
                <a:t>	 Surface receptors for Adenyl Cyclase</a:t>
              </a:r>
            </a:p>
            <a:p>
              <a:pPr defTabSz="233363">
                <a:lnSpc>
                  <a:spcPct val="130000"/>
                </a:lnSpc>
                <a:spcBef>
                  <a:spcPct val="50000"/>
                </a:spcBef>
                <a:tabLst>
                  <a:tab pos="233363" algn="l"/>
                </a:tabLst>
              </a:pPr>
              <a:r>
                <a:rPr lang="en-US" sz="1600" b="1">
                  <a:latin typeface="Arial" charset="0"/>
                </a:rPr>
                <a:t>		 Permanent activation of AC</a:t>
              </a:r>
            </a:p>
            <a:p>
              <a:pPr defTabSz="233363">
                <a:lnSpc>
                  <a:spcPct val="130000"/>
                </a:lnSpc>
                <a:spcBef>
                  <a:spcPct val="50000"/>
                </a:spcBef>
                <a:tabLst>
                  <a:tab pos="233363" algn="l"/>
                </a:tabLst>
              </a:pPr>
              <a:r>
                <a:rPr lang="en-US" sz="1600" b="1">
                  <a:latin typeface="Arial" charset="0"/>
                </a:rPr>
                <a:t>			 Chronic elevation of cAMP </a:t>
              </a:r>
            </a:p>
            <a:p>
              <a:pPr defTabSz="233363">
                <a:lnSpc>
                  <a:spcPct val="130000"/>
                </a:lnSpc>
                <a:spcBef>
                  <a:spcPct val="50000"/>
                </a:spcBef>
                <a:tabLst>
                  <a:tab pos="233363" algn="l"/>
                </a:tabLst>
              </a:pPr>
              <a:r>
                <a:rPr lang="en-US" sz="1600" b="1">
                  <a:latin typeface="Arial" charset="0"/>
                </a:rPr>
                <a:t>				Large Pathological Secretion</a:t>
              </a:r>
            </a:p>
          </p:txBody>
        </p:sp>
        <p:grpSp>
          <p:nvGrpSpPr>
            <p:cNvPr id="10" name="Group 164"/>
            <p:cNvGrpSpPr>
              <a:grpSpLocks/>
            </p:cNvGrpSpPr>
            <p:nvPr/>
          </p:nvGrpSpPr>
          <p:grpSpPr bwMode="auto">
            <a:xfrm>
              <a:off x="50" y="2901"/>
              <a:ext cx="2579" cy="1351"/>
              <a:chOff x="50" y="2901"/>
              <a:chExt cx="2579" cy="1351"/>
            </a:xfrm>
          </p:grpSpPr>
          <p:sp>
            <p:nvSpPr>
              <p:cNvPr id="55451" name="Rectangle 155"/>
              <p:cNvSpPr>
                <a:spLocks noChangeArrowheads="1"/>
              </p:cNvSpPr>
              <p:nvPr/>
            </p:nvSpPr>
            <p:spPr bwMode="auto">
              <a:xfrm>
                <a:off x="50" y="2901"/>
                <a:ext cx="2579" cy="135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52" name="Line 156"/>
              <p:cNvSpPr>
                <a:spLocks noChangeShapeType="1"/>
              </p:cNvSpPr>
              <p:nvPr/>
            </p:nvSpPr>
            <p:spPr bwMode="auto">
              <a:xfrm>
                <a:off x="367" y="3098"/>
                <a:ext cx="91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53" name="Line 157"/>
              <p:cNvSpPr>
                <a:spLocks noChangeShapeType="1"/>
              </p:cNvSpPr>
              <p:nvPr/>
            </p:nvSpPr>
            <p:spPr bwMode="auto">
              <a:xfrm>
                <a:off x="531" y="3375"/>
                <a:ext cx="99" cy="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54" name="Line 158"/>
              <p:cNvSpPr>
                <a:spLocks noChangeShapeType="1"/>
              </p:cNvSpPr>
              <p:nvPr/>
            </p:nvSpPr>
            <p:spPr bwMode="auto">
              <a:xfrm>
                <a:off x="661" y="3651"/>
                <a:ext cx="115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55" name="Line 159"/>
              <p:cNvSpPr>
                <a:spLocks noChangeShapeType="1"/>
              </p:cNvSpPr>
              <p:nvPr/>
            </p:nvSpPr>
            <p:spPr bwMode="auto">
              <a:xfrm>
                <a:off x="816" y="3928"/>
                <a:ext cx="115" cy="1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456" name="Freeform 160"/>
          <p:cNvSpPr>
            <a:spLocks/>
          </p:cNvSpPr>
          <p:nvPr/>
        </p:nvSpPr>
        <p:spPr bwMode="auto">
          <a:xfrm>
            <a:off x="209550" y="2414588"/>
            <a:ext cx="1008063" cy="2008187"/>
          </a:xfrm>
          <a:custGeom>
            <a:avLst/>
            <a:gdLst/>
            <a:ahLst/>
            <a:cxnLst>
              <a:cxn ang="0">
                <a:pos x="208" y="0"/>
              </a:cxn>
              <a:cxn ang="0">
                <a:pos x="274" y="16"/>
              </a:cxn>
              <a:cxn ang="0">
                <a:pos x="217" y="171"/>
              </a:cxn>
              <a:cxn ang="0">
                <a:pos x="76" y="473"/>
              </a:cxn>
              <a:cxn ang="0">
                <a:pos x="19" y="571"/>
              </a:cxn>
              <a:cxn ang="0">
                <a:pos x="19" y="767"/>
              </a:cxn>
              <a:cxn ang="0">
                <a:pos x="123" y="1012"/>
              </a:cxn>
              <a:cxn ang="0">
                <a:pos x="160" y="1085"/>
              </a:cxn>
              <a:cxn ang="0">
                <a:pos x="236" y="1183"/>
              </a:cxn>
              <a:cxn ang="0">
                <a:pos x="398" y="1265"/>
              </a:cxn>
              <a:cxn ang="0">
                <a:pos x="578" y="1200"/>
              </a:cxn>
              <a:cxn ang="0">
                <a:pos x="635" y="1102"/>
              </a:cxn>
              <a:cxn ang="0">
                <a:pos x="578" y="751"/>
              </a:cxn>
              <a:cxn ang="0">
                <a:pos x="580" y="575"/>
              </a:cxn>
              <a:cxn ang="0">
                <a:pos x="580" y="471"/>
              </a:cxn>
              <a:cxn ang="0">
                <a:pos x="564" y="375"/>
              </a:cxn>
              <a:cxn ang="0">
                <a:pos x="500" y="255"/>
              </a:cxn>
              <a:cxn ang="0">
                <a:pos x="427" y="163"/>
              </a:cxn>
              <a:cxn ang="0">
                <a:pos x="236" y="65"/>
              </a:cxn>
              <a:cxn ang="0">
                <a:pos x="94" y="81"/>
              </a:cxn>
            </a:cxnLst>
            <a:rect l="0" t="0" r="r" b="b"/>
            <a:pathLst>
              <a:path w="635" h="1265">
                <a:moveTo>
                  <a:pt x="208" y="0"/>
                </a:moveTo>
                <a:cubicBezTo>
                  <a:pt x="227" y="3"/>
                  <a:pt x="273" y="12"/>
                  <a:pt x="274" y="16"/>
                </a:cubicBezTo>
                <a:cubicBezTo>
                  <a:pt x="288" y="66"/>
                  <a:pt x="240" y="127"/>
                  <a:pt x="217" y="171"/>
                </a:cubicBezTo>
                <a:cubicBezTo>
                  <a:pt x="165" y="270"/>
                  <a:pt x="129" y="373"/>
                  <a:pt x="76" y="473"/>
                </a:cubicBezTo>
                <a:cubicBezTo>
                  <a:pt x="57" y="506"/>
                  <a:pt x="37" y="538"/>
                  <a:pt x="19" y="571"/>
                </a:cubicBezTo>
                <a:cubicBezTo>
                  <a:pt x="0" y="666"/>
                  <a:pt x="7" y="608"/>
                  <a:pt x="19" y="767"/>
                </a:cubicBezTo>
                <a:cubicBezTo>
                  <a:pt x="27" y="895"/>
                  <a:pt x="22" y="925"/>
                  <a:pt x="123" y="1012"/>
                </a:cubicBezTo>
                <a:cubicBezTo>
                  <a:pt x="144" y="1070"/>
                  <a:pt x="130" y="1046"/>
                  <a:pt x="160" y="1085"/>
                </a:cubicBezTo>
                <a:cubicBezTo>
                  <a:pt x="176" y="1140"/>
                  <a:pt x="187" y="1145"/>
                  <a:pt x="236" y="1183"/>
                </a:cubicBezTo>
                <a:cubicBezTo>
                  <a:pt x="328" y="1254"/>
                  <a:pt x="280" y="1252"/>
                  <a:pt x="398" y="1265"/>
                </a:cubicBezTo>
                <a:cubicBezTo>
                  <a:pt x="475" y="1254"/>
                  <a:pt x="515" y="1242"/>
                  <a:pt x="578" y="1200"/>
                </a:cubicBezTo>
                <a:cubicBezTo>
                  <a:pt x="595" y="1154"/>
                  <a:pt x="611" y="1143"/>
                  <a:pt x="635" y="1102"/>
                </a:cubicBezTo>
                <a:cubicBezTo>
                  <a:pt x="618" y="984"/>
                  <a:pt x="602" y="867"/>
                  <a:pt x="578" y="751"/>
                </a:cubicBezTo>
                <a:cubicBezTo>
                  <a:pt x="571" y="683"/>
                  <a:pt x="590" y="642"/>
                  <a:pt x="580" y="575"/>
                </a:cubicBezTo>
                <a:cubicBezTo>
                  <a:pt x="577" y="553"/>
                  <a:pt x="593" y="490"/>
                  <a:pt x="580" y="471"/>
                </a:cubicBezTo>
                <a:cubicBezTo>
                  <a:pt x="568" y="454"/>
                  <a:pt x="564" y="375"/>
                  <a:pt x="564" y="375"/>
                </a:cubicBezTo>
                <a:cubicBezTo>
                  <a:pt x="540" y="311"/>
                  <a:pt x="535" y="315"/>
                  <a:pt x="500" y="255"/>
                </a:cubicBezTo>
                <a:cubicBezTo>
                  <a:pt x="493" y="216"/>
                  <a:pt x="449" y="196"/>
                  <a:pt x="427" y="163"/>
                </a:cubicBezTo>
                <a:cubicBezTo>
                  <a:pt x="402" y="128"/>
                  <a:pt x="280" y="74"/>
                  <a:pt x="236" y="65"/>
                </a:cubicBezTo>
                <a:cubicBezTo>
                  <a:pt x="99" y="73"/>
                  <a:pt x="134" y="46"/>
                  <a:pt x="94" y="81"/>
                </a:cubicBez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457" name="Text Box 161"/>
          <p:cNvSpPr txBox="1">
            <a:spLocks noChangeArrowheads="1"/>
          </p:cNvSpPr>
          <p:nvPr/>
        </p:nvSpPr>
        <p:spPr bwMode="auto">
          <a:xfrm>
            <a:off x="207963" y="3319463"/>
            <a:ext cx="1009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latin typeface="Arial" charset="0"/>
              </a:rPr>
              <a:t>net secretion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5718"/>
            <a:ext cx="5638800" cy="67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382000" cy="433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C01B5-1A36-475C-9057-277E1ECF8256}" type="slidenum">
              <a:rPr lang="en-US"/>
              <a:pPr/>
              <a:t>4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Major Salivary Glands</a:t>
            </a:r>
          </a:p>
        </p:txBody>
      </p:sp>
      <p:pic>
        <p:nvPicPr>
          <p:cNvPr id="46083" name="Picture 3" descr="E:\Media\Images\ch24\screen\ha5lf2409a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670800" cy="45402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50"/>
                            </p:stCondLst>
                            <p:childTnLst>
                              <p:par>
                                <p:cTn id="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44500"/>
            <a:ext cx="4254500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553200" cy="653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128000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128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304800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b="1" dirty="0" smtClean="0"/>
              <a:t>غدد بزاقی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b="1" dirty="0" smtClean="0"/>
              <a:t>1- اصلی                      </a:t>
            </a:r>
          </a:p>
          <a:p>
            <a:pPr algn="just" rtl="1"/>
            <a:r>
              <a:rPr lang="fa-IR" sz="2000" b="1" dirty="0" smtClean="0"/>
              <a:t>  2- فرعی یا غدد دهانی</a:t>
            </a:r>
            <a:r>
              <a:rPr lang="fa-IR" sz="2000" dirty="0" smtClean="0"/>
              <a:t>غدد موجود در بافت همبند زیر مخاط دهان که بطور مداوم ترشح می کنند، غدد بزاقی فرعی نامیده می شوند</a:t>
            </a:r>
            <a:r>
              <a:rPr lang="fa-IR" sz="2000" b="1" dirty="0" smtClean="0"/>
              <a:t>. غدد دهانی فقط موکوس ترشح می کنند.</a:t>
            </a:r>
          </a:p>
          <a:p>
            <a:pPr algn="just" rtl="1"/>
            <a:endParaRPr lang="fa-IR" sz="2000" b="1" dirty="0" smtClean="0"/>
          </a:p>
          <a:p>
            <a:pPr algn="just" rtl="1"/>
            <a:r>
              <a:rPr lang="fa-IR" sz="2000" b="1" dirty="0" smtClean="0"/>
              <a:t>انواع غدد اصلی</a:t>
            </a:r>
          </a:p>
          <a:p>
            <a:pPr algn="just" rtl="1">
              <a:buFontTx/>
              <a:buChar char="-"/>
            </a:pPr>
            <a:r>
              <a:rPr lang="fa-IR" sz="2000" b="1" dirty="0" smtClean="0"/>
              <a:t>غدد بناگوشی</a:t>
            </a:r>
          </a:p>
          <a:p>
            <a:pPr algn="just" rtl="1"/>
            <a:r>
              <a:rPr lang="fa-IR" sz="2000" b="1" dirty="0" smtClean="0"/>
              <a:t>           - ا</a:t>
            </a:r>
            <a:r>
              <a:rPr lang="fa-IR" sz="2000" dirty="0" smtClean="0"/>
              <a:t>ین غدد در زیر و مقابل گوشها قرار گرفته اند .</a:t>
            </a:r>
          </a:p>
          <a:p>
            <a:pPr algn="just" rtl="1"/>
            <a:r>
              <a:rPr lang="fa-IR" sz="2000" b="1" dirty="0" smtClean="0"/>
              <a:t>           - </a:t>
            </a:r>
            <a:r>
              <a:rPr lang="fa-IR" sz="2000" dirty="0" smtClean="0"/>
              <a:t>تقریباً همه آسین*های تشکیل دهنده آن سروزی هستند.</a:t>
            </a:r>
          </a:p>
          <a:p>
            <a:pPr algn="just" rtl="1"/>
            <a:r>
              <a:rPr lang="fa-IR" sz="2000" b="1" dirty="0" smtClean="0"/>
              <a:t>           -</a:t>
            </a:r>
            <a:r>
              <a:rPr lang="fa-IR" sz="2000" dirty="0" smtClean="0"/>
              <a:t>مسئول ترشح 25 درصد بزاق</a:t>
            </a:r>
          </a:p>
          <a:p>
            <a:pPr algn="just" rtl="1"/>
            <a:r>
              <a:rPr lang="fa-IR" sz="2000" b="1" dirty="0" smtClean="0"/>
              <a:t>           - </a:t>
            </a:r>
            <a:r>
              <a:rPr lang="fa-IR" sz="2000" dirty="0" smtClean="0"/>
              <a:t>ترشحات هر غده توسط مجرایی به مقابل دومین دندان مولار، در حفره دهانی تخلیه </a:t>
            </a:r>
          </a:p>
          <a:p>
            <a:pPr algn="just" rtl="1"/>
            <a:r>
              <a:rPr lang="fa-IR" sz="2000" b="1" dirty="0" smtClean="0"/>
              <a:t>             </a:t>
            </a:r>
            <a:r>
              <a:rPr lang="fa-IR" sz="2000" dirty="0" smtClean="0"/>
              <a:t>می گردد.</a:t>
            </a:r>
          </a:p>
          <a:p>
            <a:pPr algn="just" rtl="1"/>
            <a:r>
              <a:rPr lang="fa-IR" sz="2000" dirty="0" smtClean="0"/>
              <a:t>           - عفونت ویروسی این غده اوریون نامیده می شود.</a:t>
            </a:r>
          </a:p>
          <a:p>
            <a:pPr algn="just" rtl="1"/>
            <a:r>
              <a:rPr lang="fa-IR" sz="2000" dirty="0" smtClean="0"/>
              <a:t>-</a:t>
            </a:r>
            <a:r>
              <a:rPr lang="fa-IR" sz="2000" b="1" dirty="0" smtClean="0"/>
              <a:t>غدد زیر آرواره ای</a:t>
            </a:r>
          </a:p>
          <a:p>
            <a:pPr algn="just" rtl="1"/>
            <a:r>
              <a:rPr lang="fa-IR" sz="2000" b="1" dirty="0" smtClean="0"/>
              <a:t>           - </a:t>
            </a:r>
            <a:r>
              <a:rPr lang="fa-IR" sz="2000" dirty="0" smtClean="0"/>
              <a:t>در زیر فک تحتانی و در طرفین گردن</a:t>
            </a:r>
          </a:p>
          <a:p>
            <a:pPr algn="just" rtl="1"/>
            <a:r>
              <a:rPr lang="fa-IR" sz="2000" b="1" dirty="0" smtClean="0"/>
              <a:t>           - </a:t>
            </a:r>
            <a:r>
              <a:rPr lang="fa-IR" sz="2000" dirty="0" smtClean="0"/>
              <a:t>اکثریت آسین*های تشکیل دهنده غده تحت فکی از سروزی و مابقی از نوع موکوسی و </a:t>
            </a:r>
          </a:p>
          <a:p>
            <a:pPr algn="just" rtl="1"/>
            <a:r>
              <a:rPr lang="fa-IR" sz="2000" b="1" dirty="0" smtClean="0"/>
              <a:t>             </a:t>
            </a:r>
            <a:r>
              <a:rPr lang="fa-IR" sz="2000" dirty="0" smtClean="0"/>
              <a:t>مختلط می باشد.</a:t>
            </a:r>
          </a:p>
          <a:p>
            <a:pPr algn="just" rtl="1"/>
            <a:r>
              <a:rPr lang="fa-IR" sz="2000" b="1" dirty="0" smtClean="0"/>
              <a:t>           -</a:t>
            </a:r>
            <a:r>
              <a:rPr lang="fa-IR" sz="2000" dirty="0" smtClean="0"/>
              <a:t>مسئول ترشح ۷۰٪ از بزاق</a:t>
            </a:r>
          </a:p>
          <a:p>
            <a:pPr algn="just" rtl="1"/>
            <a:r>
              <a:rPr lang="fa-IR" sz="2000" b="1" dirty="0" smtClean="0"/>
              <a:t>           - </a:t>
            </a:r>
            <a:r>
              <a:rPr lang="fa-IR" sz="2000" dirty="0" smtClean="0"/>
              <a:t>ترشحات هر غده توسط مجرایی به کف دهان در طرفین بند زبان تخلیه می گردد.</a:t>
            </a:r>
            <a:endParaRPr lang="fa-IR" sz="2000" b="1" dirty="0" smtClean="0"/>
          </a:p>
          <a:p>
            <a:pPr algn="just" rtl="1"/>
            <a:endParaRPr lang="fa-I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610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/>
              <a:t>-غدد زیر زبانی</a:t>
            </a:r>
          </a:p>
          <a:p>
            <a:pPr algn="r" rtl="1"/>
            <a:r>
              <a:rPr lang="fa-IR" sz="2000" b="1" dirty="0" smtClean="0"/>
              <a:t>                   -</a:t>
            </a:r>
            <a:r>
              <a:rPr lang="fa-IR" sz="2000" dirty="0" smtClean="0"/>
              <a:t>در کف حفره دهانی و در طرفین بند زبان قرار گرفته اند.</a:t>
            </a:r>
          </a:p>
          <a:p>
            <a:pPr algn="r" rtl="1"/>
            <a:r>
              <a:rPr lang="fa-IR" sz="2000" b="1" dirty="0" smtClean="0"/>
              <a:t>                   - </a:t>
            </a:r>
            <a:r>
              <a:rPr lang="fa-IR" sz="2000" dirty="0" smtClean="0"/>
              <a:t>آسین های تشکیل دهنده غدد زیر زبانی عمدتاً از نوع موکوسی و بقیه از نوع</a:t>
            </a:r>
          </a:p>
          <a:p>
            <a:pPr algn="r" rtl="1"/>
            <a:r>
              <a:rPr lang="fa-IR" sz="2000" dirty="0" smtClean="0"/>
              <a:t>                     سروزی و مخطط می باشند.</a:t>
            </a:r>
          </a:p>
          <a:p>
            <a:pPr algn="r" rtl="1"/>
            <a:r>
              <a:rPr lang="fa-IR" sz="2000" b="1" dirty="0" smtClean="0"/>
              <a:t>                   - </a:t>
            </a:r>
            <a:r>
              <a:rPr lang="fa-IR" sz="2000" dirty="0" smtClean="0"/>
              <a:t>ترشحات این غدد توسط مجرای کوتاهی به نام بارتولن به کف حفره دهانی (در</a:t>
            </a:r>
          </a:p>
          <a:p>
            <a:pPr algn="r" rtl="1"/>
            <a:r>
              <a:rPr lang="fa-IR" sz="2000" dirty="0" smtClean="0"/>
              <a:t>                     مجاورت یا محل بازشدن غده تحت فکی) تخلیه می گردد.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2000" b="1" dirty="0" smtClean="0"/>
              <a:t>بزاق      </a:t>
            </a:r>
            <a:r>
              <a:rPr lang="fa-IR" sz="2000" dirty="0" smtClean="0"/>
              <a:t>ترشحات غدد بزاقی در مجموع بزاق نامیده می شوند.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2000" b="1" dirty="0" smtClean="0"/>
              <a:t>اعمال بزاق</a:t>
            </a:r>
          </a:p>
          <a:p>
            <a:pPr algn="r" rtl="1"/>
            <a:r>
              <a:rPr lang="fa-IR" sz="2000" b="1" dirty="0" smtClean="0"/>
              <a:t>             - </a:t>
            </a:r>
            <a:r>
              <a:rPr lang="fa-IR" sz="2000" dirty="0" smtClean="0"/>
              <a:t>مرطوب نگهداشتن مخاط دهان</a:t>
            </a:r>
          </a:p>
          <a:p>
            <a:pPr algn="r" rtl="1"/>
            <a:r>
              <a:rPr lang="fa-IR" sz="2000" dirty="0" smtClean="0"/>
              <a:t>             - عمل حفاظتی با داشتن </a:t>
            </a:r>
            <a:r>
              <a:rPr lang="fa-IR" sz="2000" u="sng" dirty="0" smtClean="0"/>
              <a:t>آنتی ‌بادی</a:t>
            </a:r>
            <a:r>
              <a:rPr lang="fa-IR" sz="2000" dirty="0" smtClean="0"/>
              <a:t> و عوامل ضد باکتریایی نظیر </a:t>
            </a:r>
            <a:r>
              <a:rPr lang="fa-IR" sz="2000" u="sng" dirty="0" smtClean="0"/>
              <a:t>لاکتوفرین</a:t>
            </a:r>
            <a:r>
              <a:rPr lang="fa-IR" sz="2000" dirty="0" smtClean="0"/>
              <a:t> و </a:t>
            </a:r>
            <a:r>
              <a:rPr lang="fa-IR" sz="2000" u="sng" dirty="0" smtClean="0"/>
              <a:t>لیزوزیم</a:t>
            </a:r>
            <a:r>
              <a:rPr lang="fa-IR" sz="2000" dirty="0" smtClean="0"/>
              <a:t>.</a:t>
            </a:r>
            <a:br>
              <a:rPr lang="fa-IR" sz="2000" dirty="0" smtClean="0"/>
            </a:br>
            <a:endParaRPr lang="fa-IR" sz="2000" dirty="0" smtClean="0"/>
          </a:p>
          <a:p>
            <a:pPr algn="r" rtl="1"/>
            <a:r>
              <a:rPr lang="fa-IR" sz="2000" dirty="0" smtClean="0"/>
              <a:t>             - هضم اولیه مواد قندی با داشتن آمیلاز.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2000" b="1" dirty="0" smtClean="0"/>
              <a:t>کنترل ترشحات بزاق</a:t>
            </a:r>
          </a:p>
          <a:p>
            <a:pPr algn="r" rtl="1"/>
            <a:r>
              <a:rPr lang="fa-IR" sz="2000" b="1" dirty="0" smtClean="0"/>
              <a:t>                        - مکانیکی</a:t>
            </a:r>
          </a:p>
          <a:p>
            <a:pPr algn="r" rtl="1"/>
            <a:r>
              <a:rPr lang="fa-IR" sz="2000" b="1" dirty="0" smtClean="0"/>
              <a:t>                        - عصبی (اعصاب سمپاتیک و پارا سمپاتیک/ هر دو به عنوان معادل کننده)</a:t>
            </a:r>
          </a:p>
          <a:p>
            <a:pPr algn="r" rtl="1"/>
            <a:r>
              <a:rPr lang="fa-IR" sz="2000" b="1" dirty="0" smtClean="0"/>
              <a:t>                          </a:t>
            </a:r>
            <a:r>
              <a:rPr lang="fa-IR" sz="2000" dirty="0" smtClean="0"/>
              <a:t>تحریک اعصاب پارا سمپاتیک (از طریق بو و مزه غذا) ترشحات  آبکی بزاق </a:t>
            </a:r>
          </a:p>
          <a:p>
            <a:pPr algn="r" rtl="1"/>
            <a:r>
              <a:rPr lang="fa-IR" sz="2000" dirty="0" smtClean="0"/>
              <a:t>                          تحریک اعصاب سمپاتیک ، ترشحات پروتئینی بزاق را افزایش می‌دهند. </a:t>
            </a:r>
            <a:r>
              <a:rPr lang="fa-IR" sz="2000" b="1" dirty="0" smtClean="0"/>
              <a:t>            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89386007"/>
              </p:ext>
            </p:extLst>
          </p:nvPr>
        </p:nvGraphicFramePr>
        <p:xfrm>
          <a:off x="0" y="38637"/>
          <a:ext cx="830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FF37-F60F-4C19-9374-BBFCFC944E32}" type="slidenum">
              <a:rPr lang="en-US" sz="1600" b="1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pPr/>
              <a:t>7</a:t>
            </a:fld>
            <a:endParaRPr lang="en-US" sz="1600" b="1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44208" y="3954689"/>
            <a:ext cx="1553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 </a:t>
            </a:r>
            <a:r>
              <a:rPr lang="fa-IR" sz="2800" b="1" dirty="0">
                <a:solidFill>
                  <a:srgbClr val="0070C0"/>
                </a:solidFill>
                <a:cs typeface="B Nazanin" pitchFamily="2" charset="-78"/>
              </a:rPr>
              <a:t>در بناگوش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8596" y="3857628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در زیر آرواره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34" y="4429132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در زیر زبان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14744" y="4000504"/>
            <a:ext cx="1351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rgbClr val="00B0F0"/>
                </a:solidFill>
                <a:cs typeface="B Nazanin" pitchFamily="2" charset="-78"/>
              </a:rPr>
              <a:t>در </a:t>
            </a:r>
            <a:r>
              <a:rPr lang="fa-IR" sz="3200" b="1" dirty="0" smtClean="0">
                <a:solidFill>
                  <a:srgbClr val="00B0F0"/>
                </a:solidFill>
                <a:cs typeface="B Nazanin" pitchFamily="2" charset="-78"/>
              </a:rPr>
              <a:t>زیر زبان</a:t>
            </a:r>
            <a:endParaRPr lang="fa-IR" sz="3200" b="1" dirty="0">
              <a:solidFill>
                <a:srgbClr val="00B0F0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876800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پتیالین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5181600"/>
            <a:ext cx="1371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حاوی موسین</a:t>
            </a:r>
            <a:endParaRPr lang="fa-IR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4076700" y="4914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744494" y="46855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5011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28828"/>
            <a:ext cx="1008112" cy="80788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5400" dirty="0" smtClean="0">
                <a:solidFill>
                  <a:srgbClr val="00B050"/>
                </a:solidFill>
                <a:cs typeface="2  Tabassom" pitchFamily="2" charset="-78"/>
              </a:rPr>
              <a:t>حلق</a:t>
            </a:r>
            <a:endParaRPr lang="fa-IR" sz="5400" dirty="0">
              <a:solidFill>
                <a:srgbClr val="00B050"/>
              </a:solidFill>
              <a:cs typeface="2  Tabassom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37024873"/>
              </p:ext>
            </p:extLst>
          </p:nvPr>
        </p:nvGraphicFramePr>
        <p:xfrm>
          <a:off x="0" y="332656"/>
          <a:ext cx="7909248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FF37-F60F-4C19-9374-BBFCFC944E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178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62661"/>
              </p:ext>
            </p:extLst>
          </p:nvPr>
        </p:nvGraphicFramePr>
        <p:xfrm>
          <a:off x="-468560" y="2332037"/>
          <a:ext cx="8305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8FF37-F60F-4C19-9374-BBFCFC944E3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C:\Users\razavi\Downloads\Esophag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60648"/>
            <a:ext cx="4667153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2029905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860</Words>
  <Application>Microsoft Office PowerPoint</Application>
  <PresentationFormat>On-screen Show (4:3)</PresentationFormat>
  <Paragraphs>152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The Major Salivary Glands</vt:lpstr>
      <vt:lpstr>Slide 5</vt:lpstr>
      <vt:lpstr>Slide 6</vt:lpstr>
      <vt:lpstr>Slide 7</vt:lpstr>
      <vt:lpstr>حلق</vt:lpstr>
      <vt:lpstr>Slide 9</vt:lpstr>
      <vt:lpstr>Peristalsis</vt:lpstr>
      <vt:lpstr>Peristalsis and Segmentation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نمای کلی از جذب مواد مغذی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</dc:creator>
  <cp:lastModifiedBy>aa</cp:lastModifiedBy>
  <cp:revision>12</cp:revision>
  <dcterms:created xsi:type="dcterms:W3CDTF">2016-09-12T19:09:23Z</dcterms:created>
  <dcterms:modified xsi:type="dcterms:W3CDTF">2016-10-21T16:24:29Z</dcterms:modified>
</cp:coreProperties>
</file>