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8" autoAdjust="0"/>
    <p:restoredTop sz="94660"/>
  </p:normalViewPr>
  <p:slideViewPr>
    <p:cSldViewPr>
      <p:cViewPr varScale="1">
        <p:scale>
          <a:sx n="60" d="100"/>
          <a:sy n="60" d="100"/>
        </p:scale>
        <p:origin x="68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مهر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قران</c:v>
                </c:pt>
                <c:pt idx="1">
                  <c:v>فارسی</c:v>
                </c:pt>
                <c:pt idx="2">
                  <c:v>علوم</c:v>
                </c:pt>
                <c:pt idx="3">
                  <c:v>ریاضی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19</c:v>
                </c:pt>
                <c:pt idx="2">
                  <c:v>20</c:v>
                </c:pt>
                <c:pt idx="3">
                  <c:v>17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آبان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قران</c:v>
                </c:pt>
                <c:pt idx="1">
                  <c:v>فارسی</c:v>
                </c:pt>
                <c:pt idx="2">
                  <c:v>علوم</c:v>
                </c:pt>
                <c:pt idx="3">
                  <c:v>ریاضی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19</c:v>
                </c:pt>
                <c:pt idx="1">
                  <c:v>20</c:v>
                </c:pt>
                <c:pt idx="2">
                  <c:v>20</c:v>
                </c:pt>
                <c:pt idx="3">
                  <c:v>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آذر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قران</c:v>
                </c:pt>
                <c:pt idx="1">
                  <c:v>فارسی</c:v>
                </c:pt>
                <c:pt idx="2">
                  <c:v>علوم</c:v>
                </c:pt>
                <c:pt idx="3">
                  <c:v>ریاضی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20</c:v>
                </c:pt>
                <c:pt idx="1">
                  <c:v>18</c:v>
                </c:pt>
                <c:pt idx="2">
                  <c:v>18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463296"/>
        <c:axId val="134463680"/>
      </c:barChart>
      <c:catAx>
        <c:axId val="134463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134463680"/>
        <c:crosses val="autoZero"/>
        <c:auto val="1"/>
        <c:lblAlgn val="ctr"/>
        <c:lblOffset val="100"/>
        <c:noMultiLvlLbl val="0"/>
      </c:catAx>
      <c:valAx>
        <c:axId val="134463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13446329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lang="fa-IR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160597112860894"/>
          <c:y val="3.5007874015748036E-2"/>
          <c:w val="0.85714402887139118"/>
          <c:h val="0.8011456692913386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میزان بارندگی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بهار</c:v>
                </c:pt>
                <c:pt idx="1">
                  <c:v>تابستان</c:v>
                </c:pt>
                <c:pt idx="2">
                  <c:v>پاییز</c:v>
                </c:pt>
                <c:pt idx="3">
                  <c:v>زمستان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</c:v>
                </c:pt>
                <c:pt idx="1">
                  <c:v>60</c:v>
                </c:pt>
                <c:pt idx="2">
                  <c:v>110</c:v>
                </c:pt>
                <c:pt idx="3">
                  <c:v>204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بهار</c:v>
                </c:pt>
                <c:pt idx="1">
                  <c:v>تابستان</c:v>
                </c:pt>
                <c:pt idx="2">
                  <c:v>پاییز</c:v>
                </c:pt>
                <c:pt idx="3">
                  <c:v>زمستان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بهار</c:v>
                </c:pt>
                <c:pt idx="1">
                  <c:v>تابستان</c:v>
                </c:pt>
                <c:pt idx="2">
                  <c:v>پاییز</c:v>
                </c:pt>
                <c:pt idx="3">
                  <c:v>زمستان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بهار</c:v>
                </c:pt>
                <c:pt idx="1">
                  <c:v>تابستان</c:v>
                </c:pt>
                <c:pt idx="2">
                  <c:v>پاییز</c:v>
                </c:pt>
                <c:pt idx="3">
                  <c:v>زمستان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876824"/>
        <c:axId val="133877208"/>
      </c:lineChart>
      <c:catAx>
        <c:axId val="133876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133877208"/>
        <c:crosses val="autoZero"/>
        <c:auto val="1"/>
        <c:lblAlgn val="ctr"/>
        <c:lblOffset val="100"/>
        <c:noMultiLvlLbl val="0"/>
      </c:catAx>
      <c:valAx>
        <c:axId val="133877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133876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کتابهای علمی</c:v>
                </c:pt>
                <c:pt idx="1">
                  <c:v>کتابهای داستانی</c:v>
                </c:pt>
                <c:pt idx="2">
                  <c:v>کتابهای مذهبی</c:v>
                </c:pt>
                <c:pt idx="3">
                  <c:v>کتابهای کمک درسی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lang="fa-IR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sndAc>
      <p:stSnd>
        <p:snd r:embed="rId13" name="chimes.wav"/>
      </p:stSnd>
    </p:sndAc>
  </p:transition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 algn="r"/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r"/>
            <a:r>
              <a:rPr lang="fa-IR" sz="4000" dirty="0" smtClean="0">
                <a:solidFill>
                  <a:srgbClr val="C00000"/>
                </a:solidFill>
              </a:rPr>
              <a:t>علم آمار</a:t>
            </a:r>
            <a:r>
              <a:rPr lang="fa-IR" sz="4000" dirty="0" smtClean="0"/>
              <a:t>:</a:t>
            </a:r>
            <a:r>
              <a:rPr lang="en-US" sz="4000" dirty="0" smtClean="0"/>
              <a:t> </a:t>
            </a:r>
            <a:r>
              <a:rPr lang="fa-IR" sz="4000" dirty="0" smtClean="0"/>
              <a:t>علم </a:t>
            </a:r>
            <a:r>
              <a:rPr lang="fa-IR" sz="4000" dirty="0" smtClean="0"/>
              <a:t>جمع اوری اطلاعات و سازماندهی و بررسی انهاست.</a:t>
            </a:r>
            <a:endParaRPr lang="en-US" sz="4000" dirty="0" smtClean="0"/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r>
              <a:rPr lang="fa-IR" sz="4000" dirty="0" smtClean="0">
                <a:solidFill>
                  <a:srgbClr val="C00000"/>
                </a:solidFill>
              </a:rPr>
              <a:t>داده</a:t>
            </a:r>
            <a:r>
              <a:rPr lang="fa-IR" sz="4000" dirty="0" smtClean="0">
                <a:solidFill>
                  <a:schemeClr val="tx1"/>
                </a:solidFill>
              </a:rPr>
              <a:t>:اطلاعات جمع اوری شده را داده های آماری می گویند.</a:t>
            </a:r>
            <a:endParaRPr lang="en-US" sz="4000" dirty="0" smtClean="0">
              <a:solidFill>
                <a:srgbClr val="C00000"/>
              </a:solidFill>
            </a:endParaRPr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endParaRPr lang="fa-IR" dirty="0"/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r"/>
            <a:endParaRPr lang="fa-IR" dirty="0" smtClean="0"/>
          </a:p>
          <a:p>
            <a:pPr algn="r"/>
            <a:endParaRPr lang="fa-IR" dirty="0" smtClean="0"/>
          </a:p>
          <a:p>
            <a:pPr algn="r"/>
            <a:endParaRPr lang="fa-IR" dirty="0" smtClean="0"/>
          </a:p>
          <a:p>
            <a:pPr algn="r"/>
            <a:endParaRPr lang="fa-IR" dirty="0" smtClean="0">
              <a:solidFill>
                <a:srgbClr val="C00000"/>
              </a:solidFill>
            </a:endParaRPr>
          </a:p>
          <a:p>
            <a:pPr algn="r">
              <a:buNone/>
            </a:pPr>
            <a:r>
              <a:rPr lang="fa-IR" dirty="0" smtClean="0">
                <a:solidFill>
                  <a:srgbClr val="C00000"/>
                </a:solidFill>
              </a:rPr>
              <a:t>مثال</a:t>
            </a:r>
            <a:r>
              <a:rPr lang="fa-IR" dirty="0" smtClean="0">
                <a:solidFill>
                  <a:schemeClr val="tx1"/>
                </a:solidFill>
              </a:rPr>
              <a:t>:دمای هوای شهرها،میزان بارندگی،جمعیت شهرها یا استانها،نمرات دانش اموزان در یک یا چنددرس و........ .</a:t>
            </a:r>
            <a:endParaRPr lang="fa-IR" dirty="0" smtClean="0">
              <a:solidFill>
                <a:srgbClr val="C00000"/>
              </a:solidFill>
            </a:endParaRPr>
          </a:p>
          <a:p>
            <a:pPr algn="r"/>
            <a:endParaRPr lang="fa-IR" dirty="0" smtClean="0"/>
          </a:p>
          <a:p>
            <a:pPr algn="r"/>
            <a:r>
              <a:rPr lang="fa-IR" dirty="0" smtClean="0"/>
              <a:t>       </a:t>
            </a:r>
          </a:p>
        </p:txBody>
      </p:sp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1"/>
            <a:endParaRPr lang="fa-IR" dirty="0" smtClean="0"/>
          </a:p>
          <a:p>
            <a:pPr lvl="1"/>
            <a:endParaRPr lang="fa-IR" dirty="0" smtClean="0"/>
          </a:p>
          <a:p>
            <a:pPr lvl="1"/>
            <a:endParaRPr lang="fa-IR" sz="3200" dirty="0" smtClean="0">
              <a:solidFill>
                <a:srgbClr val="C00000"/>
              </a:solidFill>
            </a:endParaRPr>
          </a:p>
          <a:p>
            <a:pPr lvl="1"/>
            <a:endParaRPr lang="fa-IR" sz="3200" dirty="0" smtClean="0">
              <a:solidFill>
                <a:srgbClr val="C00000"/>
              </a:solidFill>
            </a:endParaRPr>
          </a:p>
          <a:p>
            <a:pPr lvl="1"/>
            <a:r>
              <a:rPr lang="fa-IR" sz="3200" dirty="0" smtClean="0">
                <a:solidFill>
                  <a:srgbClr val="C00000"/>
                </a:solidFill>
              </a:rPr>
              <a:t>مراحل بررسی اماری</a:t>
            </a:r>
            <a:r>
              <a:rPr lang="fa-IR" sz="3200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fa-IR" sz="3200" dirty="0" smtClean="0">
                <a:solidFill>
                  <a:schemeClr val="tx1"/>
                </a:solidFill>
              </a:rPr>
              <a:t>1-جمع اوری داده ها</a:t>
            </a:r>
          </a:p>
          <a:p>
            <a:pPr lvl="1"/>
            <a:r>
              <a:rPr lang="fa-IR" sz="3200" dirty="0" smtClean="0">
                <a:solidFill>
                  <a:schemeClr val="tx1"/>
                </a:solidFill>
              </a:rPr>
              <a:t>2-سازمان دهی داده ها در جدول اطلاعات</a:t>
            </a:r>
          </a:p>
          <a:p>
            <a:pPr lvl="1"/>
            <a:r>
              <a:rPr lang="fa-IR" sz="3200" dirty="0" smtClean="0">
                <a:solidFill>
                  <a:schemeClr val="tx1"/>
                </a:solidFill>
              </a:rPr>
              <a:t>3-انتخاب و رسم نمودار مناسب</a:t>
            </a:r>
          </a:p>
          <a:p>
            <a:pPr lvl="1"/>
            <a:r>
              <a:rPr lang="fa-IR" sz="3200" dirty="0" smtClean="0">
                <a:solidFill>
                  <a:schemeClr val="tx1"/>
                </a:solidFill>
              </a:rPr>
              <a:t>4-تفسیر نمودار</a:t>
            </a:r>
            <a:endParaRPr lang="fa-IR" sz="3200" dirty="0" smtClean="0">
              <a:solidFill>
                <a:srgbClr val="C00000"/>
              </a:solidFill>
            </a:endParaRPr>
          </a:p>
          <a:p>
            <a:pPr lvl="1"/>
            <a:endParaRPr lang="fa-IR" dirty="0" smtClean="0"/>
          </a:p>
          <a:p>
            <a:pPr lvl="1"/>
            <a:endParaRPr lang="fa-IR" dirty="0"/>
          </a:p>
        </p:txBody>
      </p:sp>
    </p:spTree>
  </p:cSld>
  <p:clrMapOvr>
    <a:masterClrMapping/>
  </p:clrMapOvr>
  <p:transition spd="med">
    <p:pull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fa-IR" dirty="0" smtClean="0"/>
          </a:p>
          <a:p>
            <a:r>
              <a:rPr lang="fa-IR" dirty="0" smtClean="0">
                <a:solidFill>
                  <a:srgbClr val="92D050"/>
                </a:solidFill>
              </a:rPr>
              <a:t>     مرحله1:جمع اوری داده ها</a:t>
            </a:r>
          </a:p>
          <a:p>
            <a:pPr>
              <a:buNone/>
            </a:pPr>
            <a:r>
              <a:rPr lang="fa-IR" sz="3600" dirty="0" smtClean="0">
                <a:solidFill>
                  <a:srgbClr val="C00000"/>
                </a:solidFill>
              </a:rPr>
              <a:t>روشهای جمع اوری اطلاعات</a:t>
            </a:r>
            <a:r>
              <a:rPr lang="fa-IR" sz="3600" dirty="0" smtClean="0">
                <a:solidFill>
                  <a:schemeClr val="tx1"/>
                </a:solidFill>
              </a:rPr>
              <a:t>:</a:t>
            </a:r>
          </a:p>
          <a:p>
            <a:r>
              <a:rPr lang="fa-IR" sz="3600" dirty="0" smtClean="0">
                <a:solidFill>
                  <a:schemeClr val="tx1"/>
                </a:solidFill>
              </a:rPr>
              <a:t>1-نمونه گیری</a:t>
            </a:r>
          </a:p>
          <a:p>
            <a:r>
              <a:rPr lang="fa-IR" sz="3600" dirty="0" smtClean="0">
                <a:solidFill>
                  <a:schemeClr val="tx1"/>
                </a:solidFill>
              </a:rPr>
              <a:t>2-سرشماری</a:t>
            </a:r>
          </a:p>
          <a:p>
            <a:r>
              <a:rPr lang="fa-IR" sz="3600" dirty="0" smtClean="0">
                <a:solidFill>
                  <a:schemeClr val="tx1"/>
                </a:solidFill>
              </a:rPr>
              <a:t>3-مصاحبه</a:t>
            </a:r>
          </a:p>
          <a:p>
            <a:r>
              <a:rPr lang="fa-IR" sz="3600" dirty="0" smtClean="0">
                <a:solidFill>
                  <a:schemeClr val="tx1"/>
                </a:solidFill>
              </a:rPr>
              <a:t>4-مشاهده</a:t>
            </a:r>
          </a:p>
          <a:p>
            <a:r>
              <a:rPr lang="fa-IR" sz="3600" dirty="0" smtClean="0">
                <a:solidFill>
                  <a:schemeClr val="tx1"/>
                </a:solidFill>
              </a:rPr>
              <a:t>5-پرسش نامه</a:t>
            </a:r>
          </a:p>
          <a:p>
            <a:r>
              <a:rPr lang="fa-IR" sz="3600" dirty="0" smtClean="0">
                <a:solidFill>
                  <a:schemeClr val="tx1"/>
                </a:solidFill>
              </a:rPr>
              <a:t>6-آزمایش</a:t>
            </a:r>
          </a:p>
          <a:p>
            <a:r>
              <a:rPr lang="fa-IR" sz="3600" dirty="0" smtClean="0">
                <a:solidFill>
                  <a:schemeClr val="tx1"/>
                </a:solidFill>
              </a:rPr>
              <a:t>7-منابع دیگر(کتاب،اینترنت،مقالات و....)</a:t>
            </a:r>
            <a:endParaRPr lang="fa-IR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wheel spokes="3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a-IR" dirty="0" smtClean="0"/>
          </a:p>
          <a:p>
            <a:r>
              <a:rPr lang="fa-IR" dirty="0" smtClean="0">
                <a:solidFill>
                  <a:srgbClr val="C00000"/>
                </a:solidFill>
              </a:rPr>
              <a:t>انواع نمودارها: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1-میله ای(ستونی):برای مقایسه ی تعداد،پیدا کردن بیشترین و کمترین داده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609600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>
                <a:solidFill>
                  <a:schemeClr val="tx1"/>
                </a:solidFill>
              </a:rPr>
              <a:t>2-خط شکسته:برای نمایش تغییرها(مثال:قیمت طلا،نفت،بورس و....)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   </a:t>
            </a:r>
          </a:p>
          <a:p>
            <a:r>
              <a:rPr lang="fa-IR" dirty="0" smtClean="0"/>
              <a:t>     میزان بارندگی شهر رشت در سال گذشته</a:t>
            </a:r>
            <a:endParaRPr lang="fa-IR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38200" y="20574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blinds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>
                <a:solidFill>
                  <a:schemeClr val="tx1"/>
                </a:solidFill>
              </a:rPr>
              <a:t>3-نمودار تصویری:برای نمایش نسبت بین داده ها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تعداد دانش آموزان مدرسه نرجس</a:t>
            </a:r>
          </a:p>
          <a:p>
            <a:r>
              <a:rPr lang="fa-IR" dirty="0" smtClean="0"/>
              <a:t>                                                     سال سوم</a:t>
            </a:r>
          </a:p>
          <a:p>
            <a:r>
              <a:rPr lang="fa-IR" dirty="0" smtClean="0"/>
              <a:t>                                                       </a:t>
            </a:r>
          </a:p>
          <a:p>
            <a:r>
              <a:rPr lang="fa-IR" dirty="0" smtClean="0"/>
              <a:t>                                                     سال دوم</a:t>
            </a:r>
          </a:p>
          <a:p>
            <a:endParaRPr lang="fa-IR" dirty="0" smtClean="0"/>
          </a:p>
          <a:p>
            <a:r>
              <a:rPr lang="fa-IR" dirty="0" smtClean="0"/>
              <a:t>                                                     سال اول</a:t>
            </a:r>
          </a:p>
          <a:p>
            <a:endParaRPr lang="fa-IR" dirty="0" smtClean="0"/>
          </a:p>
          <a:p>
            <a:r>
              <a:rPr lang="fa-IR" dirty="0" smtClean="0"/>
              <a:t>هر     نمایشگر 10 دانش آموز است.</a:t>
            </a:r>
            <a:endParaRPr lang="fa-IR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381000" y="3810000"/>
            <a:ext cx="33535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05000" y="5334000"/>
            <a:ext cx="464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81200" y="48006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81200" y="40386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981200" y="31242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miley Face 20"/>
          <p:cNvSpPr/>
          <p:nvPr/>
        </p:nvSpPr>
        <p:spPr>
          <a:xfrm>
            <a:off x="2819400" y="4648200"/>
            <a:ext cx="381000" cy="38100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Smiley Face 21"/>
          <p:cNvSpPr/>
          <p:nvPr/>
        </p:nvSpPr>
        <p:spPr>
          <a:xfrm>
            <a:off x="2362200" y="4648200"/>
            <a:ext cx="381000" cy="38100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Smiley Face 22"/>
          <p:cNvSpPr/>
          <p:nvPr/>
        </p:nvSpPr>
        <p:spPr>
          <a:xfrm>
            <a:off x="3429000" y="3810000"/>
            <a:ext cx="381000" cy="38100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Smiley Face 23"/>
          <p:cNvSpPr/>
          <p:nvPr/>
        </p:nvSpPr>
        <p:spPr>
          <a:xfrm>
            <a:off x="3276600" y="2971800"/>
            <a:ext cx="381000" cy="38100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Smiley Face 24"/>
          <p:cNvSpPr/>
          <p:nvPr/>
        </p:nvSpPr>
        <p:spPr>
          <a:xfrm>
            <a:off x="2819400" y="2971800"/>
            <a:ext cx="381000" cy="38100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Smiley Face 25"/>
          <p:cNvSpPr/>
          <p:nvPr/>
        </p:nvSpPr>
        <p:spPr>
          <a:xfrm>
            <a:off x="2895600" y="3810000"/>
            <a:ext cx="381000" cy="38100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Smiley Face 26"/>
          <p:cNvSpPr/>
          <p:nvPr/>
        </p:nvSpPr>
        <p:spPr>
          <a:xfrm>
            <a:off x="2362200" y="3810000"/>
            <a:ext cx="381000" cy="38100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Smiley Face 27"/>
          <p:cNvSpPr/>
          <p:nvPr/>
        </p:nvSpPr>
        <p:spPr>
          <a:xfrm>
            <a:off x="2362200" y="2971800"/>
            <a:ext cx="381000" cy="38100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" name="Smiley Face 28"/>
          <p:cNvSpPr/>
          <p:nvPr/>
        </p:nvSpPr>
        <p:spPr>
          <a:xfrm>
            <a:off x="3886200" y="3810000"/>
            <a:ext cx="381000" cy="38100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" name="Smiley Face 29"/>
          <p:cNvSpPr/>
          <p:nvPr/>
        </p:nvSpPr>
        <p:spPr>
          <a:xfrm>
            <a:off x="7772400" y="5943600"/>
            <a:ext cx="381000" cy="381000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spd="med">
    <p:comb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>
                <a:solidFill>
                  <a:schemeClr val="tx1"/>
                </a:solidFill>
              </a:rPr>
              <a:t>4-نمودار دایره ای:برای نمایش درصد داده ها</a:t>
            </a:r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                                     4044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درصد کتابهای موجود در کتابخانه مدرسه</a:t>
            </a:r>
            <a:endParaRPr lang="fa-IR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762000" y="19812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cover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آمار مبحث نمودار ریاضی ششم ابتدایی</Template>
  <TotalTime>0</TotalTime>
  <Words>160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Franklin Gothic Book</vt:lpstr>
      <vt:lpstr>Franklin Gothic Medium</vt:lpstr>
      <vt:lpstr>Tahoma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2022-01-31T17:17:20Z</dcterms:created>
  <dcterms:modified xsi:type="dcterms:W3CDTF">2022-01-31T17:18:06Z</dcterms:modified>
</cp:coreProperties>
</file>