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76"/>
  </p:notesMasterIdLst>
  <p:sldIdLst>
    <p:sldId id="256" r:id="rId2"/>
    <p:sldId id="257" r:id="rId3"/>
    <p:sldId id="294" r:id="rId4"/>
    <p:sldId id="258" r:id="rId5"/>
    <p:sldId id="259" r:id="rId6"/>
    <p:sldId id="260" r:id="rId7"/>
    <p:sldId id="261" r:id="rId8"/>
    <p:sldId id="262" r:id="rId9"/>
    <p:sldId id="263" r:id="rId10"/>
    <p:sldId id="264" r:id="rId11"/>
    <p:sldId id="271" r:id="rId12"/>
    <p:sldId id="295" r:id="rId13"/>
    <p:sldId id="281" r:id="rId14"/>
    <p:sldId id="292" r:id="rId15"/>
    <p:sldId id="290" r:id="rId16"/>
    <p:sldId id="265" r:id="rId17"/>
    <p:sldId id="266" r:id="rId18"/>
    <p:sldId id="267" r:id="rId19"/>
    <p:sldId id="268" r:id="rId20"/>
    <p:sldId id="293" r:id="rId21"/>
    <p:sldId id="272" r:id="rId22"/>
    <p:sldId id="273" r:id="rId23"/>
    <p:sldId id="274" r:id="rId24"/>
    <p:sldId id="275" r:id="rId25"/>
    <p:sldId id="276" r:id="rId26"/>
    <p:sldId id="277" r:id="rId27"/>
    <p:sldId id="279" r:id="rId28"/>
    <p:sldId id="280" r:id="rId29"/>
    <p:sldId id="282" r:id="rId30"/>
    <p:sldId id="284" r:id="rId31"/>
    <p:sldId id="285" r:id="rId32"/>
    <p:sldId id="287" r:id="rId33"/>
    <p:sldId id="288" r:id="rId34"/>
    <p:sldId id="289" r:id="rId35"/>
    <p:sldId id="286" r:id="rId36"/>
    <p:sldId id="299" r:id="rId37"/>
    <p:sldId id="301" r:id="rId38"/>
    <p:sldId id="302" r:id="rId39"/>
    <p:sldId id="303" r:id="rId40"/>
    <p:sldId id="304" r:id="rId41"/>
    <p:sldId id="305" r:id="rId42"/>
    <p:sldId id="306" r:id="rId43"/>
    <p:sldId id="307" r:id="rId44"/>
    <p:sldId id="308" r:id="rId45"/>
    <p:sldId id="310" r:id="rId46"/>
    <p:sldId id="312" r:id="rId47"/>
    <p:sldId id="314" r:id="rId48"/>
    <p:sldId id="316" r:id="rId49"/>
    <p:sldId id="318" r:id="rId50"/>
    <p:sldId id="320" r:id="rId51"/>
    <p:sldId id="322" r:id="rId52"/>
    <p:sldId id="324" r:id="rId53"/>
    <p:sldId id="326" r:id="rId54"/>
    <p:sldId id="328" r:id="rId55"/>
    <p:sldId id="330" r:id="rId56"/>
    <p:sldId id="332" r:id="rId57"/>
    <p:sldId id="334" r:id="rId58"/>
    <p:sldId id="336" r:id="rId59"/>
    <p:sldId id="338" r:id="rId60"/>
    <p:sldId id="340" r:id="rId61"/>
    <p:sldId id="342" r:id="rId62"/>
    <p:sldId id="344" r:id="rId63"/>
    <p:sldId id="346" r:id="rId64"/>
    <p:sldId id="348" r:id="rId65"/>
    <p:sldId id="350" r:id="rId66"/>
    <p:sldId id="352" r:id="rId67"/>
    <p:sldId id="354" r:id="rId68"/>
    <p:sldId id="356" r:id="rId69"/>
    <p:sldId id="358" r:id="rId70"/>
    <p:sldId id="360" r:id="rId71"/>
    <p:sldId id="362" r:id="rId72"/>
    <p:sldId id="364" r:id="rId73"/>
    <p:sldId id="366" r:id="rId74"/>
    <p:sldId id="283" r:id="rId75"/>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56" d="100"/>
          <a:sy n="56" d="100"/>
        </p:scale>
        <p:origin x="93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image" Target="../media/image4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635452-97F5-4B8D-BEBB-A376F9942C57}" type="doc">
      <dgm:prSet loTypeId="urn:microsoft.com/office/officeart/2005/8/layout/pList1#1" loCatId="list" qsTypeId="urn:microsoft.com/office/officeart/2005/8/quickstyle/simple1" qsCatId="simple" csTypeId="urn:microsoft.com/office/officeart/2005/8/colors/accent1_2" csCatId="accent1" phldr="1"/>
      <dgm:spPr/>
      <dgm:t>
        <a:bodyPr/>
        <a:lstStyle/>
        <a:p>
          <a:pPr rtl="1"/>
          <a:endParaRPr lang="fa-IR"/>
        </a:p>
      </dgm:t>
    </dgm:pt>
    <dgm:pt modelId="{A68C6EB3-C5B3-4FE3-A4A7-562050BE6F8C}">
      <dgm:prSet phldrT="[Text]" custT="1"/>
      <dgm:spPr/>
      <dgm:t>
        <a:bodyPr/>
        <a:lstStyle/>
        <a:p>
          <a:pPr rtl="1"/>
          <a:r>
            <a:rPr lang="fa-IR" sz="2400" dirty="0" smtClean="0">
              <a:cs typeface="+mn-cs"/>
            </a:rPr>
            <a:t>تالار کنسرت والت دیزنی</a:t>
          </a:r>
          <a:endParaRPr lang="fa-IR" sz="2400" dirty="0">
            <a:cs typeface="+mn-cs"/>
          </a:endParaRPr>
        </a:p>
      </dgm:t>
    </dgm:pt>
    <dgm:pt modelId="{7F3CD61E-1F59-4116-9643-2A12F7E59254}" type="parTrans" cxnId="{944C5CAE-6525-4047-BF21-F84F98833084}">
      <dgm:prSet/>
      <dgm:spPr/>
      <dgm:t>
        <a:bodyPr/>
        <a:lstStyle/>
        <a:p>
          <a:pPr rtl="1"/>
          <a:endParaRPr lang="fa-IR"/>
        </a:p>
      </dgm:t>
    </dgm:pt>
    <dgm:pt modelId="{3E8DE256-9F3C-426E-BBF6-BA3277EB59AF}" type="sibTrans" cxnId="{944C5CAE-6525-4047-BF21-F84F98833084}">
      <dgm:prSet/>
      <dgm:spPr/>
      <dgm:t>
        <a:bodyPr/>
        <a:lstStyle/>
        <a:p>
          <a:pPr rtl="1"/>
          <a:endParaRPr lang="fa-IR"/>
        </a:p>
      </dgm:t>
    </dgm:pt>
    <dgm:pt modelId="{3AF02918-D8A7-44E8-B8BD-732791752092}">
      <dgm:prSet phldrT="[Text]" custT="1"/>
      <dgm:spPr/>
      <dgm:t>
        <a:bodyPr/>
        <a:lstStyle/>
        <a:p>
          <a:pPr rtl="1"/>
          <a:r>
            <a:rPr lang="fa-IR" sz="2400" dirty="0" smtClean="0">
              <a:cs typeface="+mn-cs"/>
            </a:rPr>
            <a:t>موزه گوگنهایم بیلبائو</a:t>
          </a:r>
          <a:endParaRPr lang="fa-IR" sz="4600" dirty="0">
            <a:cs typeface="+mn-cs"/>
          </a:endParaRPr>
        </a:p>
      </dgm:t>
    </dgm:pt>
    <dgm:pt modelId="{13203BCF-6097-4DE4-AA91-8383CE143917}" type="parTrans" cxnId="{56D778BD-66DF-41FC-B1C8-2F22AD12C3C3}">
      <dgm:prSet/>
      <dgm:spPr/>
      <dgm:t>
        <a:bodyPr/>
        <a:lstStyle/>
        <a:p>
          <a:pPr rtl="1"/>
          <a:endParaRPr lang="fa-IR"/>
        </a:p>
      </dgm:t>
    </dgm:pt>
    <dgm:pt modelId="{7C5AF8FB-A2A3-4168-9D7B-3CFC31674430}" type="sibTrans" cxnId="{56D778BD-66DF-41FC-B1C8-2F22AD12C3C3}">
      <dgm:prSet/>
      <dgm:spPr/>
      <dgm:t>
        <a:bodyPr/>
        <a:lstStyle/>
        <a:p>
          <a:pPr rtl="1"/>
          <a:endParaRPr lang="fa-IR"/>
        </a:p>
      </dgm:t>
    </dgm:pt>
    <dgm:pt modelId="{050853C0-5635-4DD4-8145-C503F50302D4}" type="pres">
      <dgm:prSet presAssocID="{F6635452-97F5-4B8D-BEBB-A376F9942C57}" presName="Name0" presStyleCnt="0">
        <dgm:presLayoutVars>
          <dgm:dir/>
          <dgm:resizeHandles val="exact"/>
        </dgm:presLayoutVars>
      </dgm:prSet>
      <dgm:spPr/>
      <dgm:t>
        <a:bodyPr/>
        <a:lstStyle/>
        <a:p>
          <a:pPr rtl="1"/>
          <a:endParaRPr lang="fa-IR"/>
        </a:p>
      </dgm:t>
    </dgm:pt>
    <dgm:pt modelId="{6B1B0D46-1BC9-49BB-B879-649659249733}" type="pres">
      <dgm:prSet presAssocID="{A68C6EB3-C5B3-4FE3-A4A7-562050BE6F8C}" presName="compNode" presStyleCnt="0"/>
      <dgm:spPr/>
    </dgm:pt>
    <dgm:pt modelId="{A1E7A77E-4159-43F9-9ECD-47BA6E98E767}" type="pres">
      <dgm:prSet presAssocID="{A68C6EB3-C5B3-4FE3-A4A7-562050BE6F8C}" presName="pict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22000" r="-22000"/>
          </a:stretch>
        </a:blipFill>
      </dgm:spPr>
    </dgm:pt>
    <dgm:pt modelId="{6CD2D22C-95A5-48A7-821D-B63597BF180F}" type="pres">
      <dgm:prSet presAssocID="{A68C6EB3-C5B3-4FE3-A4A7-562050BE6F8C}" presName="textRect" presStyleLbl="revTx" presStyleIdx="0" presStyleCnt="2">
        <dgm:presLayoutVars>
          <dgm:bulletEnabled val="1"/>
        </dgm:presLayoutVars>
      </dgm:prSet>
      <dgm:spPr/>
      <dgm:t>
        <a:bodyPr/>
        <a:lstStyle/>
        <a:p>
          <a:pPr rtl="1"/>
          <a:endParaRPr lang="fa-IR"/>
        </a:p>
      </dgm:t>
    </dgm:pt>
    <dgm:pt modelId="{F1E7F75C-CC4C-42ED-958E-EEB0190B5C31}" type="pres">
      <dgm:prSet presAssocID="{3E8DE256-9F3C-426E-BBF6-BA3277EB59AF}" presName="sibTrans" presStyleLbl="sibTrans2D1" presStyleIdx="0" presStyleCnt="0"/>
      <dgm:spPr/>
      <dgm:t>
        <a:bodyPr/>
        <a:lstStyle/>
        <a:p>
          <a:pPr rtl="1"/>
          <a:endParaRPr lang="fa-IR"/>
        </a:p>
      </dgm:t>
    </dgm:pt>
    <dgm:pt modelId="{EA7AE390-0329-413A-9EDB-20B26B0C382A}" type="pres">
      <dgm:prSet presAssocID="{3AF02918-D8A7-44E8-B8BD-732791752092}" presName="compNode" presStyleCnt="0"/>
      <dgm:spPr/>
    </dgm:pt>
    <dgm:pt modelId="{B2BE0BBD-8E1C-4AE4-BF90-023CA82033F2}" type="pres">
      <dgm:prSet presAssocID="{3AF02918-D8A7-44E8-B8BD-732791752092}" presName="pictRect" presStyleLbl="nod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18000" r="-18000"/>
          </a:stretch>
        </a:blipFill>
      </dgm:spPr>
    </dgm:pt>
    <dgm:pt modelId="{2C78A3B3-4CE5-44BB-A444-DC1B5D87F8A4}" type="pres">
      <dgm:prSet presAssocID="{3AF02918-D8A7-44E8-B8BD-732791752092}" presName="textRect" presStyleLbl="revTx" presStyleIdx="1" presStyleCnt="2">
        <dgm:presLayoutVars>
          <dgm:bulletEnabled val="1"/>
        </dgm:presLayoutVars>
      </dgm:prSet>
      <dgm:spPr/>
      <dgm:t>
        <a:bodyPr/>
        <a:lstStyle/>
        <a:p>
          <a:pPr rtl="1"/>
          <a:endParaRPr lang="fa-IR"/>
        </a:p>
      </dgm:t>
    </dgm:pt>
  </dgm:ptLst>
  <dgm:cxnLst>
    <dgm:cxn modelId="{86A92824-C837-4304-869B-08EB6B39A1AE}" type="presOf" srcId="{3E8DE256-9F3C-426E-BBF6-BA3277EB59AF}" destId="{F1E7F75C-CC4C-42ED-958E-EEB0190B5C31}" srcOrd="0" destOrd="0" presId="urn:microsoft.com/office/officeart/2005/8/layout/pList1#1"/>
    <dgm:cxn modelId="{94A0F793-D2D2-4AAB-A05D-8E1B48F62565}" type="presOf" srcId="{3AF02918-D8A7-44E8-B8BD-732791752092}" destId="{2C78A3B3-4CE5-44BB-A444-DC1B5D87F8A4}" srcOrd="0" destOrd="0" presId="urn:microsoft.com/office/officeart/2005/8/layout/pList1#1"/>
    <dgm:cxn modelId="{56D778BD-66DF-41FC-B1C8-2F22AD12C3C3}" srcId="{F6635452-97F5-4B8D-BEBB-A376F9942C57}" destId="{3AF02918-D8A7-44E8-B8BD-732791752092}" srcOrd="1" destOrd="0" parTransId="{13203BCF-6097-4DE4-AA91-8383CE143917}" sibTransId="{7C5AF8FB-A2A3-4168-9D7B-3CFC31674430}"/>
    <dgm:cxn modelId="{93593514-A205-4107-A194-706B1C12F648}" type="presOf" srcId="{A68C6EB3-C5B3-4FE3-A4A7-562050BE6F8C}" destId="{6CD2D22C-95A5-48A7-821D-B63597BF180F}" srcOrd="0" destOrd="0" presId="urn:microsoft.com/office/officeart/2005/8/layout/pList1#1"/>
    <dgm:cxn modelId="{0A30414C-7229-4C5A-BFFC-101D8A596960}" type="presOf" srcId="{F6635452-97F5-4B8D-BEBB-A376F9942C57}" destId="{050853C0-5635-4DD4-8145-C503F50302D4}" srcOrd="0" destOrd="0" presId="urn:microsoft.com/office/officeart/2005/8/layout/pList1#1"/>
    <dgm:cxn modelId="{944C5CAE-6525-4047-BF21-F84F98833084}" srcId="{F6635452-97F5-4B8D-BEBB-A376F9942C57}" destId="{A68C6EB3-C5B3-4FE3-A4A7-562050BE6F8C}" srcOrd="0" destOrd="0" parTransId="{7F3CD61E-1F59-4116-9643-2A12F7E59254}" sibTransId="{3E8DE256-9F3C-426E-BBF6-BA3277EB59AF}"/>
    <dgm:cxn modelId="{E1A51FCB-7391-43A4-A010-C02CD0B426C2}" type="presParOf" srcId="{050853C0-5635-4DD4-8145-C503F50302D4}" destId="{6B1B0D46-1BC9-49BB-B879-649659249733}" srcOrd="0" destOrd="0" presId="urn:microsoft.com/office/officeart/2005/8/layout/pList1#1"/>
    <dgm:cxn modelId="{6F4D5B67-B380-48D0-B5B2-BCC8E99EFA20}" type="presParOf" srcId="{6B1B0D46-1BC9-49BB-B879-649659249733}" destId="{A1E7A77E-4159-43F9-9ECD-47BA6E98E767}" srcOrd="0" destOrd="0" presId="urn:microsoft.com/office/officeart/2005/8/layout/pList1#1"/>
    <dgm:cxn modelId="{713D2111-1642-4A22-B825-A76CD57BFF36}" type="presParOf" srcId="{6B1B0D46-1BC9-49BB-B879-649659249733}" destId="{6CD2D22C-95A5-48A7-821D-B63597BF180F}" srcOrd="1" destOrd="0" presId="urn:microsoft.com/office/officeart/2005/8/layout/pList1#1"/>
    <dgm:cxn modelId="{CBA4EA20-48F2-4816-9D73-0E27359E621F}" type="presParOf" srcId="{050853C0-5635-4DD4-8145-C503F50302D4}" destId="{F1E7F75C-CC4C-42ED-958E-EEB0190B5C31}" srcOrd="1" destOrd="0" presId="urn:microsoft.com/office/officeart/2005/8/layout/pList1#1"/>
    <dgm:cxn modelId="{889C420D-0D06-40A1-9167-45EE5C81D0C1}" type="presParOf" srcId="{050853C0-5635-4DD4-8145-C503F50302D4}" destId="{EA7AE390-0329-413A-9EDB-20B26B0C382A}" srcOrd="2" destOrd="0" presId="urn:microsoft.com/office/officeart/2005/8/layout/pList1#1"/>
    <dgm:cxn modelId="{6B1441B2-A220-4FC1-9663-011E7DB936B8}" type="presParOf" srcId="{EA7AE390-0329-413A-9EDB-20B26B0C382A}" destId="{B2BE0BBD-8E1C-4AE4-BF90-023CA82033F2}" srcOrd="0" destOrd="0" presId="urn:microsoft.com/office/officeart/2005/8/layout/pList1#1"/>
    <dgm:cxn modelId="{4D110333-0788-49DC-9AF6-FB80F45F7059}" type="presParOf" srcId="{EA7AE390-0329-413A-9EDB-20B26B0C382A}" destId="{2C78A3B3-4CE5-44BB-A444-DC1B5D87F8A4}" srcOrd="1" destOrd="0" presId="urn:microsoft.com/office/officeart/2005/8/layout/pList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3DF35D2-CCB7-4215-B233-1B7ABC63229B}" type="datetimeFigureOut">
              <a:rPr lang="fa-IR" smtClean="0"/>
              <a:pPr/>
              <a:t>07/01/1443</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CC21415-08A3-4A5F-A82F-E1409C9DB84F}" type="slidenum">
              <a:rPr lang="fa-IR" smtClean="0"/>
              <a:pPr/>
              <a:t>‹#›</a:t>
            </a:fld>
            <a:endParaRPr lang="fa-IR"/>
          </a:p>
        </p:txBody>
      </p:sp>
    </p:spTree>
    <p:extLst>
      <p:ext uri="{BB962C8B-B14F-4D97-AF65-F5344CB8AC3E}">
        <p14:creationId xmlns:p14="http://schemas.microsoft.com/office/powerpoint/2010/main" val="43051450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36</a:t>
            </a:fld>
            <a:endParaRPr lang="fa-IR"/>
          </a:p>
        </p:txBody>
      </p:sp>
    </p:spTree>
    <p:extLst>
      <p:ext uri="{BB962C8B-B14F-4D97-AF65-F5344CB8AC3E}">
        <p14:creationId xmlns:p14="http://schemas.microsoft.com/office/powerpoint/2010/main" val="165407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45</a:t>
            </a:fld>
            <a:endParaRPr lang="fa-IR"/>
          </a:p>
        </p:txBody>
      </p:sp>
    </p:spTree>
    <p:extLst>
      <p:ext uri="{BB962C8B-B14F-4D97-AF65-F5344CB8AC3E}">
        <p14:creationId xmlns:p14="http://schemas.microsoft.com/office/powerpoint/2010/main" val="2452665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46</a:t>
            </a:fld>
            <a:endParaRPr lang="fa-IR"/>
          </a:p>
        </p:txBody>
      </p:sp>
    </p:spTree>
    <p:extLst>
      <p:ext uri="{BB962C8B-B14F-4D97-AF65-F5344CB8AC3E}">
        <p14:creationId xmlns:p14="http://schemas.microsoft.com/office/powerpoint/2010/main" val="2884639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47</a:t>
            </a:fld>
            <a:endParaRPr lang="fa-IR"/>
          </a:p>
        </p:txBody>
      </p:sp>
    </p:spTree>
    <p:extLst>
      <p:ext uri="{BB962C8B-B14F-4D97-AF65-F5344CB8AC3E}">
        <p14:creationId xmlns:p14="http://schemas.microsoft.com/office/powerpoint/2010/main" val="143995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48</a:t>
            </a:fld>
            <a:endParaRPr lang="fa-IR"/>
          </a:p>
        </p:txBody>
      </p:sp>
    </p:spTree>
    <p:extLst>
      <p:ext uri="{BB962C8B-B14F-4D97-AF65-F5344CB8AC3E}">
        <p14:creationId xmlns:p14="http://schemas.microsoft.com/office/powerpoint/2010/main" val="1796862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49</a:t>
            </a:fld>
            <a:endParaRPr lang="fa-IR"/>
          </a:p>
        </p:txBody>
      </p:sp>
    </p:spTree>
    <p:extLst>
      <p:ext uri="{BB962C8B-B14F-4D97-AF65-F5344CB8AC3E}">
        <p14:creationId xmlns:p14="http://schemas.microsoft.com/office/powerpoint/2010/main" val="1140169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50</a:t>
            </a:fld>
            <a:endParaRPr lang="fa-IR"/>
          </a:p>
        </p:txBody>
      </p:sp>
    </p:spTree>
    <p:extLst>
      <p:ext uri="{BB962C8B-B14F-4D97-AF65-F5344CB8AC3E}">
        <p14:creationId xmlns:p14="http://schemas.microsoft.com/office/powerpoint/2010/main" val="1157762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51</a:t>
            </a:fld>
            <a:endParaRPr lang="fa-IR"/>
          </a:p>
        </p:txBody>
      </p:sp>
    </p:spTree>
    <p:extLst>
      <p:ext uri="{BB962C8B-B14F-4D97-AF65-F5344CB8AC3E}">
        <p14:creationId xmlns:p14="http://schemas.microsoft.com/office/powerpoint/2010/main" val="1052176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52</a:t>
            </a:fld>
            <a:endParaRPr lang="fa-IR"/>
          </a:p>
        </p:txBody>
      </p:sp>
    </p:spTree>
    <p:extLst>
      <p:ext uri="{BB962C8B-B14F-4D97-AF65-F5344CB8AC3E}">
        <p14:creationId xmlns:p14="http://schemas.microsoft.com/office/powerpoint/2010/main" val="2520149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53</a:t>
            </a:fld>
            <a:endParaRPr lang="fa-IR"/>
          </a:p>
        </p:txBody>
      </p:sp>
    </p:spTree>
    <p:extLst>
      <p:ext uri="{BB962C8B-B14F-4D97-AF65-F5344CB8AC3E}">
        <p14:creationId xmlns:p14="http://schemas.microsoft.com/office/powerpoint/2010/main" val="3222175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54</a:t>
            </a:fld>
            <a:endParaRPr lang="fa-IR"/>
          </a:p>
        </p:txBody>
      </p:sp>
    </p:spTree>
    <p:extLst>
      <p:ext uri="{BB962C8B-B14F-4D97-AF65-F5344CB8AC3E}">
        <p14:creationId xmlns:p14="http://schemas.microsoft.com/office/powerpoint/2010/main" val="3510256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37</a:t>
            </a:fld>
            <a:endParaRPr lang="fa-IR"/>
          </a:p>
        </p:txBody>
      </p:sp>
    </p:spTree>
    <p:extLst>
      <p:ext uri="{BB962C8B-B14F-4D97-AF65-F5344CB8AC3E}">
        <p14:creationId xmlns:p14="http://schemas.microsoft.com/office/powerpoint/2010/main" val="1752153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55</a:t>
            </a:fld>
            <a:endParaRPr lang="fa-IR"/>
          </a:p>
        </p:txBody>
      </p:sp>
    </p:spTree>
    <p:extLst>
      <p:ext uri="{BB962C8B-B14F-4D97-AF65-F5344CB8AC3E}">
        <p14:creationId xmlns:p14="http://schemas.microsoft.com/office/powerpoint/2010/main" val="3479476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56</a:t>
            </a:fld>
            <a:endParaRPr lang="fa-IR"/>
          </a:p>
        </p:txBody>
      </p:sp>
    </p:spTree>
    <p:extLst>
      <p:ext uri="{BB962C8B-B14F-4D97-AF65-F5344CB8AC3E}">
        <p14:creationId xmlns:p14="http://schemas.microsoft.com/office/powerpoint/2010/main" val="1507215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57</a:t>
            </a:fld>
            <a:endParaRPr lang="fa-IR"/>
          </a:p>
        </p:txBody>
      </p:sp>
    </p:spTree>
    <p:extLst>
      <p:ext uri="{BB962C8B-B14F-4D97-AF65-F5344CB8AC3E}">
        <p14:creationId xmlns:p14="http://schemas.microsoft.com/office/powerpoint/2010/main" val="27490963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58</a:t>
            </a:fld>
            <a:endParaRPr lang="fa-IR"/>
          </a:p>
        </p:txBody>
      </p:sp>
    </p:spTree>
    <p:extLst>
      <p:ext uri="{BB962C8B-B14F-4D97-AF65-F5344CB8AC3E}">
        <p14:creationId xmlns:p14="http://schemas.microsoft.com/office/powerpoint/2010/main" val="40008661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59</a:t>
            </a:fld>
            <a:endParaRPr lang="fa-IR"/>
          </a:p>
        </p:txBody>
      </p:sp>
    </p:spTree>
    <p:extLst>
      <p:ext uri="{BB962C8B-B14F-4D97-AF65-F5344CB8AC3E}">
        <p14:creationId xmlns:p14="http://schemas.microsoft.com/office/powerpoint/2010/main" val="3217837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60</a:t>
            </a:fld>
            <a:endParaRPr lang="fa-IR"/>
          </a:p>
        </p:txBody>
      </p:sp>
    </p:spTree>
    <p:extLst>
      <p:ext uri="{BB962C8B-B14F-4D97-AF65-F5344CB8AC3E}">
        <p14:creationId xmlns:p14="http://schemas.microsoft.com/office/powerpoint/2010/main" val="22872453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61</a:t>
            </a:fld>
            <a:endParaRPr lang="fa-IR"/>
          </a:p>
        </p:txBody>
      </p:sp>
    </p:spTree>
    <p:extLst>
      <p:ext uri="{BB962C8B-B14F-4D97-AF65-F5344CB8AC3E}">
        <p14:creationId xmlns:p14="http://schemas.microsoft.com/office/powerpoint/2010/main" val="26201204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62</a:t>
            </a:fld>
            <a:endParaRPr lang="fa-IR"/>
          </a:p>
        </p:txBody>
      </p:sp>
    </p:spTree>
    <p:extLst>
      <p:ext uri="{BB962C8B-B14F-4D97-AF65-F5344CB8AC3E}">
        <p14:creationId xmlns:p14="http://schemas.microsoft.com/office/powerpoint/2010/main" val="8747167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63</a:t>
            </a:fld>
            <a:endParaRPr lang="fa-IR"/>
          </a:p>
        </p:txBody>
      </p:sp>
    </p:spTree>
    <p:extLst>
      <p:ext uri="{BB962C8B-B14F-4D97-AF65-F5344CB8AC3E}">
        <p14:creationId xmlns:p14="http://schemas.microsoft.com/office/powerpoint/2010/main" val="29104928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64</a:t>
            </a:fld>
            <a:endParaRPr lang="fa-IR"/>
          </a:p>
        </p:txBody>
      </p:sp>
    </p:spTree>
    <p:extLst>
      <p:ext uri="{BB962C8B-B14F-4D97-AF65-F5344CB8AC3E}">
        <p14:creationId xmlns:p14="http://schemas.microsoft.com/office/powerpoint/2010/main" val="1573000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38</a:t>
            </a:fld>
            <a:endParaRPr lang="fa-IR"/>
          </a:p>
        </p:txBody>
      </p:sp>
    </p:spTree>
    <p:extLst>
      <p:ext uri="{BB962C8B-B14F-4D97-AF65-F5344CB8AC3E}">
        <p14:creationId xmlns:p14="http://schemas.microsoft.com/office/powerpoint/2010/main" val="31724951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65</a:t>
            </a:fld>
            <a:endParaRPr lang="fa-IR"/>
          </a:p>
        </p:txBody>
      </p:sp>
    </p:spTree>
    <p:extLst>
      <p:ext uri="{BB962C8B-B14F-4D97-AF65-F5344CB8AC3E}">
        <p14:creationId xmlns:p14="http://schemas.microsoft.com/office/powerpoint/2010/main" val="893225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66</a:t>
            </a:fld>
            <a:endParaRPr lang="fa-IR"/>
          </a:p>
        </p:txBody>
      </p:sp>
    </p:spTree>
    <p:extLst>
      <p:ext uri="{BB962C8B-B14F-4D97-AF65-F5344CB8AC3E}">
        <p14:creationId xmlns:p14="http://schemas.microsoft.com/office/powerpoint/2010/main" val="5316738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67</a:t>
            </a:fld>
            <a:endParaRPr lang="fa-IR"/>
          </a:p>
        </p:txBody>
      </p:sp>
    </p:spTree>
    <p:extLst>
      <p:ext uri="{BB962C8B-B14F-4D97-AF65-F5344CB8AC3E}">
        <p14:creationId xmlns:p14="http://schemas.microsoft.com/office/powerpoint/2010/main" val="12709639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68</a:t>
            </a:fld>
            <a:endParaRPr lang="fa-IR"/>
          </a:p>
        </p:txBody>
      </p:sp>
    </p:spTree>
    <p:extLst>
      <p:ext uri="{BB962C8B-B14F-4D97-AF65-F5344CB8AC3E}">
        <p14:creationId xmlns:p14="http://schemas.microsoft.com/office/powerpoint/2010/main" val="27186785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69</a:t>
            </a:fld>
            <a:endParaRPr lang="fa-IR"/>
          </a:p>
        </p:txBody>
      </p:sp>
    </p:spTree>
    <p:extLst>
      <p:ext uri="{BB962C8B-B14F-4D97-AF65-F5344CB8AC3E}">
        <p14:creationId xmlns:p14="http://schemas.microsoft.com/office/powerpoint/2010/main" val="3756669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70</a:t>
            </a:fld>
            <a:endParaRPr lang="fa-IR"/>
          </a:p>
        </p:txBody>
      </p:sp>
    </p:spTree>
    <p:extLst>
      <p:ext uri="{BB962C8B-B14F-4D97-AF65-F5344CB8AC3E}">
        <p14:creationId xmlns:p14="http://schemas.microsoft.com/office/powerpoint/2010/main" val="27133057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71</a:t>
            </a:fld>
            <a:endParaRPr lang="fa-IR"/>
          </a:p>
        </p:txBody>
      </p:sp>
    </p:spTree>
    <p:extLst>
      <p:ext uri="{BB962C8B-B14F-4D97-AF65-F5344CB8AC3E}">
        <p14:creationId xmlns:p14="http://schemas.microsoft.com/office/powerpoint/2010/main" val="38762323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72</a:t>
            </a:fld>
            <a:endParaRPr lang="fa-IR"/>
          </a:p>
        </p:txBody>
      </p:sp>
    </p:spTree>
    <p:extLst>
      <p:ext uri="{BB962C8B-B14F-4D97-AF65-F5344CB8AC3E}">
        <p14:creationId xmlns:p14="http://schemas.microsoft.com/office/powerpoint/2010/main" val="19293808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73</a:t>
            </a:fld>
            <a:endParaRPr lang="fa-IR"/>
          </a:p>
        </p:txBody>
      </p:sp>
    </p:spTree>
    <p:extLst>
      <p:ext uri="{BB962C8B-B14F-4D97-AF65-F5344CB8AC3E}">
        <p14:creationId xmlns:p14="http://schemas.microsoft.com/office/powerpoint/2010/main" val="2371098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39</a:t>
            </a:fld>
            <a:endParaRPr lang="fa-IR"/>
          </a:p>
        </p:txBody>
      </p:sp>
    </p:spTree>
    <p:extLst>
      <p:ext uri="{BB962C8B-B14F-4D97-AF65-F5344CB8AC3E}">
        <p14:creationId xmlns:p14="http://schemas.microsoft.com/office/powerpoint/2010/main" val="85906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40</a:t>
            </a:fld>
            <a:endParaRPr lang="fa-IR"/>
          </a:p>
        </p:txBody>
      </p:sp>
    </p:spTree>
    <p:extLst>
      <p:ext uri="{BB962C8B-B14F-4D97-AF65-F5344CB8AC3E}">
        <p14:creationId xmlns:p14="http://schemas.microsoft.com/office/powerpoint/2010/main" val="1390147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41</a:t>
            </a:fld>
            <a:endParaRPr lang="fa-IR"/>
          </a:p>
        </p:txBody>
      </p:sp>
    </p:spTree>
    <p:extLst>
      <p:ext uri="{BB962C8B-B14F-4D97-AF65-F5344CB8AC3E}">
        <p14:creationId xmlns:p14="http://schemas.microsoft.com/office/powerpoint/2010/main" val="1122482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42</a:t>
            </a:fld>
            <a:endParaRPr lang="fa-IR"/>
          </a:p>
        </p:txBody>
      </p:sp>
    </p:spTree>
    <p:extLst>
      <p:ext uri="{BB962C8B-B14F-4D97-AF65-F5344CB8AC3E}">
        <p14:creationId xmlns:p14="http://schemas.microsoft.com/office/powerpoint/2010/main" val="199932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43</a:t>
            </a:fld>
            <a:endParaRPr lang="fa-IR"/>
          </a:p>
        </p:txBody>
      </p:sp>
    </p:spTree>
    <p:extLst>
      <p:ext uri="{BB962C8B-B14F-4D97-AF65-F5344CB8AC3E}">
        <p14:creationId xmlns:p14="http://schemas.microsoft.com/office/powerpoint/2010/main" val="1894466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1ABEF6A-F566-4DB2-A8F6-33B32AEC7F9C}" type="slidenum">
              <a:rPr lang="fa-IR" smtClean="0"/>
              <a:pPr/>
              <a:t>44</a:t>
            </a:fld>
            <a:endParaRPr lang="fa-IR"/>
          </a:p>
        </p:txBody>
      </p:sp>
    </p:spTree>
    <p:extLst>
      <p:ext uri="{BB962C8B-B14F-4D97-AF65-F5344CB8AC3E}">
        <p14:creationId xmlns:p14="http://schemas.microsoft.com/office/powerpoint/2010/main" val="871910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63095D52-C905-4361-90E6-BB11C5E4AA52}" type="datetimeFigureOut">
              <a:rPr lang="fa-IR" smtClean="0"/>
              <a:pPr/>
              <a:t>07/01/1443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67A4248-8202-4B34-8906-F4227B43DF62}"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3095D52-C905-4361-90E6-BB11C5E4AA52}" type="datetimeFigureOut">
              <a:rPr lang="fa-IR" smtClean="0"/>
              <a:pPr/>
              <a:t>07/01/1443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67A4248-8202-4B34-8906-F4227B43DF62}"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3095D52-C905-4361-90E6-BB11C5E4AA52}" type="datetimeFigureOut">
              <a:rPr lang="fa-IR" smtClean="0"/>
              <a:pPr/>
              <a:t>07/01/1443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67A4248-8202-4B34-8906-F4227B43DF62}"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3095D52-C905-4361-90E6-BB11C5E4AA52}" type="datetimeFigureOut">
              <a:rPr lang="fa-IR" smtClean="0"/>
              <a:pPr/>
              <a:t>07/01/1443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67A4248-8202-4B34-8906-F4227B43DF62}"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095D52-C905-4361-90E6-BB11C5E4AA52}" type="datetimeFigureOut">
              <a:rPr lang="fa-IR" smtClean="0"/>
              <a:pPr/>
              <a:t>07/01/1443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67A4248-8202-4B34-8906-F4227B43DF62}"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63095D52-C905-4361-90E6-BB11C5E4AA52}" type="datetimeFigureOut">
              <a:rPr lang="fa-IR" smtClean="0"/>
              <a:pPr/>
              <a:t>07/01/1443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67A4248-8202-4B34-8906-F4227B43DF62}"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63095D52-C905-4361-90E6-BB11C5E4AA52}" type="datetimeFigureOut">
              <a:rPr lang="fa-IR" smtClean="0"/>
              <a:pPr/>
              <a:t>07/01/1443</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F67A4248-8202-4B34-8906-F4227B43DF62}"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63095D52-C905-4361-90E6-BB11C5E4AA52}" type="datetimeFigureOut">
              <a:rPr lang="fa-IR" smtClean="0"/>
              <a:pPr/>
              <a:t>07/01/1443</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F67A4248-8202-4B34-8906-F4227B43DF62}"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095D52-C905-4361-90E6-BB11C5E4AA52}" type="datetimeFigureOut">
              <a:rPr lang="fa-IR" smtClean="0"/>
              <a:pPr/>
              <a:t>07/01/1443</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F67A4248-8202-4B34-8906-F4227B43DF62}"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095D52-C905-4361-90E6-BB11C5E4AA52}" type="datetimeFigureOut">
              <a:rPr lang="fa-IR" smtClean="0"/>
              <a:pPr/>
              <a:t>07/01/1443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67A4248-8202-4B34-8906-F4227B43DF62}"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095D52-C905-4361-90E6-BB11C5E4AA52}" type="datetimeFigureOut">
              <a:rPr lang="fa-IR" smtClean="0"/>
              <a:pPr/>
              <a:t>07/01/1443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67A4248-8202-4B34-8906-F4227B43DF62}"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3095D52-C905-4361-90E6-BB11C5E4AA52}" type="datetimeFigureOut">
              <a:rPr lang="fa-IR" smtClean="0"/>
              <a:pPr/>
              <a:t>07/01/1443</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67A4248-8202-4B34-8906-F4227B43DF62}"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parskadeh.ir/wp-content/uploads/2013/08/parskadeh.ir-5164.jpg" TargetMode="Externa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5.gif"/><Relationship Id="rId4" Type="http://schemas.openxmlformats.org/officeDocument/2006/relationships/image" Target="../media/image24.jpeg"/></Relationships>
</file>

<file path=ppt/slides/_rels/slide3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3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45.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6.gif"/></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8.gif"/></Relationships>
</file>

<file path=ppt/slides/_rels/slide47.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0.gif"/></Relationships>
</file>

<file path=ppt/slides/_rels/slide4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4.png"/><Relationship Id="rId7" Type="http://schemas.openxmlformats.org/officeDocument/2006/relationships/diagramColors" Target="../diagrams/colors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5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5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5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57.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6.emf"/></Relationships>
</file>

<file path=ppt/slides/_rels/slide58.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2.jpeg"/></Relationships>
</file>

<file path=ppt/slides/_rels/slide6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6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7.png"/><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79.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cs typeface="+mn-cs"/>
              </a:rPr>
              <a:t>بسم الله </a:t>
            </a:r>
            <a:r>
              <a:rPr lang="fa-IR" smtClean="0">
                <a:cs typeface="+mn-cs"/>
              </a:rPr>
              <a:t>الرحمن الرحیم</a:t>
            </a:r>
            <a:endParaRPr lang="fa-IR" dirty="0">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42919"/>
            <a:ext cx="7772400" cy="6072230"/>
          </a:xfrm>
        </p:spPr>
        <p:txBody>
          <a:bodyPr>
            <a:normAutofit/>
          </a:bodyPr>
          <a:lstStyle/>
          <a:p>
            <a:r>
              <a:rPr lang="fa-IR" sz="2800" b="1" dirty="0" smtClean="0">
                <a:cs typeface="+mn-cs"/>
              </a:rPr>
              <a:t>ويژگيهاي فركتال</a:t>
            </a:r>
            <a:r>
              <a:rPr lang="fa-IR" sz="2800" dirty="0" smtClean="0">
                <a:cs typeface="+mn-cs"/>
              </a:rPr>
              <a:t/>
            </a:r>
            <a:br>
              <a:rPr lang="fa-IR" sz="2800" dirty="0" smtClean="0">
                <a:cs typeface="+mn-cs"/>
              </a:rPr>
            </a:br>
            <a:r>
              <a:rPr lang="fa-IR" sz="2800" dirty="0" smtClean="0">
                <a:cs typeface="+mn-cs"/>
              </a:rPr>
              <a:t>اشكال اقليدسي با استفاده از...</a:t>
            </a:r>
            <a:br>
              <a:rPr lang="fa-IR" sz="2800" dirty="0" smtClean="0">
                <a:cs typeface="+mn-cs"/>
              </a:rPr>
            </a:br>
            <a:r>
              <a:rPr lang="fa-IR" sz="2800" dirty="0" smtClean="0">
                <a:cs typeface="+mn-cs"/>
              </a:rPr>
              <a:t> توابع اشيا و اشكال فركتال با فرآيندهاي پويا توليد مي‌شوند . </a:t>
            </a:r>
            <a:br>
              <a:rPr lang="fa-IR" sz="2800" dirty="0" smtClean="0">
                <a:cs typeface="+mn-cs"/>
              </a:rPr>
            </a:br>
            <a:r>
              <a:rPr lang="fa-IR" sz="2800" dirty="0" smtClean="0">
                <a:cs typeface="+mn-cs"/>
              </a:rPr>
              <a:t>اشياي فركتال داراي خاصيت خود مانندي هستند . </a:t>
            </a:r>
            <a:br>
              <a:rPr lang="fa-IR" sz="2800" dirty="0" smtClean="0">
                <a:cs typeface="+mn-cs"/>
              </a:rPr>
            </a:br>
            <a:r>
              <a:rPr lang="fa-IR" sz="2800" dirty="0" smtClean="0">
                <a:cs typeface="+mn-cs"/>
              </a:rPr>
              <a:t>طول اين اشياء بي­نهايت است­</a:t>
            </a:r>
            <a:br>
              <a:rPr lang="fa-IR" sz="2800" dirty="0" smtClean="0">
                <a:cs typeface="+mn-cs"/>
              </a:rPr>
            </a:br>
            <a:r>
              <a:rPr lang="fa-IR" sz="2800" dirty="0" smtClean="0">
                <a:cs typeface="+mn-cs"/>
              </a:rPr>
              <a:t>چنين ساختارهايي داراي ظرفيت اطلاعاتي زياد هستند در صورتي­كه ظرفيت اطلاعاتي اشياء اقليدسي بسيار محدود و شامل اطلاعات تكراري است . </a:t>
            </a:r>
            <a:br>
              <a:rPr lang="fa-IR" sz="2800" dirty="0" smtClean="0">
                <a:cs typeface="+mn-cs"/>
              </a:rPr>
            </a:br>
            <a:r>
              <a:rPr lang="fa-IR" sz="2800" dirty="0" smtClean="0">
                <a:cs typeface="+mn-cs"/>
              </a:rPr>
              <a:t>مجموعه هاي فركتال قابليت توصيف رياضي بسياري از اشكال پيچيده و به ظاهر نامنظم در طبيعت را دارند ، به همين جهت مي توان هندسه فركتال را بيان رياضي از معماري طبيعت دانست</a:t>
            </a:r>
            <a:br>
              <a:rPr lang="fa-IR" sz="2800" dirty="0" smtClean="0">
                <a:cs typeface="+mn-cs"/>
              </a:rPr>
            </a:br>
            <a:endParaRPr lang="fa-IR" sz="2800" dirty="0">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71480"/>
            <a:ext cx="7772400" cy="5500725"/>
          </a:xfrm>
        </p:spPr>
        <p:txBody>
          <a:bodyPr>
            <a:normAutofit/>
          </a:bodyPr>
          <a:lstStyle/>
          <a:p>
            <a:r>
              <a:rPr lang="fa-IR" sz="1800" b="1" dirty="0">
                <a:cs typeface="+mn-cs"/>
              </a:rPr>
              <a:t>خصوصيات اشکال فرکتال</a:t>
            </a:r>
            <a:r>
              <a:rPr lang="fa-IR" sz="1800" dirty="0" smtClean="0">
                <a:cs typeface="+mn-cs"/>
              </a:rPr>
              <a:t/>
            </a:r>
            <a:br>
              <a:rPr lang="fa-IR" sz="1800" dirty="0" smtClean="0">
                <a:cs typeface="+mn-cs"/>
              </a:rPr>
            </a:br>
            <a:r>
              <a:rPr lang="fa-IR" sz="1800" dirty="0" smtClean="0">
                <a:cs typeface="+mn-cs"/>
              </a:rPr>
              <a:t/>
            </a:r>
            <a:br>
              <a:rPr lang="fa-IR" sz="1800" dirty="0" smtClean="0">
                <a:cs typeface="+mn-cs"/>
              </a:rPr>
            </a:br>
            <a:r>
              <a:rPr lang="fa-IR" sz="1800" dirty="0" smtClean="0">
                <a:cs typeface="+mn-cs"/>
              </a:rPr>
              <a:t>- اشکال اقليدسي با استفاده از توابع ايستا توليد مي شوند ولي اشکال فرکتال با فرآيندهاي پويا توليد مي شوند.( فرآيندهاي پويا, فرآيندهايي هستند که داراي حافظه مي باشند و رفتار آنها به گذشته بستگي دارد.)</a:t>
            </a:r>
            <a:br>
              <a:rPr lang="fa-IR" sz="1800" dirty="0" smtClean="0">
                <a:cs typeface="+mn-cs"/>
              </a:rPr>
            </a:br>
            <a:r>
              <a:rPr lang="fa-IR" sz="1800" dirty="0" smtClean="0">
                <a:cs typeface="+mn-cs"/>
              </a:rPr>
              <a:t/>
            </a:r>
            <a:br>
              <a:rPr lang="fa-IR" sz="1800" dirty="0" smtClean="0">
                <a:cs typeface="+mn-cs"/>
              </a:rPr>
            </a:br>
            <a:r>
              <a:rPr lang="fa-IR" sz="1800" dirty="0" smtClean="0">
                <a:cs typeface="+mn-cs"/>
              </a:rPr>
              <a:t>- اشکال فرکتال داراي خاصيت خود همانندي است. طول اين اشيا بي نهايت است که در فضاي محدود, محصور شده اند.</a:t>
            </a:r>
            <a:br>
              <a:rPr lang="fa-IR" sz="1800" dirty="0" smtClean="0">
                <a:cs typeface="+mn-cs"/>
              </a:rPr>
            </a:br>
            <a:r>
              <a:rPr lang="fa-IR" sz="1800" dirty="0" smtClean="0">
                <a:cs typeface="+mn-cs"/>
              </a:rPr>
              <a:t/>
            </a:r>
            <a:br>
              <a:rPr lang="fa-IR" sz="1800" dirty="0" smtClean="0">
                <a:cs typeface="+mn-cs"/>
              </a:rPr>
            </a:br>
            <a:r>
              <a:rPr lang="fa-IR" sz="1800" dirty="0" smtClean="0">
                <a:cs typeface="+mn-cs"/>
              </a:rPr>
              <a:t>- مجموعه هاي فرکتال, از زير مجموعه هايي تشکيل شده اند که اين زير مجموعه ها شبيه مجموعه هاي بزرگتر هستند.</a:t>
            </a:r>
            <a:br>
              <a:rPr lang="fa-IR" sz="1800" dirty="0" smtClean="0">
                <a:cs typeface="+mn-cs"/>
              </a:rPr>
            </a:br>
            <a:r>
              <a:rPr lang="fa-IR" sz="1800" dirty="0" smtClean="0">
                <a:cs typeface="+mn-cs"/>
              </a:rPr>
              <a:t/>
            </a:r>
            <a:br>
              <a:rPr lang="fa-IR" sz="1800" dirty="0" smtClean="0">
                <a:cs typeface="+mn-cs"/>
              </a:rPr>
            </a:br>
            <a:r>
              <a:rPr lang="fa-IR" sz="1800" dirty="0" smtClean="0">
                <a:cs typeface="+mn-cs"/>
              </a:rPr>
              <a:t>- هندسه فرکتال داراي ساختارهاي ظرفيتي بالاست ولي ظرفيت اطلاعاتي اشياي اقليدسي بسيار محدود و حاوي اطلاعات تکراري است.</a:t>
            </a:r>
            <a:br>
              <a:rPr lang="fa-IR" sz="1800" dirty="0" smtClean="0">
                <a:cs typeface="+mn-cs"/>
              </a:rPr>
            </a:br>
            <a:r>
              <a:rPr lang="fa-IR" sz="1800" dirty="0" smtClean="0">
                <a:cs typeface="+mn-cs"/>
              </a:rPr>
              <a:t/>
            </a:r>
            <a:br>
              <a:rPr lang="fa-IR" sz="1800" dirty="0" smtClean="0">
                <a:cs typeface="+mn-cs"/>
              </a:rPr>
            </a:br>
            <a:r>
              <a:rPr lang="fa-IR" sz="1800" dirty="0" smtClean="0">
                <a:cs typeface="+mn-cs"/>
              </a:rPr>
              <a:t>- هندسه فرکتال, بيان رياضي از معماري طبيعت است.</a:t>
            </a:r>
            <a:br>
              <a:rPr lang="fa-IR" sz="1800" dirty="0" smtClean="0">
                <a:cs typeface="+mn-cs"/>
              </a:rPr>
            </a:br>
            <a:r>
              <a:rPr lang="fa-IR" sz="1800" dirty="0" smtClean="0">
                <a:cs typeface="+mn-cs"/>
              </a:rPr>
              <a:t/>
            </a:r>
            <a:br>
              <a:rPr lang="fa-IR" sz="1800" dirty="0" smtClean="0">
                <a:cs typeface="+mn-cs"/>
              </a:rPr>
            </a:br>
            <a:r>
              <a:rPr lang="fa-IR" sz="1800" dirty="0" smtClean="0">
                <a:cs typeface="+mn-cs"/>
              </a:rPr>
              <a:t>- هر فرآيند تکراري و پويا باعث ايجاد ساختارهاي پيچيده فرکتال نمي شود. مکانيزم توليد چنين ساختارهاي پويايي, آشوب است. در حقيقت, فرکتال تصوير رياضي از آشوب است</a:t>
            </a:r>
            <a:endParaRPr lang="fa-IR" sz="1800" dirty="0">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26130"/>
          </a:xfrm>
        </p:spPr>
        <p:txBody>
          <a:bodyPr>
            <a:normAutofit/>
          </a:bodyPr>
          <a:lstStyle/>
          <a:p>
            <a:r>
              <a:rPr lang="fa-IR" dirty="0" smtClean="0">
                <a:solidFill>
                  <a:srgbClr val="C00000"/>
                </a:solidFill>
                <a:cs typeface="+mn-cs"/>
              </a:rPr>
              <a:t>تعریف آشوب</a:t>
            </a:r>
            <a:br>
              <a:rPr lang="fa-IR" dirty="0" smtClean="0">
                <a:solidFill>
                  <a:srgbClr val="C00000"/>
                </a:solidFill>
                <a:cs typeface="+mn-cs"/>
              </a:rPr>
            </a:br>
            <a:r>
              <a:rPr lang="fa-IR" sz="3600" dirty="0" smtClean="0">
                <a:cs typeface="+mn-cs"/>
              </a:rPr>
              <a:t>فصل مشترک تعاریفی که برای مفهوم آشوب ارائه شده است ، تاکید بر این نکته است که آشوب دانش بررسی رفتار سیستم هایی است که اگرچه ورودی آنها قابل تعیین واندازه گیری است ، اما خروجی این سیستم ها ظاهری کتره ای و تصادفی دارد</a:t>
            </a:r>
            <a:endParaRPr lang="fa-IR" sz="3600" dirty="0">
              <a:solidFill>
                <a:srgbClr val="C00000"/>
              </a:solidFill>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929718" cy="5940088"/>
          </a:xfrm>
          <a:prstGeom prst="rect">
            <a:avLst/>
          </a:prstGeom>
        </p:spPr>
        <p:txBody>
          <a:bodyPr wrap="square">
            <a:spAutoFit/>
          </a:bodyPr>
          <a:lstStyle/>
          <a:p>
            <a:r>
              <a:rPr lang="fa-IR" sz="2000" b="1" dirty="0" smtClean="0">
                <a:solidFill>
                  <a:srgbClr val="C00000"/>
                </a:solidFill>
              </a:rPr>
              <a:t>ویژگی‌های نظریه ی بی‌نظمی</a:t>
            </a:r>
          </a:p>
          <a:p>
            <a:r>
              <a:rPr lang="fa-IR" sz="2000" b="1" dirty="0" smtClean="0">
                <a:solidFill>
                  <a:srgbClr val="C00000"/>
                </a:solidFill>
              </a:rPr>
              <a:t>اثر پروانه‌ای (Butterfly Effect)</a:t>
            </a:r>
          </a:p>
          <a:p>
            <a:r>
              <a:rPr lang="fa-IR" sz="2000" dirty="0" smtClean="0"/>
              <a:t>با بال زدن یک پروانه در یک کشور آفریقایی ممکن است طوفانی در قاره آمریکا رخ دهد. که این اثر را اثر پروانه‌ای نام‌گذاری کردیم.</a:t>
            </a:r>
          </a:p>
          <a:p>
            <a:r>
              <a:rPr lang="fa-IR" sz="2000" b="1" dirty="0" smtClean="0">
                <a:solidFill>
                  <a:srgbClr val="C00000"/>
                </a:solidFill>
              </a:rPr>
              <a:t>سازگاری پویا (Dynamic Adaptation)</a:t>
            </a:r>
          </a:p>
          <a:p>
            <a:r>
              <a:rPr lang="fa-IR" sz="2000" dirty="0" smtClean="0"/>
              <a:t>سیستم‌های بی‌نظم در ارتباط با محیطشان مانند موجودات زنده عمل می‌کنند و نوعی تطابق و سازگاری پویا بین خود و محیط پیرامونشان ایجاد می‌کنند.</a:t>
            </a:r>
          </a:p>
          <a:p>
            <a:r>
              <a:rPr lang="fa-IR" sz="2000" b="1" dirty="0" smtClean="0">
                <a:solidFill>
                  <a:srgbClr val="C00000"/>
                </a:solidFill>
              </a:rPr>
              <a:t>جاذبه‌های غریب (Strange Attractors)</a:t>
            </a:r>
          </a:p>
          <a:p>
            <a:r>
              <a:rPr lang="fa-IR" sz="2000" dirty="0" smtClean="0"/>
              <a:t>این جاذبه‌ها نوعی بی‌نظمی در خود دارند که اگر با دقت به آن‌ها بنگریم و نوع دیدگاهمان را نسبت به آن‌ها عوض کنیم. به نظم عمیق آن‌ها پی خواهیم برد. به طور مثال تصاویر هندسی برگرفته شده از قوم اینکا در صحرای پرو حاکی آن است که اگر از نزدیک به آن‌ها بنگریم بی‌نظمی‌ها را نشان می‌دهند اما اگر از دور دست به آن‌ها بنگریم تصاویر معناداری را در ذهن متبادر می‌سازد. این نوع جاذبه‌ها حاوی مطالب مهمی هستند و آن اینست که در نظر اول نباید محیط پیرامون خود را آشوب ناک توصیف کنیم بلکه با تغییر دیدگاه خود می‌توان این آشوب را به یک نظم تبدیل کرد.</a:t>
            </a:r>
          </a:p>
          <a:p>
            <a:r>
              <a:rPr lang="fa-IR" sz="2000" b="1" dirty="0" smtClean="0">
                <a:solidFill>
                  <a:srgbClr val="C00000"/>
                </a:solidFill>
              </a:rPr>
              <a:t>خود مانایی (Self Similarity)</a:t>
            </a:r>
          </a:p>
          <a:p>
            <a:r>
              <a:rPr lang="fa-IR" sz="2000" dirty="0" smtClean="0"/>
              <a:t>در تئوری آشوب؛ نوعی شباهت بین اجزا و کل قابل تشخیص است. بدین ترتیب که هر جزئی از الگو همانند و متشابه کل می‌باشد. خاصیت خود مانایی در رفتار اعضای سازمان نیز می‌تواند نوعی وحدت ایجاد کند؛ همه افراد به یکسو و یک جهت و هدف واحدی نظر دارند. این ویژگی ازنظریه بی‌نظمی؛ بیشتر در فرکتال‌ها مورد بررسی قرار می‌گیرد</a:t>
            </a:r>
            <a:r>
              <a:rPr lang="fa-IR" dirty="0" smtClean="0"/>
              <a:t>.</a:t>
            </a:r>
            <a:endParaRPr lang="fa-I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تصویر:  www.pupuol.com.3..jpg]"/>
          <p:cNvPicPr>
            <a:picLocks noChangeAspect="1" noChangeArrowheads="1"/>
          </p:cNvPicPr>
          <p:nvPr/>
        </p:nvPicPr>
        <p:blipFill>
          <a:blip r:embed="rId2" cstate="print"/>
          <a:srcRect/>
          <a:stretch>
            <a:fillRect/>
          </a:stretch>
        </p:blipFill>
        <p:spPr bwMode="auto">
          <a:xfrm>
            <a:off x="214282" y="214290"/>
            <a:ext cx="8358246" cy="642939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تصاویر فراکتالی</a:t>
            </a:r>
            <a:endParaRPr lang="fa-IR" dirty="0"/>
          </a:p>
        </p:txBody>
      </p:sp>
      <p:pic>
        <p:nvPicPr>
          <p:cNvPr id="4" name="Content Placeholder 3" descr="1.gif"/>
          <p:cNvPicPr>
            <a:picLocks noGrp="1" noChangeAspect="1"/>
          </p:cNvPicPr>
          <p:nvPr>
            <p:ph idx="1"/>
          </p:nvPr>
        </p:nvPicPr>
        <p:blipFill>
          <a:blip r:embed="rId2" cstate="print"/>
          <a:stretch>
            <a:fillRect/>
          </a:stretch>
        </p:blipFill>
        <p:spPr>
          <a:xfrm>
            <a:off x="1990725" y="2458244"/>
            <a:ext cx="5162550" cy="2809875"/>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oci.ir/HSchool/getFile.aspx?tid=A65FB976BA6DCF6EE36FBB53BC49A0719E5BC253B648C14DCB66D567C5518B5C8C5BA94A8B5B8D5DA1719464996997679262A7779B66874F9567B94FC858D069"/>
          <p:cNvPicPr>
            <a:picLocks noChangeAspect="1" noChangeArrowheads="1"/>
          </p:cNvPicPr>
          <p:nvPr/>
        </p:nvPicPr>
        <p:blipFill>
          <a:blip r:embed="rId2" cstate="print"/>
          <a:srcRect/>
          <a:stretch>
            <a:fillRect/>
          </a:stretch>
        </p:blipFill>
        <p:spPr bwMode="auto">
          <a:xfrm>
            <a:off x="0" y="-171472"/>
            <a:ext cx="9144000" cy="702947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moci.ir/HSchool/getFile.aspx?tid=A65FB976BA6DCF6EE36FBB53BC49A0719E5BC253B648C14DCB66D567C5518B5C8D5BA94A8B5B8D5DA1719464996997679262A7779B66874F9567B94FC858D069"/>
          <p:cNvPicPr>
            <a:picLocks noChangeAspect="1" noChangeArrowheads="1"/>
          </p:cNvPicPr>
          <p:nvPr/>
        </p:nvPicPr>
        <p:blipFill>
          <a:blip r:embed="rId2" cstate="print"/>
          <a:srcRect/>
          <a:stretch>
            <a:fillRect/>
          </a:stretch>
        </p:blipFill>
        <p:spPr bwMode="auto">
          <a:xfrm>
            <a:off x="-64" y="-314348"/>
            <a:ext cx="9144064" cy="717234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moci.ir/HSchool/getFile.aspx?tid=A65FB976BA6DCF6EE36FBB53BC49A0719E5BC253B648C14DCB66D567C5518B5C8E5BA94A8B5B8D5DA1719464996997679262A7779B66874F9567B94FC858D069"/>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moci.ir/HSchool/getFile.aspx?tid=A65FB976BA6DCF6EE36FBB53BC49A0719E5BC253B648C14DCB66D567C5518B5C8F5BA94A8B5B8D5DA1719464996997679262A7779B66874F9567B94FC858D069"/>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11750"/>
          </a:xfrm>
        </p:spPr>
        <p:txBody>
          <a:bodyPr>
            <a:noAutofit/>
          </a:bodyPr>
          <a:lstStyle/>
          <a:p>
            <a:r>
              <a:rPr lang="fa-IR" sz="8000" dirty="0" smtClean="0">
                <a:solidFill>
                  <a:srgbClr val="C00000"/>
                </a:solidFill>
              </a:rPr>
              <a:t>فراکتال ومعماری</a:t>
            </a:r>
            <a:br>
              <a:rPr lang="fa-IR" sz="8000" dirty="0" smtClean="0">
                <a:solidFill>
                  <a:srgbClr val="C00000"/>
                </a:solidFill>
              </a:rPr>
            </a:br>
            <a:endParaRPr lang="fa-IR" sz="8000" dirty="0">
              <a:solidFill>
                <a:srgbClr val="C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42918"/>
            <a:ext cx="7772400" cy="5357849"/>
          </a:xfrm>
        </p:spPr>
        <p:txBody>
          <a:bodyPr>
            <a:normAutofit fontScale="90000"/>
          </a:bodyPr>
          <a:lstStyle/>
          <a:p>
            <a:r>
              <a:rPr lang="fa-IR" dirty="0" smtClean="0">
                <a:cs typeface="+mn-cs"/>
              </a:rPr>
              <a:t>مندل‌بروت به لحاظ رياضياتي و گرافيکي نشان داده است طبيعت براي ايجاد اشکال مختلط و بي‌نظم و قاعده جهان واقعي چگونه از بعدهاي فراکتال استفاده مي‌کند. يک فراکتال به عنوان فرمي ‌هندسي داراي اشکال نامنظم است، اما در بطن اين تصاوير بي‌قاعده و نامنظم، نظمي ‌پنهان وجود دارد.</a:t>
            </a:r>
            <a:endParaRPr lang="fa-IR" dirty="0">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تصویر:  www.pupuol.com.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تصویر:  www.pupuol.com.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97568"/>
          </a:xfrm>
        </p:spPr>
        <p:txBody>
          <a:bodyPr>
            <a:noAutofit/>
          </a:bodyPr>
          <a:lstStyle/>
          <a:p>
            <a:r>
              <a:rPr lang="fa-IR" sz="3200" b="1" dirty="0">
                <a:solidFill>
                  <a:srgbClr val="C00000"/>
                </a:solidFill>
                <a:cs typeface="+mn-cs"/>
              </a:rPr>
              <a:t>رابطه فراکتال و معماري</a:t>
            </a:r>
            <a:r>
              <a:rPr lang="fa-IR" sz="3200" dirty="0" smtClean="0">
                <a:cs typeface="+mn-cs"/>
              </a:rPr>
              <a:t/>
            </a:r>
            <a:br>
              <a:rPr lang="fa-IR" sz="3200" dirty="0" smtClean="0">
                <a:cs typeface="+mn-cs"/>
              </a:rPr>
            </a:br>
            <a:r>
              <a:rPr lang="fa-IR" sz="3200" dirty="0" smtClean="0">
                <a:cs typeface="+mn-cs"/>
              </a:rPr>
              <a:t/>
            </a:r>
            <a:br>
              <a:rPr lang="fa-IR" sz="3200" dirty="0" smtClean="0">
                <a:cs typeface="+mn-cs"/>
              </a:rPr>
            </a:br>
            <a:r>
              <a:rPr lang="fa-IR" sz="3200" dirty="0" smtClean="0">
                <a:solidFill>
                  <a:srgbClr val="002060"/>
                </a:solidFill>
                <a:cs typeface="+mn-cs"/>
              </a:rPr>
              <a:t>مطالعه هندسه بايد به طراح کمک کند به درک بهتري از جريان جزئيات در پيرامون ما و جهان طبيعي دست يابد.</a:t>
            </a:r>
            <a:br>
              <a:rPr lang="fa-IR" sz="3200" dirty="0" smtClean="0">
                <a:solidFill>
                  <a:srgbClr val="002060"/>
                </a:solidFill>
                <a:cs typeface="+mn-cs"/>
              </a:rPr>
            </a:br>
            <a:r>
              <a:rPr lang="fa-IR" sz="3200" dirty="0" smtClean="0">
                <a:solidFill>
                  <a:srgbClr val="002060"/>
                </a:solidFill>
                <a:cs typeface="+mn-cs"/>
              </a:rPr>
              <a:t>خصوصيت فراکتالي يک ترکيب معماري در تسلسل جالب جزئيات است. اين تسلسل براي حفظ جذابيت معماري لازم است. هنگامي که شخص به يک ساختمان نزديک و سپس به آن وارد مي شود هميشه بايد مقياس کوچکتر ديگري همراه با جزئيات جذاب وجود داشته باشد تا معناي کلي ترکيب را بيان کند که اين يک ايده فراکتال است.</a:t>
            </a:r>
            <a:r>
              <a:rPr lang="fa-IR" sz="3200" dirty="0" smtClean="0">
                <a:cs typeface="+mn-cs"/>
              </a:rPr>
              <a:t/>
            </a:r>
            <a:br>
              <a:rPr lang="fa-IR" sz="3200" dirty="0" smtClean="0">
                <a:cs typeface="+mn-cs"/>
              </a:rPr>
            </a:br>
            <a:r>
              <a:rPr lang="fa-IR" sz="3200" dirty="0" smtClean="0">
                <a:cs typeface="+mn-cs"/>
              </a:rPr>
              <a:t/>
            </a:r>
            <a:br>
              <a:rPr lang="fa-IR" sz="3200" dirty="0" smtClean="0">
                <a:cs typeface="+mn-cs"/>
              </a:rPr>
            </a:br>
            <a:endParaRPr lang="fa-IR" sz="3200" dirty="0">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تصویر:  www.pupuol.com.4..jpg]"/>
          <p:cNvPicPr>
            <a:picLocks noChangeAspect="1" noChangeArrowheads="1"/>
          </p:cNvPicPr>
          <p:nvPr/>
        </p:nvPicPr>
        <p:blipFill>
          <a:blip r:embed="rId2" cstate="print"/>
          <a:srcRect/>
          <a:stretch>
            <a:fillRect/>
          </a:stretch>
        </p:blipFill>
        <p:spPr bwMode="auto">
          <a:xfrm>
            <a:off x="642910" y="571480"/>
            <a:ext cx="8072494" cy="5072097"/>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fa-IR" dirty="0" smtClean="0">
                <a:cs typeface="+mn-cs"/>
              </a:rPr>
              <a:t>انسانها در روزگار قديم که در طبيعت مي زيستند و مانند انسان دوره مدرن, با طبيعت بيگانه نبودند, معماريشان با نظم طبيعت بود. آنها به اين دليل که در طبيعت رشد ميافتند, ضمير ناخودآگاهشان نيز با نظم طبيعت- يعني با نظم فراکتال- رشد ميافت, در نتيجه مصنوعاتش نيز داراي نطم فراکتال مي بود</a:t>
            </a:r>
            <a:endParaRPr lang="fa-IR" dirty="0">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14357"/>
            <a:ext cx="7772400" cy="5286412"/>
          </a:xfrm>
        </p:spPr>
        <p:txBody>
          <a:bodyPr>
            <a:noAutofit/>
          </a:bodyPr>
          <a:lstStyle/>
          <a:p>
            <a:r>
              <a:rPr lang="fa-IR" sz="3600" b="1" dirty="0">
                <a:solidFill>
                  <a:srgbClr val="C00000"/>
                </a:solidFill>
                <a:cs typeface="+mn-cs"/>
              </a:rPr>
              <a:t>فراکتال در معماري معاصر</a:t>
            </a:r>
            <a:r>
              <a:rPr lang="fa-IR" sz="3600" dirty="0" smtClean="0">
                <a:cs typeface="+mn-cs"/>
              </a:rPr>
              <a:t/>
            </a:r>
            <a:br>
              <a:rPr lang="fa-IR" sz="3600" dirty="0" smtClean="0">
                <a:cs typeface="+mn-cs"/>
              </a:rPr>
            </a:br>
            <a:r>
              <a:rPr lang="fa-IR" sz="3600" dirty="0" smtClean="0">
                <a:cs typeface="+mn-cs"/>
              </a:rPr>
              <a:t/>
            </a:r>
            <a:br>
              <a:rPr lang="fa-IR" sz="3600" dirty="0" smtClean="0">
                <a:cs typeface="+mn-cs"/>
              </a:rPr>
            </a:br>
            <a:r>
              <a:rPr lang="fa-IR" sz="3600" dirty="0" smtClean="0">
                <a:cs typeface="+mn-cs"/>
              </a:rPr>
              <a:t>به دنبال بيگانگي انسان معاصر با طبيعت و دور شدن ساخته هايش از تشابه با ساختارهاي طبيعت, معماران معاصر به دنبال نمود دادن ساختار فراکتال طبيعت در آثارشان هستند. هر چند که اين هنوز آغاز راه است ولي ارتباطي جديدي در زمينه طبيعت و معماري معاصر را نشان ميدهد. ارتباطي که انسان مدرن آن را فراموش کرده بود</a:t>
            </a:r>
            <a:br>
              <a:rPr lang="fa-IR" sz="3600" dirty="0" smtClean="0">
                <a:cs typeface="+mn-cs"/>
              </a:rPr>
            </a:br>
            <a:endParaRPr lang="fa-IR" sz="3600" dirty="0">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تصویر:  www.pupuol.com.7..jpg]"/>
          <p:cNvPicPr>
            <a:picLocks noChangeAspect="1" noChangeArrowheads="1"/>
          </p:cNvPicPr>
          <p:nvPr/>
        </p:nvPicPr>
        <p:blipFill>
          <a:blip r:embed="rId2" cstate="print"/>
          <a:srcRect/>
          <a:stretch>
            <a:fillRect/>
          </a:stretch>
        </p:blipFill>
        <p:spPr bwMode="auto">
          <a:xfrm>
            <a:off x="0" y="0"/>
            <a:ext cx="4643438" cy="6858000"/>
          </a:xfrm>
          <a:prstGeom prst="rect">
            <a:avLst/>
          </a:prstGeom>
          <a:noFill/>
        </p:spPr>
      </p:pic>
      <p:pic>
        <p:nvPicPr>
          <p:cNvPr id="37892" name="Picture 4" descr="[تصویر:  www.pupuol.com.10..jpg]"/>
          <p:cNvPicPr>
            <a:picLocks noChangeAspect="1" noChangeArrowheads="1"/>
          </p:cNvPicPr>
          <p:nvPr/>
        </p:nvPicPr>
        <p:blipFill>
          <a:blip r:embed="rId3" cstate="print"/>
          <a:srcRect/>
          <a:stretch>
            <a:fillRect/>
          </a:stretch>
        </p:blipFill>
        <p:spPr bwMode="auto">
          <a:xfrm>
            <a:off x="4643438" y="0"/>
            <a:ext cx="4500562" cy="68580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تصویر:  www.pupuol.com.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عکس ساختمان اپرای سیدنی استرالیا">
            <a:hlinkClick r:id="rId2"/>
          </p:cNvPr>
          <p:cNvPicPr>
            <a:picLocks noChangeAspect="1" noChangeArrowheads="1"/>
          </p:cNvPicPr>
          <p:nvPr/>
        </p:nvPicPr>
        <p:blipFill>
          <a:blip r:embed="rId3" cstate="print"/>
          <a:srcRect/>
          <a:stretch>
            <a:fillRect/>
          </a:stretch>
        </p:blipFill>
        <p:spPr bwMode="auto">
          <a:xfrm>
            <a:off x="0" y="-500090"/>
            <a:ext cx="9144000" cy="4286256"/>
          </a:xfrm>
          <a:prstGeom prst="rect">
            <a:avLst/>
          </a:prstGeom>
          <a:noFill/>
        </p:spPr>
      </p:pic>
      <p:pic>
        <p:nvPicPr>
          <p:cNvPr id="1030" name="Picture 6" descr="عکاسی زیبا از امواج دریا (38 عکس)"/>
          <p:cNvPicPr>
            <a:picLocks noChangeAspect="1" noChangeArrowheads="1"/>
          </p:cNvPicPr>
          <p:nvPr/>
        </p:nvPicPr>
        <p:blipFill>
          <a:blip r:embed="rId4" cstate="print"/>
          <a:srcRect/>
          <a:stretch>
            <a:fillRect/>
          </a:stretch>
        </p:blipFill>
        <p:spPr bwMode="auto">
          <a:xfrm>
            <a:off x="0" y="3786190"/>
            <a:ext cx="9144000" cy="307181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benoit_mandelbrot_by_ivankorsario-d32f962"/>
          <p:cNvPicPr>
            <a:picLocks noChangeAspect="1" noChangeArrowheads="1"/>
          </p:cNvPicPr>
          <p:nvPr/>
        </p:nvPicPr>
        <p:blipFill>
          <a:blip r:embed="rId2" cstate="print"/>
          <a:srcRect/>
          <a:stretch>
            <a:fillRect/>
          </a:stretch>
        </p:blipFill>
        <p:spPr bwMode="auto">
          <a:xfrm>
            <a:off x="-64" y="0"/>
            <a:ext cx="9144064" cy="68580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tx2">
                    <a:lumMod val="75000"/>
                  </a:schemeClr>
                </a:solidFill>
              </a:rPr>
              <a:t>تصاویرفراکتالی</a:t>
            </a:r>
            <a:endParaRPr lang="fa-IR" dirty="0">
              <a:solidFill>
                <a:schemeClr val="tx2">
                  <a:lumMod val="75000"/>
                </a:schemeClr>
              </a:solidFill>
            </a:endParaRPr>
          </a:p>
        </p:txBody>
      </p:sp>
      <p:pic>
        <p:nvPicPr>
          <p:cNvPr id="5" name="Content Placeholder 4" descr="1.bmp"/>
          <p:cNvPicPr>
            <a:picLocks noGrp="1" noChangeAspect="1"/>
          </p:cNvPicPr>
          <p:nvPr>
            <p:ph idx="1"/>
          </p:nvPr>
        </p:nvPicPr>
        <p:blipFill>
          <a:blip r:embed="rId2" cstate="print"/>
          <a:stretch>
            <a:fillRect/>
          </a:stretch>
        </p:blipFill>
        <p:spPr>
          <a:xfrm>
            <a:off x="457200" y="1680371"/>
            <a:ext cx="8229600" cy="436562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tx2">
                    <a:lumMod val="75000"/>
                  </a:schemeClr>
                </a:solidFill>
              </a:rPr>
              <a:t>تصاویرفراکتالی</a:t>
            </a:r>
            <a:endParaRPr lang="fa-IR" dirty="0"/>
          </a:p>
        </p:txBody>
      </p:sp>
      <p:pic>
        <p:nvPicPr>
          <p:cNvPr id="4" name="Content Placeholder 3" descr="2.bmp"/>
          <p:cNvPicPr>
            <a:picLocks noGrp="1" noChangeAspect="1"/>
          </p:cNvPicPr>
          <p:nvPr>
            <p:ph idx="1"/>
          </p:nvPr>
        </p:nvPicPr>
        <p:blipFill>
          <a:blip r:embed="rId2" cstate="print"/>
          <a:stretch>
            <a:fillRect/>
          </a:stretch>
        </p:blipFill>
        <p:spPr>
          <a:xfrm>
            <a:off x="457200" y="1680371"/>
            <a:ext cx="8229600" cy="436562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www.weare.ir/wp-content/uploads/2012/03/Fractal-Art-Pictures3-250x250.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تصاویر فراکتال (10)"/>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تصاویر فراکتال (8)"/>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tx2">
                    <a:lumMod val="75000"/>
                  </a:schemeClr>
                </a:solidFill>
              </a:rPr>
              <a:t>تصاویرفراکتالی</a:t>
            </a:r>
            <a:endParaRPr lang="fa-IR" dirty="0"/>
          </a:p>
        </p:txBody>
      </p:sp>
      <p:pic>
        <p:nvPicPr>
          <p:cNvPr id="4" name="Content Placeholder 3" descr="3.bmp"/>
          <p:cNvPicPr>
            <a:picLocks noGrp="1" noChangeAspect="1"/>
          </p:cNvPicPr>
          <p:nvPr>
            <p:ph idx="1"/>
          </p:nvPr>
        </p:nvPicPr>
        <p:blipFill>
          <a:blip r:embed="rId2" cstate="print"/>
          <a:stretch>
            <a:fillRect/>
          </a:stretch>
        </p:blipFill>
        <p:spPr>
          <a:xfrm>
            <a:off x="457200" y="1680371"/>
            <a:ext cx="8229600" cy="4365620"/>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301337" y="1"/>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4" name="TextBox 3"/>
          <p:cNvSpPr txBox="1"/>
          <p:nvPr/>
        </p:nvSpPr>
        <p:spPr>
          <a:xfrm>
            <a:off x="6714387" y="383721"/>
            <a:ext cx="2060180" cy="523220"/>
          </a:xfrm>
          <a:prstGeom prst="rect">
            <a:avLst/>
          </a:prstGeom>
        </p:spPr>
        <p:style>
          <a:lnRef idx="3">
            <a:schemeClr val="lt1"/>
          </a:lnRef>
          <a:fillRef idx="1">
            <a:schemeClr val="accent5"/>
          </a:fillRef>
          <a:effectRef idx="1">
            <a:schemeClr val="accent5"/>
          </a:effectRef>
          <a:fontRef idx="minor">
            <a:schemeClr val="lt1"/>
          </a:fontRef>
        </p:style>
        <p:txBody>
          <a:bodyPr wrap="none" rtlCol="1">
            <a:spAutoFit/>
          </a:bodyPr>
          <a:lstStyle/>
          <a:p>
            <a:r>
              <a:rPr lang="fa-IR" sz="2800" dirty="0" smtClean="0">
                <a:latin typeface="Arial" pitchFamily="34" charset="0"/>
                <a:cs typeface="Arial" pitchFamily="34" charset="0"/>
              </a:rPr>
              <a:t>مثلث سرپینسکی</a:t>
            </a:r>
            <a:endParaRPr lang="fa-IR" sz="2800" dirty="0">
              <a:latin typeface="Arial" pitchFamily="34" charset="0"/>
              <a:cs typeface="Arial"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7908" y="1209020"/>
            <a:ext cx="3887627" cy="4380060"/>
          </a:xfrm>
          <a:prstGeom prst="rect">
            <a:avLst/>
          </a:prstGeom>
        </p:spPr>
      </p:pic>
    </p:spTree>
    <p:extLst>
      <p:ext uri="{BB962C8B-B14F-4D97-AF65-F5344CB8AC3E}">
        <p14:creationId xmlns:p14="http://schemas.microsoft.com/office/powerpoint/2010/main" val="39342488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301337" y="1"/>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3" name="TextBox 2"/>
          <p:cNvSpPr txBox="1"/>
          <p:nvPr/>
        </p:nvSpPr>
        <p:spPr>
          <a:xfrm>
            <a:off x="7022454" y="465366"/>
            <a:ext cx="1745991" cy="369332"/>
          </a:xfrm>
          <a:prstGeom prst="rect">
            <a:avLst/>
          </a:prstGeom>
        </p:spPr>
        <p:style>
          <a:lnRef idx="3">
            <a:schemeClr val="lt1"/>
          </a:lnRef>
          <a:fillRef idx="1">
            <a:schemeClr val="accent5"/>
          </a:fillRef>
          <a:effectRef idx="1">
            <a:schemeClr val="accent5"/>
          </a:effectRef>
          <a:fontRef idx="minor">
            <a:schemeClr val="lt1"/>
          </a:fontRef>
        </p:style>
        <p:txBody>
          <a:bodyPr wrap="none" rtlCol="1">
            <a:spAutoFit/>
          </a:bodyPr>
          <a:lstStyle/>
          <a:p>
            <a:r>
              <a:rPr lang="fa-IR" dirty="0" smtClean="0"/>
              <a:t>خاصیت خودمتشابهی</a:t>
            </a:r>
            <a:endParaRPr lang="fa-IR"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521" y="1374661"/>
            <a:ext cx="2603048" cy="2599645"/>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1484" r="11539"/>
          <a:stretch/>
        </p:blipFill>
        <p:spPr>
          <a:xfrm>
            <a:off x="5161869" y="1245733"/>
            <a:ext cx="2859541" cy="28575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5234" y="4103233"/>
            <a:ext cx="2102729" cy="2660342"/>
          </a:xfrm>
          <a:prstGeom prst="rect">
            <a:avLst/>
          </a:prstGeom>
        </p:spPr>
      </p:pic>
    </p:spTree>
    <p:extLst>
      <p:ext uri="{BB962C8B-B14F-4D97-AF65-F5344CB8AC3E}">
        <p14:creationId xmlns:p14="http://schemas.microsoft.com/office/powerpoint/2010/main" val="1665323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301337" y="1"/>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3" name="TextBox 2"/>
          <p:cNvSpPr txBox="1"/>
          <p:nvPr/>
        </p:nvSpPr>
        <p:spPr>
          <a:xfrm>
            <a:off x="5329683" y="465366"/>
            <a:ext cx="3438762" cy="369332"/>
          </a:xfrm>
          <a:prstGeom prst="rect">
            <a:avLst/>
          </a:prstGeom>
        </p:spPr>
        <p:style>
          <a:lnRef idx="3">
            <a:schemeClr val="lt1"/>
          </a:lnRef>
          <a:fillRef idx="1">
            <a:schemeClr val="accent5"/>
          </a:fillRef>
          <a:effectRef idx="1">
            <a:schemeClr val="accent5"/>
          </a:effectRef>
          <a:fontRef idx="minor">
            <a:schemeClr val="lt1"/>
          </a:fontRef>
        </p:style>
        <p:txBody>
          <a:bodyPr wrap="none" rtlCol="1">
            <a:spAutoFit/>
          </a:bodyPr>
          <a:lstStyle/>
          <a:p>
            <a:r>
              <a:rPr lang="fa-IR" dirty="0" smtClean="0"/>
              <a:t>خاصیت تشکیل از راه تکرار- برف دانه کخ</a:t>
            </a:r>
            <a:endParaRPr lang="fa-IR" dirty="0"/>
          </a:p>
        </p:txBody>
      </p:sp>
      <p:pic>
        <p:nvPicPr>
          <p:cNvPr id="2" name="Picture 1"/>
          <p:cNvPicPr>
            <a:picLocks noChangeAspect="1"/>
          </p:cNvPicPr>
          <p:nvPr/>
        </p:nvPicPr>
        <p:blipFill>
          <a:blip r:embed="rId3" cstate="print"/>
          <a:stretch>
            <a:fillRect/>
          </a:stretch>
        </p:blipFill>
        <p:spPr>
          <a:xfrm>
            <a:off x="1189136" y="1297214"/>
            <a:ext cx="3525739" cy="4205069"/>
          </a:xfrm>
          <a:prstGeom prst="rect">
            <a:avLst/>
          </a:prstGeom>
        </p:spPr>
      </p:pic>
      <p:pic>
        <p:nvPicPr>
          <p:cNvPr id="10" name="Picture 9"/>
          <p:cNvPicPr>
            <a:picLocks noChangeAspect="1"/>
          </p:cNvPicPr>
          <p:nvPr/>
        </p:nvPicPr>
        <p:blipFill>
          <a:blip r:embed="rId4" cstate="print"/>
          <a:stretch>
            <a:fillRect/>
          </a:stretch>
        </p:blipFill>
        <p:spPr>
          <a:xfrm>
            <a:off x="5182024" y="1502230"/>
            <a:ext cx="3353843" cy="4000053"/>
          </a:xfrm>
          <a:prstGeom prst="rect">
            <a:avLst/>
          </a:prstGeom>
        </p:spPr>
      </p:pic>
    </p:spTree>
    <p:extLst>
      <p:ext uri="{BB962C8B-B14F-4D97-AF65-F5344CB8AC3E}">
        <p14:creationId xmlns:p14="http://schemas.microsoft.com/office/powerpoint/2010/main" val="3969184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301337" y="1"/>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3" name="TextBox 2"/>
          <p:cNvSpPr txBox="1"/>
          <p:nvPr/>
        </p:nvSpPr>
        <p:spPr>
          <a:xfrm>
            <a:off x="6432548" y="465366"/>
            <a:ext cx="2335897" cy="369332"/>
          </a:xfrm>
          <a:prstGeom prst="rect">
            <a:avLst/>
          </a:prstGeom>
        </p:spPr>
        <p:style>
          <a:lnRef idx="3">
            <a:schemeClr val="lt1"/>
          </a:lnRef>
          <a:fillRef idx="1">
            <a:schemeClr val="accent5"/>
          </a:fillRef>
          <a:effectRef idx="1">
            <a:schemeClr val="accent5"/>
          </a:effectRef>
          <a:fontRef idx="minor">
            <a:schemeClr val="lt1"/>
          </a:fontRef>
        </p:style>
        <p:txBody>
          <a:bodyPr wrap="none" rtlCol="1">
            <a:spAutoFit/>
          </a:bodyPr>
          <a:lstStyle/>
          <a:p>
            <a:r>
              <a:rPr lang="fa-IR" dirty="0" smtClean="0"/>
              <a:t>خاصیت تشکیل از راه تکرار</a:t>
            </a:r>
            <a:endParaRPr lang="fa-IR" dirty="0"/>
          </a:p>
        </p:txBody>
      </p:sp>
      <p:pic>
        <p:nvPicPr>
          <p:cNvPr id="4" name="Picture 3"/>
          <p:cNvPicPr>
            <a:picLocks noChangeAspect="1"/>
          </p:cNvPicPr>
          <p:nvPr/>
        </p:nvPicPr>
        <p:blipFill>
          <a:blip r:embed="rId3" cstate="print"/>
          <a:stretch>
            <a:fillRect/>
          </a:stretch>
        </p:blipFill>
        <p:spPr>
          <a:xfrm>
            <a:off x="1573666" y="1386115"/>
            <a:ext cx="6282419" cy="4428815"/>
          </a:xfrm>
          <a:prstGeom prst="rect">
            <a:avLst/>
          </a:prstGeom>
        </p:spPr>
      </p:pic>
    </p:spTree>
    <p:extLst>
      <p:ext uri="{BB962C8B-B14F-4D97-AF65-F5344CB8AC3E}">
        <p14:creationId xmlns:p14="http://schemas.microsoft.com/office/powerpoint/2010/main" val="2579202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3941781"/>
          </a:xfrm>
        </p:spPr>
        <p:txBody>
          <a:bodyPr>
            <a:noAutofit/>
          </a:bodyPr>
          <a:lstStyle/>
          <a:p>
            <a:r>
              <a:rPr lang="fa-IR" sz="3200" dirty="0" smtClean="0">
                <a:cs typeface="+mn-cs"/>
              </a:rPr>
              <a:t>واژه فراكتال مشتق از واژه لاتيني فراكتوس- به معني سنگي كه به شكل نامنظم شكسته خرد شده است.</a:t>
            </a:r>
            <a:br>
              <a:rPr lang="fa-IR" sz="3200" dirty="0" smtClean="0">
                <a:cs typeface="+mn-cs"/>
              </a:rPr>
            </a:br>
            <a:r>
              <a:rPr lang="fa-IR" sz="3200" dirty="0" smtClean="0">
                <a:cs typeface="+mn-cs"/>
              </a:rPr>
              <a:t>در سال ۱۹۷۵ براي اولين بار توسط بنوت مندل بروت مطرح شد.</a:t>
            </a:r>
            <a:br>
              <a:rPr lang="fa-IR" sz="3200" dirty="0" smtClean="0">
                <a:cs typeface="+mn-cs"/>
              </a:rPr>
            </a:br>
            <a:r>
              <a:rPr lang="fa-IR" sz="3200" dirty="0" smtClean="0">
                <a:cs typeface="+mn-cs"/>
              </a:rPr>
              <a:t>فراكتال ها شكل هايي هستند كه بر خلاف شكل هاي هندسي اقليدسي به هيچ وجه منظم نيستند</a:t>
            </a:r>
            <a:br>
              <a:rPr lang="fa-IR" sz="3200" dirty="0" smtClean="0">
                <a:cs typeface="+mn-cs"/>
              </a:rPr>
            </a:br>
            <a:r>
              <a:rPr lang="fa-IR" sz="3200" dirty="0" smtClean="0">
                <a:cs typeface="+mn-cs"/>
              </a:rPr>
              <a:t>اين شكل ها اولاً سر تاسر نامنظم اند، ثانياً ميزان بي نظمي آنها در همه مقياسها يكسان است</a:t>
            </a:r>
            <a:br>
              <a:rPr lang="fa-IR" sz="3200" dirty="0" smtClean="0">
                <a:cs typeface="+mn-cs"/>
              </a:rPr>
            </a:br>
            <a:endParaRPr lang="fa-IR" sz="3200" dirty="0">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301337" y="1"/>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3" name="TextBox 2"/>
          <p:cNvSpPr txBox="1"/>
          <p:nvPr/>
        </p:nvSpPr>
        <p:spPr>
          <a:xfrm>
            <a:off x="6432548" y="465366"/>
            <a:ext cx="2335897" cy="369332"/>
          </a:xfrm>
          <a:prstGeom prst="rect">
            <a:avLst/>
          </a:prstGeom>
        </p:spPr>
        <p:style>
          <a:lnRef idx="3">
            <a:schemeClr val="lt1"/>
          </a:lnRef>
          <a:fillRef idx="1">
            <a:schemeClr val="accent5"/>
          </a:fillRef>
          <a:effectRef idx="1">
            <a:schemeClr val="accent5"/>
          </a:effectRef>
          <a:fontRef idx="minor">
            <a:schemeClr val="lt1"/>
          </a:fontRef>
        </p:style>
        <p:txBody>
          <a:bodyPr wrap="none" rtlCol="1">
            <a:spAutoFit/>
          </a:bodyPr>
          <a:lstStyle/>
          <a:p>
            <a:r>
              <a:rPr lang="fa-IR" dirty="0" smtClean="0"/>
              <a:t>خاصیت تشکیل از راه تکرار</a:t>
            </a:r>
            <a:endParaRPr lang="fa-IR" dirty="0"/>
          </a:p>
        </p:txBody>
      </p:sp>
      <p:pic>
        <p:nvPicPr>
          <p:cNvPr id="2" name="Picture 1"/>
          <p:cNvPicPr>
            <a:picLocks noChangeAspect="1"/>
          </p:cNvPicPr>
          <p:nvPr/>
        </p:nvPicPr>
        <p:blipFill>
          <a:blip r:embed="rId3" cstate="print"/>
          <a:stretch>
            <a:fillRect/>
          </a:stretch>
        </p:blipFill>
        <p:spPr>
          <a:xfrm>
            <a:off x="2280495" y="1034143"/>
            <a:ext cx="4902035" cy="5424616"/>
          </a:xfrm>
          <a:prstGeom prst="rect">
            <a:avLst/>
          </a:prstGeom>
        </p:spPr>
      </p:pic>
    </p:spTree>
    <p:extLst>
      <p:ext uri="{BB962C8B-B14F-4D97-AF65-F5344CB8AC3E}">
        <p14:creationId xmlns:p14="http://schemas.microsoft.com/office/powerpoint/2010/main" val="3766509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301337" y="1"/>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3" name="TextBox 2"/>
          <p:cNvSpPr txBox="1"/>
          <p:nvPr/>
        </p:nvSpPr>
        <p:spPr>
          <a:xfrm>
            <a:off x="6432548" y="465366"/>
            <a:ext cx="2335897" cy="369332"/>
          </a:xfrm>
          <a:prstGeom prst="rect">
            <a:avLst/>
          </a:prstGeom>
        </p:spPr>
        <p:style>
          <a:lnRef idx="3">
            <a:schemeClr val="lt1"/>
          </a:lnRef>
          <a:fillRef idx="1">
            <a:schemeClr val="accent5"/>
          </a:fillRef>
          <a:effectRef idx="1">
            <a:schemeClr val="accent5"/>
          </a:effectRef>
          <a:fontRef idx="minor">
            <a:schemeClr val="lt1"/>
          </a:fontRef>
        </p:style>
        <p:txBody>
          <a:bodyPr wrap="none" rtlCol="1">
            <a:spAutoFit/>
          </a:bodyPr>
          <a:lstStyle/>
          <a:p>
            <a:r>
              <a:rPr lang="fa-IR" dirty="0" smtClean="0"/>
              <a:t>خاصیت تشکیل از راه تکرار</a:t>
            </a:r>
            <a:endParaRPr lang="fa-IR"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5588" y="1054046"/>
            <a:ext cx="5528615" cy="5085497"/>
          </a:xfrm>
          <a:prstGeom prst="rect">
            <a:avLst/>
          </a:prstGeom>
        </p:spPr>
      </p:pic>
    </p:spTree>
    <p:extLst>
      <p:ext uri="{BB962C8B-B14F-4D97-AF65-F5344CB8AC3E}">
        <p14:creationId xmlns:p14="http://schemas.microsoft.com/office/powerpoint/2010/main" val="30469321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301337" y="1"/>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4" name="TextBox 3"/>
          <p:cNvSpPr txBox="1"/>
          <p:nvPr/>
        </p:nvSpPr>
        <p:spPr>
          <a:xfrm>
            <a:off x="1060460" y="587828"/>
            <a:ext cx="7410648" cy="1938992"/>
          </a:xfrm>
          <a:prstGeom prst="rect">
            <a:avLst/>
          </a:prstGeom>
          <a:noFill/>
        </p:spPr>
        <p:txBody>
          <a:bodyPr wrap="square" rtlCol="1">
            <a:spAutoFit/>
          </a:bodyPr>
          <a:lstStyle/>
          <a:p>
            <a:r>
              <a:rPr lang="fa-IR" sz="2400" dirty="0"/>
              <a:t>خصوصیت فراکتالی یک ترکیب معماری در تسلسل جالب جزئیات است. این تسلسل برای حفظ جذابیت معماری لازم است. هنگامی که شخص به یک ساختمان نزدیک و سپس به آن وارد می شود همیشه باید مقیاس کوچکتر دیگری همراه با جزئیات جذاب وجود داشته باشد تا معنای کلی ترکیب را بیان کند که این  یک ایده فراکتال است.</a:t>
            </a:r>
          </a:p>
        </p:txBody>
      </p:sp>
      <p:cxnSp>
        <p:nvCxnSpPr>
          <p:cNvPr id="3" name="Straight Connector 2"/>
          <p:cNvCxnSpPr/>
          <p:nvPr/>
        </p:nvCxnSpPr>
        <p:spPr>
          <a:xfrm flipV="1">
            <a:off x="301338" y="2530929"/>
            <a:ext cx="8842663"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255" y="2613500"/>
            <a:ext cx="2226379" cy="33572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5300" y="2686116"/>
            <a:ext cx="1637369" cy="32120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34798" y="2613500"/>
            <a:ext cx="3864410" cy="38311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14063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301337" y="1"/>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4" name="TextBox 3"/>
          <p:cNvSpPr txBox="1"/>
          <p:nvPr/>
        </p:nvSpPr>
        <p:spPr>
          <a:xfrm>
            <a:off x="6288089" y="440873"/>
            <a:ext cx="2382383" cy="461665"/>
          </a:xfrm>
          <a:prstGeom prst="rect">
            <a:avLst/>
          </a:prstGeom>
          <a:solidFill>
            <a:srgbClr val="00B0F0"/>
          </a:solidFill>
          <a:ln>
            <a:solidFill>
              <a:srgbClr val="00B0F0"/>
            </a:solidFill>
          </a:ln>
        </p:spPr>
        <p:style>
          <a:lnRef idx="3">
            <a:schemeClr val="lt1"/>
          </a:lnRef>
          <a:fillRef idx="1">
            <a:schemeClr val="accent1"/>
          </a:fillRef>
          <a:effectRef idx="1">
            <a:schemeClr val="accent1"/>
          </a:effectRef>
          <a:fontRef idx="minor">
            <a:schemeClr val="lt1"/>
          </a:fontRef>
        </p:style>
        <p:txBody>
          <a:bodyPr wrap="none" rtlCol="1">
            <a:spAutoFit/>
          </a:bodyPr>
          <a:lstStyle/>
          <a:p>
            <a:r>
              <a:rPr lang="fa-IR" sz="2400" dirty="0" smtClean="0"/>
              <a:t>دوره کلاسیک - آفریقا</a:t>
            </a:r>
            <a:endParaRPr lang="fa-IR" sz="2400" dirty="0"/>
          </a:p>
        </p:txBody>
      </p:sp>
      <p:sp>
        <p:nvSpPr>
          <p:cNvPr id="13" name="TextBox 12"/>
          <p:cNvSpPr txBox="1"/>
          <p:nvPr/>
        </p:nvSpPr>
        <p:spPr>
          <a:xfrm>
            <a:off x="5815617" y="1054987"/>
            <a:ext cx="2800768" cy="369332"/>
          </a:xfrm>
          <a:prstGeom prst="rect">
            <a:avLst/>
          </a:prstGeom>
          <a:noFill/>
        </p:spPr>
        <p:txBody>
          <a:bodyPr wrap="none" rtlCol="1">
            <a:spAutoFit/>
          </a:bodyPr>
          <a:lstStyle/>
          <a:p>
            <a:r>
              <a:rPr lang="fa-IR" dirty="0" smtClean="0"/>
              <a:t>ساختمانهای یائیلایی – جنوب زامبیا</a:t>
            </a:r>
            <a:endParaRPr lang="fa-IR"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1765" y="1424319"/>
            <a:ext cx="3416366" cy="5151664"/>
          </a:xfrm>
          <a:prstGeom prst="rect">
            <a:avLst/>
          </a:prstGeom>
        </p:spPr>
      </p:pic>
    </p:spTree>
    <p:extLst>
      <p:ext uri="{BB962C8B-B14F-4D97-AF65-F5344CB8AC3E}">
        <p14:creationId xmlns:p14="http://schemas.microsoft.com/office/powerpoint/2010/main" val="2717729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301337" y="1"/>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4" name="TextBox 3"/>
          <p:cNvSpPr txBox="1"/>
          <p:nvPr/>
        </p:nvSpPr>
        <p:spPr>
          <a:xfrm>
            <a:off x="6288089" y="440873"/>
            <a:ext cx="2382383" cy="461665"/>
          </a:xfrm>
          <a:prstGeom prst="rect">
            <a:avLst/>
          </a:prstGeom>
          <a:solidFill>
            <a:srgbClr val="00B0F0"/>
          </a:solidFill>
          <a:ln>
            <a:solidFill>
              <a:srgbClr val="00B0F0"/>
            </a:solidFill>
          </a:ln>
        </p:spPr>
        <p:style>
          <a:lnRef idx="3">
            <a:schemeClr val="lt1"/>
          </a:lnRef>
          <a:fillRef idx="1">
            <a:schemeClr val="accent1"/>
          </a:fillRef>
          <a:effectRef idx="1">
            <a:schemeClr val="accent1"/>
          </a:effectRef>
          <a:fontRef idx="minor">
            <a:schemeClr val="lt1"/>
          </a:fontRef>
        </p:style>
        <p:txBody>
          <a:bodyPr wrap="none" rtlCol="1">
            <a:spAutoFit/>
          </a:bodyPr>
          <a:lstStyle/>
          <a:p>
            <a:r>
              <a:rPr lang="fa-IR" sz="2400" dirty="0" smtClean="0"/>
              <a:t>دوره کلاسیک - آفریقا</a:t>
            </a:r>
            <a:endParaRPr lang="fa-IR" sz="2400"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118" y="902539"/>
            <a:ext cx="3998459" cy="3446483"/>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1696" y="2315434"/>
            <a:ext cx="3214688" cy="4067175"/>
          </a:xfrm>
          <a:prstGeom prst="rect">
            <a:avLst/>
          </a:prstGeom>
        </p:spPr>
      </p:pic>
      <p:sp>
        <p:nvSpPr>
          <p:cNvPr id="13" name="TextBox 12"/>
          <p:cNvSpPr txBox="1"/>
          <p:nvPr/>
        </p:nvSpPr>
        <p:spPr>
          <a:xfrm>
            <a:off x="6552999" y="1054987"/>
            <a:ext cx="2063385" cy="369332"/>
          </a:xfrm>
          <a:prstGeom prst="rect">
            <a:avLst/>
          </a:prstGeom>
          <a:noFill/>
        </p:spPr>
        <p:txBody>
          <a:bodyPr wrap="none" rtlCol="1">
            <a:spAutoFit/>
          </a:bodyPr>
          <a:lstStyle/>
          <a:p>
            <a:r>
              <a:rPr lang="fa-IR" dirty="0" smtClean="0">
                <a:latin typeface="Arial" pitchFamily="34" charset="0"/>
                <a:cs typeface="Arial" pitchFamily="34" charset="0"/>
              </a:rPr>
              <a:t>روستای </a:t>
            </a:r>
            <a:r>
              <a:rPr lang="en-US" dirty="0" smtClean="0">
                <a:latin typeface="Arial" pitchFamily="34" charset="0"/>
                <a:cs typeface="Arial" pitchFamily="34" charset="0"/>
              </a:rPr>
              <a:t>Ba-</a:t>
            </a:r>
            <a:r>
              <a:rPr lang="en-US" dirty="0" err="1" smtClean="0">
                <a:latin typeface="Arial" pitchFamily="34" charset="0"/>
                <a:cs typeface="Arial" pitchFamily="34" charset="0"/>
              </a:rPr>
              <a:t>Ila</a:t>
            </a:r>
            <a:r>
              <a:rPr lang="fa-IR" b="1" dirty="0">
                <a:latin typeface="Arial" pitchFamily="34" charset="0"/>
                <a:cs typeface="Arial" pitchFamily="34" charset="0"/>
              </a:rPr>
              <a:t> </a:t>
            </a:r>
            <a:r>
              <a:rPr lang="fa-IR" b="1" dirty="0" smtClean="0">
                <a:latin typeface="Arial" pitchFamily="34" charset="0"/>
                <a:cs typeface="Arial" pitchFamily="34" charset="0"/>
              </a:rPr>
              <a:t>- آفریقا</a:t>
            </a:r>
            <a:endParaRPr lang="fa-IR" dirty="0">
              <a:latin typeface="Arial" pitchFamily="34" charset="0"/>
              <a:cs typeface="Arial" pitchFamily="34" charset="0"/>
            </a:endParaRPr>
          </a:p>
        </p:txBody>
      </p:sp>
    </p:spTree>
    <p:extLst>
      <p:ext uri="{BB962C8B-B14F-4D97-AF65-F5344CB8AC3E}">
        <p14:creationId xmlns:p14="http://schemas.microsoft.com/office/powerpoint/2010/main" val="16253913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301337" y="1"/>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4" name="TextBox 3"/>
          <p:cNvSpPr txBox="1"/>
          <p:nvPr/>
        </p:nvSpPr>
        <p:spPr>
          <a:xfrm>
            <a:off x="6288089" y="440873"/>
            <a:ext cx="2382383" cy="461665"/>
          </a:xfrm>
          <a:prstGeom prst="rect">
            <a:avLst/>
          </a:prstGeom>
          <a:solidFill>
            <a:srgbClr val="00B0F0"/>
          </a:solidFill>
        </p:spPr>
        <p:style>
          <a:lnRef idx="3">
            <a:schemeClr val="lt1"/>
          </a:lnRef>
          <a:fillRef idx="1">
            <a:schemeClr val="accent3"/>
          </a:fillRef>
          <a:effectRef idx="1">
            <a:schemeClr val="accent3"/>
          </a:effectRef>
          <a:fontRef idx="minor">
            <a:schemeClr val="lt1"/>
          </a:fontRef>
        </p:style>
        <p:txBody>
          <a:bodyPr wrap="none" rtlCol="1">
            <a:spAutoFit/>
          </a:bodyPr>
          <a:lstStyle/>
          <a:p>
            <a:r>
              <a:rPr lang="fa-IR" sz="2400" dirty="0" smtClean="0"/>
              <a:t>دوره کلاسیک - آفریقا</a:t>
            </a:r>
            <a:endParaRPr lang="fa-IR" sz="2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3342" y="902537"/>
            <a:ext cx="2898458" cy="5057392"/>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5249" y="1411933"/>
            <a:ext cx="2586038" cy="4038600"/>
          </a:xfrm>
          <a:prstGeom prst="rect">
            <a:avLst/>
          </a:prstGeom>
        </p:spPr>
      </p:pic>
    </p:spTree>
    <p:extLst>
      <p:ext uri="{BB962C8B-B14F-4D97-AF65-F5344CB8AC3E}">
        <p14:creationId xmlns:p14="http://schemas.microsoft.com/office/powerpoint/2010/main" val="2654596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301337" y="1"/>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4" name="TextBox 3"/>
          <p:cNvSpPr txBox="1"/>
          <p:nvPr/>
        </p:nvSpPr>
        <p:spPr>
          <a:xfrm>
            <a:off x="6288089" y="440873"/>
            <a:ext cx="2382383" cy="461665"/>
          </a:xfrm>
          <a:prstGeom prst="rect">
            <a:avLst/>
          </a:prstGeom>
          <a:solidFill>
            <a:srgbClr val="00B0F0"/>
          </a:solidFill>
        </p:spPr>
        <p:style>
          <a:lnRef idx="3">
            <a:schemeClr val="lt1"/>
          </a:lnRef>
          <a:fillRef idx="1">
            <a:schemeClr val="accent3"/>
          </a:fillRef>
          <a:effectRef idx="1">
            <a:schemeClr val="accent3"/>
          </a:effectRef>
          <a:fontRef idx="minor">
            <a:schemeClr val="lt1"/>
          </a:fontRef>
        </p:style>
        <p:txBody>
          <a:bodyPr wrap="none" rtlCol="1">
            <a:spAutoFit/>
          </a:bodyPr>
          <a:lstStyle/>
          <a:p>
            <a:r>
              <a:rPr lang="fa-IR" sz="2400" dirty="0" smtClean="0"/>
              <a:t>دوره کلاسیک - آفریقا</a:t>
            </a:r>
            <a:endParaRPr lang="fa-IR" sz="2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803" y="1457708"/>
            <a:ext cx="3370130" cy="4306277"/>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2357" y="2604407"/>
            <a:ext cx="4725410" cy="1967593"/>
          </a:xfrm>
          <a:prstGeom prst="rect">
            <a:avLst/>
          </a:prstGeom>
        </p:spPr>
      </p:pic>
    </p:spTree>
    <p:extLst>
      <p:ext uri="{BB962C8B-B14F-4D97-AF65-F5344CB8AC3E}">
        <p14:creationId xmlns:p14="http://schemas.microsoft.com/office/powerpoint/2010/main" val="347163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301337" y="1"/>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4" name="TextBox 3"/>
          <p:cNvSpPr txBox="1"/>
          <p:nvPr/>
        </p:nvSpPr>
        <p:spPr>
          <a:xfrm>
            <a:off x="6492249" y="367394"/>
            <a:ext cx="2165978" cy="461665"/>
          </a:xfrm>
          <a:prstGeom prst="rect">
            <a:avLst/>
          </a:prstGeom>
          <a:solidFill>
            <a:srgbClr val="00B0F0"/>
          </a:solidFill>
        </p:spPr>
        <p:style>
          <a:lnRef idx="3">
            <a:schemeClr val="lt1"/>
          </a:lnRef>
          <a:fillRef idx="1">
            <a:schemeClr val="accent1"/>
          </a:fillRef>
          <a:effectRef idx="1">
            <a:schemeClr val="accent1"/>
          </a:effectRef>
          <a:fontRef idx="minor">
            <a:schemeClr val="lt1"/>
          </a:fontRef>
        </p:style>
        <p:txBody>
          <a:bodyPr wrap="none" rtlCol="1">
            <a:spAutoFit/>
          </a:bodyPr>
          <a:lstStyle/>
          <a:p>
            <a:r>
              <a:rPr lang="fa-IR" sz="2400" dirty="0" smtClean="0"/>
              <a:t>دوره کلاسیک - هند</a:t>
            </a:r>
            <a:endParaRPr lang="fa-IR" sz="2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8599" y="853746"/>
            <a:ext cx="2146504" cy="557620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3227" y="1332820"/>
            <a:ext cx="2069136" cy="4819674"/>
          </a:xfrm>
          <a:prstGeom prst="rect">
            <a:avLst/>
          </a:prstGeom>
        </p:spPr>
      </p:pic>
    </p:spTree>
    <p:extLst>
      <p:ext uri="{BB962C8B-B14F-4D97-AF65-F5344CB8AC3E}">
        <p14:creationId xmlns:p14="http://schemas.microsoft.com/office/powerpoint/2010/main" val="4261498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301337" y="1"/>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4" name="TextBox 3"/>
          <p:cNvSpPr txBox="1"/>
          <p:nvPr/>
        </p:nvSpPr>
        <p:spPr>
          <a:xfrm>
            <a:off x="6315919" y="367394"/>
            <a:ext cx="2342308" cy="461665"/>
          </a:xfrm>
          <a:prstGeom prst="rect">
            <a:avLst/>
          </a:prstGeom>
          <a:solidFill>
            <a:srgbClr val="00B0F0"/>
          </a:solidFill>
        </p:spPr>
        <p:style>
          <a:lnRef idx="3">
            <a:schemeClr val="lt1"/>
          </a:lnRef>
          <a:fillRef idx="1">
            <a:schemeClr val="accent1"/>
          </a:fillRef>
          <a:effectRef idx="1">
            <a:schemeClr val="accent1"/>
          </a:effectRef>
          <a:fontRef idx="minor">
            <a:schemeClr val="lt1"/>
          </a:fontRef>
        </p:style>
        <p:txBody>
          <a:bodyPr wrap="none" rtlCol="1">
            <a:spAutoFit/>
          </a:bodyPr>
          <a:lstStyle/>
          <a:p>
            <a:r>
              <a:rPr lang="fa-IR" sz="2400" dirty="0" smtClean="0"/>
              <a:t>دوره کلاسیک - اروپا</a:t>
            </a:r>
            <a:endParaRPr lang="fa-IR" sz="2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79" y="915330"/>
            <a:ext cx="2648291" cy="471748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6719" y="915330"/>
            <a:ext cx="5286434" cy="4717488"/>
          </a:xfrm>
          <a:prstGeom prst="rect">
            <a:avLst/>
          </a:prstGeom>
        </p:spPr>
      </p:pic>
    </p:spTree>
    <p:extLst>
      <p:ext uri="{BB962C8B-B14F-4D97-AF65-F5344CB8AC3E}">
        <p14:creationId xmlns:p14="http://schemas.microsoft.com/office/powerpoint/2010/main" val="820798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301337" y="1"/>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4" name="TextBox 3"/>
          <p:cNvSpPr txBox="1"/>
          <p:nvPr/>
        </p:nvSpPr>
        <p:spPr>
          <a:xfrm>
            <a:off x="6315919" y="367394"/>
            <a:ext cx="2342308" cy="461665"/>
          </a:xfrm>
          <a:prstGeom prst="rect">
            <a:avLst/>
          </a:prstGeom>
          <a:solidFill>
            <a:srgbClr val="00B0F0"/>
          </a:solidFill>
        </p:spPr>
        <p:style>
          <a:lnRef idx="3">
            <a:schemeClr val="lt1"/>
          </a:lnRef>
          <a:fillRef idx="1">
            <a:schemeClr val="accent1"/>
          </a:fillRef>
          <a:effectRef idx="1">
            <a:schemeClr val="accent1"/>
          </a:effectRef>
          <a:fontRef idx="minor">
            <a:schemeClr val="lt1"/>
          </a:fontRef>
        </p:style>
        <p:txBody>
          <a:bodyPr wrap="none" rtlCol="1">
            <a:spAutoFit/>
          </a:bodyPr>
          <a:lstStyle/>
          <a:p>
            <a:r>
              <a:rPr lang="fa-IR" sz="2400" dirty="0" smtClean="0"/>
              <a:t>دوره کلاسیک - اروپا</a:t>
            </a:r>
            <a:endParaRPr lang="fa-IR" sz="2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5551" y="1118508"/>
            <a:ext cx="5320665" cy="4750594"/>
          </a:xfrm>
          <a:prstGeom prst="rect">
            <a:avLst/>
          </a:prstGeom>
        </p:spPr>
      </p:pic>
    </p:spTree>
    <p:extLst>
      <p:ext uri="{BB962C8B-B14F-4D97-AF65-F5344CB8AC3E}">
        <p14:creationId xmlns:p14="http://schemas.microsoft.com/office/powerpoint/2010/main" val="3808118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fa-IR" dirty="0" smtClean="0">
                <a:cs typeface="+mn-cs"/>
              </a:rPr>
              <a:t>ابرها به صورت كره نيستند،</a:t>
            </a:r>
            <a:br>
              <a:rPr lang="fa-IR" dirty="0" smtClean="0">
                <a:cs typeface="+mn-cs"/>
              </a:rPr>
            </a:br>
            <a:r>
              <a:rPr lang="fa-IR" dirty="0" smtClean="0">
                <a:cs typeface="+mn-cs"/>
              </a:rPr>
              <a:t>كوهها همانند مخروط نمي باشند،</a:t>
            </a:r>
            <a:br>
              <a:rPr lang="fa-IR" dirty="0" smtClean="0">
                <a:cs typeface="+mn-cs"/>
              </a:rPr>
            </a:br>
            <a:r>
              <a:rPr lang="fa-IR" dirty="0" smtClean="0">
                <a:cs typeface="+mn-cs"/>
              </a:rPr>
              <a:t>سواحل دريا دايره شكل نيستند،</a:t>
            </a:r>
            <a:br>
              <a:rPr lang="fa-IR" dirty="0" smtClean="0">
                <a:cs typeface="+mn-cs"/>
              </a:rPr>
            </a:br>
            <a:r>
              <a:rPr lang="fa-IR" dirty="0" smtClean="0">
                <a:cs typeface="+mn-cs"/>
              </a:rPr>
              <a:t>پوست درخت صاف نيست</a:t>
            </a:r>
            <a:br>
              <a:rPr lang="fa-IR" dirty="0" smtClean="0">
                <a:cs typeface="+mn-cs"/>
              </a:rPr>
            </a:br>
            <a:r>
              <a:rPr lang="fa-IR" dirty="0" smtClean="0">
                <a:cs typeface="+mn-cs"/>
              </a:rPr>
              <a:t>و صاعقه بصورت خط مستقيم حركت نمي كند.</a:t>
            </a:r>
            <a:br>
              <a:rPr lang="fa-IR" dirty="0" smtClean="0">
                <a:cs typeface="+mn-cs"/>
              </a:rPr>
            </a:br>
            <a:endParaRPr lang="fa-IR" dirty="0">
              <a:cs typeface="+mn-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301337" y="1"/>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4" name="TextBox 3"/>
          <p:cNvSpPr txBox="1"/>
          <p:nvPr/>
        </p:nvSpPr>
        <p:spPr>
          <a:xfrm>
            <a:off x="7260087" y="367394"/>
            <a:ext cx="1398140" cy="461665"/>
          </a:xfrm>
          <a:prstGeom prst="rect">
            <a:avLst/>
          </a:prstGeom>
          <a:solidFill>
            <a:srgbClr val="00B0F0"/>
          </a:solidFill>
        </p:spPr>
        <p:style>
          <a:lnRef idx="3">
            <a:schemeClr val="lt1"/>
          </a:lnRef>
          <a:fillRef idx="1">
            <a:schemeClr val="accent1"/>
          </a:fillRef>
          <a:effectRef idx="1">
            <a:schemeClr val="accent1"/>
          </a:effectRef>
          <a:fontRef idx="minor">
            <a:schemeClr val="lt1"/>
          </a:fontRef>
        </p:style>
        <p:txBody>
          <a:bodyPr wrap="none" rtlCol="1">
            <a:spAutoFit/>
          </a:bodyPr>
          <a:lstStyle/>
          <a:p>
            <a:r>
              <a:rPr lang="fa-IR" sz="2400" dirty="0" smtClean="0"/>
              <a:t>فرانک گری</a:t>
            </a:r>
            <a:endParaRPr lang="fa-IR" sz="2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3831" y="1227286"/>
            <a:ext cx="2846570" cy="5630714"/>
          </a:xfrm>
          <a:prstGeom prst="rect">
            <a:avLst/>
          </a:prstGeom>
          <a:ln>
            <a:noFill/>
          </a:ln>
          <a:effectLst>
            <a:outerShdw blurRad="190500" algn="tl" rotWithShape="0">
              <a:srgbClr val="000000">
                <a:alpha val="70000"/>
              </a:srgbClr>
            </a:outerShdw>
          </a:effectLst>
        </p:spPr>
      </p:pic>
      <p:graphicFrame>
        <p:nvGraphicFramePr>
          <p:cNvPr id="5" name="Diagram 4"/>
          <p:cNvGraphicFramePr/>
          <p:nvPr>
            <p:extLst>
              <p:ext uri="{D42A27DB-BD31-4B8C-83A1-F6EECF244321}">
                <p14:modId xmlns:p14="http://schemas.microsoft.com/office/powerpoint/2010/main" val="1165027622"/>
              </p:ext>
            </p:extLst>
          </p:nvPr>
        </p:nvGraphicFramePr>
        <p:xfrm>
          <a:off x="853515" y="692177"/>
          <a:ext cx="4718611" cy="31860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p:cNvSpPr txBox="1"/>
          <p:nvPr/>
        </p:nvSpPr>
        <p:spPr>
          <a:xfrm>
            <a:off x="430184" y="4223460"/>
            <a:ext cx="5376090" cy="1754326"/>
          </a:xfrm>
          <a:prstGeom prst="rect">
            <a:avLst/>
          </a:prstGeom>
          <a:noFill/>
        </p:spPr>
        <p:txBody>
          <a:bodyPr wrap="square" rtlCol="1">
            <a:spAutoFit/>
          </a:bodyPr>
          <a:lstStyle/>
          <a:p>
            <a:r>
              <a:rPr lang="fa-IR" dirty="0" smtClean="0"/>
              <a:t>متولد سال 1229 در شهر تورنتو کانادا در خانواده‌ای یهودی</a:t>
            </a:r>
          </a:p>
          <a:p>
            <a:r>
              <a:rPr lang="fa-IR" dirty="0" smtClean="0"/>
              <a:t>پیرو سبک‌های فولدینگ، معماری پرش کیهانی، دیکانستراکشن</a:t>
            </a:r>
          </a:p>
          <a:p>
            <a:r>
              <a:rPr lang="fa-IR" dirty="0" smtClean="0"/>
              <a:t>دارای 27 اثر موفق، که موزه گوگنهایم بیلبائو، تالار کنسرت والت دیزنی و خانه رقصان از مهمترین آثار اوست</a:t>
            </a:r>
          </a:p>
          <a:p>
            <a:r>
              <a:rPr lang="fa-IR" dirty="0" smtClean="0"/>
              <a:t>11 جایزه بین‌المللی و 12 دکتری افتخاری از دانشگاه‌های مختلف</a:t>
            </a:r>
          </a:p>
          <a:p>
            <a:endParaRPr lang="fa-IR" dirty="0"/>
          </a:p>
        </p:txBody>
      </p:sp>
    </p:spTree>
    <p:extLst>
      <p:ext uri="{BB962C8B-B14F-4D97-AF65-F5344CB8AC3E}">
        <p14:creationId xmlns:p14="http://schemas.microsoft.com/office/powerpoint/2010/main" val="4272203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301337" y="1"/>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4" name="TextBox 3"/>
          <p:cNvSpPr txBox="1"/>
          <p:nvPr/>
        </p:nvSpPr>
        <p:spPr>
          <a:xfrm>
            <a:off x="5012677" y="367394"/>
            <a:ext cx="3645550" cy="461665"/>
          </a:xfrm>
          <a:prstGeom prst="rect">
            <a:avLst/>
          </a:prstGeom>
          <a:solidFill>
            <a:srgbClr val="00B0F0"/>
          </a:solidFill>
        </p:spPr>
        <p:style>
          <a:lnRef idx="3">
            <a:schemeClr val="lt1"/>
          </a:lnRef>
          <a:fillRef idx="1">
            <a:schemeClr val="accent1"/>
          </a:fillRef>
          <a:effectRef idx="1">
            <a:schemeClr val="accent1"/>
          </a:effectRef>
          <a:fontRef idx="minor">
            <a:schemeClr val="lt1"/>
          </a:fontRef>
        </p:style>
        <p:txBody>
          <a:bodyPr wrap="none" rtlCol="1">
            <a:spAutoFit/>
          </a:bodyPr>
          <a:lstStyle/>
          <a:p>
            <a:r>
              <a:rPr lang="fa-IR" sz="2400" dirty="0"/>
              <a:t>دوره </a:t>
            </a:r>
            <a:r>
              <a:rPr lang="fa-IR" sz="2400" dirty="0" smtClean="0"/>
              <a:t>مدرن – موزه گوگنهایم بیلبائو</a:t>
            </a:r>
            <a:endParaRPr lang="fa-IR" sz="2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803" y="1779815"/>
            <a:ext cx="4100513" cy="3608452"/>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0781" y="1779815"/>
            <a:ext cx="3797445" cy="3608452"/>
          </a:xfrm>
          <a:prstGeom prst="rect">
            <a:avLst/>
          </a:prstGeom>
        </p:spPr>
      </p:pic>
    </p:spTree>
    <p:extLst>
      <p:ext uri="{BB962C8B-B14F-4D97-AF65-F5344CB8AC3E}">
        <p14:creationId xmlns:p14="http://schemas.microsoft.com/office/powerpoint/2010/main" val="2080311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301337" y="1"/>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4" name="TextBox 3"/>
          <p:cNvSpPr txBox="1"/>
          <p:nvPr/>
        </p:nvSpPr>
        <p:spPr>
          <a:xfrm>
            <a:off x="5012677" y="367394"/>
            <a:ext cx="3645550" cy="461665"/>
          </a:xfrm>
          <a:prstGeom prst="rect">
            <a:avLst/>
          </a:prstGeom>
          <a:solidFill>
            <a:srgbClr val="00B0F0"/>
          </a:solidFill>
        </p:spPr>
        <p:style>
          <a:lnRef idx="3">
            <a:schemeClr val="lt1"/>
          </a:lnRef>
          <a:fillRef idx="1">
            <a:schemeClr val="accent1"/>
          </a:fillRef>
          <a:effectRef idx="1">
            <a:schemeClr val="accent1"/>
          </a:effectRef>
          <a:fontRef idx="minor">
            <a:schemeClr val="lt1"/>
          </a:fontRef>
        </p:style>
        <p:txBody>
          <a:bodyPr wrap="none" rtlCol="1">
            <a:spAutoFit/>
          </a:bodyPr>
          <a:lstStyle/>
          <a:p>
            <a:r>
              <a:rPr lang="fa-IR" sz="2400" dirty="0"/>
              <a:t>دوره </a:t>
            </a:r>
            <a:r>
              <a:rPr lang="fa-IR" sz="2400" dirty="0" smtClean="0"/>
              <a:t>مدرن – موزه گوگنهایم بیلبائو</a:t>
            </a:r>
            <a:endParaRPr lang="fa-IR" sz="2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803" y="2283959"/>
            <a:ext cx="4284738" cy="289219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8404" y="1672658"/>
            <a:ext cx="4150519" cy="4114800"/>
          </a:xfrm>
          <a:prstGeom prst="rect">
            <a:avLst/>
          </a:prstGeom>
        </p:spPr>
      </p:pic>
    </p:spTree>
    <p:extLst>
      <p:ext uri="{BB962C8B-B14F-4D97-AF65-F5344CB8AC3E}">
        <p14:creationId xmlns:p14="http://schemas.microsoft.com/office/powerpoint/2010/main" val="3515208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301337" y="1"/>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4" name="TextBox 3"/>
          <p:cNvSpPr txBox="1"/>
          <p:nvPr/>
        </p:nvSpPr>
        <p:spPr>
          <a:xfrm>
            <a:off x="4551013" y="367394"/>
            <a:ext cx="4107215" cy="461665"/>
          </a:xfrm>
          <a:prstGeom prst="rect">
            <a:avLst/>
          </a:prstGeom>
          <a:solidFill>
            <a:srgbClr val="00B0F0"/>
          </a:solidFill>
        </p:spPr>
        <p:style>
          <a:lnRef idx="3">
            <a:schemeClr val="lt1"/>
          </a:lnRef>
          <a:fillRef idx="1">
            <a:schemeClr val="accent1"/>
          </a:fillRef>
          <a:effectRef idx="1">
            <a:schemeClr val="accent1"/>
          </a:effectRef>
          <a:fontRef idx="minor">
            <a:schemeClr val="lt1"/>
          </a:fontRef>
        </p:style>
        <p:txBody>
          <a:bodyPr wrap="none" rtlCol="1">
            <a:spAutoFit/>
          </a:bodyPr>
          <a:lstStyle/>
          <a:p>
            <a:r>
              <a:rPr lang="fa-IR" sz="2400" dirty="0"/>
              <a:t>دوره </a:t>
            </a:r>
            <a:r>
              <a:rPr lang="fa-IR" sz="2400" dirty="0" smtClean="0"/>
              <a:t>مدرن – تالار کنسرت والت دیزنی</a:t>
            </a:r>
            <a:endParaRPr lang="fa-IR" sz="2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338" y="1387695"/>
            <a:ext cx="4220811" cy="375183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2051" y="2469573"/>
            <a:ext cx="4073609" cy="3620985"/>
          </a:xfrm>
          <a:prstGeom prst="rect">
            <a:avLst/>
          </a:prstGeom>
        </p:spPr>
      </p:pic>
    </p:spTree>
    <p:extLst>
      <p:ext uri="{BB962C8B-B14F-4D97-AF65-F5344CB8AC3E}">
        <p14:creationId xmlns:p14="http://schemas.microsoft.com/office/powerpoint/2010/main" val="27599611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301337" y="1"/>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4" name="TextBox 3"/>
          <p:cNvSpPr txBox="1"/>
          <p:nvPr/>
        </p:nvSpPr>
        <p:spPr>
          <a:xfrm>
            <a:off x="4551013" y="367394"/>
            <a:ext cx="4107215" cy="461665"/>
          </a:xfrm>
          <a:prstGeom prst="rect">
            <a:avLst/>
          </a:prstGeom>
          <a:solidFill>
            <a:srgbClr val="00B0F0"/>
          </a:solidFill>
        </p:spPr>
        <p:style>
          <a:lnRef idx="3">
            <a:schemeClr val="lt1"/>
          </a:lnRef>
          <a:fillRef idx="1">
            <a:schemeClr val="accent1"/>
          </a:fillRef>
          <a:effectRef idx="1">
            <a:schemeClr val="accent1"/>
          </a:effectRef>
          <a:fontRef idx="minor">
            <a:schemeClr val="lt1"/>
          </a:fontRef>
        </p:style>
        <p:txBody>
          <a:bodyPr wrap="none" rtlCol="1">
            <a:spAutoFit/>
          </a:bodyPr>
          <a:lstStyle/>
          <a:p>
            <a:r>
              <a:rPr lang="fa-IR" sz="2400" dirty="0"/>
              <a:t>دوره </a:t>
            </a:r>
            <a:r>
              <a:rPr lang="fa-IR" sz="2400" dirty="0" smtClean="0"/>
              <a:t>مدرن – تالار کنسرت والت دیزنی</a:t>
            </a:r>
            <a:endParaRPr lang="fa-IR" sz="2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3062" y="1269546"/>
            <a:ext cx="6047695" cy="4798714"/>
          </a:xfrm>
          <a:prstGeom prst="rect">
            <a:avLst/>
          </a:prstGeom>
        </p:spPr>
      </p:pic>
    </p:spTree>
    <p:extLst>
      <p:ext uri="{BB962C8B-B14F-4D97-AF65-F5344CB8AC3E}">
        <p14:creationId xmlns:p14="http://schemas.microsoft.com/office/powerpoint/2010/main" val="832288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301337" y="1"/>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4" name="TextBox 3"/>
          <p:cNvSpPr txBox="1"/>
          <p:nvPr/>
        </p:nvSpPr>
        <p:spPr>
          <a:xfrm>
            <a:off x="4403536" y="367394"/>
            <a:ext cx="4254691" cy="461665"/>
          </a:xfrm>
          <a:prstGeom prst="rect">
            <a:avLst/>
          </a:prstGeom>
          <a:solidFill>
            <a:srgbClr val="00B0F0"/>
          </a:solidFill>
        </p:spPr>
        <p:style>
          <a:lnRef idx="3">
            <a:schemeClr val="lt1"/>
          </a:lnRef>
          <a:fillRef idx="1">
            <a:schemeClr val="accent1"/>
          </a:fillRef>
          <a:effectRef idx="1">
            <a:schemeClr val="accent1"/>
          </a:effectRef>
          <a:fontRef idx="minor">
            <a:schemeClr val="lt1"/>
          </a:fontRef>
        </p:style>
        <p:txBody>
          <a:bodyPr wrap="none" rtlCol="1">
            <a:spAutoFit/>
          </a:bodyPr>
          <a:lstStyle/>
          <a:p>
            <a:r>
              <a:rPr lang="fa-IR" sz="2400" dirty="0"/>
              <a:t>دوره </a:t>
            </a:r>
            <a:r>
              <a:rPr lang="fa-IR" sz="2400" dirty="0" smtClean="0"/>
              <a:t>مدرن – موزه هنر مدرن سامسونگ</a:t>
            </a:r>
            <a:endParaRPr lang="fa-IR" sz="2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0641" y="1828800"/>
            <a:ext cx="5297927" cy="3763735"/>
          </a:xfrm>
          <a:prstGeom prst="rect">
            <a:avLst/>
          </a:prstGeom>
        </p:spPr>
      </p:pic>
    </p:spTree>
    <p:extLst>
      <p:ext uri="{BB962C8B-B14F-4D97-AF65-F5344CB8AC3E}">
        <p14:creationId xmlns:p14="http://schemas.microsoft.com/office/powerpoint/2010/main" val="1073998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301337" y="1"/>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4" name="TextBox 3"/>
          <p:cNvSpPr txBox="1"/>
          <p:nvPr/>
        </p:nvSpPr>
        <p:spPr>
          <a:xfrm>
            <a:off x="6208517" y="367394"/>
            <a:ext cx="2449710" cy="461665"/>
          </a:xfrm>
          <a:prstGeom prst="rect">
            <a:avLst/>
          </a:prstGeom>
          <a:solidFill>
            <a:srgbClr val="00B0F0"/>
          </a:solidFill>
        </p:spPr>
        <p:style>
          <a:lnRef idx="3">
            <a:schemeClr val="lt1"/>
          </a:lnRef>
          <a:fillRef idx="1">
            <a:schemeClr val="accent1"/>
          </a:fillRef>
          <a:effectRef idx="1">
            <a:schemeClr val="accent1"/>
          </a:effectRef>
          <a:fontRef idx="minor">
            <a:schemeClr val="lt1"/>
          </a:fontRef>
        </p:style>
        <p:txBody>
          <a:bodyPr wrap="none" rtlCol="1">
            <a:spAutoFit/>
          </a:bodyPr>
          <a:lstStyle/>
          <a:p>
            <a:r>
              <a:rPr lang="fa-IR" sz="2400" dirty="0"/>
              <a:t>دوره </a:t>
            </a:r>
            <a:r>
              <a:rPr lang="fa-IR" sz="2400" dirty="0" smtClean="0"/>
              <a:t>مدرن – برج ایفل</a:t>
            </a:r>
            <a:endParaRPr lang="fa-IR" sz="2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254" y="920098"/>
            <a:ext cx="2399952" cy="470795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8402" y="920098"/>
            <a:ext cx="2350725" cy="4707953"/>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3122" y="2012495"/>
            <a:ext cx="2598937" cy="2632984"/>
          </a:xfrm>
          <a:prstGeom prst="rect">
            <a:avLst/>
          </a:prstGeom>
        </p:spPr>
      </p:pic>
    </p:spTree>
    <p:extLst>
      <p:ext uri="{BB962C8B-B14F-4D97-AF65-F5344CB8AC3E}">
        <p14:creationId xmlns:p14="http://schemas.microsoft.com/office/powerpoint/2010/main" val="816198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301337" y="1"/>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4" name="TextBox 3"/>
          <p:cNvSpPr txBox="1"/>
          <p:nvPr/>
        </p:nvSpPr>
        <p:spPr>
          <a:xfrm>
            <a:off x="4073959" y="367394"/>
            <a:ext cx="4584268" cy="461665"/>
          </a:xfrm>
          <a:prstGeom prst="rect">
            <a:avLst/>
          </a:prstGeom>
          <a:solidFill>
            <a:srgbClr val="00B0F0"/>
          </a:solidFill>
        </p:spPr>
        <p:style>
          <a:lnRef idx="3">
            <a:schemeClr val="lt1"/>
          </a:lnRef>
          <a:fillRef idx="1">
            <a:schemeClr val="accent1"/>
          </a:fillRef>
          <a:effectRef idx="1">
            <a:schemeClr val="accent1"/>
          </a:effectRef>
          <a:fontRef idx="minor">
            <a:schemeClr val="lt1"/>
          </a:fontRef>
        </p:style>
        <p:txBody>
          <a:bodyPr wrap="none" rtlCol="1">
            <a:spAutoFit/>
          </a:bodyPr>
          <a:lstStyle/>
          <a:p>
            <a:r>
              <a:rPr lang="fa-IR" sz="2400" dirty="0"/>
              <a:t>دوره </a:t>
            </a:r>
            <a:r>
              <a:rPr lang="fa-IR" sz="2400" dirty="0" smtClean="0"/>
              <a:t>مدرن – </a:t>
            </a:r>
            <a:r>
              <a:rPr lang="en-US" sz="2400" dirty="0">
                <a:latin typeface="+mj-lt"/>
              </a:rPr>
              <a:t>Lab Architecture Studio </a:t>
            </a:r>
            <a:endParaRPr lang="fa-IR" sz="2400" dirty="0">
              <a:latin typeface="+mj-lt"/>
            </a:endParaRPr>
          </a:p>
        </p:txBody>
      </p:sp>
      <p:pic>
        <p:nvPicPr>
          <p:cNvPr id="7" name="Picture 6"/>
          <p:cNvPicPr>
            <a:picLocks noChangeAspect="1"/>
          </p:cNvPicPr>
          <p:nvPr/>
        </p:nvPicPr>
        <p:blipFill>
          <a:blip r:embed="rId3" cstate="print"/>
          <a:stretch>
            <a:fillRect/>
          </a:stretch>
        </p:blipFill>
        <p:spPr>
          <a:xfrm>
            <a:off x="547254" y="1530655"/>
            <a:ext cx="4208565" cy="3731377"/>
          </a:xfrm>
          <a:prstGeom prst="rect">
            <a:avLst/>
          </a:prstGeom>
        </p:spPr>
      </p:pic>
      <p:pic>
        <p:nvPicPr>
          <p:cNvPr id="10" name="Picture 9"/>
          <p:cNvPicPr>
            <a:picLocks noChangeAspect="1"/>
          </p:cNvPicPr>
          <p:nvPr/>
        </p:nvPicPr>
        <p:blipFill>
          <a:blip r:embed="rId4" cstate="print"/>
          <a:stretch>
            <a:fillRect/>
          </a:stretch>
        </p:blipFill>
        <p:spPr>
          <a:xfrm>
            <a:off x="5002425" y="1040493"/>
            <a:ext cx="3655801" cy="4711700"/>
          </a:xfrm>
          <a:prstGeom prst="rect">
            <a:avLst/>
          </a:prstGeom>
        </p:spPr>
      </p:pic>
    </p:spTree>
    <p:extLst>
      <p:ext uri="{BB962C8B-B14F-4D97-AF65-F5344CB8AC3E}">
        <p14:creationId xmlns:p14="http://schemas.microsoft.com/office/powerpoint/2010/main" val="1772571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301337" y="1"/>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4" name="TextBox 3"/>
          <p:cNvSpPr txBox="1"/>
          <p:nvPr/>
        </p:nvSpPr>
        <p:spPr>
          <a:xfrm>
            <a:off x="4073959" y="367394"/>
            <a:ext cx="4584268" cy="461665"/>
          </a:xfrm>
          <a:prstGeom prst="rect">
            <a:avLst/>
          </a:prstGeom>
          <a:solidFill>
            <a:srgbClr val="00B0F0"/>
          </a:solidFill>
        </p:spPr>
        <p:style>
          <a:lnRef idx="3">
            <a:schemeClr val="lt1"/>
          </a:lnRef>
          <a:fillRef idx="1">
            <a:schemeClr val="accent1"/>
          </a:fillRef>
          <a:effectRef idx="1">
            <a:schemeClr val="accent1"/>
          </a:effectRef>
          <a:fontRef idx="minor">
            <a:schemeClr val="lt1"/>
          </a:fontRef>
        </p:style>
        <p:txBody>
          <a:bodyPr wrap="none" rtlCol="1">
            <a:spAutoFit/>
          </a:bodyPr>
          <a:lstStyle/>
          <a:p>
            <a:r>
              <a:rPr lang="fa-IR" sz="2400" dirty="0"/>
              <a:t>دوره </a:t>
            </a:r>
            <a:r>
              <a:rPr lang="fa-IR" sz="2400" dirty="0" smtClean="0"/>
              <a:t>مدرن – </a:t>
            </a:r>
            <a:r>
              <a:rPr lang="en-US" sz="2400" dirty="0">
                <a:latin typeface="+mj-lt"/>
              </a:rPr>
              <a:t>Lab Architecture Studio </a:t>
            </a:r>
            <a:endParaRPr lang="fa-IR" sz="2400" dirty="0">
              <a:latin typeface="+mj-lt"/>
            </a:endParaRPr>
          </a:p>
        </p:txBody>
      </p:sp>
      <p:pic>
        <p:nvPicPr>
          <p:cNvPr id="2" name="Picture 1"/>
          <p:cNvPicPr>
            <a:picLocks noChangeAspect="1"/>
          </p:cNvPicPr>
          <p:nvPr/>
        </p:nvPicPr>
        <p:blipFill>
          <a:blip r:embed="rId3" cstate="print"/>
          <a:stretch>
            <a:fillRect/>
          </a:stretch>
        </p:blipFill>
        <p:spPr>
          <a:xfrm>
            <a:off x="1651592" y="1240972"/>
            <a:ext cx="6896415" cy="4805559"/>
          </a:xfrm>
          <a:prstGeom prst="rect">
            <a:avLst/>
          </a:prstGeom>
        </p:spPr>
      </p:pic>
    </p:spTree>
    <p:extLst>
      <p:ext uri="{BB962C8B-B14F-4D97-AF65-F5344CB8AC3E}">
        <p14:creationId xmlns:p14="http://schemas.microsoft.com/office/powerpoint/2010/main" val="576115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301337" y="1"/>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4" name="TextBox 3"/>
          <p:cNvSpPr txBox="1"/>
          <p:nvPr/>
        </p:nvSpPr>
        <p:spPr>
          <a:xfrm>
            <a:off x="3496749" y="367394"/>
            <a:ext cx="5161478" cy="461665"/>
          </a:xfrm>
          <a:prstGeom prst="rect">
            <a:avLst/>
          </a:prstGeom>
          <a:solidFill>
            <a:srgbClr val="00B0F0"/>
          </a:solidFill>
        </p:spPr>
        <p:style>
          <a:lnRef idx="3">
            <a:schemeClr val="lt1"/>
          </a:lnRef>
          <a:fillRef idx="1">
            <a:schemeClr val="accent1"/>
          </a:fillRef>
          <a:effectRef idx="1">
            <a:schemeClr val="accent1"/>
          </a:effectRef>
          <a:fontRef idx="minor">
            <a:schemeClr val="lt1"/>
          </a:fontRef>
        </p:style>
        <p:txBody>
          <a:bodyPr wrap="none" rtlCol="1">
            <a:spAutoFit/>
          </a:bodyPr>
          <a:lstStyle/>
          <a:p>
            <a:r>
              <a:rPr lang="fa-IR" sz="2400" dirty="0"/>
              <a:t>دوره </a:t>
            </a:r>
            <a:r>
              <a:rPr lang="fa-IR" sz="2400" dirty="0" smtClean="0"/>
              <a:t>مدرن – </a:t>
            </a:r>
            <a:r>
              <a:rPr lang="en-US" sz="2400" dirty="0">
                <a:latin typeface="+mj-lt"/>
              </a:rPr>
              <a:t>Institute of technology (MIT)</a:t>
            </a:r>
            <a:endParaRPr lang="fa-IR" sz="2400" dirty="0">
              <a:latin typeface="+mj-lt"/>
            </a:endParaRPr>
          </a:p>
        </p:txBody>
      </p:sp>
      <p:pic>
        <p:nvPicPr>
          <p:cNvPr id="3" name="Picture 2"/>
          <p:cNvPicPr>
            <a:picLocks noChangeAspect="1"/>
          </p:cNvPicPr>
          <p:nvPr/>
        </p:nvPicPr>
        <p:blipFill>
          <a:blip r:embed="rId3" cstate="print"/>
          <a:stretch>
            <a:fillRect/>
          </a:stretch>
        </p:blipFill>
        <p:spPr>
          <a:xfrm>
            <a:off x="530803" y="1849664"/>
            <a:ext cx="3480610" cy="299284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9126" y="1631584"/>
            <a:ext cx="4400550" cy="3429000"/>
          </a:xfrm>
          <a:prstGeom prst="rect">
            <a:avLst/>
          </a:prstGeom>
        </p:spPr>
      </p:pic>
    </p:spTree>
    <p:extLst>
      <p:ext uri="{BB962C8B-B14F-4D97-AF65-F5344CB8AC3E}">
        <p14:creationId xmlns:p14="http://schemas.microsoft.com/office/powerpoint/2010/main" val="2088092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40444"/>
          </a:xfrm>
        </p:spPr>
        <p:txBody>
          <a:bodyPr>
            <a:normAutofit fontScale="90000"/>
          </a:bodyPr>
          <a:lstStyle/>
          <a:p>
            <a:r>
              <a:rPr lang="fa-IR" dirty="0" smtClean="0">
                <a:solidFill>
                  <a:srgbClr val="002060"/>
                </a:solidFill>
              </a:rPr>
              <a:t>در طبيعت نمونه هاي فراواني از فراكتال ها ديده مي شود. درختان ، ابرها، كوهها، رودها، لبه سواحل دريا، و گل كلم ها اجسام فراكتال هستند بخش كوچكي از يك درخت كه شاخه آن باشد شباهت به كل درخت دارد. اين مثال را مي توان در مورد ابرها، گل كلم، صاعقه و ساير اجسام فراكتال عنوان نمود.</a:t>
            </a:r>
            <a:br>
              <a:rPr lang="fa-IR" dirty="0" smtClean="0">
                <a:solidFill>
                  <a:srgbClr val="002060"/>
                </a:solidFill>
              </a:rPr>
            </a:br>
            <a:r>
              <a:rPr lang="fa-IR" dirty="0" smtClean="0">
                <a:solidFill>
                  <a:srgbClr val="002060"/>
                </a:solidFill>
              </a:rPr>
              <a:t> </a:t>
            </a:r>
            <a:br>
              <a:rPr lang="fa-IR" dirty="0" smtClean="0">
                <a:solidFill>
                  <a:srgbClr val="002060"/>
                </a:solidFill>
              </a:rPr>
            </a:br>
            <a:endParaRPr lang="fa-IR" dirty="0">
              <a:solidFill>
                <a:srgbClr val="002060"/>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301337" y="1"/>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4" name="TextBox 3"/>
          <p:cNvSpPr txBox="1"/>
          <p:nvPr/>
        </p:nvSpPr>
        <p:spPr>
          <a:xfrm>
            <a:off x="5366941" y="367394"/>
            <a:ext cx="3291287" cy="461665"/>
          </a:xfrm>
          <a:prstGeom prst="rect">
            <a:avLst/>
          </a:prstGeom>
          <a:solidFill>
            <a:schemeClr val="accent3"/>
          </a:solidFill>
        </p:spPr>
        <p:style>
          <a:lnRef idx="3">
            <a:schemeClr val="lt1"/>
          </a:lnRef>
          <a:fillRef idx="1">
            <a:schemeClr val="accent1"/>
          </a:fillRef>
          <a:effectRef idx="1">
            <a:schemeClr val="accent1"/>
          </a:effectRef>
          <a:fontRef idx="minor">
            <a:schemeClr val="lt1"/>
          </a:fontRef>
        </p:style>
        <p:txBody>
          <a:bodyPr wrap="none" rtlCol="1">
            <a:spAutoFit/>
          </a:bodyPr>
          <a:lstStyle/>
          <a:p>
            <a:r>
              <a:rPr lang="fa-IR" sz="2400" dirty="0" smtClean="0"/>
              <a:t>سازه‌های فراکتالی – مکعب آبی</a:t>
            </a:r>
            <a:endParaRPr lang="fa-IR" sz="2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791" y="1355272"/>
            <a:ext cx="5074458" cy="4531179"/>
          </a:xfrm>
          <a:prstGeom prst="rect">
            <a:avLst/>
          </a:prstGeom>
        </p:spPr>
      </p:pic>
    </p:spTree>
    <p:extLst>
      <p:ext uri="{BB962C8B-B14F-4D97-AF65-F5344CB8AC3E}">
        <p14:creationId xmlns:p14="http://schemas.microsoft.com/office/powerpoint/2010/main" val="21597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301337" y="1"/>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4" name="TextBox 3"/>
          <p:cNvSpPr txBox="1"/>
          <p:nvPr/>
        </p:nvSpPr>
        <p:spPr>
          <a:xfrm>
            <a:off x="5366941" y="367394"/>
            <a:ext cx="3291287" cy="461665"/>
          </a:xfrm>
          <a:prstGeom prst="rect">
            <a:avLst/>
          </a:prstGeom>
          <a:solidFill>
            <a:schemeClr val="accent3"/>
          </a:solidFill>
        </p:spPr>
        <p:style>
          <a:lnRef idx="3">
            <a:schemeClr val="lt1"/>
          </a:lnRef>
          <a:fillRef idx="1">
            <a:schemeClr val="accent1"/>
          </a:fillRef>
          <a:effectRef idx="1">
            <a:schemeClr val="accent1"/>
          </a:effectRef>
          <a:fontRef idx="minor">
            <a:schemeClr val="lt1"/>
          </a:fontRef>
        </p:style>
        <p:txBody>
          <a:bodyPr wrap="none" rtlCol="1">
            <a:spAutoFit/>
          </a:bodyPr>
          <a:lstStyle/>
          <a:p>
            <a:r>
              <a:rPr lang="fa-IR" sz="2400" dirty="0" smtClean="0"/>
              <a:t>سازه‌های فراکتالی – مکعب آبی</a:t>
            </a:r>
            <a:endParaRPr lang="fa-IR" sz="2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803" y="1567542"/>
            <a:ext cx="3995399" cy="355146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0706" y="1250498"/>
            <a:ext cx="2269367" cy="233690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0706" y="4139489"/>
            <a:ext cx="2269367" cy="2106113"/>
          </a:xfrm>
          <a:prstGeom prst="rect">
            <a:avLst/>
          </a:prstGeom>
        </p:spPr>
      </p:pic>
    </p:spTree>
    <p:extLst>
      <p:ext uri="{BB962C8B-B14F-4D97-AF65-F5344CB8AC3E}">
        <p14:creationId xmlns:p14="http://schemas.microsoft.com/office/powerpoint/2010/main" val="1805970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301337" y="1"/>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4" name="TextBox 3"/>
          <p:cNvSpPr txBox="1"/>
          <p:nvPr/>
        </p:nvSpPr>
        <p:spPr>
          <a:xfrm>
            <a:off x="5038325" y="367394"/>
            <a:ext cx="3619902" cy="461665"/>
          </a:xfrm>
          <a:prstGeom prst="rect">
            <a:avLst/>
          </a:prstGeom>
          <a:solidFill>
            <a:schemeClr val="accent3"/>
          </a:solidFill>
        </p:spPr>
        <p:style>
          <a:lnRef idx="3">
            <a:schemeClr val="lt1"/>
          </a:lnRef>
          <a:fillRef idx="1">
            <a:schemeClr val="accent1"/>
          </a:fillRef>
          <a:effectRef idx="1">
            <a:schemeClr val="accent1"/>
          </a:effectRef>
          <a:fontRef idx="minor">
            <a:schemeClr val="lt1"/>
          </a:fontRef>
        </p:style>
        <p:txBody>
          <a:bodyPr wrap="none" rtlCol="1">
            <a:spAutoFit/>
          </a:bodyPr>
          <a:lstStyle/>
          <a:p>
            <a:r>
              <a:rPr lang="fa-IR" sz="2400" dirty="0" smtClean="0"/>
              <a:t>طراحی‌های مدرن براساس فراکتال</a:t>
            </a:r>
            <a:endParaRPr lang="fa-IR" sz="2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4799" y="1190625"/>
            <a:ext cx="4929188" cy="4933950"/>
          </a:xfrm>
          <a:prstGeom prst="rect">
            <a:avLst/>
          </a:prstGeom>
        </p:spPr>
      </p:pic>
    </p:spTree>
    <p:extLst>
      <p:ext uri="{BB962C8B-B14F-4D97-AF65-F5344CB8AC3E}">
        <p14:creationId xmlns:p14="http://schemas.microsoft.com/office/powerpoint/2010/main" val="37652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301337" y="1"/>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4" name="TextBox 3"/>
          <p:cNvSpPr txBox="1"/>
          <p:nvPr/>
        </p:nvSpPr>
        <p:spPr>
          <a:xfrm>
            <a:off x="5038325" y="367394"/>
            <a:ext cx="3619902" cy="461665"/>
          </a:xfrm>
          <a:prstGeom prst="rect">
            <a:avLst/>
          </a:prstGeom>
          <a:solidFill>
            <a:schemeClr val="accent3"/>
          </a:solidFill>
        </p:spPr>
        <p:style>
          <a:lnRef idx="3">
            <a:schemeClr val="lt1"/>
          </a:lnRef>
          <a:fillRef idx="1">
            <a:schemeClr val="accent1"/>
          </a:fillRef>
          <a:effectRef idx="1">
            <a:schemeClr val="accent1"/>
          </a:effectRef>
          <a:fontRef idx="minor">
            <a:schemeClr val="lt1"/>
          </a:fontRef>
        </p:style>
        <p:txBody>
          <a:bodyPr wrap="none" rtlCol="1">
            <a:spAutoFit/>
          </a:bodyPr>
          <a:lstStyle/>
          <a:p>
            <a:r>
              <a:rPr lang="fa-IR" sz="2400" dirty="0" smtClean="0"/>
              <a:t>طراحی‌های مدرن براساس فراکتال</a:t>
            </a:r>
            <a:endParaRPr lang="fa-IR" sz="2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3188" y="1082152"/>
            <a:ext cx="3982131" cy="5309508"/>
          </a:xfrm>
          <a:prstGeom prst="rect">
            <a:avLst/>
          </a:prstGeom>
        </p:spPr>
      </p:pic>
    </p:spTree>
    <p:extLst>
      <p:ext uri="{BB962C8B-B14F-4D97-AF65-F5344CB8AC3E}">
        <p14:creationId xmlns:p14="http://schemas.microsoft.com/office/powerpoint/2010/main" val="16417854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301337" y="1"/>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4" name="TextBox 3"/>
          <p:cNvSpPr txBox="1"/>
          <p:nvPr/>
        </p:nvSpPr>
        <p:spPr>
          <a:xfrm>
            <a:off x="5038325" y="367394"/>
            <a:ext cx="3619902" cy="461665"/>
          </a:xfrm>
          <a:prstGeom prst="rect">
            <a:avLst/>
          </a:prstGeom>
          <a:solidFill>
            <a:schemeClr val="accent3"/>
          </a:solidFill>
        </p:spPr>
        <p:style>
          <a:lnRef idx="3">
            <a:schemeClr val="lt1"/>
          </a:lnRef>
          <a:fillRef idx="1">
            <a:schemeClr val="accent1"/>
          </a:fillRef>
          <a:effectRef idx="1">
            <a:schemeClr val="accent1"/>
          </a:effectRef>
          <a:fontRef idx="minor">
            <a:schemeClr val="lt1"/>
          </a:fontRef>
        </p:style>
        <p:txBody>
          <a:bodyPr wrap="none" rtlCol="1">
            <a:spAutoFit/>
          </a:bodyPr>
          <a:lstStyle/>
          <a:p>
            <a:r>
              <a:rPr lang="fa-IR" sz="2400" dirty="0" smtClean="0"/>
              <a:t>طراحی‌های مدرن براساس فراکتال</a:t>
            </a:r>
            <a:endParaRPr lang="fa-IR" sz="2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4506" y="1394052"/>
            <a:ext cx="5614988" cy="4200525"/>
          </a:xfrm>
          <a:prstGeom prst="rect">
            <a:avLst/>
          </a:prstGeom>
        </p:spPr>
      </p:pic>
    </p:spTree>
    <p:extLst>
      <p:ext uri="{BB962C8B-B14F-4D97-AF65-F5344CB8AC3E}">
        <p14:creationId xmlns:p14="http://schemas.microsoft.com/office/powerpoint/2010/main" val="1318690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301337" y="1"/>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4" name="TextBox 3"/>
          <p:cNvSpPr txBox="1"/>
          <p:nvPr/>
        </p:nvSpPr>
        <p:spPr>
          <a:xfrm>
            <a:off x="5038325" y="367394"/>
            <a:ext cx="3619902" cy="461665"/>
          </a:xfrm>
          <a:prstGeom prst="rect">
            <a:avLst/>
          </a:prstGeom>
          <a:solidFill>
            <a:schemeClr val="accent3"/>
          </a:solidFill>
        </p:spPr>
        <p:style>
          <a:lnRef idx="3">
            <a:schemeClr val="lt1"/>
          </a:lnRef>
          <a:fillRef idx="1">
            <a:schemeClr val="accent1"/>
          </a:fillRef>
          <a:effectRef idx="1">
            <a:schemeClr val="accent1"/>
          </a:effectRef>
          <a:fontRef idx="minor">
            <a:schemeClr val="lt1"/>
          </a:fontRef>
        </p:style>
        <p:txBody>
          <a:bodyPr wrap="none" rtlCol="1">
            <a:spAutoFit/>
          </a:bodyPr>
          <a:lstStyle/>
          <a:p>
            <a:r>
              <a:rPr lang="fa-IR" sz="2400" dirty="0" smtClean="0"/>
              <a:t>طراحی‌های مدرن براساس فراکتال</a:t>
            </a:r>
            <a:endParaRPr lang="fa-IR" sz="2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1713" y="914401"/>
            <a:ext cx="4812847" cy="5534774"/>
          </a:xfrm>
          <a:prstGeom prst="rect">
            <a:avLst/>
          </a:prstGeom>
        </p:spPr>
      </p:pic>
    </p:spTree>
    <p:extLst>
      <p:ext uri="{BB962C8B-B14F-4D97-AF65-F5344CB8AC3E}">
        <p14:creationId xmlns:p14="http://schemas.microsoft.com/office/powerpoint/2010/main" val="38209045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301337" y="1"/>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4" name="TextBox 3"/>
          <p:cNvSpPr txBox="1"/>
          <p:nvPr/>
        </p:nvSpPr>
        <p:spPr>
          <a:xfrm>
            <a:off x="5038325" y="367394"/>
            <a:ext cx="3619902" cy="461665"/>
          </a:xfrm>
          <a:prstGeom prst="rect">
            <a:avLst/>
          </a:prstGeom>
          <a:solidFill>
            <a:schemeClr val="accent3"/>
          </a:solidFill>
        </p:spPr>
        <p:style>
          <a:lnRef idx="3">
            <a:schemeClr val="lt1"/>
          </a:lnRef>
          <a:fillRef idx="1">
            <a:schemeClr val="accent1"/>
          </a:fillRef>
          <a:effectRef idx="1">
            <a:schemeClr val="accent1"/>
          </a:effectRef>
          <a:fontRef idx="minor">
            <a:schemeClr val="lt1"/>
          </a:fontRef>
        </p:style>
        <p:txBody>
          <a:bodyPr wrap="none" rtlCol="1">
            <a:spAutoFit/>
          </a:bodyPr>
          <a:lstStyle/>
          <a:p>
            <a:r>
              <a:rPr lang="fa-IR" sz="2400" dirty="0" smtClean="0"/>
              <a:t>طراحی‌های مدرن براساس فراکتال</a:t>
            </a:r>
            <a:endParaRPr lang="fa-IR" sz="2400" dirty="0"/>
          </a:p>
        </p:txBody>
      </p:sp>
      <p:pic>
        <p:nvPicPr>
          <p:cNvPr id="3" name="Picture 2"/>
          <p:cNvPicPr>
            <a:picLocks noChangeAspect="1"/>
          </p:cNvPicPr>
          <p:nvPr/>
        </p:nvPicPr>
        <p:blipFill>
          <a:blip r:embed="rId3" cstate="print"/>
          <a:stretch>
            <a:fillRect/>
          </a:stretch>
        </p:blipFill>
        <p:spPr>
          <a:xfrm>
            <a:off x="2137001" y="1310751"/>
            <a:ext cx="5832866" cy="5035622"/>
          </a:xfrm>
          <a:prstGeom prst="rect">
            <a:avLst/>
          </a:prstGeom>
        </p:spPr>
      </p:pic>
    </p:spTree>
    <p:extLst>
      <p:ext uri="{BB962C8B-B14F-4D97-AF65-F5344CB8AC3E}">
        <p14:creationId xmlns:p14="http://schemas.microsoft.com/office/powerpoint/2010/main" val="39440914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301337" y="1"/>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4" name="TextBox 3"/>
          <p:cNvSpPr txBox="1"/>
          <p:nvPr/>
        </p:nvSpPr>
        <p:spPr>
          <a:xfrm>
            <a:off x="4199955" y="367394"/>
            <a:ext cx="4458273" cy="461665"/>
          </a:xfrm>
          <a:prstGeom prst="rect">
            <a:avLst/>
          </a:prstGeom>
          <a:solidFill>
            <a:schemeClr val="accent3"/>
          </a:solidFill>
        </p:spPr>
        <p:style>
          <a:lnRef idx="3">
            <a:schemeClr val="lt1"/>
          </a:lnRef>
          <a:fillRef idx="1">
            <a:schemeClr val="accent1"/>
          </a:fillRef>
          <a:effectRef idx="1">
            <a:schemeClr val="accent1"/>
          </a:effectRef>
          <a:fontRef idx="minor">
            <a:schemeClr val="lt1"/>
          </a:fontRef>
        </p:style>
        <p:txBody>
          <a:bodyPr wrap="none" rtlCol="1">
            <a:spAutoFit/>
          </a:bodyPr>
          <a:lstStyle/>
          <a:p>
            <a:r>
              <a:rPr lang="fa-IR" sz="2400" dirty="0" smtClean="0"/>
              <a:t>طراحی‌های میز‌های مدرن براساس فراکتال</a:t>
            </a:r>
            <a:endParaRPr lang="fa-IR" sz="2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184" y="1147083"/>
            <a:ext cx="3788141" cy="323713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9526" y="3216729"/>
            <a:ext cx="3988700" cy="3131004"/>
          </a:xfrm>
          <a:prstGeom prst="rect">
            <a:avLst/>
          </a:prstGeom>
        </p:spPr>
      </p:pic>
    </p:spTree>
    <p:extLst>
      <p:ext uri="{BB962C8B-B14F-4D97-AF65-F5344CB8AC3E}">
        <p14:creationId xmlns:p14="http://schemas.microsoft.com/office/powerpoint/2010/main" val="1819252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301337" y="1"/>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4" name="TextBox 3"/>
          <p:cNvSpPr txBox="1"/>
          <p:nvPr/>
        </p:nvSpPr>
        <p:spPr>
          <a:xfrm>
            <a:off x="4199955" y="367394"/>
            <a:ext cx="4458273" cy="461665"/>
          </a:xfrm>
          <a:prstGeom prst="rect">
            <a:avLst/>
          </a:prstGeom>
          <a:solidFill>
            <a:schemeClr val="accent3"/>
          </a:solidFill>
        </p:spPr>
        <p:style>
          <a:lnRef idx="3">
            <a:schemeClr val="lt1"/>
          </a:lnRef>
          <a:fillRef idx="1">
            <a:schemeClr val="accent1"/>
          </a:fillRef>
          <a:effectRef idx="1">
            <a:schemeClr val="accent1"/>
          </a:effectRef>
          <a:fontRef idx="minor">
            <a:schemeClr val="lt1"/>
          </a:fontRef>
        </p:style>
        <p:txBody>
          <a:bodyPr wrap="none" rtlCol="1">
            <a:spAutoFit/>
          </a:bodyPr>
          <a:lstStyle/>
          <a:p>
            <a:r>
              <a:rPr lang="fa-IR" sz="2400" dirty="0" smtClean="0"/>
              <a:t>طراحی‌های کمد‌های مدرن براساس فراکتال</a:t>
            </a:r>
            <a:endParaRPr lang="fa-IR" sz="2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7235" y="1659391"/>
            <a:ext cx="5937430" cy="3908653"/>
          </a:xfrm>
          <a:prstGeom prst="rect">
            <a:avLst/>
          </a:prstGeom>
        </p:spPr>
      </p:pic>
    </p:spTree>
    <p:extLst>
      <p:ext uri="{BB962C8B-B14F-4D97-AF65-F5344CB8AC3E}">
        <p14:creationId xmlns:p14="http://schemas.microsoft.com/office/powerpoint/2010/main" val="3305545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301337" y="1"/>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4" name="TextBox 3"/>
          <p:cNvSpPr txBox="1"/>
          <p:nvPr/>
        </p:nvSpPr>
        <p:spPr>
          <a:xfrm>
            <a:off x="6880177" y="367394"/>
            <a:ext cx="1778051" cy="461665"/>
          </a:xfrm>
          <a:prstGeom prst="rect">
            <a:avLst/>
          </a:prstGeom>
          <a:solidFill>
            <a:schemeClr val="accent3"/>
          </a:solidFill>
        </p:spPr>
        <p:style>
          <a:lnRef idx="3">
            <a:schemeClr val="lt1"/>
          </a:lnRef>
          <a:fillRef idx="1">
            <a:schemeClr val="accent1"/>
          </a:fillRef>
          <a:effectRef idx="1">
            <a:schemeClr val="accent1"/>
          </a:effectRef>
          <a:fontRef idx="minor">
            <a:schemeClr val="lt1"/>
          </a:fontRef>
        </p:style>
        <p:txBody>
          <a:bodyPr wrap="none" rtlCol="1">
            <a:spAutoFit/>
          </a:bodyPr>
          <a:lstStyle/>
          <a:p>
            <a:r>
              <a:rPr lang="fa-IR" sz="2400" dirty="0" smtClean="0"/>
              <a:t>فراکتال و نقاشی</a:t>
            </a:r>
            <a:endParaRPr lang="fa-IR" sz="2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8949" y="933449"/>
            <a:ext cx="3656947" cy="521425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6270" y="933449"/>
            <a:ext cx="3236119" cy="5214259"/>
          </a:xfrm>
          <a:prstGeom prst="rect">
            <a:avLst/>
          </a:prstGeom>
        </p:spPr>
      </p:pic>
    </p:spTree>
    <p:extLst>
      <p:ext uri="{BB962C8B-B14F-4D97-AF65-F5344CB8AC3E}">
        <p14:creationId xmlns:p14="http://schemas.microsoft.com/office/powerpoint/2010/main" val="1111103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54758"/>
          </a:xfrm>
        </p:spPr>
        <p:txBody>
          <a:bodyPr>
            <a:normAutofit/>
          </a:bodyPr>
          <a:lstStyle/>
          <a:p>
            <a:r>
              <a:rPr lang="fa-IR" b="1" dirty="0" smtClean="0">
                <a:solidFill>
                  <a:srgbClr val="C00000"/>
                </a:solidFill>
              </a:rPr>
              <a:t>اشكال فراكتالي داراي 3 خاصيت عمومي هستند</a:t>
            </a:r>
            <a:r>
              <a:rPr lang="fa-IR" dirty="0" smtClean="0"/>
              <a:t/>
            </a:r>
            <a:br>
              <a:rPr lang="fa-IR" dirty="0" smtClean="0"/>
            </a:br>
            <a:r>
              <a:rPr lang="fa-IR" dirty="0" smtClean="0">
                <a:solidFill>
                  <a:srgbClr val="0070C0"/>
                </a:solidFill>
              </a:rPr>
              <a:t>تشابه به خود</a:t>
            </a:r>
            <a:br>
              <a:rPr lang="fa-IR" dirty="0" smtClean="0">
                <a:solidFill>
                  <a:srgbClr val="0070C0"/>
                </a:solidFill>
              </a:rPr>
            </a:br>
            <a:r>
              <a:rPr lang="fa-IR" dirty="0" smtClean="0">
                <a:solidFill>
                  <a:srgbClr val="0070C0"/>
                </a:solidFill>
              </a:rPr>
              <a:t>تشكيل از راه تكرار</a:t>
            </a:r>
            <a:br>
              <a:rPr lang="fa-IR" dirty="0" smtClean="0">
                <a:solidFill>
                  <a:srgbClr val="0070C0"/>
                </a:solidFill>
              </a:rPr>
            </a:br>
            <a:r>
              <a:rPr lang="fa-IR" dirty="0" smtClean="0">
                <a:solidFill>
                  <a:srgbClr val="0070C0"/>
                </a:solidFill>
              </a:rPr>
              <a:t>بعد كسري</a:t>
            </a:r>
            <a:r>
              <a:rPr lang="fa-IR" dirty="0" smtClean="0"/>
              <a:t> </a:t>
            </a:r>
            <a:br>
              <a:rPr lang="fa-IR" dirty="0" smtClean="0"/>
            </a:br>
            <a:endParaRPr lang="fa-I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301337" y="1"/>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4" name="TextBox 3"/>
          <p:cNvSpPr txBox="1"/>
          <p:nvPr/>
        </p:nvSpPr>
        <p:spPr>
          <a:xfrm>
            <a:off x="6880177" y="367394"/>
            <a:ext cx="1778051" cy="461665"/>
          </a:xfrm>
          <a:prstGeom prst="rect">
            <a:avLst/>
          </a:prstGeom>
          <a:solidFill>
            <a:schemeClr val="accent3"/>
          </a:solidFill>
        </p:spPr>
        <p:style>
          <a:lnRef idx="3">
            <a:schemeClr val="lt1"/>
          </a:lnRef>
          <a:fillRef idx="1">
            <a:schemeClr val="accent1"/>
          </a:fillRef>
          <a:effectRef idx="1">
            <a:schemeClr val="accent1"/>
          </a:effectRef>
          <a:fontRef idx="minor">
            <a:schemeClr val="lt1"/>
          </a:fontRef>
        </p:style>
        <p:txBody>
          <a:bodyPr wrap="none" rtlCol="1">
            <a:spAutoFit/>
          </a:bodyPr>
          <a:lstStyle/>
          <a:p>
            <a:r>
              <a:rPr lang="fa-IR" sz="2400" dirty="0" smtClean="0"/>
              <a:t>فراکتال و نقاشی</a:t>
            </a:r>
            <a:endParaRPr lang="fa-IR" sz="2400" dirty="0"/>
          </a:p>
        </p:txBody>
      </p:sp>
      <p:sp>
        <p:nvSpPr>
          <p:cNvPr id="3" name="TextBox 2"/>
          <p:cNvSpPr txBox="1"/>
          <p:nvPr/>
        </p:nvSpPr>
        <p:spPr>
          <a:xfrm>
            <a:off x="6123558" y="1069522"/>
            <a:ext cx="2534669" cy="369332"/>
          </a:xfrm>
          <a:prstGeom prst="rect">
            <a:avLst/>
          </a:prstGeom>
          <a:noFill/>
        </p:spPr>
        <p:txBody>
          <a:bodyPr wrap="none" rtlCol="1">
            <a:spAutoFit/>
          </a:bodyPr>
          <a:lstStyle/>
          <a:p>
            <a:r>
              <a:rPr lang="fa-IR" dirty="0" smtClean="0">
                <a:latin typeface="Arial" pitchFamily="34" charset="0"/>
                <a:cs typeface="Arial" pitchFamily="34" charset="0"/>
              </a:rPr>
              <a:t>اثرات هنری </a:t>
            </a:r>
            <a:r>
              <a:rPr lang="en-US" dirty="0" smtClean="0">
                <a:latin typeface="Arial" pitchFamily="34" charset="0"/>
                <a:cs typeface="Arial" pitchFamily="34" charset="0"/>
              </a:rPr>
              <a:t>Salvador Dali</a:t>
            </a:r>
            <a:endParaRPr lang="fa-IR" dirty="0">
              <a:latin typeface="Arial" pitchFamily="34" charset="0"/>
              <a:cs typeface="Arial"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979" y="2264612"/>
            <a:ext cx="8078569" cy="3001056"/>
          </a:xfrm>
          <a:prstGeom prst="rect">
            <a:avLst/>
          </a:prstGeom>
        </p:spPr>
      </p:pic>
    </p:spTree>
    <p:extLst>
      <p:ext uri="{BB962C8B-B14F-4D97-AF65-F5344CB8AC3E}">
        <p14:creationId xmlns:p14="http://schemas.microsoft.com/office/powerpoint/2010/main" val="3805811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301337" y="1"/>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4" name="TextBox 3"/>
          <p:cNvSpPr txBox="1"/>
          <p:nvPr/>
        </p:nvSpPr>
        <p:spPr>
          <a:xfrm>
            <a:off x="6880177" y="367394"/>
            <a:ext cx="1778051" cy="461665"/>
          </a:xfrm>
          <a:prstGeom prst="rect">
            <a:avLst/>
          </a:prstGeom>
          <a:solidFill>
            <a:schemeClr val="accent3"/>
          </a:solidFill>
        </p:spPr>
        <p:style>
          <a:lnRef idx="3">
            <a:schemeClr val="lt1"/>
          </a:lnRef>
          <a:fillRef idx="1">
            <a:schemeClr val="accent1"/>
          </a:fillRef>
          <a:effectRef idx="1">
            <a:schemeClr val="accent1"/>
          </a:effectRef>
          <a:fontRef idx="minor">
            <a:schemeClr val="lt1"/>
          </a:fontRef>
        </p:style>
        <p:txBody>
          <a:bodyPr wrap="none" rtlCol="1">
            <a:spAutoFit/>
          </a:bodyPr>
          <a:lstStyle/>
          <a:p>
            <a:r>
              <a:rPr lang="fa-IR" sz="2400" dirty="0" smtClean="0"/>
              <a:t>فراکتال و نقاشی</a:t>
            </a:r>
            <a:endParaRPr lang="fa-IR" sz="2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1991" y="1366838"/>
            <a:ext cx="5715000" cy="4924425"/>
          </a:xfrm>
          <a:prstGeom prst="rect">
            <a:avLst/>
          </a:prstGeom>
        </p:spPr>
      </p:pic>
    </p:spTree>
    <p:extLst>
      <p:ext uri="{BB962C8B-B14F-4D97-AF65-F5344CB8AC3E}">
        <p14:creationId xmlns:p14="http://schemas.microsoft.com/office/powerpoint/2010/main" val="396239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301337" y="1"/>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4" name="TextBox 3"/>
          <p:cNvSpPr txBox="1"/>
          <p:nvPr/>
        </p:nvSpPr>
        <p:spPr>
          <a:xfrm>
            <a:off x="6880177" y="367394"/>
            <a:ext cx="1778051" cy="461665"/>
          </a:xfrm>
          <a:prstGeom prst="rect">
            <a:avLst/>
          </a:prstGeom>
          <a:solidFill>
            <a:schemeClr val="accent3"/>
          </a:solidFill>
        </p:spPr>
        <p:style>
          <a:lnRef idx="3">
            <a:schemeClr val="lt1"/>
          </a:lnRef>
          <a:fillRef idx="1">
            <a:schemeClr val="accent1"/>
          </a:fillRef>
          <a:effectRef idx="1">
            <a:schemeClr val="accent1"/>
          </a:effectRef>
          <a:fontRef idx="minor">
            <a:schemeClr val="lt1"/>
          </a:fontRef>
        </p:style>
        <p:txBody>
          <a:bodyPr wrap="none" rtlCol="1">
            <a:spAutoFit/>
          </a:bodyPr>
          <a:lstStyle/>
          <a:p>
            <a:r>
              <a:rPr lang="fa-IR" sz="2400" dirty="0" smtClean="0"/>
              <a:t>فراکتال و نقاشی</a:t>
            </a:r>
            <a:endParaRPr lang="fa-IR" sz="2400" dirty="0"/>
          </a:p>
        </p:txBody>
      </p:sp>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454774" y="1230085"/>
            <a:ext cx="2763763" cy="4460421"/>
          </a:xfrm>
          <a:prstGeom prst="rect">
            <a:avLst/>
          </a:prstGeom>
        </p:spPr>
      </p:pic>
      <p:pic>
        <p:nvPicPr>
          <p:cNvPr id="5" name="Picture 4"/>
          <p:cNvPicPr>
            <a:picLocks noChangeAspect="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4764881" y="1007609"/>
            <a:ext cx="3214688" cy="4905375"/>
          </a:xfrm>
          <a:prstGeom prst="rect">
            <a:avLst/>
          </a:prstGeom>
        </p:spPr>
      </p:pic>
    </p:spTree>
    <p:extLst>
      <p:ext uri="{BB962C8B-B14F-4D97-AF65-F5344CB8AC3E}">
        <p14:creationId xmlns:p14="http://schemas.microsoft.com/office/powerpoint/2010/main" val="2586111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301337" y="1"/>
            <a:ext cx="0" cy="654814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4" name="TextBox 3"/>
          <p:cNvSpPr txBox="1"/>
          <p:nvPr/>
        </p:nvSpPr>
        <p:spPr>
          <a:xfrm>
            <a:off x="6182870" y="367394"/>
            <a:ext cx="2475358" cy="461665"/>
          </a:xfrm>
          <a:prstGeom prst="rect">
            <a:avLst/>
          </a:prstGeom>
          <a:solidFill>
            <a:schemeClr val="accent3"/>
          </a:solidFill>
        </p:spPr>
        <p:style>
          <a:lnRef idx="3">
            <a:schemeClr val="lt1"/>
          </a:lnRef>
          <a:fillRef idx="1">
            <a:schemeClr val="accent1"/>
          </a:fillRef>
          <a:effectRef idx="1">
            <a:schemeClr val="accent1"/>
          </a:effectRef>
          <a:fontRef idx="minor">
            <a:schemeClr val="lt1"/>
          </a:fontRef>
        </p:style>
        <p:txBody>
          <a:bodyPr wrap="none" rtlCol="1">
            <a:spAutoFit/>
          </a:bodyPr>
          <a:lstStyle/>
          <a:p>
            <a:r>
              <a:rPr lang="fa-IR" sz="2400" dirty="0" smtClean="0"/>
              <a:t>فراکتال و مجسمه‌سازی</a:t>
            </a:r>
            <a:endParaRPr lang="fa-IR" sz="24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7958" y="1110343"/>
            <a:ext cx="2781941" cy="432746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0408" y="1110343"/>
            <a:ext cx="2817727" cy="4327463"/>
          </a:xfrm>
          <a:prstGeom prst="rect">
            <a:avLst/>
          </a:prstGeom>
        </p:spPr>
      </p:pic>
    </p:spTree>
    <p:extLst>
      <p:ext uri="{BB962C8B-B14F-4D97-AF65-F5344CB8AC3E}">
        <p14:creationId xmlns:p14="http://schemas.microsoft.com/office/powerpoint/2010/main" val="14239009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083056"/>
          </a:xfrm>
        </p:spPr>
        <p:txBody>
          <a:bodyPr/>
          <a:lstStyle/>
          <a:p>
            <a:r>
              <a:rPr lang="fa-IR" dirty="0" smtClean="0">
                <a:solidFill>
                  <a:srgbClr val="C00000"/>
                </a:solidFill>
                <a:cs typeface="+mn-cs"/>
              </a:rPr>
              <a:t>باسپاس از توجه شما عزیزان</a:t>
            </a:r>
            <a:endParaRPr lang="fa-IR" dirty="0">
              <a:solidFill>
                <a:srgbClr val="C00000"/>
              </a:solidFill>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69006"/>
          </a:xfrm>
        </p:spPr>
        <p:txBody>
          <a:bodyPr>
            <a:noAutofit/>
          </a:bodyPr>
          <a:lstStyle/>
          <a:p>
            <a:r>
              <a:rPr lang="fa-IR" sz="2400" b="1" dirty="0" smtClean="0"/>
              <a:t>اگر بخواهيم از ديد كلي به بحث فركتال نگاه كنيم آن را مي توان به ۳ دسته تقسيم بندي كرد :</a:t>
            </a:r>
            <a:r>
              <a:rPr lang="fa-IR" sz="2400" dirty="0" smtClean="0"/>
              <a:t/>
            </a:r>
            <a:br>
              <a:rPr lang="fa-IR" sz="2400" dirty="0" smtClean="0"/>
            </a:br>
            <a:r>
              <a:rPr lang="fa-IR" sz="2400" dirty="0" smtClean="0"/>
              <a:t>۱- هندسه فركتال : در اين قسمت از ديد رياضي به فركتال نگاه مي شود كه بيشتر مورد توجه رياضي دان ها قرار گرفته اما پايه هاي قسمت هاي بعدي نيز مي باشد ، و تا با عناصر اصلي فركتال و چگونگي ايجاد اين فرم آشنا نشويم نمي توان فرم هاي مختلف و حجم هاي مختلف را شناسايي كرد</a:t>
            </a:r>
            <a:br>
              <a:rPr lang="fa-IR" sz="2400" dirty="0" smtClean="0"/>
            </a:br>
            <a:r>
              <a:rPr lang="fa-IR" sz="2400" dirty="0" smtClean="0"/>
              <a:t>۲- فرم فركتال : با توجه به اينكه ،محصول هندسه فركتال فرمي است كه دقيقاً آن مشخصه هاي هندسي مربوطه را دارد . در اين بخش فرم هايي همچون فرم هاي درخت ، فرم هاي مندلبرت ، فرمهاي موجود در طبيعت ، ايجاد فرم هاي رندوم (</a:t>
            </a:r>
            <a:r>
              <a:rPr lang="en-US" sz="2400" dirty="0" smtClean="0"/>
              <a:t>Random fractal) ، </a:t>
            </a:r>
            <a:r>
              <a:rPr lang="fa-IR" sz="2400" dirty="0" smtClean="0"/>
              <a:t>خود متشابهي (</a:t>
            </a:r>
            <a:r>
              <a:rPr lang="en-US" sz="2400" dirty="0" smtClean="0"/>
              <a:t>self similarity) ، </a:t>
            </a:r>
            <a:r>
              <a:rPr lang="fa-IR" sz="2400" dirty="0" smtClean="0"/>
              <a:t>فركتال در نقاشي ( آثار نقاشاني چون جكسون پالاك ) و … مورد بررسي قرار خواهد گرفت .</a:t>
            </a:r>
            <a:br>
              <a:rPr lang="fa-IR" sz="2400" dirty="0" smtClean="0"/>
            </a:br>
            <a:r>
              <a:rPr lang="fa-IR" sz="2400" dirty="0" smtClean="0"/>
              <a:t>3-حجم فركتال (فركتال در معماري): نتيجه فرم هاي مختلف مي تواند به يك اثر معماري منتج شود لذا در اين بخش حجم هاي فركتالي و آثار معماري مطرح مي شود</a:t>
            </a:r>
            <a:br>
              <a:rPr lang="fa-IR" sz="2400" dirty="0" smtClean="0"/>
            </a:br>
            <a:endParaRPr lang="fa-IR"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54692"/>
          </a:xfrm>
        </p:spPr>
        <p:txBody>
          <a:bodyPr>
            <a:normAutofit/>
          </a:bodyPr>
          <a:lstStyle/>
          <a:p>
            <a:r>
              <a:rPr lang="fa-IR" dirty="0" smtClean="0">
                <a:solidFill>
                  <a:srgbClr val="C00000"/>
                </a:solidFill>
              </a:rPr>
              <a:t>به طور كلي معماري فراكتال را مي‌توان در دو بخش تقسيم كرد:</a:t>
            </a:r>
            <a:br>
              <a:rPr lang="fa-IR" dirty="0" smtClean="0">
                <a:solidFill>
                  <a:srgbClr val="C00000"/>
                </a:solidFill>
              </a:rPr>
            </a:br>
            <a:r>
              <a:rPr lang="fa-IR" dirty="0" smtClean="0">
                <a:solidFill>
                  <a:srgbClr val="C00000"/>
                </a:solidFill>
              </a:rPr>
              <a:t>يكي معماري فراكتال كلاسيك كه در آثار پيشينيان به صورت الهام گرفتن از طبيعت وجود دارد.</a:t>
            </a:r>
            <a:br>
              <a:rPr lang="fa-IR" dirty="0" smtClean="0">
                <a:solidFill>
                  <a:srgbClr val="C00000"/>
                </a:solidFill>
              </a:rPr>
            </a:br>
            <a:r>
              <a:rPr lang="fa-IR" dirty="0" smtClean="0">
                <a:solidFill>
                  <a:srgbClr val="C00000"/>
                </a:solidFill>
              </a:rPr>
              <a:t>و ديگري معماري فراكتال مدرن است كه نهايتا منجر به معماري پرش كيهاني مي‌شود</a:t>
            </a:r>
            <a:br>
              <a:rPr lang="fa-IR" dirty="0" smtClean="0">
                <a:solidFill>
                  <a:srgbClr val="C00000"/>
                </a:solidFill>
              </a:rPr>
            </a:br>
            <a:endParaRPr lang="fa-IR" dirty="0">
              <a:solidFill>
                <a:srgbClr val="C0000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TotalTime>
  <Words>872</Words>
  <Application>Microsoft Office PowerPoint</Application>
  <PresentationFormat>On-screen Show (4:3)</PresentationFormat>
  <Paragraphs>114</Paragraphs>
  <Slides>74</Slides>
  <Notes>38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74</vt:i4>
      </vt:variant>
    </vt:vector>
  </HeadingPairs>
  <TitlesOfParts>
    <vt:vector size="78" baseType="lpstr">
      <vt:lpstr>Arial</vt:lpstr>
      <vt:lpstr>Calibri</vt:lpstr>
      <vt:lpstr>Times New Roman</vt:lpstr>
      <vt:lpstr>Office Theme</vt:lpstr>
      <vt:lpstr>بسم الله الرحمن الرحیم</vt:lpstr>
      <vt:lpstr>فراکتال ومعماری </vt:lpstr>
      <vt:lpstr>PowerPoint Presentation</vt:lpstr>
      <vt:lpstr>واژه فراكتال مشتق از واژه لاتيني فراكتوس- به معني سنگي كه به شكل نامنظم شكسته خرد شده است. در سال ۱۹۷۵ براي اولين بار توسط بنوت مندل بروت مطرح شد. فراكتال ها شكل هايي هستند كه بر خلاف شكل هاي هندسي اقليدسي به هيچ وجه منظم نيستند اين شكل ها اولاً سر تاسر نامنظم اند، ثانياً ميزان بي نظمي آنها در همه مقياسها يكسان است </vt:lpstr>
      <vt:lpstr>ابرها به صورت كره نيستند، كوهها همانند مخروط نمي باشند، سواحل دريا دايره شكل نيستند، پوست درخت صاف نيست و صاعقه بصورت خط مستقيم حركت نمي كند. </vt:lpstr>
      <vt:lpstr>در طبيعت نمونه هاي فراواني از فراكتال ها ديده مي شود. درختان ، ابرها، كوهها، رودها، لبه سواحل دريا، و گل كلم ها اجسام فراكتال هستند بخش كوچكي از يك درخت كه شاخه آن باشد شباهت به كل درخت دارد. اين مثال را مي توان در مورد ابرها، گل كلم، صاعقه و ساير اجسام فراكتال عنوان نمود.   </vt:lpstr>
      <vt:lpstr>اشكال فراكتالي داراي 3 خاصيت عمومي هستند تشابه به خود تشكيل از راه تكرار بعد كسري  </vt:lpstr>
      <vt:lpstr>اگر بخواهيم از ديد كلي به بحث فركتال نگاه كنيم آن را مي توان به ۳ دسته تقسيم بندي كرد : ۱- هندسه فركتال : در اين قسمت از ديد رياضي به فركتال نگاه مي شود كه بيشتر مورد توجه رياضي دان ها قرار گرفته اما پايه هاي قسمت هاي بعدي نيز مي باشد ، و تا با عناصر اصلي فركتال و چگونگي ايجاد اين فرم آشنا نشويم نمي توان فرم هاي مختلف و حجم هاي مختلف را شناسايي كرد ۲- فرم فركتال : با توجه به اينكه ،محصول هندسه فركتال فرمي است كه دقيقاً آن مشخصه هاي هندسي مربوطه را دارد . در اين بخش فرم هايي همچون فرم هاي درخت ، فرم هاي مندلبرت ، فرمهاي موجود در طبيعت ، ايجاد فرم هاي رندوم (Random fractal) ، خود متشابهي (self similarity) ، فركتال در نقاشي ( آثار نقاشاني چون جكسون پالاك ) و … مورد بررسي قرار خواهد گرفت . 3-حجم فركتال (فركتال در معماري): نتيجه فرم هاي مختلف مي تواند به يك اثر معماري منتج شود لذا در اين بخش حجم هاي فركتالي و آثار معماري مطرح مي شود </vt:lpstr>
      <vt:lpstr>به طور كلي معماري فراكتال را مي‌توان در دو بخش تقسيم كرد: يكي معماري فراكتال كلاسيك كه در آثار پيشينيان به صورت الهام گرفتن از طبيعت وجود دارد. و ديگري معماري فراكتال مدرن است كه نهايتا منجر به معماري پرش كيهاني مي‌شود </vt:lpstr>
      <vt:lpstr>ويژگيهاي فركتال اشكال اقليدسي با استفاده از...  توابع اشيا و اشكال فركتال با فرآيندهاي پويا توليد مي‌شوند .  اشياي فركتال داراي خاصيت خود مانندي هستند .  طول اين اشياء بي­نهايت است­ چنين ساختارهايي داراي ظرفيت اطلاعاتي زياد هستند در صورتي­كه ظرفيت اطلاعاتي اشياء اقليدسي بسيار محدود و شامل اطلاعات تكراري است .  مجموعه هاي فركتال قابليت توصيف رياضي بسياري از اشكال پيچيده و به ظاهر نامنظم در طبيعت را دارند ، به همين جهت مي توان هندسه فركتال را بيان رياضي از معماري طبيعت دانست </vt:lpstr>
      <vt:lpstr>خصوصيات اشکال فرکتال  - اشکال اقليدسي با استفاده از توابع ايستا توليد مي شوند ولي اشکال فرکتال با فرآيندهاي پويا توليد مي شوند.( فرآيندهاي پويا, فرآيندهايي هستند که داراي حافظه مي باشند و رفتار آنها به گذشته بستگي دارد.)  - اشکال فرکتال داراي خاصيت خود همانندي است. طول اين اشيا بي نهايت است که در فضاي محدود, محصور شده اند.  - مجموعه هاي فرکتال, از زير مجموعه هايي تشکيل شده اند که اين زير مجموعه ها شبيه مجموعه هاي بزرگتر هستند.  - هندسه فرکتال داراي ساختارهاي ظرفيتي بالاست ولي ظرفيت اطلاعاتي اشياي اقليدسي بسيار محدود و حاوي اطلاعات تکراري است.  - هندسه فرکتال, بيان رياضي از معماري طبيعت است.  - هر فرآيند تکراري و پويا باعث ايجاد ساختارهاي پيچيده فرکتال نمي شود. مکانيزم توليد چنين ساختارهاي پويايي, آشوب است. در حقيقت, فرکتال تصوير رياضي از آشوب است</vt:lpstr>
      <vt:lpstr>تعریف آشوب فصل مشترک تعاریفی که برای مفهوم آشوب ارائه شده است ، تاکید بر این نکته است که آشوب دانش بررسی رفتار سیستم هایی است که اگرچه ورودی آنها قابل تعیین واندازه گیری است ، اما خروجی این سیستم ها ظاهری کتره ای و تصادفی دارد</vt:lpstr>
      <vt:lpstr>PowerPoint Presentation</vt:lpstr>
      <vt:lpstr>PowerPoint Presentation</vt:lpstr>
      <vt:lpstr>تصاویر فراکتالی</vt:lpstr>
      <vt:lpstr>PowerPoint Presentation</vt:lpstr>
      <vt:lpstr>PowerPoint Presentation</vt:lpstr>
      <vt:lpstr>PowerPoint Presentation</vt:lpstr>
      <vt:lpstr>PowerPoint Presentation</vt:lpstr>
      <vt:lpstr>مندل‌بروت به لحاظ رياضياتي و گرافيکي نشان داده است طبيعت براي ايجاد اشکال مختلط و بي‌نظم و قاعده جهان واقعي چگونه از بعدهاي فراکتال استفاده مي‌کند. يک فراکتال به عنوان فرمي ‌هندسي داراي اشکال نامنظم است، اما در بطن اين تصاوير بي‌قاعده و نامنظم، نظمي ‌پنهان وجود دارد.</vt:lpstr>
      <vt:lpstr>PowerPoint Presentation</vt:lpstr>
      <vt:lpstr>PowerPoint Presentation</vt:lpstr>
      <vt:lpstr>رابطه فراکتال و معماري  مطالعه هندسه بايد به طراح کمک کند به درک بهتري از جريان جزئيات در پيرامون ما و جهان طبيعي دست يابد. خصوصيت فراکتالي يک ترکيب معماري در تسلسل جالب جزئيات است. اين تسلسل براي حفظ جذابيت معماري لازم است. هنگامي که شخص به يک ساختمان نزديک و سپس به آن وارد مي شود هميشه بايد مقياس کوچکتر ديگري همراه با جزئيات جذاب وجود داشته باشد تا معناي کلي ترکيب را بيان کند که اين يک ايده فراکتال است.  </vt:lpstr>
      <vt:lpstr>PowerPoint Presentation</vt:lpstr>
      <vt:lpstr>انسانها در روزگار قديم که در طبيعت مي زيستند و مانند انسان دوره مدرن, با طبيعت بيگانه نبودند, معماريشان با نظم طبيعت بود. آنها به اين دليل که در طبيعت رشد ميافتند, ضمير ناخودآگاهشان نيز با نظم طبيعت- يعني با نظم فراکتال- رشد ميافت, در نتيجه مصنوعاتش نيز داراي نطم فراکتال مي بود</vt:lpstr>
      <vt:lpstr>فراکتال در معماري معاصر  به دنبال بيگانگي انسان معاصر با طبيعت و دور شدن ساخته هايش از تشابه با ساختارهاي طبيعت, معماران معاصر به دنبال نمود دادن ساختار فراکتال طبيعت در آثارشان هستند. هر چند که اين هنوز آغاز راه است ولي ارتباطي جديدي در زمينه طبيعت و معماري معاصر را نشان ميدهد. ارتباطي که انسان مدرن آن را فراموش کرده بود </vt:lpstr>
      <vt:lpstr>PowerPoint Presentation</vt:lpstr>
      <vt:lpstr>PowerPoint Presentation</vt:lpstr>
      <vt:lpstr>PowerPoint Presentation</vt:lpstr>
      <vt:lpstr>تصاویرفراکتالی</vt:lpstr>
      <vt:lpstr>تصاویرفراکتالی</vt:lpstr>
      <vt:lpstr>PowerPoint Presentation</vt:lpstr>
      <vt:lpstr>PowerPoint Presentation</vt:lpstr>
      <vt:lpstr>PowerPoint Presentation</vt:lpstr>
      <vt:lpstr>تصاویرفراکتالی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باسپاس از توجه شما عزیزان</vt:lpstr>
    </vt:vector>
  </TitlesOfParts>
  <Company>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ارحیم</dc:title>
  <dc:creator>m</dc:creator>
  <cp:lastModifiedBy>omid arzi</cp:lastModifiedBy>
  <cp:revision>81</cp:revision>
  <dcterms:created xsi:type="dcterms:W3CDTF">2015-05-15T14:27:18Z</dcterms:created>
  <dcterms:modified xsi:type="dcterms:W3CDTF">2022-02-02T13:38:14Z</dcterms:modified>
</cp:coreProperties>
</file>