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0" r:id="rId1"/>
  </p:sldMasterIdLst>
  <p:sldIdLst>
    <p:sldId id="256" r:id="rId2"/>
    <p:sldId id="257" r:id="rId3"/>
    <p:sldId id="258" r:id="rId4"/>
    <p:sldId id="259" r:id="rId5"/>
    <p:sldId id="260" r:id="rId6"/>
    <p:sldId id="261" r:id="rId7"/>
    <p:sldId id="262" r:id="rId8"/>
    <p:sldId id="263" r:id="rId9"/>
    <p:sldId id="264" r:id="rId10"/>
    <p:sldId id="286" r:id="rId11"/>
    <p:sldId id="289" r:id="rId12"/>
    <p:sldId id="288" r:id="rId13"/>
    <p:sldId id="287" r:id="rId14"/>
    <p:sldId id="290" r:id="rId15"/>
    <p:sldId id="291" r:id="rId16"/>
    <p:sldId id="308" r:id="rId17"/>
    <p:sldId id="293" r:id="rId18"/>
    <p:sldId id="292" r:id="rId19"/>
    <p:sldId id="299" r:id="rId20"/>
    <p:sldId id="298" r:id="rId21"/>
    <p:sldId id="297" r:id="rId22"/>
    <p:sldId id="296" r:id="rId23"/>
    <p:sldId id="295" r:id="rId24"/>
    <p:sldId id="294" r:id="rId25"/>
    <p:sldId id="265" r:id="rId26"/>
    <p:sldId id="266" r:id="rId27"/>
    <p:sldId id="272" r:id="rId28"/>
    <p:sldId id="273" r:id="rId29"/>
    <p:sldId id="274" r:id="rId30"/>
    <p:sldId id="275" r:id="rId31"/>
    <p:sldId id="276" r:id="rId32"/>
    <p:sldId id="277" r:id="rId33"/>
    <p:sldId id="278" r:id="rId34"/>
    <p:sldId id="279" r:id="rId35"/>
    <p:sldId id="280" r:id="rId36"/>
    <p:sldId id="281" r:id="rId37"/>
    <p:sldId id="282" r:id="rId38"/>
    <p:sldId id="283" r:id="rId39"/>
    <p:sldId id="284" r:id="rId40"/>
    <p:sldId id="285" r:id="rId41"/>
    <p:sldId id="309" r:id="rId42"/>
    <p:sldId id="300" r:id="rId43"/>
    <p:sldId id="301" r:id="rId44"/>
    <p:sldId id="302" r:id="rId45"/>
    <p:sldId id="303" r:id="rId46"/>
    <p:sldId id="304" r:id="rId47"/>
    <p:sldId id="310" r:id="rId48"/>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سبک متوسط 2 - آکسان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سبک متوسط 2 - آکسان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سبک متوسط 2 - آکسان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سبک متوسط 2 - آکسان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113A9D2-9D6B-4929-AA2D-F23B5EE8CBE7}" styleName="سبک طرح زمینه داده شده 2 - اکسان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505E3EF-67EA-436B-97B2-0124C06EBD24}" styleName="سبک متوسط 4 - آکسان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72" d="100"/>
          <a:sy n="72" d="100"/>
        </p:scale>
        <p:origin x="-131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1D542E-90E1-4100-B5FC-078181CCABDB}" type="doc">
      <dgm:prSet loTypeId="urn:microsoft.com/office/officeart/2005/8/layout/vList2" loCatId="list" qsTypeId="urn:microsoft.com/office/officeart/2005/8/quickstyle/simple1" qsCatId="simple" csTypeId="urn:microsoft.com/office/officeart/2005/8/colors/accent1_2" csCatId="accent1" phldr="1"/>
      <dgm:spPr/>
      <dgm:t>
        <a:bodyPr/>
        <a:lstStyle/>
        <a:p>
          <a:pPr rtl="1"/>
          <a:endParaRPr lang="fa-IR"/>
        </a:p>
      </dgm:t>
    </dgm:pt>
    <dgm:pt modelId="{368F3967-5B10-444F-9268-FA2E6BA5EE64}">
      <dgm:prSet phldrT="[متن]" custT="1"/>
      <dgm:spPr/>
      <dgm:t>
        <a:bodyPr/>
        <a:lstStyle/>
        <a:p>
          <a:pPr rtl="1"/>
          <a:r>
            <a:rPr lang="fa-IR" sz="3200" dirty="0" smtClean="0"/>
            <a:t>عنوان پروژه:آشنای بامبحث ایمنی وحفاظت کارودرحین اجرا</a:t>
          </a:r>
          <a:endParaRPr lang="fa-IR" sz="3200" dirty="0"/>
        </a:p>
      </dgm:t>
    </dgm:pt>
    <dgm:pt modelId="{D901D3EE-DA1C-4DBF-A580-524D2C8FC52A}" type="parTrans" cxnId="{EABA7D17-4933-430E-8563-185A5074F9DC}">
      <dgm:prSet/>
      <dgm:spPr/>
      <dgm:t>
        <a:bodyPr/>
        <a:lstStyle/>
        <a:p>
          <a:pPr rtl="1"/>
          <a:endParaRPr lang="fa-IR"/>
        </a:p>
      </dgm:t>
    </dgm:pt>
    <dgm:pt modelId="{0F8566F7-BEC7-4841-86AF-96FE184ED641}" type="sibTrans" cxnId="{EABA7D17-4933-430E-8563-185A5074F9DC}">
      <dgm:prSet/>
      <dgm:spPr/>
      <dgm:t>
        <a:bodyPr/>
        <a:lstStyle/>
        <a:p>
          <a:pPr rtl="1"/>
          <a:endParaRPr lang="fa-IR"/>
        </a:p>
      </dgm:t>
    </dgm:pt>
    <dgm:pt modelId="{7AFF91BB-2AD0-4337-B59B-53C32FBDABE2}">
      <dgm:prSet phldrT="[متن]" custT="1"/>
      <dgm:spPr/>
      <dgm:t>
        <a:bodyPr/>
        <a:lstStyle/>
        <a:p>
          <a:pPr rtl="1"/>
          <a:r>
            <a:rPr lang="fa-IR" sz="3200" dirty="0" smtClean="0"/>
            <a:t>استاد مربوطه:آقای ویسی</a:t>
          </a:r>
          <a:endParaRPr lang="fa-IR" sz="3200" dirty="0"/>
        </a:p>
      </dgm:t>
    </dgm:pt>
    <dgm:pt modelId="{4BDE723D-E3C2-4ACA-B4EF-1DDE71FEC0B3}" type="parTrans" cxnId="{B51997B6-6051-4BB5-9370-BD9F3424AC64}">
      <dgm:prSet/>
      <dgm:spPr/>
      <dgm:t>
        <a:bodyPr/>
        <a:lstStyle/>
        <a:p>
          <a:pPr rtl="1"/>
          <a:endParaRPr lang="fa-IR"/>
        </a:p>
      </dgm:t>
    </dgm:pt>
    <dgm:pt modelId="{30A8311B-3B5F-4625-87DD-35F7F70D9BC5}" type="sibTrans" cxnId="{B51997B6-6051-4BB5-9370-BD9F3424AC64}">
      <dgm:prSet/>
      <dgm:spPr/>
      <dgm:t>
        <a:bodyPr/>
        <a:lstStyle/>
        <a:p>
          <a:pPr rtl="1"/>
          <a:endParaRPr lang="fa-IR"/>
        </a:p>
      </dgm:t>
    </dgm:pt>
    <dgm:pt modelId="{4B48D220-5245-4F55-A9E2-3C1DC263D408}">
      <dgm:prSet phldrT="[متن]"/>
      <dgm:spPr/>
      <dgm:t>
        <a:bodyPr/>
        <a:lstStyle/>
        <a:p>
          <a:pPr rtl="1"/>
          <a:r>
            <a:rPr lang="fa-IR" dirty="0" smtClean="0"/>
            <a:t>گرداورنده:طه نوری</a:t>
          </a:r>
          <a:endParaRPr lang="fa-IR" dirty="0"/>
        </a:p>
      </dgm:t>
    </dgm:pt>
    <dgm:pt modelId="{0B72CBD4-F43D-4893-8182-DBD44CFD8F98}" type="parTrans" cxnId="{2F5E5D56-5AE4-42F3-B1A2-715498D613C7}">
      <dgm:prSet/>
      <dgm:spPr/>
      <dgm:t>
        <a:bodyPr/>
        <a:lstStyle/>
        <a:p>
          <a:pPr rtl="1"/>
          <a:endParaRPr lang="fa-IR"/>
        </a:p>
      </dgm:t>
    </dgm:pt>
    <dgm:pt modelId="{1CF87653-ECDD-4FFC-8409-4D950E7FC10C}" type="sibTrans" cxnId="{2F5E5D56-5AE4-42F3-B1A2-715498D613C7}">
      <dgm:prSet/>
      <dgm:spPr/>
      <dgm:t>
        <a:bodyPr/>
        <a:lstStyle/>
        <a:p>
          <a:pPr rtl="1"/>
          <a:endParaRPr lang="fa-IR"/>
        </a:p>
      </dgm:t>
    </dgm:pt>
    <dgm:pt modelId="{ECBA13AD-7D86-4340-980F-858F3F3482D2}">
      <dgm:prSet phldrT="[متن]"/>
      <dgm:spPr/>
      <dgm:t>
        <a:bodyPr/>
        <a:lstStyle/>
        <a:p>
          <a:pPr rtl="1"/>
          <a:r>
            <a:rPr lang="fa-IR" dirty="0" smtClean="0"/>
            <a:t>دانشکده فنی ومهندسی سقز                                          91-92</a:t>
          </a:r>
          <a:endParaRPr lang="fa-IR" dirty="0"/>
        </a:p>
      </dgm:t>
    </dgm:pt>
    <dgm:pt modelId="{801A1593-2AF2-46C1-AFF8-71856C48D1EF}" type="parTrans" cxnId="{EFA21EAF-18EC-4133-9C9B-4D68235D810D}">
      <dgm:prSet/>
      <dgm:spPr/>
      <dgm:t>
        <a:bodyPr/>
        <a:lstStyle/>
        <a:p>
          <a:pPr rtl="1"/>
          <a:endParaRPr lang="fa-IR"/>
        </a:p>
      </dgm:t>
    </dgm:pt>
    <dgm:pt modelId="{13A04A56-AF6D-4121-8749-ADD128C2BC09}" type="sibTrans" cxnId="{EFA21EAF-18EC-4133-9C9B-4D68235D810D}">
      <dgm:prSet/>
      <dgm:spPr/>
      <dgm:t>
        <a:bodyPr/>
        <a:lstStyle/>
        <a:p>
          <a:pPr rtl="1"/>
          <a:endParaRPr lang="fa-IR"/>
        </a:p>
      </dgm:t>
    </dgm:pt>
    <dgm:pt modelId="{EBBB6AE3-E630-4042-8012-09D42420D660}" type="pres">
      <dgm:prSet presAssocID="{711D542E-90E1-4100-B5FC-078181CCABDB}" presName="linear" presStyleCnt="0">
        <dgm:presLayoutVars>
          <dgm:animLvl val="lvl"/>
          <dgm:resizeHandles val="exact"/>
        </dgm:presLayoutVars>
      </dgm:prSet>
      <dgm:spPr/>
      <dgm:t>
        <a:bodyPr/>
        <a:lstStyle/>
        <a:p>
          <a:pPr rtl="1"/>
          <a:endParaRPr lang="fa-IR"/>
        </a:p>
      </dgm:t>
    </dgm:pt>
    <dgm:pt modelId="{F1363E74-C8F3-4701-A8C7-8DDBA1FF8E78}" type="pres">
      <dgm:prSet presAssocID="{368F3967-5B10-444F-9268-FA2E6BA5EE64}" presName="parentText" presStyleLbl="node1" presStyleIdx="0" presStyleCnt="2" custScaleY="190375">
        <dgm:presLayoutVars>
          <dgm:chMax val="0"/>
          <dgm:bulletEnabled val="1"/>
        </dgm:presLayoutVars>
      </dgm:prSet>
      <dgm:spPr/>
      <dgm:t>
        <a:bodyPr/>
        <a:lstStyle/>
        <a:p>
          <a:pPr rtl="1"/>
          <a:endParaRPr lang="fa-IR"/>
        </a:p>
      </dgm:t>
    </dgm:pt>
    <dgm:pt modelId="{9F4F7DC4-A142-4516-A861-6BF902691559}" type="pres">
      <dgm:prSet presAssocID="{368F3967-5B10-444F-9268-FA2E6BA5EE64}" presName="childText" presStyleLbl="revTx" presStyleIdx="0" presStyleCnt="2">
        <dgm:presLayoutVars>
          <dgm:bulletEnabled val="1"/>
        </dgm:presLayoutVars>
      </dgm:prSet>
      <dgm:spPr/>
      <dgm:t>
        <a:bodyPr/>
        <a:lstStyle/>
        <a:p>
          <a:pPr rtl="1"/>
          <a:endParaRPr lang="fa-IR"/>
        </a:p>
      </dgm:t>
    </dgm:pt>
    <dgm:pt modelId="{7C8F3FE9-C79E-4AF1-9BBB-31EA45EF3B94}" type="pres">
      <dgm:prSet presAssocID="{4B48D220-5245-4F55-A9E2-3C1DC263D408}" presName="parentText" presStyleLbl="node1" presStyleIdx="1" presStyleCnt="2">
        <dgm:presLayoutVars>
          <dgm:chMax val="0"/>
          <dgm:bulletEnabled val="1"/>
        </dgm:presLayoutVars>
      </dgm:prSet>
      <dgm:spPr/>
      <dgm:t>
        <a:bodyPr/>
        <a:lstStyle/>
        <a:p>
          <a:pPr rtl="1"/>
          <a:endParaRPr lang="fa-IR"/>
        </a:p>
      </dgm:t>
    </dgm:pt>
    <dgm:pt modelId="{4C511E83-0052-415A-82CB-0385F1A37613}" type="pres">
      <dgm:prSet presAssocID="{4B48D220-5245-4F55-A9E2-3C1DC263D408}" presName="childText" presStyleLbl="revTx" presStyleIdx="1" presStyleCnt="2">
        <dgm:presLayoutVars>
          <dgm:bulletEnabled val="1"/>
        </dgm:presLayoutVars>
      </dgm:prSet>
      <dgm:spPr/>
      <dgm:t>
        <a:bodyPr/>
        <a:lstStyle/>
        <a:p>
          <a:pPr rtl="1"/>
          <a:endParaRPr lang="fa-IR"/>
        </a:p>
      </dgm:t>
    </dgm:pt>
  </dgm:ptLst>
  <dgm:cxnLst>
    <dgm:cxn modelId="{31154A1C-78F3-4AC3-9B2B-7533D902D8E1}" type="presOf" srcId="{4B48D220-5245-4F55-A9E2-3C1DC263D408}" destId="{7C8F3FE9-C79E-4AF1-9BBB-31EA45EF3B94}" srcOrd="0" destOrd="0" presId="urn:microsoft.com/office/officeart/2005/8/layout/vList2"/>
    <dgm:cxn modelId="{814AA628-48BF-475A-9A7B-0C0A71AD6D73}" type="presOf" srcId="{ECBA13AD-7D86-4340-980F-858F3F3482D2}" destId="{4C511E83-0052-415A-82CB-0385F1A37613}" srcOrd="0" destOrd="0" presId="urn:microsoft.com/office/officeart/2005/8/layout/vList2"/>
    <dgm:cxn modelId="{EFA21EAF-18EC-4133-9C9B-4D68235D810D}" srcId="{4B48D220-5245-4F55-A9E2-3C1DC263D408}" destId="{ECBA13AD-7D86-4340-980F-858F3F3482D2}" srcOrd="0" destOrd="0" parTransId="{801A1593-2AF2-46C1-AFF8-71856C48D1EF}" sibTransId="{13A04A56-AF6D-4121-8749-ADD128C2BC09}"/>
    <dgm:cxn modelId="{EABA7D17-4933-430E-8563-185A5074F9DC}" srcId="{711D542E-90E1-4100-B5FC-078181CCABDB}" destId="{368F3967-5B10-444F-9268-FA2E6BA5EE64}" srcOrd="0" destOrd="0" parTransId="{D901D3EE-DA1C-4DBF-A580-524D2C8FC52A}" sibTransId="{0F8566F7-BEC7-4841-86AF-96FE184ED641}"/>
    <dgm:cxn modelId="{2F5E5D56-5AE4-42F3-B1A2-715498D613C7}" srcId="{711D542E-90E1-4100-B5FC-078181CCABDB}" destId="{4B48D220-5245-4F55-A9E2-3C1DC263D408}" srcOrd="1" destOrd="0" parTransId="{0B72CBD4-F43D-4893-8182-DBD44CFD8F98}" sibTransId="{1CF87653-ECDD-4FFC-8409-4D950E7FC10C}"/>
    <dgm:cxn modelId="{7F72E6BE-96D6-4857-9E57-4C7D6153A3A9}" type="presOf" srcId="{368F3967-5B10-444F-9268-FA2E6BA5EE64}" destId="{F1363E74-C8F3-4701-A8C7-8DDBA1FF8E78}" srcOrd="0" destOrd="0" presId="urn:microsoft.com/office/officeart/2005/8/layout/vList2"/>
    <dgm:cxn modelId="{BF2836B4-19B5-414D-B90F-6D5DE95DA40B}" type="presOf" srcId="{7AFF91BB-2AD0-4337-B59B-53C32FBDABE2}" destId="{9F4F7DC4-A142-4516-A861-6BF902691559}" srcOrd="0" destOrd="0" presId="urn:microsoft.com/office/officeart/2005/8/layout/vList2"/>
    <dgm:cxn modelId="{B51997B6-6051-4BB5-9370-BD9F3424AC64}" srcId="{368F3967-5B10-444F-9268-FA2E6BA5EE64}" destId="{7AFF91BB-2AD0-4337-B59B-53C32FBDABE2}" srcOrd="0" destOrd="0" parTransId="{4BDE723D-E3C2-4ACA-B4EF-1DDE71FEC0B3}" sibTransId="{30A8311B-3B5F-4625-87DD-35F7F70D9BC5}"/>
    <dgm:cxn modelId="{E1EF47D2-CA18-4778-92FA-9B43D9D0B223}" type="presOf" srcId="{711D542E-90E1-4100-B5FC-078181CCABDB}" destId="{EBBB6AE3-E630-4042-8012-09D42420D660}" srcOrd="0" destOrd="0" presId="urn:microsoft.com/office/officeart/2005/8/layout/vList2"/>
    <dgm:cxn modelId="{27F30D3C-E9DC-48B6-9B07-D809D6F6D5B9}" type="presParOf" srcId="{EBBB6AE3-E630-4042-8012-09D42420D660}" destId="{F1363E74-C8F3-4701-A8C7-8DDBA1FF8E78}" srcOrd="0" destOrd="0" presId="urn:microsoft.com/office/officeart/2005/8/layout/vList2"/>
    <dgm:cxn modelId="{901AD54C-EDD2-4DEE-BECC-52269376A45C}" type="presParOf" srcId="{EBBB6AE3-E630-4042-8012-09D42420D660}" destId="{9F4F7DC4-A142-4516-A861-6BF902691559}" srcOrd="1" destOrd="0" presId="urn:microsoft.com/office/officeart/2005/8/layout/vList2"/>
    <dgm:cxn modelId="{2EACDFF8-9F64-4878-B6D9-96AB1415B094}" type="presParOf" srcId="{EBBB6AE3-E630-4042-8012-09D42420D660}" destId="{7C8F3FE9-C79E-4AF1-9BBB-31EA45EF3B94}" srcOrd="2" destOrd="0" presId="urn:microsoft.com/office/officeart/2005/8/layout/vList2"/>
    <dgm:cxn modelId="{74FD3949-BBB5-43C1-9BE4-F6FFD85DC303}" type="presParOf" srcId="{EBBB6AE3-E630-4042-8012-09D42420D660}" destId="{4C511E83-0052-415A-82CB-0385F1A37613}"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63E74-C8F3-4701-A8C7-8DDBA1FF8E78}">
      <dsp:nvSpPr>
        <dsp:cNvPr id="0" name=""/>
        <dsp:cNvSpPr/>
      </dsp:nvSpPr>
      <dsp:spPr>
        <a:xfrm>
          <a:off x="0" y="27297"/>
          <a:ext cx="9036496" cy="204919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r" defTabSz="1422400" rtl="1">
            <a:lnSpc>
              <a:spcPct val="90000"/>
            </a:lnSpc>
            <a:spcBef>
              <a:spcPct val="0"/>
            </a:spcBef>
            <a:spcAft>
              <a:spcPct val="35000"/>
            </a:spcAft>
          </a:pPr>
          <a:r>
            <a:rPr lang="fa-IR" sz="3200" kern="1200" dirty="0" smtClean="0"/>
            <a:t>عنوان پروژه:آشنای بامبحث ایمنی وحفاظت کارودرحین اجرا</a:t>
          </a:r>
          <a:endParaRPr lang="fa-IR" sz="3200" kern="1200" dirty="0"/>
        </a:p>
      </dsp:txBody>
      <dsp:txXfrm>
        <a:off x="100034" y="127331"/>
        <a:ext cx="8836428" cy="1849128"/>
      </dsp:txXfrm>
    </dsp:sp>
    <dsp:sp modelId="{9F4F7DC4-A142-4516-A861-6BF902691559}">
      <dsp:nvSpPr>
        <dsp:cNvPr id="0" name=""/>
        <dsp:cNvSpPr/>
      </dsp:nvSpPr>
      <dsp:spPr>
        <a:xfrm>
          <a:off x="0" y="2076493"/>
          <a:ext cx="9036496" cy="761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6909" tIns="40640" rIns="227584" bIns="40640" numCol="1" spcCol="1270" anchor="t" anchorCtr="0">
          <a:noAutofit/>
        </a:bodyPr>
        <a:lstStyle/>
        <a:p>
          <a:pPr marL="285750" lvl="1" indent="-285750" algn="r" defTabSz="1422400" rtl="1">
            <a:lnSpc>
              <a:spcPct val="90000"/>
            </a:lnSpc>
            <a:spcBef>
              <a:spcPct val="0"/>
            </a:spcBef>
            <a:spcAft>
              <a:spcPct val="20000"/>
            </a:spcAft>
            <a:buChar char="••"/>
          </a:pPr>
          <a:r>
            <a:rPr lang="fa-IR" sz="3200" kern="1200" dirty="0" smtClean="0"/>
            <a:t>استاد مربوطه:آقای ویسی</a:t>
          </a:r>
          <a:endParaRPr lang="fa-IR" sz="3200" kern="1200" dirty="0"/>
        </a:p>
      </dsp:txBody>
      <dsp:txXfrm>
        <a:off x="0" y="2076493"/>
        <a:ext cx="9036496" cy="761760"/>
      </dsp:txXfrm>
    </dsp:sp>
    <dsp:sp modelId="{7C8F3FE9-C79E-4AF1-9BBB-31EA45EF3B94}">
      <dsp:nvSpPr>
        <dsp:cNvPr id="0" name=""/>
        <dsp:cNvSpPr/>
      </dsp:nvSpPr>
      <dsp:spPr>
        <a:xfrm>
          <a:off x="0" y="2838253"/>
          <a:ext cx="9036496" cy="1076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r" defTabSz="2044700" rtl="1">
            <a:lnSpc>
              <a:spcPct val="90000"/>
            </a:lnSpc>
            <a:spcBef>
              <a:spcPct val="0"/>
            </a:spcBef>
            <a:spcAft>
              <a:spcPct val="35000"/>
            </a:spcAft>
          </a:pPr>
          <a:r>
            <a:rPr lang="fa-IR" sz="4600" kern="1200" dirty="0" smtClean="0"/>
            <a:t>گرداورنده:طه نوری</a:t>
          </a:r>
          <a:endParaRPr lang="fa-IR" sz="4600" kern="1200" dirty="0"/>
        </a:p>
      </dsp:txBody>
      <dsp:txXfrm>
        <a:off x="52546" y="2890799"/>
        <a:ext cx="8931404" cy="971308"/>
      </dsp:txXfrm>
    </dsp:sp>
    <dsp:sp modelId="{4C511E83-0052-415A-82CB-0385F1A37613}">
      <dsp:nvSpPr>
        <dsp:cNvPr id="0" name=""/>
        <dsp:cNvSpPr/>
      </dsp:nvSpPr>
      <dsp:spPr>
        <a:xfrm>
          <a:off x="0" y="3914653"/>
          <a:ext cx="9036496" cy="1071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6909" tIns="58420" rIns="327152" bIns="58420" numCol="1" spcCol="1270" anchor="t" anchorCtr="0">
          <a:noAutofit/>
        </a:bodyPr>
        <a:lstStyle/>
        <a:p>
          <a:pPr marL="285750" lvl="1" indent="-285750" algn="r" defTabSz="1600200" rtl="1">
            <a:lnSpc>
              <a:spcPct val="90000"/>
            </a:lnSpc>
            <a:spcBef>
              <a:spcPct val="0"/>
            </a:spcBef>
            <a:spcAft>
              <a:spcPct val="20000"/>
            </a:spcAft>
            <a:buChar char="••"/>
          </a:pPr>
          <a:r>
            <a:rPr lang="fa-IR" sz="3600" kern="1200" dirty="0" smtClean="0"/>
            <a:t>دانشکده فنی ومهندسی سقز                                          91-92</a:t>
          </a:r>
          <a:endParaRPr lang="fa-IR" sz="3600" kern="1200" dirty="0"/>
        </a:p>
      </dsp:txBody>
      <dsp:txXfrm>
        <a:off x="0" y="3914653"/>
        <a:ext cx="9036496" cy="107122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عنوان اسلاید">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a-IR" smtClean="0"/>
              <a:t>برای ویرایش سبک عنوان اسلاید اصلی، کلیک نمایید</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a-IR" smtClean="0"/>
              <a:t>برای ویرایش سبک زیرعنوان اسلاید اصلی، کلیک نمایید</a:t>
            </a:r>
            <a:endParaRPr kumimoji="0" lang="en-US"/>
          </a:p>
        </p:txBody>
      </p:sp>
      <p:sp>
        <p:nvSpPr>
          <p:cNvPr id="30" name="Date Placeholder 29"/>
          <p:cNvSpPr>
            <a:spLocks noGrp="1"/>
          </p:cNvSpPr>
          <p:nvPr>
            <p:ph type="dt" sz="half" idx="10"/>
          </p:nvPr>
        </p:nvSpPr>
        <p:spPr/>
        <p:txBody>
          <a:bodyPr/>
          <a:lstStyle/>
          <a:p>
            <a:fld id="{0AF91605-5EDA-4454-AB70-B31F910DA194}" type="datetimeFigureOut">
              <a:rPr lang="fa-IR" smtClean="0"/>
              <a:t>06/26/1434</a:t>
            </a:fld>
            <a:endParaRPr lang="fa-IR"/>
          </a:p>
        </p:txBody>
      </p:sp>
      <p:sp>
        <p:nvSpPr>
          <p:cNvPr id="19" name="Footer Placeholder 18"/>
          <p:cNvSpPr>
            <a:spLocks noGrp="1"/>
          </p:cNvSpPr>
          <p:nvPr>
            <p:ph type="ftr" sz="quarter" idx="11"/>
          </p:nvPr>
        </p:nvSpPr>
        <p:spPr/>
        <p:txBody>
          <a:bodyPr/>
          <a:lstStyle/>
          <a:p>
            <a:endParaRPr lang="fa-IR"/>
          </a:p>
        </p:txBody>
      </p:sp>
      <p:sp>
        <p:nvSpPr>
          <p:cNvPr id="27" name="Slide Number Placeholder 26"/>
          <p:cNvSpPr>
            <a:spLocks noGrp="1"/>
          </p:cNvSpPr>
          <p:nvPr>
            <p:ph type="sldNum" sz="quarter" idx="12"/>
          </p:nvPr>
        </p:nvSpPr>
        <p:spPr/>
        <p:txBody>
          <a:bodyPr/>
          <a:lstStyle/>
          <a:p>
            <a:fld id="{DD67A4EF-7255-4110-8381-02552AB3D4EC}" type="slidenum">
              <a:rPr lang="fa-IR" smtClean="0"/>
              <a:t>‹#›</a:t>
            </a:fld>
            <a:endParaRPr lang="fa-I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 متن عمود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fa-IR" smtClean="0"/>
              <a:t>برای ویرایش سبک عنوان اسلاید اصلی، کلیک نمایید</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fa-IR" smtClean="0"/>
              <a:t>برای ویرایش سبک متن اسلاید اصلی، کلیک نمایید</a:t>
            </a:r>
          </a:p>
          <a:p>
            <a:pPr lvl="1" eaLnBrk="1" latinLnBrk="0" hangingPunct="1"/>
            <a:r>
              <a:rPr lang="fa-IR" smtClean="0"/>
              <a:t>سطح دوم</a:t>
            </a:r>
          </a:p>
          <a:p>
            <a:pPr lvl="2" eaLnBrk="1" latinLnBrk="0" hangingPunct="1"/>
            <a:r>
              <a:rPr lang="fa-IR" smtClean="0"/>
              <a:t>سطح سوم</a:t>
            </a:r>
          </a:p>
          <a:p>
            <a:pPr lvl="3" eaLnBrk="1" latinLnBrk="0" hangingPunct="1"/>
            <a:r>
              <a:rPr lang="fa-IR" smtClean="0"/>
              <a:t>سطح چهارم</a:t>
            </a:r>
          </a:p>
          <a:p>
            <a:pPr lvl="4" eaLnBrk="1" latinLnBrk="0" hangingPunct="1"/>
            <a:r>
              <a:rPr lang="fa-IR" smtClean="0"/>
              <a:t>سطح پنجم</a:t>
            </a:r>
            <a:endParaRPr kumimoji="0" lang="en-US"/>
          </a:p>
        </p:txBody>
      </p:sp>
      <p:sp>
        <p:nvSpPr>
          <p:cNvPr id="4" name="Date Placeholder 3"/>
          <p:cNvSpPr>
            <a:spLocks noGrp="1"/>
          </p:cNvSpPr>
          <p:nvPr>
            <p:ph type="dt" sz="half" idx="10"/>
          </p:nvPr>
        </p:nvSpPr>
        <p:spPr/>
        <p:txBody>
          <a:bodyPr/>
          <a:lstStyle/>
          <a:p>
            <a:fld id="{0AF91605-5EDA-4454-AB70-B31F910DA194}" type="datetimeFigureOut">
              <a:rPr lang="fa-IR" smtClean="0"/>
              <a:t>06/26/1434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D67A4EF-7255-4110-8381-02552AB3D4EC}" type="slidenum">
              <a:rPr lang="fa-IR" smtClean="0"/>
              <a:t>‹#›</a:t>
            </a:fld>
            <a:endParaRPr lang="fa-I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عمودی و مت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fa-IR" smtClean="0"/>
              <a:t>برای ویرایش سبک عنوان اسلاید اصلی، کلیک نمایید</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fa-IR" smtClean="0"/>
              <a:t>برای ویرایش سبک متن اسلاید اصلی، کلیک نمایید</a:t>
            </a:r>
          </a:p>
          <a:p>
            <a:pPr lvl="1" eaLnBrk="1" latinLnBrk="0" hangingPunct="1"/>
            <a:r>
              <a:rPr lang="fa-IR" smtClean="0"/>
              <a:t>سطح دوم</a:t>
            </a:r>
          </a:p>
          <a:p>
            <a:pPr lvl="2" eaLnBrk="1" latinLnBrk="0" hangingPunct="1"/>
            <a:r>
              <a:rPr lang="fa-IR" smtClean="0"/>
              <a:t>سطح سوم</a:t>
            </a:r>
          </a:p>
          <a:p>
            <a:pPr lvl="3" eaLnBrk="1" latinLnBrk="0" hangingPunct="1"/>
            <a:r>
              <a:rPr lang="fa-IR" smtClean="0"/>
              <a:t>سطح چهارم</a:t>
            </a:r>
          </a:p>
          <a:p>
            <a:pPr lvl="4" eaLnBrk="1" latinLnBrk="0" hangingPunct="1"/>
            <a:r>
              <a:rPr lang="fa-IR" smtClean="0"/>
              <a:t>سطح پنجم</a:t>
            </a:r>
            <a:endParaRPr kumimoji="0" lang="en-US"/>
          </a:p>
        </p:txBody>
      </p:sp>
      <p:sp>
        <p:nvSpPr>
          <p:cNvPr id="4" name="Date Placeholder 3"/>
          <p:cNvSpPr>
            <a:spLocks noGrp="1"/>
          </p:cNvSpPr>
          <p:nvPr>
            <p:ph type="dt" sz="half" idx="10"/>
          </p:nvPr>
        </p:nvSpPr>
        <p:spPr/>
        <p:txBody>
          <a:bodyPr/>
          <a:lstStyle/>
          <a:p>
            <a:fld id="{0AF91605-5EDA-4454-AB70-B31F910DA194}" type="datetimeFigureOut">
              <a:rPr lang="fa-IR" smtClean="0"/>
              <a:t>06/26/1434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D67A4EF-7255-4110-8381-02552AB3D4EC}" type="slidenum">
              <a:rPr lang="fa-IR" smtClean="0"/>
              <a:t>‹#›</a:t>
            </a:fld>
            <a:endParaRPr lang="fa-I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 محتو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fa-IR" smtClean="0"/>
              <a:t>برای ویرایش سبک عنوان اسلاید اصلی، کلیک نمایید</a:t>
            </a:r>
            <a:endParaRPr kumimoji="0" lang="en-US"/>
          </a:p>
        </p:txBody>
      </p:sp>
      <p:sp>
        <p:nvSpPr>
          <p:cNvPr id="3" name="Content Placeholder 2"/>
          <p:cNvSpPr>
            <a:spLocks noGrp="1"/>
          </p:cNvSpPr>
          <p:nvPr>
            <p:ph idx="1"/>
          </p:nvPr>
        </p:nvSpPr>
        <p:spPr/>
        <p:txBody>
          <a:bodyPr/>
          <a:lstStyle/>
          <a:p>
            <a:pPr lvl="0" eaLnBrk="1" latinLnBrk="0" hangingPunct="1"/>
            <a:r>
              <a:rPr lang="fa-IR" smtClean="0"/>
              <a:t>برای ویرایش سبک متن اسلاید اصلی، کلیک نمایید</a:t>
            </a:r>
          </a:p>
          <a:p>
            <a:pPr lvl="1" eaLnBrk="1" latinLnBrk="0" hangingPunct="1"/>
            <a:r>
              <a:rPr lang="fa-IR" smtClean="0"/>
              <a:t>سطح دوم</a:t>
            </a:r>
          </a:p>
          <a:p>
            <a:pPr lvl="2" eaLnBrk="1" latinLnBrk="0" hangingPunct="1"/>
            <a:r>
              <a:rPr lang="fa-IR" smtClean="0"/>
              <a:t>سطح سوم</a:t>
            </a:r>
          </a:p>
          <a:p>
            <a:pPr lvl="3" eaLnBrk="1" latinLnBrk="0" hangingPunct="1"/>
            <a:r>
              <a:rPr lang="fa-IR" smtClean="0"/>
              <a:t>سطح چهارم</a:t>
            </a:r>
          </a:p>
          <a:p>
            <a:pPr lvl="4" eaLnBrk="1" latinLnBrk="0" hangingPunct="1"/>
            <a:r>
              <a:rPr lang="fa-IR" smtClean="0"/>
              <a:t>سطح پنجم</a:t>
            </a:r>
            <a:endParaRPr kumimoji="0" lang="en-US"/>
          </a:p>
        </p:txBody>
      </p:sp>
      <p:sp>
        <p:nvSpPr>
          <p:cNvPr id="4" name="Date Placeholder 3"/>
          <p:cNvSpPr>
            <a:spLocks noGrp="1"/>
          </p:cNvSpPr>
          <p:nvPr>
            <p:ph type="dt" sz="half" idx="10"/>
          </p:nvPr>
        </p:nvSpPr>
        <p:spPr/>
        <p:txBody>
          <a:bodyPr/>
          <a:lstStyle/>
          <a:p>
            <a:fld id="{0AF91605-5EDA-4454-AB70-B31F910DA194}" type="datetimeFigureOut">
              <a:rPr lang="fa-IR" smtClean="0"/>
              <a:t>06/26/1434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D67A4EF-7255-4110-8381-02552AB3D4EC}" type="slidenum">
              <a:rPr lang="fa-IR" smtClean="0"/>
              <a:t>‹#›</a:t>
            </a:fld>
            <a:endParaRPr lang="fa-I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سربرگ بخش">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a-IR" smtClean="0"/>
              <a:t>برای ویرایش سبک عنوان اسلاید اصلی، کلیک نمایید</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a-IR" smtClean="0"/>
              <a:t>برای ویرایش سبک متن اسلاید اصلی، کلیک نمایید</a:t>
            </a:r>
          </a:p>
        </p:txBody>
      </p:sp>
      <p:sp>
        <p:nvSpPr>
          <p:cNvPr id="4" name="Date Placeholder 3"/>
          <p:cNvSpPr>
            <a:spLocks noGrp="1"/>
          </p:cNvSpPr>
          <p:nvPr>
            <p:ph type="dt" sz="half" idx="10"/>
          </p:nvPr>
        </p:nvSpPr>
        <p:spPr/>
        <p:txBody>
          <a:bodyPr/>
          <a:lstStyle/>
          <a:p>
            <a:fld id="{0AF91605-5EDA-4454-AB70-B31F910DA194}" type="datetimeFigureOut">
              <a:rPr lang="fa-IR" smtClean="0"/>
              <a:t>06/26/1434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D67A4EF-7255-4110-8381-02552AB3D4EC}" type="slidenum">
              <a:rPr lang="fa-IR" smtClean="0"/>
              <a:t>‹#›</a:t>
            </a:fld>
            <a:endParaRPr lang="fa-I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دو محتوا">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fa-IR" smtClean="0"/>
              <a:t>برای ویرایش سبک عنوان اسلاید اصلی، کلیک نمایید</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a-IR" smtClean="0"/>
              <a:t>برای ویرایش سبک متن اسلاید اصلی، کلیک نمایید</a:t>
            </a:r>
          </a:p>
          <a:p>
            <a:pPr lvl="1" eaLnBrk="1" latinLnBrk="0" hangingPunct="1"/>
            <a:r>
              <a:rPr lang="fa-IR" smtClean="0"/>
              <a:t>سطح دوم</a:t>
            </a:r>
          </a:p>
          <a:p>
            <a:pPr lvl="2" eaLnBrk="1" latinLnBrk="0" hangingPunct="1"/>
            <a:r>
              <a:rPr lang="fa-IR" smtClean="0"/>
              <a:t>سطح سوم</a:t>
            </a:r>
          </a:p>
          <a:p>
            <a:pPr lvl="3" eaLnBrk="1" latinLnBrk="0" hangingPunct="1"/>
            <a:r>
              <a:rPr lang="fa-IR" smtClean="0"/>
              <a:t>سطح چهارم</a:t>
            </a:r>
          </a:p>
          <a:p>
            <a:pPr lvl="4" eaLnBrk="1" latinLnBrk="0" hangingPunct="1"/>
            <a:r>
              <a:rPr lang="fa-IR" smtClean="0"/>
              <a:t>سطح پنجم</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a-IR" smtClean="0"/>
              <a:t>برای ویرایش سبک متن اسلاید اصلی، کلیک نمایید</a:t>
            </a:r>
          </a:p>
          <a:p>
            <a:pPr lvl="1" eaLnBrk="1" latinLnBrk="0" hangingPunct="1"/>
            <a:r>
              <a:rPr lang="fa-IR" smtClean="0"/>
              <a:t>سطح دوم</a:t>
            </a:r>
          </a:p>
          <a:p>
            <a:pPr lvl="2" eaLnBrk="1" latinLnBrk="0" hangingPunct="1"/>
            <a:r>
              <a:rPr lang="fa-IR" smtClean="0"/>
              <a:t>سطح سوم</a:t>
            </a:r>
          </a:p>
          <a:p>
            <a:pPr lvl="3" eaLnBrk="1" latinLnBrk="0" hangingPunct="1"/>
            <a:r>
              <a:rPr lang="fa-IR" smtClean="0"/>
              <a:t>سطح چهارم</a:t>
            </a:r>
          </a:p>
          <a:p>
            <a:pPr lvl="4" eaLnBrk="1" latinLnBrk="0" hangingPunct="1"/>
            <a:r>
              <a:rPr lang="fa-IR" smtClean="0"/>
              <a:t>سطح پنجم</a:t>
            </a:r>
            <a:endParaRPr kumimoji="0" lang="en-US"/>
          </a:p>
        </p:txBody>
      </p:sp>
      <p:sp>
        <p:nvSpPr>
          <p:cNvPr id="5" name="Date Placeholder 4"/>
          <p:cNvSpPr>
            <a:spLocks noGrp="1"/>
          </p:cNvSpPr>
          <p:nvPr>
            <p:ph type="dt" sz="half" idx="10"/>
          </p:nvPr>
        </p:nvSpPr>
        <p:spPr/>
        <p:txBody>
          <a:bodyPr/>
          <a:lstStyle/>
          <a:p>
            <a:fld id="{0AF91605-5EDA-4454-AB70-B31F910DA194}" type="datetimeFigureOut">
              <a:rPr lang="fa-IR" smtClean="0"/>
              <a:t>06/26/1434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D67A4EF-7255-4110-8381-02552AB3D4EC}" type="slidenum">
              <a:rPr lang="fa-IR" smtClean="0"/>
              <a:t>‹#›</a:t>
            </a:fld>
            <a:endParaRPr lang="fa-I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یسه">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fa-IR" smtClean="0"/>
              <a:t>برای ویرایش سبک عنوان اسلاید اصلی، کلیک نمایید</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a-IR" smtClean="0"/>
              <a:t>برای ویرایش سبک متن اسلاید اصلی، کلیک نمایید</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a-IR" smtClean="0"/>
              <a:t>برای ویرایش سبک متن اسلاید اصلی، کلیک نمایید</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a-IR" smtClean="0"/>
              <a:t>برای ویرایش سبک متن اسلاید اصلی، کلیک نمایید</a:t>
            </a:r>
          </a:p>
          <a:p>
            <a:pPr lvl="1" eaLnBrk="1" latinLnBrk="0" hangingPunct="1"/>
            <a:r>
              <a:rPr lang="fa-IR" smtClean="0"/>
              <a:t>سطح دوم</a:t>
            </a:r>
          </a:p>
          <a:p>
            <a:pPr lvl="2" eaLnBrk="1" latinLnBrk="0" hangingPunct="1"/>
            <a:r>
              <a:rPr lang="fa-IR" smtClean="0"/>
              <a:t>سطح سوم</a:t>
            </a:r>
          </a:p>
          <a:p>
            <a:pPr lvl="3" eaLnBrk="1" latinLnBrk="0" hangingPunct="1"/>
            <a:r>
              <a:rPr lang="fa-IR" smtClean="0"/>
              <a:t>سطح چهارم</a:t>
            </a:r>
          </a:p>
          <a:p>
            <a:pPr lvl="4" eaLnBrk="1" latinLnBrk="0" hangingPunct="1"/>
            <a:r>
              <a:rPr lang="fa-IR" smtClean="0"/>
              <a:t>سطح پنجم</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a-IR" smtClean="0"/>
              <a:t>برای ویرایش سبک متن اسلاید اصلی، کلیک نمایید</a:t>
            </a:r>
          </a:p>
          <a:p>
            <a:pPr lvl="1" eaLnBrk="1" latinLnBrk="0" hangingPunct="1"/>
            <a:r>
              <a:rPr lang="fa-IR" smtClean="0"/>
              <a:t>سطح دوم</a:t>
            </a:r>
          </a:p>
          <a:p>
            <a:pPr lvl="2" eaLnBrk="1" latinLnBrk="0" hangingPunct="1"/>
            <a:r>
              <a:rPr lang="fa-IR" smtClean="0"/>
              <a:t>سطح سوم</a:t>
            </a:r>
          </a:p>
          <a:p>
            <a:pPr lvl="3" eaLnBrk="1" latinLnBrk="0" hangingPunct="1"/>
            <a:r>
              <a:rPr lang="fa-IR" smtClean="0"/>
              <a:t>سطح چهارم</a:t>
            </a:r>
          </a:p>
          <a:p>
            <a:pPr lvl="4" eaLnBrk="1" latinLnBrk="0" hangingPunct="1"/>
            <a:r>
              <a:rPr lang="fa-IR" smtClean="0"/>
              <a:t>سطح پنجم</a:t>
            </a:r>
            <a:endParaRPr kumimoji="0" lang="en-US"/>
          </a:p>
        </p:txBody>
      </p:sp>
      <p:sp>
        <p:nvSpPr>
          <p:cNvPr id="7" name="Date Placeholder 6"/>
          <p:cNvSpPr>
            <a:spLocks noGrp="1"/>
          </p:cNvSpPr>
          <p:nvPr>
            <p:ph type="dt" sz="half" idx="10"/>
          </p:nvPr>
        </p:nvSpPr>
        <p:spPr/>
        <p:txBody>
          <a:bodyPr/>
          <a:lstStyle/>
          <a:p>
            <a:fld id="{0AF91605-5EDA-4454-AB70-B31F910DA194}" type="datetimeFigureOut">
              <a:rPr lang="fa-IR" smtClean="0"/>
              <a:t>06/26/1434</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DD67A4EF-7255-4110-8381-02552AB3D4EC}" type="slidenum">
              <a:rPr lang="fa-IR" smtClean="0"/>
              <a:t>‹#›</a:t>
            </a:fld>
            <a:endParaRPr lang="fa-I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تنها عنوان">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a-IR" smtClean="0"/>
              <a:t>برای ویرایش سبک عنوان اسلاید اصلی، کلیک نمایید</a:t>
            </a:r>
            <a:endParaRPr kumimoji="0" lang="en-US"/>
          </a:p>
        </p:txBody>
      </p:sp>
      <p:sp>
        <p:nvSpPr>
          <p:cNvPr id="3" name="Date Placeholder 2"/>
          <p:cNvSpPr>
            <a:spLocks noGrp="1"/>
          </p:cNvSpPr>
          <p:nvPr>
            <p:ph type="dt" sz="half" idx="10"/>
          </p:nvPr>
        </p:nvSpPr>
        <p:spPr/>
        <p:txBody>
          <a:bodyPr/>
          <a:lstStyle/>
          <a:p>
            <a:fld id="{0AF91605-5EDA-4454-AB70-B31F910DA194}" type="datetimeFigureOut">
              <a:rPr lang="fa-IR" smtClean="0"/>
              <a:t>06/26/1434</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DD67A4EF-7255-4110-8381-02552AB3D4EC}" type="slidenum">
              <a:rPr lang="fa-IR" smtClean="0"/>
              <a:t>‹#›</a:t>
            </a:fld>
            <a:endParaRPr lang="fa-I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خال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F91605-5EDA-4454-AB70-B31F910DA194}" type="datetimeFigureOut">
              <a:rPr lang="fa-IR" smtClean="0"/>
              <a:t>06/26/1434</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DD67A4EF-7255-4110-8381-02552AB3D4EC}" type="slidenum">
              <a:rPr lang="fa-IR" smtClean="0"/>
              <a:t>‹#›</a:t>
            </a:fld>
            <a:endParaRPr lang="fa-I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ا با عنوان">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a-IR" smtClean="0"/>
              <a:t>برای ویرایش سبک عنوان اسلاید اصلی، کلیک نمایید</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a-IR" smtClean="0"/>
              <a:t>برای ویرایش سبک متن اسلاید اصلی، کلیک نمایید</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a-IR" smtClean="0"/>
              <a:t>برای ویرایش سبک متن اسلاید اصلی، کلیک نمایید</a:t>
            </a:r>
          </a:p>
          <a:p>
            <a:pPr lvl="1" eaLnBrk="1" latinLnBrk="0" hangingPunct="1"/>
            <a:r>
              <a:rPr lang="fa-IR" smtClean="0"/>
              <a:t>سطح دوم</a:t>
            </a:r>
          </a:p>
          <a:p>
            <a:pPr lvl="2" eaLnBrk="1" latinLnBrk="0" hangingPunct="1"/>
            <a:r>
              <a:rPr lang="fa-IR" smtClean="0"/>
              <a:t>سطح سوم</a:t>
            </a:r>
          </a:p>
          <a:p>
            <a:pPr lvl="3" eaLnBrk="1" latinLnBrk="0" hangingPunct="1"/>
            <a:r>
              <a:rPr lang="fa-IR" smtClean="0"/>
              <a:t>سطح چهارم</a:t>
            </a:r>
          </a:p>
          <a:p>
            <a:pPr lvl="4" eaLnBrk="1" latinLnBrk="0" hangingPunct="1"/>
            <a:r>
              <a:rPr lang="fa-IR" smtClean="0"/>
              <a:t>سطح پنجم</a:t>
            </a:r>
            <a:endParaRPr kumimoji="0" lang="en-US"/>
          </a:p>
        </p:txBody>
      </p:sp>
      <p:sp>
        <p:nvSpPr>
          <p:cNvPr id="5" name="Date Placeholder 4"/>
          <p:cNvSpPr>
            <a:spLocks noGrp="1"/>
          </p:cNvSpPr>
          <p:nvPr>
            <p:ph type="dt" sz="half" idx="10"/>
          </p:nvPr>
        </p:nvSpPr>
        <p:spPr/>
        <p:txBody>
          <a:bodyPr/>
          <a:lstStyle/>
          <a:p>
            <a:fld id="{0AF91605-5EDA-4454-AB70-B31F910DA194}" type="datetimeFigureOut">
              <a:rPr lang="fa-IR" smtClean="0"/>
              <a:t>06/26/1434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D67A4EF-7255-4110-8381-02552AB3D4EC}" type="slidenum">
              <a:rPr lang="fa-IR" smtClean="0"/>
              <a:t>‹#›</a:t>
            </a:fld>
            <a:endParaRPr lang="fa-I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تصویر با عنوان">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a-IR" smtClean="0"/>
              <a:t>برای ویرایش سبک عنوان اسلاید اصلی، کلیک نمایید</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a-IR" smtClean="0"/>
              <a:t>برای ویرایش سبک متن اسلاید اصلی، کلیک نمایید</a:t>
            </a:r>
          </a:p>
        </p:txBody>
      </p:sp>
      <p:sp>
        <p:nvSpPr>
          <p:cNvPr id="5" name="Date Placeholder 4"/>
          <p:cNvSpPr>
            <a:spLocks noGrp="1"/>
          </p:cNvSpPr>
          <p:nvPr>
            <p:ph type="dt" sz="half" idx="10"/>
          </p:nvPr>
        </p:nvSpPr>
        <p:spPr/>
        <p:txBody>
          <a:bodyPr/>
          <a:lstStyle/>
          <a:p>
            <a:fld id="{0AF91605-5EDA-4454-AB70-B31F910DA194}" type="datetimeFigureOut">
              <a:rPr lang="fa-IR" smtClean="0"/>
              <a:t>06/26/1434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a:xfrm>
            <a:off x="8077200" y="6356350"/>
            <a:ext cx="609600" cy="365125"/>
          </a:xfrm>
        </p:spPr>
        <p:txBody>
          <a:bodyPr/>
          <a:lstStyle/>
          <a:p>
            <a:fld id="{DD67A4EF-7255-4110-8381-02552AB3D4EC}" type="slidenum">
              <a:rPr lang="fa-IR" smtClean="0"/>
              <a:t>‹#›</a:t>
            </a:fld>
            <a:endParaRPr lang="fa-I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a-IR" smtClean="0"/>
              <a:t>برای اضافه کردن تصویر نماد را کلیک نمایید</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a-IR" smtClean="0"/>
              <a:t>برای ویرایش سبک عنوان اسلاید اصلی، کلیک نمایید</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a-IR" smtClean="0"/>
              <a:t>برای ویرایش سبک متن اسلاید اصلی، کلیک نمایید</a:t>
            </a:r>
          </a:p>
          <a:p>
            <a:pPr lvl="1" eaLnBrk="1" latinLnBrk="0" hangingPunct="1"/>
            <a:r>
              <a:rPr kumimoji="0" lang="fa-IR" smtClean="0"/>
              <a:t>سطح دوم</a:t>
            </a:r>
          </a:p>
          <a:p>
            <a:pPr lvl="2" eaLnBrk="1" latinLnBrk="0" hangingPunct="1"/>
            <a:r>
              <a:rPr kumimoji="0" lang="fa-IR" smtClean="0"/>
              <a:t>سطح سوم</a:t>
            </a:r>
          </a:p>
          <a:p>
            <a:pPr lvl="3" eaLnBrk="1" latinLnBrk="0" hangingPunct="1"/>
            <a:r>
              <a:rPr kumimoji="0" lang="fa-IR" smtClean="0"/>
              <a:t>سطح چهارم</a:t>
            </a:r>
          </a:p>
          <a:p>
            <a:pPr lvl="4" eaLnBrk="1" latinLnBrk="0" hangingPunct="1"/>
            <a:r>
              <a:rPr kumimoji="0" lang="fa-IR" smtClean="0"/>
              <a:t>سطح پنجم</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AF91605-5EDA-4454-AB70-B31F910DA194}" type="datetimeFigureOut">
              <a:rPr lang="fa-IR" smtClean="0"/>
              <a:t>06/26/1434</a:t>
            </a:fld>
            <a:endParaRPr lang="fa-I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a-I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D67A4EF-7255-4110-8381-02552AB3D4EC}" type="slidenum">
              <a:rPr lang="fa-IR" smtClean="0"/>
              <a:t>‹#›</a:t>
            </a:fld>
            <a:endParaRPr lang="fa-I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907704" y="764704"/>
            <a:ext cx="6765376" cy="936104"/>
          </a:xfrm>
        </p:spPr>
        <p:txBody>
          <a:bodyPr>
            <a:noAutofit/>
          </a:bodyPr>
          <a:lstStyle/>
          <a:p>
            <a:r>
              <a:rPr lang="fa-IR" sz="8000" dirty="0" smtClean="0"/>
              <a:t>بسم الله الرحمن الرحیم</a:t>
            </a:r>
            <a:endParaRPr lang="fa-IR" sz="8000" dirty="0"/>
          </a:p>
        </p:txBody>
      </p:sp>
      <p:graphicFrame>
        <p:nvGraphicFramePr>
          <p:cNvPr id="4" name="نمودار 3"/>
          <p:cNvGraphicFramePr/>
          <p:nvPr>
            <p:extLst>
              <p:ext uri="{D42A27DB-BD31-4B8C-83A1-F6EECF244321}">
                <p14:modId xmlns:p14="http://schemas.microsoft.com/office/powerpoint/2010/main" val="3528760526"/>
              </p:ext>
            </p:extLst>
          </p:nvPr>
        </p:nvGraphicFramePr>
        <p:xfrm>
          <a:off x="107504" y="1844824"/>
          <a:ext cx="9036496" cy="5013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1525571"/>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fa-IR"/>
          </a:p>
        </p:txBody>
      </p:sp>
      <p:sp>
        <p:nvSpPr>
          <p:cNvPr id="3" name="نگهدارنده مکان محتوا 2"/>
          <p:cNvSpPr>
            <a:spLocks noGrp="1"/>
          </p:cNvSpPr>
          <p:nvPr>
            <p:ph idx="1"/>
          </p:nvPr>
        </p:nvSpPr>
        <p:spPr/>
        <p:txBody>
          <a:bodyPr/>
          <a:lstStyle/>
          <a:p>
            <a:endParaRPr lang="fa-IR"/>
          </a:p>
        </p:txBody>
      </p:sp>
      <p:pic>
        <p:nvPicPr>
          <p:cNvPr id="12290" name="Picture 2" descr="D:\pictures\memari\New folder\17930_7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8141896"/>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fa-IR"/>
          </a:p>
        </p:txBody>
      </p:sp>
      <p:sp>
        <p:nvSpPr>
          <p:cNvPr id="3" name="نگهدارنده مکان محتوا 2"/>
          <p:cNvSpPr>
            <a:spLocks noGrp="1"/>
          </p:cNvSpPr>
          <p:nvPr>
            <p:ph idx="1"/>
          </p:nvPr>
        </p:nvSpPr>
        <p:spPr/>
        <p:txBody>
          <a:bodyPr/>
          <a:lstStyle/>
          <a:p>
            <a:endParaRPr lang="fa-IR"/>
          </a:p>
        </p:txBody>
      </p:sp>
      <p:pic>
        <p:nvPicPr>
          <p:cNvPr id="13314" name="Picture 2" descr="D:\pictures\memari\New folder\1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6003062"/>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fa-IR"/>
          </a:p>
        </p:txBody>
      </p:sp>
      <p:sp>
        <p:nvSpPr>
          <p:cNvPr id="3" name="نگهدارنده مکان محتوا 2"/>
          <p:cNvSpPr>
            <a:spLocks noGrp="1"/>
          </p:cNvSpPr>
          <p:nvPr>
            <p:ph idx="1"/>
          </p:nvPr>
        </p:nvSpPr>
        <p:spPr/>
        <p:txBody>
          <a:bodyPr/>
          <a:lstStyle/>
          <a:p>
            <a:endParaRPr lang="fa-IR"/>
          </a:p>
        </p:txBody>
      </p:sp>
      <p:pic>
        <p:nvPicPr>
          <p:cNvPr id="14338" name="Picture 2" descr="D:\pictures\memari\New folder\8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226677"/>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fa-IR"/>
          </a:p>
        </p:txBody>
      </p:sp>
      <p:sp>
        <p:nvSpPr>
          <p:cNvPr id="3" name="نگهدارنده مکان محتوا 2"/>
          <p:cNvSpPr>
            <a:spLocks noGrp="1"/>
          </p:cNvSpPr>
          <p:nvPr>
            <p:ph idx="1"/>
          </p:nvPr>
        </p:nvSpPr>
        <p:spPr/>
        <p:txBody>
          <a:bodyPr/>
          <a:lstStyle/>
          <a:p>
            <a:endParaRPr lang="fa-IR" dirty="0"/>
          </a:p>
        </p:txBody>
      </p:sp>
      <p:pic>
        <p:nvPicPr>
          <p:cNvPr id="15362" name="Picture 2" descr="D:\pictures\memari\New folder\74c3c__844277_or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981709"/>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fa-IR"/>
          </a:p>
        </p:txBody>
      </p:sp>
      <p:sp>
        <p:nvSpPr>
          <p:cNvPr id="3" name="نگهدارنده مکان محتوا 2"/>
          <p:cNvSpPr>
            <a:spLocks noGrp="1"/>
          </p:cNvSpPr>
          <p:nvPr>
            <p:ph idx="1"/>
          </p:nvPr>
        </p:nvSpPr>
        <p:spPr/>
        <p:txBody>
          <a:bodyPr/>
          <a:lstStyle/>
          <a:p>
            <a:endParaRPr lang="fa-IR" dirty="0"/>
          </a:p>
        </p:txBody>
      </p:sp>
      <p:pic>
        <p:nvPicPr>
          <p:cNvPr id="16386" name="Picture 2" descr="D:\pictures\memari\New folder\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103949"/>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fa-IR"/>
          </a:p>
        </p:txBody>
      </p:sp>
      <p:sp>
        <p:nvSpPr>
          <p:cNvPr id="3" name="نگهدارنده مکان محتوا 2"/>
          <p:cNvSpPr>
            <a:spLocks noGrp="1"/>
          </p:cNvSpPr>
          <p:nvPr>
            <p:ph idx="1"/>
          </p:nvPr>
        </p:nvSpPr>
        <p:spPr/>
        <p:txBody>
          <a:bodyPr/>
          <a:lstStyle/>
          <a:p>
            <a:endParaRPr lang="fa-IR"/>
          </a:p>
        </p:txBody>
      </p:sp>
      <p:pic>
        <p:nvPicPr>
          <p:cNvPr id="17410" name="Picture 2" descr="D:\pictures\memari\New folder\V2hVcFNwVCVcNVcoUXxYPQkxA3hUNwNnAHgGYQl7ADJWNFg5WiIATFRyDTEMellmVDkGNgIyCzJWYQZ_DiJRO1djVXdTK1RkXDxXPlFjWCEJPQN5VFMDPAA1BjkJNABvVi5YOFo1ADFUKQ03DH5Za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367"/>
            <a:ext cx="9144000" cy="69565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170716"/>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11560" y="1268760"/>
            <a:ext cx="8229600" cy="1143000"/>
          </a:xfrm>
        </p:spPr>
        <p:txBody>
          <a:bodyPr>
            <a:normAutofit fontScale="90000"/>
          </a:bodyPr>
          <a:lstStyle/>
          <a:p>
            <a:pPr algn="r"/>
            <a:r>
              <a:rPr lang="fa-IR" b="1" dirty="0">
                <a:solidFill>
                  <a:srgbClr val="0070C0"/>
                </a:solidFill>
              </a:rPr>
              <a:t>بیشترین حادثه دیدگان</a:t>
            </a:r>
            <a:r>
              <a:rPr lang="en-US" b="1" dirty="0"/>
              <a:t/>
            </a:r>
            <a:br>
              <a:rPr lang="en-US" b="1" dirty="0"/>
            </a:br>
            <a:r>
              <a:rPr lang="en-US" dirty="0"/>
              <a:t/>
            </a:r>
            <a:br>
              <a:rPr lang="en-US" dirty="0"/>
            </a:br>
            <a:endParaRPr lang="fa-IR" dirty="0"/>
          </a:p>
        </p:txBody>
      </p:sp>
      <p:sp>
        <p:nvSpPr>
          <p:cNvPr id="3" name="نگهدارنده مکان محتوا 2"/>
          <p:cNvSpPr>
            <a:spLocks noGrp="1"/>
          </p:cNvSpPr>
          <p:nvPr>
            <p:ph idx="1"/>
          </p:nvPr>
        </p:nvSpPr>
        <p:spPr/>
        <p:txBody>
          <a:bodyPr/>
          <a:lstStyle/>
          <a:p>
            <a:r>
              <a:rPr lang="fa-IR" dirty="0"/>
              <a:t>بیشترین حادثه دیدگان ساختمانی نیز </a:t>
            </a:r>
            <a:r>
              <a:rPr lang="fa-IR" dirty="0">
                <a:solidFill>
                  <a:srgbClr val="FF0000"/>
                </a:solidFill>
              </a:rPr>
              <a:t>کارگران بی‌ سواد و یا کم‌ سوادی </a:t>
            </a:r>
            <a:r>
              <a:rPr lang="fa-IR" dirty="0"/>
              <a:t>هستند که در </a:t>
            </a:r>
            <a:r>
              <a:rPr lang="fa-IR" dirty="0">
                <a:solidFill>
                  <a:srgbClr val="FF0000"/>
                </a:solidFill>
              </a:rPr>
              <a:t>مشاغل سخت ساختمانی اشتغال دارند و آموزشهای لازم برای انجام کار را ندیده‌اند</a:t>
            </a:r>
            <a:r>
              <a:rPr lang="en-US" dirty="0"/>
              <a:t>.</a:t>
            </a:r>
            <a:br>
              <a:rPr lang="en-US" dirty="0"/>
            </a:br>
            <a:r>
              <a:rPr lang="en-US" dirty="0"/>
              <a:t/>
            </a:r>
            <a:br>
              <a:rPr lang="en-US" dirty="0"/>
            </a:br>
            <a:endParaRPr lang="fa-IR" dirty="0"/>
          </a:p>
        </p:txBody>
      </p:sp>
    </p:spTree>
    <p:extLst>
      <p:ext uri="{BB962C8B-B14F-4D97-AF65-F5344CB8AC3E}">
        <p14:creationId xmlns:p14="http://schemas.microsoft.com/office/powerpoint/2010/main" val="3109134175"/>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fa-IR"/>
          </a:p>
        </p:txBody>
      </p:sp>
      <p:sp>
        <p:nvSpPr>
          <p:cNvPr id="3" name="نگهدارنده مکان محتوا 2"/>
          <p:cNvSpPr>
            <a:spLocks noGrp="1"/>
          </p:cNvSpPr>
          <p:nvPr>
            <p:ph idx="1"/>
          </p:nvPr>
        </p:nvSpPr>
        <p:spPr/>
        <p:txBody>
          <a:bodyPr/>
          <a:lstStyle/>
          <a:p>
            <a:endParaRPr lang="fa-IR"/>
          </a:p>
        </p:txBody>
      </p:sp>
      <p:pic>
        <p:nvPicPr>
          <p:cNvPr id="19458" name="Picture 2" descr="D:\pictures\memari\New folder\untitled (3).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17"/>
            <a:ext cx="9148693" cy="68544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3644719"/>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fa-IR"/>
          </a:p>
        </p:txBody>
      </p:sp>
      <p:sp>
        <p:nvSpPr>
          <p:cNvPr id="3" name="نگهدارنده مکان محتوا 2"/>
          <p:cNvSpPr>
            <a:spLocks noGrp="1"/>
          </p:cNvSpPr>
          <p:nvPr>
            <p:ph idx="1"/>
          </p:nvPr>
        </p:nvSpPr>
        <p:spPr/>
        <p:txBody>
          <a:bodyPr/>
          <a:lstStyle/>
          <a:p>
            <a:endParaRPr lang="fa-IR"/>
          </a:p>
        </p:txBody>
      </p:sp>
      <p:pic>
        <p:nvPicPr>
          <p:cNvPr id="18435" name="Picture 3" descr="D:\pictures\memari\New folder\Tailan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7498577"/>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fa-IR"/>
          </a:p>
        </p:txBody>
      </p:sp>
      <p:sp>
        <p:nvSpPr>
          <p:cNvPr id="3" name="نگهدارنده مکان محتوا 2"/>
          <p:cNvSpPr>
            <a:spLocks noGrp="1"/>
          </p:cNvSpPr>
          <p:nvPr>
            <p:ph idx="1"/>
          </p:nvPr>
        </p:nvSpPr>
        <p:spPr/>
        <p:txBody>
          <a:bodyPr/>
          <a:lstStyle/>
          <a:p>
            <a:endParaRPr lang="fa-IR"/>
          </a:p>
        </p:txBody>
      </p:sp>
      <p:pic>
        <p:nvPicPr>
          <p:cNvPr id="25602" name="Picture 2" descr="D:\pictures\memari\New folder\41157_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11996"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8934295"/>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728047" y="476672"/>
            <a:ext cx="2386608" cy="1143000"/>
          </a:xfrm>
        </p:spPr>
        <p:txBody>
          <a:bodyPr>
            <a:noAutofit/>
          </a:bodyPr>
          <a:lstStyle/>
          <a:p>
            <a:r>
              <a:rPr lang="fa-IR" sz="9600" dirty="0" smtClean="0"/>
              <a:t>مقدمه</a:t>
            </a:r>
            <a:endParaRPr lang="fa-IR" sz="9600" dirty="0"/>
          </a:p>
        </p:txBody>
      </p:sp>
      <p:sp>
        <p:nvSpPr>
          <p:cNvPr id="3" name="نگهدارنده مکان محتوا 2"/>
          <p:cNvSpPr>
            <a:spLocks noGrp="1"/>
          </p:cNvSpPr>
          <p:nvPr>
            <p:ph idx="1"/>
          </p:nvPr>
        </p:nvSpPr>
        <p:spPr>
          <a:xfrm>
            <a:off x="457200" y="1628800"/>
            <a:ext cx="8507288" cy="4695800"/>
          </a:xfrm>
        </p:spPr>
        <p:txBody>
          <a:bodyPr>
            <a:normAutofit fontScale="92500" lnSpcReduction="10000"/>
          </a:bodyPr>
          <a:lstStyle/>
          <a:p>
            <a:pPr algn="just">
              <a:lnSpc>
                <a:spcPct val="115000"/>
              </a:lnSpc>
              <a:spcAft>
                <a:spcPts val="1000"/>
              </a:spcAft>
            </a:pPr>
            <a:r>
              <a:rPr lang="fa-IR" dirty="0">
                <a:solidFill>
                  <a:srgbClr val="444444"/>
                </a:solidFill>
                <a:latin typeface="Times New Roman"/>
                <a:ea typeface="Times New Roman"/>
                <a:cs typeface="B Nazanin"/>
              </a:rPr>
              <a:t>صنعت ساختمان یکی از اشتغال زاترین صنایع در کشور است که این گستردگی و تنوع کار در بخش ساختمان موجب گردیده به طور متوسط بیش از </a:t>
            </a:r>
            <a:r>
              <a:rPr lang="fa-IR" dirty="0">
                <a:solidFill>
                  <a:srgbClr val="FF0000"/>
                </a:solidFill>
                <a:latin typeface="Times New Roman"/>
                <a:ea typeface="Times New Roman"/>
                <a:cs typeface="B Nazanin"/>
              </a:rPr>
              <a:t>35</a:t>
            </a:r>
            <a:r>
              <a:rPr lang="fa-IR" dirty="0">
                <a:solidFill>
                  <a:srgbClr val="444444"/>
                </a:solidFill>
                <a:latin typeface="Times New Roman"/>
                <a:ea typeface="Times New Roman"/>
                <a:cs typeface="B Nazanin"/>
              </a:rPr>
              <a:t> درصد حوادث ناشی از کار را به خود اختصاص دهد . </a:t>
            </a:r>
            <a:r>
              <a:rPr lang="fa-IR" dirty="0">
                <a:solidFill>
                  <a:srgbClr val="FF0000"/>
                </a:solidFill>
                <a:latin typeface="Times New Roman"/>
                <a:ea typeface="Times New Roman"/>
                <a:cs typeface="B Nazanin"/>
              </a:rPr>
              <a:t>بررسیها نشان می دهد علت وقوع اغلب حوادث در ساختمان</a:t>
            </a:r>
            <a:r>
              <a:rPr lang="fa-IR" dirty="0">
                <a:solidFill>
                  <a:srgbClr val="FF0000"/>
                </a:solidFill>
                <a:latin typeface="Calibri"/>
                <a:ea typeface="Times New Roman"/>
                <a:cs typeface="Tahoma"/>
              </a:rPr>
              <a:t> </a:t>
            </a:r>
            <a:r>
              <a:rPr lang="fa-IR" dirty="0">
                <a:solidFill>
                  <a:srgbClr val="444444"/>
                </a:solidFill>
                <a:latin typeface="Calibri"/>
                <a:ea typeface="Times New Roman"/>
                <a:cs typeface="Tahoma"/>
              </a:rPr>
              <a:t> </a:t>
            </a:r>
            <a:r>
              <a:rPr lang="fa-IR" dirty="0">
                <a:solidFill>
                  <a:srgbClr val="FF0000"/>
                </a:solidFill>
                <a:latin typeface="Times New Roman"/>
                <a:ea typeface="Times New Roman"/>
                <a:cs typeface="B Nazanin"/>
              </a:rPr>
              <a:t>ناشی از عدم آگاهی و آشنائی مالکین ، کارفرمایان ، پیمانکاران و مهندسین ناظر با آیین نامه ها و دستورالعملهای مربوط به رعایت ایمنی کارگاه های ساختمانی می باشد.</a:t>
            </a:r>
            <a:endParaRPr lang="en-US" dirty="0">
              <a:solidFill>
                <a:srgbClr val="FF0000"/>
              </a:solidFill>
              <a:latin typeface="Calibri"/>
              <a:ea typeface="Calibri"/>
              <a:cs typeface="Arial"/>
            </a:endParaRPr>
          </a:p>
          <a:p>
            <a:pPr algn="just">
              <a:lnSpc>
                <a:spcPct val="115000"/>
              </a:lnSpc>
              <a:spcAft>
                <a:spcPts val="1000"/>
              </a:spcAft>
            </a:pPr>
            <a:r>
              <a:rPr lang="fa-IR" dirty="0">
                <a:solidFill>
                  <a:srgbClr val="444444"/>
                </a:solidFill>
                <a:latin typeface="Times New Roman"/>
                <a:ea typeface="Times New Roman"/>
                <a:cs typeface="B Nazanin"/>
              </a:rPr>
              <a:t>لذا آموزش اثربخش ايمني کار در کارگاههای ساختمانی مي تواند نقش به سزايي در تقويت فرهنگ ايمني و متعاقبا كاهش حوادث و كنترل ضايعات و خسارات را در کارگاههای ساختمانی ایفا کند.</a:t>
            </a:r>
            <a:endParaRPr lang="en-US" dirty="0">
              <a:latin typeface="Calibri"/>
              <a:ea typeface="Calibri"/>
              <a:cs typeface="Arial"/>
            </a:endParaRPr>
          </a:p>
          <a:p>
            <a:pPr algn="just">
              <a:lnSpc>
                <a:spcPct val="115000"/>
              </a:lnSpc>
              <a:spcAft>
                <a:spcPts val="1000"/>
              </a:spcAft>
            </a:pPr>
            <a:r>
              <a:rPr lang="fa-IR" dirty="0">
                <a:solidFill>
                  <a:srgbClr val="333333"/>
                </a:solidFill>
                <a:latin typeface="Calibri"/>
                <a:ea typeface="Times New Roman"/>
                <a:cs typeface="Times New Roman"/>
              </a:rPr>
              <a:t> </a:t>
            </a:r>
            <a:endParaRPr lang="en-US" dirty="0">
              <a:latin typeface="Calibri"/>
              <a:ea typeface="Calibri"/>
              <a:cs typeface="Arial"/>
            </a:endParaRPr>
          </a:p>
          <a:p>
            <a:endParaRPr lang="fa-IR" dirty="0"/>
          </a:p>
        </p:txBody>
      </p:sp>
    </p:spTree>
    <p:extLst>
      <p:ext uri="{BB962C8B-B14F-4D97-AF65-F5344CB8AC3E}">
        <p14:creationId xmlns:p14="http://schemas.microsoft.com/office/powerpoint/2010/main" val="437184177"/>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fa-IR"/>
          </a:p>
        </p:txBody>
      </p:sp>
      <p:sp>
        <p:nvSpPr>
          <p:cNvPr id="3" name="نگهدارنده مکان محتوا 2"/>
          <p:cNvSpPr>
            <a:spLocks noGrp="1"/>
          </p:cNvSpPr>
          <p:nvPr>
            <p:ph idx="1"/>
          </p:nvPr>
        </p:nvSpPr>
        <p:spPr/>
        <p:txBody>
          <a:bodyPr/>
          <a:lstStyle/>
          <a:p>
            <a:endParaRPr lang="fa-IR"/>
          </a:p>
        </p:txBody>
      </p:sp>
      <p:pic>
        <p:nvPicPr>
          <p:cNvPr id="24578" name="Picture 2" descr="D:\pictures\memari\New folder\27599_5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93497"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75359"/>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fa-IR"/>
          </a:p>
        </p:txBody>
      </p:sp>
      <p:sp>
        <p:nvSpPr>
          <p:cNvPr id="3" name="نگهدارنده مکان محتوا 2"/>
          <p:cNvSpPr>
            <a:spLocks noGrp="1"/>
          </p:cNvSpPr>
          <p:nvPr>
            <p:ph idx="1"/>
          </p:nvPr>
        </p:nvSpPr>
        <p:spPr/>
        <p:txBody>
          <a:bodyPr/>
          <a:lstStyle/>
          <a:p>
            <a:endParaRPr lang="fa-IR" dirty="0"/>
          </a:p>
        </p:txBody>
      </p:sp>
      <p:pic>
        <p:nvPicPr>
          <p:cNvPr id="23554" name="Picture 2" descr="D:\pictures\memari\New folder\909958_or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25549"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345703"/>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fa-IR"/>
          </a:p>
        </p:txBody>
      </p:sp>
      <p:sp>
        <p:nvSpPr>
          <p:cNvPr id="3" name="نگهدارنده مکان محتوا 2"/>
          <p:cNvSpPr>
            <a:spLocks noGrp="1"/>
          </p:cNvSpPr>
          <p:nvPr>
            <p:ph idx="1"/>
          </p:nvPr>
        </p:nvSpPr>
        <p:spPr>
          <a:xfrm>
            <a:off x="457200" y="1935480"/>
            <a:ext cx="8686800" cy="4922520"/>
          </a:xfrm>
        </p:spPr>
        <p:txBody>
          <a:bodyPr/>
          <a:lstStyle/>
          <a:p>
            <a:endParaRPr lang="fa-IR" dirty="0"/>
          </a:p>
        </p:txBody>
      </p:sp>
      <p:pic>
        <p:nvPicPr>
          <p:cNvPr id="22530" name="Picture 2" descr="D:\pictures\memari\New folder\30736118-212009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255203"/>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fa-IR"/>
          </a:p>
        </p:txBody>
      </p:sp>
      <p:sp>
        <p:nvSpPr>
          <p:cNvPr id="3" name="نگهدارنده مکان محتوا 2"/>
          <p:cNvSpPr>
            <a:spLocks noGrp="1"/>
          </p:cNvSpPr>
          <p:nvPr>
            <p:ph idx="1"/>
          </p:nvPr>
        </p:nvSpPr>
        <p:spPr/>
        <p:txBody>
          <a:bodyPr/>
          <a:lstStyle/>
          <a:p>
            <a:endParaRPr lang="fa-IR"/>
          </a:p>
        </p:txBody>
      </p:sp>
      <p:pic>
        <p:nvPicPr>
          <p:cNvPr id="21506" name="Picture 2" descr="D:\pictures\memari\New folder\ImageThum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1726726"/>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fa-IR"/>
          </a:p>
        </p:txBody>
      </p:sp>
      <p:sp>
        <p:nvSpPr>
          <p:cNvPr id="3" name="نگهدارنده مکان محتوا 2"/>
          <p:cNvSpPr>
            <a:spLocks noGrp="1"/>
          </p:cNvSpPr>
          <p:nvPr>
            <p:ph idx="1"/>
          </p:nvPr>
        </p:nvSpPr>
        <p:spPr/>
        <p:txBody>
          <a:bodyPr/>
          <a:lstStyle/>
          <a:p>
            <a:endParaRPr lang="fa-IR" dirty="0"/>
          </a:p>
        </p:txBody>
      </p:sp>
      <p:pic>
        <p:nvPicPr>
          <p:cNvPr id="20482" name="Picture 2" descr="D:\pictures\memari\New folder\IMG123103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2856" y="-603448"/>
            <a:ext cx="15265696" cy="74614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3585972"/>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4278" y="188640"/>
            <a:ext cx="8604448" cy="1143000"/>
          </a:xfrm>
        </p:spPr>
        <p:txBody>
          <a:bodyPr>
            <a:normAutofit/>
          </a:bodyPr>
          <a:lstStyle/>
          <a:p>
            <a:r>
              <a:rPr lang="fa-IR" sz="2400" b="1" dirty="0">
                <a:solidFill>
                  <a:srgbClr val="0070C0"/>
                </a:solidFill>
                <a:latin typeface="Times New Roman"/>
                <a:ea typeface="Times New Roman"/>
                <a:cs typeface="Tahoma"/>
              </a:rPr>
              <a:t>منتخبی از مبحث دوازدهم (ایمنی و حفاظت کار در حین اجرا)</a:t>
            </a:r>
            <a:r>
              <a:rPr lang="en-US" sz="2400" dirty="0">
                <a:solidFill>
                  <a:srgbClr val="0070C0"/>
                </a:solidFill>
                <a:latin typeface="Times New Roman"/>
                <a:ea typeface="Times New Roman"/>
              </a:rPr>
              <a:t/>
            </a:r>
            <a:br>
              <a:rPr lang="en-US" sz="2400" dirty="0">
                <a:solidFill>
                  <a:srgbClr val="0070C0"/>
                </a:solidFill>
                <a:latin typeface="Times New Roman"/>
                <a:ea typeface="Times New Roman"/>
              </a:rPr>
            </a:br>
            <a:endParaRPr lang="fa-IR" sz="2400" dirty="0">
              <a:solidFill>
                <a:srgbClr val="0070C0"/>
              </a:solidFill>
            </a:endParaRPr>
          </a:p>
        </p:txBody>
      </p:sp>
      <p:sp>
        <p:nvSpPr>
          <p:cNvPr id="3" name="نگهدارنده مکان محتوا 2"/>
          <p:cNvSpPr>
            <a:spLocks noGrp="1"/>
          </p:cNvSpPr>
          <p:nvPr>
            <p:ph idx="1"/>
          </p:nvPr>
        </p:nvSpPr>
        <p:spPr>
          <a:xfrm>
            <a:off x="0" y="1196752"/>
            <a:ext cx="9144000" cy="5661248"/>
          </a:xfrm>
        </p:spPr>
        <p:txBody>
          <a:bodyPr>
            <a:normAutofit fontScale="77500" lnSpcReduction="20000"/>
          </a:bodyPr>
          <a:lstStyle/>
          <a:p>
            <a:r>
              <a:rPr lang="fa-IR" dirty="0">
                <a:solidFill>
                  <a:srgbClr val="FF0000"/>
                </a:solidFill>
              </a:rPr>
              <a:t>مسئولیت ایمنی</a:t>
            </a:r>
            <a:endParaRPr lang="en-US" dirty="0">
              <a:solidFill>
                <a:srgbClr val="FF0000"/>
              </a:solidFill>
            </a:endParaRPr>
          </a:p>
          <a:p>
            <a:r>
              <a:rPr lang="fa-IR" dirty="0">
                <a:solidFill>
                  <a:srgbClr val="FF0000"/>
                </a:solidFill>
              </a:rPr>
              <a:t>1</a:t>
            </a:r>
            <a:r>
              <a:rPr lang="fa-IR" dirty="0"/>
              <a:t>- در هر کارگاه ساختمانی، </a:t>
            </a:r>
            <a:r>
              <a:rPr lang="fa-IR" dirty="0">
                <a:solidFill>
                  <a:srgbClr val="FF0000"/>
                </a:solidFill>
              </a:rPr>
              <a:t>کارفرما موظف </a:t>
            </a:r>
            <a:r>
              <a:rPr lang="fa-IR" dirty="0"/>
              <a:t>است اقدامات لازم به </a:t>
            </a:r>
            <a:r>
              <a:rPr lang="fa-IR" dirty="0">
                <a:solidFill>
                  <a:srgbClr val="FF0000"/>
                </a:solidFill>
              </a:rPr>
              <a:t>منظور حفظ و تامین ایمنی عمومی </a:t>
            </a:r>
            <a:r>
              <a:rPr lang="fa-IR" dirty="0"/>
              <a:t>را به عمل آورد.</a:t>
            </a:r>
            <a:endParaRPr lang="en-US" dirty="0"/>
          </a:p>
          <a:p>
            <a:r>
              <a:rPr lang="fa-IR" dirty="0">
                <a:solidFill>
                  <a:srgbClr val="FF0000"/>
                </a:solidFill>
              </a:rPr>
              <a:t>2</a:t>
            </a:r>
            <a:r>
              <a:rPr lang="fa-IR" dirty="0"/>
              <a:t>- هرگاه یک یا چند کارفرما یا افرادخویش فرما بطور همزمان، در یک کارگاه ساختمانی مشغول به کار باشند، هر </a:t>
            </a:r>
            <a:r>
              <a:rPr lang="fa-IR" dirty="0">
                <a:solidFill>
                  <a:srgbClr val="FF0000"/>
                </a:solidFill>
              </a:rPr>
              <a:t>کارفرما در محدوده پیمان خود مسئول اجرای مقررات ایمنی و حفاظت کار خواهد بود </a:t>
            </a:r>
            <a:r>
              <a:rPr lang="fa-IR" dirty="0"/>
              <a:t>و کار فرمایانی که بطور هم زمان در یک کارگاه ساختمانی مشغول فعالیت هستند، باید در اجرای مقررات مذکور با یکدیگر همکاری نمایند و </a:t>
            </a:r>
            <a:r>
              <a:rPr lang="fa-IR" dirty="0">
                <a:solidFill>
                  <a:srgbClr val="FF0000"/>
                </a:solidFill>
              </a:rPr>
              <a:t>صاحب کار یا پیمانکار اصلی مسئول ایجاد هماهنگی </a:t>
            </a:r>
            <a:r>
              <a:rPr lang="fa-IR" dirty="0"/>
              <a:t>بین آنهاست.</a:t>
            </a:r>
            <a:endParaRPr lang="en-US" dirty="0"/>
          </a:p>
          <a:p>
            <a:r>
              <a:rPr lang="fa-IR" dirty="0">
                <a:solidFill>
                  <a:srgbClr val="FF0000"/>
                </a:solidFill>
              </a:rPr>
              <a:t>3</a:t>
            </a:r>
            <a:r>
              <a:rPr lang="fa-IR" dirty="0"/>
              <a:t>- کارفرمایان کارگاههای ساختمانی موظف اند براساس مقررات این مبحث برای تامین حفاظت، سلامت و بهداشت کارگران خود در محل کار وسایل و امکانات لازم را تهیه و در اختیار آنها قرار داده و چگونگی کاربرد این وسایل را به آنان بیاموزد و در مورد کاربرد وسایل و رعایت مقررات مذکور نظارت نمایند. کارگران نیز ملزم به استفاده و نگهداری از وسایل مذکور و اجرای دستورالعمل های مربوطه خواهند بود.</a:t>
            </a:r>
            <a:endParaRPr lang="en-US" dirty="0"/>
          </a:p>
          <a:p>
            <a:r>
              <a:rPr lang="fa-IR" dirty="0">
                <a:solidFill>
                  <a:srgbClr val="FF0000"/>
                </a:solidFill>
              </a:rPr>
              <a:t>4</a:t>
            </a:r>
            <a:r>
              <a:rPr lang="fa-IR" dirty="0"/>
              <a:t>- در صورت </a:t>
            </a:r>
            <a:r>
              <a:rPr lang="fa-IR" dirty="0">
                <a:solidFill>
                  <a:srgbClr val="FF0000"/>
                </a:solidFill>
              </a:rPr>
              <a:t>احتمال وقوع حادثه، کارفرما موظف است فورا   کار را متوقف،کارگران را از محل احتمال وقوع حادثه دور و نسبت به رفع خطر اقدام نماید.</a:t>
            </a:r>
            <a:endParaRPr lang="en-US" dirty="0">
              <a:solidFill>
                <a:srgbClr val="FF0000"/>
              </a:solidFill>
            </a:endParaRPr>
          </a:p>
          <a:p>
            <a:r>
              <a:rPr lang="fa-IR" dirty="0">
                <a:solidFill>
                  <a:srgbClr val="FF0000"/>
                </a:solidFill>
              </a:rPr>
              <a:t>5</a:t>
            </a:r>
            <a:r>
              <a:rPr lang="fa-IR" dirty="0"/>
              <a:t>- کارفرما نباید به هیچ کارگری اجازه دهد </a:t>
            </a:r>
            <a:r>
              <a:rPr lang="fa-IR" dirty="0">
                <a:solidFill>
                  <a:srgbClr val="FF0000"/>
                </a:solidFill>
              </a:rPr>
              <a:t>که خارج از ساعت عادی کار، در محل کار به تنهایی مشغول کار باشد</a:t>
            </a:r>
            <a:r>
              <a:rPr lang="fa-IR" dirty="0"/>
              <a:t>. در صورت انجام کار در ساعت غیر عادی، باید روشنایی کافی و امکان برقراری ارتباط و کلیه سرویس های مورد نیاز کارگران فراهم شود.</a:t>
            </a:r>
            <a:endParaRPr lang="en-US" dirty="0"/>
          </a:p>
          <a:p>
            <a:r>
              <a:rPr lang="fa-IR" dirty="0">
                <a:solidFill>
                  <a:srgbClr val="FF0000"/>
                </a:solidFill>
              </a:rPr>
              <a:t>6</a:t>
            </a:r>
            <a:r>
              <a:rPr lang="fa-IR" dirty="0"/>
              <a:t>- مهندس ناظر موظف به نظارت بر عملیات ساختمانی می باشد. هرگاه مهندس ناظر در ارتباط با نحوه عملیات ساختمانی مواردی </a:t>
            </a:r>
            <a:r>
              <a:rPr lang="fa-IR" dirty="0">
                <a:solidFill>
                  <a:srgbClr val="FF0000"/>
                </a:solidFill>
              </a:rPr>
              <a:t>را خلاف این مبحث و یا ایرداتی که احتمال وقوع حادثه را در بر داشته باشد</a:t>
            </a:r>
            <a:r>
              <a:rPr lang="fa-IR" dirty="0"/>
              <a:t>، مشاهده نماید باید ضمن اعلام کتبی به کارفرما مراتب را به مقام رسمی ساختمان نیز اعلام نماید.</a:t>
            </a:r>
            <a:endParaRPr lang="en-US" dirty="0"/>
          </a:p>
        </p:txBody>
      </p:sp>
    </p:spTree>
    <p:extLst>
      <p:ext uri="{BB962C8B-B14F-4D97-AF65-F5344CB8AC3E}">
        <p14:creationId xmlns:p14="http://schemas.microsoft.com/office/powerpoint/2010/main" val="2372932742"/>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707294" y="116632"/>
            <a:ext cx="4402832" cy="1143000"/>
          </a:xfrm>
        </p:spPr>
        <p:txBody>
          <a:bodyPr/>
          <a:lstStyle/>
          <a:p>
            <a:r>
              <a:rPr lang="fa-IR" b="1" dirty="0">
                <a:solidFill>
                  <a:srgbClr val="0070C0"/>
                </a:solidFill>
                <a:ea typeface="Calibri"/>
                <a:cs typeface="Tahoma"/>
              </a:rPr>
              <a:t>ایمنی عمومی</a:t>
            </a:r>
            <a:endParaRPr lang="fa-IR" dirty="0">
              <a:solidFill>
                <a:srgbClr val="0070C0"/>
              </a:solidFill>
            </a:endParaRPr>
          </a:p>
        </p:txBody>
      </p:sp>
      <p:sp>
        <p:nvSpPr>
          <p:cNvPr id="3" name="نگهدارنده مکان محتوا 2"/>
          <p:cNvSpPr>
            <a:spLocks noGrp="1"/>
          </p:cNvSpPr>
          <p:nvPr>
            <p:ph idx="1"/>
          </p:nvPr>
        </p:nvSpPr>
        <p:spPr>
          <a:xfrm>
            <a:off x="0" y="1268760"/>
            <a:ext cx="9144000" cy="5589240"/>
          </a:xfrm>
        </p:spPr>
        <p:txBody>
          <a:bodyPr>
            <a:normAutofit fontScale="70000" lnSpcReduction="20000"/>
          </a:bodyPr>
          <a:lstStyle/>
          <a:p>
            <a:r>
              <a:rPr lang="fa-IR" dirty="0"/>
              <a:t>کلیات</a:t>
            </a:r>
            <a:endParaRPr lang="en-US" dirty="0"/>
          </a:p>
          <a:p>
            <a:r>
              <a:rPr lang="fa-IR" dirty="0"/>
              <a:t>1- مسدود یا محدود نمودن پیاده روها و معابر عمومی و سایر فضاهای عمومی، برای انبار کردن مصالح یا انجام عملیات ساختمانی موارد زیر امکان پذیر می باشد:</a:t>
            </a:r>
            <a:endParaRPr lang="en-US" dirty="0"/>
          </a:p>
          <a:p>
            <a:r>
              <a:rPr lang="fa-IR" dirty="0"/>
              <a:t>الف- وسایل، تجهیزات و مصالح ساختمانی باید در جایی قرار داده شوند که حوادثی برای عابرین، وسایل نقلیه، تاسیسات عمومی و ساختمانهای مجاور به وجود نیاورند. مصالح و وسایل فوق شبها نیز باید به وسیله علائم درخشان و چراغهای قرمز احتیاط مشخص شوند.</a:t>
            </a:r>
            <a:endParaRPr lang="en-US" dirty="0"/>
          </a:p>
          <a:p>
            <a:r>
              <a:rPr lang="fa-IR" dirty="0"/>
              <a:t>ب- در مواردی که نیاز به تخلیه مصالح ساختمانی در معابر عمومی یا مجاور آن باشد، باید مراقبت کافی به منظور جلوگیری از لغزش، فرو ریختن یا ریزش احتمالی آنها به عمل آید.</a:t>
            </a:r>
            <a:endParaRPr lang="en-US" dirty="0"/>
          </a:p>
          <a:p>
            <a:r>
              <a:rPr lang="fa-IR" dirty="0"/>
              <a:t>ج- در مواردی که پایه های داربست در معابر عمومی قرار گیرد، باید با استفاده از وسایل موثر از جابجا شدن و حرکت پایه های آن جلوگیری شود.</a:t>
            </a:r>
            <a:endParaRPr lang="en-US" dirty="0"/>
          </a:p>
          <a:p>
            <a:r>
              <a:rPr lang="fa-IR" dirty="0"/>
              <a:t>2- هنگامی که بر اثر انجام عملیات ساختمانی خطری متوجه رفت و آمد عابرین یا اتومبیلها باشد، باید با کسب نظر از مراجع ذیربط یک یا چند مورد از موارد زیر به کار گرفته شود:</a:t>
            </a:r>
            <a:endParaRPr lang="en-US" dirty="0"/>
          </a:p>
          <a:p>
            <a:r>
              <a:rPr lang="fa-IR" dirty="0"/>
              <a:t>الف: گماردن یک یا چند نگهبان با پرچم اعلام خطر</a:t>
            </a:r>
            <a:endParaRPr lang="en-US" dirty="0"/>
          </a:p>
          <a:p>
            <a:r>
              <a:rPr lang="fa-IR" dirty="0"/>
              <a:t>ب: نصب چراغهای چشمک زن یا علایم شبرنگ یا قرار دادن نرده های حفاظتی متحرک در فاصله مناسب از محوطه خطر.</a:t>
            </a:r>
            <a:endParaRPr lang="en-US" dirty="0"/>
          </a:p>
          <a:p>
            <a:r>
              <a:rPr lang="fa-IR" dirty="0"/>
              <a:t>ج: نصب علایم آگاهی دهنده و وسایل کترل مسیر.</a:t>
            </a:r>
            <a:endParaRPr lang="en-US" dirty="0"/>
          </a:p>
          <a:p>
            <a:r>
              <a:rPr lang="fa-IR" dirty="0"/>
              <a:t>د: ایجاد سازه های حفاظتی محصور کننده.</a:t>
            </a:r>
            <a:endParaRPr lang="en-US" dirty="0"/>
          </a:p>
          <a:p>
            <a:r>
              <a:rPr lang="fa-IR" dirty="0"/>
              <a:t>3- در موارد زیر احداث راهروی سرپوشیده موقت در راه عبور عمومی و تمام طول ساختمان الزامی است:</a:t>
            </a:r>
            <a:endParaRPr lang="en-US" dirty="0"/>
          </a:p>
          <a:p>
            <a:r>
              <a:rPr lang="fa-IR" dirty="0"/>
              <a:t>الف: در صورتیکه فاصله ساختمان در دست تخریب از معابر عمومی کمتر از 40 درصد ارتفاع آن باشد</a:t>
            </a:r>
            <a:endParaRPr lang="en-US" dirty="0"/>
          </a:p>
          <a:p>
            <a:r>
              <a:rPr lang="fa-IR" dirty="0"/>
              <a:t>ب: در صورتیکه فاصله ساختمان در دست احداث یا تعمیر و بازسازی از معابر عمومی کمتر از 25 درصد ارتفاع آن باشد.</a:t>
            </a:r>
            <a:endParaRPr lang="en-US" dirty="0"/>
          </a:p>
          <a:p>
            <a:endParaRPr lang="fa-IR" dirty="0"/>
          </a:p>
        </p:txBody>
      </p:sp>
    </p:spTree>
    <p:extLst>
      <p:ext uri="{BB962C8B-B14F-4D97-AF65-F5344CB8AC3E}">
        <p14:creationId xmlns:p14="http://schemas.microsoft.com/office/powerpoint/2010/main" val="4176409635"/>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999859" y="980728"/>
            <a:ext cx="6131024" cy="636680"/>
          </a:xfrm>
        </p:spPr>
        <p:txBody>
          <a:bodyPr>
            <a:normAutofit fontScale="90000"/>
          </a:bodyPr>
          <a:lstStyle/>
          <a:p>
            <a:pPr algn="r"/>
            <a:r>
              <a:rPr lang="en-US" dirty="0">
                <a:latin typeface="Times New Roman"/>
                <a:ea typeface="Times New Roman"/>
              </a:rPr>
              <a:t/>
            </a:r>
            <a:br>
              <a:rPr lang="en-US" dirty="0">
                <a:latin typeface="Times New Roman"/>
                <a:ea typeface="Times New Roman"/>
              </a:rPr>
            </a:br>
            <a:r>
              <a:rPr lang="fa-IR" dirty="0">
                <a:solidFill>
                  <a:srgbClr val="0070C0"/>
                </a:solidFill>
                <a:latin typeface="Times New Roman"/>
                <a:ea typeface="Times New Roman"/>
                <a:cs typeface="Tahoma"/>
              </a:rPr>
              <a:t>وسایل حفاظت فردی</a:t>
            </a:r>
            <a:r>
              <a:rPr lang="en-US" dirty="0">
                <a:latin typeface="Times New Roman"/>
                <a:ea typeface="Times New Roman"/>
              </a:rPr>
              <a:t/>
            </a:r>
            <a:br>
              <a:rPr lang="en-US" dirty="0">
                <a:latin typeface="Times New Roman"/>
                <a:ea typeface="Times New Roman"/>
              </a:rPr>
            </a:br>
            <a:endParaRPr lang="fa-IR" dirty="0"/>
          </a:p>
        </p:txBody>
      </p:sp>
      <p:sp>
        <p:nvSpPr>
          <p:cNvPr id="3" name="نگهدارنده مکان محتوا 2"/>
          <p:cNvSpPr>
            <a:spLocks noGrp="1"/>
          </p:cNvSpPr>
          <p:nvPr>
            <p:ph idx="1"/>
          </p:nvPr>
        </p:nvSpPr>
        <p:spPr>
          <a:xfrm>
            <a:off x="0" y="1268760"/>
            <a:ext cx="9144000" cy="5472608"/>
          </a:xfrm>
        </p:spPr>
        <p:txBody>
          <a:bodyPr>
            <a:normAutofit lnSpcReduction="10000"/>
          </a:bodyPr>
          <a:lstStyle/>
          <a:p>
            <a:r>
              <a:rPr lang="fa-IR" dirty="0">
                <a:solidFill>
                  <a:srgbClr val="FF0000"/>
                </a:solidFill>
              </a:rPr>
              <a:t>کلیات</a:t>
            </a:r>
            <a:endParaRPr lang="en-US" dirty="0">
              <a:solidFill>
                <a:srgbClr val="FF0000"/>
              </a:solidFill>
            </a:endParaRPr>
          </a:p>
          <a:p>
            <a:r>
              <a:rPr lang="fa-IR" dirty="0">
                <a:solidFill>
                  <a:srgbClr val="FF0000"/>
                </a:solidFill>
              </a:rPr>
              <a:t>1-</a:t>
            </a:r>
            <a:r>
              <a:rPr lang="fa-IR" dirty="0"/>
              <a:t> وسایل حفاظت فردی  وسایلی است از </a:t>
            </a:r>
            <a:r>
              <a:rPr lang="fa-IR" dirty="0">
                <a:solidFill>
                  <a:srgbClr val="FF0000"/>
                </a:solidFill>
              </a:rPr>
              <a:t>قبیل کلاه ایمنی، کفش و پوتین ایمنی، ماسک تنفسی، نقاب و عینک حفاظتی، کمربند ایمنی، طناب مهار، طناب نجات، دستکش ایمنی، چکمه و نیم چکمه لاستیکی و لباس ایمنی که کارگران</a:t>
            </a:r>
            <a:r>
              <a:rPr lang="fa-IR" dirty="0"/>
              <a:t>، افراد خویش فرما و سایر کسانی که در کارگاه  ساختمانی فعالیت و یا به دلیلی وارد کارگاه می شوند، باید متناسب با نوع کار خود، آنها را مورد استفاده قرار دهند.</a:t>
            </a:r>
            <a:endParaRPr lang="en-US" dirty="0"/>
          </a:p>
          <a:p>
            <a:r>
              <a:rPr lang="fa-IR" dirty="0">
                <a:solidFill>
                  <a:srgbClr val="FF0000"/>
                </a:solidFill>
              </a:rPr>
              <a:t>2- </a:t>
            </a:r>
            <a:r>
              <a:rPr lang="fa-IR" dirty="0"/>
              <a:t>کلیه وسایل حفاظت فردی باید از نظر </a:t>
            </a:r>
            <a:r>
              <a:rPr lang="fa-IR" dirty="0">
                <a:solidFill>
                  <a:srgbClr val="FF0000"/>
                </a:solidFill>
              </a:rPr>
              <a:t>کیفیت</a:t>
            </a:r>
            <a:r>
              <a:rPr lang="fa-IR" dirty="0"/>
              <a:t> مواد مورد استفاده و مشخصات </a:t>
            </a:r>
            <a:r>
              <a:rPr lang="fa-IR" dirty="0">
                <a:solidFill>
                  <a:srgbClr val="FF0000"/>
                </a:solidFill>
              </a:rPr>
              <a:t>فنی ساخت، مورد تایید موسسه استاندارد و تحقیقات صنعتی </a:t>
            </a:r>
            <a:r>
              <a:rPr lang="fa-IR" dirty="0"/>
              <a:t>ایران باشد.</a:t>
            </a:r>
            <a:endParaRPr lang="en-US" dirty="0"/>
          </a:p>
          <a:p>
            <a:r>
              <a:rPr lang="fa-IR" dirty="0">
                <a:solidFill>
                  <a:srgbClr val="FF0000"/>
                </a:solidFill>
              </a:rPr>
              <a:t>3- </a:t>
            </a:r>
            <a:r>
              <a:rPr lang="fa-IR" dirty="0"/>
              <a:t>کلیه وسایل حفاظت </a:t>
            </a:r>
            <a:r>
              <a:rPr lang="fa-IR" dirty="0" smtClean="0"/>
              <a:t>فردی </a:t>
            </a:r>
            <a:r>
              <a:rPr lang="fa-IR" dirty="0"/>
              <a:t>باید بطور مرتب توسط اشخاص ذیصلاح بازرسی و کنترل شده و در صورت لزوم تعمیر یا تعویض شوند تا همواره برای تامین حفاظت کارگران آماده باشند.</a:t>
            </a:r>
            <a:endParaRPr lang="en-US" dirty="0"/>
          </a:p>
          <a:p>
            <a:r>
              <a:rPr lang="fa-IR" dirty="0">
                <a:solidFill>
                  <a:srgbClr val="FF0000"/>
                </a:solidFill>
              </a:rPr>
              <a:t>4-</a:t>
            </a:r>
            <a:r>
              <a:rPr lang="fa-IR" dirty="0"/>
              <a:t> در تمام محلهای کار باید لباس کار تمیز و متناسب با نوع کار در اختیار کارگران قرار گیرد. بعلاوه لباس کار باید طوری تهیه شود که موجب بروز </a:t>
            </a:r>
            <a:r>
              <a:rPr lang="fa-IR" dirty="0">
                <a:solidFill>
                  <a:srgbClr val="FF0000"/>
                </a:solidFill>
              </a:rPr>
              <a:t>حادثه</a:t>
            </a:r>
            <a:r>
              <a:rPr lang="fa-IR" dirty="0"/>
              <a:t> نشوند و کارگر بتواند با آن به راحتی وظایف خود را انجام دهد.</a:t>
            </a:r>
            <a:endParaRPr lang="en-US" dirty="0"/>
          </a:p>
          <a:p>
            <a:endParaRPr lang="fa-IR" dirty="0"/>
          </a:p>
        </p:txBody>
      </p:sp>
    </p:spTree>
    <p:extLst>
      <p:ext uri="{BB962C8B-B14F-4D97-AF65-F5344CB8AC3E}">
        <p14:creationId xmlns:p14="http://schemas.microsoft.com/office/powerpoint/2010/main" val="4197510925"/>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325344" y="764704"/>
            <a:ext cx="2818656" cy="1140736"/>
          </a:xfrm>
        </p:spPr>
        <p:txBody>
          <a:bodyPr>
            <a:normAutofit fontScale="90000"/>
          </a:bodyPr>
          <a:lstStyle/>
          <a:p>
            <a:r>
              <a:rPr lang="fa-IR" dirty="0">
                <a:solidFill>
                  <a:srgbClr val="0070C0"/>
                </a:solidFill>
                <a:latin typeface="Times New Roman"/>
                <a:ea typeface="Times New Roman"/>
                <a:cs typeface="Tahoma"/>
              </a:rPr>
              <a:t>کلاه ایمنی</a:t>
            </a:r>
            <a:r>
              <a:rPr lang="en-US" dirty="0">
                <a:latin typeface="Times New Roman"/>
                <a:ea typeface="Times New Roman"/>
              </a:rPr>
              <a:t/>
            </a:r>
            <a:br>
              <a:rPr lang="en-US" dirty="0">
                <a:latin typeface="Times New Roman"/>
                <a:ea typeface="Times New Roman"/>
              </a:rPr>
            </a:br>
            <a:endParaRPr lang="fa-IR" dirty="0"/>
          </a:p>
        </p:txBody>
      </p:sp>
      <p:sp>
        <p:nvSpPr>
          <p:cNvPr id="3" name="نگهدارنده مکان محتوا 2"/>
          <p:cNvSpPr>
            <a:spLocks noGrp="1"/>
          </p:cNvSpPr>
          <p:nvPr>
            <p:ph idx="1"/>
          </p:nvPr>
        </p:nvSpPr>
        <p:spPr/>
        <p:txBody>
          <a:bodyPr/>
          <a:lstStyle/>
          <a:p>
            <a:r>
              <a:rPr lang="fa-IR" dirty="0" smtClean="0">
                <a:solidFill>
                  <a:srgbClr val="FF0000"/>
                </a:solidFill>
              </a:rPr>
              <a:t>1- </a:t>
            </a:r>
            <a:r>
              <a:rPr lang="fa-IR" dirty="0"/>
              <a:t>در کلیه عملیات ساختمانی که در آنها احتمال وارد آمدن صدماتی به </a:t>
            </a:r>
            <a:r>
              <a:rPr lang="fa-IR" dirty="0">
                <a:solidFill>
                  <a:srgbClr val="FF0000"/>
                </a:solidFill>
              </a:rPr>
              <a:t>سر افراد در اثر فرد از ارتقاع یا سقوط وسایل، تجهیزات و مصالح</a:t>
            </a:r>
            <a:r>
              <a:rPr lang="fa-IR" dirty="0"/>
              <a:t> وجود دارد، باید از کلاه های ایمنی استاندارد استفاده شود.</a:t>
            </a:r>
            <a:endParaRPr lang="en-US" dirty="0"/>
          </a:p>
          <a:p>
            <a:r>
              <a:rPr lang="fa-IR" dirty="0">
                <a:solidFill>
                  <a:srgbClr val="FF0000"/>
                </a:solidFill>
              </a:rPr>
              <a:t>2-</a:t>
            </a:r>
            <a:r>
              <a:rPr lang="fa-IR" dirty="0"/>
              <a:t> کلاههای ایمنی </a:t>
            </a:r>
            <a:r>
              <a:rPr lang="fa-IR" dirty="0">
                <a:solidFill>
                  <a:srgbClr val="FF0000"/>
                </a:solidFill>
              </a:rPr>
              <a:t>نو که قبلا مورد استفاده قرار نگرفته اند، باید قبل از اینکه در اختیار کارگران قرار گیرند، توسط اشخاص ذیصلاح کنترل و اجازه استفاده از آنها داده شود.</a:t>
            </a:r>
            <a:endParaRPr lang="en-US" dirty="0">
              <a:solidFill>
                <a:srgbClr val="FF0000"/>
              </a:solidFill>
            </a:endParaRPr>
          </a:p>
          <a:p>
            <a:endParaRPr lang="en-US" dirty="0"/>
          </a:p>
        </p:txBody>
      </p:sp>
    </p:spTree>
    <p:extLst>
      <p:ext uri="{BB962C8B-B14F-4D97-AF65-F5344CB8AC3E}">
        <p14:creationId xmlns:p14="http://schemas.microsoft.com/office/powerpoint/2010/main" val="3601027451"/>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fa-IR"/>
          </a:p>
        </p:txBody>
      </p:sp>
      <p:sp>
        <p:nvSpPr>
          <p:cNvPr id="3" name="نگهدارنده مکان محتوا 2"/>
          <p:cNvSpPr>
            <a:spLocks noGrp="1"/>
          </p:cNvSpPr>
          <p:nvPr>
            <p:ph idx="1"/>
          </p:nvPr>
        </p:nvSpPr>
        <p:spPr/>
        <p:txBody>
          <a:bodyPr/>
          <a:lstStyle/>
          <a:p>
            <a:endParaRPr lang="fa-IR" dirty="0"/>
          </a:p>
        </p:txBody>
      </p:sp>
      <p:pic>
        <p:nvPicPr>
          <p:cNvPr id="1026" name="Picture 2" descr="D:\pictures\memari\New folder\portmouth+incident+highlights+how+safety+equipment+is+vital+for+building+sites_522_801552093_0_0_14012058_3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35218"/>
            <a:ext cx="4716016" cy="272278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pictures\memari\New folder\80E2F4343ADF907A299E6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9" cy="42210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pictures\memari\New folder\safety-issues-construction-2336[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4221089"/>
            <a:ext cx="4427983" cy="2615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0660642"/>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619672" y="476672"/>
            <a:ext cx="7863137" cy="1152128"/>
          </a:xfrm>
        </p:spPr>
        <p:txBody>
          <a:bodyPr>
            <a:normAutofit fontScale="90000"/>
          </a:bodyPr>
          <a:lstStyle/>
          <a:p>
            <a:r>
              <a:rPr lang="fa-IR" sz="3600" dirty="0">
                <a:latin typeface="Times New Roman"/>
                <a:ea typeface="Times New Roman"/>
                <a:cs typeface="B Nazanin"/>
              </a:rPr>
              <a:t>عوامل موثر در وقوع حوادث در کارگاههای ساختمانی:</a:t>
            </a:r>
            <a:r>
              <a:rPr lang="en-US" dirty="0">
                <a:ea typeface="Calibri"/>
                <a:cs typeface="Arial"/>
              </a:rPr>
              <a:t/>
            </a:r>
            <a:br>
              <a:rPr lang="en-US" dirty="0">
                <a:ea typeface="Calibri"/>
                <a:cs typeface="Arial"/>
              </a:rPr>
            </a:br>
            <a:endParaRPr lang="fa-IR" dirty="0"/>
          </a:p>
        </p:txBody>
      </p:sp>
      <p:sp>
        <p:nvSpPr>
          <p:cNvPr id="5" name="نگهدارنده مکان محتوا 4"/>
          <p:cNvSpPr>
            <a:spLocks noGrp="1"/>
          </p:cNvSpPr>
          <p:nvPr>
            <p:ph idx="1"/>
          </p:nvPr>
        </p:nvSpPr>
        <p:spPr>
          <a:xfrm>
            <a:off x="197094" y="1124744"/>
            <a:ext cx="8913168" cy="5256584"/>
          </a:xfrm>
        </p:spPr>
        <p:txBody>
          <a:bodyPr>
            <a:normAutofit/>
          </a:bodyPr>
          <a:lstStyle/>
          <a:p>
            <a:pPr algn="just">
              <a:lnSpc>
                <a:spcPct val="115000"/>
              </a:lnSpc>
              <a:spcAft>
                <a:spcPts val="1000"/>
              </a:spcAft>
            </a:pPr>
            <a:r>
              <a:rPr lang="fa-IR" dirty="0">
                <a:solidFill>
                  <a:srgbClr val="333333"/>
                </a:solidFill>
                <a:latin typeface="Times New Roman"/>
                <a:ea typeface="Times New Roman"/>
                <a:cs typeface="B Nazanin"/>
              </a:rPr>
              <a:t>عواملی از جمله شرایط </a:t>
            </a:r>
            <a:r>
              <a:rPr lang="fa-IR" dirty="0">
                <a:solidFill>
                  <a:srgbClr val="FF0000"/>
                </a:solidFill>
                <a:latin typeface="Times New Roman"/>
                <a:ea typeface="Times New Roman"/>
                <a:cs typeface="B Nazanin"/>
              </a:rPr>
              <a:t>نا ایمن کار در ارتفاع، برخورد با اشیاء، سقوط مصالح، درگیری با</a:t>
            </a:r>
            <a:r>
              <a:rPr lang="fa-IR" dirty="0">
                <a:solidFill>
                  <a:srgbClr val="FF0000"/>
                </a:solidFill>
                <a:latin typeface="Calibri"/>
                <a:ea typeface="Times New Roman"/>
                <a:cs typeface="Tahoma"/>
              </a:rPr>
              <a:t> </a:t>
            </a:r>
            <a:r>
              <a:rPr lang="fa-IR" dirty="0">
                <a:solidFill>
                  <a:srgbClr val="FF0000"/>
                </a:solidFill>
                <a:latin typeface="Times New Roman"/>
                <a:ea typeface="Times New Roman"/>
                <a:cs typeface="B Nazanin"/>
              </a:rPr>
              <a:t>ماشین آلات، ریزش آوار و گود و خطرات مربوط به حمل مصالح با بالابر</a:t>
            </a:r>
            <a:r>
              <a:rPr lang="fa-IR" dirty="0">
                <a:solidFill>
                  <a:srgbClr val="333333"/>
                </a:solidFill>
                <a:latin typeface="Times New Roman"/>
                <a:ea typeface="Times New Roman"/>
                <a:cs typeface="B Nazanin"/>
              </a:rPr>
              <a:t> پرداخته شده است. با توجه به </a:t>
            </a:r>
            <a:r>
              <a:rPr lang="fa-IR" dirty="0" smtClean="0">
                <a:solidFill>
                  <a:srgbClr val="333333"/>
                </a:solidFill>
                <a:latin typeface="Times New Roman"/>
                <a:ea typeface="Times New Roman"/>
                <a:cs typeface="B Nazanin"/>
              </a:rPr>
              <a:t>درصد </a:t>
            </a:r>
            <a:r>
              <a:rPr lang="fa-IR" dirty="0">
                <a:solidFill>
                  <a:srgbClr val="333333"/>
                </a:solidFill>
                <a:latin typeface="Times New Roman"/>
                <a:ea typeface="Times New Roman"/>
                <a:cs typeface="B Nazanin"/>
              </a:rPr>
              <a:t>حوادث ناشی از عوامل مذکور که در جدول شماره (1) ذکر گردیده مشاهده می شود حوادث ناشی از </a:t>
            </a:r>
            <a:r>
              <a:rPr lang="fa-IR" dirty="0">
                <a:solidFill>
                  <a:srgbClr val="FF0000"/>
                </a:solidFill>
                <a:latin typeface="Times New Roman"/>
                <a:ea typeface="Times New Roman"/>
                <a:cs typeface="B Nazanin"/>
              </a:rPr>
              <a:t>سقوط اشیاء و سقوط افراد از بلندی بیش از 120 سانتیمتر بیشترین میزان تلفات را به خود اختصاص داده است </a:t>
            </a:r>
            <a:r>
              <a:rPr lang="fa-IR" dirty="0">
                <a:solidFill>
                  <a:srgbClr val="000000"/>
                </a:solidFill>
                <a:latin typeface="Calibri"/>
                <a:ea typeface="Times New Roman"/>
                <a:cs typeface="Times New Roman"/>
              </a:rPr>
              <a:t> </a:t>
            </a:r>
            <a:endParaRPr lang="en-US" dirty="0">
              <a:latin typeface="Calibri"/>
              <a:ea typeface="Calibri"/>
              <a:cs typeface="Arial"/>
            </a:endParaRPr>
          </a:p>
          <a:p>
            <a:endParaRPr lang="fa-IR" dirty="0"/>
          </a:p>
        </p:txBody>
      </p:sp>
    </p:spTree>
    <p:extLst>
      <p:ext uri="{BB962C8B-B14F-4D97-AF65-F5344CB8AC3E}">
        <p14:creationId xmlns:p14="http://schemas.microsoft.com/office/powerpoint/2010/main" val="4195052381"/>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990232" y="620688"/>
            <a:ext cx="4176464" cy="1143000"/>
          </a:xfrm>
        </p:spPr>
        <p:txBody>
          <a:bodyPr>
            <a:normAutofit fontScale="90000"/>
          </a:bodyPr>
          <a:lstStyle/>
          <a:p>
            <a:pPr algn="r"/>
            <a:r>
              <a:rPr lang="fa-IR" sz="6700" dirty="0">
                <a:solidFill>
                  <a:srgbClr val="0070C0"/>
                </a:solidFill>
                <a:latin typeface="Times New Roman"/>
                <a:ea typeface="Times New Roman"/>
                <a:cs typeface="Tahoma"/>
              </a:rPr>
              <a:t>کمربند ایمنی</a:t>
            </a:r>
            <a:r>
              <a:rPr lang="en-US" dirty="0">
                <a:latin typeface="Times New Roman"/>
                <a:ea typeface="Times New Roman"/>
              </a:rPr>
              <a:t/>
            </a:r>
            <a:br>
              <a:rPr lang="en-US" dirty="0">
                <a:latin typeface="Times New Roman"/>
                <a:ea typeface="Times New Roman"/>
              </a:rPr>
            </a:br>
            <a:endParaRPr lang="fa-IR" dirty="0"/>
          </a:p>
        </p:txBody>
      </p:sp>
      <p:sp>
        <p:nvSpPr>
          <p:cNvPr id="3" name="نگهدارنده مکان محتوا 2"/>
          <p:cNvSpPr>
            <a:spLocks noGrp="1"/>
          </p:cNvSpPr>
          <p:nvPr>
            <p:ph idx="1"/>
          </p:nvPr>
        </p:nvSpPr>
        <p:spPr>
          <a:xfrm>
            <a:off x="0" y="1268760"/>
            <a:ext cx="9144000" cy="5589240"/>
          </a:xfrm>
        </p:spPr>
        <p:txBody>
          <a:bodyPr/>
          <a:lstStyle/>
          <a:p>
            <a:r>
              <a:rPr lang="fa-IR" dirty="0">
                <a:solidFill>
                  <a:srgbClr val="FF0000"/>
                </a:solidFill>
              </a:rPr>
              <a:t>1-</a:t>
            </a:r>
            <a:r>
              <a:rPr lang="fa-IR" dirty="0"/>
              <a:t> برای کارهایی از </a:t>
            </a:r>
            <a:r>
              <a:rPr lang="fa-IR" dirty="0">
                <a:solidFill>
                  <a:srgbClr val="FF0000"/>
                </a:solidFill>
              </a:rPr>
              <a:t>قبیل جوشکاری و سیم کشی در ارتفاع بیش از 5 /3متر که امکان تعبیه سازه های حفاظتی برای جلوگیری از سقوط کارگران وجود نداشته باشد، باید کمربند ایمنی و طناب مهار از نوع استاندارد تهیه </a:t>
            </a:r>
            <a:r>
              <a:rPr lang="fa-IR" dirty="0"/>
              <a:t>و در اختیار آنان قرار داده شود.</a:t>
            </a:r>
            <a:endParaRPr lang="en-US" dirty="0"/>
          </a:p>
          <a:p>
            <a:r>
              <a:rPr lang="fa-IR" dirty="0">
                <a:solidFill>
                  <a:srgbClr val="FF0000"/>
                </a:solidFill>
              </a:rPr>
              <a:t>2-</a:t>
            </a:r>
            <a:r>
              <a:rPr lang="fa-IR" dirty="0"/>
              <a:t> قبل از هر بار استفاده از کمربند ایمنی و طناب مهار، کلیه قسمتها و اجزا آن باید از نظر داشتن </a:t>
            </a:r>
            <a:r>
              <a:rPr lang="fa-IR" dirty="0">
                <a:solidFill>
                  <a:srgbClr val="FF0000"/>
                </a:solidFill>
              </a:rPr>
              <a:t>خوردگی، بریدگی و یا هر گونه عیب و نقص </a:t>
            </a:r>
            <a:r>
              <a:rPr lang="fa-IR" dirty="0"/>
              <a:t>دیگر مورد بازدید و کنترل قرار گیرد.</a:t>
            </a:r>
            <a:endParaRPr lang="en-US" dirty="0"/>
          </a:p>
          <a:p>
            <a:r>
              <a:rPr lang="fa-IR" dirty="0">
                <a:solidFill>
                  <a:srgbClr val="FF0000"/>
                </a:solidFill>
              </a:rPr>
              <a:t>3-</a:t>
            </a:r>
            <a:r>
              <a:rPr lang="fa-IR" dirty="0"/>
              <a:t> کارگران مقنی که در </a:t>
            </a:r>
            <a:r>
              <a:rPr lang="fa-IR" dirty="0">
                <a:solidFill>
                  <a:srgbClr val="FF0000"/>
                </a:solidFill>
              </a:rPr>
              <a:t>عمق چاه کار </a:t>
            </a:r>
            <a:r>
              <a:rPr lang="fa-IR" dirty="0"/>
              <a:t>می کنند، باید </a:t>
            </a:r>
            <a:r>
              <a:rPr lang="fa-IR" dirty="0">
                <a:solidFill>
                  <a:srgbClr val="FF0000"/>
                </a:solidFill>
              </a:rPr>
              <a:t>مجهز به کمربند ایمنی و طناب نجات باشند.</a:t>
            </a:r>
            <a:r>
              <a:rPr lang="fa-IR" dirty="0"/>
              <a:t> انتهای آزاد طناب نجات باید در بالای چاه در نقطه ثابتی محکم شود تا به محض احساس خطر، امکان بالا کشیدن و نجات کارگر وجود داشته باشد.</a:t>
            </a:r>
            <a:endParaRPr lang="en-US" dirty="0"/>
          </a:p>
          <a:p>
            <a:endParaRPr lang="fa-IR" dirty="0"/>
          </a:p>
        </p:txBody>
      </p:sp>
    </p:spTree>
    <p:extLst>
      <p:ext uri="{BB962C8B-B14F-4D97-AF65-F5344CB8AC3E}">
        <p14:creationId xmlns:p14="http://schemas.microsoft.com/office/powerpoint/2010/main" val="3786832481"/>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fa-IR"/>
          </a:p>
        </p:txBody>
      </p:sp>
      <p:sp>
        <p:nvSpPr>
          <p:cNvPr id="3" name="نگهدارنده مکان محتوا 2"/>
          <p:cNvSpPr>
            <a:spLocks noGrp="1"/>
          </p:cNvSpPr>
          <p:nvPr>
            <p:ph idx="1"/>
          </p:nvPr>
        </p:nvSpPr>
        <p:spPr/>
        <p:txBody>
          <a:bodyPr/>
          <a:lstStyle/>
          <a:p>
            <a:endParaRPr lang="fa-IR" dirty="0"/>
          </a:p>
        </p:txBody>
      </p:sp>
      <p:pic>
        <p:nvPicPr>
          <p:cNvPr id="2051" name="Picture 3" descr="D:\pictures\memari\New folder\1119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790366"/>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fa-IR"/>
          </a:p>
        </p:txBody>
      </p:sp>
      <p:sp>
        <p:nvSpPr>
          <p:cNvPr id="3" name="نگهدارنده مکان محتوا 2"/>
          <p:cNvSpPr>
            <a:spLocks noGrp="1"/>
          </p:cNvSpPr>
          <p:nvPr>
            <p:ph idx="1"/>
          </p:nvPr>
        </p:nvSpPr>
        <p:spPr/>
        <p:txBody>
          <a:bodyPr/>
          <a:lstStyle/>
          <a:p>
            <a:endParaRPr lang="fa-IR" dirty="0"/>
          </a:p>
        </p:txBody>
      </p:sp>
      <p:pic>
        <p:nvPicPr>
          <p:cNvPr id="3074" name="Picture 2" descr="D:\pictures\memari\New folder\Villkor_Regle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96893"/>
            <a:ext cx="9143999" cy="25014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5" name="Picture 3" descr="D:\pictures\memari\New folder\verticalfallprotection_hero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25144"/>
            <a:ext cx="9143999" cy="21328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6" name="Picture 4" descr="D:\pictures\memari\New folder\roofingfallprotection_hero[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9144000" cy="21968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3495285"/>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661048" y="260648"/>
            <a:ext cx="5482952" cy="1143000"/>
          </a:xfrm>
        </p:spPr>
        <p:txBody>
          <a:bodyPr>
            <a:normAutofit fontScale="90000"/>
          </a:bodyPr>
          <a:lstStyle/>
          <a:p>
            <a:r>
              <a:rPr lang="fa-IR" dirty="0">
                <a:solidFill>
                  <a:srgbClr val="0070C0"/>
                </a:solidFill>
                <a:latin typeface="Times New Roman"/>
                <a:ea typeface="Times New Roman"/>
                <a:cs typeface="Tahoma"/>
              </a:rPr>
              <a:t>عینک و نقاب حفاظتی</a:t>
            </a:r>
            <a:r>
              <a:rPr lang="en-US" dirty="0">
                <a:latin typeface="Times New Roman"/>
                <a:ea typeface="Times New Roman"/>
              </a:rPr>
              <a:t/>
            </a:r>
            <a:br>
              <a:rPr lang="en-US" dirty="0">
                <a:latin typeface="Times New Roman"/>
                <a:ea typeface="Times New Roman"/>
              </a:rPr>
            </a:br>
            <a:endParaRPr lang="fa-IR" dirty="0"/>
          </a:p>
        </p:txBody>
      </p:sp>
      <p:sp>
        <p:nvSpPr>
          <p:cNvPr id="3" name="نگهدارنده مکان محتوا 2"/>
          <p:cNvSpPr>
            <a:spLocks noGrp="1"/>
          </p:cNvSpPr>
          <p:nvPr>
            <p:ph idx="1"/>
          </p:nvPr>
        </p:nvSpPr>
        <p:spPr>
          <a:xfrm>
            <a:off x="0" y="764704"/>
            <a:ext cx="9144000" cy="6093296"/>
          </a:xfrm>
        </p:spPr>
        <p:txBody>
          <a:bodyPr/>
          <a:lstStyle/>
          <a:p>
            <a:r>
              <a:rPr lang="fa-IR" dirty="0"/>
              <a:t> به هنگام </a:t>
            </a:r>
            <a:r>
              <a:rPr lang="fa-IR" dirty="0">
                <a:solidFill>
                  <a:srgbClr val="FF0000"/>
                </a:solidFill>
              </a:rPr>
              <a:t>جوشکاری، برشکاری،آهنگری، ماسه پاشی </a:t>
            </a:r>
            <a:r>
              <a:rPr lang="fa-IR" dirty="0"/>
              <a:t>(سند بلاست) ونظایر آن که نوع کار باعث ایجاد خطر هائی برای </a:t>
            </a:r>
            <a:r>
              <a:rPr lang="fa-IR" dirty="0">
                <a:solidFill>
                  <a:srgbClr val="FF0000"/>
                </a:solidFill>
              </a:rPr>
              <a:t>صورت و چشم </a:t>
            </a:r>
            <a:r>
              <a:rPr lang="fa-IR" dirty="0"/>
              <a:t>کارگران می شود، باید </a:t>
            </a:r>
            <a:r>
              <a:rPr lang="fa-IR" dirty="0">
                <a:solidFill>
                  <a:srgbClr val="FF0000"/>
                </a:solidFill>
              </a:rPr>
              <a:t>عینک و نقاب حفاظتی استاندارد </a:t>
            </a:r>
            <a:r>
              <a:rPr lang="fa-IR" dirty="0"/>
              <a:t>مناسب با نوع کار و خطرات مر بوطه تهیه و در اختیار آنان قرار گیرد.</a:t>
            </a:r>
            <a:endParaRPr lang="en-US" dirty="0"/>
          </a:p>
        </p:txBody>
      </p:sp>
      <p:pic>
        <p:nvPicPr>
          <p:cNvPr id="5122" name="Picture 2" descr="D:\pictures\memari\New folder\L634436551205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2636912"/>
            <a:ext cx="4248472" cy="2592288"/>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D:\pictures\memari\New folder\4dc944c5180446a819bf1382cf4af2e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60848"/>
            <a:ext cx="4211960" cy="4797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273060"/>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1352"/>
            <a:ext cx="8229600" cy="1143000"/>
          </a:xfrm>
        </p:spPr>
        <p:txBody>
          <a:bodyPr/>
          <a:lstStyle/>
          <a:p>
            <a:pPr algn="r"/>
            <a:r>
              <a:rPr lang="fa-IR" dirty="0">
                <a:solidFill>
                  <a:srgbClr val="0070C0"/>
                </a:solidFill>
                <a:ea typeface="Calibri"/>
                <a:cs typeface="Tahoma"/>
              </a:rPr>
              <a:t>ماسک تنفسی حفاظتی </a:t>
            </a:r>
            <a:endParaRPr lang="fa-IR" dirty="0">
              <a:solidFill>
                <a:srgbClr val="0070C0"/>
              </a:solidFill>
            </a:endParaRPr>
          </a:p>
        </p:txBody>
      </p:sp>
      <p:sp>
        <p:nvSpPr>
          <p:cNvPr id="3" name="نگهدارنده مکان محتوا 2"/>
          <p:cNvSpPr>
            <a:spLocks noGrp="1"/>
          </p:cNvSpPr>
          <p:nvPr>
            <p:ph idx="1"/>
          </p:nvPr>
        </p:nvSpPr>
        <p:spPr>
          <a:xfrm>
            <a:off x="2627783" y="1052736"/>
            <a:ext cx="6483829" cy="5805264"/>
          </a:xfrm>
        </p:spPr>
        <p:txBody>
          <a:bodyPr>
            <a:normAutofit fontScale="77500" lnSpcReduction="20000"/>
          </a:bodyPr>
          <a:lstStyle/>
          <a:p>
            <a:pPr marL="47625">
              <a:lnSpc>
                <a:spcPct val="200000"/>
              </a:lnSpc>
            </a:pPr>
            <a:r>
              <a:rPr lang="fa-IR" dirty="0">
                <a:solidFill>
                  <a:srgbClr val="FF0000"/>
                </a:solidFill>
                <a:latin typeface="Times New Roman"/>
                <a:ea typeface="Times New Roman"/>
                <a:cs typeface="Tahoma"/>
              </a:rPr>
              <a:t>1- </a:t>
            </a:r>
            <a:r>
              <a:rPr lang="fa-IR" dirty="0">
                <a:latin typeface="Times New Roman"/>
                <a:ea typeface="Times New Roman"/>
                <a:cs typeface="Tahoma"/>
              </a:rPr>
              <a:t>در موارتیکه </a:t>
            </a:r>
            <a:r>
              <a:rPr lang="fa-IR" dirty="0">
                <a:solidFill>
                  <a:srgbClr val="FF0000"/>
                </a:solidFill>
                <a:latin typeface="Times New Roman"/>
                <a:ea typeface="Times New Roman"/>
                <a:cs typeface="Tahoma"/>
              </a:rPr>
              <a:t>جلوگیری از انتشار گرد و غبار، گازها و بخارات شیمیائی زیان آور و یا تهویه محیط آلوده به موارد مزبور، از لحاظ فنی ممکن نباشد</a:t>
            </a:r>
            <a:r>
              <a:rPr lang="fa-IR" dirty="0">
                <a:latin typeface="Times New Roman"/>
                <a:ea typeface="Times New Roman"/>
                <a:cs typeface="Tahoma"/>
              </a:rPr>
              <a:t>، باید </a:t>
            </a:r>
            <a:r>
              <a:rPr lang="fa-IR" dirty="0">
                <a:solidFill>
                  <a:srgbClr val="FF0000"/>
                </a:solidFill>
                <a:latin typeface="Times New Roman"/>
                <a:ea typeface="Times New Roman"/>
                <a:cs typeface="Tahoma"/>
              </a:rPr>
              <a:t>ماسک تنفسی حفاظتی استاندارد مناسب با نوع کار، شرایط محیط </a:t>
            </a:r>
            <a:r>
              <a:rPr lang="fa-IR" dirty="0">
                <a:latin typeface="Times New Roman"/>
                <a:ea typeface="Times New Roman"/>
                <a:cs typeface="Tahoma"/>
              </a:rPr>
              <a:t>و خطرات مربوطه تهیه و در اختیار کارگران قرار داده شود.</a:t>
            </a:r>
            <a:endParaRPr lang="en-US" dirty="0">
              <a:latin typeface="Times New Roman"/>
              <a:ea typeface="Times New Roman"/>
            </a:endParaRPr>
          </a:p>
          <a:p>
            <a:pPr marL="47625">
              <a:lnSpc>
                <a:spcPct val="200000"/>
              </a:lnSpc>
            </a:pPr>
            <a:r>
              <a:rPr lang="fa-IR" dirty="0">
                <a:solidFill>
                  <a:srgbClr val="FF0000"/>
                </a:solidFill>
                <a:latin typeface="Times New Roman"/>
                <a:ea typeface="Times New Roman"/>
                <a:cs typeface="Tahoma"/>
              </a:rPr>
              <a:t>2- </a:t>
            </a:r>
            <a:r>
              <a:rPr lang="fa-IR" dirty="0">
                <a:latin typeface="Times New Roman"/>
                <a:ea typeface="Times New Roman"/>
                <a:cs typeface="Tahoma"/>
              </a:rPr>
              <a:t>ماسک تنفسی که مورد استفاده قرار گرفته است، قبل از اینکه در اختیار فرد دیگری قرار داده شود، باید با </a:t>
            </a:r>
            <a:r>
              <a:rPr lang="fa-IR" dirty="0">
                <a:solidFill>
                  <a:srgbClr val="FF0000"/>
                </a:solidFill>
                <a:latin typeface="Times New Roman"/>
                <a:ea typeface="Times New Roman"/>
                <a:cs typeface="Tahoma"/>
              </a:rPr>
              <a:t>آب نیم گرم و صابون شسته و کاملا ضد عفونی گردد</a:t>
            </a:r>
            <a:r>
              <a:rPr lang="fa-IR" dirty="0">
                <a:latin typeface="Times New Roman"/>
                <a:ea typeface="Times New Roman"/>
                <a:cs typeface="Tahoma"/>
              </a:rPr>
              <a:t>.</a:t>
            </a:r>
            <a:endParaRPr lang="en-US" dirty="0">
              <a:latin typeface="Times New Roman"/>
              <a:ea typeface="Times New Roman"/>
            </a:endParaRPr>
          </a:p>
          <a:p>
            <a:pPr marL="47625">
              <a:lnSpc>
                <a:spcPct val="200000"/>
              </a:lnSpc>
            </a:pPr>
            <a:r>
              <a:rPr lang="fa-IR" dirty="0">
                <a:solidFill>
                  <a:srgbClr val="FF0000"/>
                </a:solidFill>
                <a:latin typeface="Times New Roman"/>
                <a:ea typeface="Times New Roman"/>
                <a:cs typeface="Tahoma"/>
              </a:rPr>
              <a:t>3- </a:t>
            </a:r>
            <a:r>
              <a:rPr lang="fa-IR" dirty="0">
                <a:latin typeface="Times New Roman"/>
                <a:ea typeface="Times New Roman"/>
                <a:cs typeface="Tahoma"/>
              </a:rPr>
              <a:t>ماسکهای  تنفسی را در مواقعی که مورد استفاده نمی باشد، باید </a:t>
            </a:r>
            <a:r>
              <a:rPr lang="fa-IR" dirty="0">
                <a:solidFill>
                  <a:srgbClr val="FF0000"/>
                </a:solidFill>
                <a:latin typeface="Times New Roman"/>
                <a:ea typeface="Times New Roman"/>
                <a:cs typeface="Tahoma"/>
              </a:rPr>
              <a:t>در محفظه های در بسته نگهداری نمود</a:t>
            </a:r>
            <a:r>
              <a:rPr lang="fa-IR" dirty="0">
                <a:latin typeface="Times New Roman"/>
                <a:ea typeface="Times New Roman"/>
                <a:cs typeface="Tahoma"/>
              </a:rPr>
              <a:t>.</a:t>
            </a:r>
            <a:endParaRPr lang="en-US" dirty="0">
              <a:latin typeface="Times New Roman"/>
              <a:ea typeface="Times New Roman"/>
            </a:endParaRPr>
          </a:p>
          <a:p>
            <a:endParaRPr lang="fa-IR" dirty="0"/>
          </a:p>
        </p:txBody>
      </p:sp>
      <p:pic>
        <p:nvPicPr>
          <p:cNvPr id="6146" name="Picture 2" descr="D:\pictures\memari\New folder\210123_m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4784"/>
            <a:ext cx="3203848"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193273"/>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11960" y="620688"/>
            <a:ext cx="4762872" cy="996720"/>
          </a:xfrm>
        </p:spPr>
        <p:txBody>
          <a:bodyPr>
            <a:normAutofit fontScale="90000"/>
          </a:bodyPr>
          <a:lstStyle/>
          <a:p>
            <a:r>
              <a:rPr lang="fa-IR" dirty="0">
                <a:solidFill>
                  <a:srgbClr val="FF0000"/>
                </a:solidFill>
                <a:latin typeface="Times New Roman"/>
                <a:ea typeface="Times New Roman"/>
                <a:cs typeface="Tahoma"/>
              </a:rPr>
              <a:t>کفش و پوتین ایمنی</a:t>
            </a:r>
            <a:r>
              <a:rPr lang="en-US" dirty="0">
                <a:latin typeface="Times New Roman"/>
                <a:ea typeface="Times New Roman"/>
              </a:rPr>
              <a:t/>
            </a:r>
            <a:br>
              <a:rPr lang="en-US" dirty="0">
                <a:latin typeface="Times New Roman"/>
                <a:ea typeface="Times New Roman"/>
              </a:rPr>
            </a:br>
            <a:endParaRPr lang="fa-IR" dirty="0"/>
          </a:p>
        </p:txBody>
      </p:sp>
      <p:sp>
        <p:nvSpPr>
          <p:cNvPr id="3" name="نگهدارنده مکان محتوا 2"/>
          <p:cNvSpPr>
            <a:spLocks noGrp="1"/>
          </p:cNvSpPr>
          <p:nvPr>
            <p:ph idx="1"/>
          </p:nvPr>
        </p:nvSpPr>
        <p:spPr>
          <a:xfrm>
            <a:off x="3707904" y="980728"/>
            <a:ext cx="5328592" cy="5343872"/>
          </a:xfrm>
        </p:spPr>
        <p:txBody>
          <a:bodyPr/>
          <a:lstStyle/>
          <a:p>
            <a:r>
              <a:rPr lang="fa-IR" dirty="0"/>
              <a:t>1- برای کلیه کارگران که هنگام کار پاهایشان در معرض خطر برخورد با اجسام داغ و برنده و یا سقوط اجسام قرار دارند، باید کفش و پوتین ایمنی استاندارد تهیه و در اختیار آنها قرار گیرد. همچنین کارگرانی که در معرض خطر برق گرفتگی قرار دارند، باید دارای کفش ایمنی مخصوص عایق الکتریسیته باشند.</a:t>
            </a:r>
            <a:endParaRPr lang="en-US" dirty="0"/>
          </a:p>
          <a:p>
            <a:r>
              <a:rPr lang="fa-IR" dirty="0"/>
              <a:t>2- کفشها و پوتینهای ایمنی باید به راحتی قابل پوشیدن و در آوردن باشند و بند آنها به آسانی باز و بسته شود.</a:t>
            </a:r>
            <a:endParaRPr lang="en-US" dirty="0"/>
          </a:p>
          <a:p>
            <a:endParaRPr lang="fa-IR" dirty="0"/>
          </a:p>
        </p:txBody>
      </p:sp>
      <p:pic>
        <p:nvPicPr>
          <p:cNvPr id="7170" name="Picture 2" descr="D:\pictures\memari\New folder\adverimg-6178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29" y="867408"/>
            <a:ext cx="3738533" cy="504056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D:\pictures\memari\New folder\imagesCA7ZVB9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4797152"/>
            <a:ext cx="3240360" cy="2060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9283654"/>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623391" y="908720"/>
            <a:ext cx="7499176" cy="780696"/>
          </a:xfrm>
        </p:spPr>
        <p:txBody>
          <a:bodyPr>
            <a:normAutofit fontScale="90000"/>
          </a:bodyPr>
          <a:lstStyle/>
          <a:p>
            <a:pPr algn="r"/>
            <a:r>
              <a:rPr lang="fa-IR" dirty="0">
                <a:solidFill>
                  <a:srgbClr val="FF0000"/>
                </a:solidFill>
                <a:latin typeface="Times New Roman"/>
                <a:ea typeface="Times New Roman"/>
                <a:cs typeface="Tahoma"/>
              </a:rPr>
              <a:t>چکمه و نیم چکمه لاستیکی</a:t>
            </a:r>
            <a:r>
              <a:rPr lang="en-US" dirty="0">
                <a:latin typeface="Times New Roman"/>
                <a:ea typeface="Times New Roman"/>
              </a:rPr>
              <a:t/>
            </a:r>
            <a:br>
              <a:rPr lang="en-US" dirty="0">
                <a:latin typeface="Times New Roman"/>
                <a:ea typeface="Times New Roman"/>
              </a:rPr>
            </a:br>
            <a:endParaRPr lang="fa-IR" dirty="0"/>
          </a:p>
        </p:txBody>
      </p:sp>
      <p:sp>
        <p:nvSpPr>
          <p:cNvPr id="3" name="نگهدارنده مکان محتوا 2"/>
          <p:cNvSpPr>
            <a:spLocks noGrp="1"/>
          </p:cNvSpPr>
          <p:nvPr>
            <p:ph idx="1"/>
          </p:nvPr>
        </p:nvSpPr>
        <p:spPr>
          <a:xfrm>
            <a:off x="457200" y="1052736"/>
            <a:ext cx="8363272" cy="5805264"/>
          </a:xfrm>
        </p:spPr>
        <p:txBody>
          <a:bodyPr/>
          <a:lstStyle/>
          <a:p>
            <a:r>
              <a:rPr lang="fa-IR" dirty="0"/>
              <a:t> در محل های مرطوب و یا در مواردی که کار ساختمانی الزاما باید در آب انجام شود، به منظور حفاظت پای کارگران در مقابل رطوبت، آب و گل و لای، باید به تناسب نوع کار، چکمه یا نیم چکمه لاستیکی استاندارد تهیه و در اختیار آنان قرار گیرد.</a:t>
            </a:r>
            <a:endParaRPr lang="en-US" dirty="0"/>
          </a:p>
          <a:p>
            <a:endParaRPr lang="fa-IR" dirty="0"/>
          </a:p>
        </p:txBody>
      </p:sp>
      <p:pic>
        <p:nvPicPr>
          <p:cNvPr id="8194" name="Picture 2" descr="D:\pictures\memari\New folder\adverimg-11069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80928"/>
            <a:ext cx="9144000" cy="4077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6445635"/>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r"/>
            <a:r>
              <a:rPr lang="fa-IR" dirty="0">
                <a:solidFill>
                  <a:srgbClr val="FF0000"/>
                </a:solidFill>
                <a:latin typeface="Times New Roman"/>
                <a:ea typeface="Times New Roman"/>
                <a:cs typeface="Tahoma"/>
              </a:rPr>
              <a:t>دستکش حفاظتی</a:t>
            </a:r>
            <a:r>
              <a:rPr lang="en-US" dirty="0">
                <a:latin typeface="Times New Roman"/>
                <a:ea typeface="Times New Roman"/>
              </a:rPr>
              <a:t/>
            </a:r>
            <a:br>
              <a:rPr lang="en-US" dirty="0">
                <a:latin typeface="Times New Roman"/>
                <a:ea typeface="Times New Roman"/>
              </a:rPr>
            </a:br>
            <a:endParaRPr lang="fa-IR" dirty="0"/>
          </a:p>
        </p:txBody>
      </p:sp>
      <p:sp>
        <p:nvSpPr>
          <p:cNvPr id="3" name="نگهدارنده مکان محتوا 2"/>
          <p:cNvSpPr>
            <a:spLocks noGrp="1"/>
          </p:cNvSpPr>
          <p:nvPr>
            <p:ph idx="1"/>
          </p:nvPr>
        </p:nvSpPr>
        <p:spPr>
          <a:xfrm>
            <a:off x="0" y="1196752"/>
            <a:ext cx="9144000" cy="5661248"/>
          </a:xfrm>
        </p:spPr>
        <p:txBody>
          <a:bodyPr>
            <a:normAutofit/>
          </a:bodyPr>
          <a:lstStyle/>
          <a:p>
            <a:r>
              <a:rPr lang="fa-IR" dirty="0"/>
              <a:t>1- برای حفاظت دست کارگرانی که با اشیا داغ و برنده و یا مواد خورنده و تحریک کننده پوست سر و کار دارند، باید دستکش های حفاظتی استاندارد و ساقه دار از جنس چرم، برزنت یا لاستیک (به تناسب نوع کار و خطرات مربوطه) تهیه و در اختیار آنان قرار داده شود . کارگرانی که با دستگاه مته برقی و یا سایر وسایلی کار می کنند که قطعات گردنده آنها احتمال در گیری با دستکش آنان را دارد، از هیچ نوع دستکشی نباید استفاده نمایند.</a:t>
            </a:r>
            <a:endParaRPr lang="en-US" dirty="0"/>
          </a:p>
          <a:p>
            <a:r>
              <a:rPr lang="fa-IR" dirty="0"/>
              <a:t>2- به منظور حفظ جان کارگران برق کار که به هنگام کار در معرض خطر برق گرفتگی قرار دارند، باید دستکش  عایق الکترسیته استاندارد تهیه و در اختیار آنان قرار گیرد.</a:t>
            </a:r>
            <a:endParaRPr lang="en-US" dirty="0"/>
          </a:p>
          <a:p>
            <a:endParaRPr lang="fa-IR" dirty="0"/>
          </a:p>
        </p:txBody>
      </p:sp>
    </p:spTree>
    <p:extLst>
      <p:ext uri="{BB962C8B-B14F-4D97-AF65-F5344CB8AC3E}">
        <p14:creationId xmlns:p14="http://schemas.microsoft.com/office/powerpoint/2010/main" val="1747849391"/>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fa-IR"/>
          </a:p>
        </p:txBody>
      </p:sp>
      <p:sp>
        <p:nvSpPr>
          <p:cNvPr id="3" name="نگهدارنده مکان محتوا 2"/>
          <p:cNvSpPr>
            <a:spLocks noGrp="1"/>
          </p:cNvSpPr>
          <p:nvPr>
            <p:ph idx="1"/>
          </p:nvPr>
        </p:nvSpPr>
        <p:spPr/>
        <p:txBody>
          <a:bodyPr/>
          <a:lstStyle/>
          <a:p>
            <a:endParaRPr lang="fa-IR"/>
          </a:p>
        </p:txBody>
      </p:sp>
      <p:pic>
        <p:nvPicPr>
          <p:cNvPr id="10242" name="Picture 2" descr="D:\pictures\memari\New folder\ImageGe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4649326" cy="29981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43" name="Picture 3" descr="D:\pictures\memari\New folder\glove%2020kv[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9327" y="2794642"/>
            <a:ext cx="4494673" cy="40633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45" name="Picture 5" descr="D:\pictures\memari\New folder\394702_m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794642"/>
            <a:ext cx="4649327" cy="40633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46" name="Picture 6" descr="D:\pictures\memari\New folder\IMG_6535we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9327" y="1"/>
            <a:ext cx="4494673" cy="27946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4422893"/>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11560" y="620688"/>
            <a:ext cx="8229600" cy="1143000"/>
          </a:xfrm>
        </p:spPr>
        <p:txBody>
          <a:bodyPr>
            <a:normAutofit fontScale="90000"/>
          </a:bodyPr>
          <a:lstStyle/>
          <a:p>
            <a:pPr algn="r"/>
            <a:r>
              <a:rPr lang="fa-IR" dirty="0">
                <a:solidFill>
                  <a:srgbClr val="FF0000"/>
                </a:solidFill>
                <a:latin typeface="Times New Roman"/>
                <a:ea typeface="Times New Roman"/>
                <a:cs typeface="Tahoma"/>
              </a:rPr>
              <a:t>لباس کار</a:t>
            </a:r>
            <a:r>
              <a:rPr lang="en-US" dirty="0">
                <a:latin typeface="Times New Roman"/>
                <a:ea typeface="Times New Roman"/>
              </a:rPr>
              <a:t/>
            </a:r>
            <a:br>
              <a:rPr lang="en-US" dirty="0">
                <a:latin typeface="Times New Roman"/>
                <a:ea typeface="Times New Roman"/>
              </a:rPr>
            </a:br>
            <a:endParaRPr lang="fa-IR" dirty="0"/>
          </a:p>
        </p:txBody>
      </p:sp>
      <p:sp>
        <p:nvSpPr>
          <p:cNvPr id="3" name="نگهدارنده مکان محتوا 2"/>
          <p:cNvSpPr>
            <a:spLocks noGrp="1"/>
          </p:cNvSpPr>
          <p:nvPr>
            <p:ph idx="1"/>
          </p:nvPr>
        </p:nvSpPr>
        <p:spPr>
          <a:xfrm>
            <a:off x="2987824" y="1124744"/>
            <a:ext cx="6156176" cy="5733256"/>
          </a:xfrm>
        </p:spPr>
        <p:txBody>
          <a:bodyPr>
            <a:normAutofit fontScale="62500" lnSpcReduction="20000"/>
          </a:bodyPr>
          <a:lstStyle/>
          <a:p>
            <a:pPr marL="47625">
              <a:lnSpc>
                <a:spcPct val="200000"/>
              </a:lnSpc>
            </a:pPr>
            <a:r>
              <a:rPr lang="fa-IR" dirty="0" smtClean="0">
                <a:solidFill>
                  <a:srgbClr val="FF0000"/>
                </a:solidFill>
                <a:latin typeface="Times New Roman"/>
                <a:ea typeface="Times New Roman"/>
                <a:cs typeface="Tahoma"/>
              </a:rPr>
              <a:t>1- </a:t>
            </a:r>
            <a:r>
              <a:rPr lang="fa-IR" dirty="0">
                <a:latin typeface="Times New Roman"/>
                <a:ea typeface="Times New Roman"/>
                <a:cs typeface="Tahoma"/>
              </a:rPr>
              <a:t>در تمام محلهای کار باید لباس کار تمیز و متناسب با نوع کار و خطراتی که کارگر با آن مواجه است، در اختیار وی قرار گیرد. بعلاوه لباس کار باید طوری تهیه شود که موجب بروز حادثه نشود و کارگر بتواند با آن به راحتی وظایف خود را انجام دهد.</a:t>
            </a:r>
            <a:endParaRPr lang="en-US" dirty="0">
              <a:latin typeface="Times New Roman"/>
              <a:ea typeface="Times New Roman"/>
            </a:endParaRPr>
          </a:p>
          <a:p>
            <a:pPr marL="47625">
              <a:lnSpc>
                <a:spcPct val="200000"/>
              </a:lnSpc>
            </a:pPr>
            <a:r>
              <a:rPr lang="fa-IR" dirty="0">
                <a:solidFill>
                  <a:srgbClr val="FF0000"/>
                </a:solidFill>
                <a:latin typeface="Times New Roman"/>
                <a:ea typeface="Times New Roman"/>
                <a:cs typeface="Tahoma"/>
              </a:rPr>
              <a:t>2- </a:t>
            </a:r>
            <a:r>
              <a:rPr lang="fa-IR" dirty="0">
                <a:latin typeface="Times New Roman"/>
                <a:ea typeface="Times New Roman"/>
                <a:cs typeface="Tahoma"/>
              </a:rPr>
              <a:t>لباس کار باید متناسب با بدن کارگر استفاده کننده بوده و هیچ قسمت آن آزاد نباشد. جیب های آن کوچک و تعداد آنها کم باشد. همچنین شلوار باید بدون دوبل باشد.</a:t>
            </a:r>
            <a:endParaRPr lang="en-US" dirty="0">
              <a:latin typeface="Times New Roman"/>
              <a:ea typeface="Times New Roman"/>
            </a:endParaRPr>
          </a:p>
          <a:p>
            <a:pPr marL="47625">
              <a:lnSpc>
                <a:spcPct val="200000"/>
              </a:lnSpc>
            </a:pPr>
            <a:r>
              <a:rPr lang="fa-IR" dirty="0">
                <a:solidFill>
                  <a:srgbClr val="FF0000"/>
                </a:solidFill>
                <a:latin typeface="Times New Roman"/>
                <a:ea typeface="Times New Roman"/>
                <a:cs typeface="Tahoma"/>
              </a:rPr>
              <a:t>3- </a:t>
            </a:r>
            <a:r>
              <a:rPr lang="fa-IR" dirty="0">
                <a:latin typeface="Times New Roman"/>
                <a:ea typeface="Times New Roman"/>
                <a:cs typeface="Tahoma"/>
              </a:rPr>
              <a:t>برای جوشکاری و مشاغل مشابه آن که کارگران در معرض پرتاب جرقه و سوختگی قرار دارند، باید لباس کار مقاوم در برابر جرقه و آتش تهیه و در اختیار آنان قرار گیرد.</a:t>
            </a:r>
            <a:endParaRPr lang="en-US" dirty="0">
              <a:latin typeface="Times New Roman"/>
              <a:ea typeface="Times New Roman"/>
            </a:endParaRPr>
          </a:p>
          <a:p>
            <a:pPr marL="47625">
              <a:lnSpc>
                <a:spcPct val="200000"/>
              </a:lnSpc>
            </a:pPr>
            <a:r>
              <a:rPr lang="fa-IR" dirty="0">
                <a:solidFill>
                  <a:srgbClr val="FF0000"/>
                </a:solidFill>
                <a:latin typeface="Times New Roman"/>
                <a:ea typeface="Times New Roman"/>
                <a:cs typeface="Tahoma"/>
              </a:rPr>
              <a:t>4- </a:t>
            </a:r>
            <a:r>
              <a:rPr lang="fa-IR" dirty="0">
                <a:latin typeface="Times New Roman"/>
                <a:ea typeface="Times New Roman"/>
                <a:cs typeface="Tahoma"/>
              </a:rPr>
              <a:t>برای کارگرانی که در هوای بارانی و محیطهای بسیار مرطوب کار می نمایند. باید لباس کار ضد آب و سرپوش مناسب تهیه و تحویل گردد.</a:t>
            </a:r>
            <a:endParaRPr lang="en-US" dirty="0">
              <a:latin typeface="Times New Roman"/>
              <a:ea typeface="Times New Roman"/>
            </a:endParaRPr>
          </a:p>
          <a:p>
            <a:endParaRPr lang="fa-IR" dirty="0"/>
          </a:p>
        </p:txBody>
      </p:sp>
      <p:pic>
        <p:nvPicPr>
          <p:cNvPr id="11266" name="Picture 2" descr="D:\pictures\memari\New folder\105899_133807696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59832" cy="40770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1267" name="Picture 3" descr="D:\pictures\memari\New folder\adverimg-4902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40968"/>
            <a:ext cx="3059832" cy="37170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490601"/>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796136" y="620688"/>
            <a:ext cx="3168352" cy="1368152"/>
          </a:xfrm>
        </p:spPr>
        <p:txBody>
          <a:bodyPr>
            <a:normAutofit fontScale="90000"/>
          </a:bodyPr>
          <a:lstStyle/>
          <a:p>
            <a:r>
              <a:rPr lang="fa-IR" dirty="0">
                <a:solidFill>
                  <a:schemeClr val="accent2"/>
                </a:solidFill>
                <a:latin typeface="Times New Roman"/>
                <a:ea typeface="Times New Roman"/>
                <a:cs typeface="B Nazanin"/>
              </a:rPr>
              <a:t>جدول شماره (1)</a:t>
            </a:r>
            <a:r>
              <a:rPr lang="en-US" dirty="0">
                <a:solidFill>
                  <a:schemeClr val="accent2"/>
                </a:solidFill>
                <a:ea typeface="Calibri"/>
                <a:cs typeface="Arial"/>
              </a:rPr>
              <a:t/>
            </a:r>
            <a:br>
              <a:rPr lang="en-US" dirty="0">
                <a:solidFill>
                  <a:schemeClr val="accent2"/>
                </a:solidFill>
                <a:ea typeface="Calibri"/>
                <a:cs typeface="Arial"/>
              </a:rPr>
            </a:br>
            <a:endParaRPr lang="fa-IR" dirty="0">
              <a:solidFill>
                <a:schemeClr val="accent2"/>
              </a:solidFill>
            </a:endParaRPr>
          </a:p>
        </p:txBody>
      </p:sp>
      <p:graphicFrame>
        <p:nvGraphicFramePr>
          <p:cNvPr id="4" name="نگهدارنده مکان محتوا 3"/>
          <p:cNvGraphicFramePr>
            <a:graphicFrameLocks noGrp="1"/>
          </p:cNvGraphicFramePr>
          <p:nvPr>
            <p:ph idx="1"/>
            <p:extLst>
              <p:ext uri="{D42A27DB-BD31-4B8C-83A1-F6EECF244321}">
                <p14:modId xmlns:p14="http://schemas.microsoft.com/office/powerpoint/2010/main" val="1142943417"/>
              </p:ext>
            </p:extLst>
          </p:nvPr>
        </p:nvGraphicFramePr>
        <p:xfrm>
          <a:off x="107504" y="1935161"/>
          <a:ext cx="9036496" cy="4423926"/>
        </p:xfrm>
        <a:graphic>
          <a:graphicData uri="http://schemas.openxmlformats.org/drawingml/2006/table">
            <a:tbl>
              <a:tblPr rtl="1" firstRow="1" bandRow="1">
                <a:tableStyleId>{5C22544A-7EE6-4342-B048-85BDC9FD1C3A}</a:tableStyleId>
              </a:tblPr>
              <a:tblGrid>
                <a:gridCol w="4518248"/>
                <a:gridCol w="4518248"/>
              </a:tblGrid>
              <a:tr h="644406">
                <a:tc>
                  <a:txBody>
                    <a:bodyPr/>
                    <a:lstStyle/>
                    <a:p>
                      <a:pPr rtl="1"/>
                      <a:r>
                        <a:rPr kumimoji="0" lang="fa-IR" sz="2800" b="1" kern="1200" dirty="0" smtClean="0">
                          <a:solidFill>
                            <a:schemeClr val="lt1"/>
                          </a:solidFill>
                          <a:effectLst/>
                          <a:latin typeface="+mn-lt"/>
                          <a:ea typeface="+mn-ea"/>
                          <a:cs typeface="+mn-cs"/>
                        </a:rPr>
                        <a:t>عوامل موثر در حوادث کارگاههای ساختمانی</a:t>
                      </a:r>
                      <a:endParaRPr lang="fa-IR" sz="2800" dirty="0"/>
                    </a:p>
                  </a:txBody>
                  <a:tcPr/>
                </a:tc>
                <a:tc>
                  <a:txBody>
                    <a:bodyPr/>
                    <a:lstStyle/>
                    <a:p>
                      <a:pPr rtl="1"/>
                      <a:r>
                        <a:rPr lang="fa-IR" sz="2800" dirty="0" smtClean="0">
                          <a:effectLst/>
                          <a:latin typeface="Times New Roman"/>
                          <a:ea typeface="Times New Roman"/>
                          <a:cs typeface="B Nazanin"/>
                        </a:rPr>
                        <a:t>میزان حادثه</a:t>
                      </a:r>
                      <a:endParaRPr lang="fa-IR" sz="2800" dirty="0"/>
                    </a:p>
                  </a:txBody>
                  <a:tcPr/>
                </a:tc>
              </a:tr>
              <a:tr h="644406">
                <a:tc>
                  <a:txBody>
                    <a:bodyPr/>
                    <a:lstStyle/>
                    <a:p>
                      <a:pPr rtl="1"/>
                      <a:r>
                        <a:rPr kumimoji="0" lang="fa-IR" sz="2800" kern="1200" dirty="0" smtClean="0">
                          <a:solidFill>
                            <a:schemeClr val="dk1"/>
                          </a:solidFill>
                          <a:effectLst/>
                          <a:latin typeface="+mn-lt"/>
                          <a:ea typeface="+mn-ea"/>
                          <a:cs typeface="+mn-cs"/>
                        </a:rPr>
                        <a:t>حوادث ناشی از کار در ارتفاع و سقوط اشیاء</a:t>
                      </a:r>
                      <a:endParaRPr lang="fa-IR" sz="2800" dirty="0"/>
                    </a:p>
                  </a:txBody>
                  <a:tcPr/>
                </a:tc>
                <a:tc>
                  <a:txBody>
                    <a:bodyPr/>
                    <a:lstStyle/>
                    <a:p>
                      <a:pPr rtl="1"/>
                      <a:r>
                        <a:rPr lang="fa-IR" sz="2800" dirty="0" smtClean="0">
                          <a:solidFill>
                            <a:srgbClr val="333333"/>
                          </a:solidFill>
                          <a:effectLst/>
                          <a:latin typeface="Times New Roman"/>
                          <a:ea typeface="Times New Roman"/>
                          <a:cs typeface="B Nazanin"/>
                        </a:rPr>
                        <a:t>44 درصد</a:t>
                      </a:r>
                      <a:endParaRPr lang="fa-IR" sz="2800" dirty="0"/>
                    </a:p>
                  </a:txBody>
                  <a:tcPr/>
                </a:tc>
              </a:tr>
              <a:tr h="644406">
                <a:tc>
                  <a:txBody>
                    <a:bodyPr/>
                    <a:lstStyle/>
                    <a:p>
                      <a:pPr rtl="1"/>
                      <a:r>
                        <a:rPr kumimoji="0" lang="fa-IR" sz="2800" kern="1200" dirty="0" smtClean="0">
                          <a:solidFill>
                            <a:schemeClr val="dk1"/>
                          </a:solidFill>
                          <a:effectLst/>
                          <a:latin typeface="+mn-lt"/>
                          <a:ea typeface="+mn-ea"/>
                          <a:cs typeface="+mn-cs"/>
                        </a:rPr>
                        <a:t>حوادث مربوط به درگیری کارگران با ماشین آلات</a:t>
                      </a:r>
                      <a:endParaRPr lang="fa-IR" sz="2800" dirty="0"/>
                    </a:p>
                  </a:txBody>
                  <a:tcPr/>
                </a:tc>
                <a:tc>
                  <a:txBody>
                    <a:bodyPr/>
                    <a:lstStyle/>
                    <a:p>
                      <a:pPr rtl="1"/>
                      <a:r>
                        <a:rPr lang="fa-IR" sz="2800" dirty="0" smtClean="0">
                          <a:solidFill>
                            <a:srgbClr val="333333"/>
                          </a:solidFill>
                          <a:effectLst/>
                          <a:latin typeface="Times New Roman"/>
                          <a:ea typeface="Times New Roman"/>
                          <a:cs typeface="B Nazanin"/>
                        </a:rPr>
                        <a:t>33 درصد</a:t>
                      </a:r>
                      <a:endParaRPr lang="fa-IR" sz="2800" dirty="0"/>
                    </a:p>
                  </a:txBody>
                  <a:tcPr/>
                </a:tc>
              </a:tr>
              <a:tr h="644406">
                <a:tc>
                  <a:txBody>
                    <a:bodyPr/>
                    <a:lstStyle/>
                    <a:p>
                      <a:pPr rtl="1"/>
                      <a:r>
                        <a:rPr kumimoji="0" lang="fa-IR" sz="2800" kern="1200" dirty="0" smtClean="0">
                          <a:solidFill>
                            <a:schemeClr val="dk1"/>
                          </a:solidFill>
                          <a:effectLst/>
                          <a:latin typeface="+mn-lt"/>
                          <a:ea typeface="+mn-ea"/>
                          <a:cs typeface="+mn-cs"/>
                        </a:rPr>
                        <a:t>حوادث ناشی از تخریب و گودبرداری ناامن</a:t>
                      </a:r>
                      <a:endParaRPr lang="fa-IR" sz="2800" dirty="0"/>
                    </a:p>
                  </a:txBody>
                  <a:tcPr/>
                </a:tc>
                <a:tc>
                  <a:txBody>
                    <a:bodyPr/>
                    <a:lstStyle/>
                    <a:p>
                      <a:pPr rtl="1"/>
                      <a:r>
                        <a:rPr lang="fa-IR" sz="2800" dirty="0" smtClean="0">
                          <a:solidFill>
                            <a:srgbClr val="333333"/>
                          </a:solidFill>
                          <a:effectLst/>
                          <a:latin typeface="Times New Roman"/>
                          <a:ea typeface="Times New Roman"/>
                          <a:cs typeface="B Nazanin"/>
                        </a:rPr>
                        <a:t>15 درصد</a:t>
                      </a:r>
                      <a:endParaRPr lang="fa-IR" sz="2800" dirty="0"/>
                    </a:p>
                  </a:txBody>
                  <a:tcPr/>
                </a:tc>
              </a:tr>
              <a:tr h="644406">
                <a:tc>
                  <a:txBody>
                    <a:bodyPr/>
                    <a:lstStyle/>
                    <a:p>
                      <a:pPr rtl="1"/>
                      <a:r>
                        <a:rPr kumimoji="0" lang="fa-IR" sz="2800" kern="1200" dirty="0" smtClean="0">
                          <a:solidFill>
                            <a:schemeClr val="dk1"/>
                          </a:solidFill>
                          <a:effectLst/>
                          <a:latin typeface="+mn-lt"/>
                          <a:ea typeface="+mn-ea"/>
                          <a:cs typeface="+mn-cs"/>
                        </a:rPr>
                        <a:t>سایر عوامل </a:t>
                      </a:r>
                      <a:endParaRPr lang="fa-IR" sz="2800" dirty="0"/>
                    </a:p>
                  </a:txBody>
                  <a:tcPr/>
                </a:tc>
                <a:tc>
                  <a:txBody>
                    <a:bodyPr/>
                    <a:lstStyle/>
                    <a:p>
                      <a:pPr rtl="1"/>
                      <a:r>
                        <a:rPr lang="fa-IR" sz="2800" dirty="0" smtClean="0">
                          <a:solidFill>
                            <a:srgbClr val="333333"/>
                          </a:solidFill>
                          <a:effectLst/>
                          <a:latin typeface="Times New Roman"/>
                          <a:ea typeface="Times New Roman"/>
                          <a:cs typeface="B Nazanin"/>
                        </a:rPr>
                        <a:t>8 درصد</a:t>
                      </a:r>
                      <a:endParaRPr lang="fa-IR" sz="2800" dirty="0"/>
                    </a:p>
                  </a:txBody>
                  <a:tcPr/>
                </a:tc>
              </a:tr>
            </a:tbl>
          </a:graphicData>
        </a:graphic>
      </p:graphicFrame>
    </p:spTree>
    <p:extLst>
      <p:ext uri="{BB962C8B-B14F-4D97-AF65-F5344CB8AC3E}">
        <p14:creationId xmlns:p14="http://schemas.microsoft.com/office/powerpoint/2010/main" val="2324931478"/>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fa-IR" dirty="0"/>
          </a:p>
        </p:txBody>
      </p:sp>
      <p:sp>
        <p:nvSpPr>
          <p:cNvPr id="3" name="نگهدارنده مکان محتوا 2"/>
          <p:cNvSpPr>
            <a:spLocks noGrp="1"/>
          </p:cNvSpPr>
          <p:nvPr>
            <p:ph idx="1"/>
          </p:nvPr>
        </p:nvSpPr>
        <p:spPr/>
        <p:txBody>
          <a:bodyPr/>
          <a:lstStyle/>
          <a:p>
            <a:r>
              <a:rPr lang="fa-IR" dirty="0"/>
              <a:t>داربست وسیله ای است موقت شامل جایگاه، اجزای نگهدارنده و تکیه گاه ها که در مدت اجرای عملیات ساختمانی به منظور ایجاد دسترسی به بنا و حفظ و نگهداری کارگران مورد استفاده قرار می گیرد.</a:t>
            </a:r>
            <a:endParaRPr lang="fa-IR" dirty="0"/>
          </a:p>
        </p:txBody>
      </p:sp>
      <p:sp>
        <p:nvSpPr>
          <p:cNvPr id="4" name="Rectangle 3"/>
          <p:cNvSpPr/>
          <p:nvPr/>
        </p:nvSpPr>
        <p:spPr>
          <a:xfrm>
            <a:off x="6300192" y="564872"/>
            <a:ext cx="2232248" cy="1015663"/>
          </a:xfrm>
          <a:prstGeom prst="rect">
            <a:avLst/>
          </a:prstGeom>
        </p:spPr>
        <p:txBody>
          <a:bodyPr wrap="square">
            <a:spAutoFit/>
          </a:bodyPr>
          <a:lstStyle/>
          <a:p>
            <a:r>
              <a:rPr lang="fa-IR" sz="6000" b="1" dirty="0">
                <a:solidFill>
                  <a:srgbClr val="FF0000"/>
                </a:solidFill>
              </a:rPr>
              <a:t>داربست</a:t>
            </a:r>
            <a:endParaRPr lang="en-US" sz="6000" dirty="0">
              <a:solidFill>
                <a:srgbClr val="FF0000"/>
              </a:solidFill>
            </a:endParaRPr>
          </a:p>
        </p:txBody>
      </p:sp>
      <p:pic>
        <p:nvPicPr>
          <p:cNvPr id="1026" name="Picture 2" descr="G:\h\imageCADW0K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2964" y="3284984"/>
            <a:ext cx="6906344" cy="3397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958263"/>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fa-IR"/>
          </a:p>
        </p:txBody>
      </p:sp>
      <p:pic>
        <p:nvPicPr>
          <p:cNvPr id="5122" name="Picture 2" descr="D:\pictures\memari\yhtg\darbstchakkoshi-6[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474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2596410"/>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r"/>
            <a:r>
              <a:rPr lang="fa-IR" b="1" dirty="0">
                <a:solidFill>
                  <a:srgbClr val="FF0000"/>
                </a:solidFill>
              </a:rPr>
              <a:t>وسائل و سازه های حفاظتی</a:t>
            </a:r>
            <a:r>
              <a:rPr lang="en-US" dirty="0"/>
              <a:t/>
            </a:r>
            <a:br>
              <a:rPr lang="en-US" dirty="0"/>
            </a:br>
            <a:endParaRPr lang="fa-IR" dirty="0"/>
          </a:p>
        </p:txBody>
      </p:sp>
      <p:sp>
        <p:nvSpPr>
          <p:cNvPr id="3" name="نگهدارنده مکان محتوا 2"/>
          <p:cNvSpPr>
            <a:spLocks noGrp="1"/>
          </p:cNvSpPr>
          <p:nvPr>
            <p:ph idx="1"/>
          </p:nvPr>
        </p:nvSpPr>
        <p:spPr>
          <a:xfrm>
            <a:off x="457200" y="1124744"/>
            <a:ext cx="8686800" cy="5733256"/>
          </a:xfrm>
        </p:spPr>
        <p:txBody>
          <a:bodyPr>
            <a:normAutofit/>
          </a:bodyPr>
          <a:lstStyle/>
          <a:p>
            <a:r>
              <a:rPr lang="fa-IR" b="1" dirty="0"/>
              <a:t> </a:t>
            </a:r>
            <a:r>
              <a:rPr lang="fa-IR" dirty="0">
                <a:solidFill>
                  <a:srgbClr val="FF0000"/>
                </a:solidFill>
              </a:rPr>
              <a:t>نرده حفاظتی در کارگاه ساختمانی</a:t>
            </a:r>
            <a:endParaRPr lang="en-US" dirty="0">
              <a:solidFill>
                <a:srgbClr val="FF0000"/>
              </a:solidFill>
            </a:endParaRPr>
          </a:p>
          <a:p>
            <a:r>
              <a:rPr lang="fa-IR" dirty="0"/>
              <a:t>نرده حفاظتی حفاظی است قائم که برای جلوگیری از سقوط افراد که ارتفاع سقوط بیش از 120 سانتی متر باشد باید نصب گردد.</a:t>
            </a:r>
            <a:endParaRPr lang="en-US" dirty="0"/>
          </a:p>
          <a:p>
            <a:r>
              <a:rPr lang="fa-IR" dirty="0"/>
              <a:t>الف: ارتفاع نرده حفاظتی از کف طبقه یا سکوی کار نباید از 90 سانتی متر کمتر و 110 سانتی متر بیشتر باشد. همچنین ارتفاع نرده راه پله نباید از 75 سانتی متر کمتر و از 85 سانتی متر بیشتر باشد.</a:t>
            </a:r>
            <a:endParaRPr lang="en-US" dirty="0"/>
          </a:p>
          <a:p>
            <a:r>
              <a:rPr lang="fa-IR" dirty="0"/>
              <a:t>ب: نرده حفاظتی باید در فواصل حداکثر 2 متر، دارای پایه های عمودی بوده و ساختمان و اجزا سازه آن دارای چنان مقاومتی باشد که بتواند در مقابل حداقل صد کیلوگرم فشار و ضربه وارده در تمام جهات مقاومت نماید. بعلاوه نرده باید مقاومت لازم را برای مواقعی که در معرض برخورد با وسائل متحرک قرار می گیرد، داشته باشد.</a:t>
            </a:r>
            <a:endParaRPr lang="en-US" dirty="0"/>
          </a:p>
        </p:txBody>
      </p:sp>
    </p:spTree>
    <p:extLst>
      <p:ext uri="{BB962C8B-B14F-4D97-AF65-F5344CB8AC3E}">
        <p14:creationId xmlns:p14="http://schemas.microsoft.com/office/powerpoint/2010/main" val="1922221108"/>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220072" y="404664"/>
            <a:ext cx="3754760" cy="1284752"/>
          </a:xfrm>
        </p:spPr>
        <p:txBody>
          <a:bodyPr>
            <a:normAutofit fontScale="90000"/>
          </a:bodyPr>
          <a:lstStyle/>
          <a:p>
            <a:pPr algn="r"/>
            <a:r>
              <a:rPr lang="fa-IR" b="1" dirty="0">
                <a:solidFill>
                  <a:srgbClr val="FF0000"/>
                </a:solidFill>
              </a:rPr>
              <a:t>سرپوش حفاظتی</a:t>
            </a:r>
            <a:r>
              <a:rPr lang="en-US" dirty="0">
                <a:solidFill>
                  <a:srgbClr val="FF0000"/>
                </a:solidFill>
              </a:rPr>
              <a:t/>
            </a:r>
            <a:br>
              <a:rPr lang="en-US" dirty="0">
                <a:solidFill>
                  <a:srgbClr val="FF0000"/>
                </a:solidFill>
              </a:rPr>
            </a:br>
            <a:endParaRPr lang="fa-IR" dirty="0">
              <a:solidFill>
                <a:srgbClr val="FF0000"/>
              </a:solidFill>
            </a:endParaRPr>
          </a:p>
        </p:txBody>
      </p:sp>
      <p:sp>
        <p:nvSpPr>
          <p:cNvPr id="3" name="نگهدارنده مکان محتوا 2"/>
          <p:cNvSpPr>
            <a:spLocks noGrp="1"/>
          </p:cNvSpPr>
          <p:nvPr>
            <p:ph idx="1"/>
          </p:nvPr>
        </p:nvSpPr>
        <p:spPr>
          <a:xfrm>
            <a:off x="457200" y="1935480"/>
            <a:ext cx="8686800" cy="4733880"/>
          </a:xfrm>
        </p:spPr>
        <p:txBody>
          <a:bodyPr/>
          <a:lstStyle/>
          <a:p>
            <a:r>
              <a:rPr lang="fa-IR" b="1" dirty="0"/>
              <a:t> </a:t>
            </a:r>
            <a:r>
              <a:rPr lang="fa-IR" dirty="0"/>
              <a:t>سرپوش حفاظتی، پوششی است حفاظتی، از قبیل توری یا تخته بندی (الوار) که برای جلوگیری از آسیب ناشی از اثر سقوط اشیا در دیواره اطراف ساختمان نصب می شود. سرپوش حفاظتی باید چنان طراحی و ساخته شود که در اثر ریزش مصالح یا ابزار بر روی آن هیچ گونه خطری متوجه افرادی که در زیر آن قرار دارند نگردد.</a:t>
            </a:r>
            <a:endParaRPr lang="en-US" dirty="0"/>
          </a:p>
          <a:p>
            <a:endParaRPr lang="fa-IR" dirty="0"/>
          </a:p>
        </p:txBody>
      </p:sp>
    </p:spTree>
    <p:extLst>
      <p:ext uri="{BB962C8B-B14F-4D97-AF65-F5344CB8AC3E}">
        <p14:creationId xmlns:p14="http://schemas.microsoft.com/office/powerpoint/2010/main" val="1539964675"/>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algn="r"/>
            <a:r>
              <a:rPr lang="fa-IR" sz="5400" b="1" dirty="0">
                <a:solidFill>
                  <a:srgbClr val="FF0000"/>
                </a:solidFill>
              </a:rPr>
              <a:t>تورهای ایمنی</a:t>
            </a:r>
            <a:r>
              <a:rPr lang="en-US" sz="5400" b="1" dirty="0">
                <a:solidFill>
                  <a:srgbClr val="FF0000"/>
                </a:solidFill>
              </a:rPr>
              <a:t/>
            </a:r>
            <a:br>
              <a:rPr lang="en-US" sz="5400" b="1" dirty="0">
                <a:solidFill>
                  <a:srgbClr val="FF0000"/>
                </a:solidFill>
              </a:rPr>
            </a:br>
            <a:endParaRPr lang="fa-IR" sz="5400" b="1" dirty="0">
              <a:solidFill>
                <a:srgbClr val="FF0000"/>
              </a:solidFill>
            </a:endParaRPr>
          </a:p>
        </p:txBody>
      </p:sp>
      <p:sp>
        <p:nvSpPr>
          <p:cNvPr id="3" name="نگهدارنده مکان محتوا 2"/>
          <p:cNvSpPr>
            <a:spLocks noGrp="1"/>
          </p:cNvSpPr>
          <p:nvPr>
            <p:ph idx="1"/>
          </p:nvPr>
        </p:nvSpPr>
        <p:spPr>
          <a:xfrm>
            <a:off x="0" y="1124744"/>
            <a:ext cx="9144000" cy="5733256"/>
          </a:xfrm>
        </p:spPr>
        <p:txBody>
          <a:bodyPr>
            <a:normAutofit fontScale="92500" lnSpcReduction="20000"/>
          </a:bodyPr>
          <a:lstStyle/>
          <a:p>
            <a:pPr marL="47625">
              <a:lnSpc>
                <a:spcPct val="200000"/>
              </a:lnSpc>
            </a:pPr>
            <a:r>
              <a:rPr lang="fa-IR" b="1" dirty="0">
                <a:solidFill>
                  <a:srgbClr val="FF0000"/>
                </a:solidFill>
                <a:latin typeface="Times New Roman"/>
                <a:ea typeface="Times New Roman"/>
                <a:cs typeface="Tahoma"/>
              </a:rPr>
              <a:t> </a:t>
            </a:r>
            <a:r>
              <a:rPr lang="fa-IR" dirty="0">
                <a:latin typeface="Times New Roman"/>
                <a:ea typeface="Times New Roman"/>
                <a:cs typeface="Tahoma"/>
              </a:rPr>
              <a:t>در مواردیکه نصب سکوهای کار و نرده های حفاظتی در ارتفاع بیش از 5 /3متر امکان پذیر نباشد،  باید برای جلوگیری از سقوط افراد، از تورهای ایمنی با رعایت موارد زیر استفاده شود: </a:t>
            </a:r>
            <a:endParaRPr lang="en-US" dirty="0">
              <a:latin typeface="Times New Roman"/>
              <a:ea typeface="Times New Roman"/>
            </a:endParaRPr>
          </a:p>
          <a:p>
            <a:pPr marL="47625">
              <a:lnSpc>
                <a:spcPct val="200000"/>
              </a:lnSpc>
            </a:pPr>
            <a:r>
              <a:rPr lang="fa-IR" dirty="0">
                <a:solidFill>
                  <a:srgbClr val="FF0000"/>
                </a:solidFill>
                <a:latin typeface="Times New Roman"/>
                <a:ea typeface="Times New Roman"/>
                <a:cs typeface="Tahoma"/>
              </a:rPr>
              <a:t>الف:</a:t>
            </a:r>
            <a:r>
              <a:rPr lang="fa-IR" dirty="0">
                <a:latin typeface="Times New Roman"/>
                <a:ea typeface="Times New Roman"/>
                <a:cs typeface="Tahoma"/>
              </a:rPr>
              <a:t> تورهای ایمنی باید در فاصله ای که سازندگان آنها مشخص نموده اند، نصب شود، به نحوی که ارتفاع سقوط کارگران بیشتر از شش متر نباشد.</a:t>
            </a:r>
            <a:endParaRPr lang="en-US" dirty="0">
              <a:latin typeface="Times New Roman"/>
              <a:ea typeface="Times New Roman"/>
            </a:endParaRPr>
          </a:p>
          <a:p>
            <a:r>
              <a:rPr lang="fa-IR" dirty="0">
                <a:solidFill>
                  <a:srgbClr val="FF0000"/>
                </a:solidFill>
                <a:ea typeface="Calibri"/>
                <a:cs typeface="Tahoma"/>
              </a:rPr>
              <a:t>ب: </a:t>
            </a:r>
            <a:r>
              <a:rPr lang="fa-IR" dirty="0">
                <a:ea typeface="Calibri"/>
                <a:cs typeface="Tahoma"/>
              </a:rPr>
              <a:t>برپایی و نصب تورهای ایمنی، همچنین جمع آوری و برچیدن آنها باید توسط شخص ذیصلاح و با استفاده از کمربند ها و نگهدارنده های محکم ایمنی صورت گیرد. این تورها قبل از استفاده و در مدت بهره برداری باید توسط شخص ذیصلاح بازرسی و کنترل شوند، استفاده از تورهای فرسوده و آسیب دیده مجاز نیست.</a:t>
            </a:r>
            <a:endParaRPr lang="fa-IR" dirty="0"/>
          </a:p>
        </p:txBody>
      </p:sp>
    </p:spTree>
    <p:extLst>
      <p:ext uri="{BB962C8B-B14F-4D97-AF65-F5344CB8AC3E}">
        <p14:creationId xmlns:p14="http://schemas.microsoft.com/office/powerpoint/2010/main" val="2094449112"/>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fa-IR"/>
          </a:p>
        </p:txBody>
      </p:sp>
      <p:sp>
        <p:nvSpPr>
          <p:cNvPr id="3" name="نگهدارنده مکان محتوا 2"/>
          <p:cNvSpPr>
            <a:spLocks noGrp="1"/>
          </p:cNvSpPr>
          <p:nvPr>
            <p:ph idx="1"/>
          </p:nvPr>
        </p:nvSpPr>
        <p:spPr/>
        <p:txBody>
          <a:bodyPr/>
          <a:lstStyle/>
          <a:p>
            <a:endParaRPr lang="fa-IR"/>
          </a:p>
        </p:txBody>
      </p:sp>
      <p:pic>
        <p:nvPicPr>
          <p:cNvPr id="2051" name="Picture 3" descr="G:\h\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08504" cy="69033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8889755"/>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fa-IR"/>
          </a:p>
        </p:txBody>
      </p:sp>
      <p:sp>
        <p:nvSpPr>
          <p:cNvPr id="3" name="نگهدارنده مکان محتوا 2"/>
          <p:cNvSpPr>
            <a:spLocks noGrp="1"/>
          </p:cNvSpPr>
          <p:nvPr>
            <p:ph idx="1"/>
          </p:nvPr>
        </p:nvSpPr>
        <p:spPr/>
        <p:txBody>
          <a:bodyPr/>
          <a:lstStyle/>
          <a:p>
            <a:endParaRPr lang="fa-IR"/>
          </a:p>
        </p:txBody>
      </p:sp>
      <p:pic>
        <p:nvPicPr>
          <p:cNvPr id="3074" name="Picture 2" descr="G:\h\image[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3655702"/>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 </a:t>
            </a:r>
            <a:endParaRPr lang="fa-IR" dirty="0"/>
          </a:p>
        </p:txBody>
      </p:sp>
      <p:sp>
        <p:nvSpPr>
          <p:cNvPr id="3" name="نگهدارنده مکان محتوا 2"/>
          <p:cNvSpPr>
            <a:spLocks noGrp="1"/>
          </p:cNvSpPr>
          <p:nvPr>
            <p:ph idx="1"/>
          </p:nvPr>
        </p:nvSpPr>
        <p:spPr>
          <a:xfrm>
            <a:off x="395536" y="1412776"/>
            <a:ext cx="8136904" cy="4389120"/>
          </a:xfrm>
        </p:spPr>
        <p:txBody>
          <a:bodyPr>
            <a:normAutofit fontScale="70000" lnSpcReduction="2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indent="0">
              <a:buNone/>
            </a:pPr>
            <a:r>
              <a:rPr lang="en-US" sz="9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n-US" sz="20000" b="1" cap="all" dirty="0" smtClean="0">
                <a:ln w="0"/>
                <a:solidFill>
                  <a:srgbClr val="7030A0"/>
                </a:solidFill>
                <a:effectLst>
                  <a:reflection blurRad="12700" stA="50000" endPos="50000" dist="5000" dir="5400000" sy="-100000" rotWithShape="0"/>
                </a:effectLst>
              </a:rPr>
              <a:t>t</a:t>
            </a:r>
            <a:r>
              <a:rPr lang="en-US" sz="20000" b="1" cap="all" dirty="0" smtClean="0">
                <a:ln w="0"/>
                <a:solidFill>
                  <a:srgbClr val="FFC000"/>
                </a:solidFill>
                <a:effectLst>
                  <a:reflection blurRad="12700" stA="50000" endPos="50000" dist="5000" dir="5400000" sy="-100000" rotWithShape="0"/>
                </a:effectLst>
              </a:rPr>
              <a:t>h</a:t>
            </a:r>
            <a:r>
              <a:rPr lang="en-US" sz="20000" b="1" cap="all" dirty="0" smtClean="0">
                <a:ln w="0"/>
                <a:solidFill>
                  <a:srgbClr val="FF0000"/>
                </a:solidFill>
                <a:effectLst>
                  <a:reflection blurRad="12700" stA="50000" endPos="50000" dist="5000" dir="5400000" sy="-100000" rotWithShape="0"/>
                </a:effectLst>
              </a:rPr>
              <a:t>e </a:t>
            </a:r>
            <a:r>
              <a:rPr lang="en-US" sz="20000" b="1" cap="all" dirty="0" smtClean="0">
                <a:ln w="0"/>
                <a:solidFill>
                  <a:srgbClr val="00B050"/>
                </a:solidFill>
                <a:effectLst>
                  <a:reflection blurRad="12700" stA="50000" endPos="50000" dist="5000" dir="5400000" sy="-100000" rotWithShape="0"/>
                </a:effectLst>
              </a:rPr>
              <a:t>e</a:t>
            </a:r>
            <a:r>
              <a:rPr lang="en-US" sz="20000" b="1" cap="all" dirty="0" smtClean="0">
                <a:ln w="0"/>
                <a:solidFill>
                  <a:srgbClr val="0070C0"/>
                </a:solidFill>
                <a:effectLst>
                  <a:reflection blurRad="12700" stA="50000" endPos="50000" dist="5000" dir="5400000" sy="-100000" rotWithShape="0"/>
                </a:effectLst>
              </a:rPr>
              <a:t>n</a:t>
            </a:r>
            <a:r>
              <a:rPr lang="en-US" sz="20000" b="1" cap="all" dirty="0" smtClean="0">
                <a:ln w="0"/>
                <a:effectLst>
                  <a:reflection blurRad="12700" stA="50000" endPos="50000" dist="5000" dir="5400000" sy="-100000" rotWithShape="0"/>
                </a:effectLst>
              </a:rPr>
              <a:t>d</a:t>
            </a:r>
            <a:r>
              <a:rPr lang="en-US" sz="20000" b="1" cap="all" dirty="0" smtClean="0">
                <a:ln w="0"/>
                <a:solidFill>
                  <a:srgbClr val="FF0000"/>
                </a:solidFill>
                <a:effectLst>
                  <a:reflection blurRad="12700" stA="50000" endPos="50000" dist="5000" dir="5400000" sy="-100000" rotWithShape="0"/>
                </a:effectLst>
              </a:rPr>
              <a:t> </a:t>
            </a:r>
            <a:r>
              <a:rPr lang="en-US" sz="9600" b="1" cap="all" dirty="0" smtClean="0">
                <a:ln w="0"/>
                <a:solidFill>
                  <a:srgbClr val="FF0000"/>
                </a:solidFill>
                <a:effectLst>
                  <a:reflection blurRad="12700" stA="50000" endPos="50000" dist="5000" dir="5400000" sy="-100000" rotWithShape="0"/>
                </a:effectLst>
              </a:rPr>
              <a:t>     </a:t>
            </a:r>
            <a:endParaRPr lang="fa-IR" sz="9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1309044397"/>
      </p:ext>
    </p:extLst>
  </p:cSld>
  <p:clrMapOvr>
    <a:masterClrMapping/>
  </p:clrMapOvr>
  <mc:AlternateContent xmlns:mc="http://schemas.openxmlformats.org/markup-compatibility/2006">
    <mc:Choice xmlns:p14="http://schemas.microsoft.com/office/powerpoint/2010/main" Requires="p14">
      <p:transition spd="slow" p14:dur="4000">
        <p14:vortex/>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627784" y="692696"/>
            <a:ext cx="6516216" cy="1143000"/>
          </a:xfrm>
        </p:spPr>
        <p:txBody>
          <a:bodyPr>
            <a:normAutofit fontScale="90000"/>
          </a:bodyPr>
          <a:lstStyle/>
          <a:p>
            <a:r>
              <a:rPr lang="fa-IR" dirty="0">
                <a:solidFill>
                  <a:srgbClr val="0070C0"/>
                </a:solidFill>
                <a:latin typeface="Times New Roman"/>
                <a:ea typeface="Times New Roman"/>
                <a:cs typeface="B Nazanin"/>
              </a:rPr>
              <a:t>عامل مدیریت در ایمنی کارگاهها :</a:t>
            </a:r>
            <a:r>
              <a:rPr lang="en-US" dirty="0">
                <a:ea typeface="Calibri"/>
                <a:cs typeface="Arial"/>
              </a:rPr>
              <a:t/>
            </a:r>
            <a:br>
              <a:rPr lang="en-US" dirty="0">
                <a:ea typeface="Calibri"/>
                <a:cs typeface="Arial"/>
              </a:rPr>
            </a:br>
            <a:endParaRPr lang="fa-IR" dirty="0"/>
          </a:p>
        </p:txBody>
      </p:sp>
      <p:sp>
        <p:nvSpPr>
          <p:cNvPr id="3" name="نگهدارنده مکان محتوا 2"/>
          <p:cNvSpPr>
            <a:spLocks noGrp="1"/>
          </p:cNvSpPr>
          <p:nvPr>
            <p:ph idx="1"/>
          </p:nvPr>
        </p:nvSpPr>
        <p:spPr>
          <a:xfrm>
            <a:off x="0" y="1340768"/>
            <a:ext cx="9144000" cy="4983832"/>
          </a:xfrm>
          <a:solidFill>
            <a:schemeClr val="bg1"/>
          </a:solidFill>
        </p:spPr>
        <p:txBody>
          <a:bodyPr>
            <a:normAutofit fontScale="92500"/>
          </a:bodyPr>
          <a:lstStyle/>
          <a:p>
            <a:pPr algn="just">
              <a:lnSpc>
                <a:spcPct val="115000"/>
              </a:lnSpc>
            </a:pPr>
            <a:r>
              <a:rPr lang="fa-IR" dirty="0">
                <a:solidFill>
                  <a:srgbClr val="333333"/>
                </a:solidFill>
                <a:latin typeface="Times New Roman"/>
                <a:ea typeface="Times New Roman"/>
                <a:cs typeface="B Nazanin"/>
              </a:rPr>
              <a:t>یکی از عوامل مهم و تاثیر گذار در اجرای سیاست ها و قوانین ایمنی درکارگاهها </a:t>
            </a:r>
            <a:r>
              <a:rPr lang="fa-IR" dirty="0">
                <a:solidFill>
                  <a:srgbClr val="FF0000"/>
                </a:solidFill>
                <a:latin typeface="Times New Roman"/>
                <a:ea typeface="Times New Roman"/>
                <a:cs typeface="B Nazanin"/>
              </a:rPr>
              <a:t>عامل مدیریت</a:t>
            </a:r>
            <a:r>
              <a:rPr lang="en-US" dirty="0">
                <a:solidFill>
                  <a:srgbClr val="333333"/>
                </a:solidFill>
                <a:latin typeface="Tahoma"/>
                <a:ea typeface="Times New Roman"/>
                <a:cs typeface="Arial"/>
              </a:rPr>
              <a:t> </a:t>
            </a:r>
            <a:r>
              <a:rPr lang="fa-IR" dirty="0">
                <a:solidFill>
                  <a:srgbClr val="333333"/>
                </a:solidFill>
                <a:latin typeface="Times New Roman"/>
                <a:ea typeface="Times New Roman"/>
                <a:cs typeface="B Nazanin"/>
              </a:rPr>
              <a:t>می باشد. با توجه به اهمیت این موضوع یکی از ابعاد مهم مدنظر در بررسی و تجزیه و تحلیل حوادث</a:t>
            </a:r>
            <a:r>
              <a:rPr lang="en-US" dirty="0">
                <a:solidFill>
                  <a:srgbClr val="333333"/>
                </a:solidFill>
                <a:latin typeface="Tahoma"/>
                <a:ea typeface="Times New Roman"/>
                <a:cs typeface="Arial"/>
              </a:rPr>
              <a:t> </a:t>
            </a:r>
            <a:r>
              <a:rPr lang="fa-IR" dirty="0">
                <a:solidFill>
                  <a:srgbClr val="333333"/>
                </a:solidFill>
                <a:latin typeface="Times New Roman"/>
                <a:ea typeface="Times New Roman"/>
                <a:cs typeface="B Nazanin"/>
              </a:rPr>
              <a:t>ساختمانی </a:t>
            </a:r>
            <a:r>
              <a:rPr lang="fa-IR" dirty="0">
                <a:solidFill>
                  <a:srgbClr val="FF0000"/>
                </a:solidFill>
                <a:latin typeface="Times New Roman"/>
                <a:ea typeface="Times New Roman"/>
                <a:cs typeface="B Nazanin"/>
              </a:rPr>
              <a:t>نوع مدیریت کارگاه </a:t>
            </a:r>
            <a:r>
              <a:rPr lang="fa-IR" dirty="0">
                <a:solidFill>
                  <a:srgbClr val="333333"/>
                </a:solidFill>
                <a:latin typeface="Times New Roman"/>
                <a:ea typeface="Times New Roman"/>
                <a:cs typeface="B Nazanin"/>
              </a:rPr>
              <a:t>می باشد. بر این اساس در بخش</a:t>
            </a:r>
            <a:r>
              <a:rPr lang="en-US" dirty="0">
                <a:solidFill>
                  <a:srgbClr val="333333"/>
                </a:solidFill>
                <a:latin typeface="Tahoma"/>
                <a:ea typeface="Times New Roman"/>
                <a:cs typeface="Arial"/>
              </a:rPr>
              <a:t> </a:t>
            </a:r>
            <a:r>
              <a:rPr lang="fa-IR" dirty="0">
                <a:solidFill>
                  <a:srgbClr val="333333"/>
                </a:solidFill>
                <a:latin typeface="Times New Roman"/>
                <a:ea typeface="Times New Roman"/>
                <a:cs typeface="B Nazanin"/>
              </a:rPr>
              <a:t>ساختمان، کارفرمایان </a:t>
            </a:r>
            <a:r>
              <a:rPr lang="fa-IR" dirty="0">
                <a:solidFill>
                  <a:srgbClr val="FF0000"/>
                </a:solidFill>
                <a:latin typeface="Times New Roman"/>
                <a:ea typeface="Times New Roman"/>
                <a:cs typeface="B Nazanin"/>
              </a:rPr>
              <a:t>به سه گروه مالک ساختمان در دست احداث، پیمانکار حقیقی و پیمانکار</a:t>
            </a:r>
            <a:r>
              <a:rPr lang="en-US" dirty="0">
                <a:solidFill>
                  <a:srgbClr val="FF0000"/>
                </a:solidFill>
                <a:latin typeface="Tahoma"/>
                <a:ea typeface="Times New Roman"/>
                <a:cs typeface="Arial"/>
              </a:rPr>
              <a:t> </a:t>
            </a:r>
            <a:r>
              <a:rPr lang="fa-IR" dirty="0">
                <a:solidFill>
                  <a:srgbClr val="FF0000"/>
                </a:solidFill>
                <a:latin typeface="Times New Roman"/>
                <a:ea typeface="Times New Roman"/>
                <a:cs typeface="B Nazanin"/>
              </a:rPr>
              <a:t>حقوقی </a:t>
            </a:r>
            <a:r>
              <a:rPr lang="fa-IR" dirty="0">
                <a:solidFill>
                  <a:srgbClr val="333333"/>
                </a:solidFill>
                <a:latin typeface="Times New Roman"/>
                <a:ea typeface="Times New Roman"/>
                <a:cs typeface="B Nazanin"/>
              </a:rPr>
              <a:t>تقسیم بندی شدند.</a:t>
            </a:r>
            <a:r>
              <a:rPr lang="fa-IR" dirty="0">
                <a:solidFill>
                  <a:srgbClr val="333333"/>
                </a:solidFill>
                <a:latin typeface="Times New Roman"/>
                <a:ea typeface="Times New Roman"/>
                <a:cs typeface="Arial"/>
              </a:rPr>
              <a:t> </a:t>
            </a:r>
            <a:endParaRPr lang="en-US" dirty="0">
              <a:latin typeface="Calibri"/>
              <a:ea typeface="Calibri"/>
              <a:cs typeface="Arial"/>
            </a:endParaRPr>
          </a:p>
          <a:p>
            <a:pPr algn="just">
              <a:lnSpc>
                <a:spcPct val="115000"/>
              </a:lnSpc>
            </a:pPr>
            <a:r>
              <a:rPr lang="fa-IR" dirty="0">
                <a:solidFill>
                  <a:srgbClr val="333333"/>
                </a:solidFill>
                <a:latin typeface="Times New Roman"/>
                <a:ea typeface="Times New Roman"/>
                <a:cs typeface="B Nazanin"/>
              </a:rPr>
              <a:t>آمار موجود نشان می دهد که </a:t>
            </a:r>
            <a:r>
              <a:rPr lang="fa-IR" dirty="0">
                <a:solidFill>
                  <a:srgbClr val="FF0000"/>
                </a:solidFill>
                <a:latin typeface="Times New Roman"/>
                <a:ea typeface="Times New Roman"/>
                <a:cs typeface="B Nazanin"/>
              </a:rPr>
              <a:t>حدود 60 درصد </a:t>
            </a:r>
            <a:r>
              <a:rPr lang="fa-IR" dirty="0">
                <a:solidFill>
                  <a:srgbClr val="333333"/>
                </a:solidFill>
                <a:latin typeface="Times New Roman"/>
                <a:ea typeface="Times New Roman"/>
                <a:cs typeface="B Nazanin"/>
              </a:rPr>
              <a:t>ازحوادث بوقوع پیوسته مربوط به حوادثی است که</a:t>
            </a:r>
            <a:r>
              <a:rPr lang="en-US" dirty="0">
                <a:solidFill>
                  <a:srgbClr val="333333"/>
                </a:solidFill>
                <a:latin typeface="Tahoma"/>
                <a:ea typeface="Times New Roman"/>
                <a:cs typeface="Arial"/>
              </a:rPr>
              <a:t> </a:t>
            </a:r>
            <a:r>
              <a:rPr lang="fa-IR" dirty="0">
                <a:solidFill>
                  <a:srgbClr val="333333"/>
                </a:solidFill>
                <a:latin typeface="Times New Roman"/>
                <a:ea typeface="Times New Roman"/>
                <a:cs typeface="B Nazanin"/>
              </a:rPr>
              <a:t>مالک ساختمان شخصاً اقدام به ساخت و ساز نموده است. این مطلب بیان می نماید که مالکان</a:t>
            </a:r>
            <a:r>
              <a:rPr lang="en-US" dirty="0">
                <a:solidFill>
                  <a:srgbClr val="333333"/>
                </a:solidFill>
                <a:latin typeface="Tahoma"/>
                <a:ea typeface="Times New Roman"/>
                <a:cs typeface="Arial"/>
              </a:rPr>
              <a:t> </a:t>
            </a:r>
            <a:r>
              <a:rPr lang="fa-IR" dirty="0">
                <a:solidFill>
                  <a:srgbClr val="333333"/>
                </a:solidFill>
                <a:latin typeface="Times New Roman"/>
                <a:ea typeface="Times New Roman"/>
                <a:cs typeface="B Nazanin"/>
              </a:rPr>
              <a:t>ساختمان به علت </a:t>
            </a:r>
            <a:r>
              <a:rPr lang="fa-IR" dirty="0">
                <a:solidFill>
                  <a:srgbClr val="FF0000"/>
                </a:solidFill>
                <a:latin typeface="Times New Roman"/>
                <a:ea typeface="Times New Roman"/>
                <a:cs typeface="B Nazanin"/>
              </a:rPr>
              <a:t>عدم آشنایی با مسایل و مقررات حفاظتی کارگاههای ساختمانی </a:t>
            </a:r>
            <a:r>
              <a:rPr lang="fa-IR" dirty="0">
                <a:solidFill>
                  <a:srgbClr val="333333"/>
                </a:solidFill>
                <a:latin typeface="Times New Roman"/>
                <a:ea typeface="Times New Roman"/>
                <a:cs typeface="B Nazanin"/>
              </a:rPr>
              <a:t>باعث بروز</a:t>
            </a:r>
            <a:r>
              <a:rPr lang="en-US" dirty="0">
                <a:solidFill>
                  <a:srgbClr val="333333"/>
                </a:solidFill>
                <a:latin typeface="Tahoma"/>
                <a:ea typeface="Times New Roman"/>
                <a:cs typeface="Arial"/>
              </a:rPr>
              <a:t> </a:t>
            </a:r>
            <a:r>
              <a:rPr lang="fa-IR" dirty="0">
                <a:solidFill>
                  <a:srgbClr val="333333"/>
                </a:solidFill>
                <a:latin typeface="Times New Roman"/>
                <a:ea typeface="Times New Roman"/>
                <a:cs typeface="B Nazanin"/>
              </a:rPr>
              <a:t>درصد از حادثه دیدگان در کارگاههایی دچار ، حوادث زیادی شده اند. با توجه به تنوع فعالیت های</a:t>
            </a:r>
            <a:r>
              <a:rPr lang="fa-IR" dirty="0">
                <a:solidFill>
                  <a:srgbClr val="333333"/>
                </a:solidFill>
                <a:latin typeface="Calibri"/>
                <a:ea typeface="Times New Roman"/>
                <a:cs typeface="Tahoma"/>
              </a:rPr>
              <a:t> </a:t>
            </a:r>
            <a:r>
              <a:rPr lang="fa-IR" dirty="0">
                <a:solidFill>
                  <a:srgbClr val="333333"/>
                </a:solidFill>
                <a:latin typeface="Times New Roman"/>
                <a:ea typeface="Times New Roman"/>
                <a:cs typeface="B Nazanin"/>
              </a:rPr>
              <a:t>ساختمانی و مشکلات و مسئولیت های حقوقی، تمایل مالکین به سپردن فعالیت ها در بخش ساختمان به</a:t>
            </a:r>
            <a:r>
              <a:rPr lang="en-US" dirty="0">
                <a:solidFill>
                  <a:srgbClr val="333333"/>
                </a:solidFill>
                <a:latin typeface="Tahoma"/>
                <a:ea typeface="Times New Roman"/>
                <a:cs typeface="Arial"/>
              </a:rPr>
              <a:t> </a:t>
            </a:r>
            <a:r>
              <a:rPr lang="fa-IR" dirty="0">
                <a:solidFill>
                  <a:srgbClr val="333333"/>
                </a:solidFill>
                <a:latin typeface="Times New Roman"/>
                <a:ea typeface="Times New Roman"/>
                <a:cs typeface="B Nazanin"/>
              </a:rPr>
              <a:t>پیمانکاران در حال افزایش </a:t>
            </a:r>
            <a:r>
              <a:rPr lang="fa-IR" dirty="0" smtClean="0">
                <a:solidFill>
                  <a:srgbClr val="333333"/>
                </a:solidFill>
                <a:latin typeface="Times New Roman"/>
                <a:ea typeface="Times New Roman"/>
                <a:cs typeface="B Nazanin"/>
              </a:rPr>
              <a:t>است</a:t>
            </a:r>
            <a:endParaRPr lang="fa-IR" dirty="0"/>
          </a:p>
        </p:txBody>
      </p:sp>
    </p:spTree>
    <p:extLst>
      <p:ext uri="{BB962C8B-B14F-4D97-AF65-F5344CB8AC3E}">
        <p14:creationId xmlns:p14="http://schemas.microsoft.com/office/powerpoint/2010/main" val="2430025281"/>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fa-IR"/>
          </a:p>
        </p:txBody>
      </p:sp>
      <p:pic>
        <p:nvPicPr>
          <p:cNvPr id="1026" name="Picture 2" descr="D:\pictures\memari\New folder\untitled.bm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572" y="0"/>
            <a:ext cx="9180571"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031531"/>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fa-IR"/>
          </a:p>
        </p:txBody>
      </p:sp>
      <p:sp>
        <p:nvSpPr>
          <p:cNvPr id="3" name="نگهدارنده مکان محتوا 2"/>
          <p:cNvSpPr>
            <a:spLocks noGrp="1"/>
          </p:cNvSpPr>
          <p:nvPr>
            <p:ph idx="1"/>
          </p:nvPr>
        </p:nvSpPr>
        <p:spPr/>
        <p:txBody>
          <a:bodyPr/>
          <a:lstStyle/>
          <a:p>
            <a:endParaRPr lang="fa-IR"/>
          </a:p>
        </p:txBody>
      </p:sp>
      <p:pic>
        <p:nvPicPr>
          <p:cNvPr id="2050" name="Picture 2" descr="D:\pictures\memari\New folder\untitled (2).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16"/>
            <a:ext cx="9143999" cy="685096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9375254"/>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fa-IR"/>
          </a:p>
        </p:txBody>
      </p:sp>
      <p:sp>
        <p:nvSpPr>
          <p:cNvPr id="3" name="نگهدارنده مکان محتوا 2"/>
          <p:cNvSpPr>
            <a:spLocks noGrp="1"/>
          </p:cNvSpPr>
          <p:nvPr>
            <p:ph idx="1"/>
          </p:nvPr>
        </p:nvSpPr>
        <p:spPr/>
        <p:txBody>
          <a:bodyPr/>
          <a:lstStyle/>
          <a:p>
            <a:endParaRPr lang="fa-IR"/>
          </a:p>
        </p:txBody>
      </p:sp>
      <p:pic>
        <p:nvPicPr>
          <p:cNvPr id="3074" name="Picture 2" descr="D:\pictures\memari\New folder\404678_2492410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20" y="0"/>
            <a:ext cx="911258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1944583"/>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fa-IR"/>
          </a:p>
        </p:txBody>
      </p:sp>
      <p:sp>
        <p:nvSpPr>
          <p:cNvPr id="3" name="نگهدارنده مکان محتوا 2"/>
          <p:cNvSpPr>
            <a:spLocks noGrp="1"/>
          </p:cNvSpPr>
          <p:nvPr>
            <p:ph idx="1"/>
          </p:nvPr>
        </p:nvSpPr>
        <p:spPr/>
        <p:txBody>
          <a:bodyPr/>
          <a:lstStyle/>
          <a:p>
            <a:endParaRPr lang="fa-IR" dirty="0"/>
          </a:p>
        </p:txBody>
      </p:sp>
      <p:pic>
        <p:nvPicPr>
          <p:cNvPr id="4098" name="Picture 2" descr="D:\pictures\memari\New folder\166761_534.jpg"/>
          <p:cNvPicPr>
            <a:picLocks noChangeAspect="1" noChangeArrowheads="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711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960889"/>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جریان">
  <a:themeElements>
    <a:clrScheme name="جریان">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جریان">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جریان">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501</TotalTime>
  <Words>1425</Words>
  <Application>Microsoft Office PowerPoint</Application>
  <PresentationFormat>نمایش روی پرده (4:3)</PresentationFormat>
  <Paragraphs>96</Paragraphs>
  <Slides>47</Slides>
  <Notes>0</Notes>
  <HiddenSlides>0</HiddenSlides>
  <MMClips>0</MMClips>
  <ScaleCrop>false</ScaleCrop>
  <HeadingPairs>
    <vt:vector size="4" baseType="variant">
      <vt:variant>
        <vt:lpstr>طرح زمینه</vt:lpstr>
      </vt:variant>
      <vt:variant>
        <vt:i4>1</vt:i4>
      </vt:variant>
      <vt:variant>
        <vt:lpstr>عنوان های اسلاید</vt:lpstr>
      </vt:variant>
      <vt:variant>
        <vt:i4>47</vt:i4>
      </vt:variant>
    </vt:vector>
  </HeadingPairs>
  <TitlesOfParts>
    <vt:vector size="48" baseType="lpstr">
      <vt:lpstr>جریان</vt:lpstr>
      <vt:lpstr>بسم الله الرحمن الرحیم</vt:lpstr>
      <vt:lpstr>مقدمه</vt:lpstr>
      <vt:lpstr>عوامل موثر در وقوع حوادث در کارگاههای ساختمانی: </vt:lpstr>
      <vt:lpstr>جدول شماره (1) </vt:lpstr>
      <vt:lpstr>عامل مدیریت در ایمنی کارگاهها : </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بیشترین حادثه دیدگان  </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منتخبی از مبحث دوازدهم (ایمنی و حفاظت کار در حین اجرا) </vt:lpstr>
      <vt:lpstr>ایمنی عمومی</vt:lpstr>
      <vt:lpstr> وسایل حفاظت فردی </vt:lpstr>
      <vt:lpstr>کلاه ایمنی </vt:lpstr>
      <vt:lpstr>ارائه PowerPoint</vt:lpstr>
      <vt:lpstr>کمربند ایمنی </vt:lpstr>
      <vt:lpstr>ارائه PowerPoint</vt:lpstr>
      <vt:lpstr>ارائه PowerPoint</vt:lpstr>
      <vt:lpstr>عینک و نقاب حفاظتی </vt:lpstr>
      <vt:lpstr>ماسک تنفسی حفاظتی </vt:lpstr>
      <vt:lpstr>کفش و پوتین ایمنی </vt:lpstr>
      <vt:lpstr>چکمه و نیم چکمه لاستیکی </vt:lpstr>
      <vt:lpstr>دستکش حفاظتی </vt:lpstr>
      <vt:lpstr>ارائه PowerPoint</vt:lpstr>
      <vt:lpstr>لباس کار </vt:lpstr>
      <vt:lpstr>ارائه PowerPoint</vt:lpstr>
      <vt:lpstr>ارائه PowerPoint</vt:lpstr>
      <vt:lpstr>وسائل و سازه های حفاظتی </vt:lpstr>
      <vt:lpstr>سرپوش حفاظتی </vt:lpstr>
      <vt:lpstr>تورهای ایمنی </vt:lpstr>
      <vt:lpstr>ارائه PowerPoint</vt:lpstr>
      <vt:lpstr>ارائه PowerPoint</vt:lpstr>
      <vt:lpstr> </vt:lpstr>
    </vt:vector>
  </TitlesOfParts>
  <Company>MRT www.Win2Farsi.com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الرحیم</dc:title>
  <dc:creator>user</dc:creator>
  <cp:lastModifiedBy>user</cp:lastModifiedBy>
  <cp:revision>39</cp:revision>
  <dcterms:created xsi:type="dcterms:W3CDTF">2013-04-29T03:54:00Z</dcterms:created>
  <dcterms:modified xsi:type="dcterms:W3CDTF">2013-05-06T07:54:18Z</dcterms:modified>
</cp:coreProperties>
</file>