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8" autoAdjust="0"/>
    <p:restoredTop sz="94660"/>
  </p:normalViewPr>
  <p:slideViewPr>
    <p:cSldViewPr snapToGrid="0">
      <p:cViewPr varScale="1">
        <p:scale>
          <a:sx n="60" d="100"/>
          <a:sy n="60" d="100"/>
        </p:scale>
        <p:origin x="2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4" Type="http://schemas.openxmlformats.org/officeDocument/2006/relationships/image" Target="../media/image3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image" Target="../media/image40.wmf"/><Relationship Id="rId7" Type="http://schemas.openxmlformats.org/officeDocument/2006/relationships/image" Target="../media/image44.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3.wmf"/><Relationship Id="rId5" Type="http://schemas.openxmlformats.org/officeDocument/2006/relationships/image" Target="../media/image42.wmf"/><Relationship Id="rId4" Type="http://schemas.openxmlformats.org/officeDocument/2006/relationships/image" Target="../media/image41.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5" Type="http://schemas.openxmlformats.org/officeDocument/2006/relationships/image" Target="../media/image53.wmf"/><Relationship Id="rId4" Type="http://schemas.openxmlformats.org/officeDocument/2006/relationships/image" Target="../media/image52.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4" Type="http://schemas.openxmlformats.org/officeDocument/2006/relationships/image" Target="../media/image57.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62.wmf"/><Relationship Id="rId1" Type="http://schemas.openxmlformats.org/officeDocument/2006/relationships/image" Target="../media/image61.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image" Target="../media/image65.wmf"/><Relationship Id="rId7" Type="http://schemas.openxmlformats.org/officeDocument/2006/relationships/image" Target="../media/image69.wmf"/><Relationship Id="rId2" Type="http://schemas.openxmlformats.org/officeDocument/2006/relationships/image" Target="../media/image64.wmf"/><Relationship Id="rId1" Type="http://schemas.openxmlformats.org/officeDocument/2006/relationships/image" Target="../media/image63.wmf"/><Relationship Id="rId6" Type="http://schemas.openxmlformats.org/officeDocument/2006/relationships/image" Target="../media/image68.wmf"/><Relationship Id="rId5" Type="http://schemas.openxmlformats.org/officeDocument/2006/relationships/image" Target="../media/image67.wmf"/><Relationship Id="rId4" Type="http://schemas.openxmlformats.org/officeDocument/2006/relationships/image" Target="../media/image66.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 Id="rId6" Type="http://schemas.openxmlformats.org/officeDocument/2006/relationships/image" Target="../media/image76.wmf"/><Relationship Id="rId5" Type="http://schemas.openxmlformats.org/officeDocument/2006/relationships/image" Target="../media/image75.wmf"/><Relationship Id="rId4" Type="http://schemas.openxmlformats.org/officeDocument/2006/relationships/image" Target="../media/image74.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77.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78.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86.wmf"/><Relationship Id="rId3" Type="http://schemas.openxmlformats.org/officeDocument/2006/relationships/image" Target="../media/image81.wmf"/><Relationship Id="rId7" Type="http://schemas.openxmlformats.org/officeDocument/2006/relationships/image" Target="../media/image85.wmf"/><Relationship Id="rId2" Type="http://schemas.openxmlformats.org/officeDocument/2006/relationships/image" Target="../media/image80.wmf"/><Relationship Id="rId1" Type="http://schemas.openxmlformats.org/officeDocument/2006/relationships/image" Target="../media/image79.wmf"/><Relationship Id="rId6" Type="http://schemas.openxmlformats.org/officeDocument/2006/relationships/image" Target="../media/image84.wmf"/><Relationship Id="rId5" Type="http://schemas.openxmlformats.org/officeDocument/2006/relationships/image" Target="../media/image83.wmf"/><Relationship Id="rId10" Type="http://schemas.openxmlformats.org/officeDocument/2006/relationships/image" Target="../media/image88.wmf"/><Relationship Id="rId4" Type="http://schemas.openxmlformats.org/officeDocument/2006/relationships/image" Target="../media/image82.wmf"/><Relationship Id="rId9" Type="http://schemas.openxmlformats.org/officeDocument/2006/relationships/image" Target="../media/image87.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89.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91.wmf"/><Relationship Id="rId1" Type="http://schemas.openxmlformats.org/officeDocument/2006/relationships/image" Target="../media/image90.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93.wmf"/><Relationship Id="rId1" Type="http://schemas.openxmlformats.org/officeDocument/2006/relationships/image" Target="../media/image92.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95.wmf"/><Relationship Id="rId1" Type="http://schemas.openxmlformats.org/officeDocument/2006/relationships/image" Target="../media/image9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96.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99.wmf"/><Relationship Id="rId2" Type="http://schemas.openxmlformats.org/officeDocument/2006/relationships/image" Target="../media/image98.wmf"/><Relationship Id="rId1" Type="http://schemas.openxmlformats.org/officeDocument/2006/relationships/image" Target="../media/image97.wmf"/><Relationship Id="rId5" Type="http://schemas.openxmlformats.org/officeDocument/2006/relationships/image" Target="../media/image101.wmf"/><Relationship Id="rId4" Type="http://schemas.openxmlformats.org/officeDocument/2006/relationships/image" Target="../media/image100.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02.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105.wmf"/><Relationship Id="rId2" Type="http://schemas.openxmlformats.org/officeDocument/2006/relationships/image" Target="../media/image104.wmf"/><Relationship Id="rId1" Type="http://schemas.openxmlformats.org/officeDocument/2006/relationships/image" Target="../media/image103.wmf"/><Relationship Id="rId5" Type="http://schemas.openxmlformats.org/officeDocument/2006/relationships/image" Target="../media/image107.wmf"/><Relationship Id="rId4" Type="http://schemas.openxmlformats.org/officeDocument/2006/relationships/image" Target="../media/image106.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110.wmf"/><Relationship Id="rId2" Type="http://schemas.openxmlformats.org/officeDocument/2006/relationships/image" Target="../media/image109.wmf"/><Relationship Id="rId1" Type="http://schemas.openxmlformats.org/officeDocument/2006/relationships/image" Target="../media/image108.wmf"/><Relationship Id="rId5" Type="http://schemas.openxmlformats.org/officeDocument/2006/relationships/image" Target="../media/image112.wmf"/><Relationship Id="rId4" Type="http://schemas.openxmlformats.org/officeDocument/2006/relationships/image" Target="../media/image111.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115.wmf"/><Relationship Id="rId2" Type="http://schemas.openxmlformats.org/officeDocument/2006/relationships/image" Target="../media/image114.wmf"/><Relationship Id="rId1" Type="http://schemas.openxmlformats.org/officeDocument/2006/relationships/image" Target="../media/image113.wmf"/><Relationship Id="rId5" Type="http://schemas.openxmlformats.org/officeDocument/2006/relationships/image" Target="../media/image117.wmf"/><Relationship Id="rId4" Type="http://schemas.openxmlformats.org/officeDocument/2006/relationships/image" Target="../media/image1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372CB8B-004D-4ABB-8142-A73704B03D6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97636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72CB8B-004D-4ABB-8142-A73704B03D6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1508592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72CB8B-004D-4ABB-8142-A73704B03D6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1049-DBF9-448A-856A-5E53E133F53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8801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72CB8B-004D-4ABB-8142-A73704B03D6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3988130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72CB8B-004D-4ABB-8142-A73704B03D6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1049-DBF9-448A-856A-5E53E133F53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6042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72CB8B-004D-4ABB-8142-A73704B03D6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1952885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72CB8B-004D-4ABB-8142-A73704B03D6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33262359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72CB8B-004D-4ABB-8142-A73704B03D6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39348377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6680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295400"/>
            <a:ext cx="5080000" cy="464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295400"/>
            <a:ext cx="5080000" cy="464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9631B8E-2D11-4FAE-BEC5-19FFAB344825}" type="slidenum">
              <a:rPr lang="ar-SA" altLang="en-US"/>
              <a:pPr>
                <a:defRPr/>
              </a:pPr>
              <a:t>‹#›</a:t>
            </a:fld>
            <a:endParaRPr lang="en-US" altLang="en-US"/>
          </a:p>
        </p:txBody>
      </p:sp>
    </p:spTree>
    <p:extLst>
      <p:ext uri="{BB962C8B-B14F-4D97-AF65-F5344CB8AC3E}">
        <p14:creationId xmlns:p14="http://schemas.microsoft.com/office/powerpoint/2010/main" val="349621433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6680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295400"/>
            <a:ext cx="5080000" cy="464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2954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6957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E26DD10F-9462-4104-9305-7F125A2525E4}" type="slidenum">
              <a:rPr lang="ar-SA" altLang="en-US"/>
              <a:pPr>
                <a:defRPr/>
              </a:pPr>
              <a:t>‹#›</a:t>
            </a:fld>
            <a:endParaRPr lang="en-US" altLang="en-US"/>
          </a:p>
        </p:txBody>
      </p:sp>
    </p:spTree>
    <p:extLst>
      <p:ext uri="{BB962C8B-B14F-4D97-AF65-F5344CB8AC3E}">
        <p14:creationId xmlns:p14="http://schemas.microsoft.com/office/powerpoint/2010/main" val="279224002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08000" y="381000"/>
            <a:ext cx="10668000" cy="8382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914400" y="12954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2954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914400" y="36957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7600" y="36957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9FCB575-B283-4D9E-9699-8344B4812E1D}" type="slidenum">
              <a:rPr lang="ar-SA" altLang="en-US"/>
              <a:pPr>
                <a:defRPr/>
              </a:pPr>
              <a:t>‹#›</a:t>
            </a:fld>
            <a:endParaRPr lang="en-US" altLang="en-US"/>
          </a:p>
        </p:txBody>
      </p:sp>
    </p:spTree>
    <p:extLst>
      <p:ext uri="{BB962C8B-B14F-4D97-AF65-F5344CB8AC3E}">
        <p14:creationId xmlns:p14="http://schemas.microsoft.com/office/powerpoint/2010/main" val="245282729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72CB8B-004D-4ABB-8142-A73704B03D6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19650632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668000" cy="838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295400"/>
            <a:ext cx="5080000" cy="464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2954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6957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6B4FCAFD-0CC9-4347-9124-22DA22A6D6AB}" type="slidenum">
              <a:rPr lang="ar-SA" altLang="en-US"/>
              <a:pPr>
                <a:defRPr/>
              </a:pPr>
              <a:t>‹#›</a:t>
            </a:fld>
            <a:endParaRPr lang="en-US" altLang="en-US"/>
          </a:p>
        </p:txBody>
      </p:sp>
    </p:spTree>
    <p:extLst>
      <p:ext uri="{BB962C8B-B14F-4D97-AF65-F5344CB8AC3E}">
        <p14:creationId xmlns:p14="http://schemas.microsoft.com/office/powerpoint/2010/main" val="328024848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72CB8B-004D-4ABB-8142-A73704B03D6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1942548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72CB8B-004D-4ABB-8142-A73704B03D63}"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2615583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72CB8B-004D-4ABB-8142-A73704B03D63}" type="datetimeFigureOut">
              <a:rPr lang="en-US" smtClean="0"/>
              <a:t>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3671365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72CB8B-004D-4ABB-8142-A73704B03D63}" type="datetimeFigureOut">
              <a:rPr lang="en-US" smtClean="0"/>
              <a:t>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96657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72CB8B-004D-4ABB-8142-A73704B03D63}" type="datetimeFigureOut">
              <a:rPr lang="en-US" smtClean="0"/>
              <a:t>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3277016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72CB8B-004D-4ABB-8142-A73704B03D63}"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1679406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72CB8B-004D-4ABB-8142-A73704B03D63}"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91049-DBF9-448A-856A-5E53E133F53E}" type="slidenum">
              <a:rPr lang="en-US" smtClean="0"/>
              <a:t>‹#›</a:t>
            </a:fld>
            <a:endParaRPr lang="en-US"/>
          </a:p>
        </p:txBody>
      </p:sp>
    </p:spTree>
    <p:extLst>
      <p:ext uri="{BB962C8B-B14F-4D97-AF65-F5344CB8AC3E}">
        <p14:creationId xmlns:p14="http://schemas.microsoft.com/office/powerpoint/2010/main" val="2058449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372CB8B-004D-4ABB-8142-A73704B03D63}" type="datetimeFigureOut">
              <a:rPr lang="en-US" smtClean="0"/>
              <a:t>2/5/2022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391049-DBF9-448A-856A-5E53E133F53E}" type="slidenum">
              <a:rPr lang="en-US" smtClean="0"/>
              <a:t>‹#›</a:t>
            </a:fld>
            <a:endParaRPr lang="en-US"/>
          </a:p>
        </p:txBody>
      </p:sp>
    </p:spTree>
    <p:extLst>
      <p:ext uri="{BB962C8B-B14F-4D97-AF65-F5344CB8AC3E}">
        <p14:creationId xmlns:p14="http://schemas.microsoft.com/office/powerpoint/2010/main" val="21879580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8.xml"/><Relationship Id="rId1" Type="http://schemas.openxmlformats.org/officeDocument/2006/relationships/vmlDrawing" Target="../drawings/vmlDrawing5.vml"/><Relationship Id="rId4" Type="http://schemas.openxmlformats.org/officeDocument/2006/relationships/image" Target="../media/image12.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8.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11.bin"/><Relationship Id="rId4" Type="http://schemas.openxmlformats.org/officeDocument/2006/relationships/image" Target="../media/image13.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7.xml"/><Relationship Id="rId1" Type="http://schemas.openxmlformats.org/officeDocument/2006/relationships/vmlDrawing" Target="../drawings/vmlDrawing7.vml"/><Relationship Id="rId4" Type="http://schemas.openxmlformats.org/officeDocument/2006/relationships/image" Target="../media/image1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18.xml"/><Relationship Id="rId1" Type="http://schemas.openxmlformats.org/officeDocument/2006/relationships/vmlDrawing" Target="../drawings/vmlDrawing8.vml"/><Relationship Id="rId6" Type="http://schemas.openxmlformats.org/officeDocument/2006/relationships/image" Target="../media/image17.wmf"/><Relationship Id="rId5" Type="http://schemas.openxmlformats.org/officeDocument/2006/relationships/oleObject" Target="../embeddings/oleObject14.bin"/><Relationship Id="rId10" Type="http://schemas.openxmlformats.org/officeDocument/2006/relationships/image" Target="../media/image19.wmf"/><Relationship Id="rId4" Type="http://schemas.openxmlformats.org/officeDocument/2006/relationships/image" Target="../media/image16.wmf"/><Relationship Id="rId9"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7.xml"/><Relationship Id="rId1" Type="http://schemas.openxmlformats.org/officeDocument/2006/relationships/vmlDrawing" Target="../drawings/vmlDrawing9.vml"/><Relationship Id="rId4" Type="http://schemas.openxmlformats.org/officeDocument/2006/relationships/image" Target="../media/image20.wmf"/></Relationships>
</file>

<file path=ppt/slides/_rels/slide18.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5.wmf"/><Relationship Id="rId2" Type="http://schemas.openxmlformats.org/officeDocument/2006/relationships/slideLayout" Target="../slideLayouts/slideLayout19.xml"/><Relationship Id="rId1" Type="http://schemas.openxmlformats.org/officeDocument/2006/relationships/vmlDrawing" Target="../drawings/vmlDrawing10.vml"/><Relationship Id="rId6" Type="http://schemas.openxmlformats.org/officeDocument/2006/relationships/image" Target="../media/image22.wmf"/><Relationship Id="rId11" Type="http://schemas.openxmlformats.org/officeDocument/2006/relationships/oleObject" Target="../embeddings/oleObject22.bin"/><Relationship Id="rId5" Type="http://schemas.openxmlformats.org/officeDocument/2006/relationships/oleObject" Target="../embeddings/oleObject19.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1.bin"/></Relationships>
</file>

<file path=ppt/slides/_rels/slide19.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18.xml"/><Relationship Id="rId1" Type="http://schemas.openxmlformats.org/officeDocument/2006/relationships/vmlDrawing" Target="../drawings/vmlDrawing11.vml"/><Relationship Id="rId6" Type="http://schemas.openxmlformats.org/officeDocument/2006/relationships/image" Target="../media/image27.wmf"/><Relationship Id="rId5" Type="http://schemas.openxmlformats.org/officeDocument/2006/relationships/oleObject" Target="../embeddings/oleObject24.bin"/><Relationship Id="rId4" Type="http://schemas.openxmlformats.org/officeDocument/2006/relationships/image" Target="../media/image2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30.wmf"/><Relationship Id="rId5" Type="http://schemas.openxmlformats.org/officeDocument/2006/relationships/oleObject" Target="../embeddings/oleObject27.bin"/><Relationship Id="rId4" Type="http://schemas.openxmlformats.org/officeDocument/2006/relationships/image" Target="../media/image29.wmf"/></Relationships>
</file>

<file path=ppt/slides/_rels/slide21.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17.xml"/><Relationship Id="rId1" Type="http://schemas.openxmlformats.org/officeDocument/2006/relationships/vmlDrawing" Target="../drawings/vmlDrawing13.vml"/><Relationship Id="rId6" Type="http://schemas.openxmlformats.org/officeDocument/2006/relationships/image" Target="../media/image32.wmf"/><Relationship Id="rId5" Type="http://schemas.openxmlformats.org/officeDocument/2006/relationships/oleObject" Target="../embeddings/oleObject29.bin"/><Relationship Id="rId10" Type="http://schemas.openxmlformats.org/officeDocument/2006/relationships/image" Target="../media/image34.wmf"/><Relationship Id="rId4" Type="http://schemas.openxmlformats.org/officeDocument/2006/relationships/image" Target="../media/image31.wmf"/><Relationship Id="rId9" Type="http://schemas.openxmlformats.org/officeDocument/2006/relationships/oleObject" Target="../embeddings/oleObject3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20.xml"/><Relationship Id="rId1" Type="http://schemas.openxmlformats.org/officeDocument/2006/relationships/vmlDrawing" Target="../drawings/vmlDrawing14.vml"/><Relationship Id="rId6" Type="http://schemas.openxmlformats.org/officeDocument/2006/relationships/image" Target="../media/image36.wmf"/><Relationship Id="rId5" Type="http://schemas.openxmlformats.org/officeDocument/2006/relationships/oleObject" Target="../embeddings/oleObject33.bin"/><Relationship Id="rId4" Type="http://schemas.openxmlformats.org/officeDocument/2006/relationships/image" Target="../media/image35.wmf"/></Relationships>
</file>

<file path=ppt/slides/_rels/slide24.xml.rels><?xml version="1.0" encoding="UTF-8" standalone="yes"?>
<Relationships xmlns="http://schemas.openxmlformats.org/package/2006/relationships"><Relationship Id="rId8" Type="http://schemas.openxmlformats.org/officeDocument/2006/relationships/image" Target="../media/image40.wmf"/><Relationship Id="rId13" Type="http://schemas.openxmlformats.org/officeDocument/2006/relationships/oleObject" Target="../embeddings/oleObject40.bin"/><Relationship Id="rId18" Type="http://schemas.openxmlformats.org/officeDocument/2006/relationships/image" Target="../media/image45.wmf"/><Relationship Id="rId3" Type="http://schemas.openxmlformats.org/officeDocument/2006/relationships/oleObject" Target="../embeddings/oleObject35.bin"/><Relationship Id="rId7" Type="http://schemas.openxmlformats.org/officeDocument/2006/relationships/oleObject" Target="../embeddings/oleObject37.bin"/><Relationship Id="rId12" Type="http://schemas.openxmlformats.org/officeDocument/2006/relationships/image" Target="../media/image42.wmf"/><Relationship Id="rId17" Type="http://schemas.openxmlformats.org/officeDocument/2006/relationships/oleObject" Target="../embeddings/oleObject42.bin"/><Relationship Id="rId2" Type="http://schemas.openxmlformats.org/officeDocument/2006/relationships/slideLayout" Target="../slideLayouts/slideLayout18.xml"/><Relationship Id="rId16" Type="http://schemas.openxmlformats.org/officeDocument/2006/relationships/image" Target="../media/image44.wmf"/><Relationship Id="rId1" Type="http://schemas.openxmlformats.org/officeDocument/2006/relationships/vmlDrawing" Target="../drawings/vmlDrawing15.vml"/><Relationship Id="rId6" Type="http://schemas.openxmlformats.org/officeDocument/2006/relationships/image" Target="../media/image39.wmf"/><Relationship Id="rId11" Type="http://schemas.openxmlformats.org/officeDocument/2006/relationships/oleObject" Target="../embeddings/oleObject39.bin"/><Relationship Id="rId5" Type="http://schemas.openxmlformats.org/officeDocument/2006/relationships/oleObject" Target="../embeddings/oleObject36.bin"/><Relationship Id="rId15" Type="http://schemas.openxmlformats.org/officeDocument/2006/relationships/oleObject" Target="../embeddings/oleObject41.bin"/><Relationship Id="rId10" Type="http://schemas.openxmlformats.org/officeDocument/2006/relationships/image" Target="../media/image41.wmf"/><Relationship Id="rId19" Type="http://schemas.openxmlformats.org/officeDocument/2006/relationships/oleObject" Target="../embeddings/oleObject43.bin"/><Relationship Id="rId4" Type="http://schemas.openxmlformats.org/officeDocument/2006/relationships/image" Target="../media/image38.wmf"/><Relationship Id="rId9" Type="http://schemas.openxmlformats.org/officeDocument/2006/relationships/oleObject" Target="../embeddings/oleObject38.bin"/><Relationship Id="rId14" Type="http://schemas.openxmlformats.org/officeDocument/2006/relationships/image" Target="../media/image43.wmf"/></Relationships>
</file>

<file path=ppt/slides/_rels/slide25.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44.bin"/><Relationship Id="rId7" Type="http://schemas.openxmlformats.org/officeDocument/2006/relationships/oleObject" Target="../embeddings/oleObject46.bin"/><Relationship Id="rId2" Type="http://schemas.openxmlformats.org/officeDocument/2006/relationships/slideLayout" Target="../slideLayouts/slideLayout18.xml"/><Relationship Id="rId1" Type="http://schemas.openxmlformats.org/officeDocument/2006/relationships/vmlDrawing" Target="../drawings/vmlDrawing16.vml"/><Relationship Id="rId6" Type="http://schemas.openxmlformats.org/officeDocument/2006/relationships/image" Target="../media/image47.wmf"/><Relationship Id="rId5" Type="http://schemas.openxmlformats.org/officeDocument/2006/relationships/oleObject" Target="../embeddings/oleObject45.bin"/><Relationship Id="rId4" Type="http://schemas.openxmlformats.org/officeDocument/2006/relationships/image" Target="../media/image46.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51.wmf"/><Relationship Id="rId3" Type="http://schemas.openxmlformats.org/officeDocument/2006/relationships/oleObject" Target="../embeddings/oleObject47.bin"/><Relationship Id="rId7" Type="http://schemas.openxmlformats.org/officeDocument/2006/relationships/oleObject" Target="../embeddings/oleObject49.bin"/><Relationship Id="rId12" Type="http://schemas.openxmlformats.org/officeDocument/2006/relationships/image" Target="../media/image53.wmf"/><Relationship Id="rId2" Type="http://schemas.openxmlformats.org/officeDocument/2006/relationships/slideLayout" Target="../slideLayouts/slideLayout19.xml"/><Relationship Id="rId1" Type="http://schemas.openxmlformats.org/officeDocument/2006/relationships/vmlDrawing" Target="../drawings/vmlDrawing17.vml"/><Relationship Id="rId6" Type="http://schemas.openxmlformats.org/officeDocument/2006/relationships/image" Target="../media/image50.wmf"/><Relationship Id="rId11" Type="http://schemas.openxmlformats.org/officeDocument/2006/relationships/oleObject" Target="../embeddings/oleObject51.bin"/><Relationship Id="rId5" Type="http://schemas.openxmlformats.org/officeDocument/2006/relationships/oleObject" Target="../embeddings/oleObject48.bin"/><Relationship Id="rId10" Type="http://schemas.openxmlformats.org/officeDocument/2006/relationships/image" Target="../media/image52.wmf"/><Relationship Id="rId4" Type="http://schemas.openxmlformats.org/officeDocument/2006/relationships/image" Target="../media/image49.wmf"/><Relationship Id="rId9" Type="http://schemas.openxmlformats.org/officeDocument/2006/relationships/oleObject" Target="../embeddings/oleObject50.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56.wmf"/><Relationship Id="rId3" Type="http://schemas.openxmlformats.org/officeDocument/2006/relationships/oleObject" Target="../embeddings/oleObject52.bin"/><Relationship Id="rId7" Type="http://schemas.openxmlformats.org/officeDocument/2006/relationships/oleObject" Target="../embeddings/oleObject54.bin"/><Relationship Id="rId2" Type="http://schemas.openxmlformats.org/officeDocument/2006/relationships/slideLayout" Target="../slideLayouts/slideLayout18.xml"/><Relationship Id="rId1" Type="http://schemas.openxmlformats.org/officeDocument/2006/relationships/vmlDrawing" Target="../drawings/vmlDrawing18.vml"/><Relationship Id="rId6" Type="http://schemas.openxmlformats.org/officeDocument/2006/relationships/image" Target="../media/image55.wmf"/><Relationship Id="rId5" Type="http://schemas.openxmlformats.org/officeDocument/2006/relationships/oleObject" Target="../embeddings/oleObject53.bin"/><Relationship Id="rId10" Type="http://schemas.openxmlformats.org/officeDocument/2006/relationships/image" Target="../media/image57.wmf"/><Relationship Id="rId4" Type="http://schemas.openxmlformats.org/officeDocument/2006/relationships/image" Target="../media/image54.wmf"/><Relationship Id="rId9" Type="http://schemas.openxmlformats.org/officeDocument/2006/relationships/oleObject" Target="../embeddings/oleObject55.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60.wmf"/><Relationship Id="rId3" Type="http://schemas.openxmlformats.org/officeDocument/2006/relationships/oleObject" Target="../embeddings/oleObject56.bin"/><Relationship Id="rId7" Type="http://schemas.openxmlformats.org/officeDocument/2006/relationships/oleObject" Target="../embeddings/oleObject58.bin"/><Relationship Id="rId2" Type="http://schemas.openxmlformats.org/officeDocument/2006/relationships/slideLayout" Target="../slideLayouts/slideLayout18.xml"/><Relationship Id="rId1" Type="http://schemas.openxmlformats.org/officeDocument/2006/relationships/vmlDrawing" Target="../drawings/vmlDrawing19.vml"/><Relationship Id="rId6" Type="http://schemas.openxmlformats.org/officeDocument/2006/relationships/image" Target="../media/image59.wmf"/><Relationship Id="rId5" Type="http://schemas.openxmlformats.org/officeDocument/2006/relationships/oleObject" Target="../embeddings/oleObject57.bin"/><Relationship Id="rId4" Type="http://schemas.openxmlformats.org/officeDocument/2006/relationships/image" Target="../media/image58.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18.xml"/><Relationship Id="rId1" Type="http://schemas.openxmlformats.org/officeDocument/2006/relationships/vmlDrawing" Target="../drawings/vmlDrawing20.vml"/><Relationship Id="rId6" Type="http://schemas.openxmlformats.org/officeDocument/2006/relationships/image" Target="../media/image62.wmf"/><Relationship Id="rId5" Type="http://schemas.openxmlformats.org/officeDocument/2006/relationships/oleObject" Target="../embeddings/oleObject60.bin"/><Relationship Id="rId4" Type="http://schemas.openxmlformats.org/officeDocument/2006/relationships/image" Target="../media/image61.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65.wmf"/><Relationship Id="rId13" Type="http://schemas.openxmlformats.org/officeDocument/2006/relationships/oleObject" Target="../embeddings/oleObject66.bin"/><Relationship Id="rId18" Type="http://schemas.openxmlformats.org/officeDocument/2006/relationships/image" Target="../media/image70.wmf"/><Relationship Id="rId3" Type="http://schemas.openxmlformats.org/officeDocument/2006/relationships/oleObject" Target="../embeddings/oleObject61.bin"/><Relationship Id="rId7" Type="http://schemas.openxmlformats.org/officeDocument/2006/relationships/oleObject" Target="../embeddings/oleObject63.bin"/><Relationship Id="rId12" Type="http://schemas.openxmlformats.org/officeDocument/2006/relationships/image" Target="../media/image67.wmf"/><Relationship Id="rId17" Type="http://schemas.openxmlformats.org/officeDocument/2006/relationships/oleObject" Target="../embeddings/oleObject68.bin"/><Relationship Id="rId2" Type="http://schemas.openxmlformats.org/officeDocument/2006/relationships/slideLayout" Target="../slideLayouts/slideLayout18.xml"/><Relationship Id="rId16" Type="http://schemas.openxmlformats.org/officeDocument/2006/relationships/image" Target="../media/image69.wmf"/><Relationship Id="rId1" Type="http://schemas.openxmlformats.org/officeDocument/2006/relationships/vmlDrawing" Target="../drawings/vmlDrawing21.vml"/><Relationship Id="rId6" Type="http://schemas.openxmlformats.org/officeDocument/2006/relationships/image" Target="../media/image64.wmf"/><Relationship Id="rId11" Type="http://schemas.openxmlformats.org/officeDocument/2006/relationships/oleObject" Target="../embeddings/oleObject65.bin"/><Relationship Id="rId5" Type="http://schemas.openxmlformats.org/officeDocument/2006/relationships/oleObject" Target="../embeddings/oleObject62.bin"/><Relationship Id="rId15" Type="http://schemas.openxmlformats.org/officeDocument/2006/relationships/oleObject" Target="../embeddings/oleObject67.bin"/><Relationship Id="rId10" Type="http://schemas.openxmlformats.org/officeDocument/2006/relationships/image" Target="../media/image66.wmf"/><Relationship Id="rId4" Type="http://schemas.openxmlformats.org/officeDocument/2006/relationships/image" Target="../media/image63.wmf"/><Relationship Id="rId9" Type="http://schemas.openxmlformats.org/officeDocument/2006/relationships/oleObject" Target="../embeddings/oleObject64.bin"/><Relationship Id="rId14" Type="http://schemas.openxmlformats.org/officeDocument/2006/relationships/image" Target="../media/image68.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oleObject" Target="../embeddings/oleObject74.bin"/><Relationship Id="rId3" Type="http://schemas.openxmlformats.org/officeDocument/2006/relationships/oleObject" Target="../embeddings/oleObject69.bin"/><Relationship Id="rId7" Type="http://schemas.openxmlformats.org/officeDocument/2006/relationships/oleObject" Target="../embeddings/oleObject71.bin"/><Relationship Id="rId12" Type="http://schemas.openxmlformats.org/officeDocument/2006/relationships/image" Target="../media/image75.wmf"/><Relationship Id="rId2" Type="http://schemas.openxmlformats.org/officeDocument/2006/relationships/slideLayout" Target="../slideLayouts/slideLayout18.xml"/><Relationship Id="rId1" Type="http://schemas.openxmlformats.org/officeDocument/2006/relationships/vmlDrawing" Target="../drawings/vmlDrawing22.vml"/><Relationship Id="rId6" Type="http://schemas.openxmlformats.org/officeDocument/2006/relationships/image" Target="../media/image72.wmf"/><Relationship Id="rId11" Type="http://schemas.openxmlformats.org/officeDocument/2006/relationships/oleObject" Target="../embeddings/oleObject73.bin"/><Relationship Id="rId5" Type="http://schemas.openxmlformats.org/officeDocument/2006/relationships/oleObject" Target="../embeddings/oleObject70.bin"/><Relationship Id="rId10" Type="http://schemas.openxmlformats.org/officeDocument/2006/relationships/image" Target="../media/image74.wmf"/><Relationship Id="rId4" Type="http://schemas.openxmlformats.org/officeDocument/2006/relationships/image" Target="../media/image71.wmf"/><Relationship Id="rId9" Type="http://schemas.openxmlformats.org/officeDocument/2006/relationships/oleObject" Target="../embeddings/oleObject72.bin"/><Relationship Id="rId14" Type="http://schemas.openxmlformats.org/officeDocument/2006/relationships/image" Target="../media/image76.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Layout" Target="../slideLayouts/slideLayout17.xml"/><Relationship Id="rId1" Type="http://schemas.openxmlformats.org/officeDocument/2006/relationships/vmlDrawing" Target="../drawings/vmlDrawing23.vml"/><Relationship Id="rId4" Type="http://schemas.openxmlformats.org/officeDocument/2006/relationships/image" Target="../media/image77.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76.bin"/><Relationship Id="rId2" Type="http://schemas.openxmlformats.org/officeDocument/2006/relationships/slideLayout" Target="../slideLayouts/slideLayout17.xml"/><Relationship Id="rId1" Type="http://schemas.openxmlformats.org/officeDocument/2006/relationships/vmlDrawing" Target="../drawings/vmlDrawing24.vml"/><Relationship Id="rId4" Type="http://schemas.openxmlformats.org/officeDocument/2006/relationships/image" Target="../media/image78.wmf"/></Relationships>
</file>

<file path=ppt/slides/_rels/slide42.xml.rels><?xml version="1.0" encoding="UTF-8" standalone="yes"?>
<Relationships xmlns="http://schemas.openxmlformats.org/package/2006/relationships"><Relationship Id="rId8" Type="http://schemas.openxmlformats.org/officeDocument/2006/relationships/image" Target="../media/image81.wmf"/><Relationship Id="rId13" Type="http://schemas.openxmlformats.org/officeDocument/2006/relationships/oleObject" Target="../embeddings/oleObject82.bin"/><Relationship Id="rId18" Type="http://schemas.openxmlformats.org/officeDocument/2006/relationships/image" Target="../media/image86.wmf"/><Relationship Id="rId3" Type="http://schemas.openxmlformats.org/officeDocument/2006/relationships/oleObject" Target="../embeddings/oleObject77.bin"/><Relationship Id="rId21" Type="http://schemas.openxmlformats.org/officeDocument/2006/relationships/oleObject" Target="../embeddings/oleObject86.bin"/><Relationship Id="rId7" Type="http://schemas.openxmlformats.org/officeDocument/2006/relationships/oleObject" Target="../embeddings/oleObject79.bin"/><Relationship Id="rId12" Type="http://schemas.openxmlformats.org/officeDocument/2006/relationships/image" Target="../media/image83.wmf"/><Relationship Id="rId17" Type="http://schemas.openxmlformats.org/officeDocument/2006/relationships/oleObject" Target="../embeddings/oleObject84.bin"/><Relationship Id="rId2" Type="http://schemas.openxmlformats.org/officeDocument/2006/relationships/slideLayout" Target="../slideLayouts/slideLayout18.xml"/><Relationship Id="rId16" Type="http://schemas.openxmlformats.org/officeDocument/2006/relationships/image" Target="../media/image85.wmf"/><Relationship Id="rId20" Type="http://schemas.openxmlformats.org/officeDocument/2006/relationships/image" Target="../media/image87.wmf"/><Relationship Id="rId1" Type="http://schemas.openxmlformats.org/officeDocument/2006/relationships/vmlDrawing" Target="../drawings/vmlDrawing25.vml"/><Relationship Id="rId6" Type="http://schemas.openxmlformats.org/officeDocument/2006/relationships/image" Target="../media/image80.wmf"/><Relationship Id="rId11" Type="http://schemas.openxmlformats.org/officeDocument/2006/relationships/oleObject" Target="../embeddings/oleObject81.bin"/><Relationship Id="rId5" Type="http://schemas.openxmlformats.org/officeDocument/2006/relationships/oleObject" Target="../embeddings/oleObject78.bin"/><Relationship Id="rId15" Type="http://schemas.openxmlformats.org/officeDocument/2006/relationships/oleObject" Target="../embeddings/oleObject83.bin"/><Relationship Id="rId10" Type="http://schemas.openxmlformats.org/officeDocument/2006/relationships/image" Target="../media/image82.wmf"/><Relationship Id="rId19" Type="http://schemas.openxmlformats.org/officeDocument/2006/relationships/oleObject" Target="../embeddings/oleObject85.bin"/><Relationship Id="rId4" Type="http://schemas.openxmlformats.org/officeDocument/2006/relationships/image" Target="../media/image79.wmf"/><Relationship Id="rId9" Type="http://schemas.openxmlformats.org/officeDocument/2006/relationships/oleObject" Target="../embeddings/oleObject80.bin"/><Relationship Id="rId14" Type="http://schemas.openxmlformats.org/officeDocument/2006/relationships/image" Target="../media/image84.wmf"/><Relationship Id="rId22" Type="http://schemas.openxmlformats.org/officeDocument/2006/relationships/image" Target="../media/image88.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87.bin"/><Relationship Id="rId2" Type="http://schemas.openxmlformats.org/officeDocument/2006/relationships/slideLayout" Target="../slideLayouts/slideLayout17.xml"/><Relationship Id="rId1" Type="http://schemas.openxmlformats.org/officeDocument/2006/relationships/vmlDrawing" Target="../drawings/vmlDrawing26.vml"/><Relationship Id="rId4" Type="http://schemas.openxmlformats.org/officeDocument/2006/relationships/image" Target="../media/image89.wmf"/></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88.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91.wmf"/><Relationship Id="rId5" Type="http://schemas.openxmlformats.org/officeDocument/2006/relationships/oleObject" Target="../embeddings/oleObject89.bin"/><Relationship Id="rId4" Type="http://schemas.openxmlformats.org/officeDocument/2006/relationships/image" Target="../media/image90.wmf"/></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90.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93.wmf"/><Relationship Id="rId5" Type="http://schemas.openxmlformats.org/officeDocument/2006/relationships/oleObject" Target="../embeddings/oleObject91.bin"/><Relationship Id="rId4" Type="http://schemas.openxmlformats.org/officeDocument/2006/relationships/image" Target="../media/image92.w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92.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95.wmf"/><Relationship Id="rId5" Type="http://schemas.openxmlformats.org/officeDocument/2006/relationships/oleObject" Target="../embeddings/oleObject93.bin"/><Relationship Id="rId4" Type="http://schemas.openxmlformats.org/officeDocument/2006/relationships/image" Target="../media/image94.w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94.bin"/><Relationship Id="rId2" Type="http://schemas.openxmlformats.org/officeDocument/2006/relationships/slideLayout" Target="../slideLayouts/slideLayout17.xml"/><Relationship Id="rId1" Type="http://schemas.openxmlformats.org/officeDocument/2006/relationships/vmlDrawing" Target="../drawings/vmlDrawing30.vml"/><Relationship Id="rId4" Type="http://schemas.openxmlformats.org/officeDocument/2006/relationships/image" Target="../media/image96.wmf"/></Relationships>
</file>

<file path=ppt/slides/_rels/slide48.xml.rels><?xml version="1.0" encoding="UTF-8" standalone="yes"?>
<Relationships xmlns="http://schemas.openxmlformats.org/package/2006/relationships"><Relationship Id="rId8" Type="http://schemas.openxmlformats.org/officeDocument/2006/relationships/image" Target="../media/image99.wmf"/><Relationship Id="rId3" Type="http://schemas.openxmlformats.org/officeDocument/2006/relationships/oleObject" Target="../embeddings/oleObject95.bin"/><Relationship Id="rId7" Type="http://schemas.openxmlformats.org/officeDocument/2006/relationships/oleObject" Target="../embeddings/oleObject97.bin"/><Relationship Id="rId12" Type="http://schemas.openxmlformats.org/officeDocument/2006/relationships/image" Target="../media/image101.wmf"/><Relationship Id="rId2" Type="http://schemas.openxmlformats.org/officeDocument/2006/relationships/slideLayout" Target="../slideLayouts/slideLayout18.xml"/><Relationship Id="rId1" Type="http://schemas.openxmlformats.org/officeDocument/2006/relationships/vmlDrawing" Target="../drawings/vmlDrawing31.vml"/><Relationship Id="rId6" Type="http://schemas.openxmlformats.org/officeDocument/2006/relationships/image" Target="../media/image98.wmf"/><Relationship Id="rId11" Type="http://schemas.openxmlformats.org/officeDocument/2006/relationships/oleObject" Target="../embeddings/oleObject99.bin"/><Relationship Id="rId5" Type="http://schemas.openxmlformats.org/officeDocument/2006/relationships/oleObject" Target="../embeddings/oleObject96.bin"/><Relationship Id="rId10" Type="http://schemas.openxmlformats.org/officeDocument/2006/relationships/image" Target="../media/image100.wmf"/><Relationship Id="rId4" Type="http://schemas.openxmlformats.org/officeDocument/2006/relationships/image" Target="../media/image97.wmf"/><Relationship Id="rId9" Type="http://schemas.openxmlformats.org/officeDocument/2006/relationships/oleObject" Target="../embeddings/oleObject98.bin"/></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00.bin"/><Relationship Id="rId2" Type="http://schemas.openxmlformats.org/officeDocument/2006/relationships/slideLayout" Target="../slideLayouts/slideLayout17.xml"/><Relationship Id="rId1" Type="http://schemas.openxmlformats.org/officeDocument/2006/relationships/vmlDrawing" Target="../drawings/vmlDrawing32.vml"/><Relationship Id="rId4" Type="http://schemas.openxmlformats.org/officeDocument/2006/relationships/image" Target="../media/image102.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7.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0.xml.rels><?xml version="1.0" encoding="UTF-8" standalone="yes"?>
<Relationships xmlns="http://schemas.openxmlformats.org/package/2006/relationships"><Relationship Id="rId8" Type="http://schemas.openxmlformats.org/officeDocument/2006/relationships/image" Target="../media/image105.wmf"/><Relationship Id="rId3" Type="http://schemas.openxmlformats.org/officeDocument/2006/relationships/oleObject" Target="../embeddings/oleObject101.bin"/><Relationship Id="rId7" Type="http://schemas.openxmlformats.org/officeDocument/2006/relationships/oleObject" Target="../embeddings/oleObject103.bin"/><Relationship Id="rId12" Type="http://schemas.openxmlformats.org/officeDocument/2006/relationships/image" Target="../media/image107.wmf"/><Relationship Id="rId2" Type="http://schemas.openxmlformats.org/officeDocument/2006/relationships/slideLayout" Target="../slideLayouts/slideLayout18.xml"/><Relationship Id="rId1" Type="http://schemas.openxmlformats.org/officeDocument/2006/relationships/vmlDrawing" Target="../drawings/vmlDrawing33.vml"/><Relationship Id="rId6" Type="http://schemas.openxmlformats.org/officeDocument/2006/relationships/image" Target="../media/image104.wmf"/><Relationship Id="rId11" Type="http://schemas.openxmlformats.org/officeDocument/2006/relationships/oleObject" Target="../embeddings/oleObject105.bin"/><Relationship Id="rId5" Type="http://schemas.openxmlformats.org/officeDocument/2006/relationships/oleObject" Target="../embeddings/oleObject102.bin"/><Relationship Id="rId10" Type="http://schemas.openxmlformats.org/officeDocument/2006/relationships/image" Target="../media/image106.wmf"/><Relationship Id="rId4" Type="http://schemas.openxmlformats.org/officeDocument/2006/relationships/image" Target="../media/image103.wmf"/><Relationship Id="rId9" Type="http://schemas.openxmlformats.org/officeDocument/2006/relationships/oleObject" Target="../embeddings/oleObject104.bin"/></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image" Target="../media/image110.wmf"/><Relationship Id="rId3" Type="http://schemas.openxmlformats.org/officeDocument/2006/relationships/oleObject" Target="../embeddings/oleObject106.bin"/><Relationship Id="rId7" Type="http://schemas.openxmlformats.org/officeDocument/2006/relationships/oleObject" Target="../embeddings/oleObject108.bin"/><Relationship Id="rId12" Type="http://schemas.openxmlformats.org/officeDocument/2006/relationships/image" Target="../media/image112.wmf"/><Relationship Id="rId2" Type="http://schemas.openxmlformats.org/officeDocument/2006/relationships/slideLayout" Target="../slideLayouts/slideLayout19.xml"/><Relationship Id="rId1" Type="http://schemas.openxmlformats.org/officeDocument/2006/relationships/vmlDrawing" Target="../drawings/vmlDrawing34.vml"/><Relationship Id="rId6" Type="http://schemas.openxmlformats.org/officeDocument/2006/relationships/image" Target="../media/image109.wmf"/><Relationship Id="rId11" Type="http://schemas.openxmlformats.org/officeDocument/2006/relationships/oleObject" Target="../embeddings/oleObject110.bin"/><Relationship Id="rId5" Type="http://schemas.openxmlformats.org/officeDocument/2006/relationships/oleObject" Target="../embeddings/oleObject107.bin"/><Relationship Id="rId10" Type="http://schemas.openxmlformats.org/officeDocument/2006/relationships/image" Target="../media/image111.wmf"/><Relationship Id="rId4" Type="http://schemas.openxmlformats.org/officeDocument/2006/relationships/image" Target="../media/image108.wmf"/><Relationship Id="rId9" Type="http://schemas.openxmlformats.org/officeDocument/2006/relationships/oleObject" Target="../embeddings/oleObject109.bin"/></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image" Target="../media/image115.wmf"/><Relationship Id="rId3" Type="http://schemas.openxmlformats.org/officeDocument/2006/relationships/oleObject" Target="../embeddings/oleObject111.bin"/><Relationship Id="rId7" Type="http://schemas.openxmlformats.org/officeDocument/2006/relationships/oleObject" Target="../embeddings/oleObject113.bin"/><Relationship Id="rId12" Type="http://schemas.openxmlformats.org/officeDocument/2006/relationships/image" Target="../media/image117.wmf"/><Relationship Id="rId2" Type="http://schemas.openxmlformats.org/officeDocument/2006/relationships/slideLayout" Target="../slideLayouts/slideLayout19.xml"/><Relationship Id="rId1" Type="http://schemas.openxmlformats.org/officeDocument/2006/relationships/vmlDrawing" Target="../drawings/vmlDrawing35.vml"/><Relationship Id="rId6" Type="http://schemas.openxmlformats.org/officeDocument/2006/relationships/image" Target="../media/image114.wmf"/><Relationship Id="rId11" Type="http://schemas.openxmlformats.org/officeDocument/2006/relationships/oleObject" Target="../embeddings/oleObject115.bin"/><Relationship Id="rId5" Type="http://schemas.openxmlformats.org/officeDocument/2006/relationships/oleObject" Target="../embeddings/oleObject112.bin"/><Relationship Id="rId10" Type="http://schemas.openxmlformats.org/officeDocument/2006/relationships/image" Target="../media/image116.wmf"/><Relationship Id="rId4" Type="http://schemas.openxmlformats.org/officeDocument/2006/relationships/image" Target="../media/image113.wmf"/><Relationship Id="rId9" Type="http://schemas.openxmlformats.org/officeDocument/2006/relationships/oleObject" Target="../embeddings/oleObject114.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18.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emf"/><Relationship Id="rId5" Type="http://schemas.openxmlformats.org/officeDocument/2006/relationships/oleObject" Target="../embeddings/oleObject7.bin"/><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WordArt 6"/>
          <p:cNvSpPr>
            <a:spLocks noChangeArrowheads="1" noChangeShapeType="1" noTextEdit="1"/>
          </p:cNvSpPr>
          <p:nvPr/>
        </p:nvSpPr>
        <p:spPr bwMode="auto">
          <a:xfrm>
            <a:off x="8401050" y="765175"/>
            <a:ext cx="1589088" cy="723900"/>
          </a:xfrm>
          <a:prstGeom prst="rect">
            <a:avLst/>
          </a:prstGeom>
        </p:spPr>
        <p:txBody>
          <a:bodyPr wrap="none" fromWordArt="1">
            <a:prstTxWarp prst="textPlain">
              <a:avLst>
                <a:gd name="adj" fmla="val 50000"/>
              </a:avLst>
            </a:prstTxWarp>
          </a:bodyPr>
          <a:lstStyle/>
          <a:p>
            <a:pPr algn="ctr" rtl="1"/>
            <a:r>
              <a:rPr lang="fa-IR" sz="3600" b="1" kern="10">
                <a:ln w="12700" cap="sq">
                  <a:solidFill>
                    <a:srgbClr val="3333CC"/>
                  </a:solidFill>
                  <a:round/>
                  <a:headEnd type="none" w="lg" len="lg"/>
                  <a:tailEnd type="none" w="lg" len="lg"/>
                </a:ln>
                <a:solidFill>
                  <a:srgbClr val="B2B2B2">
                    <a:alpha val="50195"/>
                  </a:srgbClr>
                </a:solidFill>
                <a:effectLst>
                  <a:outerShdw dist="45791" dir="2021404" algn="ctr" rotWithShape="0">
                    <a:srgbClr val="9999FF"/>
                  </a:outerShdw>
                </a:effectLst>
                <a:cs typeface="B Nazanin" panose="00000400000000000000"/>
              </a:rPr>
              <a:t>فصل چهارم</a:t>
            </a:r>
            <a:endParaRPr lang="en-US" sz="3600" b="1" kern="10">
              <a:ln w="12700" cap="sq">
                <a:solidFill>
                  <a:srgbClr val="3333CC"/>
                </a:solidFill>
                <a:round/>
                <a:headEnd type="none" w="lg" len="lg"/>
                <a:tailEnd type="none" w="lg" len="lg"/>
              </a:ln>
              <a:solidFill>
                <a:srgbClr val="B2B2B2">
                  <a:alpha val="50195"/>
                </a:srgbClr>
              </a:solidFill>
              <a:effectLst>
                <a:outerShdw dist="45791" dir="2021404" algn="ctr" rotWithShape="0">
                  <a:srgbClr val="9999FF"/>
                </a:outerShdw>
              </a:effectLst>
              <a:cs typeface="B Nazanin" panose="00000400000000000000"/>
            </a:endParaRPr>
          </a:p>
        </p:txBody>
      </p:sp>
      <p:sp>
        <p:nvSpPr>
          <p:cNvPr id="154627" name="WordArt 8"/>
          <p:cNvSpPr>
            <a:spLocks noChangeArrowheads="1" noChangeShapeType="1" noTextEdit="1"/>
          </p:cNvSpPr>
          <p:nvPr/>
        </p:nvSpPr>
        <p:spPr bwMode="auto">
          <a:xfrm>
            <a:off x="3719514" y="2205038"/>
            <a:ext cx="4537075" cy="2163762"/>
          </a:xfrm>
          <a:prstGeom prst="rect">
            <a:avLst/>
          </a:prstGeom>
        </p:spPr>
        <p:txBody>
          <a:bodyPr wrap="none" fromWordArt="1">
            <a:prstTxWarp prst="textPlain">
              <a:avLst>
                <a:gd name="adj" fmla="val 50000"/>
              </a:avLst>
            </a:prstTxWarp>
          </a:bodyPr>
          <a:lstStyle/>
          <a:p>
            <a:pPr algn="ctr" rtl="1"/>
            <a:r>
              <a:rPr lang="fa-IR" sz="3600" b="1" kern="10" dirty="0">
                <a:ln w="9525" cap="sq">
                  <a:solidFill>
                    <a:srgbClr val="6969D9"/>
                  </a:solidFill>
                  <a:round/>
                  <a:headEnd type="none" w="lg" len="lg"/>
                  <a:tailEnd type="none" w="lg" len="lg"/>
                </a:ln>
                <a:solidFill>
                  <a:srgbClr val="00D600"/>
                </a:solidFill>
                <a:effectLst>
                  <a:outerShdw dist="45791" dir="2021404" algn="ctr" rotWithShape="0">
                    <a:srgbClr val="B2B2B2">
                      <a:alpha val="79999"/>
                    </a:srgbClr>
                  </a:outerShdw>
                </a:effectLst>
                <a:cs typeface="B Nazanin" panose="00000400000000000000"/>
              </a:rPr>
              <a:t>پتانسيل الكتريكي </a:t>
            </a:r>
            <a:endParaRPr lang="en-US" sz="3600" b="1" kern="10" dirty="0">
              <a:ln w="9525" cap="sq">
                <a:solidFill>
                  <a:srgbClr val="6969D9"/>
                </a:solidFill>
                <a:round/>
                <a:headEnd type="none" w="lg" len="lg"/>
                <a:tailEnd type="none" w="lg" len="lg"/>
              </a:ln>
              <a:solidFill>
                <a:srgbClr val="00D600"/>
              </a:solidFill>
              <a:effectLst>
                <a:outerShdw dist="45791" dir="2021404" algn="ctr" rotWithShape="0">
                  <a:srgbClr val="B2B2B2">
                    <a:alpha val="79999"/>
                  </a:srgbClr>
                </a:outerShdw>
              </a:effectLst>
              <a:cs typeface="B Nazanin" panose="00000400000000000000"/>
            </a:endParaRPr>
          </a:p>
        </p:txBody>
      </p:sp>
    </p:spTree>
    <p:extLst>
      <p:ext uri="{BB962C8B-B14F-4D97-AF65-F5344CB8AC3E}">
        <p14:creationId xmlns:p14="http://schemas.microsoft.com/office/powerpoint/2010/main" val="40593602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a:xfrm>
            <a:off x="2135188" y="1295400"/>
            <a:ext cx="8001000" cy="838200"/>
          </a:xfrm>
        </p:spPr>
        <p:txBody>
          <a:bodyPr/>
          <a:lstStyle/>
          <a:p>
            <a:pPr eaLnBrk="1" hangingPunct="1"/>
            <a:r>
              <a:rPr lang="fa-IR" altLang="en-US" smtClean="0"/>
              <a:t>مثال 1 </a:t>
            </a:r>
            <a:endParaRPr lang="en-US" altLang="en-US" smtClean="0"/>
          </a:p>
        </p:txBody>
      </p:sp>
      <p:sp>
        <p:nvSpPr>
          <p:cNvPr id="743427" name="Rectangle 3"/>
          <p:cNvSpPr>
            <a:spLocks noGrp="1" noChangeArrowheads="1"/>
          </p:cNvSpPr>
          <p:nvPr>
            <p:ph type="body" idx="1"/>
          </p:nvPr>
        </p:nvSpPr>
        <p:spPr>
          <a:xfrm>
            <a:off x="2209800" y="2951163"/>
            <a:ext cx="7772400" cy="1054100"/>
          </a:xfrm>
        </p:spPr>
        <p:txBody>
          <a:bodyPr/>
          <a:lstStyle/>
          <a:p>
            <a:pPr marL="0" indent="0" algn="just">
              <a:buNone/>
            </a:pPr>
            <a:r>
              <a:rPr lang="fa-IR" altLang="en-US" smtClean="0"/>
              <a:t>سطوح هم پتانسيل اطراف يك يا دو بار نقطه‌اي و يا صفحۀ بار دار سطح چگونه است ؟ </a:t>
            </a:r>
            <a:endParaRPr lang="en-US" altLang="en-US" smtClean="0"/>
          </a:p>
        </p:txBody>
      </p:sp>
    </p:spTree>
    <p:extLst>
      <p:ext uri="{BB962C8B-B14F-4D97-AF65-F5344CB8AC3E}">
        <p14:creationId xmlns:p14="http://schemas.microsoft.com/office/powerpoint/2010/main" val="35870419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43426"/>
                                        </p:tgtEl>
                                        <p:attrNameLst>
                                          <p:attrName>style.visibility</p:attrName>
                                        </p:attrNameLst>
                                      </p:cBhvr>
                                      <p:to>
                                        <p:strVal val="visible"/>
                                      </p:to>
                                    </p:set>
                                    <p:animEffect transition="in" filter="fade">
                                      <p:cBhvr>
                                        <p:cTn id="7" dur="800" decel="100000"/>
                                        <p:tgtEl>
                                          <p:spTgt spid="743426"/>
                                        </p:tgtEl>
                                      </p:cBhvr>
                                    </p:animEffect>
                                    <p:anim calcmode="lin" valueType="num">
                                      <p:cBhvr>
                                        <p:cTn id="8" dur="800" decel="100000" fill="hold"/>
                                        <p:tgtEl>
                                          <p:spTgt spid="743426"/>
                                        </p:tgtEl>
                                        <p:attrNameLst>
                                          <p:attrName>style.rotation</p:attrName>
                                        </p:attrNameLst>
                                      </p:cBhvr>
                                      <p:tavLst>
                                        <p:tav tm="0">
                                          <p:val>
                                            <p:fltVal val="-90"/>
                                          </p:val>
                                        </p:tav>
                                        <p:tav tm="100000">
                                          <p:val>
                                            <p:fltVal val="0"/>
                                          </p:val>
                                        </p:tav>
                                      </p:tavLst>
                                    </p:anim>
                                    <p:anim calcmode="lin" valueType="num">
                                      <p:cBhvr>
                                        <p:cTn id="9" dur="800" decel="100000" fill="hold"/>
                                        <p:tgtEl>
                                          <p:spTgt spid="743426"/>
                                        </p:tgtEl>
                                        <p:attrNameLst>
                                          <p:attrName>ppt_x</p:attrName>
                                        </p:attrNameLst>
                                      </p:cBhvr>
                                      <p:tavLst>
                                        <p:tav tm="0">
                                          <p:val>
                                            <p:strVal val="#ppt_x+0.4"/>
                                          </p:val>
                                        </p:tav>
                                        <p:tav tm="100000">
                                          <p:val>
                                            <p:strVal val="#ppt_x-0.05"/>
                                          </p:val>
                                        </p:tav>
                                      </p:tavLst>
                                    </p:anim>
                                    <p:anim calcmode="lin" valueType="num">
                                      <p:cBhvr>
                                        <p:cTn id="10" dur="800" decel="100000" fill="hold"/>
                                        <p:tgtEl>
                                          <p:spTgt spid="74342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4342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4342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43427">
                                            <p:txEl>
                                              <p:pRg st="0" end="0"/>
                                            </p:txEl>
                                          </p:spTgt>
                                        </p:tgtEl>
                                        <p:attrNameLst>
                                          <p:attrName>style.visibility</p:attrName>
                                        </p:attrNameLst>
                                      </p:cBhvr>
                                      <p:to>
                                        <p:strVal val="visible"/>
                                      </p:to>
                                    </p:set>
                                    <p:anim calcmode="discrete" valueType="clr">
                                      <p:cBhvr override="childStyle">
                                        <p:cTn id="16" dur="80"/>
                                        <p:tgtEl>
                                          <p:spTgt spid="74342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43427">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43427">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3426" grpId="0"/>
      <p:bldP spid="74342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a:lstStyle/>
          <a:p>
            <a:pPr eaLnBrk="1" hangingPunct="1"/>
            <a:r>
              <a:rPr lang="fa-IR" altLang="en-US" smtClean="0"/>
              <a:t> حل مثال 1 </a:t>
            </a:r>
            <a:endParaRPr lang="en-US" altLang="en-US" smtClean="0"/>
          </a:p>
        </p:txBody>
      </p:sp>
      <p:pic>
        <p:nvPicPr>
          <p:cNvPr id="164867" name="Picture 768" descr="Drawing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1" y="333376"/>
            <a:ext cx="3228975"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868" name="Picture 769" descr="Drawing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9650" y="3429000"/>
            <a:ext cx="294163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869" name="Picture 770" descr="Drawing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7439" y="1844676"/>
            <a:ext cx="3228975"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6767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44450"/>
                                        </p:tgtEl>
                                        <p:attrNameLst>
                                          <p:attrName>style.visibility</p:attrName>
                                        </p:attrNameLst>
                                      </p:cBhvr>
                                      <p:to>
                                        <p:strVal val="visible"/>
                                      </p:to>
                                    </p:set>
                                    <p:animEffect transition="in" filter="fade">
                                      <p:cBhvr>
                                        <p:cTn id="7" dur="800" decel="100000"/>
                                        <p:tgtEl>
                                          <p:spTgt spid="744450"/>
                                        </p:tgtEl>
                                      </p:cBhvr>
                                    </p:animEffect>
                                    <p:anim calcmode="lin" valueType="num">
                                      <p:cBhvr>
                                        <p:cTn id="8" dur="800" decel="100000" fill="hold"/>
                                        <p:tgtEl>
                                          <p:spTgt spid="744450"/>
                                        </p:tgtEl>
                                        <p:attrNameLst>
                                          <p:attrName>style.rotation</p:attrName>
                                        </p:attrNameLst>
                                      </p:cBhvr>
                                      <p:tavLst>
                                        <p:tav tm="0">
                                          <p:val>
                                            <p:fltVal val="-90"/>
                                          </p:val>
                                        </p:tav>
                                        <p:tav tm="100000">
                                          <p:val>
                                            <p:fltVal val="0"/>
                                          </p:val>
                                        </p:tav>
                                      </p:tavLst>
                                    </p:anim>
                                    <p:anim calcmode="lin" valueType="num">
                                      <p:cBhvr>
                                        <p:cTn id="9" dur="800" decel="100000" fill="hold"/>
                                        <p:tgtEl>
                                          <p:spTgt spid="744450"/>
                                        </p:tgtEl>
                                        <p:attrNameLst>
                                          <p:attrName>ppt_x</p:attrName>
                                        </p:attrNameLst>
                                      </p:cBhvr>
                                      <p:tavLst>
                                        <p:tav tm="0">
                                          <p:val>
                                            <p:strVal val="#ppt_x+0.4"/>
                                          </p:val>
                                        </p:tav>
                                        <p:tav tm="100000">
                                          <p:val>
                                            <p:strVal val="#ppt_x-0.05"/>
                                          </p:val>
                                        </p:tav>
                                      </p:tavLst>
                                    </p:anim>
                                    <p:anim calcmode="lin" valueType="num">
                                      <p:cBhvr>
                                        <p:cTn id="10" dur="800" decel="100000" fill="hold"/>
                                        <p:tgtEl>
                                          <p:spTgt spid="7444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444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4445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445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5475" name="Rectangle 3"/>
          <p:cNvSpPr>
            <a:spLocks noGrp="1" noChangeArrowheads="1"/>
          </p:cNvSpPr>
          <p:nvPr>
            <p:ph type="body" sz="half" idx="1"/>
          </p:nvPr>
        </p:nvSpPr>
        <p:spPr>
          <a:xfrm>
            <a:off x="2106613" y="620714"/>
            <a:ext cx="7993062" cy="936625"/>
          </a:xfrm>
        </p:spPr>
        <p:txBody>
          <a:bodyPr/>
          <a:lstStyle/>
          <a:p>
            <a:pPr marL="0" indent="0" algn="just">
              <a:buNone/>
            </a:pPr>
            <a:r>
              <a:rPr lang="fa-IR" altLang="en-US" smtClean="0"/>
              <a:t>اختلاف پتانسيل الكتريكي در ميدان بار نقطه‌اي به مسير بستگي ندارد : </a:t>
            </a:r>
          </a:p>
        </p:txBody>
      </p:sp>
      <p:graphicFrame>
        <p:nvGraphicFramePr>
          <p:cNvPr id="165891" name="Object 9"/>
          <p:cNvGraphicFramePr>
            <a:graphicFrameLocks noChangeAspect="1"/>
          </p:cNvGraphicFramePr>
          <p:nvPr>
            <p:ph sz="quarter" idx="2"/>
          </p:nvPr>
        </p:nvGraphicFramePr>
        <p:xfrm>
          <a:off x="8020050" y="2311400"/>
          <a:ext cx="114300" cy="215900"/>
        </p:xfrm>
        <a:graphic>
          <a:graphicData uri="http://schemas.openxmlformats.org/presentationml/2006/ole">
            <mc:AlternateContent xmlns:mc="http://schemas.openxmlformats.org/markup-compatibility/2006">
              <mc:Choice xmlns:v="urn:schemas-microsoft-com:vml" Requires="v">
                <p:oleObj spid="_x0000_s5122" name="Equation" r:id="rId3" imgW="114151" imgH="215619" progId="Equation.3">
                  <p:embed/>
                </p:oleObj>
              </mc:Choice>
              <mc:Fallback>
                <p:oleObj name="Equation" r:id="rId3" imgW="114151"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20050" y="231140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45576" name="Group 104"/>
          <p:cNvGrpSpPr>
            <a:grpSpLocks/>
          </p:cNvGrpSpPr>
          <p:nvPr/>
        </p:nvGrpSpPr>
        <p:grpSpPr bwMode="auto">
          <a:xfrm>
            <a:off x="4079876" y="1268414"/>
            <a:ext cx="3743325" cy="2701925"/>
            <a:chOff x="657" y="2251"/>
            <a:chExt cx="2358" cy="1702"/>
          </a:xfrm>
        </p:grpSpPr>
        <p:sp>
          <p:nvSpPr>
            <p:cNvPr id="165895" name="Line 30"/>
            <p:cNvSpPr>
              <a:spLocks noChangeShapeType="1"/>
            </p:cNvSpPr>
            <p:nvPr/>
          </p:nvSpPr>
          <p:spPr bwMode="auto">
            <a:xfrm flipV="1">
              <a:off x="814" y="2733"/>
              <a:ext cx="2044" cy="734"/>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896" name="Line 31"/>
            <p:cNvSpPr>
              <a:spLocks noChangeShapeType="1"/>
            </p:cNvSpPr>
            <p:nvPr/>
          </p:nvSpPr>
          <p:spPr bwMode="auto">
            <a:xfrm flipV="1">
              <a:off x="814" y="3022"/>
              <a:ext cx="2149" cy="471"/>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897" name="Line 32"/>
            <p:cNvSpPr>
              <a:spLocks noChangeShapeType="1"/>
            </p:cNvSpPr>
            <p:nvPr/>
          </p:nvSpPr>
          <p:spPr bwMode="auto">
            <a:xfrm flipV="1">
              <a:off x="814" y="3352"/>
              <a:ext cx="2201" cy="17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898" name="Line 33"/>
            <p:cNvSpPr>
              <a:spLocks noChangeShapeType="1"/>
            </p:cNvSpPr>
            <p:nvPr/>
          </p:nvSpPr>
          <p:spPr bwMode="auto">
            <a:xfrm>
              <a:off x="814" y="3556"/>
              <a:ext cx="2149" cy="105"/>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899" name="Line 34"/>
            <p:cNvSpPr>
              <a:spLocks noChangeShapeType="1"/>
            </p:cNvSpPr>
            <p:nvPr/>
          </p:nvSpPr>
          <p:spPr bwMode="auto">
            <a:xfrm>
              <a:off x="799" y="3586"/>
              <a:ext cx="2201" cy="367"/>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0" name="Line 35"/>
            <p:cNvSpPr>
              <a:spLocks noChangeShapeType="1"/>
            </p:cNvSpPr>
            <p:nvPr/>
          </p:nvSpPr>
          <p:spPr bwMode="auto">
            <a:xfrm flipV="1">
              <a:off x="814" y="2480"/>
              <a:ext cx="1887" cy="961"/>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1" name="Line 36"/>
            <p:cNvSpPr>
              <a:spLocks noChangeShapeType="1"/>
            </p:cNvSpPr>
            <p:nvPr/>
          </p:nvSpPr>
          <p:spPr bwMode="auto">
            <a:xfrm flipV="1">
              <a:off x="796" y="2251"/>
              <a:ext cx="1694" cy="1172"/>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2" name="Oval 27"/>
            <p:cNvSpPr>
              <a:spLocks noChangeArrowheads="1"/>
            </p:cNvSpPr>
            <p:nvPr/>
          </p:nvSpPr>
          <p:spPr bwMode="auto">
            <a:xfrm>
              <a:off x="657" y="3404"/>
              <a:ext cx="209" cy="209"/>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65903" name="Freeform 41"/>
            <p:cNvSpPr>
              <a:spLocks/>
            </p:cNvSpPr>
            <p:nvPr/>
          </p:nvSpPr>
          <p:spPr bwMode="auto">
            <a:xfrm>
              <a:off x="1602" y="3452"/>
              <a:ext cx="148" cy="10"/>
            </a:xfrm>
            <a:custGeom>
              <a:avLst/>
              <a:gdLst>
                <a:gd name="T0" fmla="*/ 0 w 148"/>
                <a:gd name="T1" fmla="*/ 10 h 10"/>
                <a:gd name="T2" fmla="*/ 148 w 148"/>
                <a:gd name="T3" fmla="*/ 0 h 10"/>
                <a:gd name="T4" fmla="*/ 0 60000 65536"/>
                <a:gd name="T5" fmla="*/ 0 60000 65536"/>
              </a:gdLst>
              <a:ahLst/>
              <a:cxnLst>
                <a:cxn ang="T4">
                  <a:pos x="T0" y="T1"/>
                </a:cxn>
                <a:cxn ang="T5">
                  <a:pos x="T2" y="T3"/>
                </a:cxn>
              </a:cxnLst>
              <a:rect l="0" t="0" r="r" b="b"/>
              <a:pathLst>
                <a:path w="148" h="10">
                  <a:moveTo>
                    <a:pt x="0" y="10"/>
                  </a:moveTo>
                  <a:lnTo>
                    <a:pt x="148" y="0"/>
                  </a:lnTo>
                </a:path>
              </a:pathLst>
            </a:custGeom>
            <a:noFill/>
            <a:ln w="19050" cap="sq">
              <a:solidFill>
                <a:srgbClr val="FE0000"/>
              </a:solidFill>
              <a:round/>
              <a:headEnd type="none" w="lg" len="lg"/>
              <a:tailEnd type="none" w="med"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4" name="Freeform 42"/>
            <p:cNvSpPr>
              <a:spLocks/>
            </p:cNvSpPr>
            <p:nvPr/>
          </p:nvSpPr>
          <p:spPr bwMode="auto">
            <a:xfrm>
              <a:off x="1745" y="3603"/>
              <a:ext cx="280" cy="13"/>
            </a:xfrm>
            <a:custGeom>
              <a:avLst/>
              <a:gdLst>
                <a:gd name="T0" fmla="*/ 0 w 242"/>
                <a:gd name="T1" fmla="*/ 0 h 11"/>
                <a:gd name="T2" fmla="*/ 375 w 242"/>
                <a:gd name="T3" fmla="*/ 18 h 11"/>
                <a:gd name="T4" fmla="*/ 0 60000 65536"/>
                <a:gd name="T5" fmla="*/ 0 60000 65536"/>
              </a:gdLst>
              <a:ahLst/>
              <a:cxnLst>
                <a:cxn ang="T4">
                  <a:pos x="T0" y="T1"/>
                </a:cxn>
                <a:cxn ang="T5">
                  <a:pos x="T2" y="T3"/>
                </a:cxn>
              </a:cxnLst>
              <a:rect l="0" t="0" r="r" b="b"/>
              <a:pathLst>
                <a:path w="242" h="11">
                  <a:moveTo>
                    <a:pt x="0" y="0"/>
                  </a:moveTo>
                  <a:lnTo>
                    <a:pt x="242" y="11"/>
                  </a:lnTo>
                </a:path>
              </a:pathLst>
            </a:custGeom>
            <a:noFill/>
            <a:ln w="19050" cap="sq">
              <a:solidFill>
                <a:srgbClr val="FE0000"/>
              </a:solidFill>
              <a:round/>
              <a:headEnd type="none" w="lg" len="lg"/>
              <a:tailEnd type="none" w="med"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5" name="Line 43"/>
            <p:cNvSpPr>
              <a:spLocks noChangeShapeType="1"/>
            </p:cNvSpPr>
            <p:nvPr/>
          </p:nvSpPr>
          <p:spPr bwMode="auto">
            <a:xfrm>
              <a:off x="1480" y="3237"/>
              <a:ext cx="0" cy="104"/>
            </a:xfrm>
            <a:prstGeom prst="line">
              <a:avLst/>
            </a:prstGeom>
            <a:noFill/>
            <a:ln w="19050" cap="sq">
              <a:solidFill>
                <a:srgbClr val="05E34A"/>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6" name="Freeform 44"/>
            <p:cNvSpPr>
              <a:spLocks/>
            </p:cNvSpPr>
            <p:nvPr/>
          </p:nvSpPr>
          <p:spPr bwMode="auto">
            <a:xfrm>
              <a:off x="1598" y="3321"/>
              <a:ext cx="3" cy="130"/>
            </a:xfrm>
            <a:custGeom>
              <a:avLst/>
              <a:gdLst>
                <a:gd name="T0" fmla="*/ 3 w 3"/>
                <a:gd name="T1" fmla="*/ 130 h 130"/>
                <a:gd name="T2" fmla="*/ 0 w 3"/>
                <a:gd name="T3" fmla="*/ 0 h 130"/>
                <a:gd name="T4" fmla="*/ 0 60000 65536"/>
                <a:gd name="T5" fmla="*/ 0 60000 65536"/>
              </a:gdLst>
              <a:ahLst/>
              <a:cxnLst>
                <a:cxn ang="T4">
                  <a:pos x="T0" y="T1"/>
                </a:cxn>
                <a:cxn ang="T5">
                  <a:pos x="T2" y="T3"/>
                </a:cxn>
              </a:cxnLst>
              <a:rect l="0" t="0" r="r" b="b"/>
              <a:pathLst>
                <a:path w="3" h="130">
                  <a:moveTo>
                    <a:pt x="3" y="130"/>
                  </a:moveTo>
                  <a:lnTo>
                    <a:pt x="0" y="0"/>
                  </a:lnTo>
                </a:path>
              </a:pathLst>
            </a:custGeom>
            <a:noFill/>
            <a:ln w="19050" cap="sq">
              <a:solidFill>
                <a:srgbClr val="05E34A"/>
              </a:solidFill>
              <a:round/>
              <a:headEnd type="none" w="lg" len="lg"/>
              <a:tailEnd type="none" w="med"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7" name="Freeform 45"/>
            <p:cNvSpPr>
              <a:spLocks/>
            </p:cNvSpPr>
            <p:nvPr/>
          </p:nvSpPr>
          <p:spPr bwMode="auto">
            <a:xfrm>
              <a:off x="1745" y="3461"/>
              <a:ext cx="1" cy="144"/>
            </a:xfrm>
            <a:custGeom>
              <a:avLst/>
              <a:gdLst>
                <a:gd name="T0" fmla="*/ 0 w 1"/>
                <a:gd name="T1" fmla="*/ 0 h 125"/>
                <a:gd name="T2" fmla="*/ 0 w 1"/>
                <a:gd name="T3" fmla="*/ 191 h 125"/>
                <a:gd name="T4" fmla="*/ 0 60000 65536"/>
                <a:gd name="T5" fmla="*/ 0 60000 65536"/>
              </a:gdLst>
              <a:ahLst/>
              <a:cxnLst>
                <a:cxn ang="T4">
                  <a:pos x="T0" y="T1"/>
                </a:cxn>
                <a:cxn ang="T5">
                  <a:pos x="T2" y="T3"/>
                </a:cxn>
              </a:cxnLst>
              <a:rect l="0" t="0" r="r" b="b"/>
              <a:pathLst>
                <a:path w="1" h="125">
                  <a:moveTo>
                    <a:pt x="0" y="0"/>
                  </a:moveTo>
                  <a:lnTo>
                    <a:pt x="0" y="125"/>
                  </a:lnTo>
                </a:path>
              </a:pathLst>
            </a:custGeom>
            <a:noFill/>
            <a:ln w="19050" cap="sq">
              <a:solidFill>
                <a:srgbClr val="05E34A"/>
              </a:solidFill>
              <a:round/>
              <a:headEnd type="none" w="lg" len="lg"/>
              <a:tailEnd type="none" w="med"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8" name="Line 48"/>
            <p:cNvSpPr>
              <a:spLocks noChangeShapeType="1"/>
            </p:cNvSpPr>
            <p:nvPr/>
          </p:nvSpPr>
          <p:spPr bwMode="auto">
            <a:xfrm>
              <a:off x="2387" y="2905"/>
              <a:ext cx="0" cy="244"/>
            </a:xfrm>
            <a:prstGeom prst="line">
              <a:avLst/>
            </a:prstGeom>
            <a:noFill/>
            <a:ln w="19050" cap="sq">
              <a:solidFill>
                <a:srgbClr val="05E34A"/>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9" name="Line 49"/>
            <p:cNvSpPr>
              <a:spLocks noChangeShapeType="1"/>
            </p:cNvSpPr>
            <p:nvPr/>
          </p:nvSpPr>
          <p:spPr bwMode="auto">
            <a:xfrm>
              <a:off x="2187" y="3193"/>
              <a:ext cx="0" cy="223"/>
            </a:xfrm>
            <a:prstGeom prst="line">
              <a:avLst/>
            </a:prstGeom>
            <a:noFill/>
            <a:ln w="19050" cap="sq">
              <a:solidFill>
                <a:srgbClr val="05E34A"/>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0" name="Freeform 50"/>
            <p:cNvSpPr>
              <a:spLocks/>
            </p:cNvSpPr>
            <p:nvPr/>
          </p:nvSpPr>
          <p:spPr bwMode="auto">
            <a:xfrm>
              <a:off x="2040" y="3428"/>
              <a:ext cx="1" cy="186"/>
            </a:xfrm>
            <a:custGeom>
              <a:avLst/>
              <a:gdLst>
                <a:gd name="T0" fmla="*/ 1 w 1"/>
                <a:gd name="T1" fmla="*/ 0 h 161"/>
                <a:gd name="T2" fmla="*/ 0 w 1"/>
                <a:gd name="T3" fmla="*/ 140 h 161"/>
                <a:gd name="T4" fmla="*/ 0 w 1"/>
                <a:gd name="T5" fmla="*/ 248 h 161"/>
                <a:gd name="T6" fmla="*/ 0 60000 65536"/>
                <a:gd name="T7" fmla="*/ 0 60000 65536"/>
                <a:gd name="T8" fmla="*/ 0 60000 65536"/>
              </a:gdLst>
              <a:ahLst/>
              <a:cxnLst>
                <a:cxn ang="T6">
                  <a:pos x="T0" y="T1"/>
                </a:cxn>
                <a:cxn ang="T7">
                  <a:pos x="T2" y="T3"/>
                </a:cxn>
                <a:cxn ang="T8">
                  <a:pos x="T4" y="T5"/>
                </a:cxn>
              </a:cxnLst>
              <a:rect l="0" t="0" r="r" b="b"/>
              <a:pathLst>
                <a:path w="1" h="161">
                  <a:moveTo>
                    <a:pt x="1" y="0"/>
                  </a:moveTo>
                  <a:lnTo>
                    <a:pt x="0" y="91"/>
                  </a:lnTo>
                  <a:lnTo>
                    <a:pt x="0" y="161"/>
                  </a:lnTo>
                </a:path>
              </a:pathLst>
            </a:custGeom>
            <a:noFill/>
            <a:ln w="19050" cap="sq">
              <a:solidFill>
                <a:srgbClr val="05E34A"/>
              </a:solidFill>
              <a:round/>
              <a:headEnd type="none" w="lg" len="lg"/>
              <a:tailEnd type="none" w="med"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1" name="Freeform 52"/>
            <p:cNvSpPr>
              <a:spLocks/>
            </p:cNvSpPr>
            <p:nvPr/>
          </p:nvSpPr>
          <p:spPr bwMode="auto">
            <a:xfrm>
              <a:off x="2058" y="3417"/>
              <a:ext cx="125" cy="10"/>
            </a:xfrm>
            <a:custGeom>
              <a:avLst/>
              <a:gdLst>
                <a:gd name="T0" fmla="*/ 0 w 108"/>
                <a:gd name="T1" fmla="*/ 12 h 9"/>
                <a:gd name="T2" fmla="*/ 168 w 108"/>
                <a:gd name="T3" fmla="*/ 0 h 9"/>
                <a:gd name="T4" fmla="*/ 0 60000 65536"/>
                <a:gd name="T5" fmla="*/ 0 60000 65536"/>
              </a:gdLst>
              <a:ahLst/>
              <a:cxnLst>
                <a:cxn ang="T4">
                  <a:pos x="T0" y="T1"/>
                </a:cxn>
                <a:cxn ang="T5">
                  <a:pos x="T2" y="T3"/>
                </a:cxn>
              </a:cxnLst>
              <a:rect l="0" t="0" r="r" b="b"/>
              <a:pathLst>
                <a:path w="108" h="9">
                  <a:moveTo>
                    <a:pt x="0" y="9"/>
                  </a:moveTo>
                  <a:lnTo>
                    <a:pt x="108" y="0"/>
                  </a:lnTo>
                </a:path>
              </a:pathLst>
            </a:custGeom>
            <a:noFill/>
            <a:ln w="19050" cap="sq">
              <a:solidFill>
                <a:srgbClr val="FE0000"/>
              </a:solidFill>
              <a:round/>
              <a:headEnd type="none" w="lg" len="lg"/>
              <a:tailEnd type="none" w="med"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2" name="Line 53"/>
            <p:cNvSpPr>
              <a:spLocks noChangeShapeType="1"/>
            </p:cNvSpPr>
            <p:nvPr/>
          </p:nvSpPr>
          <p:spPr bwMode="auto">
            <a:xfrm flipV="1">
              <a:off x="2197" y="3148"/>
              <a:ext cx="190" cy="41"/>
            </a:xfrm>
            <a:prstGeom prst="line">
              <a:avLst/>
            </a:prstGeom>
            <a:noFill/>
            <a:ln w="19050" cap="sq">
              <a:solidFill>
                <a:srgbClr val="FE0000"/>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3" name="Line 90"/>
            <p:cNvSpPr>
              <a:spLocks noChangeShapeType="1"/>
            </p:cNvSpPr>
            <p:nvPr/>
          </p:nvSpPr>
          <p:spPr bwMode="auto">
            <a:xfrm flipV="1">
              <a:off x="1474" y="2911"/>
              <a:ext cx="887" cy="320"/>
            </a:xfrm>
            <a:prstGeom prst="line">
              <a:avLst/>
            </a:prstGeom>
            <a:noFill/>
            <a:ln w="19050" cap="sq">
              <a:solidFill>
                <a:srgbClr val="FC9EEA"/>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4" name="Rectangle 95"/>
            <p:cNvSpPr>
              <a:spLocks noChangeArrowheads="1"/>
            </p:cNvSpPr>
            <p:nvPr/>
          </p:nvSpPr>
          <p:spPr bwMode="auto">
            <a:xfrm>
              <a:off x="2170" y="3163"/>
              <a:ext cx="30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sz="2000"/>
                <a:t>(2)</a:t>
              </a:r>
              <a:endParaRPr lang="en-US" altLang="en-US" sz="2000"/>
            </a:p>
          </p:txBody>
        </p:sp>
        <p:sp>
          <p:nvSpPr>
            <p:cNvPr id="165915" name="Rectangle 97"/>
            <p:cNvSpPr>
              <a:spLocks noChangeArrowheads="1"/>
            </p:cNvSpPr>
            <p:nvPr/>
          </p:nvSpPr>
          <p:spPr bwMode="auto">
            <a:xfrm>
              <a:off x="2266" y="2662"/>
              <a:ext cx="2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A</a:t>
              </a:r>
            </a:p>
          </p:txBody>
        </p:sp>
        <p:sp>
          <p:nvSpPr>
            <p:cNvPr id="165916" name="Rectangle 99"/>
            <p:cNvSpPr>
              <a:spLocks noChangeArrowheads="1"/>
            </p:cNvSpPr>
            <p:nvPr/>
          </p:nvSpPr>
          <p:spPr bwMode="auto">
            <a:xfrm>
              <a:off x="1965" y="2766"/>
              <a:ext cx="30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sz="2000">
                  <a:solidFill>
                    <a:srgbClr val="EF07C3"/>
                  </a:solidFill>
                </a:rPr>
                <a:t>(1)</a:t>
              </a:r>
              <a:endParaRPr lang="en-US" altLang="en-US" sz="2000">
                <a:solidFill>
                  <a:srgbClr val="EF07C3"/>
                </a:solidFill>
              </a:endParaRPr>
            </a:p>
          </p:txBody>
        </p:sp>
        <p:sp>
          <p:nvSpPr>
            <p:cNvPr id="165917" name="Freeform 101"/>
            <p:cNvSpPr>
              <a:spLocks/>
            </p:cNvSpPr>
            <p:nvPr/>
          </p:nvSpPr>
          <p:spPr bwMode="auto">
            <a:xfrm>
              <a:off x="1482" y="3318"/>
              <a:ext cx="119" cy="30"/>
            </a:xfrm>
            <a:custGeom>
              <a:avLst/>
              <a:gdLst>
                <a:gd name="T0" fmla="*/ 0 w 119"/>
                <a:gd name="T1" fmla="*/ 30 h 30"/>
                <a:gd name="T2" fmla="*/ 119 w 119"/>
                <a:gd name="T3" fmla="*/ 0 h 30"/>
                <a:gd name="T4" fmla="*/ 0 60000 65536"/>
                <a:gd name="T5" fmla="*/ 0 60000 65536"/>
              </a:gdLst>
              <a:ahLst/>
              <a:cxnLst>
                <a:cxn ang="T4">
                  <a:pos x="T0" y="T1"/>
                </a:cxn>
                <a:cxn ang="T5">
                  <a:pos x="T2" y="T3"/>
                </a:cxn>
              </a:cxnLst>
              <a:rect l="0" t="0" r="r" b="b"/>
              <a:pathLst>
                <a:path w="119" h="30">
                  <a:moveTo>
                    <a:pt x="0" y="30"/>
                  </a:moveTo>
                  <a:lnTo>
                    <a:pt x="119" y="0"/>
                  </a:lnTo>
                </a:path>
              </a:pathLst>
            </a:custGeom>
            <a:noFill/>
            <a:ln w="19050" cap="sq">
              <a:solidFill>
                <a:srgbClr val="FF3333"/>
              </a:solidFill>
              <a:round/>
              <a:headEnd type="none" w="lg" len="lg"/>
              <a:tailEnd type="none" w="med"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8" name="Freeform 89"/>
            <p:cNvSpPr>
              <a:spLocks/>
            </p:cNvSpPr>
            <p:nvPr/>
          </p:nvSpPr>
          <p:spPr bwMode="auto">
            <a:xfrm>
              <a:off x="1464" y="2907"/>
              <a:ext cx="919" cy="756"/>
            </a:xfrm>
            <a:custGeom>
              <a:avLst/>
              <a:gdLst>
                <a:gd name="T0" fmla="*/ 919 w 919"/>
                <a:gd name="T1" fmla="*/ 0 h 756"/>
                <a:gd name="T2" fmla="*/ 483 w 919"/>
                <a:gd name="T3" fmla="*/ 702 h 756"/>
                <a:gd name="T4" fmla="*/ 0 w 919"/>
                <a:gd name="T5" fmla="*/ 324 h 756"/>
                <a:gd name="T6" fmla="*/ 0 60000 65536"/>
                <a:gd name="T7" fmla="*/ 0 60000 65536"/>
                <a:gd name="T8" fmla="*/ 0 60000 65536"/>
              </a:gdLst>
              <a:ahLst/>
              <a:cxnLst>
                <a:cxn ang="T6">
                  <a:pos x="T0" y="T1"/>
                </a:cxn>
                <a:cxn ang="T7">
                  <a:pos x="T2" y="T3"/>
                </a:cxn>
                <a:cxn ang="T8">
                  <a:pos x="T4" y="T5"/>
                </a:cxn>
              </a:cxnLst>
              <a:rect l="0" t="0" r="r" b="b"/>
              <a:pathLst>
                <a:path w="919" h="756">
                  <a:moveTo>
                    <a:pt x="919" y="0"/>
                  </a:moveTo>
                  <a:cubicBezTo>
                    <a:pt x="846" y="117"/>
                    <a:pt x="636" y="648"/>
                    <a:pt x="483" y="702"/>
                  </a:cubicBezTo>
                  <a:cubicBezTo>
                    <a:pt x="330" y="756"/>
                    <a:pt x="101" y="403"/>
                    <a:pt x="0" y="324"/>
                  </a:cubicBezTo>
                </a:path>
              </a:pathLst>
            </a:custGeom>
            <a:noFill/>
            <a:ln w="19050" cap="flat" cmpd="sng">
              <a:solidFill>
                <a:schemeClr val="tx1"/>
              </a:solidFill>
              <a:prstDash val="sysDot"/>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9" name="Oval 56"/>
            <p:cNvSpPr>
              <a:spLocks noChangeArrowheads="1"/>
            </p:cNvSpPr>
            <p:nvPr/>
          </p:nvSpPr>
          <p:spPr bwMode="auto">
            <a:xfrm>
              <a:off x="1450" y="3194"/>
              <a:ext cx="52" cy="52"/>
            </a:xfrm>
            <a:prstGeom prst="ellipse">
              <a:avLst/>
            </a:prstGeom>
            <a:solidFill>
              <a:srgbClr val="FE0000"/>
            </a:solidFill>
            <a:ln w="9525" cap="sq">
              <a:solidFill>
                <a:schemeClr val="accent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65920" name="Oval 57"/>
            <p:cNvSpPr>
              <a:spLocks noChangeArrowheads="1"/>
            </p:cNvSpPr>
            <p:nvPr/>
          </p:nvSpPr>
          <p:spPr bwMode="auto">
            <a:xfrm>
              <a:off x="2355" y="2874"/>
              <a:ext cx="52" cy="52"/>
            </a:xfrm>
            <a:prstGeom prst="ellipse">
              <a:avLst/>
            </a:prstGeom>
            <a:solidFill>
              <a:srgbClr val="FE0000"/>
            </a:solidFill>
            <a:ln w="9525" cap="sq">
              <a:solidFill>
                <a:schemeClr val="accent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65921" name="Rectangle 98"/>
            <p:cNvSpPr>
              <a:spLocks noChangeArrowheads="1"/>
            </p:cNvSpPr>
            <p:nvPr/>
          </p:nvSpPr>
          <p:spPr bwMode="auto">
            <a:xfrm>
              <a:off x="1305" y="3019"/>
              <a:ext cx="2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B</a:t>
              </a:r>
            </a:p>
          </p:txBody>
        </p:sp>
        <p:sp>
          <p:nvSpPr>
            <p:cNvPr id="165922" name="Rectangle 96"/>
            <p:cNvSpPr>
              <a:spLocks noChangeArrowheads="1"/>
            </p:cNvSpPr>
            <p:nvPr/>
          </p:nvSpPr>
          <p:spPr bwMode="auto">
            <a:xfrm>
              <a:off x="657" y="3353"/>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q</a:t>
              </a:r>
            </a:p>
          </p:txBody>
        </p:sp>
      </p:grpSp>
      <p:sp>
        <p:nvSpPr>
          <p:cNvPr id="745577" name="Rectangle 105"/>
          <p:cNvSpPr>
            <a:spLocks noChangeArrowheads="1"/>
          </p:cNvSpPr>
          <p:nvPr/>
        </p:nvSpPr>
        <p:spPr bwMode="auto">
          <a:xfrm>
            <a:off x="2135188" y="4221164"/>
            <a:ext cx="80645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a:spcBef>
                <a:spcPct val="0"/>
              </a:spcBef>
              <a:buClrTx/>
              <a:buFontTx/>
              <a:buNone/>
            </a:pPr>
            <a:r>
              <a:rPr lang="fa-IR" altLang="en-US"/>
              <a:t>براي آوردن بار  </a:t>
            </a:r>
            <a:r>
              <a:rPr lang="en-US" altLang="en-US">
                <a:solidFill>
                  <a:srgbClr val="000000"/>
                </a:solidFill>
              </a:rPr>
              <a:t>q</a:t>
            </a:r>
            <a:r>
              <a:rPr lang="fa-IR" altLang="en-US"/>
              <a:t> از </a:t>
            </a:r>
            <a:r>
              <a:rPr lang="en-US" altLang="en-US">
                <a:solidFill>
                  <a:srgbClr val="000000"/>
                </a:solidFill>
              </a:rPr>
              <a:t>A</a:t>
            </a:r>
            <a:r>
              <a:rPr lang="fa-IR" altLang="en-US"/>
              <a:t> به </a:t>
            </a:r>
            <a:r>
              <a:rPr lang="en-US" altLang="en-US">
                <a:solidFill>
                  <a:srgbClr val="000000"/>
                </a:solidFill>
              </a:rPr>
              <a:t>B</a:t>
            </a:r>
            <a:r>
              <a:rPr lang="fa-IR" altLang="en-US"/>
              <a:t> با تقسيم مسير </a:t>
            </a:r>
            <a:r>
              <a:rPr lang="fa-IR" altLang="en-US">
                <a:solidFill>
                  <a:schemeClr val="tx2"/>
                </a:solidFill>
              </a:rPr>
              <a:t>(2)</a:t>
            </a:r>
            <a:r>
              <a:rPr lang="fa-IR" altLang="en-US"/>
              <a:t> به مسيرهايي در امتداد شعاعها و عمود بر آنها ، در امتداد عمود بر شعاعها كار انجام شده صفر و بنابراين:</a:t>
            </a:r>
          </a:p>
          <a:p>
            <a:pPr algn="just">
              <a:spcBef>
                <a:spcPct val="0"/>
              </a:spcBef>
              <a:buClrTx/>
              <a:buFontTx/>
              <a:buNone/>
            </a:pPr>
            <a:endParaRPr lang="en-US" altLang="en-US"/>
          </a:p>
        </p:txBody>
      </p:sp>
      <p:sp>
        <p:nvSpPr>
          <p:cNvPr id="745578" name="Rectangle 106"/>
          <p:cNvSpPr>
            <a:spLocks noChangeArrowheads="1"/>
          </p:cNvSpPr>
          <p:nvPr/>
        </p:nvSpPr>
        <p:spPr bwMode="auto">
          <a:xfrm>
            <a:off x="3503613" y="5657851"/>
            <a:ext cx="57182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sz="3200"/>
              <a:t>اختلاف پتانسيل در دو مسير يكسان است .</a:t>
            </a:r>
            <a:endParaRPr lang="en-US" altLang="en-US" sz="3200"/>
          </a:p>
        </p:txBody>
      </p:sp>
    </p:spTree>
    <p:extLst>
      <p:ext uri="{BB962C8B-B14F-4D97-AF65-F5344CB8AC3E}">
        <p14:creationId xmlns:p14="http://schemas.microsoft.com/office/powerpoint/2010/main" val="211499534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745475">
                                            <p:txEl>
                                              <p:pRg st="0" end="0"/>
                                            </p:txEl>
                                          </p:spTgt>
                                        </p:tgtEl>
                                        <p:attrNameLst>
                                          <p:attrName>style.visibility</p:attrName>
                                        </p:attrNameLst>
                                      </p:cBhvr>
                                      <p:to>
                                        <p:strVal val="visible"/>
                                      </p:to>
                                    </p:set>
                                    <p:anim calcmode="discrete" valueType="clr">
                                      <p:cBhvr override="childStyle">
                                        <p:cTn id="7" dur="80"/>
                                        <p:tgtEl>
                                          <p:spTgt spid="74547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4547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45475">
                                            <p:txEl>
                                              <p:pRg st="0" end="0"/>
                                            </p:txEl>
                                          </p:spTgt>
                                        </p:tgtEl>
                                        <p:attrNameLst>
                                          <p:attrName>fill.type</p:attrName>
                                        </p:attrNameLst>
                                      </p:cBhvr>
                                      <p:to>
                                        <p:strVal val="solid"/>
                                      </p:to>
                                    </p:set>
                                  </p:childTnLst>
                                </p:cTn>
                              </p:par>
                            </p:childTnLst>
                          </p:cTn>
                        </p:par>
                        <p:par>
                          <p:cTn id="10" fill="hold" nodeType="afterGroup">
                            <p:stCondLst>
                              <p:cond delay="2240"/>
                            </p:stCondLst>
                            <p:childTnLst>
                              <p:par>
                                <p:cTn id="11" presetID="15" presetClass="entr" presetSubtype="0" fill="hold" nodeType="afterEffect">
                                  <p:stCondLst>
                                    <p:cond delay="0"/>
                                  </p:stCondLst>
                                  <p:childTnLst>
                                    <p:set>
                                      <p:cBhvr>
                                        <p:cTn id="12" dur="1" fill="hold">
                                          <p:stCondLst>
                                            <p:cond delay="0"/>
                                          </p:stCondLst>
                                        </p:cTn>
                                        <p:tgtEl>
                                          <p:spTgt spid="745576"/>
                                        </p:tgtEl>
                                        <p:attrNameLst>
                                          <p:attrName>style.visibility</p:attrName>
                                        </p:attrNameLst>
                                      </p:cBhvr>
                                      <p:to>
                                        <p:strVal val="visible"/>
                                      </p:to>
                                    </p:set>
                                    <p:anim calcmode="lin" valueType="num">
                                      <p:cBhvr>
                                        <p:cTn id="13" dur="1000" fill="hold"/>
                                        <p:tgtEl>
                                          <p:spTgt spid="745576"/>
                                        </p:tgtEl>
                                        <p:attrNameLst>
                                          <p:attrName>ppt_w</p:attrName>
                                        </p:attrNameLst>
                                      </p:cBhvr>
                                      <p:tavLst>
                                        <p:tav tm="0">
                                          <p:val>
                                            <p:fltVal val="0"/>
                                          </p:val>
                                        </p:tav>
                                        <p:tav tm="100000">
                                          <p:val>
                                            <p:strVal val="#ppt_w"/>
                                          </p:val>
                                        </p:tav>
                                      </p:tavLst>
                                    </p:anim>
                                    <p:anim calcmode="lin" valueType="num">
                                      <p:cBhvr>
                                        <p:cTn id="14" dur="1000" fill="hold"/>
                                        <p:tgtEl>
                                          <p:spTgt spid="745576"/>
                                        </p:tgtEl>
                                        <p:attrNameLst>
                                          <p:attrName>ppt_h</p:attrName>
                                        </p:attrNameLst>
                                      </p:cBhvr>
                                      <p:tavLst>
                                        <p:tav tm="0">
                                          <p:val>
                                            <p:fltVal val="0"/>
                                          </p:val>
                                        </p:tav>
                                        <p:tav tm="100000">
                                          <p:val>
                                            <p:strVal val="#ppt_h"/>
                                          </p:val>
                                        </p:tav>
                                      </p:tavLst>
                                    </p:anim>
                                    <p:anim calcmode="lin" valueType="num">
                                      <p:cBhvr>
                                        <p:cTn id="15" dur="1000" fill="hold"/>
                                        <p:tgtEl>
                                          <p:spTgt spid="745576"/>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74557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745577"/>
                                        </p:tgtEl>
                                        <p:attrNameLst>
                                          <p:attrName>style.visibility</p:attrName>
                                        </p:attrNameLst>
                                      </p:cBhvr>
                                      <p:to>
                                        <p:strVal val="visible"/>
                                      </p:to>
                                    </p:set>
                                    <p:anim calcmode="discrete" valueType="clr">
                                      <p:cBhvr override="childStyle">
                                        <p:cTn id="21" dur="80"/>
                                        <p:tgtEl>
                                          <p:spTgt spid="745577"/>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745577"/>
                                        </p:tgtEl>
                                        <p:attrNameLst>
                                          <p:attrName>fillcolor</p:attrName>
                                        </p:attrNameLst>
                                      </p:cBhvr>
                                      <p:tavLst>
                                        <p:tav tm="0">
                                          <p:val>
                                            <p:clrVal>
                                              <a:schemeClr val="accent2"/>
                                            </p:clrVal>
                                          </p:val>
                                        </p:tav>
                                        <p:tav tm="50000">
                                          <p:val>
                                            <p:clrVal>
                                              <a:schemeClr val="hlink"/>
                                            </p:clrVal>
                                          </p:val>
                                        </p:tav>
                                      </p:tavLst>
                                    </p:anim>
                                    <p:set>
                                      <p:cBhvr>
                                        <p:cTn id="23" dur="80"/>
                                        <p:tgtEl>
                                          <p:spTgt spid="745577"/>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iterate type="lt">
                                    <p:tmPct val="0"/>
                                  </p:iterate>
                                  <p:childTnLst>
                                    <p:set>
                                      <p:cBhvr>
                                        <p:cTn id="27" dur="1" fill="hold">
                                          <p:stCondLst>
                                            <p:cond delay="0"/>
                                          </p:stCondLst>
                                        </p:cTn>
                                        <p:tgtEl>
                                          <p:spTgt spid="745578"/>
                                        </p:tgtEl>
                                        <p:attrNameLst>
                                          <p:attrName>style.visibility</p:attrName>
                                        </p:attrNameLst>
                                      </p:cBhvr>
                                      <p:to>
                                        <p:strVal val="visible"/>
                                      </p:to>
                                    </p:set>
                                    <p:animEffect transition="in" filter="fade">
                                      <p:cBhvr>
                                        <p:cTn id="28" dur="1000"/>
                                        <p:tgtEl>
                                          <p:spTgt spid="745578"/>
                                        </p:tgtEl>
                                      </p:cBhvr>
                                    </p:animEffect>
                                    <p:anim calcmode="lin" valueType="num">
                                      <p:cBhvr>
                                        <p:cTn id="29" dur="1000" fill="hold"/>
                                        <p:tgtEl>
                                          <p:spTgt spid="745578"/>
                                        </p:tgtEl>
                                        <p:attrNameLst>
                                          <p:attrName>ppt_x</p:attrName>
                                        </p:attrNameLst>
                                      </p:cBhvr>
                                      <p:tavLst>
                                        <p:tav tm="0">
                                          <p:val>
                                            <p:strVal val="#ppt_x"/>
                                          </p:val>
                                        </p:tav>
                                        <p:tav tm="100000">
                                          <p:val>
                                            <p:strVal val="#ppt_x"/>
                                          </p:val>
                                        </p:tav>
                                      </p:tavLst>
                                    </p:anim>
                                    <p:anim calcmode="lin" valueType="num">
                                      <p:cBhvr>
                                        <p:cTn id="30" dur="1000" fill="hold"/>
                                        <p:tgtEl>
                                          <p:spTgt spid="745578"/>
                                        </p:tgtEl>
                                        <p:attrNameLst>
                                          <p:attrName>ppt_y</p:attrName>
                                        </p:attrNameLst>
                                      </p:cBhvr>
                                      <p:tavLst>
                                        <p:tav tm="0">
                                          <p:val>
                                            <p:strVal val="#ppt_y+.1"/>
                                          </p:val>
                                        </p:tav>
                                        <p:tav tm="100000">
                                          <p:val>
                                            <p:strVal val="#ppt_y"/>
                                          </p:val>
                                        </p:tav>
                                      </p:tavLst>
                                    </p:anim>
                                  </p:childTnLst>
                                </p:cTn>
                              </p:par>
                            </p:childTnLst>
                          </p:cTn>
                        </p:par>
                        <p:par>
                          <p:cTn id="31" fill="hold" nodeType="afterGroup">
                            <p:stCondLst>
                              <p:cond delay="1000"/>
                            </p:stCondLst>
                            <p:childTnLst>
                              <p:par>
                                <p:cTn id="32" presetID="18" presetClass="emph" presetSubtype="0" fill="hold" grpId="1" nodeType="afterEffect">
                                  <p:stCondLst>
                                    <p:cond delay="0"/>
                                  </p:stCondLst>
                                  <p:iterate type="lt">
                                    <p:tmPct val="4000"/>
                                  </p:iterate>
                                  <p:childTnLst>
                                    <p:set>
                                      <p:cBhvr override="childStyle">
                                        <p:cTn id="33" dur="500" fill="hold"/>
                                        <p:tgtEl>
                                          <p:spTgt spid="745578"/>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5475" grpId="0" build="p"/>
      <p:bldP spid="745577" grpId="0"/>
      <p:bldP spid="745578" grpId="0"/>
      <p:bldP spid="745578"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509" name="Rectangle 13"/>
          <p:cNvSpPr>
            <a:spLocks noGrp="1" noChangeArrowheads="1"/>
          </p:cNvSpPr>
          <p:nvPr>
            <p:ph type="body" sz="half" idx="1"/>
          </p:nvPr>
        </p:nvSpPr>
        <p:spPr>
          <a:xfrm>
            <a:off x="4727575" y="4149726"/>
            <a:ext cx="5399088" cy="785813"/>
          </a:xfrm>
        </p:spPr>
        <p:txBody>
          <a:bodyPr/>
          <a:lstStyle/>
          <a:p>
            <a:pPr eaLnBrk="1" hangingPunct="1">
              <a:buFontTx/>
              <a:buNone/>
            </a:pPr>
            <a:r>
              <a:rPr lang="fa-IR" altLang="en-US" smtClean="0"/>
              <a:t>كار لازم براي انتقال يكنواخت بار </a:t>
            </a:r>
            <a:r>
              <a:rPr lang="en-US" altLang="en-US" smtClean="0">
                <a:solidFill>
                  <a:srgbClr val="000000"/>
                </a:solidFill>
                <a:cs typeface="Times New Roman" panose="02020603050405020304" pitchFamily="18" charset="0"/>
              </a:rPr>
              <a:t>q</a:t>
            </a:r>
            <a:r>
              <a:rPr lang="en-US" altLang="en-US" baseline="-25000" smtClean="0">
                <a:solidFill>
                  <a:srgbClr val="000000"/>
                </a:solidFill>
                <a:latin typeface="B Nazanin" panose="00000400000000000000" pitchFamily="2" charset="-78"/>
              </a:rPr>
              <a:t>0</a:t>
            </a:r>
            <a:r>
              <a:rPr lang="fa-IR" altLang="en-US" smtClean="0"/>
              <a:t> از </a:t>
            </a:r>
            <a:r>
              <a:rPr lang="en-US" altLang="en-US" smtClean="0">
                <a:solidFill>
                  <a:srgbClr val="000000"/>
                </a:solidFill>
                <a:cs typeface="Times New Roman" panose="02020603050405020304" pitchFamily="18" charset="0"/>
              </a:rPr>
              <a:t>A</a:t>
            </a:r>
            <a:r>
              <a:rPr lang="fa-IR" altLang="en-US" smtClean="0"/>
              <a:t> به </a:t>
            </a:r>
            <a:r>
              <a:rPr lang="en-US" altLang="en-US" smtClean="0">
                <a:solidFill>
                  <a:srgbClr val="000000"/>
                </a:solidFill>
                <a:cs typeface="Times New Roman" panose="02020603050405020304" pitchFamily="18" charset="0"/>
              </a:rPr>
              <a:t>B</a:t>
            </a:r>
            <a:r>
              <a:rPr lang="fa-IR" altLang="en-US" smtClean="0"/>
              <a:t>:</a:t>
            </a:r>
            <a:endParaRPr lang="en-US" altLang="en-US" smtClean="0"/>
          </a:p>
        </p:txBody>
      </p:sp>
      <p:graphicFrame>
        <p:nvGraphicFramePr>
          <p:cNvPr id="746510" name="Object 14"/>
          <p:cNvGraphicFramePr>
            <a:graphicFrameLocks noChangeAspect="1"/>
          </p:cNvGraphicFramePr>
          <p:nvPr>
            <p:ph sz="quarter" idx="2"/>
          </p:nvPr>
        </p:nvGraphicFramePr>
        <p:xfrm>
          <a:off x="2208213" y="4087814"/>
          <a:ext cx="1871662" cy="636587"/>
        </p:xfrm>
        <a:graphic>
          <a:graphicData uri="http://schemas.openxmlformats.org/presentationml/2006/ole">
            <mc:AlternateContent xmlns:mc="http://schemas.openxmlformats.org/markup-compatibility/2006">
              <mc:Choice xmlns:v="urn:schemas-microsoft-com:vml" Requires="v">
                <p:oleObj spid="_x0000_s6146" name="Equation" r:id="rId3" imgW="634449" imgH="215713" progId="Equation.3">
                  <p:embed/>
                </p:oleObj>
              </mc:Choice>
              <mc:Fallback>
                <p:oleObj name="Equation" r:id="rId3" imgW="634449"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213" y="4087814"/>
                        <a:ext cx="1871662" cy="636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6513" name="Object 17"/>
          <p:cNvGraphicFramePr>
            <a:graphicFrameLocks noChangeAspect="1"/>
          </p:cNvGraphicFramePr>
          <p:nvPr>
            <p:ph sz="quarter" idx="3"/>
          </p:nvPr>
        </p:nvGraphicFramePr>
        <p:xfrm>
          <a:off x="4151313" y="5084763"/>
          <a:ext cx="3816350" cy="1295400"/>
        </p:xfrm>
        <a:graphic>
          <a:graphicData uri="http://schemas.openxmlformats.org/presentationml/2006/ole">
            <mc:AlternateContent xmlns:mc="http://schemas.openxmlformats.org/markup-compatibility/2006">
              <mc:Choice xmlns:v="urn:schemas-microsoft-com:vml" Requires="v">
                <p:oleObj spid="_x0000_s6147" name="Equation" r:id="rId5" imgW="1269449" imgH="431613" progId="Equation.3">
                  <p:embed/>
                </p:oleObj>
              </mc:Choice>
              <mc:Fallback>
                <p:oleObj name="Equation" r:id="rId5" imgW="1269449" imgH="4316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51313" y="5084763"/>
                        <a:ext cx="3816350" cy="129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46540" name="Group 44"/>
          <p:cNvGrpSpPr>
            <a:grpSpLocks/>
          </p:cNvGrpSpPr>
          <p:nvPr/>
        </p:nvGrpSpPr>
        <p:grpSpPr bwMode="auto">
          <a:xfrm>
            <a:off x="4367214" y="2492376"/>
            <a:ext cx="3602037" cy="1465263"/>
            <a:chOff x="1791" y="1570"/>
            <a:chExt cx="2269" cy="923"/>
          </a:xfrm>
        </p:grpSpPr>
        <p:grpSp>
          <p:nvGrpSpPr>
            <p:cNvPr id="166921" name="Group 35"/>
            <p:cNvGrpSpPr>
              <a:grpSpLocks/>
            </p:cNvGrpSpPr>
            <p:nvPr/>
          </p:nvGrpSpPr>
          <p:grpSpPr bwMode="auto">
            <a:xfrm>
              <a:off x="1791" y="1570"/>
              <a:ext cx="2269" cy="726"/>
              <a:chOff x="929" y="2205"/>
              <a:chExt cx="2269" cy="726"/>
            </a:xfrm>
          </p:grpSpPr>
          <p:sp>
            <p:nvSpPr>
              <p:cNvPr id="166927" name="Line 20"/>
              <p:cNvSpPr>
                <a:spLocks noChangeShapeType="1"/>
              </p:cNvSpPr>
              <p:nvPr/>
            </p:nvSpPr>
            <p:spPr bwMode="auto">
              <a:xfrm>
                <a:off x="930" y="2205"/>
                <a:ext cx="2268"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928" name="Line 21"/>
              <p:cNvSpPr>
                <a:spLocks noChangeShapeType="1"/>
              </p:cNvSpPr>
              <p:nvPr/>
            </p:nvSpPr>
            <p:spPr bwMode="auto">
              <a:xfrm>
                <a:off x="930" y="2341"/>
                <a:ext cx="2268"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929" name="Line 22"/>
              <p:cNvSpPr>
                <a:spLocks noChangeShapeType="1"/>
              </p:cNvSpPr>
              <p:nvPr/>
            </p:nvSpPr>
            <p:spPr bwMode="auto">
              <a:xfrm>
                <a:off x="929" y="2477"/>
                <a:ext cx="2268"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930" name="Line 23"/>
              <p:cNvSpPr>
                <a:spLocks noChangeShapeType="1"/>
              </p:cNvSpPr>
              <p:nvPr/>
            </p:nvSpPr>
            <p:spPr bwMode="auto">
              <a:xfrm>
                <a:off x="930" y="2613"/>
                <a:ext cx="2268"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931" name="Line 24"/>
              <p:cNvSpPr>
                <a:spLocks noChangeShapeType="1"/>
              </p:cNvSpPr>
              <p:nvPr/>
            </p:nvSpPr>
            <p:spPr bwMode="auto">
              <a:xfrm>
                <a:off x="930" y="2749"/>
                <a:ext cx="2268"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932" name="Oval 27"/>
              <p:cNvSpPr>
                <a:spLocks noChangeArrowheads="1"/>
              </p:cNvSpPr>
              <p:nvPr/>
            </p:nvSpPr>
            <p:spPr bwMode="auto">
              <a:xfrm>
                <a:off x="1247" y="2432"/>
                <a:ext cx="91" cy="91"/>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66933" name="Oval 30"/>
              <p:cNvSpPr>
                <a:spLocks noChangeArrowheads="1"/>
              </p:cNvSpPr>
              <p:nvPr/>
            </p:nvSpPr>
            <p:spPr bwMode="auto">
              <a:xfrm>
                <a:off x="2698" y="2432"/>
                <a:ext cx="91" cy="91"/>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66934" name="Line 31"/>
              <p:cNvSpPr>
                <a:spLocks noChangeShapeType="1"/>
              </p:cNvSpPr>
              <p:nvPr/>
            </p:nvSpPr>
            <p:spPr bwMode="auto">
              <a:xfrm>
                <a:off x="2019" y="2478"/>
                <a:ext cx="362" cy="0"/>
              </a:xfrm>
              <a:prstGeom prst="line">
                <a:avLst/>
              </a:prstGeom>
              <a:noFill/>
              <a:ln w="19050" cap="sq">
                <a:solidFill>
                  <a:srgbClr val="05E34A"/>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935" name="Line 32"/>
              <p:cNvSpPr>
                <a:spLocks noChangeShapeType="1"/>
              </p:cNvSpPr>
              <p:nvPr/>
            </p:nvSpPr>
            <p:spPr bwMode="auto">
              <a:xfrm flipH="1">
                <a:off x="1565" y="2478"/>
                <a:ext cx="453" cy="0"/>
              </a:xfrm>
              <a:prstGeom prst="line">
                <a:avLst/>
              </a:prstGeom>
              <a:noFill/>
              <a:ln w="19050" cap="sq">
                <a:solidFill>
                  <a:srgbClr val="F81CCE"/>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936" name="Oval 29"/>
              <p:cNvSpPr>
                <a:spLocks noChangeArrowheads="1"/>
              </p:cNvSpPr>
              <p:nvPr/>
            </p:nvSpPr>
            <p:spPr bwMode="auto">
              <a:xfrm>
                <a:off x="1983" y="2454"/>
                <a:ext cx="46" cy="46"/>
              </a:xfrm>
              <a:prstGeom prst="ellipse">
                <a:avLst/>
              </a:prstGeom>
              <a:solidFill>
                <a:srgbClr val="FE0000"/>
              </a:solidFill>
              <a:ln w="9525"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66937" name="AutoShape 34"/>
              <p:cNvSpPr>
                <a:spLocks/>
              </p:cNvSpPr>
              <p:nvPr/>
            </p:nvSpPr>
            <p:spPr bwMode="auto">
              <a:xfrm rot="5400000">
                <a:off x="1950" y="2137"/>
                <a:ext cx="136" cy="1452"/>
              </a:xfrm>
              <a:prstGeom prst="rightBrace">
                <a:avLst>
                  <a:gd name="adj1" fmla="val 88971"/>
                  <a:gd name="adj2" fmla="val 50000"/>
                </a:avLst>
              </a:prstGeom>
              <a:noFill/>
              <a:ln w="1905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166922" name="Rectangle 36"/>
            <p:cNvSpPr>
              <a:spLocks noChangeArrowheads="1"/>
            </p:cNvSpPr>
            <p:nvPr/>
          </p:nvSpPr>
          <p:spPr bwMode="auto">
            <a:xfrm>
              <a:off x="1931" y="1646"/>
              <a:ext cx="2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B</a:t>
              </a:r>
            </a:p>
          </p:txBody>
        </p:sp>
        <p:sp>
          <p:nvSpPr>
            <p:cNvPr id="166923" name="Rectangle 37"/>
            <p:cNvSpPr>
              <a:spLocks noChangeArrowheads="1"/>
            </p:cNvSpPr>
            <p:nvPr/>
          </p:nvSpPr>
          <p:spPr bwMode="auto">
            <a:xfrm>
              <a:off x="3616" y="1654"/>
              <a:ext cx="2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A</a:t>
              </a:r>
            </a:p>
          </p:txBody>
        </p:sp>
        <p:sp>
          <p:nvSpPr>
            <p:cNvPr id="166924" name="Rectangle 38"/>
            <p:cNvSpPr>
              <a:spLocks noChangeArrowheads="1"/>
            </p:cNvSpPr>
            <p:nvPr/>
          </p:nvSpPr>
          <p:spPr bwMode="auto">
            <a:xfrm>
              <a:off x="2971" y="1661"/>
              <a:ext cx="353"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q</a:t>
              </a:r>
              <a:r>
                <a:rPr lang="fa-IR" altLang="en-US" sz="2000" baseline="-25000">
                  <a:solidFill>
                    <a:srgbClr val="000000"/>
                  </a:solidFill>
                </a:rPr>
                <a:t>0</a:t>
              </a:r>
              <a:r>
                <a:rPr lang="en-US" altLang="en-US" sz="2000">
                  <a:solidFill>
                    <a:srgbClr val="000000"/>
                  </a:solidFill>
                  <a:cs typeface="Times New Roman" panose="02020603050405020304" pitchFamily="18" charset="0"/>
                </a:rPr>
                <a:t>E</a:t>
              </a:r>
            </a:p>
          </p:txBody>
        </p:sp>
        <p:sp>
          <p:nvSpPr>
            <p:cNvPr id="166925" name="Rectangle 39"/>
            <p:cNvSpPr>
              <a:spLocks noChangeArrowheads="1"/>
            </p:cNvSpPr>
            <p:nvPr/>
          </p:nvSpPr>
          <p:spPr bwMode="auto">
            <a:xfrm>
              <a:off x="2448" y="1646"/>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F</a:t>
              </a:r>
            </a:p>
          </p:txBody>
        </p:sp>
        <p:sp>
          <p:nvSpPr>
            <p:cNvPr id="166926" name="Rectangle 40"/>
            <p:cNvSpPr>
              <a:spLocks noChangeArrowheads="1"/>
            </p:cNvSpPr>
            <p:nvPr/>
          </p:nvSpPr>
          <p:spPr bwMode="auto">
            <a:xfrm>
              <a:off x="2783" y="2243"/>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d</a:t>
              </a:r>
            </a:p>
          </p:txBody>
        </p:sp>
      </p:grpSp>
      <p:grpSp>
        <p:nvGrpSpPr>
          <p:cNvPr id="746539" name="Group 43"/>
          <p:cNvGrpSpPr>
            <a:grpSpLocks/>
          </p:cNvGrpSpPr>
          <p:nvPr/>
        </p:nvGrpSpPr>
        <p:grpSpPr bwMode="auto">
          <a:xfrm>
            <a:off x="2127250" y="620713"/>
            <a:ext cx="8001000" cy="838200"/>
            <a:chOff x="476" y="391"/>
            <a:chExt cx="5040" cy="528"/>
          </a:xfrm>
        </p:grpSpPr>
        <p:sp>
          <p:nvSpPr>
            <p:cNvPr id="166919" name="Rectangle 9"/>
            <p:cNvSpPr>
              <a:spLocks noChangeArrowheads="1"/>
            </p:cNvSpPr>
            <p:nvPr/>
          </p:nvSpPr>
          <p:spPr bwMode="auto">
            <a:xfrm>
              <a:off x="476" y="391"/>
              <a:ext cx="5040"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eaLnBrk="1" hangingPunct="1">
                <a:spcBef>
                  <a:spcPct val="0"/>
                </a:spcBef>
                <a:buClrTx/>
                <a:buFontTx/>
                <a:buNone/>
              </a:pPr>
              <a:r>
                <a:rPr lang="fa-IR" altLang="en-US" sz="3200">
                  <a:solidFill>
                    <a:schemeClr val="tx2"/>
                  </a:solidFill>
                </a:rPr>
                <a:t>اختلاف پتانسيل بين دو نقطۀ ميدان يكنواخت </a:t>
              </a:r>
              <a:r>
                <a:rPr lang="en-US" altLang="en-US" sz="3200">
                  <a:solidFill>
                    <a:schemeClr val="tx2"/>
                  </a:solidFill>
                  <a:cs typeface="Times New Roman" panose="02020603050405020304" pitchFamily="18" charset="0"/>
                </a:rPr>
                <a:t>E</a:t>
              </a:r>
              <a:r>
                <a:rPr lang="fa-IR" altLang="en-US" sz="3200">
                  <a:solidFill>
                    <a:schemeClr val="tx2"/>
                  </a:solidFill>
                </a:rPr>
                <a:t>  </a:t>
              </a:r>
              <a:endParaRPr lang="en-US" altLang="en-US" sz="3200">
                <a:solidFill>
                  <a:schemeClr val="tx2"/>
                </a:solidFill>
              </a:endParaRPr>
            </a:p>
          </p:txBody>
        </p:sp>
        <p:sp>
          <p:nvSpPr>
            <p:cNvPr id="166920" name="Line 42"/>
            <p:cNvSpPr>
              <a:spLocks noChangeShapeType="1"/>
            </p:cNvSpPr>
            <p:nvPr/>
          </p:nvSpPr>
          <p:spPr bwMode="auto">
            <a:xfrm>
              <a:off x="1710" y="391"/>
              <a:ext cx="136" cy="0"/>
            </a:xfrm>
            <a:prstGeom prst="line">
              <a:avLst/>
            </a:prstGeom>
            <a:noFill/>
            <a:ln w="28575" cap="sq">
              <a:solidFill>
                <a:schemeClr val="tx2"/>
              </a:solidFill>
              <a:round/>
              <a:headEnd type="none" w="lg" len="lg"/>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196676958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nodeType="afterEffect">
                                  <p:stCondLst>
                                    <p:cond delay="0"/>
                                  </p:stCondLst>
                                  <p:childTnLst>
                                    <p:set>
                                      <p:cBhvr>
                                        <p:cTn id="6" dur="1" fill="hold">
                                          <p:stCondLst>
                                            <p:cond delay="0"/>
                                          </p:stCondLst>
                                        </p:cTn>
                                        <p:tgtEl>
                                          <p:spTgt spid="746539"/>
                                        </p:tgtEl>
                                        <p:attrNameLst>
                                          <p:attrName>style.visibility</p:attrName>
                                        </p:attrNameLst>
                                      </p:cBhvr>
                                      <p:to>
                                        <p:strVal val="visible"/>
                                      </p:to>
                                    </p:set>
                                    <p:animEffect transition="in" filter="fade">
                                      <p:cBhvr>
                                        <p:cTn id="7" dur="800" decel="100000"/>
                                        <p:tgtEl>
                                          <p:spTgt spid="746539"/>
                                        </p:tgtEl>
                                      </p:cBhvr>
                                    </p:animEffect>
                                    <p:anim calcmode="lin" valueType="num">
                                      <p:cBhvr>
                                        <p:cTn id="8" dur="800" decel="100000" fill="hold"/>
                                        <p:tgtEl>
                                          <p:spTgt spid="746539"/>
                                        </p:tgtEl>
                                        <p:attrNameLst>
                                          <p:attrName>style.rotation</p:attrName>
                                        </p:attrNameLst>
                                      </p:cBhvr>
                                      <p:tavLst>
                                        <p:tav tm="0">
                                          <p:val>
                                            <p:fltVal val="-90"/>
                                          </p:val>
                                        </p:tav>
                                        <p:tav tm="100000">
                                          <p:val>
                                            <p:fltVal val="0"/>
                                          </p:val>
                                        </p:tav>
                                      </p:tavLst>
                                    </p:anim>
                                    <p:anim calcmode="lin" valueType="num">
                                      <p:cBhvr>
                                        <p:cTn id="9" dur="800" decel="100000" fill="hold"/>
                                        <p:tgtEl>
                                          <p:spTgt spid="746539"/>
                                        </p:tgtEl>
                                        <p:attrNameLst>
                                          <p:attrName>ppt_x</p:attrName>
                                        </p:attrNameLst>
                                      </p:cBhvr>
                                      <p:tavLst>
                                        <p:tav tm="0">
                                          <p:val>
                                            <p:strVal val="#ppt_x+0.4"/>
                                          </p:val>
                                        </p:tav>
                                        <p:tav tm="100000">
                                          <p:val>
                                            <p:strVal val="#ppt_x-0.05"/>
                                          </p:val>
                                        </p:tav>
                                      </p:tavLst>
                                    </p:anim>
                                    <p:anim calcmode="lin" valueType="num">
                                      <p:cBhvr>
                                        <p:cTn id="10" dur="800" decel="100000" fill="hold"/>
                                        <p:tgtEl>
                                          <p:spTgt spid="74653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4653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46539"/>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1" presetClass="entr" presetSubtype="0" fill="hold" nodeType="clickEffect">
                                  <p:stCondLst>
                                    <p:cond delay="0"/>
                                  </p:stCondLst>
                                  <p:iterate type="lt">
                                    <p:tmPct val="5000"/>
                                  </p:iterate>
                                  <p:childTnLst>
                                    <p:set>
                                      <p:cBhvr>
                                        <p:cTn id="16" dur="1" fill="hold">
                                          <p:stCondLst>
                                            <p:cond delay="0"/>
                                          </p:stCondLst>
                                        </p:cTn>
                                        <p:tgtEl>
                                          <p:spTgt spid="746540"/>
                                        </p:tgtEl>
                                        <p:attrNameLst>
                                          <p:attrName>style.visibility</p:attrName>
                                        </p:attrNameLst>
                                      </p:cBhvr>
                                      <p:to>
                                        <p:strVal val="visible"/>
                                      </p:to>
                                    </p:set>
                                    <p:anim calcmode="lin" valueType="num">
                                      <p:cBhvr>
                                        <p:cTn id="17" dur="1000" fill="hold"/>
                                        <p:tgtEl>
                                          <p:spTgt spid="746540"/>
                                        </p:tgtEl>
                                        <p:attrNameLst>
                                          <p:attrName>ppt_w</p:attrName>
                                        </p:attrNameLst>
                                      </p:cBhvr>
                                      <p:tavLst>
                                        <p:tav tm="0">
                                          <p:val>
                                            <p:fltVal val="0"/>
                                          </p:val>
                                        </p:tav>
                                        <p:tav tm="100000">
                                          <p:val>
                                            <p:strVal val="#ppt_w"/>
                                          </p:val>
                                        </p:tav>
                                      </p:tavLst>
                                    </p:anim>
                                    <p:anim calcmode="lin" valueType="num">
                                      <p:cBhvr>
                                        <p:cTn id="18" dur="1000" fill="hold"/>
                                        <p:tgtEl>
                                          <p:spTgt spid="746540"/>
                                        </p:tgtEl>
                                        <p:attrNameLst>
                                          <p:attrName>ppt_h</p:attrName>
                                        </p:attrNameLst>
                                      </p:cBhvr>
                                      <p:tavLst>
                                        <p:tav tm="0">
                                          <p:val>
                                            <p:fltVal val="0"/>
                                          </p:val>
                                        </p:tav>
                                        <p:tav tm="100000">
                                          <p:val>
                                            <p:strVal val="#ppt_h"/>
                                          </p:val>
                                        </p:tav>
                                      </p:tavLst>
                                    </p:anim>
                                    <p:anim calcmode="lin" valueType="num">
                                      <p:cBhvr>
                                        <p:cTn id="19" dur="1000" fill="hold"/>
                                        <p:tgtEl>
                                          <p:spTgt spid="746540"/>
                                        </p:tgtEl>
                                        <p:attrNameLst>
                                          <p:attrName>style.rotation</p:attrName>
                                        </p:attrNameLst>
                                      </p:cBhvr>
                                      <p:tavLst>
                                        <p:tav tm="0">
                                          <p:val>
                                            <p:fltVal val="90"/>
                                          </p:val>
                                        </p:tav>
                                        <p:tav tm="100000">
                                          <p:val>
                                            <p:fltVal val="0"/>
                                          </p:val>
                                        </p:tav>
                                      </p:tavLst>
                                    </p:anim>
                                    <p:animEffect transition="in" filter="fade">
                                      <p:cBhvr>
                                        <p:cTn id="20" dur="1000"/>
                                        <p:tgtEl>
                                          <p:spTgt spid="74654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746509">
                                            <p:txEl>
                                              <p:pRg st="0" end="0"/>
                                            </p:txEl>
                                          </p:spTgt>
                                        </p:tgtEl>
                                        <p:attrNameLst>
                                          <p:attrName>style.visibility</p:attrName>
                                        </p:attrNameLst>
                                      </p:cBhvr>
                                      <p:to>
                                        <p:strVal val="visible"/>
                                      </p:to>
                                    </p:set>
                                    <p:anim calcmode="discrete" valueType="clr">
                                      <p:cBhvr override="childStyle">
                                        <p:cTn id="25" dur="80"/>
                                        <p:tgtEl>
                                          <p:spTgt spid="74650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746509">
                                            <p:txEl>
                                              <p:pRg st="0" end="0"/>
                                            </p:txEl>
                                          </p:spTgt>
                                        </p:tgtEl>
                                        <p:attrNameLst>
                                          <p:attrName>fillcolor</p:attrName>
                                        </p:attrNameLst>
                                      </p:cBhvr>
                                      <p:tavLst>
                                        <p:tav tm="0">
                                          <p:val>
                                            <p:clrVal>
                                              <a:schemeClr val="accent2"/>
                                            </p:clrVal>
                                          </p:val>
                                        </p:tav>
                                        <p:tav tm="50000">
                                          <p:val>
                                            <p:clrVal>
                                              <a:schemeClr val="hlink"/>
                                            </p:clrVal>
                                          </p:val>
                                        </p:tav>
                                      </p:tavLst>
                                    </p:anim>
                                    <p:set>
                                      <p:cBhvr>
                                        <p:cTn id="27" dur="80"/>
                                        <p:tgtEl>
                                          <p:spTgt spid="746509">
                                            <p:txEl>
                                              <p:pRg st="0" end="0"/>
                                            </p:txEl>
                                          </p:spTgt>
                                        </p:tgtEl>
                                        <p:attrNameLst>
                                          <p:attrName>fill.type</p:attrName>
                                        </p:attrNameLst>
                                      </p:cBhvr>
                                      <p:to>
                                        <p:strVal val="soli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34" presetClass="entr" presetSubtype="0" fill="hold" nodeType="clickEffect">
                                  <p:stCondLst>
                                    <p:cond delay="0"/>
                                  </p:stCondLst>
                                  <p:childTnLst>
                                    <p:set>
                                      <p:cBhvr>
                                        <p:cTn id="31" dur="1" fill="hold">
                                          <p:stCondLst>
                                            <p:cond delay="0"/>
                                          </p:stCondLst>
                                        </p:cTn>
                                        <p:tgtEl>
                                          <p:spTgt spid="746510"/>
                                        </p:tgtEl>
                                        <p:attrNameLst>
                                          <p:attrName>style.visibility</p:attrName>
                                        </p:attrNameLst>
                                      </p:cBhvr>
                                      <p:to>
                                        <p:strVal val="visible"/>
                                      </p:to>
                                    </p:set>
                                    <p:anim from="(-#ppt_w/2)" to="(#ppt_x)" calcmode="lin" valueType="num">
                                      <p:cBhvr>
                                        <p:cTn id="32" dur="600" fill="hold">
                                          <p:stCondLst>
                                            <p:cond delay="0"/>
                                          </p:stCondLst>
                                        </p:cTn>
                                        <p:tgtEl>
                                          <p:spTgt spid="746510"/>
                                        </p:tgtEl>
                                        <p:attrNameLst>
                                          <p:attrName>ppt_x</p:attrName>
                                        </p:attrNameLst>
                                      </p:cBhvr>
                                    </p:anim>
                                    <p:anim from="0" to="-1.0" calcmode="lin" valueType="num">
                                      <p:cBhvr>
                                        <p:cTn id="33" dur="200" decel="50000" autoRev="1" fill="hold">
                                          <p:stCondLst>
                                            <p:cond delay="600"/>
                                          </p:stCondLst>
                                        </p:cTn>
                                        <p:tgtEl>
                                          <p:spTgt spid="746510"/>
                                        </p:tgtEl>
                                        <p:attrNameLst>
                                          <p:attrName>xshear</p:attrName>
                                        </p:attrNameLst>
                                      </p:cBhvr>
                                    </p:anim>
                                    <p:animScale>
                                      <p:cBhvr>
                                        <p:cTn id="34" dur="200" decel="100000" autoRev="1" fill="hold">
                                          <p:stCondLst>
                                            <p:cond delay="600"/>
                                          </p:stCondLst>
                                        </p:cTn>
                                        <p:tgtEl>
                                          <p:spTgt spid="746510"/>
                                        </p:tgtEl>
                                      </p:cBhvr>
                                      <p:from x="100000" y="100000"/>
                                      <p:to x="80000" y="100000"/>
                                    </p:animScale>
                                    <p:anim by="(#ppt_h/3+#ppt_w*0.1)" calcmode="lin" valueType="num">
                                      <p:cBhvr additive="sum">
                                        <p:cTn id="35" dur="200" decel="100000" autoRev="1" fill="hold">
                                          <p:stCondLst>
                                            <p:cond delay="600"/>
                                          </p:stCondLst>
                                        </p:cTn>
                                        <p:tgtEl>
                                          <p:spTgt spid="746510"/>
                                        </p:tgtEl>
                                        <p:attrNameLst>
                                          <p:attrName>ppt_x</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nodeType="clickEffect">
                                  <p:stCondLst>
                                    <p:cond delay="0"/>
                                  </p:stCondLst>
                                  <p:childTnLst>
                                    <p:set>
                                      <p:cBhvr>
                                        <p:cTn id="39" dur="1" fill="hold">
                                          <p:stCondLst>
                                            <p:cond delay="0"/>
                                          </p:stCondLst>
                                        </p:cTn>
                                        <p:tgtEl>
                                          <p:spTgt spid="746513"/>
                                        </p:tgtEl>
                                        <p:attrNameLst>
                                          <p:attrName>style.visibility</p:attrName>
                                        </p:attrNameLst>
                                      </p:cBhvr>
                                      <p:to>
                                        <p:strVal val="visible"/>
                                      </p:to>
                                    </p:set>
                                    <p:animEffect transition="in" filter="fade">
                                      <p:cBhvr>
                                        <p:cTn id="40" dur="1000"/>
                                        <p:tgtEl>
                                          <p:spTgt spid="746513"/>
                                        </p:tgtEl>
                                      </p:cBhvr>
                                    </p:animEffect>
                                    <p:anim calcmode="lin" valueType="num">
                                      <p:cBhvr>
                                        <p:cTn id="41" dur="1000" fill="hold"/>
                                        <p:tgtEl>
                                          <p:spTgt spid="746513"/>
                                        </p:tgtEl>
                                        <p:attrNameLst>
                                          <p:attrName>ppt_x</p:attrName>
                                        </p:attrNameLst>
                                      </p:cBhvr>
                                      <p:tavLst>
                                        <p:tav tm="0">
                                          <p:val>
                                            <p:strVal val="#ppt_x"/>
                                          </p:val>
                                        </p:tav>
                                        <p:tav tm="100000">
                                          <p:val>
                                            <p:strVal val="#ppt_x"/>
                                          </p:val>
                                        </p:tav>
                                      </p:tavLst>
                                    </p:anim>
                                    <p:anim calcmode="lin" valueType="num">
                                      <p:cBhvr>
                                        <p:cTn id="42" dur="1000" fill="hold"/>
                                        <p:tgtEl>
                                          <p:spTgt spid="7465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650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3" name="Rectangle 3"/>
          <p:cNvSpPr>
            <a:spLocks noGrp="1" noChangeArrowheads="1"/>
          </p:cNvSpPr>
          <p:nvPr>
            <p:ph type="body" sz="half" idx="1"/>
          </p:nvPr>
        </p:nvSpPr>
        <p:spPr>
          <a:xfrm>
            <a:off x="4295776" y="2160588"/>
            <a:ext cx="5903913" cy="620712"/>
          </a:xfrm>
        </p:spPr>
        <p:txBody>
          <a:bodyPr/>
          <a:lstStyle/>
          <a:p>
            <a:pPr algn="just" eaLnBrk="1" hangingPunct="1">
              <a:buFontTx/>
              <a:buNone/>
            </a:pPr>
            <a:r>
              <a:rPr lang="fa-IR" altLang="en-US" smtClean="0"/>
              <a:t>يكاي ديگر ميدان الكتريكي ولت بر متر است: </a:t>
            </a:r>
            <a:r>
              <a:rPr lang="fa-IR" altLang="en-US" smtClean="0">
                <a:solidFill>
                  <a:srgbClr val="000000"/>
                </a:solidFill>
                <a:sym typeface="Wingdings" panose="05000000000000000000" pitchFamily="2" charset="2"/>
              </a:rPr>
              <a:t>(</a:t>
            </a:r>
            <a:r>
              <a:rPr lang="en-US" altLang="en-US" smtClean="0">
                <a:solidFill>
                  <a:srgbClr val="000000"/>
                </a:solidFill>
                <a:cs typeface="Times New Roman" panose="02020603050405020304" pitchFamily="18" charset="0"/>
                <a:sym typeface="Wingdings" panose="05000000000000000000" pitchFamily="2" charset="2"/>
              </a:rPr>
              <a:t>V/m</a:t>
            </a:r>
            <a:r>
              <a:rPr lang="fa-IR" altLang="en-US" smtClean="0">
                <a:solidFill>
                  <a:srgbClr val="000000"/>
                </a:solidFill>
                <a:sym typeface="Wingdings" panose="05000000000000000000" pitchFamily="2" charset="2"/>
              </a:rPr>
              <a:t>)</a:t>
            </a:r>
            <a:r>
              <a:rPr lang="fa-IR" altLang="en-US" smtClean="0">
                <a:sym typeface="Wingdings" panose="05000000000000000000" pitchFamily="2" charset="2"/>
              </a:rPr>
              <a:t> </a:t>
            </a:r>
            <a:endParaRPr lang="en-US" altLang="en-US" smtClean="0"/>
          </a:p>
        </p:txBody>
      </p:sp>
      <p:graphicFrame>
        <p:nvGraphicFramePr>
          <p:cNvPr id="747524" name="Object 4"/>
          <p:cNvGraphicFramePr>
            <a:graphicFrameLocks noChangeAspect="1"/>
          </p:cNvGraphicFramePr>
          <p:nvPr>
            <p:ph sz="half" idx="2"/>
          </p:nvPr>
        </p:nvGraphicFramePr>
        <p:xfrm>
          <a:off x="2063750" y="3716339"/>
          <a:ext cx="5689600" cy="1260475"/>
        </p:xfrm>
        <a:graphic>
          <a:graphicData uri="http://schemas.openxmlformats.org/presentationml/2006/ole">
            <mc:AlternateContent xmlns:mc="http://schemas.openxmlformats.org/markup-compatibility/2006">
              <mc:Choice xmlns:v="urn:schemas-microsoft-com:vml" Requires="v">
                <p:oleObj spid="_x0000_s7170" name="Equation" r:id="rId3" imgW="1663700" imgH="393700" progId="Equation.3">
                  <p:embed/>
                </p:oleObj>
              </mc:Choice>
              <mc:Fallback>
                <p:oleObj name="Equation" r:id="rId3" imgW="16637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750" y="3716339"/>
                        <a:ext cx="5689600"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65829278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747523">
                                            <p:txEl>
                                              <p:pRg st="0" end="0"/>
                                            </p:txEl>
                                          </p:spTgt>
                                        </p:tgtEl>
                                        <p:attrNameLst>
                                          <p:attrName>style.visibility</p:attrName>
                                        </p:attrNameLst>
                                      </p:cBhvr>
                                      <p:to>
                                        <p:strVal val="visible"/>
                                      </p:to>
                                    </p:set>
                                    <p:anim calcmode="discrete" valueType="clr">
                                      <p:cBhvr override="childStyle">
                                        <p:cTn id="7" dur="80"/>
                                        <p:tgtEl>
                                          <p:spTgt spid="7475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4752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47523">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31" presetClass="entr" presetSubtype="0" fill="hold" nodeType="clickEffect">
                                  <p:stCondLst>
                                    <p:cond delay="0"/>
                                  </p:stCondLst>
                                  <p:iterate type="lt">
                                    <p:tmPct val="5000"/>
                                  </p:iterate>
                                  <p:childTnLst>
                                    <p:set>
                                      <p:cBhvr>
                                        <p:cTn id="13" dur="1" fill="hold">
                                          <p:stCondLst>
                                            <p:cond delay="0"/>
                                          </p:stCondLst>
                                        </p:cTn>
                                        <p:tgtEl>
                                          <p:spTgt spid="747524"/>
                                        </p:tgtEl>
                                        <p:attrNameLst>
                                          <p:attrName>style.visibility</p:attrName>
                                        </p:attrNameLst>
                                      </p:cBhvr>
                                      <p:to>
                                        <p:strVal val="visible"/>
                                      </p:to>
                                    </p:set>
                                    <p:anim calcmode="lin" valueType="num">
                                      <p:cBhvr>
                                        <p:cTn id="14" dur="1000" fill="hold"/>
                                        <p:tgtEl>
                                          <p:spTgt spid="747524"/>
                                        </p:tgtEl>
                                        <p:attrNameLst>
                                          <p:attrName>ppt_w</p:attrName>
                                        </p:attrNameLst>
                                      </p:cBhvr>
                                      <p:tavLst>
                                        <p:tav tm="0">
                                          <p:val>
                                            <p:fltVal val="0"/>
                                          </p:val>
                                        </p:tav>
                                        <p:tav tm="100000">
                                          <p:val>
                                            <p:strVal val="#ppt_w"/>
                                          </p:val>
                                        </p:tav>
                                      </p:tavLst>
                                    </p:anim>
                                    <p:anim calcmode="lin" valueType="num">
                                      <p:cBhvr>
                                        <p:cTn id="15" dur="1000" fill="hold"/>
                                        <p:tgtEl>
                                          <p:spTgt spid="747524"/>
                                        </p:tgtEl>
                                        <p:attrNameLst>
                                          <p:attrName>ppt_h</p:attrName>
                                        </p:attrNameLst>
                                      </p:cBhvr>
                                      <p:tavLst>
                                        <p:tav tm="0">
                                          <p:val>
                                            <p:fltVal val="0"/>
                                          </p:val>
                                        </p:tav>
                                        <p:tav tm="100000">
                                          <p:val>
                                            <p:strVal val="#ppt_h"/>
                                          </p:val>
                                        </p:tav>
                                      </p:tavLst>
                                    </p:anim>
                                    <p:anim calcmode="lin" valueType="num">
                                      <p:cBhvr>
                                        <p:cTn id="16" dur="1000" fill="hold"/>
                                        <p:tgtEl>
                                          <p:spTgt spid="747524"/>
                                        </p:tgtEl>
                                        <p:attrNameLst>
                                          <p:attrName>style.rotation</p:attrName>
                                        </p:attrNameLst>
                                      </p:cBhvr>
                                      <p:tavLst>
                                        <p:tav tm="0">
                                          <p:val>
                                            <p:fltVal val="90"/>
                                          </p:val>
                                        </p:tav>
                                        <p:tav tm="100000">
                                          <p:val>
                                            <p:fltVal val="0"/>
                                          </p:val>
                                        </p:tav>
                                      </p:tavLst>
                                    </p:anim>
                                    <p:animEffect transition="in" filter="fade">
                                      <p:cBhvr>
                                        <p:cTn id="17" dur="1000"/>
                                        <p:tgtEl>
                                          <p:spTgt spid="747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547" name="Rectangle 3"/>
          <p:cNvSpPr>
            <a:spLocks noGrp="1" noChangeArrowheads="1"/>
          </p:cNvSpPr>
          <p:nvPr>
            <p:ph type="body" sz="half" idx="1"/>
          </p:nvPr>
        </p:nvSpPr>
        <p:spPr>
          <a:xfrm>
            <a:off x="2063750" y="1052513"/>
            <a:ext cx="8064500" cy="1054100"/>
          </a:xfrm>
        </p:spPr>
        <p:txBody>
          <a:bodyPr/>
          <a:lstStyle/>
          <a:p>
            <a:pPr marL="0" indent="0" algn="just">
              <a:buNone/>
            </a:pPr>
            <a:r>
              <a:rPr lang="fa-IR" altLang="en-US" smtClean="0"/>
              <a:t>اختلاف پتانسيل بين دو نقطه برابر منفي انتگرال خطي شدت ميدان بين دو نقطه است.</a:t>
            </a:r>
          </a:p>
        </p:txBody>
      </p:sp>
      <p:sp>
        <p:nvSpPr>
          <p:cNvPr id="748554" name="Rectangle 10"/>
          <p:cNvSpPr>
            <a:spLocks noChangeArrowheads="1"/>
          </p:cNvSpPr>
          <p:nvPr/>
        </p:nvSpPr>
        <p:spPr bwMode="auto">
          <a:xfrm>
            <a:off x="2063750" y="5229225"/>
            <a:ext cx="80645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fa-IR" altLang="en-US"/>
              <a:t>كار لازم براي انتقال بار </a:t>
            </a:r>
            <a:r>
              <a:rPr lang="en-US" altLang="en-US">
                <a:solidFill>
                  <a:srgbClr val="000000"/>
                </a:solidFill>
                <a:cs typeface="Times New Roman" panose="02020603050405020304" pitchFamily="18" charset="0"/>
              </a:rPr>
              <a:t>q</a:t>
            </a:r>
            <a:r>
              <a:rPr lang="en-US" altLang="en-US" baseline="-25000">
                <a:solidFill>
                  <a:srgbClr val="000000"/>
                </a:solidFill>
                <a:latin typeface="B Nazanin" panose="00000400000000000000" pitchFamily="2" charset="-78"/>
              </a:rPr>
              <a:t>0</a:t>
            </a:r>
            <a:r>
              <a:rPr lang="fa-IR" altLang="en-US">
                <a:solidFill>
                  <a:srgbClr val="000000"/>
                </a:solidFill>
              </a:rPr>
              <a:t> </a:t>
            </a:r>
            <a:r>
              <a:rPr lang="fa-IR" altLang="en-US"/>
              <a:t>در فاصلۀ </a:t>
            </a:r>
            <a:r>
              <a:rPr lang="en-US" altLang="en-US">
                <a:solidFill>
                  <a:srgbClr val="000000"/>
                </a:solidFill>
                <a:cs typeface="Times New Roman" panose="02020603050405020304" pitchFamily="18" charset="0"/>
              </a:rPr>
              <a:t>dl</a:t>
            </a:r>
            <a:r>
              <a:rPr lang="fa-IR" altLang="en-US"/>
              <a:t> ، </a:t>
            </a:r>
            <a:r>
              <a:rPr lang="en-US" altLang="en-US">
                <a:solidFill>
                  <a:srgbClr val="000000"/>
                </a:solidFill>
                <a:cs typeface="Times New Roman" panose="02020603050405020304" pitchFamily="18" charset="0"/>
              </a:rPr>
              <a:t>dW = F.dl</a:t>
            </a:r>
            <a:r>
              <a:rPr lang="fa-IR" altLang="en-US"/>
              <a:t> كه </a:t>
            </a:r>
            <a:r>
              <a:rPr lang="en-US" altLang="en-US">
                <a:solidFill>
                  <a:srgbClr val="000000"/>
                </a:solidFill>
                <a:cs typeface="Times New Roman" panose="02020603050405020304" pitchFamily="18" charset="0"/>
              </a:rPr>
              <a:t>F = -q</a:t>
            </a:r>
            <a:r>
              <a:rPr lang="en-US" altLang="en-US" baseline="-25000">
                <a:solidFill>
                  <a:srgbClr val="000000"/>
                </a:solidFill>
                <a:latin typeface="B Nazanin" panose="00000400000000000000" pitchFamily="2" charset="-78"/>
              </a:rPr>
              <a:t>0</a:t>
            </a:r>
            <a:r>
              <a:rPr lang="en-US" altLang="en-US">
                <a:solidFill>
                  <a:srgbClr val="000000"/>
                </a:solidFill>
                <a:cs typeface="Times New Roman" panose="02020603050405020304" pitchFamily="18" charset="0"/>
              </a:rPr>
              <a:t>E</a:t>
            </a:r>
            <a:r>
              <a:rPr lang="fa-IR" altLang="en-US"/>
              <a:t> نيروي وارد برخلاف جهت نيروي وارد از سوي ميدان است.</a:t>
            </a:r>
            <a:endParaRPr lang="en-US" altLang="en-US"/>
          </a:p>
        </p:txBody>
      </p:sp>
      <p:sp>
        <p:nvSpPr>
          <p:cNvPr id="748557" name="Line 13"/>
          <p:cNvSpPr>
            <a:spLocks noChangeShapeType="1"/>
          </p:cNvSpPr>
          <p:nvPr/>
        </p:nvSpPr>
        <p:spPr bwMode="auto">
          <a:xfrm>
            <a:off x="2193925" y="5227638"/>
            <a:ext cx="215900" cy="0"/>
          </a:xfrm>
          <a:prstGeom prst="line">
            <a:avLst/>
          </a:prstGeom>
          <a:noFill/>
          <a:ln w="28575" cap="sq">
            <a:solidFill>
              <a:srgbClr val="000000"/>
            </a:solidFill>
            <a:round/>
            <a:headEnd type="none" w="lg" len="lg"/>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8558" name="Line 14"/>
          <p:cNvSpPr>
            <a:spLocks noChangeShapeType="1"/>
          </p:cNvSpPr>
          <p:nvPr/>
        </p:nvSpPr>
        <p:spPr bwMode="auto">
          <a:xfrm>
            <a:off x="3216275" y="5229225"/>
            <a:ext cx="215900" cy="0"/>
          </a:xfrm>
          <a:prstGeom prst="line">
            <a:avLst/>
          </a:prstGeom>
          <a:noFill/>
          <a:ln w="28575" cap="sq">
            <a:solidFill>
              <a:srgbClr val="000000"/>
            </a:solidFill>
            <a:round/>
            <a:headEnd type="none" w="lg" len="lg"/>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8559" name="Line 15"/>
          <p:cNvSpPr>
            <a:spLocks noChangeShapeType="1"/>
          </p:cNvSpPr>
          <p:nvPr/>
        </p:nvSpPr>
        <p:spPr bwMode="auto">
          <a:xfrm>
            <a:off x="4857750" y="5229225"/>
            <a:ext cx="215900" cy="0"/>
          </a:xfrm>
          <a:prstGeom prst="line">
            <a:avLst/>
          </a:prstGeom>
          <a:noFill/>
          <a:ln w="28575" cap="sq">
            <a:solidFill>
              <a:srgbClr val="000000"/>
            </a:solidFill>
            <a:round/>
            <a:headEnd type="none" w="lg" len="lg"/>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8560" name="Line 16"/>
          <p:cNvSpPr>
            <a:spLocks noChangeShapeType="1"/>
          </p:cNvSpPr>
          <p:nvPr/>
        </p:nvSpPr>
        <p:spPr bwMode="auto">
          <a:xfrm>
            <a:off x="5218113" y="5229225"/>
            <a:ext cx="215900" cy="0"/>
          </a:xfrm>
          <a:prstGeom prst="line">
            <a:avLst/>
          </a:prstGeom>
          <a:noFill/>
          <a:ln w="28575" cap="sq">
            <a:solidFill>
              <a:srgbClr val="000000"/>
            </a:solidFill>
            <a:round/>
            <a:headEnd type="none" w="lg" len="lg"/>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748601" name="Group 57"/>
          <p:cNvGrpSpPr>
            <a:grpSpLocks/>
          </p:cNvGrpSpPr>
          <p:nvPr/>
        </p:nvGrpSpPr>
        <p:grpSpPr bwMode="auto">
          <a:xfrm>
            <a:off x="4540250" y="1830388"/>
            <a:ext cx="3081338" cy="3149600"/>
            <a:chOff x="2064" y="1153"/>
            <a:chExt cx="1941" cy="1984"/>
          </a:xfrm>
        </p:grpSpPr>
        <p:sp>
          <p:nvSpPr>
            <p:cNvPr id="168969" name="Freeform 19"/>
            <p:cNvSpPr>
              <a:spLocks/>
            </p:cNvSpPr>
            <p:nvPr/>
          </p:nvSpPr>
          <p:spPr bwMode="auto">
            <a:xfrm rot="944540">
              <a:off x="2064" y="1169"/>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70" name="Freeform 20"/>
            <p:cNvSpPr>
              <a:spLocks/>
            </p:cNvSpPr>
            <p:nvPr/>
          </p:nvSpPr>
          <p:spPr bwMode="auto">
            <a:xfrm rot="450736">
              <a:off x="2390" y="1207"/>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71" name="Freeform 21"/>
            <p:cNvSpPr>
              <a:spLocks/>
            </p:cNvSpPr>
            <p:nvPr/>
          </p:nvSpPr>
          <p:spPr bwMode="auto">
            <a:xfrm>
              <a:off x="2716" y="1207"/>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72" name="Freeform 22"/>
            <p:cNvSpPr>
              <a:spLocks/>
            </p:cNvSpPr>
            <p:nvPr/>
          </p:nvSpPr>
          <p:spPr bwMode="auto">
            <a:xfrm rot="-499030">
              <a:off x="3034" y="1189"/>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73" name="Freeform 23"/>
            <p:cNvSpPr>
              <a:spLocks/>
            </p:cNvSpPr>
            <p:nvPr/>
          </p:nvSpPr>
          <p:spPr bwMode="auto">
            <a:xfrm rot="-931945">
              <a:off x="3351" y="1153"/>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74" name="Freeform 40"/>
            <p:cNvSpPr>
              <a:spLocks/>
            </p:cNvSpPr>
            <p:nvPr/>
          </p:nvSpPr>
          <p:spPr bwMode="auto">
            <a:xfrm rot="-703638">
              <a:off x="3187" y="1174"/>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75" name="Freeform 41"/>
            <p:cNvSpPr>
              <a:spLocks/>
            </p:cNvSpPr>
            <p:nvPr/>
          </p:nvSpPr>
          <p:spPr bwMode="auto">
            <a:xfrm rot="-228834">
              <a:off x="2871" y="1207"/>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76" name="Freeform 42"/>
            <p:cNvSpPr>
              <a:spLocks/>
            </p:cNvSpPr>
            <p:nvPr/>
          </p:nvSpPr>
          <p:spPr bwMode="auto">
            <a:xfrm rot="212592">
              <a:off x="2551" y="1205"/>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77" name="Freeform 43"/>
            <p:cNvSpPr>
              <a:spLocks/>
            </p:cNvSpPr>
            <p:nvPr/>
          </p:nvSpPr>
          <p:spPr bwMode="auto">
            <a:xfrm rot="635717">
              <a:off x="2222" y="1197"/>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78" name="Freeform 32"/>
            <p:cNvSpPr>
              <a:spLocks/>
            </p:cNvSpPr>
            <p:nvPr/>
          </p:nvSpPr>
          <p:spPr bwMode="auto">
            <a:xfrm>
              <a:off x="2337" y="1911"/>
              <a:ext cx="1294" cy="414"/>
            </a:xfrm>
            <a:custGeom>
              <a:avLst/>
              <a:gdLst>
                <a:gd name="T0" fmla="*/ 0 w 1440"/>
                <a:gd name="T1" fmla="*/ 11 h 750"/>
                <a:gd name="T2" fmla="*/ 174 w 1440"/>
                <a:gd name="T3" fmla="*/ 17 h 750"/>
                <a:gd name="T4" fmla="*/ 836 w 1440"/>
                <a:gd name="T5" fmla="*/ 109 h 750"/>
                <a:gd name="T6" fmla="*/ 1045 w 1440"/>
                <a:gd name="T7" fmla="*/ 119 h 7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40" h="750">
                  <a:moveTo>
                    <a:pt x="0" y="65"/>
                  </a:moveTo>
                  <a:cubicBezTo>
                    <a:pt x="40" y="70"/>
                    <a:pt x="48" y="0"/>
                    <a:pt x="240" y="97"/>
                  </a:cubicBezTo>
                  <a:cubicBezTo>
                    <a:pt x="432" y="194"/>
                    <a:pt x="952" y="548"/>
                    <a:pt x="1152" y="649"/>
                  </a:cubicBezTo>
                  <a:cubicBezTo>
                    <a:pt x="1352" y="750"/>
                    <a:pt x="1380" y="693"/>
                    <a:pt x="1440" y="705"/>
                  </a:cubicBezTo>
                </a:path>
              </a:pathLst>
            </a:custGeom>
            <a:noFill/>
            <a:ln w="19050" cap="sq" cmpd="sng">
              <a:solidFill>
                <a:srgbClr val="000000"/>
              </a:solidFill>
              <a:prstDash val="solid"/>
              <a:round/>
              <a:headEnd type="oval"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79" name="Line 26"/>
            <p:cNvSpPr>
              <a:spLocks noChangeShapeType="1"/>
            </p:cNvSpPr>
            <p:nvPr/>
          </p:nvSpPr>
          <p:spPr bwMode="auto">
            <a:xfrm>
              <a:off x="2961" y="2115"/>
              <a:ext cx="119" cy="181"/>
            </a:xfrm>
            <a:prstGeom prst="line">
              <a:avLst/>
            </a:prstGeom>
            <a:noFill/>
            <a:ln w="19050" cap="sq">
              <a:solidFill>
                <a:schemeClr val="tx2"/>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80" name="Line 29"/>
            <p:cNvSpPr>
              <a:spLocks noChangeShapeType="1"/>
            </p:cNvSpPr>
            <p:nvPr/>
          </p:nvSpPr>
          <p:spPr bwMode="auto">
            <a:xfrm flipH="1" flipV="1">
              <a:off x="2801" y="1888"/>
              <a:ext cx="152" cy="225"/>
            </a:xfrm>
            <a:prstGeom prst="line">
              <a:avLst/>
            </a:prstGeom>
            <a:noFill/>
            <a:ln w="19050" cap="sq">
              <a:solidFill>
                <a:srgbClr val="FF3399"/>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81" name="Oval 31"/>
            <p:cNvSpPr>
              <a:spLocks noChangeArrowheads="1"/>
            </p:cNvSpPr>
            <p:nvPr/>
          </p:nvSpPr>
          <p:spPr bwMode="auto">
            <a:xfrm>
              <a:off x="2935" y="2098"/>
              <a:ext cx="46" cy="4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68982" name="Rectangle 45"/>
            <p:cNvSpPr>
              <a:spLocks noChangeArrowheads="1"/>
            </p:cNvSpPr>
            <p:nvPr/>
          </p:nvSpPr>
          <p:spPr bwMode="auto">
            <a:xfrm>
              <a:off x="2209" y="17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solidFill>
                    <a:schemeClr val="tx2"/>
                  </a:solidFill>
                  <a:cs typeface="Times New Roman" panose="02020603050405020304" pitchFamily="18" charset="0"/>
                </a:rPr>
                <a:t>B</a:t>
              </a:r>
            </a:p>
          </p:txBody>
        </p:sp>
        <p:sp>
          <p:nvSpPr>
            <p:cNvPr id="168983" name="Rectangle 46"/>
            <p:cNvSpPr>
              <a:spLocks noChangeArrowheads="1"/>
            </p:cNvSpPr>
            <p:nvPr/>
          </p:nvSpPr>
          <p:spPr bwMode="auto">
            <a:xfrm>
              <a:off x="2670" y="2038"/>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solidFill>
                    <a:srgbClr val="FF00FF"/>
                  </a:solidFill>
                  <a:cs typeface="Times New Roman" panose="02020603050405020304" pitchFamily="18" charset="0"/>
                </a:rPr>
                <a:t>dl</a:t>
              </a:r>
            </a:p>
          </p:txBody>
        </p:sp>
        <p:sp>
          <p:nvSpPr>
            <p:cNvPr id="168984" name="Rectangle 47"/>
            <p:cNvSpPr>
              <a:spLocks noChangeArrowheads="1"/>
            </p:cNvSpPr>
            <p:nvPr/>
          </p:nvSpPr>
          <p:spPr bwMode="auto">
            <a:xfrm>
              <a:off x="2767" y="1714"/>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solidFill>
                    <a:schemeClr val="tx2"/>
                  </a:solidFill>
                  <a:cs typeface="Times New Roman" panose="02020603050405020304" pitchFamily="18" charset="0"/>
                </a:rPr>
                <a:t>F</a:t>
              </a:r>
            </a:p>
          </p:txBody>
        </p:sp>
        <p:sp>
          <p:nvSpPr>
            <p:cNvPr id="168985" name="Rectangle 48"/>
            <p:cNvSpPr>
              <a:spLocks noChangeArrowheads="1"/>
            </p:cNvSpPr>
            <p:nvPr/>
          </p:nvSpPr>
          <p:spPr bwMode="auto">
            <a:xfrm>
              <a:off x="3039" y="2213"/>
              <a:ext cx="20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solidFill>
                    <a:schemeClr val="tx2"/>
                  </a:solidFill>
                  <a:cs typeface="Times New Roman" panose="02020603050405020304" pitchFamily="18" charset="0"/>
                </a:rPr>
                <a:t>E</a:t>
              </a:r>
            </a:p>
          </p:txBody>
        </p:sp>
        <p:sp>
          <p:nvSpPr>
            <p:cNvPr id="168986" name="Rectangle 49"/>
            <p:cNvSpPr>
              <a:spLocks noChangeArrowheads="1"/>
            </p:cNvSpPr>
            <p:nvPr/>
          </p:nvSpPr>
          <p:spPr bwMode="auto">
            <a:xfrm>
              <a:off x="2889" y="1929"/>
              <a:ext cx="24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solidFill>
                    <a:schemeClr val="tx2"/>
                  </a:solidFill>
                  <a:cs typeface="Times New Roman" panose="02020603050405020304" pitchFamily="18" charset="0"/>
                </a:rPr>
                <a:t>q</a:t>
              </a:r>
              <a:r>
                <a:rPr lang="en-US" altLang="en-US" sz="1800" baseline="-25000">
                  <a:solidFill>
                    <a:schemeClr val="tx2"/>
                  </a:solidFill>
                  <a:latin typeface="B Nazanin" panose="00000400000000000000" pitchFamily="2" charset="-78"/>
                </a:rPr>
                <a:t>0</a:t>
              </a:r>
              <a:endParaRPr lang="en-US" altLang="en-US" sz="1800">
                <a:solidFill>
                  <a:schemeClr val="tx2"/>
                </a:solidFill>
                <a:latin typeface="B Nazanin" panose="00000400000000000000" pitchFamily="2" charset="-78"/>
              </a:endParaRPr>
            </a:p>
          </p:txBody>
        </p:sp>
        <p:sp>
          <p:nvSpPr>
            <p:cNvPr id="168987" name="Rectangle 50"/>
            <p:cNvSpPr>
              <a:spLocks noChangeArrowheads="1"/>
            </p:cNvSpPr>
            <p:nvPr/>
          </p:nvSpPr>
          <p:spPr bwMode="auto">
            <a:xfrm>
              <a:off x="3560" y="209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solidFill>
                    <a:schemeClr val="tx2"/>
                  </a:solidFill>
                  <a:cs typeface="Times New Roman" panose="02020603050405020304" pitchFamily="18" charset="0"/>
                </a:rPr>
                <a:t>A</a:t>
              </a:r>
            </a:p>
          </p:txBody>
        </p:sp>
        <p:sp>
          <p:nvSpPr>
            <p:cNvPr id="168988" name="Rectangle 51"/>
            <p:cNvSpPr>
              <a:spLocks noChangeArrowheads="1"/>
            </p:cNvSpPr>
            <p:nvPr/>
          </p:nvSpPr>
          <p:spPr bwMode="auto">
            <a:xfrm>
              <a:off x="3772" y="2849"/>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chemeClr val="tx2"/>
                  </a:solidFill>
                  <a:cs typeface="Times New Roman" panose="02020603050405020304" pitchFamily="18" charset="0"/>
                </a:rPr>
                <a:t>E</a:t>
              </a:r>
            </a:p>
          </p:txBody>
        </p:sp>
        <p:sp>
          <p:nvSpPr>
            <p:cNvPr id="168989" name="Line 53"/>
            <p:cNvSpPr>
              <a:spLocks noChangeShapeType="1"/>
            </p:cNvSpPr>
            <p:nvPr/>
          </p:nvSpPr>
          <p:spPr bwMode="auto">
            <a:xfrm>
              <a:off x="2759" y="2038"/>
              <a:ext cx="91" cy="36"/>
            </a:xfrm>
            <a:prstGeom prst="line">
              <a:avLst/>
            </a:prstGeom>
            <a:noFill/>
            <a:ln w="19050" cap="sq">
              <a:solidFill>
                <a:srgbClr val="FF00FF"/>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90" name="Line 28"/>
            <p:cNvSpPr>
              <a:spLocks noChangeShapeType="1"/>
            </p:cNvSpPr>
            <p:nvPr/>
          </p:nvSpPr>
          <p:spPr bwMode="auto">
            <a:xfrm flipH="1" flipV="1">
              <a:off x="2835" y="2069"/>
              <a:ext cx="120" cy="46"/>
            </a:xfrm>
            <a:prstGeom prst="line">
              <a:avLst/>
            </a:prstGeom>
            <a:noFill/>
            <a:ln w="19050" cap="sq">
              <a:solidFill>
                <a:schemeClr val="accent1"/>
              </a:solidFill>
              <a:round/>
              <a:headEnd type="none" w="lg" len="lg"/>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91" name="Line 52"/>
            <p:cNvSpPr>
              <a:spLocks noChangeShapeType="1"/>
            </p:cNvSpPr>
            <p:nvPr/>
          </p:nvSpPr>
          <p:spPr bwMode="auto">
            <a:xfrm>
              <a:off x="2695" y="2014"/>
              <a:ext cx="90" cy="34"/>
            </a:xfrm>
            <a:prstGeom prst="line">
              <a:avLst/>
            </a:prstGeom>
            <a:noFill/>
            <a:ln w="19050" cap="sq">
              <a:solidFill>
                <a:srgbClr val="3366FF"/>
              </a:solidFill>
              <a:round/>
              <a:headEnd type="none" w="lg" len="lg"/>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92" name="Line 54"/>
            <p:cNvSpPr>
              <a:spLocks noChangeShapeType="1"/>
            </p:cNvSpPr>
            <p:nvPr/>
          </p:nvSpPr>
          <p:spPr bwMode="auto">
            <a:xfrm>
              <a:off x="3833" y="2895"/>
              <a:ext cx="136" cy="0"/>
            </a:xfrm>
            <a:prstGeom prst="line">
              <a:avLst/>
            </a:prstGeom>
            <a:noFill/>
            <a:ln w="28575" cap="sq">
              <a:solidFill>
                <a:schemeClr val="tx2"/>
              </a:solidFill>
              <a:round/>
              <a:headEnd type="none" w="lg" len="lg"/>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93" name="Line 55"/>
            <p:cNvSpPr>
              <a:spLocks noChangeShapeType="1"/>
            </p:cNvSpPr>
            <p:nvPr/>
          </p:nvSpPr>
          <p:spPr bwMode="auto">
            <a:xfrm>
              <a:off x="3107" y="2242"/>
              <a:ext cx="91" cy="0"/>
            </a:xfrm>
            <a:prstGeom prst="line">
              <a:avLst/>
            </a:prstGeom>
            <a:noFill/>
            <a:ln w="19050" cap="sq">
              <a:solidFill>
                <a:schemeClr val="tx2"/>
              </a:solidFill>
              <a:round/>
              <a:headEnd type="none" w="lg" len="lg"/>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94" name="Line 56"/>
            <p:cNvSpPr>
              <a:spLocks noChangeShapeType="1"/>
            </p:cNvSpPr>
            <p:nvPr/>
          </p:nvSpPr>
          <p:spPr bwMode="auto">
            <a:xfrm>
              <a:off x="2817" y="1752"/>
              <a:ext cx="91" cy="0"/>
            </a:xfrm>
            <a:prstGeom prst="line">
              <a:avLst/>
            </a:prstGeom>
            <a:noFill/>
            <a:ln w="19050" cap="sq">
              <a:solidFill>
                <a:schemeClr val="tx2"/>
              </a:solidFill>
              <a:round/>
              <a:headEnd type="none" w="lg" len="lg"/>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346096347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748547">
                                            <p:txEl>
                                              <p:pRg st="0" end="0"/>
                                            </p:txEl>
                                          </p:spTgt>
                                        </p:tgtEl>
                                        <p:attrNameLst>
                                          <p:attrName>style.visibility</p:attrName>
                                        </p:attrNameLst>
                                      </p:cBhvr>
                                      <p:to>
                                        <p:strVal val="visible"/>
                                      </p:to>
                                    </p:set>
                                    <p:anim calcmode="discrete" valueType="clr">
                                      <p:cBhvr override="childStyle">
                                        <p:cTn id="7" dur="80"/>
                                        <p:tgtEl>
                                          <p:spTgt spid="74854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4854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48547">
                                            <p:txEl>
                                              <p:pRg st="0" end="0"/>
                                            </p:txEl>
                                          </p:spTgt>
                                        </p:tgtEl>
                                        <p:attrNameLst>
                                          <p:attrName>fill.type</p:attrName>
                                        </p:attrNameLst>
                                      </p:cBhvr>
                                      <p:to>
                                        <p:strVal val="solid"/>
                                      </p:to>
                                    </p:set>
                                  </p:childTnLst>
                                </p:cTn>
                              </p:par>
                            </p:childTnLst>
                          </p:cTn>
                        </p:par>
                        <p:par>
                          <p:cTn id="10" fill="hold" nodeType="afterGroup">
                            <p:stCondLst>
                              <p:cond delay="2520"/>
                            </p:stCondLst>
                            <p:childTnLst>
                              <p:par>
                                <p:cTn id="11" presetID="21" presetClass="entr" presetSubtype="4" fill="hold" nodeType="afterEffect">
                                  <p:stCondLst>
                                    <p:cond delay="0"/>
                                  </p:stCondLst>
                                  <p:childTnLst>
                                    <p:set>
                                      <p:cBhvr>
                                        <p:cTn id="12" dur="1" fill="hold">
                                          <p:stCondLst>
                                            <p:cond delay="0"/>
                                          </p:stCondLst>
                                        </p:cTn>
                                        <p:tgtEl>
                                          <p:spTgt spid="748601"/>
                                        </p:tgtEl>
                                        <p:attrNameLst>
                                          <p:attrName>style.visibility</p:attrName>
                                        </p:attrNameLst>
                                      </p:cBhvr>
                                      <p:to>
                                        <p:strVal val="visible"/>
                                      </p:to>
                                    </p:set>
                                    <p:animEffect transition="in" filter="wheel(4)">
                                      <p:cBhvr>
                                        <p:cTn id="13" dur="2000"/>
                                        <p:tgtEl>
                                          <p:spTgt spid="74860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748554"/>
                                        </p:tgtEl>
                                        <p:attrNameLst>
                                          <p:attrName>style.visibility</p:attrName>
                                        </p:attrNameLst>
                                      </p:cBhvr>
                                      <p:to>
                                        <p:strVal val="visible"/>
                                      </p:to>
                                    </p:set>
                                    <p:anim calcmode="discrete" valueType="clr">
                                      <p:cBhvr override="childStyle">
                                        <p:cTn id="18" dur="80"/>
                                        <p:tgtEl>
                                          <p:spTgt spid="748554"/>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748554"/>
                                        </p:tgtEl>
                                        <p:attrNameLst>
                                          <p:attrName>fillcolor</p:attrName>
                                        </p:attrNameLst>
                                      </p:cBhvr>
                                      <p:tavLst>
                                        <p:tav tm="0">
                                          <p:val>
                                            <p:clrVal>
                                              <a:schemeClr val="accent2"/>
                                            </p:clrVal>
                                          </p:val>
                                        </p:tav>
                                        <p:tav tm="50000">
                                          <p:val>
                                            <p:clrVal>
                                              <a:schemeClr val="hlink"/>
                                            </p:clrVal>
                                          </p:val>
                                        </p:tav>
                                      </p:tavLst>
                                    </p:anim>
                                    <p:set>
                                      <p:cBhvr>
                                        <p:cTn id="20" dur="80"/>
                                        <p:tgtEl>
                                          <p:spTgt spid="748554"/>
                                        </p:tgtEl>
                                        <p:attrNameLst>
                                          <p:attrName>fill.type</p:attrName>
                                        </p:attrNameLst>
                                      </p:cBhvr>
                                      <p:to>
                                        <p:strVal val="solid"/>
                                      </p:to>
                                    </p:set>
                                  </p:childTnLst>
                                </p:cTn>
                              </p:par>
                            </p:childTnLst>
                          </p:cTn>
                        </p:par>
                        <p:par>
                          <p:cTn id="21" fill="hold" nodeType="afterGroup">
                            <p:stCondLst>
                              <p:cond delay="3560"/>
                            </p:stCondLst>
                            <p:childTnLst>
                              <p:par>
                                <p:cTn id="22" presetID="15" presetClass="entr" presetSubtype="0" fill="hold" grpId="0" nodeType="afterEffect">
                                  <p:stCondLst>
                                    <p:cond delay="0"/>
                                  </p:stCondLst>
                                  <p:childTnLst>
                                    <p:set>
                                      <p:cBhvr>
                                        <p:cTn id="23" dur="1" fill="hold">
                                          <p:stCondLst>
                                            <p:cond delay="0"/>
                                          </p:stCondLst>
                                        </p:cTn>
                                        <p:tgtEl>
                                          <p:spTgt spid="748557"/>
                                        </p:tgtEl>
                                        <p:attrNameLst>
                                          <p:attrName>style.visibility</p:attrName>
                                        </p:attrNameLst>
                                      </p:cBhvr>
                                      <p:to>
                                        <p:strVal val="visible"/>
                                      </p:to>
                                    </p:set>
                                    <p:anim calcmode="lin" valueType="num">
                                      <p:cBhvr>
                                        <p:cTn id="24" dur="1000" fill="hold"/>
                                        <p:tgtEl>
                                          <p:spTgt spid="748557"/>
                                        </p:tgtEl>
                                        <p:attrNameLst>
                                          <p:attrName>ppt_w</p:attrName>
                                        </p:attrNameLst>
                                      </p:cBhvr>
                                      <p:tavLst>
                                        <p:tav tm="0">
                                          <p:val>
                                            <p:fltVal val="0"/>
                                          </p:val>
                                        </p:tav>
                                        <p:tav tm="100000">
                                          <p:val>
                                            <p:strVal val="#ppt_w"/>
                                          </p:val>
                                        </p:tav>
                                      </p:tavLst>
                                    </p:anim>
                                    <p:anim calcmode="lin" valueType="num">
                                      <p:cBhvr>
                                        <p:cTn id="25" dur="1000" fill="hold"/>
                                        <p:tgtEl>
                                          <p:spTgt spid="748557"/>
                                        </p:tgtEl>
                                        <p:attrNameLst>
                                          <p:attrName>ppt_h</p:attrName>
                                        </p:attrNameLst>
                                      </p:cBhvr>
                                      <p:tavLst>
                                        <p:tav tm="0">
                                          <p:val>
                                            <p:fltVal val="0"/>
                                          </p:val>
                                        </p:tav>
                                        <p:tav tm="100000">
                                          <p:val>
                                            <p:strVal val="#ppt_h"/>
                                          </p:val>
                                        </p:tav>
                                      </p:tavLst>
                                    </p:anim>
                                    <p:anim calcmode="lin" valueType="num">
                                      <p:cBhvr>
                                        <p:cTn id="26" dur="1000" fill="hold"/>
                                        <p:tgtEl>
                                          <p:spTgt spid="748557"/>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748557"/>
                                        </p:tgtEl>
                                        <p:attrNameLst>
                                          <p:attrName>ppt_y</p:attrName>
                                        </p:attrNameLst>
                                      </p:cBhvr>
                                      <p:tavLst>
                                        <p:tav tm="0" fmla="#ppt_y+(sin(-2*pi*(1-$))*-#ppt_x+cos(-2*pi*(1-$))*(1-#ppt_y))*(1-$)">
                                          <p:val>
                                            <p:fltVal val="0"/>
                                          </p:val>
                                        </p:tav>
                                        <p:tav tm="100000">
                                          <p:val>
                                            <p:fltVal val="1"/>
                                          </p:val>
                                        </p:tav>
                                      </p:tavLst>
                                    </p:anim>
                                  </p:childTnLst>
                                </p:cTn>
                              </p:par>
                              <p:par>
                                <p:cTn id="28" presetID="15" presetClass="entr" presetSubtype="0" fill="hold" grpId="0" nodeType="withEffect">
                                  <p:stCondLst>
                                    <p:cond delay="0"/>
                                  </p:stCondLst>
                                  <p:childTnLst>
                                    <p:set>
                                      <p:cBhvr>
                                        <p:cTn id="29" dur="1" fill="hold">
                                          <p:stCondLst>
                                            <p:cond delay="0"/>
                                          </p:stCondLst>
                                        </p:cTn>
                                        <p:tgtEl>
                                          <p:spTgt spid="748558"/>
                                        </p:tgtEl>
                                        <p:attrNameLst>
                                          <p:attrName>style.visibility</p:attrName>
                                        </p:attrNameLst>
                                      </p:cBhvr>
                                      <p:to>
                                        <p:strVal val="visible"/>
                                      </p:to>
                                    </p:set>
                                    <p:anim calcmode="lin" valueType="num">
                                      <p:cBhvr>
                                        <p:cTn id="30" dur="1000" fill="hold"/>
                                        <p:tgtEl>
                                          <p:spTgt spid="748558"/>
                                        </p:tgtEl>
                                        <p:attrNameLst>
                                          <p:attrName>ppt_w</p:attrName>
                                        </p:attrNameLst>
                                      </p:cBhvr>
                                      <p:tavLst>
                                        <p:tav tm="0">
                                          <p:val>
                                            <p:fltVal val="0"/>
                                          </p:val>
                                        </p:tav>
                                        <p:tav tm="100000">
                                          <p:val>
                                            <p:strVal val="#ppt_w"/>
                                          </p:val>
                                        </p:tav>
                                      </p:tavLst>
                                    </p:anim>
                                    <p:anim calcmode="lin" valueType="num">
                                      <p:cBhvr>
                                        <p:cTn id="31" dur="1000" fill="hold"/>
                                        <p:tgtEl>
                                          <p:spTgt spid="748558"/>
                                        </p:tgtEl>
                                        <p:attrNameLst>
                                          <p:attrName>ppt_h</p:attrName>
                                        </p:attrNameLst>
                                      </p:cBhvr>
                                      <p:tavLst>
                                        <p:tav tm="0">
                                          <p:val>
                                            <p:fltVal val="0"/>
                                          </p:val>
                                        </p:tav>
                                        <p:tav tm="100000">
                                          <p:val>
                                            <p:strVal val="#ppt_h"/>
                                          </p:val>
                                        </p:tav>
                                      </p:tavLst>
                                    </p:anim>
                                    <p:anim calcmode="lin" valueType="num">
                                      <p:cBhvr>
                                        <p:cTn id="32" dur="1000" fill="hold"/>
                                        <p:tgtEl>
                                          <p:spTgt spid="748558"/>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748558"/>
                                        </p:tgtEl>
                                        <p:attrNameLst>
                                          <p:attrName>ppt_y</p:attrName>
                                        </p:attrNameLst>
                                      </p:cBhvr>
                                      <p:tavLst>
                                        <p:tav tm="0" fmla="#ppt_y+(sin(-2*pi*(1-$))*-#ppt_x+cos(-2*pi*(1-$))*(1-#ppt_y))*(1-$)">
                                          <p:val>
                                            <p:fltVal val="0"/>
                                          </p:val>
                                        </p:tav>
                                        <p:tav tm="100000">
                                          <p:val>
                                            <p:fltVal val="1"/>
                                          </p:val>
                                        </p:tav>
                                      </p:tavLst>
                                    </p:anim>
                                  </p:childTnLst>
                                </p:cTn>
                              </p:par>
                              <p:par>
                                <p:cTn id="34" presetID="15" presetClass="entr" presetSubtype="0" fill="hold" grpId="0" nodeType="withEffect">
                                  <p:stCondLst>
                                    <p:cond delay="0"/>
                                  </p:stCondLst>
                                  <p:childTnLst>
                                    <p:set>
                                      <p:cBhvr>
                                        <p:cTn id="35" dur="1" fill="hold">
                                          <p:stCondLst>
                                            <p:cond delay="0"/>
                                          </p:stCondLst>
                                        </p:cTn>
                                        <p:tgtEl>
                                          <p:spTgt spid="748559"/>
                                        </p:tgtEl>
                                        <p:attrNameLst>
                                          <p:attrName>style.visibility</p:attrName>
                                        </p:attrNameLst>
                                      </p:cBhvr>
                                      <p:to>
                                        <p:strVal val="visible"/>
                                      </p:to>
                                    </p:set>
                                    <p:anim calcmode="lin" valueType="num">
                                      <p:cBhvr>
                                        <p:cTn id="36" dur="1000" fill="hold"/>
                                        <p:tgtEl>
                                          <p:spTgt spid="748559"/>
                                        </p:tgtEl>
                                        <p:attrNameLst>
                                          <p:attrName>ppt_w</p:attrName>
                                        </p:attrNameLst>
                                      </p:cBhvr>
                                      <p:tavLst>
                                        <p:tav tm="0">
                                          <p:val>
                                            <p:fltVal val="0"/>
                                          </p:val>
                                        </p:tav>
                                        <p:tav tm="100000">
                                          <p:val>
                                            <p:strVal val="#ppt_w"/>
                                          </p:val>
                                        </p:tav>
                                      </p:tavLst>
                                    </p:anim>
                                    <p:anim calcmode="lin" valueType="num">
                                      <p:cBhvr>
                                        <p:cTn id="37" dur="1000" fill="hold"/>
                                        <p:tgtEl>
                                          <p:spTgt spid="748559"/>
                                        </p:tgtEl>
                                        <p:attrNameLst>
                                          <p:attrName>ppt_h</p:attrName>
                                        </p:attrNameLst>
                                      </p:cBhvr>
                                      <p:tavLst>
                                        <p:tav tm="0">
                                          <p:val>
                                            <p:fltVal val="0"/>
                                          </p:val>
                                        </p:tav>
                                        <p:tav tm="100000">
                                          <p:val>
                                            <p:strVal val="#ppt_h"/>
                                          </p:val>
                                        </p:tav>
                                      </p:tavLst>
                                    </p:anim>
                                    <p:anim calcmode="lin" valueType="num">
                                      <p:cBhvr>
                                        <p:cTn id="38" dur="1000" fill="hold"/>
                                        <p:tgtEl>
                                          <p:spTgt spid="748559"/>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748559"/>
                                        </p:tgtEl>
                                        <p:attrNameLst>
                                          <p:attrName>ppt_y</p:attrName>
                                        </p:attrNameLst>
                                      </p:cBhvr>
                                      <p:tavLst>
                                        <p:tav tm="0" fmla="#ppt_y+(sin(-2*pi*(1-$))*-#ppt_x+cos(-2*pi*(1-$))*(1-#ppt_y))*(1-$)">
                                          <p:val>
                                            <p:fltVal val="0"/>
                                          </p:val>
                                        </p:tav>
                                        <p:tav tm="100000">
                                          <p:val>
                                            <p:fltVal val="1"/>
                                          </p:val>
                                        </p:tav>
                                      </p:tavLst>
                                    </p:anim>
                                  </p:childTnLst>
                                </p:cTn>
                              </p:par>
                              <p:par>
                                <p:cTn id="40" presetID="15" presetClass="entr" presetSubtype="0" fill="hold" grpId="0" nodeType="withEffect">
                                  <p:stCondLst>
                                    <p:cond delay="0"/>
                                  </p:stCondLst>
                                  <p:childTnLst>
                                    <p:set>
                                      <p:cBhvr>
                                        <p:cTn id="41" dur="1" fill="hold">
                                          <p:stCondLst>
                                            <p:cond delay="0"/>
                                          </p:stCondLst>
                                        </p:cTn>
                                        <p:tgtEl>
                                          <p:spTgt spid="748560"/>
                                        </p:tgtEl>
                                        <p:attrNameLst>
                                          <p:attrName>style.visibility</p:attrName>
                                        </p:attrNameLst>
                                      </p:cBhvr>
                                      <p:to>
                                        <p:strVal val="visible"/>
                                      </p:to>
                                    </p:set>
                                    <p:anim calcmode="lin" valueType="num">
                                      <p:cBhvr>
                                        <p:cTn id="42" dur="1000" fill="hold"/>
                                        <p:tgtEl>
                                          <p:spTgt spid="748560"/>
                                        </p:tgtEl>
                                        <p:attrNameLst>
                                          <p:attrName>ppt_w</p:attrName>
                                        </p:attrNameLst>
                                      </p:cBhvr>
                                      <p:tavLst>
                                        <p:tav tm="0">
                                          <p:val>
                                            <p:fltVal val="0"/>
                                          </p:val>
                                        </p:tav>
                                        <p:tav tm="100000">
                                          <p:val>
                                            <p:strVal val="#ppt_w"/>
                                          </p:val>
                                        </p:tav>
                                      </p:tavLst>
                                    </p:anim>
                                    <p:anim calcmode="lin" valueType="num">
                                      <p:cBhvr>
                                        <p:cTn id="43" dur="1000" fill="hold"/>
                                        <p:tgtEl>
                                          <p:spTgt spid="748560"/>
                                        </p:tgtEl>
                                        <p:attrNameLst>
                                          <p:attrName>ppt_h</p:attrName>
                                        </p:attrNameLst>
                                      </p:cBhvr>
                                      <p:tavLst>
                                        <p:tav tm="0">
                                          <p:val>
                                            <p:fltVal val="0"/>
                                          </p:val>
                                        </p:tav>
                                        <p:tav tm="100000">
                                          <p:val>
                                            <p:strVal val="#ppt_h"/>
                                          </p:val>
                                        </p:tav>
                                      </p:tavLst>
                                    </p:anim>
                                    <p:anim calcmode="lin" valueType="num">
                                      <p:cBhvr>
                                        <p:cTn id="44" dur="1000" fill="hold"/>
                                        <p:tgtEl>
                                          <p:spTgt spid="748560"/>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74856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8547" grpId="0" build="p"/>
      <p:bldP spid="748554" grpId="0"/>
      <p:bldP spid="748557" grpId="0" animBg="1"/>
      <p:bldP spid="748558" grpId="0" animBg="1"/>
      <p:bldP spid="748559" grpId="0" animBg="1"/>
      <p:bldP spid="74856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9571" name="Rectangle 3"/>
          <p:cNvSpPr>
            <a:spLocks noGrp="1" noChangeArrowheads="1"/>
          </p:cNvSpPr>
          <p:nvPr>
            <p:ph type="body" sz="half" idx="1"/>
          </p:nvPr>
        </p:nvSpPr>
        <p:spPr>
          <a:xfrm>
            <a:off x="2279650" y="3789363"/>
            <a:ext cx="7773988" cy="620712"/>
          </a:xfrm>
        </p:spPr>
        <p:txBody>
          <a:bodyPr/>
          <a:lstStyle/>
          <a:p>
            <a:pPr eaLnBrk="1" hangingPunct="1">
              <a:buFontTx/>
              <a:buNone/>
            </a:pPr>
            <a:r>
              <a:rPr lang="fa-IR" altLang="en-US" smtClean="0"/>
              <a:t>و پتانسيل هر نقطه مثل </a:t>
            </a:r>
            <a:r>
              <a:rPr lang="en-US" altLang="en-US" smtClean="0"/>
              <a:t> </a:t>
            </a:r>
            <a:r>
              <a:rPr lang="en-US" altLang="en-US" smtClean="0">
                <a:solidFill>
                  <a:srgbClr val="000000"/>
                </a:solidFill>
                <a:cs typeface="Times New Roman" panose="02020603050405020304" pitchFamily="18" charset="0"/>
              </a:rPr>
              <a:t>B</a:t>
            </a:r>
            <a:r>
              <a:rPr lang="fa-IR" altLang="en-US" smtClean="0"/>
              <a:t>نسبت به مبداء كه در بينهايت فرض شود:</a:t>
            </a:r>
            <a:endParaRPr lang="en-US" altLang="en-US" smtClean="0"/>
          </a:p>
        </p:txBody>
      </p:sp>
      <p:graphicFrame>
        <p:nvGraphicFramePr>
          <p:cNvPr id="749572" name="Object 4"/>
          <p:cNvGraphicFramePr>
            <a:graphicFrameLocks noChangeAspect="1"/>
          </p:cNvGraphicFramePr>
          <p:nvPr>
            <p:ph sz="quarter" idx="2"/>
          </p:nvPr>
        </p:nvGraphicFramePr>
        <p:xfrm>
          <a:off x="2193925" y="908051"/>
          <a:ext cx="2598738" cy="658813"/>
        </p:xfrm>
        <a:graphic>
          <a:graphicData uri="http://schemas.openxmlformats.org/presentationml/2006/ole">
            <mc:AlternateContent xmlns:mc="http://schemas.openxmlformats.org/markup-compatibility/2006">
              <mc:Choice xmlns:v="urn:schemas-microsoft-com:vml" Requires="v">
                <p:oleObj spid="_x0000_s8194" name="Equation" r:id="rId3" imgW="952087" imgH="241195" progId="Equation.3">
                  <p:embed/>
                </p:oleObj>
              </mc:Choice>
              <mc:Fallback>
                <p:oleObj name="Equation" r:id="rId3" imgW="952087" imgH="24119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3925" y="908051"/>
                        <a:ext cx="2598738"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9575" name="Object 7"/>
          <p:cNvGraphicFramePr>
            <a:graphicFrameLocks noChangeAspect="1"/>
          </p:cNvGraphicFramePr>
          <p:nvPr>
            <p:ph sz="quarter" idx="3"/>
          </p:nvPr>
        </p:nvGraphicFramePr>
        <p:xfrm>
          <a:off x="2208213" y="1889125"/>
          <a:ext cx="3371850" cy="1481138"/>
        </p:xfrm>
        <a:graphic>
          <a:graphicData uri="http://schemas.openxmlformats.org/presentationml/2006/ole">
            <mc:AlternateContent xmlns:mc="http://schemas.openxmlformats.org/markup-compatibility/2006">
              <mc:Choice xmlns:v="urn:schemas-microsoft-com:vml" Requires="v">
                <p:oleObj spid="_x0000_s8195" name="Equation" r:id="rId5" imgW="1040948" imgH="545863" progId="Equation.3">
                  <p:embed/>
                </p:oleObj>
              </mc:Choice>
              <mc:Fallback>
                <p:oleObj name="Equation" r:id="rId5" imgW="1040948" imgH="54586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213" y="1889125"/>
                        <a:ext cx="3371850" cy="1481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9578" name="Object 10"/>
          <p:cNvGraphicFramePr>
            <a:graphicFrameLocks noChangeAspect="1"/>
          </p:cNvGraphicFramePr>
          <p:nvPr/>
        </p:nvGraphicFramePr>
        <p:xfrm>
          <a:off x="5953126" y="1930400"/>
          <a:ext cx="3527425" cy="1392238"/>
        </p:xfrm>
        <a:graphic>
          <a:graphicData uri="http://schemas.openxmlformats.org/presentationml/2006/ole">
            <mc:AlternateContent xmlns:mc="http://schemas.openxmlformats.org/markup-compatibility/2006">
              <mc:Choice xmlns:v="urn:schemas-microsoft-com:vml" Requires="v">
                <p:oleObj spid="_x0000_s8196" name="Equation" r:id="rId7" imgW="1383699" imgH="545863" progId="Equation.3">
                  <p:embed/>
                </p:oleObj>
              </mc:Choice>
              <mc:Fallback>
                <p:oleObj name="Equation" r:id="rId7" imgW="1383699" imgH="54586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53126" y="1930400"/>
                        <a:ext cx="3527425" cy="1392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9579" name="Object 11"/>
          <p:cNvGraphicFramePr>
            <a:graphicFrameLocks noChangeAspect="1"/>
          </p:cNvGraphicFramePr>
          <p:nvPr/>
        </p:nvGraphicFramePr>
        <p:xfrm>
          <a:off x="4770439" y="4724400"/>
          <a:ext cx="2592387" cy="1570038"/>
        </p:xfrm>
        <a:graphic>
          <a:graphicData uri="http://schemas.openxmlformats.org/presentationml/2006/ole">
            <mc:AlternateContent xmlns:mc="http://schemas.openxmlformats.org/markup-compatibility/2006">
              <mc:Choice xmlns:v="urn:schemas-microsoft-com:vml" Requires="v">
                <p:oleObj spid="_x0000_s8197" name="Equation" r:id="rId9" imgW="901309" imgH="545863" progId="Equation.3">
                  <p:embed/>
                </p:oleObj>
              </mc:Choice>
              <mc:Fallback>
                <p:oleObj name="Equation" r:id="rId9" imgW="901309" imgH="545863"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70439" y="4724400"/>
                        <a:ext cx="2592387" cy="157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9694632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749572"/>
                                        </p:tgtEl>
                                        <p:attrNameLst>
                                          <p:attrName>style.visibility</p:attrName>
                                        </p:attrNameLst>
                                      </p:cBhvr>
                                      <p:to>
                                        <p:strVal val="visible"/>
                                      </p:to>
                                    </p:set>
                                    <p:animEffect transition="in" filter="fade">
                                      <p:cBhvr>
                                        <p:cTn id="7" dur="1000"/>
                                        <p:tgtEl>
                                          <p:spTgt spid="749572"/>
                                        </p:tgtEl>
                                      </p:cBhvr>
                                    </p:animEffect>
                                    <p:anim calcmode="lin" valueType="num">
                                      <p:cBhvr>
                                        <p:cTn id="8" dur="1000" fill="hold"/>
                                        <p:tgtEl>
                                          <p:spTgt spid="749572"/>
                                        </p:tgtEl>
                                        <p:attrNameLst>
                                          <p:attrName>ppt_x</p:attrName>
                                        </p:attrNameLst>
                                      </p:cBhvr>
                                      <p:tavLst>
                                        <p:tav tm="0">
                                          <p:val>
                                            <p:strVal val="#ppt_x"/>
                                          </p:val>
                                        </p:tav>
                                        <p:tav tm="100000">
                                          <p:val>
                                            <p:strVal val="#ppt_x"/>
                                          </p:val>
                                        </p:tav>
                                      </p:tavLst>
                                    </p:anim>
                                    <p:anim calcmode="lin" valueType="num">
                                      <p:cBhvr>
                                        <p:cTn id="9" dur="1000" fill="hold"/>
                                        <p:tgtEl>
                                          <p:spTgt spid="74957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49575"/>
                                        </p:tgtEl>
                                        <p:attrNameLst>
                                          <p:attrName>style.visibility</p:attrName>
                                        </p:attrNameLst>
                                      </p:cBhvr>
                                      <p:to>
                                        <p:strVal val="visible"/>
                                      </p:to>
                                    </p:set>
                                    <p:animEffect transition="in" filter="fade">
                                      <p:cBhvr>
                                        <p:cTn id="14" dur="1000"/>
                                        <p:tgtEl>
                                          <p:spTgt spid="749575"/>
                                        </p:tgtEl>
                                      </p:cBhvr>
                                    </p:animEffect>
                                    <p:anim calcmode="lin" valueType="num">
                                      <p:cBhvr>
                                        <p:cTn id="15" dur="1000" fill="hold"/>
                                        <p:tgtEl>
                                          <p:spTgt spid="749575"/>
                                        </p:tgtEl>
                                        <p:attrNameLst>
                                          <p:attrName>ppt_x</p:attrName>
                                        </p:attrNameLst>
                                      </p:cBhvr>
                                      <p:tavLst>
                                        <p:tav tm="0">
                                          <p:val>
                                            <p:strVal val="#ppt_x"/>
                                          </p:val>
                                        </p:tav>
                                        <p:tav tm="100000">
                                          <p:val>
                                            <p:strVal val="#ppt_x"/>
                                          </p:val>
                                        </p:tav>
                                      </p:tavLst>
                                    </p:anim>
                                    <p:anim calcmode="lin" valueType="num">
                                      <p:cBhvr>
                                        <p:cTn id="16" dur="1000" fill="hold"/>
                                        <p:tgtEl>
                                          <p:spTgt spid="74957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4" presetClass="entr" presetSubtype="0" fill="hold" nodeType="clickEffect">
                                  <p:stCondLst>
                                    <p:cond delay="0"/>
                                  </p:stCondLst>
                                  <p:childTnLst>
                                    <p:set>
                                      <p:cBhvr>
                                        <p:cTn id="20" dur="1" fill="hold">
                                          <p:stCondLst>
                                            <p:cond delay="0"/>
                                          </p:stCondLst>
                                        </p:cTn>
                                        <p:tgtEl>
                                          <p:spTgt spid="749578"/>
                                        </p:tgtEl>
                                        <p:attrNameLst>
                                          <p:attrName>style.visibility</p:attrName>
                                        </p:attrNameLst>
                                      </p:cBhvr>
                                      <p:to>
                                        <p:strVal val="visible"/>
                                      </p:to>
                                    </p:set>
                                    <p:anim from="(-#ppt_w/2)" to="(#ppt_x)" calcmode="lin" valueType="num">
                                      <p:cBhvr>
                                        <p:cTn id="21" dur="600" fill="hold">
                                          <p:stCondLst>
                                            <p:cond delay="0"/>
                                          </p:stCondLst>
                                        </p:cTn>
                                        <p:tgtEl>
                                          <p:spTgt spid="749578"/>
                                        </p:tgtEl>
                                        <p:attrNameLst>
                                          <p:attrName>ppt_x</p:attrName>
                                        </p:attrNameLst>
                                      </p:cBhvr>
                                    </p:anim>
                                    <p:anim from="0" to="-1.0" calcmode="lin" valueType="num">
                                      <p:cBhvr>
                                        <p:cTn id="22" dur="200" decel="50000" autoRev="1" fill="hold">
                                          <p:stCondLst>
                                            <p:cond delay="600"/>
                                          </p:stCondLst>
                                        </p:cTn>
                                        <p:tgtEl>
                                          <p:spTgt spid="749578"/>
                                        </p:tgtEl>
                                        <p:attrNameLst>
                                          <p:attrName>xshear</p:attrName>
                                        </p:attrNameLst>
                                      </p:cBhvr>
                                    </p:anim>
                                    <p:animScale>
                                      <p:cBhvr>
                                        <p:cTn id="23" dur="200" decel="100000" autoRev="1" fill="hold">
                                          <p:stCondLst>
                                            <p:cond delay="600"/>
                                          </p:stCondLst>
                                        </p:cTn>
                                        <p:tgtEl>
                                          <p:spTgt spid="749578"/>
                                        </p:tgtEl>
                                      </p:cBhvr>
                                      <p:from x="100000" y="100000"/>
                                      <p:to x="80000" y="100000"/>
                                    </p:animScale>
                                    <p:anim by="(#ppt_h/3+#ppt_w*0.1)" calcmode="lin" valueType="num">
                                      <p:cBhvr additive="sum">
                                        <p:cTn id="24" dur="200" decel="100000" autoRev="1" fill="hold">
                                          <p:stCondLst>
                                            <p:cond delay="600"/>
                                          </p:stCondLst>
                                        </p:cTn>
                                        <p:tgtEl>
                                          <p:spTgt spid="749578"/>
                                        </p:tgtEl>
                                        <p:attrNameLst>
                                          <p:attrName>ppt_x</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749571">
                                            <p:txEl>
                                              <p:pRg st="0" end="0"/>
                                            </p:txEl>
                                          </p:spTgt>
                                        </p:tgtEl>
                                        <p:attrNameLst>
                                          <p:attrName>style.visibility</p:attrName>
                                        </p:attrNameLst>
                                      </p:cBhvr>
                                      <p:to>
                                        <p:strVal val="visible"/>
                                      </p:to>
                                    </p:set>
                                    <p:anim calcmode="discrete" valueType="clr">
                                      <p:cBhvr override="childStyle">
                                        <p:cTn id="29" dur="80"/>
                                        <p:tgtEl>
                                          <p:spTgt spid="74957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749571">
                                            <p:txEl>
                                              <p:pRg st="0" end="0"/>
                                            </p:txEl>
                                          </p:spTgt>
                                        </p:tgtEl>
                                        <p:attrNameLst>
                                          <p:attrName>fillcolor</p:attrName>
                                        </p:attrNameLst>
                                      </p:cBhvr>
                                      <p:tavLst>
                                        <p:tav tm="0">
                                          <p:val>
                                            <p:clrVal>
                                              <a:schemeClr val="accent2"/>
                                            </p:clrVal>
                                          </p:val>
                                        </p:tav>
                                        <p:tav tm="50000">
                                          <p:val>
                                            <p:clrVal>
                                              <a:schemeClr val="hlink"/>
                                            </p:clrVal>
                                          </p:val>
                                        </p:tav>
                                      </p:tavLst>
                                    </p:anim>
                                    <p:set>
                                      <p:cBhvr>
                                        <p:cTn id="31" dur="80"/>
                                        <p:tgtEl>
                                          <p:spTgt spid="749571">
                                            <p:txEl>
                                              <p:pRg st="0" end="0"/>
                                            </p:txEl>
                                          </p:spTgt>
                                        </p:tgtEl>
                                        <p:attrNameLst>
                                          <p:attrName>fill.type</p:attrName>
                                        </p:attrNameLst>
                                      </p:cBhvr>
                                      <p:to>
                                        <p:strVal val="solid"/>
                                      </p:to>
                                    </p:set>
                                  </p:childTnLst>
                                </p:cTn>
                              </p:par>
                            </p:childTnLst>
                          </p:cTn>
                        </p:par>
                        <p:par>
                          <p:cTn id="32" fill="hold" nodeType="afterGroup">
                            <p:stCondLst>
                              <p:cond delay="1920"/>
                            </p:stCondLst>
                            <p:childTnLst>
                              <p:par>
                                <p:cTn id="33" presetID="42" presetClass="entr" presetSubtype="0" fill="hold" nodeType="afterEffect">
                                  <p:stCondLst>
                                    <p:cond delay="0"/>
                                  </p:stCondLst>
                                  <p:childTnLst>
                                    <p:set>
                                      <p:cBhvr>
                                        <p:cTn id="34" dur="1" fill="hold">
                                          <p:stCondLst>
                                            <p:cond delay="0"/>
                                          </p:stCondLst>
                                        </p:cTn>
                                        <p:tgtEl>
                                          <p:spTgt spid="749579"/>
                                        </p:tgtEl>
                                        <p:attrNameLst>
                                          <p:attrName>style.visibility</p:attrName>
                                        </p:attrNameLst>
                                      </p:cBhvr>
                                      <p:to>
                                        <p:strVal val="visible"/>
                                      </p:to>
                                    </p:set>
                                    <p:animEffect transition="in" filter="fade">
                                      <p:cBhvr>
                                        <p:cTn id="35" dur="1000"/>
                                        <p:tgtEl>
                                          <p:spTgt spid="749579"/>
                                        </p:tgtEl>
                                      </p:cBhvr>
                                    </p:animEffect>
                                    <p:anim calcmode="lin" valueType="num">
                                      <p:cBhvr>
                                        <p:cTn id="36" dur="1000" fill="hold"/>
                                        <p:tgtEl>
                                          <p:spTgt spid="749579"/>
                                        </p:tgtEl>
                                        <p:attrNameLst>
                                          <p:attrName>ppt_x</p:attrName>
                                        </p:attrNameLst>
                                      </p:cBhvr>
                                      <p:tavLst>
                                        <p:tav tm="0">
                                          <p:val>
                                            <p:strVal val="#ppt_x"/>
                                          </p:val>
                                        </p:tav>
                                        <p:tav tm="100000">
                                          <p:val>
                                            <p:strVal val="#ppt_x"/>
                                          </p:val>
                                        </p:tav>
                                      </p:tavLst>
                                    </p:anim>
                                    <p:anim calcmode="lin" valueType="num">
                                      <p:cBhvr>
                                        <p:cTn id="37" dur="1000" fill="hold"/>
                                        <p:tgtEl>
                                          <p:spTgt spid="7495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957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5" name="Rectangle 3"/>
          <p:cNvSpPr>
            <a:spLocks noGrp="1" noChangeArrowheads="1"/>
          </p:cNvSpPr>
          <p:nvPr>
            <p:ph type="body" sz="half" idx="1"/>
          </p:nvPr>
        </p:nvSpPr>
        <p:spPr>
          <a:xfrm>
            <a:off x="2078038" y="1111251"/>
            <a:ext cx="8064500" cy="1008063"/>
          </a:xfrm>
        </p:spPr>
        <p:txBody>
          <a:bodyPr/>
          <a:lstStyle/>
          <a:p>
            <a:pPr marL="0" indent="0" algn="just">
              <a:buNone/>
            </a:pPr>
            <a:r>
              <a:rPr lang="fa-IR" altLang="en-US" smtClean="0"/>
              <a:t>انتگرال خطي شدت ميدان الكتريكي به مسير بستگي ندارد. و تنها به ابتدا و انتهاي مسير بستگي دارد و روي يك مسير بسته صفر است.</a:t>
            </a:r>
            <a:endParaRPr lang="el-GR" altLang="en-US" smtClean="0">
              <a:cs typeface="Times New Roman" panose="02020603050405020304" pitchFamily="18" charset="0"/>
            </a:endParaRPr>
          </a:p>
        </p:txBody>
      </p:sp>
      <p:graphicFrame>
        <p:nvGraphicFramePr>
          <p:cNvPr id="750596" name="Object 4"/>
          <p:cNvGraphicFramePr>
            <a:graphicFrameLocks noChangeAspect="1"/>
          </p:cNvGraphicFramePr>
          <p:nvPr>
            <p:ph sz="half" idx="2"/>
          </p:nvPr>
        </p:nvGraphicFramePr>
        <p:xfrm>
          <a:off x="4684714" y="5634038"/>
          <a:ext cx="2803525" cy="622300"/>
        </p:xfrm>
        <a:graphic>
          <a:graphicData uri="http://schemas.openxmlformats.org/presentationml/2006/ole">
            <mc:AlternateContent xmlns:mc="http://schemas.openxmlformats.org/markup-compatibility/2006">
              <mc:Choice xmlns:v="urn:schemas-microsoft-com:vml" Requires="v">
                <p:oleObj spid="_x0000_s9218" name="Equation" r:id="rId3" imgW="799753" imgH="177723" progId="Equation.3">
                  <p:embed/>
                </p:oleObj>
              </mc:Choice>
              <mc:Fallback>
                <p:oleObj name="Equation" r:id="rId3" imgW="799753" imgH="17772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4714" y="5634038"/>
                        <a:ext cx="2803525" cy="622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50677" name="Group 85"/>
          <p:cNvGrpSpPr>
            <a:grpSpLocks/>
          </p:cNvGrpSpPr>
          <p:nvPr/>
        </p:nvGrpSpPr>
        <p:grpSpPr bwMode="auto">
          <a:xfrm>
            <a:off x="2941639" y="2349501"/>
            <a:ext cx="6408737" cy="2701925"/>
            <a:chOff x="340" y="2251"/>
            <a:chExt cx="4037" cy="1702"/>
          </a:xfrm>
        </p:grpSpPr>
        <p:grpSp>
          <p:nvGrpSpPr>
            <p:cNvPr id="171013" name="Group 78"/>
            <p:cNvGrpSpPr>
              <a:grpSpLocks/>
            </p:cNvGrpSpPr>
            <p:nvPr/>
          </p:nvGrpSpPr>
          <p:grpSpPr bwMode="auto">
            <a:xfrm>
              <a:off x="2608" y="2341"/>
              <a:ext cx="1769" cy="1612"/>
              <a:chOff x="3061" y="2205"/>
              <a:chExt cx="1769" cy="1612"/>
            </a:xfrm>
          </p:grpSpPr>
          <p:grpSp>
            <p:nvGrpSpPr>
              <p:cNvPr id="171053" name="Group 37"/>
              <p:cNvGrpSpPr>
                <a:grpSpLocks/>
              </p:cNvGrpSpPr>
              <p:nvPr/>
            </p:nvGrpSpPr>
            <p:grpSpPr bwMode="auto">
              <a:xfrm>
                <a:off x="3061" y="2205"/>
                <a:ext cx="1769" cy="1612"/>
                <a:chOff x="3288" y="2251"/>
                <a:chExt cx="1769" cy="1612"/>
              </a:xfrm>
            </p:grpSpPr>
            <p:sp>
              <p:nvSpPr>
                <p:cNvPr id="171065" name="Line 27"/>
                <p:cNvSpPr>
                  <a:spLocks noChangeShapeType="1"/>
                </p:cNvSpPr>
                <p:nvPr/>
              </p:nvSpPr>
              <p:spPr bwMode="auto">
                <a:xfrm flipV="1">
                  <a:off x="3549" y="3118"/>
                  <a:ext cx="1508" cy="745"/>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66" name="Line 28"/>
                <p:cNvSpPr>
                  <a:spLocks noChangeShapeType="1"/>
                </p:cNvSpPr>
                <p:nvPr/>
              </p:nvSpPr>
              <p:spPr bwMode="auto">
                <a:xfrm flipV="1">
                  <a:off x="3288" y="2251"/>
                  <a:ext cx="917" cy="1398"/>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67" name="Oval 29"/>
                <p:cNvSpPr>
                  <a:spLocks noChangeArrowheads="1"/>
                </p:cNvSpPr>
                <p:nvPr/>
              </p:nvSpPr>
              <p:spPr bwMode="auto">
                <a:xfrm>
                  <a:off x="3402" y="2524"/>
                  <a:ext cx="1287" cy="1287"/>
                </a:xfrm>
                <a:prstGeom prst="ellipse">
                  <a:avLst/>
                </a:prstGeom>
                <a:noFill/>
                <a:ln w="12700" cap="rnd">
                  <a:solidFill>
                    <a:srgbClr val="FF3333"/>
                  </a:solidFill>
                  <a:prstDash val="sysDot"/>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1068" name="Arc 30"/>
                <p:cNvSpPr>
                  <a:spLocks/>
                </p:cNvSpPr>
                <p:nvPr/>
              </p:nvSpPr>
              <p:spPr bwMode="auto">
                <a:xfrm flipV="1">
                  <a:off x="3664" y="2995"/>
                  <a:ext cx="143" cy="190"/>
                </a:xfrm>
                <a:custGeom>
                  <a:avLst/>
                  <a:gdLst>
                    <a:gd name="T0" fmla="*/ 0 w 21600"/>
                    <a:gd name="T1" fmla="*/ 0 h 28806"/>
                    <a:gd name="T2" fmla="*/ 0 w 21600"/>
                    <a:gd name="T3" fmla="*/ 0 h 28806"/>
                    <a:gd name="T4" fmla="*/ 0 w 21600"/>
                    <a:gd name="T5" fmla="*/ 0 h 28806"/>
                    <a:gd name="T6" fmla="*/ 0 60000 65536"/>
                    <a:gd name="T7" fmla="*/ 0 60000 65536"/>
                    <a:gd name="T8" fmla="*/ 0 60000 65536"/>
                  </a:gdLst>
                  <a:ahLst/>
                  <a:cxnLst>
                    <a:cxn ang="T6">
                      <a:pos x="T0" y="T1"/>
                    </a:cxn>
                    <a:cxn ang="T7">
                      <a:pos x="T2" y="T3"/>
                    </a:cxn>
                    <a:cxn ang="T8">
                      <a:pos x="T4" y="T5"/>
                    </a:cxn>
                  </a:cxnLst>
                  <a:rect l="0" t="0" r="r" b="b"/>
                  <a:pathLst>
                    <a:path w="21600" h="28806" fill="none" extrusionOk="0">
                      <a:moveTo>
                        <a:pt x="19625" y="0"/>
                      </a:moveTo>
                      <a:cubicBezTo>
                        <a:pt x="20926" y="2829"/>
                        <a:pt x="21600" y="5907"/>
                        <a:pt x="21600" y="9022"/>
                      </a:cubicBezTo>
                      <a:cubicBezTo>
                        <a:pt x="21600" y="17599"/>
                        <a:pt x="16525" y="25363"/>
                        <a:pt x="8669" y="28806"/>
                      </a:cubicBezTo>
                    </a:path>
                    <a:path w="21600" h="28806" stroke="0" extrusionOk="0">
                      <a:moveTo>
                        <a:pt x="19625" y="0"/>
                      </a:moveTo>
                      <a:cubicBezTo>
                        <a:pt x="20926" y="2829"/>
                        <a:pt x="21600" y="5907"/>
                        <a:pt x="21600" y="9022"/>
                      </a:cubicBezTo>
                      <a:cubicBezTo>
                        <a:pt x="21600" y="17599"/>
                        <a:pt x="16525" y="25363"/>
                        <a:pt x="8669" y="28806"/>
                      </a:cubicBezTo>
                      <a:lnTo>
                        <a:pt x="0" y="9022"/>
                      </a:lnTo>
                      <a:lnTo>
                        <a:pt x="19625" y="0"/>
                      </a:lnTo>
                      <a:close/>
                    </a:path>
                  </a:pathLst>
                </a:custGeom>
                <a:noFill/>
                <a:ln w="1270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69" name="Arc 31"/>
                <p:cNvSpPr>
                  <a:spLocks/>
                </p:cNvSpPr>
                <p:nvPr/>
              </p:nvSpPr>
              <p:spPr bwMode="auto">
                <a:xfrm flipH="1">
                  <a:off x="4133" y="3334"/>
                  <a:ext cx="148" cy="211"/>
                </a:xfrm>
                <a:custGeom>
                  <a:avLst/>
                  <a:gdLst>
                    <a:gd name="T0" fmla="*/ 0 w 21600"/>
                    <a:gd name="T1" fmla="*/ 0 h 31511"/>
                    <a:gd name="T2" fmla="*/ 0 w 21600"/>
                    <a:gd name="T3" fmla="*/ 0 h 31511"/>
                    <a:gd name="T4" fmla="*/ 0 w 21600"/>
                    <a:gd name="T5" fmla="*/ 0 h 31511"/>
                    <a:gd name="T6" fmla="*/ 0 60000 65536"/>
                    <a:gd name="T7" fmla="*/ 0 60000 65536"/>
                    <a:gd name="T8" fmla="*/ 0 60000 65536"/>
                  </a:gdLst>
                  <a:ahLst/>
                  <a:cxnLst>
                    <a:cxn ang="T6">
                      <a:pos x="T0" y="T1"/>
                    </a:cxn>
                    <a:cxn ang="T7">
                      <a:pos x="T2" y="T3"/>
                    </a:cxn>
                    <a:cxn ang="T8">
                      <a:pos x="T4" y="T5"/>
                    </a:cxn>
                  </a:cxnLst>
                  <a:rect l="0" t="0" r="r" b="b"/>
                  <a:pathLst>
                    <a:path w="21600" h="31511" fill="none" extrusionOk="0">
                      <a:moveTo>
                        <a:pt x="16097" y="-1"/>
                      </a:moveTo>
                      <a:cubicBezTo>
                        <a:pt x="19640" y="3960"/>
                        <a:pt x="21600" y="9088"/>
                        <a:pt x="21600" y="14403"/>
                      </a:cubicBezTo>
                      <a:cubicBezTo>
                        <a:pt x="21600" y="21101"/>
                        <a:pt x="18492" y="27421"/>
                        <a:pt x="13186" y="31510"/>
                      </a:cubicBezTo>
                    </a:path>
                    <a:path w="21600" h="31511" stroke="0" extrusionOk="0">
                      <a:moveTo>
                        <a:pt x="16097" y="-1"/>
                      </a:moveTo>
                      <a:cubicBezTo>
                        <a:pt x="19640" y="3960"/>
                        <a:pt x="21600" y="9088"/>
                        <a:pt x="21600" y="14403"/>
                      </a:cubicBezTo>
                      <a:cubicBezTo>
                        <a:pt x="21600" y="21101"/>
                        <a:pt x="18492" y="27421"/>
                        <a:pt x="13186" y="31510"/>
                      </a:cubicBezTo>
                      <a:lnTo>
                        <a:pt x="0" y="14403"/>
                      </a:lnTo>
                      <a:lnTo>
                        <a:pt x="16097" y="-1"/>
                      </a:lnTo>
                      <a:close/>
                    </a:path>
                  </a:pathLst>
                </a:custGeom>
                <a:noFill/>
                <a:ln w="1270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70" name="Line 32"/>
                <p:cNvSpPr>
                  <a:spLocks noChangeShapeType="1"/>
                </p:cNvSpPr>
                <p:nvPr/>
              </p:nvSpPr>
              <p:spPr bwMode="auto">
                <a:xfrm flipV="1">
                  <a:off x="4003" y="3427"/>
                  <a:ext cx="429" cy="213"/>
                </a:xfrm>
                <a:prstGeom prst="line">
                  <a:avLst/>
                </a:prstGeom>
                <a:noFill/>
                <a:ln w="19050" cap="sq">
                  <a:solidFill>
                    <a:srgbClr val="3EDA9F"/>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71" name="Line 33"/>
                <p:cNvSpPr>
                  <a:spLocks noChangeShapeType="1"/>
                </p:cNvSpPr>
                <p:nvPr/>
              </p:nvSpPr>
              <p:spPr bwMode="auto">
                <a:xfrm>
                  <a:off x="3642" y="3129"/>
                  <a:ext cx="802" cy="309"/>
                </a:xfrm>
                <a:prstGeom prst="line">
                  <a:avLst/>
                </a:prstGeom>
                <a:noFill/>
                <a:ln w="19050" cap="sq">
                  <a:solidFill>
                    <a:srgbClr val="6196FF"/>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72" name="Line 34"/>
                <p:cNvSpPr>
                  <a:spLocks noChangeShapeType="1"/>
                </p:cNvSpPr>
                <p:nvPr/>
              </p:nvSpPr>
              <p:spPr bwMode="auto">
                <a:xfrm>
                  <a:off x="3628" y="3132"/>
                  <a:ext cx="365" cy="508"/>
                </a:xfrm>
                <a:prstGeom prst="line">
                  <a:avLst/>
                </a:prstGeom>
                <a:noFill/>
                <a:ln w="19050">
                  <a:solidFill>
                    <a:srgbClr val="5FFB8F"/>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73" name="Line 35"/>
                <p:cNvSpPr>
                  <a:spLocks noChangeShapeType="1"/>
                </p:cNvSpPr>
                <p:nvPr/>
              </p:nvSpPr>
              <p:spPr bwMode="auto">
                <a:xfrm flipV="1">
                  <a:off x="3632" y="2695"/>
                  <a:ext cx="288" cy="427"/>
                </a:xfrm>
                <a:prstGeom prst="line">
                  <a:avLst/>
                </a:prstGeom>
                <a:noFill/>
                <a:ln w="19050" cap="sq">
                  <a:solidFill>
                    <a:srgbClr val="FF3333"/>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1054" name="Rectangle 39"/>
              <p:cNvSpPr>
                <a:spLocks noChangeArrowheads="1"/>
              </p:cNvSpPr>
              <p:nvPr/>
            </p:nvSpPr>
            <p:spPr bwMode="auto">
              <a:xfrm>
                <a:off x="3744" y="3273"/>
                <a:ext cx="19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l-GR" altLang="en-US" sz="2000">
                    <a:solidFill>
                      <a:srgbClr val="000000"/>
                    </a:solidFill>
                    <a:cs typeface="Times New Roman" panose="02020603050405020304" pitchFamily="18" charset="0"/>
                  </a:rPr>
                  <a:t>θ</a:t>
                </a:r>
                <a:endParaRPr lang="en-US" altLang="en-US" sz="2000">
                  <a:solidFill>
                    <a:srgbClr val="000000"/>
                  </a:solidFill>
                  <a:cs typeface="Times New Roman" panose="02020603050405020304" pitchFamily="18" charset="0"/>
                </a:endParaRPr>
              </a:p>
            </p:txBody>
          </p:sp>
          <p:grpSp>
            <p:nvGrpSpPr>
              <p:cNvPr id="171055" name="Group 57"/>
              <p:cNvGrpSpPr>
                <a:grpSpLocks/>
              </p:cNvGrpSpPr>
              <p:nvPr/>
            </p:nvGrpSpPr>
            <p:grpSpPr bwMode="auto">
              <a:xfrm>
                <a:off x="3360" y="2656"/>
                <a:ext cx="214" cy="250"/>
                <a:chOff x="2064" y="1752"/>
                <a:chExt cx="214" cy="250"/>
              </a:xfrm>
            </p:grpSpPr>
            <p:sp>
              <p:nvSpPr>
                <p:cNvPr id="171063" name="Rectangle 58"/>
                <p:cNvSpPr>
                  <a:spLocks noChangeArrowheads="1"/>
                </p:cNvSpPr>
                <p:nvPr/>
              </p:nvSpPr>
              <p:spPr bwMode="auto">
                <a:xfrm>
                  <a:off x="2064" y="1752"/>
                  <a:ext cx="2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E</a:t>
                  </a:r>
                </a:p>
              </p:txBody>
            </p:sp>
            <p:sp>
              <p:nvSpPr>
                <p:cNvPr id="171064" name="Line 59"/>
                <p:cNvSpPr>
                  <a:spLocks noChangeShapeType="1"/>
                </p:cNvSpPr>
                <p:nvPr/>
              </p:nvSpPr>
              <p:spPr bwMode="auto">
                <a:xfrm>
                  <a:off x="2127" y="1797"/>
                  <a:ext cx="91"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1056" name="Group 60"/>
              <p:cNvGrpSpPr>
                <a:grpSpLocks/>
              </p:cNvGrpSpPr>
              <p:nvPr/>
            </p:nvGrpSpPr>
            <p:grpSpPr bwMode="auto">
              <a:xfrm>
                <a:off x="3833" y="3523"/>
                <a:ext cx="249" cy="250"/>
                <a:chOff x="3470" y="1525"/>
                <a:chExt cx="249" cy="250"/>
              </a:xfrm>
            </p:grpSpPr>
            <p:sp>
              <p:nvSpPr>
                <p:cNvPr id="171061" name="Rectangle 61"/>
                <p:cNvSpPr>
                  <a:spLocks noChangeArrowheads="1"/>
                </p:cNvSpPr>
                <p:nvPr/>
              </p:nvSpPr>
              <p:spPr bwMode="auto">
                <a:xfrm>
                  <a:off x="3470" y="1525"/>
                  <a:ext cx="24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dr</a:t>
                  </a:r>
                </a:p>
              </p:txBody>
            </p:sp>
            <p:sp>
              <p:nvSpPr>
                <p:cNvPr id="171062" name="Line 62"/>
                <p:cNvSpPr>
                  <a:spLocks noChangeShapeType="1"/>
                </p:cNvSpPr>
                <p:nvPr/>
              </p:nvSpPr>
              <p:spPr bwMode="auto">
                <a:xfrm>
                  <a:off x="3560" y="1570"/>
                  <a:ext cx="91"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1057" name="Group 63"/>
              <p:cNvGrpSpPr>
                <a:grpSpLocks/>
              </p:cNvGrpSpPr>
              <p:nvPr/>
            </p:nvGrpSpPr>
            <p:grpSpPr bwMode="auto">
              <a:xfrm>
                <a:off x="3787" y="2976"/>
                <a:ext cx="240" cy="250"/>
                <a:chOff x="3107" y="2434"/>
                <a:chExt cx="240" cy="250"/>
              </a:xfrm>
            </p:grpSpPr>
            <p:sp>
              <p:nvSpPr>
                <p:cNvPr id="171059" name="Rectangle 64"/>
                <p:cNvSpPr>
                  <a:spLocks noChangeArrowheads="1"/>
                </p:cNvSpPr>
                <p:nvPr/>
              </p:nvSpPr>
              <p:spPr bwMode="auto">
                <a:xfrm>
                  <a:off x="3107" y="2434"/>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dl</a:t>
                  </a:r>
                </a:p>
              </p:txBody>
            </p:sp>
            <p:sp>
              <p:nvSpPr>
                <p:cNvPr id="171060" name="Line 65"/>
                <p:cNvSpPr>
                  <a:spLocks noChangeShapeType="1"/>
                </p:cNvSpPr>
                <p:nvPr/>
              </p:nvSpPr>
              <p:spPr bwMode="auto">
                <a:xfrm>
                  <a:off x="3204" y="2478"/>
                  <a:ext cx="91"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1058" name="Rectangle 68"/>
              <p:cNvSpPr>
                <a:spLocks noChangeArrowheads="1"/>
              </p:cNvSpPr>
              <p:nvPr/>
            </p:nvSpPr>
            <p:spPr bwMode="auto">
              <a:xfrm>
                <a:off x="3564" y="2886"/>
                <a:ext cx="19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l-GR" altLang="en-US" sz="2000">
                    <a:solidFill>
                      <a:srgbClr val="000000"/>
                    </a:solidFill>
                    <a:cs typeface="Times New Roman" panose="02020603050405020304" pitchFamily="18" charset="0"/>
                  </a:rPr>
                  <a:t>θ</a:t>
                </a:r>
                <a:endParaRPr lang="en-US" altLang="en-US" sz="2000">
                  <a:solidFill>
                    <a:srgbClr val="000000"/>
                  </a:solidFill>
                  <a:cs typeface="Times New Roman" panose="02020603050405020304" pitchFamily="18" charset="0"/>
                </a:endParaRPr>
              </a:p>
            </p:txBody>
          </p:sp>
        </p:grpSp>
        <p:sp>
          <p:nvSpPr>
            <p:cNvPr id="171014" name="Rectangle 43"/>
            <p:cNvSpPr>
              <a:spLocks noChangeArrowheads="1"/>
            </p:cNvSpPr>
            <p:nvPr/>
          </p:nvSpPr>
          <p:spPr bwMode="auto">
            <a:xfrm>
              <a:off x="502" y="2810"/>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600">
                  <a:solidFill>
                    <a:srgbClr val="000000"/>
                  </a:solidFill>
                  <a:cs typeface="Times New Roman" panose="02020603050405020304" pitchFamily="18" charset="0"/>
                </a:rPr>
                <a:t>B</a:t>
              </a:r>
            </a:p>
          </p:txBody>
        </p:sp>
        <p:sp>
          <p:nvSpPr>
            <p:cNvPr id="171015" name="Rectangle 44"/>
            <p:cNvSpPr>
              <a:spLocks noChangeArrowheads="1"/>
            </p:cNvSpPr>
            <p:nvPr/>
          </p:nvSpPr>
          <p:spPr bwMode="auto">
            <a:xfrm>
              <a:off x="1671" y="2902"/>
              <a:ext cx="21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600">
                  <a:solidFill>
                    <a:srgbClr val="000000"/>
                  </a:solidFill>
                  <a:cs typeface="Times New Roman" panose="02020603050405020304" pitchFamily="18" charset="0"/>
                </a:rPr>
                <a:t>r</a:t>
              </a:r>
              <a:r>
                <a:rPr lang="en-US" altLang="en-US" sz="1600" baseline="-25000">
                  <a:solidFill>
                    <a:srgbClr val="000000"/>
                  </a:solidFill>
                  <a:cs typeface="Times New Roman" panose="02020603050405020304" pitchFamily="18" charset="0"/>
                </a:rPr>
                <a:t>B</a:t>
              </a:r>
            </a:p>
          </p:txBody>
        </p:sp>
        <p:sp>
          <p:nvSpPr>
            <p:cNvPr id="171016" name="Rectangle 45"/>
            <p:cNvSpPr>
              <a:spLocks noChangeArrowheads="1"/>
            </p:cNvSpPr>
            <p:nvPr/>
          </p:nvSpPr>
          <p:spPr bwMode="auto">
            <a:xfrm>
              <a:off x="1811" y="2764"/>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600">
                  <a:solidFill>
                    <a:srgbClr val="000000"/>
                  </a:solidFill>
                  <a:cs typeface="Times New Roman" panose="02020603050405020304" pitchFamily="18" charset="0"/>
                </a:rPr>
                <a:t>A</a:t>
              </a:r>
            </a:p>
          </p:txBody>
        </p:sp>
        <p:sp>
          <p:nvSpPr>
            <p:cNvPr id="171017" name="Rectangle 46"/>
            <p:cNvSpPr>
              <a:spLocks noChangeArrowheads="1"/>
            </p:cNvSpPr>
            <p:nvPr/>
          </p:nvSpPr>
          <p:spPr bwMode="auto">
            <a:xfrm>
              <a:off x="666" y="2936"/>
              <a:ext cx="22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600">
                  <a:solidFill>
                    <a:srgbClr val="000000"/>
                  </a:solidFill>
                  <a:cs typeface="Times New Roman" panose="02020603050405020304" pitchFamily="18" charset="0"/>
                </a:rPr>
                <a:t>r</a:t>
              </a:r>
              <a:r>
                <a:rPr lang="en-US" altLang="en-US" sz="1600" baseline="-25000">
                  <a:solidFill>
                    <a:srgbClr val="000000"/>
                  </a:solidFill>
                  <a:cs typeface="Times New Roman" panose="02020603050405020304" pitchFamily="18" charset="0"/>
                </a:rPr>
                <a:t>A</a:t>
              </a:r>
            </a:p>
          </p:txBody>
        </p:sp>
        <p:grpSp>
          <p:nvGrpSpPr>
            <p:cNvPr id="171018" name="Group 70"/>
            <p:cNvGrpSpPr>
              <a:grpSpLocks/>
            </p:cNvGrpSpPr>
            <p:nvPr/>
          </p:nvGrpSpPr>
          <p:grpSpPr bwMode="auto">
            <a:xfrm>
              <a:off x="1484" y="2710"/>
              <a:ext cx="191" cy="173"/>
              <a:chOff x="3107" y="2496"/>
              <a:chExt cx="191" cy="173"/>
            </a:xfrm>
          </p:grpSpPr>
          <p:sp>
            <p:nvSpPr>
              <p:cNvPr id="171051" name="Rectangle 42"/>
              <p:cNvSpPr>
                <a:spLocks noChangeArrowheads="1"/>
              </p:cNvSpPr>
              <p:nvPr/>
            </p:nvSpPr>
            <p:spPr bwMode="auto">
              <a:xfrm>
                <a:off x="3107" y="2496"/>
                <a:ext cx="19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200">
                    <a:solidFill>
                      <a:srgbClr val="000000"/>
                    </a:solidFill>
                    <a:cs typeface="Times New Roman" panose="02020603050405020304" pitchFamily="18" charset="0"/>
                  </a:rPr>
                  <a:t>dl</a:t>
                </a:r>
              </a:p>
            </p:txBody>
          </p:sp>
          <p:sp>
            <p:nvSpPr>
              <p:cNvPr id="171052" name="Line 50"/>
              <p:cNvSpPr>
                <a:spLocks noChangeShapeType="1"/>
              </p:cNvSpPr>
              <p:nvPr/>
            </p:nvSpPr>
            <p:spPr bwMode="auto">
              <a:xfrm>
                <a:off x="3186" y="2514"/>
                <a:ext cx="61"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1019" name="Rectangle 66"/>
            <p:cNvSpPr>
              <a:spLocks noChangeArrowheads="1"/>
            </p:cNvSpPr>
            <p:nvPr/>
          </p:nvSpPr>
          <p:spPr bwMode="auto">
            <a:xfrm>
              <a:off x="1429" y="2804"/>
              <a:ext cx="15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l-GR" altLang="en-US" sz="1000">
                  <a:solidFill>
                    <a:srgbClr val="000000"/>
                  </a:solidFill>
                  <a:cs typeface="Times New Roman" panose="02020603050405020304" pitchFamily="18" charset="0"/>
                </a:rPr>
                <a:t>θ</a:t>
              </a:r>
              <a:endParaRPr lang="en-US" altLang="en-US" sz="1000">
                <a:solidFill>
                  <a:srgbClr val="000000"/>
                </a:solidFill>
                <a:cs typeface="Times New Roman" panose="02020603050405020304" pitchFamily="18" charset="0"/>
              </a:endParaRPr>
            </a:p>
          </p:txBody>
        </p:sp>
        <p:sp>
          <p:nvSpPr>
            <p:cNvPr id="171020" name="Rectangle 67"/>
            <p:cNvSpPr>
              <a:spLocks noChangeArrowheads="1"/>
            </p:cNvSpPr>
            <p:nvPr/>
          </p:nvSpPr>
          <p:spPr bwMode="auto">
            <a:xfrm>
              <a:off x="1402" y="2674"/>
              <a:ext cx="15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l-GR" altLang="en-US" sz="1000">
                  <a:solidFill>
                    <a:srgbClr val="000000"/>
                  </a:solidFill>
                  <a:cs typeface="Times New Roman" panose="02020603050405020304" pitchFamily="18" charset="0"/>
                </a:rPr>
                <a:t>θ</a:t>
              </a:r>
              <a:endParaRPr lang="en-US" altLang="en-US" sz="1000">
                <a:solidFill>
                  <a:srgbClr val="000000"/>
                </a:solidFill>
                <a:cs typeface="Times New Roman" panose="02020603050405020304" pitchFamily="18" charset="0"/>
              </a:endParaRPr>
            </a:p>
          </p:txBody>
        </p:sp>
        <p:grpSp>
          <p:nvGrpSpPr>
            <p:cNvPr id="171021" name="Group 74"/>
            <p:cNvGrpSpPr>
              <a:grpSpLocks/>
            </p:cNvGrpSpPr>
            <p:nvPr/>
          </p:nvGrpSpPr>
          <p:grpSpPr bwMode="auto">
            <a:xfrm>
              <a:off x="340" y="2251"/>
              <a:ext cx="1679" cy="1678"/>
              <a:chOff x="1020" y="2115"/>
              <a:chExt cx="1679" cy="1678"/>
            </a:xfrm>
          </p:grpSpPr>
          <p:grpSp>
            <p:nvGrpSpPr>
              <p:cNvPr id="171031" name="Group 38"/>
              <p:cNvGrpSpPr>
                <a:grpSpLocks/>
              </p:cNvGrpSpPr>
              <p:nvPr/>
            </p:nvGrpSpPr>
            <p:grpSpPr bwMode="auto">
              <a:xfrm>
                <a:off x="1020" y="2115"/>
                <a:ext cx="1679" cy="1678"/>
                <a:chOff x="999" y="2124"/>
                <a:chExt cx="1679" cy="1678"/>
              </a:xfrm>
            </p:grpSpPr>
            <p:sp>
              <p:nvSpPr>
                <p:cNvPr id="171034" name="Line 8"/>
                <p:cNvSpPr>
                  <a:spLocks noChangeShapeType="1"/>
                </p:cNvSpPr>
                <p:nvPr/>
              </p:nvSpPr>
              <p:spPr bwMode="auto">
                <a:xfrm>
                  <a:off x="999" y="2976"/>
                  <a:ext cx="1679" cy="0"/>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35" name="Line 9"/>
                <p:cNvSpPr>
                  <a:spLocks noChangeShapeType="1"/>
                </p:cNvSpPr>
                <p:nvPr/>
              </p:nvSpPr>
              <p:spPr bwMode="auto">
                <a:xfrm>
                  <a:off x="1837" y="2124"/>
                  <a:ext cx="0" cy="1678"/>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36" name="Line 12"/>
                <p:cNvSpPr>
                  <a:spLocks noChangeShapeType="1"/>
                </p:cNvSpPr>
                <p:nvPr/>
              </p:nvSpPr>
              <p:spPr bwMode="auto">
                <a:xfrm>
                  <a:off x="1090" y="2623"/>
                  <a:ext cx="1497" cy="698"/>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37" name="Line 13"/>
                <p:cNvSpPr>
                  <a:spLocks noChangeShapeType="1"/>
                </p:cNvSpPr>
                <p:nvPr/>
              </p:nvSpPr>
              <p:spPr bwMode="auto">
                <a:xfrm>
                  <a:off x="1357" y="2296"/>
                  <a:ext cx="972" cy="1361"/>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38" name="Freeform 17"/>
                <p:cNvSpPr>
                  <a:spLocks/>
                </p:cNvSpPr>
                <p:nvPr/>
              </p:nvSpPr>
              <p:spPr bwMode="auto">
                <a:xfrm>
                  <a:off x="1329" y="2528"/>
                  <a:ext cx="1155" cy="340"/>
                </a:xfrm>
                <a:custGeom>
                  <a:avLst/>
                  <a:gdLst>
                    <a:gd name="T0" fmla="*/ 0 w 1155"/>
                    <a:gd name="T1" fmla="*/ 340 h 340"/>
                    <a:gd name="T2" fmla="*/ 327 w 1155"/>
                    <a:gd name="T3" fmla="*/ 22 h 340"/>
                    <a:gd name="T4" fmla="*/ 891 w 1155"/>
                    <a:gd name="T5" fmla="*/ 205 h 340"/>
                    <a:gd name="T6" fmla="*/ 1155 w 1155"/>
                    <a:gd name="T7" fmla="*/ 295 h 3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55" h="340">
                      <a:moveTo>
                        <a:pt x="0" y="340"/>
                      </a:moveTo>
                      <a:cubicBezTo>
                        <a:pt x="54" y="287"/>
                        <a:pt x="179" y="44"/>
                        <a:pt x="327" y="22"/>
                      </a:cubicBezTo>
                      <a:cubicBezTo>
                        <a:pt x="475" y="0"/>
                        <a:pt x="753" y="160"/>
                        <a:pt x="891" y="205"/>
                      </a:cubicBezTo>
                      <a:cubicBezTo>
                        <a:pt x="1029" y="250"/>
                        <a:pt x="1100" y="276"/>
                        <a:pt x="1155" y="295"/>
                      </a:cubicBezTo>
                    </a:path>
                  </a:pathLst>
                </a:custGeom>
                <a:noFill/>
                <a:ln w="19050" cap="sq" cmpd="sng">
                  <a:solidFill>
                    <a:srgbClr val="FC9EEA"/>
                  </a:solidFill>
                  <a:prstDash val="solid"/>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39" name="Line 16"/>
                <p:cNvSpPr>
                  <a:spLocks noChangeShapeType="1"/>
                </p:cNvSpPr>
                <p:nvPr/>
              </p:nvSpPr>
              <p:spPr bwMode="auto">
                <a:xfrm flipV="1">
                  <a:off x="1906" y="2822"/>
                  <a:ext cx="590" cy="136"/>
                </a:xfrm>
                <a:prstGeom prst="line">
                  <a:avLst/>
                </a:prstGeom>
                <a:noFill/>
                <a:ln w="19050" cap="sq">
                  <a:solidFill>
                    <a:schemeClr val="hlink"/>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40" name="Line 15"/>
                <p:cNvSpPr>
                  <a:spLocks noChangeShapeType="1"/>
                </p:cNvSpPr>
                <p:nvPr/>
              </p:nvSpPr>
              <p:spPr bwMode="auto">
                <a:xfrm flipH="1" flipV="1">
                  <a:off x="1317" y="2868"/>
                  <a:ext cx="453" cy="90"/>
                </a:xfrm>
                <a:prstGeom prst="line">
                  <a:avLst/>
                </a:prstGeom>
                <a:noFill/>
                <a:ln w="19050" cap="sq">
                  <a:solidFill>
                    <a:schemeClr val="hlink"/>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41" name="Line 10"/>
                <p:cNvSpPr>
                  <a:spLocks noChangeShapeType="1"/>
                </p:cNvSpPr>
                <p:nvPr/>
              </p:nvSpPr>
              <p:spPr bwMode="auto">
                <a:xfrm flipV="1">
                  <a:off x="1090" y="2604"/>
                  <a:ext cx="1503" cy="742"/>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42" name="Line 11"/>
                <p:cNvSpPr>
                  <a:spLocks noChangeShapeType="1"/>
                </p:cNvSpPr>
                <p:nvPr/>
              </p:nvSpPr>
              <p:spPr bwMode="auto">
                <a:xfrm flipV="1">
                  <a:off x="1383" y="2277"/>
                  <a:ext cx="904" cy="1380"/>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43" name="Oval 22"/>
                <p:cNvSpPr>
                  <a:spLocks noChangeArrowheads="1"/>
                </p:cNvSpPr>
                <p:nvPr/>
              </p:nvSpPr>
              <p:spPr bwMode="auto">
                <a:xfrm>
                  <a:off x="1966" y="2466"/>
                  <a:ext cx="408" cy="408"/>
                </a:xfrm>
                <a:prstGeom prst="ellipse">
                  <a:avLst/>
                </a:prstGeom>
                <a:noFill/>
                <a:ln w="12700" cap="rnd">
                  <a:solidFill>
                    <a:srgbClr val="FF3333"/>
                  </a:solidFill>
                  <a:prstDash val="sysDot"/>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1044" name="Arc 23"/>
                <p:cNvSpPr>
                  <a:spLocks/>
                </p:cNvSpPr>
                <p:nvPr/>
              </p:nvSpPr>
              <p:spPr bwMode="auto">
                <a:xfrm flipV="1">
                  <a:off x="2054" y="2608"/>
                  <a:ext cx="45" cy="67"/>
                </a:xfrm>
                <a:custGeom>
                  <a:avLst/>
                  <a:gdLst>
                    <a:gd name="T0" fmla="*/ 0 w 21600"/>
                    <a:gd name="T1" fmla="*/ 0 h 31884"/>
                    <a:gd name="T2" fmla="*/ 0 w 21600"/>
                    <a:gd name="T3" fmla="*/ 0 h 31884"/>
                    <a:gd name="T4" fmla="*/ 0 w 21600"/>
                    <a:gd name="T5" fmla="*/ 0 h 31884"/>
                    <a:gd name="T6" fmla="*/ 0 60000 65536"/>
                    <a:gd name="T7" fmla="*/ 0 60000 65536"/>
                    <a:gd name="T8" fmla="*/ 0 60000 65536"/>
                  </a:gdLst>
                  <a:ahLst/>
                  <a:cxnLst>
                    <a:cxn ang="T6">
                      <a:pos x="T0" y="T1"/>
                    </a:cxn>
                    <a:cxn ang="T7">
                      <a:pos x="T2" y="T3"/>
                    </a:cxn>
                    <a:cxn ang="T8">
                      <a:pos x="T4" y="T5"/>
                    </a:cxn>
                  </a:cxnLst>
                  <a:rect l="0" t="0" r="r" b="b"/>
                  <a:pathLst>
                    <a:path w="21600" h="31884" fill="none" extrusionOk="0">
                      <a:moveTo>
                        <a:pt x="18019" y="-1"/>
                      </a:moveTo>
                      <a:cubicBezTo>
                        <a:pt x="20354" y="3533"/>
                        <a:pt x="21600" y="7675"/>
                        <a:pt x="21600" y="11911"/>
                      </a:cubicBezTo>
                      <a:cubicBezTo>
                        <a:pt x="21600" y="20663"/>
                        <a:pt x="16317" y="28551"/>
                        <a:pt x="8224" y="31884"/>
                      </a:cubicBezTo>
                    </a:path>
                    <a:path w="21600" h="31884" stroke="0" extrusionOk="0">
                      <a:moveTo>
                        <a:pt x="18019" y="-1"/>
                      </a:moveTo>
                      <a:cubicBezTo>
                        <a:pt x="20354" y="3533"/>
                        <a:pt x="21600" y="7675"/>
                        <a:pt x="21600" y="11911"/>
                      </a:cubicBezTo>
                      <a:cubicBezTo>
                        <a:pt x="21600" y="20663"/>
                        <a:pt x="16317" y="28551"/>
                        <a:pt x="8224" y="31884"/>
                      </a:cubicBezTo>
                      <a:lnTo>
                        <a:pt x="0" y="11911"/>
                      </a:lnTo>
                      <a:lnTo>
                        <a:pt x="18019" y="-1"/>
                      </a:lnTo>
                      <a:close/>
                    </a:path>
                  </a:pathLst>
                </a:custGeom>
                <a:noFill/>
                <a:ln w="1270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45" name="Arc 24"/>
                <p:cNvSpPr>
                  <a:spLocks/>
                </p:cNvSpPr>
                <p:nvPr/>
              </p:nvSpPr>
              <p:spPr bwMode="auto">
                <a:xfrm flipH="1">
                  <a:off x="2198" y="2723"/>
                  <a:ext cx="46" cy="67"/>
                </a:xfrm>
                <a:custGeom>
                  <a:avLst/>
                  <a:gdLst>
                    <a:gd name="T0" fmla="*/ 0 w 21600"/>
                    <a:gd name="T1" fmla="*/ 0 h 31511"/>
                    <a:gd name="T2" fmla="*/ 0 w 21600"/>
                    <a:gd name="T3" fmla="*/ 0 h 31511"/>
                    <a:gd name="T4" fmla="*/ 0 w 21600"/>
                    <a:gd name="T5" fmla="*/ 0 h 31511"/>
                    <a:gd name="T6" fmla="*/ 0 60000 65536"/>
                    <a:gd name="T7" fmla="*/ 0 60000 65536"/>
                    <a:gd name="T8" fmla="*/ 0 60000 65536"/>
                  </a:gdLst>
                  <a:ahLst/>
                  <a:cxnLst>
                    <a:cxn ang="T6">
                      <a:pos x="T0" y="T1"/>
                    </a:cxn>
                    <a:cxn ang="T7">
                      <a:pos x="T2" y="T3"/>
                    </a:cxn>
                    <a:cxn ang="T8">
                      <a:pos x="T4" y="T5"/>
                    </a:cxn>
                  </a:cxnLst>
                  <a:rect l="0" t="0" r="r" b="b"/>
                  <a:pathLst>
                    <a:path w="21600" h="31511" fill="none" extrusionOk="0">
                      <a:moveTo>
                        <a:pt x="16097" y="-1"/>
                      </a:moveTo>
                      <a:cubicBezTo>
                        <a:pt x="19640" y="3960"/>
                        <a:pt x="21600" y="9088"/>
                        <a:pt x="21600" y="14403"/>
                      </a:cubicBezTo>
                      <a:cubicBezTo>
                        <a:pt x="21600" y="21101"/>
                        <a:pt x="18492" y="27421"/>
                        <a:pt x="13186" y="31510"/>
                      </a:cubicBezTo>
                    </a:path>
                    <a:path w="21600" h="31511" stroke="0" extrusionOk="0">
                      <a:moveTo>
                        <a:pt x="16097" y="-1"/>
                      </a:moveTo>
                      <a:cubicBezTo>
                        <a:pt x="19640" y="3960"/>
                        <a:pt x="21600" y="9088"/>
                        <a:pt x="21600" y="14403"/>
                      </a:cubicBezTo>
                      <a:cubicBezTo>
                        <a:pt x="21600" y="21101"/>
                        <a:pt x="18492" y="27421"/>
                        <a:pt x="13186" y="31510"/>
                      </a:cubicBezTo>
                      <a:lnTo>
                        <a:pt x="0" y="14403"/>
                      </a:lnTo>
                      <a:lnTo>
                        <a:pt x="16097" y="-1"/>
                      </a:lnTo>
                      <a:close/>
                    </a:path>
                  </a:pathLst>
                </a:custGeom>
                <a:noFill/>
                <a:ln w="1270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46" name="Line 21"/>
                <p:cNvSpPr>
                  <a:spLocks noChangeShapeType="1"/>
                </p:cNvSpPr>
                <p:nvPr/>
              </p:nvSpPr>
              <p:spPr bwMode="auto">
                <a:xfrm flipV="1">
                  <a:off x="2160" y="2751"/>
                  <a:ext cx="136" cy="68"/>
                </a:xfrm>
                <a:prstGeom prst="line">
                  <a:avLst/>
                </a:prstGeom>
                <a:noFill/>
                <a:ln w="19050" cap="sq">
                  <a:solidFill>
                    <a:srgbClr val="3EDA9F"/>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47" name="Line 19"/>
                <p:cNvSpPr>
                  <a:spLocks noChangeShapeType="1"/>
                </p:cNvSpPr>
                <p:nvPr/>
              </p:nvSpPr>
              <p:spPr bwMode="auto">
                <a:xfrm>
                  <a:off x="2042" y="2658"/>
                  <a:ext cx="254" cy="98"/>
                </a:xfrm>
                <a:prstGeom prst="line">
                  <a:avLst/>
                </a:prstGeom>
                <a:noFill/>
                <a:ln w="19050" cap="sq">
                  <a:solidFill>
                    <a:srgbClr val="6196FF"/>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48" name="Line 20"/>
                <p:cNvSpPr>
                  <a:spLocks noChangeShapeType="1"/>
                </p:cNvSpPr>
                <p:nvPr/>
              </p:nvSpPr>
              <p:spPr bwMode="auto">
                <a:xfrm>
                  <a:off x="2037" y="2659"/>
                  <a:ext cx="116" cy="161"/>
                </a:xfrm>
                <a:prstGeom prst="line">
                  <a:avLst/>
                </a:prstGeom>
                <a:noFill/>
                <a:ln w="19050">
                  <a:solidFill>
                    <a:srgbClr val="5FFB8F"/>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49" name="Line 18"/>
                <p:cNvSpPr>
                  <a:spLocks noChangeShapeType="1"/>
                </p:cNvSpPr>
                <p:nvPr/>
              </p:nvSpPr>
              <p:spPr bwMode="auto">
                <a:xfrm flipV="1">
                  <a:off x="2039" y="2520"/>
                  <a:ext cx="91" cy="136"/>
                </a:xfrm>
                <a:prstGeom prst="line">
                  <a:avLst/>
                </a:prstGeom>
                <a:noFill/>
                <a:ln w="19050" cap="sq">
                  <a:solidFill>
                    <a:srgbClr val="FF3333"/>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50" name="Oval 7"/>
                <p:cNvSpPr>
                  <a:spLocks noChangeArrowheads="1"/>
                </p:cNvSpPr>
                <p:nvPr/>
              </p:nvSpPr>
              <p:spPr bwMode="auto">
                <a:xfrm>
                  <a:off x="1770" y="2907"/>
                  <a:ext cx="133" cy="136"/>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171032" name="Oval 56"/>
              <p:cNvSpPr>
                <a:spLocks noChangeArrowheads="1"/>
              </p:cNvSpPr>
              <p:nvPr/>
            </p:nvSpPr>
            <p:spPr bwMode="auto">
              <a:xfrm>
                <a:off x="1316" y="2834"/>
                <a:ext cx="46" cy="46"/>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1033" name="Oval 55"/>
              <p:cNvSpPr>
                <a:spLocks noChangeArrowheads="1"/>
              </p:cNvSpPr>
              <p:nvPr/>
            </p:nvSpPr>
            <p:spPr bwMode="auto">
              <a:xfrm>
                <a:off x="2502" y="2789"/>
                <a:ext cx="46" cy="46"/>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grpSp>
          <p:nvGrpSpPr>
            <p:cNvPr id="171022" name="Group 71"/>
            <p:cNvGrpSpPr>
              <a:grpSpLocks/>
            </p:cNvGrpSpPr>
            <p:nvPr/>
          </p:nvGrpSpPr>
          <p:grpSpPr bwMode="auto">
            <a:xfrm>
              <a:off x="1484" y="2892"/>
              <a:ext cx="196" cy="173"/>
              <a:chOff x="2472" y="1859"/>
              <a:chExt cx="196" cy="173"/>
            </a:xfrm>
          </p:grpSpPr>
          <p:sp>
            <p:nvSpPr>
              <p:cNvPr id="171029" name="Rectangle 40"/>
              <p:cNvSpPr>
                <a:spLocks noChangeArrowheads="1"/>
              </p:cNvSpPr>
              <p:nvPr/>
            </p:nvSpPr>
            <p:spPr bwMode="auto">
              <a:xfrm>
                <a:off x="2472" y="1859"/>
                <a:ext cx="1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200">
                    <a:solidFill>
                      <a:srgbClr val="000000"/>
                    </a:solidFill>
                    <a:cs typeface="Times New Roman" panose="02020603050405020304" pitchFamily="18" charset="0"/>
                  </a:rPr>
                  <a:t>dr</a:t>
                </a:r>
              </a:p>
            </p:txBody>
          </p:sp>
          <p:sp>
            <p:nvSpPr>
              <p:cNvPr id="171030" name="Line 51"/>
              <p:cNvSpPr>
                <a:spLocks noChangeShapeType="1"/>
              </p:cNvSpPr>
              <p:nvPr/>
            </p:nvSpPr>
            <p:spPr bwMode="auto">
              <a:xfrm>
                <a:off x="2544" y="1890"/>
                <a:ext cx="61"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1023" name="Group 69"/>
            <p:cNvGrpSpPr>
              <a:grpSpLocks/>
            </p:cNvGrpSpPr>
            <p:nvPr/>
          </p:nvGrpSpPr>
          <p:grpSpPr bwMode="auto">
            <a:xfrm>
              <a:off x="1284" y="2627"/>
              <a:ext cx="175" cy="173"/>
              <a:chOff x="2064" y="1814"/>
              <a:chExt cx="175" cy="173"/>
            </a:xfrm>
          </p:grpSpPr>
          <p:sp>
            <p:nvSpPr>
              <p:cNvPr id="171027" name="Rectangle 41"/>
              <p:cNvSpPr>
                <a:spLocks noChangeArrowheads="1"/>
              </p:cNvSpPr>
              <p:nvPr/>
            </p:nvSpPr>
            <p:spPr bwMode="auto">
              <a:xfrm>
                <a:off x="2064" y="1814"/>
                <a:ext cx="17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200">
                    <a:solidFill>
                      <a:srgbClr val="000000"/>
                    </a:solidFill>
                    <a:cs typeface="Times New Roman" panose="02020603050405020304" pitchFamily="18" charset="0"/>
                  </a:rPr>
                  <a:t>E</a:t>
                </a:r>
              </a:p>
            </p:txBody>
          </p:sp>
          <p:sp>
            <p:nvSpPr>
              <p:cNvPr id="171028" name="Line 48"/>
              <p:cNvSpPr>
                <a:spLocks noChangeShapeType="1"/>
              </p:cNvSpPr>
              <p:nvPr/>
            </p:nvSpPr>
            <p:spPr bwMode="auto">
              <a:xfrm>
                <a:off x="2121" y="1842"/>
                <a:ext cx="61"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1024" name="Rectangle 76"/>
            <p:cNvSpPr>
              <a:spLocks noChangeArrowheads="1"/>
            </p:cNvSpPr>
            <p:nvPr/>
          </p:nvSpPr>
          <p:spPr bwMode="auto">
            <a:xfrm>
              <a:off x="1084" y="2944"/>
              <a:ext cx="249"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a:t>+</a:t>
              </a:r>
              <a:endParaRPr lang="en-US" altLang="en-US"/>
            </a:p>
          </p:txBody>
        </p:sp>
        <p:sp>
          <p:nvSpPr>
            <p:cNvPr id="171025" name="Line 82"/>
            <p:cNvSpPr>
              <a:spLocks noChangeShapeType="1"/>
            </p:cNvSpPr>
            <p:nvPr/>
          </p:nvSpPr>
          <p:spPr bwMode="auto">
            <a:xfrm>
              <a:off x="1545" y="2598"/>
              <a:ext cx="1834" cy="16"/>
            </a:xfrm>
            <a:prstGeom prst="line">
              <a:avLst/>
            </a:prstGeom>
            <a:noFill/>
            <a:ln w="19050">
              <a:solidFill>
                <a:srgbClr val="5FFB8F"/>
              </a:solidFill>
              <a:prstDash val="dash"/>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026" name="Line 83"/>
            <p:cNvSpPr>
              <a:spLocks noChangeShapeType="1"/>
            </p:cNvSpPr>
            <p:nvPr/>
          </p:nvSpPr>
          <p:spPr bwMode="auto">
            <a:xfrm>
              <a:off x="1399" y="2976"/>
              <a:ext cx="1708" cy="878"/>
            </a:xfrm>
            <a:prstGeom prst="line">
              <a:avLst/>
            </a:prstGeom>
            <a:noFill/>
            <a:ln w="19050">
              <a:solidFill>
                <a:srgbClr val="5FFB8F"/>
              </a:solidFill>
              <a:prstDash val="dash"/>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15100484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750595">
                                            <p:txEl>
                                              <p:pRg st="0" end="0"/>
                                            </p:txEl>
                                          </p:spTgt>
                                        </p:tgtEl>
                                        <p:attrNameLst>
                                          <p:attrName>style.visibility</p:attrName>
                                        </p:attrNameLst>
                                      </p:cBhvr>
                                      <p:to>
                                        <p:strVal val="visible"/>
                                      </p:to>
                                    </p:set>
                                    <p:anim calcmode="discrete" valueType="clr">
                                      <p:cBhvr override="childStyle">
                                        <p:cTn id="7" dur="80"/>
                                        <p:tgtEl>
                                          <p:spTgt spid="75059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5059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50595">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6" presetClass="entr" presetSubtype="0" fill="hold" nodeType="clickEffect">
                                  <p:stCondLst>
                                    <p:cond delay="0"/>
                                  </p:stCondLst>
                                  <p:childTnLst>
                                    <p:set>
                                      <p:cBhvr>
                                        <p:cTn id="13" dur="1" fill="hold">
                                          <p:stCondLst>
                                            <p:cond delay="0"/>
                                          </p:stCondLst>
                                        </p:cTn>
                                        <p:tgtEl>
                                          <p:spTgt spid="750677"/>
                                        </p:tgtEl>
                                        <p:attrNameLst>
                                          <p:attrName>style.visibility</p:attrName>
                                        </p:attrNameLst>
                                      </p:cBhvr>
                                      <p:to>
                                        <p:strVal val="visible"/>
                                      </p:to>
                                    </p:set>
                                    <p:animEffect transition="in" filter="wipe(down)">
                                      <p:cBhvr>
                                        <p:cTn id="14" dur="580">
                                          <p:stCondLst>
                                            <p:cond delay="0"/>
                                          </p:stCondLst>
                                        </p:cTn>
                                        <p:tgtEl>
                                          <p:spTgt spid="750677"/>
                                        </p:tgtEl>
                                      </p:cBhvr>
                                    </p:animEffect>
                                    <p:anim calcmode="lin" valueType="num">
                                      <p:cBhvr>
                                        <p:cTn id="15" dur="1822" tmFilter="0,0; 0.14,0.36; 0.43,0.73; 0.71,0.91; 1.0,1.0">
                                          <p:stCondLst>
                                            <p:cond delay="0"/>
                                          </p:stCondLst>
                                        </p:cTn>
                                        <p:tgtEl>
                                          <p:spTgt spid="750677"/>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750677"/>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750677"/>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750677"/>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750677"/>
                                        </p:tgtEl>
                                        <p:attrNameLst>
                                          <p:attrName>ppt_y</p:attrName>
                                        </p:attrNameLst>
                                      </p:cBhvr>
                                      <p:tavLst>
                                        <p:tav tm="0" fmla="#ppt_y-sin(pi*$)/81">
                                          <p:val>
                                            <p:fltVal val="0"/>
                                          </p:val>
                                        </p:tav>
                                        <p:tav tm="100000">
                                          <p:val>
                                            <p:fltVal val="1"/>
                                          </p:val>
                                        </p:tav>
                                      </p:tavLst>
                                    </p:anim>
                                    <p:animScale>
                                      <p:cBhvr>
                                        <p:cTn id="20" dur="26">
                                          <p:stCondLst>
                                            <p:cond delay="650"/>
                                          </p:stCondLst>
                                        </p:cTn>
                                        <p:tgtEl>
                                          <p:spTgt spid="750677"/>
                                        </p:tgtEl>
                                      </p:cBhvr>
                                      <p:to x="100000" y="60000"/>
                                    </p:animScale>
                                    <p:animScale>
                                      <p:cBhvr>
                                        <p:cTn id="21" dur="166" decel="50000">
                                          <p:stCondLst>
                                            <p:cond delay="676"/>
                                          </p:stCondLst>
                                        </p:cTn>
                                        <p:tgtEl>
                                          <p:spTgt spid="750677"/>
                                        </p:tgtEl>
                                      </p:cBhvr>
                                      <p:to x="100000" y="100000"/>
                                    </p:animScale>
                                    <p:animScale>
                                      <p:cBhvr>
                                        <p:cTn id="22" dur="26">
                                          <p:stCondLst>
                                            <p:cond delay="1312"/>
                                          </p:stCondLst>
                                        </p:cTn>
                                        <p:tgtEl>
                                          <p:spTgt spid="750677"/>
                                        </p:tgtEl>
                                      </p:cBhvr>
                                      <p:to x="100000" y="80000"/>
                                    </p:animScale>
                                    <p:animScale>
                                      <p:cBhvr>
                                        <p:cTn id="23" dur="166" decel="50000">
                                          <p:stCondLst>
                                            <p:cond delay="1338"/>
                                          </p:stCondLst>
                                        </p:cTn>
                                        <p:tgtEl>
                                          <p:spTgt spid="750677"/>
                                        </p:tgtEl>
                                      </p:cBhvr>
                                      <p:to x="100000" y="100000"/>
                                    </p:animScale>
                                    <p:animScale>
                                      <p:cBhvr>
                                        <p:cTn id="24" dur="26">
                                          <p:stCondLst>
                                            <p:cond delay="1642"/>
                                          </p:stCondLst>
                                        </p:cTn>
                                        <p:tgtEl>
                                          <p:spTgt spid="750677"/>
                                        </p:tgtEl>
                                      </p:cBhvr>
                                      <p:to x="100000" y="90000"/>
                                    </p:animScale>
                                    <p:animScale>
                                      <p:cBhvr>
                                        <p:cTn id="25" dur="166" decel="50000">
                                          <p:stCondLst>
                                            <p:cond delay="1668"/>
                                          </p:stCondLst>
                                        </p:cTn>
                                        <p:tgtEl>
                                          <p:spTgt spid="750677"/>
                                        </p:tgtEl>
                                      </p:cBhvr>
                                      <p:to x="100000" y="100000"/>
                                    </p:animScale>
                                    <p:animScale>
                                      <p:cBhvr>
                                        <p:cTn id="26" dur="26">
                                          <p:stCondLst>
                                            <p:cond delay="1808"/>
                                          </p:stCondLst>
                                        </p:cTn>
                                        <p:tgtEl>
                                          <p:spTgt spid="750677"/>
                                        </p:tgtEl>
                                      </p:cBhvr>
                                      <p:to x="100000" y="95000"/>
                                    </p:animScale>
                                    <p:animScale>
                                      <p:cBhvr>
                                        <p:cTn id="27" dur="166" decel="50000">
                                          <p:stCondLst>
                                            <p:cond delay="1834"/>
                                          </p:stCondLst>
                                        </p:cTn>
                                        <p:tgtEl>
                                          <p:spTgt spid="750677"/>
                                        </p:tgtEl>
                                      </p:cBhvr>
                                      <p:to x="100000" y="100000"/>
                                    </p:animScale>
                                  </p:childTnLst>
                                </p:cTn>
                              </p:par>
                            </p:childTnLst>
                          </p:cTn>
                        </p:par>
                      </p:childTnLst>
                    </p:cTn>
                  </p:par>
                  <p:par>
                    <p:cTn id="28" fill="hold" nodeType="clickPar">
                      <p:stCondLst>
                        <p:cond delay="indefinite"/>
                      </p:stCondLst>
                      <p:childTnLst>
                        <p:par>
                          <p:cTn id="29" fill="hold" nodeType="withGroup">
                            <p:stCondLst>
                              <p:cond delay="0"/>
                            </p:stCondLst>
                            <p:childTnLst>
                              <p:par>
                                <p:cTn id="30" presetID="42" presetClass="entr" presetSubtype="0" fill="hold" nodeType="clickEffect">
                                  <p:stCondLst>
                                    <p:cond delay="0"/>
                                  </p:stCondLst>
                                  <p:childTnLst>
                                    <p:set>
                                      <p:cBhvr>
                                        <p:cTn id="31" dur="1" fill="hold">
                                          <p:stCondLst>
                                            <p:cond delay="0"/>
                                          </p:stCondLst>
                                        </p:cTn>
                                        <p:tgtEl>
                                          <p:spTgt spid="750596"/>
                                        </p:tgtEl>
                                        <p:attrNameLst>
                                          <p:attrName>style.visibility</p:attrName>
                                        </p:attrNameLst>
                                      </p:cBhvr>
                                      <p:to>
                                        <p:strVal val="visible"/>
                                      </p:to>
                                    </p:set>
                                    <p:animEffect transition="in" filter="fade">
                                      <p:cBhvr>
                                        <p:cTn id="32" dur="1000"/>
                                        <p:tgtEl>
                                          <p:spTgt spid="750596"/>
                                        </p:tgtEl>
                                      </p:cBhvr>
                                    </p:animEffect>
                                    <p:anim calcmode="lin" valueType="num">
                                      <p:cBhvr>
                                        <p:cTn id="33" dur="1000" fill="hold"/>
                                        <p:tgtEl>
                                          <p:spTgt spid="750596"/>
                                        </p:tgtEl>
                                        <p:attrNameLst>
                                          <p:attrName>ppt_x</p:attrName>
                                        </p:attrNameLst>
                                      </p:cBhvr>
                                      <p:tavLst>
                                        <p:tav tm="0">
                                          <p:val>
                                            <p:strVal val="#ppt_x"/>
                                          </p:val>
                                        </p:tav>
                                        <p:tav tm="100000">
                                          <p:val>
                                            <p:strVal val="#ppt_x"/>
                                          </p:val>
                                        </p:tav>
                                      </p:tavLst>
                                    </p:anim>
                                    <p:anim calcmode="lin" valueType="num">
                                      <p:cBhvr>
                                        <p:cTn id="34" dur="1000" fill="hold"/>
                                        <p:tgtEl>
                                          <p:spTgt spid="7505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1620" name="Object 4"/>
          <p:cNvGraphicFramePr>
            <a:graphicFrameLocks noChangeAspect="1"/>
          </p:cNvGraphicFramePr>
          <p:nvPr>
            <p:ph sz="quarter" idx="1"/>
          </p:nvPr>
        </p:nvGraphicFramePr>
        <p:xfrm>
          <a:off x="2063750" y="2370138"/>
          <a:ext cx="1296988" cy="1185862"/>
        </p:xfrm>
        <a:graphic>
          <a:graphicData uri="http://schemas.openxmlformats.org/presentationml/2006/ole">
            <mc:AlternateContent xmlns:mc="http://schemas.openxmlformats.org/markup-compatibility/2006">
              <mc:Choice xmlns:v="urn:schemas-microsoft-com:vml" Requires="v">
                <p:oleObj spid="_x0000_s10242" name="Equation" r:id="rId3" imgW="596641" imgH="545863" progId="Equation.3">
                  <p:embed/>
                </p:oleObj>
              </mc:Choice>
              <mc:Fallback>
                <p:oleObj name="Equation" r:id="rId3" imgW="596641" imgH="54586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750" y="2370138"/>
                        <a:ext cx="1296988" cy="1185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1622" name="Object 6"/>
          <p:cNvGraphicFramePr>
            <a:graphicFrameLocks noChangeAspect="1"/>
          </p:cNvGraphicFramePr>
          <p:nvPr>
            <p:ph sz="quarter" idx="2"/>
          </p:nvPr>
        </p:nvGraphicFramePr>
        <p:xfrm>
          <a:off x="5118100" y="2362201"/>
          <a:ext cx="1295400" cy="1211263"/>
        </p:xfrm>
        <a:graphic>
          <a:graphicData uri="http://schemas.openxmlformats.org/presentationml/2006/ole">
            <mc:AlternateContent xmlns:mc="http://schemas.openxmlformats.org/markup-compatibility/2006">
              <mc:Choice xmlns:v="urn:schemas-microsoft-com:vml" Requires="v">
                <p:oleObj spid="_x0000_s10243" name="Equation" r:id="rId5" imgW="583947" imgH="545863" progId="Equation.3">
                  <p:embed/>
                </p:oleObj>
              </mc:Choice>
              <mc:Fallback>
                <p:oleObj name="Equation" r:id="rId5" imgW="583947" imgH="54586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18100" y="2362201"/>
                        <a:ext cx="1295400" cy="1211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1625" name="Object 9"/>
          <p:cNvGraphicFramePr>
            <a:graphicFrameLocks noChangeAspect="1"/>
          </p:cNvGraphicFramePr>
          <p:nvPr>
            <p:ph sz="quarter" idx="3"/>
          </p:nvPr>
        </p:nvGraphicFramePr>
        <p:xfrm>
          <a:off x="5345114" y="3976688"/>
          <a:ext cx="1081087" cy="939800"/>
        </p:xfrm>
        <a:graphic>
          <a:graphicData uri="http://schemas.openxmlformats.org/presentationml/2006/ole">
            <mc:AlternateContent xmlns:mc="http://schemas.openxmlformats.org/markup-compatibility/2006">
              <mc:Choice xmlns:v="urn:schemas-microsoft-com:vml" Requires="v">
                <p:oleObj spid="_x0000_s10244" name="Equation" r:id="rId7" imgW="482391" imgH="418918" progId="Equation.3">
                  <p:embed/>
                </p:oleObj>
              </mc:Choice>
              <mc:Fallback>
                <p:oleObj name="Equation" r:id="rId7" imgW="482391" imgH="41891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45114" y="3976688"/>
                        <a:ext cx="1081087"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1628" name="Object 12"/>
          <p:cNvGraphicFramePr>
            <a:graphicFrameLocks noChangeAspect="1"/>
          </p:cNvGraphicFramePr>
          <p:nvPr>
            <p:ph sz="quarter" idx="4"/>
          </p:nvPr>
        </p:nvGraphicFramePr>
        <p:xfrm>
          <a:off x="6959600" y="3213101"/>
          <a:ext cx="3168650" cy="1154113"/>
        </p:xfrm>
        <a:graphic>
          <a:graphicData uri="http://schemas.openxmlformats.org/presentationml/2006/ole">
            <mc:AlternateContent xmlns:mc="http://schemas.openxmlformats.org/markup-compatibility/2006">
              <mc:Choice xmlns:v="urn:schemas-microsoft-com:vml" Requires="v">
                <p:oleObj spid="_x0000_s10245" name="Equation" r:id="rId9" imgW="1497950" imgH="545863" progId="Equation.3">
                  <p:embed/>
                </p:oleObj>
              </mc:Choice>
              <mc:Fallback>
                <p:oleObj name="Equation" r:id="rId9" imgW="1497950" imgH="545863"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59600" y="3213101"/>
                        <a:ext cx="3168650" cy="1154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1631" name="Object 15"/>
          <p:cNvGraphicFramePr>
            <a:graphicFrameLocks noChangeAspect="1"/>
          </p:cNvGraphicFramePr>
          <p:nvPr/>
        </p:nvGraphicFramePr>
        <p:xfrm>
          <a:off x="3289301" y="2378076"/>
          <a:ext cx="1800225" cy="1173163"/>
        </p:xfrm>
        <a:graphic>
          <a:graphicData uri="http://schemas.openxmlformats.org/presentationml/2006/ole">
            <mc:AlternateContent xmlns:mc="http://schemas.openxmlformats.org/markup-compatibility/2006">
              <mc:Choice xmlns:v="urn:schemas-microsoft-com:vml" Requires="v">
                <p:oleObj spid="_x0000_s10246" name="Equation" r:id="rId11" imgW="837836" imgH="545863" progId="Equation.3">
                  <p:embed/>
                </p:oleObj>
              </mc:Choice>
              <mc:Fallback>
                <p:oleObj name="Equation" r:id="rId11" imgW="837836" imgH="545863"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89301" y="2378076"/>
                        <a:ext cx="1800225" cy="1173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51632" name="AutoShape 16"/>
          <p:cNvSpPr>
            <a:spLocks/>
          </p:cNvSpPr>
          <p:nvPr/>
        </p:nvSpPr>
        <p:spPr bwMode="auto">
          <a:xfrm>
            <a:off x="6584950" y="2795589"/>
            <a:ext cx="215900" cy="2016125"/>
          </a:xfrm>
          <a:prstGeom prst="rightBrace">
            <a:avLst>
              <a:gd name="adj1" fmla="val 77819"/>
              <a:gd name="adj2" fmla="val 50000"/>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Tree>
    <p:extLst>
      <p:ext uri="{BB962C8B-B14F-4D97-AF65-F5344CB8AC3E}">
        <p14:creationId xmlns:p14="http://schemas.microsoft.com/office/powerpoint/2010/main" val="11876234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751620"/>
                                        </p:tgtEl>
                                        <p:attrNameLst>
                                          <p:attrName>style.visibility</p:attrName>
                                        </p:attrNameLst>
                                      </p:cBhvr>
                                      <p:to>
                                        <p:strVal val="visible"/>
                                      </p:to>
                                    </p:set>
                                    <p:animEffect transition="in" filter="fade">
                                      <p:cBhvr>
                                        <p:cTn id="7" dur="1000"/>
                                        <p:tgtEl>
                                          <p:spTgt spid="751620"/>
                                        </p:tgtEl>
                                      </p:cBhvr>
                                    </p:animEffect>
                                    <p:anim calcmode="lin" valueType="num">
                                      <p:cBhvr>
                                        <p:cTn id="8" dur="1000" fill="hold"/>
                                        <p:tgtEl>
                                          <p:spTgt spid="751620"/>
                                        </p:tgtEl>
                                        <p:attrNameLst>
                                          <p:attrName>ppt_x</p:attrName>
                                        </p:attrNameLst>
                                      </p:cBhvr>
                                      <p:tavLst>
                                        <p:tav tm="0">
                                          <p:val>
                                            <p:strVal val="#ppt_x"/>
                                          </p:val>
                                        </p:tav>
                                        <p:tav tm="100000">
                                          <p:val>
                                            <p:strVal val="#ppt_x"/>
                                          </p:val>
                                        </p:tav>
                                      </p:tavLst>
                                    </p:anim>
                                    <p:anim calcmode="lin" valueType="num">
                                      <p:cBhvr>
                                        <p:cTn id="9" dur="1000" fill="hold"/>
                                        <p:tgtEl>
                                          <p:spTgt spid="75162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51631"/>
                                        </p:tgtEl>
                                        <p:attrNameLst>
                                          <p:attrName>style.visibility</p:attrName>
                                        </p:attrNameLst>
                                      </p:cBhvr>
                                      <p:to>
                                        <p:strVal val="visible"/>
                                      </p:to>
                                    </p:set>
                                    <p:animEffect transition="in" filter="fade">
                                      <p:cBhvr>
                                        <p:cTn id="14" dur="1000"/>
                                        <p:tgtEl>
                                          <p:spTgt spid="751631"/>
                                        </p:tgtEl>
                                      </p:cBhvr>
                                    </p:animEffect>
                                    <p:anim calcmode="lin" valueType="num">
                                      <p:cBhvr>
                                        <p:cTn id="15" dur="1000" fill="hold"/>
                                        <p:tgtEl>
                                          <p:spTgt spid="751631"/>
                                        </p:tgtEl>
                                        <p:attrNameLst>
                                          <p:attrName>ppt_x</p:attrName>
                                        </p:attrNameLst>
                                      </p:cBhvr>
                                      <p:tavLst>
                                        <p:tav tm="0">
                                          <p:val>
                                            <p:strVal val="#ppt_x"/>
                                          </p:val>
                                        </p:tav>
                                        <p:tav tm="100000">
                                          <p:val>
                                            <p:strVal val="#ppt_x"/>
                                          </p:val>
                                        </p:tav>
                                      </p:tavLst>
                                    </p:anim>
                                    <p:anim calcmode="lin" valueType="num">
                                      <p:cBhvr>
                                        <p:cTn id="16" dur="1000" fill="hold"/>
                                        <p:tgtEl>
                                          <p:spTgt spid="751631"/>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51622"/>
                                        </p:tgtEl>
                                        <p:attrNameLst>
                                          <p:attrName>style.visibility</p:attrName>
                                        </p:attrNameLst>
                                      </p:cBhvr>
                                      <p:to>
                                        <p:strVal val="visible"/>
                                      </p:to>
                                    </p:set>
                                    <p:animEffect transition="in" filter="fade">
                                      <p:cBhvr>
                                        <p:cTn id="21" dur="1000"/>
                                        <p:tgtEl>
                                          <p:spTgt spid="751622"/>
                                        </p:tgtEl>
                                      </p:cBhvr>
                                    </p:animEffect>
                                    <p:anim calcmode="lin" valueType="num">
                                      <p:cBhvr>
                                        <p:cTn id="22" dur="1000" fill="hold"/>
                                        <p:tgtEl>
                                          <p:spTgt spid="751622"/>
                                        </p:tgtEl>
                                        <p:attrNameLst>
                                          <p:attrName>ppt_x</p:attrName>
                                        </p:attrNameLst>
                                      </p:cBhvr>
                                      <p:tavLst>
                                        <p:tav tm="0">
                                          <p:val>
                                            <p:strVal val="#ppt_x"/>
                                          </p:val>
                                        </p:tav>
                                        <p:tav tm="100000">
                                          <p:val>
                                            <p:strVal val="#ppt_x"/>
                                          </p:val>
                                        </p:tav>
                                      </p:tavLst>
                                    </p:anim>
                                    <p:anim calcmode="lin" valueType="num">
                                      <p:cBhvr>
                                        <p:cTn id="23" dur="1000" fill="hold"/>
                                        <p:tgtEl>
                                          <p:spTgt spid="751622"/>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751625"/>
                                        </p:tgtEl>
                                        <p:attrNameLst>
                                          <p:attrName>style.visibility</p:attrName>
                                        </p:attrNameLst>
                                      </p:cBhvr>
                                      <p:to>
                                        <p:strVal val="visible"/>
                                      </p:to>
                                    </p:set>
                                    <p:animEffect transition="in" filter="fade">
                                      <p:cBhvr>
                                        <p:cTn id="28" dur="1000"/>
                                        <p:tgtEl>
                                          <p:spTgt spid="751625"/>
                                        </p:tgtEl>
                                      </p:cBhvr>
                                    </p:animEffect>
                                    <p:anim calcmode="lin" valueType="num">
                                      <p:cBhvr>
                                        <p:cTn id="29" dur="1000" fill="hold"/>
                                        <p:tgtEl>
                                          <p:spTgt spid="751625"/>
                                        </p:tgtEl>
                                        <p:attrNameLst>
                                          <p:attrName>ppt_x</p:attrName>
                                        </p:attrNameLst>
                                      </p:cBhvr>
                                      <p:tavLst>
                                        <p:tav tm="0">
                                          <p:val>
                                            <p:strVal val="#ppt_x"/>
                                          </p:val>
                                        </p:tav>
                                        <p:tav tm="100000">
                                          <p:val>
                                            <p:strVal val="#ppt_x"/>
                                          </p:val>
                                        </p:tav>
                                      </p:tavLst>
                                    </p:anim>
                                    <p:anim calcmode="lin" valueType="num">
                                      <p:cBhvr>
                                        <p:cTn id="30" dur="1000" fill="hold"/>
                                        <p:tgtEl>
                                          <p:spTgt spid="751625"/>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1" presetClass="entr" presetSubtype="0" fill="hold" nodeType="clickEffect">
                                  <p:stCondLst>
                                    <p:cond delay="0"/>
                                  </p:stCondLst>
                                  <p:iterate type="lt">
                                    <p:tmPct val="5000"/>
                                  </p:iterate>
                                  <p:childTnLst>
                                    <p:set>
                                      <p:cBhvr>
                                        <p:cTn id="34" dur="1" fill="hold">
                                          <p:stCondLst>
                                            <p:cond delay="0"/>
                                          </p:stCondLst>
                                        </p:cTn>
                                        <p:tgtEl>
                                          <p:spTgt spid="751632"/>
                                        </p:tgtEl>
                                        <p:attrNameLst>
                                          <p:attrName>style.visibility</p:attrName>
                                        </p:attrNameLst>
                                      </p:cBhvr>
                                      <p:to>
                                        <p:strVal val="visible"/>
                                      </p:to>
                                    </p:set>
                                    <p:anim calcmode="lin" valueType="num">
                                      <p:cBhvr>
                                        <p:cTn id="35" dur="1000" fill="hold"/>
                                        <p:tgtEl>
                                          <p:spTgt spid="751632"/>
                                        </p:tgtEl>
                                        <p:attrNameLst>
                                          <p:attrName>ppt_w</p:attrName>
                                        </p:attrNameLst>
                                      </p:cBhvr>
                                      <p:tavLst>
                                        <p:tav tm="0">
                                          <p:val>
                                            <p:fltVal val="0"/>
                                          </p:val>
                                        </p:tav>
                                        <p:tav tm="100000">
                                          <p:val>
                                            <p:strVal val="#ppt_w"/>
                                          </p:val>
                                        </p:tav>
                                      </p:tavLst>
                                    </p:anim>
                                    <p:anim calcmode="lin" valueType="num">
                                      <p:cBhvr>
                                        <p:cTn id="36" dur="1000" fill="hold"/>
                                        <p:tgtEl>
                                          <p:spTgt spid="751632"/>
                                        </p:tgtEl>
                                        <p:attrNameLst>
                                          <p:attrName>ppt_h</p:attrName>
                                        </p:attrNameLst>
                                      </p:cBhvr>
                                      <p:tavLst>
                                        <p:tav tm="0">
                                          <p:val>
                                            <p:fltVal val="0"/>
                                          </p:val>
                                        </p:tav>
                                        <p:tav tm="100000">
                                          <p:val>
                                            <p:strVal val="#ppt_h"/>
                                          </p:val>
                                        </p:tav>
                                      </p:tavLst>
                                    </p:anim>
                                    <p:anim calcmode="lin" valueType="num">
                                      <p:cBhvr>
                                        <p:cTn id="37" dur="1000" fill="hold"/>
                                        <p:tgtEl>
                                          <p:spTgt spid="751632"/>
                                        </p:tgtEl>
                                        <p:attrNameLst>
                                          <p:attrName>style.rotation</p:attrName>
                                        </p:attrNameLst>
                                      </p:cBhvr>
                                      <p:tavLst>
                                        <p:tav tm="0">
                                          <p:val>
                                            <p:fltVal val="90"/>
                                          </p:val>
                                        </p:tav>
                                        <p:tav tm="100000">
                                          <p:val>
                                            <p:fltVal val="0"/>
                                          </p:val>
                                        </p:tav>
                                      </p:tavLst>
                                    </p:anim>
                                    <p:animEffect transition="in" filter="fade">
                                      <p:cBhvr>
                                        <p:cTn id="38" dur="1000"/>
                                        <p:tgtEl>
                                          <p:spTgt spid="751632"/>
                                        </p:tgtEl>
                                      </p:cBhvr>
                                    </p:animEffect>
                                  </p:childTnLst>
                                </p:cTn>
                              </p:par>
                            </p:childTnLst>
                          </p:cTn>
                        </p:par>
                        <p:par>
                          <p:cTn id="39" fill="hold" nodeType="afterGroup">
                            <p:stCondLst>
                              <p:cond delay="1000"/>
                            </p:stCondLst>
                            <p:childTnLst>
                              <p:par>
                                <p:cTn id="40" presetID="34" presetClass="entr" presetSubtype="0" fill="hold" nodeType="afterEffect">
                                  <p:stCondLst>
                                    <p:cond delay="0"/>
                                  </p:stCondLst>
                                  <p:childTnLst>
                                    <p:set>
                                      <p:cBhvr>
                                        <p:cTn id="41" dur="1" fill="hold">
                                          <p:stCondLst>
                                            <p:cond delay="0"/>
                                          </p:stCondLst>
                                        </p:cTn>
                                        <p:tgtEl>
                                          <p:spTgt spid="751628"/>
                                        </p:tgtEl>
                                        <p:attrNameLst>
                                          <p:attrName>style.visibility</p:attrName>
                                        </p:attrNameLst>
                                      </p:cBhvr>
                                      <p:to>
                                        <p:strVal val="visible"/>
                                      </p:to>
                                    </p:set>
                                    <p:anim from="(-#ppt_w/2)" to="(#ppt_x)" calcmode="lin" valueType="num">
                                      <p:cBhvr>
                                        <p:cTn id="42" dur="600" fill="hold">
                                          <p:stCondLst>
                                            <p:cond delay="0"/>
                                          </p:stCondLst>
                                        </p:cTn>
                                        <p:tgtEl>
                                          <p:spTgt spid="751628"/>
                                        </p:tgtEl>
                                        <p:attrNameLst>
                                          <p:attrName>ppt_x</p:attrName>
                                        </p:attrNameLst>
                                      </p:cBhvr>
                                    </p:anim>
                                    <p:anim from="0" to="-1.0" calcmode="lin" valueType="num">
                                      <p:cBhvr>
                                        <p:cTn id="43" dur="200" decel="50000" autoRev="1" fill="hold">
                                          <p:stCondLst>
                                            <p:cond delay="600"/>
                                          </p:stCondLst>
                                        </p:cTn>
                                        <p:tgtEl>
                                          <p:spTgt spid="751628"/>
                                        </p:tgtEl>
                                        <p:attrNameLst>
                                          <p:attrName>xshear</p:attrName>
                                        </p:attrNameLst>
                                      </p:cBhvr>
                                    </p:anim>
                                    <p:animScale>
                                      <p:cBhvr>
                                        <p:cTn id="44" dur="200" decel="100000" autoRev="1" fill="hold">
                                          <p:stCondLst>
                                            <p:cond delay="600"/>
                                          </p:stCondLst>
                                        </p:cTn>
                                        <p:tgtEl>
                                          <p:spTgt spid="751628"/>
                                        </p:tgtEl>
                                      </p:cBhvr>
                                      <p:from x="100000" y="100000"/>
                                      <p:to x="80000" y="100000"/>
                                    </p:animScale>
                                    <p:anim by="(#ppt_h/3+#ppt_w*0.1)" calcmode="lin" valueType="num">
                                      <p:cBhvr additive="sum">
                                        <p:cTn id="45" dur="200" decel="100000" autoRev="1" fill="hold">
                                          <p:stCondLst>
                                            <p:cond delay="600"/>
                                          </p:stCondLst>
                                        </p:cTn>
                                        <p:tgtEl>
                                          <p:spTgt spid="75162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p:txBody>
          <a:bodyPr/>
          <a:lstStyle/>
          <a:p>
            <a:pPr eaLnBrk="1" hangingPunct="1"/>
            <a:r>
              <a:rPr lang="fa-IR" altLang="en-US" sz="2800"/>
              <a:t>پتانسيل اطراف بار نقطه‌اي </a:t>
            </a:r>
            <a:r>
              <a:rPr lang="en-US" altLang="en-US" sz="2800"/>
              <a:t>q</a:t>
            </a:r>
            <a:r>
              <a:rPr lang="fa-IR" altLang="en-US" sz="2800"/>
              <a:t> به فاصلۀ </a:t>
            </a:r>
            <a:r>
              <a:rPr lang="en-US" altLang="en-US" sz="2800"/>
              <a:t>r</a:t>
            </a:r>
            <a:r>
              <a:rPr lang="fa-IR" altLang="en-US" sz="2800"/>
              <a:t> :</a:t>
            </a:r>
            <a:endParaRPr lang="en-US" altLang="en-US" sz="2800"/>
          </a:p>
        </p:txBody>
      </p:sp>
      <p:sp>
        <p:nvSpPr>
          <p:cNvPr id="752643" name="Rectangle 3"/>
          <p:cNvSpPr>
            <a:spLocks noGrp="1" noChangeArrowheads="1"/>
          </p:cNvSpPr>
          <p:nvPr>
            <p:ph type="body" sz="half" idx="1"/>
          </p:nvPr>
        </p:nvSpPr>
        <p:spPr>
          <a:xfrm>
            <a:off x="2063751" y="4005263"/>
            <a:ext cx="7847013" cy="1054100"/>
          </a:xfrm>
        </p:spPr>
        <p:txBody>
          <a:bodyPr/>
          <a:lstStyle/>
          <a:p>
            <a:pPr marL="0" indent="0">
              <a:buNone/>
            </a:pPr>
            <a:r>
              <a:rPr lang="fa-IR" altLang="en-US" smtClean="0"/>
              <a:t>اگر نقطۀ </a:t>
            </a:r>
            <a:r>
              <a:rPr lang="en-US" altLang="en-US" smtClean="0">
                <a:solidFill>
                  <a:srgbClr val="000000"/>
                </a:solidFill>
                <a:cs typeface="Times New Roman" panose="02020603050405020304" pitchFamily="18" charset="0"/>
              </a:rPr>
              <a:t>A</a:t>
            </a:r>
            <a:r>
              <a:rPr lang="fa-IR" altLang="en-US" smtClean="0"/>
              <a:t> در بينهايت باشد </a:t>
            </a:r>
            <a:r>
              <a:rPr lang="en-US" altLang="en-US" smtClean="0">
                <a:solidFill>
                  <a:srgbClr val="000000"/>
                </a:solidFill>
                <a:cs typeface="Times New Roman" panose="02020603050405020304" pitchFamily="18" charset="0"/>
              </a:rPr>
              <a:t>(r</a:t>
            </a:r>
            <a:r>
              <a:rPr lang="en-US" altLang="en-US" baseline="-25000" smtClean="0">
                <a:solidFill>
                  <a:srgbClr val="000000"/>
                </a:solidFill>
                <a:cs typeface="Times New Roman" panose="02020603050405020304" pitchFamily="18" charset="0"/>
              </a:rPr>
              <a:t>A </a:t>
            </a:r>
            <a:r>
              <a:rPr lang="en-US" altLang="en-US" smtClean="0">
                <a:solidFill>
                  <a:srgbClr val="000000"/>
                </a:solidFill>
                <a:cs typeface="Times New Roman" panose="02020603050405020304" pitchFamily="18" charset="0"/>
              </a:rPr>
              <a:t>= ∞)</a:t>
            </a:r>
            <a:r>
              <a:rPr lang="fa-IR" altLang="en-US" smtClean="0"/>
              <a:t> و</a:t>
            </a:r>
            <a:r>
              <a:rPr lang="fa-IR" altLang="en-US" smtClean="0">
                <a:solidFill>
                  <a:srgbClr val="000000"/>
                </a:solidFill>
              </a:rPr>
              <a:t>0</a:t>
            </a:r>
            <a:r>
              <a:rPr lang="fa-IR" altLang="en-US" smtClean="0"/>
              <a:t> </a:t>
            </a:r>
            <a:r>
              <a:rPr lang="en-US" altLang="en-US" smtClean="0">
                <a:solidFill>
                  <a:srgbClr val="000000"/>
                </a:solidFill>
                <a:cs typeface="Times New Roman" panose="02020603050405020304" pitchFamily="18" charset="0"/>
              </a:rPr>
              <a:t>V</a:t>
            </a:r>
            <a:r>
              <a:rPr lang="en-US" altLang="en-US" baseline="-25000" smtClean="0">
                <a:solidFill>
                  <a:srgbClr val="000000"/>
                </a:solidFill>
                <a:cs typeface="Times New Roman" panose="02020603050405020304" pitchFamily="18" charset="0"/>
              </a:rPr>
              <a:t>A</a:t>
            </a:r>
            <a:r>
              <a:rPr lang="en-US" altLang="en-US" smtClean="0">
                <a:solidFill>
                  <a:srgbClr val="000000"/>
                </a:solidFill>
                <a:cs typeface="Times New Roman" panose="02020603050405020304" pitchFamily="18" charset="0"/>
              </a:rPr>
              <a:t>=</a:t>
            </a:r>
            <a:r>
              <a:rPr lang="fa-IR" altLang="en-US" smtClean="0"/>
              <a:t> در نتيجه پتانسيل بار نقطه‌اي </a:t>
            </a:r>
            <a:r>
              <a:rPr lang="en-US" altLang="en-US" smtClean="0">
                <a:solidFill>
                  <a:srgbClr val="000000"/>
                </a:solidFill>
                <a:cs typeface="Times New Roman" panose="02020603050405020304" pitchFamily="18" charset="0"/>
              </a:rPr>
              <a:t>q</a:t>
            </a:r>
            <a:r>
              <a:rPr lang="fa-IR" altLang="en-US" smtClean="0"/>
              <a:t> در فاصلۀ </a:t>
            </a:r>
            <a:r>
              <a:rPr lang="en-US" altLang="en-US" smtClean="0">
                <a:solidFill>
                  <a:srgbClr val="000000"/>
                </a:solidFill>
                <a:cs typeface="Times New Roman" panose="02020603050405020304" pitchFamily="18" charset="0"/>
              </a:rPr>
              <a:t>r</a:t>
            </a:r>
            <a:r>
              <a:rPr lang="en-US" altLang="en-US" baseline="-25000" smtClean="0">
                <a:solidFill>
                  <a:srgbClr val="000000"/>
                </a:solidFill>
                <a:cs typeface="Times New Roman" panose="02020603050405020304" pitchFamily="18" charset="0"/>
              </a:rPr>
              <a:t>B</a:t>
            </a:r>
            <a:r>
              <a:rPr lang="fa-IR" altLang="en-US" smtClean="0">
                <a:cs typeface="Times New Roman" panose="02020603050405020304" pitchFamily="18" charset="0"/>
              </a:rPr>
              <a:t> </a:t>
            </a:r>
            <a:r>
              <a:rPr lang="fa-IR" altLang="en-US" smtClean="0"/>
              <a:t>عبارت است از :</a:t>
            </a:r>
            <a:endParaRPr lang="en-US" altLang="en-US" smtClean="0"/>
          </a:p>
        </p:txBody>
      </p:sp>
      <p:graphicFrame>
        <p:nvGraphicFramePr>
          <p:cNvPr id="752644" name="Object 4"/>
          <p:cNvGraphicFramePr>
            <a:graphicFrameLocks noChangeAspect="1"/>
          </p:cNvGraphicFramePr>
          <p:nvPr>
            <p:ph sz="quarter" idx="2"/>
          </p:nvPr>
        </p:nvGraphicFramePr>
        <p:xfrm>
          <a:off x="2566989" y="1412876"/>
          <a:ext cx="3527425" cy="1122363"/>
        </p:xfrm>
        <a:graphic>
          <a:graphicData uri="http://schemas.openxmlformats.org/presentationml/2006/ole">
            <mc:AlternateContent xmlns:mc="http://schemas.openxmlformats.org/markup-compatibility/2006">
              <mc:Choice xmlns:v="urn:schemas-microsoft-com:vml" Requires="v">
                <p:oleObj spid="_x0000_s11266" name="Equation" r:id="rId3" imgW="1307532" imgH="545863" progId="Equation.3">
                  <p:embed/>
                </p:oleObj>
              </mc:Choice>
              <mc:Fallback>
                <p:oleObj name="Equation" r:id="rId3" imgW="1307532" imgH="54586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6989" y="1412876"/>
                        <a:ext cx="3527425" cy="1122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2646" name="Object 6"/>
          <p:cNvGraphicFramePr>
            <a:graphicFrameLocks noChangeAspect="1"/>
          </p:cNvGraphicFramePr>
          <p:nvPr>
            <p:ph sz="quarter" idx="3"/>
          </p:nvPr>
        </p:nvGraphicFramePr>
        <p:xfrm>
          <a:off x="5591176" y="2565401"/>
          <a:ext cx="4105275" cy="1095375"/>
        </p:xfrm>
        <a:graphic>
          <a:graphicData uri="http://schemas.openxmlformats.org/presentationml/2006/ole">
            <mc:AlternateContent xmlns:mc="http://schemas.openxmlformats.org/markup-compatibility/2006">
              <mc:Choice xmlns:v="urn:schemas-microsoft-com:vml" Requires="v">
                <p:oleObj spid="_x0000_s11267" name="Equation" r:id="rId5" imgW="2043813" imgH="545863" progId="Equation.3">
                  <p:embed/>
                </p:oleObj>
              </mc:Choice>
              <mc:Fallback>
                <p:oleObj name="Equation" r:id="rId5" imgW="2043813" imgH="54586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91176" y="2565401"/>
                        <a:ext cx="4105275" cy="1095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2648" name="Object 8"/>
          <p:cNvGraphicFramePr>
            <a:graphicFrameLocks noChangeAspect="1"/>
          </p:cNvGraphicFramePr>
          <p:nvPr/>
        </p:nvGraphicFramePr>
        <p:xfrm>
          <a:off x="2711450" y="5157788"/>
          <a:ext cx="1225550" cy="969962"/>
        </p:xfrm>
        <a:graphic>
          <a:graphicData uri="http://schemas.openxmlformats.org/presentationml/2006/ole">
            <mc:AlternateContent xmlns:mc="http://schemas.openxmlformats.org/markup-compatibility/2006">
              <mc:Choice xmlns:v="urn:schemas-microsoft-com:vml" Requires="v">
                <p:oleObj spid="_x0000_s11268" name="Equation" r:id="rId7" imgW="545863" imgH="431613" progId="Equation.3">
                  <p:embed/>
                </p:oleObj>
              </mc:Choice>
              <mc:Fallback>
                <p:oleObj name="Equation" r:id="rId7" imgW="545863" imgH="43161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11450" y="5157788"/>
                        <a:ext cx="1225550" cy="969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52658" name="Group 18"/>
          <p:cNvGrpSpPr>
            <a:grpSpLocks/>
          </p:cNvGrpSpPr>
          <p:nvPr/>
        </p:nvGrpSpPr>
        <p:grpSpPr bwMode="auto">
          <a:xfrm>
            <a:off x="6348413" y="5157788"/>
            <a:ext cx="3060700" cy="901700"/>
            <a:chOff x="3039" y="3249"/>
            <a:chExt cx="1928" cy="568"/>
          </a:xfrm>
        </p:grpSpPr>
        <p:sp>
          <p:nvSpPr>
            <p:cNvPr id="173064" name="Oval 10"/>
            <p:cNvSpPr>
              <a:spLocks noChangeArrowheads="1"/>
            </p:cNvSpPr>
            <p:nvPr/>
          </p:nvSpPr>
          <p:spPr bwMode="auto">
            <a:xfrm>
              <a:off x="3093" y="3548"/>
              <a:ext cx="136" cy="136"/>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3065" name="Oval 11"/>
            <p:cNvSpPr>
              <a:spLocks noChangeArrowheads="1"/>
            </p:cNvSpPr>
            <p:nvPr/>
          </p:nvSpPr>
          <p:spPr bwMode="auto">
            <a:xfrm>
              <a:off x="4775" y="3590"/>
              <a:ext cx="45" cy="45"/>
            </a:xfrm>
            <a:prstGeom prst="ellipse">
              <a:avLst/>
            </a:prstGeom>
            <a:solidFill>
              <a:srgbClr val="00FFFF"/>
            </a:solidFill>
            <a:ln w="1270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a:spcBef>
                  <a:spcPct val="0"/>
                </a:spcBef>
                <a:buClrTx/>
                <a:buFontTx/>
                <a:buNone/>
              </a:pPr>
              <a:endParaRPr lang="en-US" altLang="en-US" sz="3200"/>
            </a:p>
          </p:txBody>
        </p:sp>
        <p:sp>
          <p:nvSpPr>
            <p:cNvPr id="173066" name="Line 12"/>
            <p:cNvSpPr>
              <a:spLocks noChangeShapeType="1"/>
            </p:cNvSpPr>
            <p:nvPr/>
          </p:nvSpPr>
          <p:spPr bwMode="auto">
            <a:xfrm>
              <a:off x="3229" y="3614"/>
              <a:ext cx="1542" cy="0"/>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3067" name="Rectangle 14"/>
            <p:cNvSpPr>
              <a:spLocks noChangeArrowheads="1"/>
            </p:cNvSpPr>
            <p:nvPr/>
          </p:nvSpPr>
          <p:spPr bwMode="auto">
            <a:xfrm>
              <a:off x="3925" y="3529"/>
              <a:ext cx="26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r</a:t>
              </a:r>
              <a:r>
                <a:rPr lang="en-US" altLang="en-US" sz="2400" baseline="-25000">
                  <a:solidFill>
                    <a:srgbClr val="000000"/>
                  </a:solidFill>
                  <a:cs typeface="Times New Roman" panose="02020603050405020304" pitchFamily="18" charset="0"/>
                </a:rPr>
                <a:t>B</a:t>
              </a:r>
            </a:p>
          </p:txBody>
        </p:sp>
        <p:sp>
          <p:nvSpPr>
            <p:cNvPr id="173068" name="Rectangle 15"/>
            <p:cNvSpPr>
              <a:spLocks noChangeArrowheads="1"/>
            </p:cNvSpPr>
            <p:nvPr/>
          </p:nvSpPr>
          <p:spPr bwMode="auto">
            <a:xfrm>
              <a:off x="3039" y="3249"/>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q</a:t>
              </a:r>
            </a:p>
          </p:txBody>
        </p:sp>
        <p:sp>
          <p:nvSpPr>
            <p:cNvPr id="173069" name="Rectangle 16"/>
            <p:cNvSpPr>
              <a:spLocks noChangeArrowheads="1"/>
            </p:cNvSpPr>
            <p:nvPr/>
          </p:nvSpPr>
          <p:spPr bwMode="auto">
            <a:xfrm>
              <a:off x="4723" y="3284"/>
              <a:ext cx="2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B</a:t>
              </a:r>
            </a:p>
          </p:txBody>
        </p:sp>
      </p:grpSp>
    </p:spTree>
    <p:extLst>
      <p:ext uri="{BB962C8B-B14F-4D97-AF65-F5344CB8AC3E}">
        <p14:creationId xmlns:p14="http://schemas.microsoft.com/office/powerpoint/2010/main" val="10158320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52642"/>
                                        </p:tgtEl>
                                        <p:attrNameLst>
                                          <p:attrName>style.visibility</p:attrName>
                                        </p:attrNameLst>
                                      </p:cBhvr>
                                      <p:to>
                                        <p:strVal val="visible"/>
                                      </p:to>
                                    </p:set>
                                    <p:animEffect transition="in" filter="fade">
                                      <p:cBhvr>
                                        <p:cTn id="7" dur="800" decel="100000"/>
                                        <p:tgtEl>
                                          <p:spTgt spid="752642"/>
                                        </p:tgtEl>
                                      </p:cBhvr>
                                    </p:animEffect>
                                    <p:anim calcmode="lin" valueType="num">
                                      <p:cBhvr>
                                        <p:cTn id="8" dur="800" decel="100000" fill="hold"/>
                                        <p:tgtEl>
                                          <p:spTgt spid="752642"/>
                                        </p:tgtEl>
                                        <p:attrNameLst>
                                          <p:attrName>style.rotation</p:attrName>
                                        </p:attrNameLst>
                                      </p:cBhvr>
                                      <p:tavLst>
                                        <p:tav tm="0">
                                          <p:val>
                                            <p:fltVal val="-90"/>
                                          </p:val>
                                        </p:tav>
                                        <p:tav tm="100000">
                                          <p:val>
                                            <p:fltVal val="0"/>
                                          </p:val>
                                        </p:tav>
                                      </p:tavLst>
                                    </p:anim>
                                    <p:anim calcmode="lin" valueType="num">
                                      <p:cBhvr>
                                        <p:cTn id="9" dur="800" decel="100000" fill="hold"/>
                                        <p:tgtEl>
                                          <p:spTgt spid="752642"/>
                                        </p:tgtEl>
                                        <p:attrNameLst>
                                          <p:attrName>ppt_x</p:attrName>
                                        </p:attrNameLst>
                                      </p:cBhvr>
                                      <p:tavLst>
                                        <p:tav tm="0">
                                          <p:val>
                                            <p:strVal val="#ppt_x+0.4"/>
                                          </p:val>
                                        </p:tav>
                                        <p:tav tm="100000">
                                          <p:val>
                                            <p:strVal val="#ppt_x-0.05"/>
                                          </p:val>
                                        </p:tav>
                                      </p:tavLst>
                                    </p:anim>
                                    <p:anim calcmode="lin" valueType="num">
                                      <p:cBhvr>
                                        <p:cTn id="10" dur="800" decel="100000" fill="hold"/>
                                        <p:tgtEl>
                                          <p:spTgt spid="7526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526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5264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752644"/>
                                        </p:tgtEl>
                                        <p:attrNameLst>
                                          <p:attrName>style.visibility</p:attrName>
                                        </p:attrNameLst>
                                      </p:cBhvr>
                                      <p:to>
                                        <p:strVal val="visible"/>
                                      </p:to>
                                    </p:set>
                                    <p:animEffect transition="in" filter="fade">
                                      <p:cBhvr>
                                        <p:cTn id="16" dur="1000"/>
                                        <p:tgtEl>
                                          <p:spTgt spid="752644"/>
                                        </p:tgtEl>
                                      </p:cBhvr>
                                    </p:animEffect>
                                    <p:anim calcmode="lin" valueType="num">
                                      <p:cBhvr>
                                        <p:cTn id="17" dur="1000" fill="hold"/>
                                        <p:tgtEl>
                                          <p:spTgt spid="752644"/>
                                        </p:tgtEl>
                                        <p:attrNameLst>
                                          <p:attrName>ppt_x</p:attrName>
                                        </p:attrNameLst>
                                      </p:cBhvr>
                                      <p:tavLst>
                                        <p:tav tm="0">
                                          <p:val>
                                            <p:strVal val="#ppt_x"/>
                                          </p:val>
                                        </p:tav>
                                        <p:tav tm="100000">
                                          <p:val>
                                            <p:strVal val="#ppt_x"/>
                                          </p:val>
                                        </p:tav>
                                      </p:tavLst>
                                    </p:anim>
                                    <p:anim calcmode="lin" valueType="num">
                                      <p:cBhvr>
                                        <p:cTn id="18" dur="1000" fill="hold"/>
                                        <p:tgtEl>
                                          <p:spTgt spid="752644"/>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752646"/>
                                        </p:tgtEl>
                                        <p:attrNameLst>
                                          <p:attrName>style.visibility</p:attrName>
                                        </p:attrNameLst>
                                      </p:cBhvr>
                                      <p:to>
                                        <p:strVal val="visible"/>
                                      </p:to>
                                    </p:set>
                                    <p:animEffect transition="in" filter="fade">
                                      <p:cBhvr>
                                        <p:cTn id="23" dur="1000"/>
                                        <p:tgtEl>
                                          <p:spTgt spid="752646"/>
                                        </p:tgtEl>
                                      </p:cBhvr>
                                    </p:animEffect>
                                    <p:anim calcmode="lin" valueType="num">
                                      <p:cBhvr>
                                        <p:cTn id="24" dur="1000" fill="hold"/>
                                        <p:tgtEl>
                                          <p:spTgt spid="752646"/>
                                        </p:tgtEl>
                                        <p:attrNameLst>
                                          <p:attrName>ppt_x</p:attrName>
                                        </p:attrNameLst>
                                      </p:cBhvr>
                                      <p:tavLst>
                                        <p:tav tm="0">
                                          <p:val>
                                            <p:strVal val="#ppt_x"/>
                                          </p:val>
                                        </p:tav>
                                        <p:tav tm="100000">
                                          <p:val>
                                            <p:strVal val="#ppt_x"/>
                                          </p:val>
                                        </p:tav>
                                      </p:tavLst>
                                    </p:anim>
                                    <p:anim calcmode="lin" valueType="num">
                                      <p:cBhvr>
                                        <p:cTn id="25" dur="1000" fill="hold"/>
                                        <p:tgtEl>
                                          <p:spTgt spid="752646"/>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7" presetClass="entr" presetSubtype="0" fill="hold" grpId="0" nodeType="clickEffect">
                                  <p:stCondLst>
                                    <p:cond delay="0"/>
                                  </p:stCondLst>
                                  <p:iterate type="lt">
                                    <p:tmPct val="50000"/>
                                  </p:iterate>
                                  <p:childTnLst>
                                    <p:set>
                                      <p:cBhvr>
                                        <p:cTn id="29" dur="1" fill="hold">
                                          <p:stCondLst>
                                            <p:cond delay="0"/>
                                          </p:stCondLst>
                                        </p:cTn>
                                        <p:tgtEl>
                                          <p:spTgt spid="752643">
                                            <p:txEl>
                                              <p:pRg st="0" end="0"/>
                                            </p:txEl>
                                          </p:spTgt>
                                        </p:tgtEl>
                                        <p:attrNameLst>
                                          <p:attrName>style.visibility</p:attrName>
                                        </p:attrNameLst>
                                      </p:cBhvr>
                                      <p:to>
                                        <p:strVal val="visible"/>
                                      </p:to>
                                    </p:set>
                                    <p:anim calcmode="discrete" valueType="clr">
                                      <p:cBhvr override="childStyle">
                                        <p:cTn id="30" dur="80"/>
                                        <p:tgtEl>
                                          <p:spTgt spid="75264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752643">
                                            <p:txEl>
                                              <p:pRg st="0" end="0"/>
                                            </p:txEl>
                                          </p:spTgt>
                                        </p:tgtEl>
                                        <p:attrNameLst>
                                          <p:attrName>fillcolor</p:attrName>
                                        </p:attrNameLst>
                                      </p:cBhvr>
                                      <p:tavLst>
                                        <p:tav tm="0">
                                          <p:val>
                                            <p:clrVal>
                                              <a:schemeClr val="accent2"/>
                                            </p:clrVal>
                                          </p:val>
                                        </p:tav>
                                        <p:tav tm="50000">
                                          <p:val>
                                            <p:clrVal>
                                              <a:schemeClr val="hlink"/>
                                            </p:clrVal>
                                          </p:val>
                                        </p:tav>
                                      </p:tavLst>
                                    </p:anim>
                                    <p:set>
                                      <p:cBhvr>
                                        <p:cTn id="32" dur="80"/>
                                        <p:tgtEl>
                                          <p:spTgt spid="752643">
                                            <p:txEl>
                                              <p:pRg st="0" end="0"/>
                                            </p:txEl>
                                          </p:spTgt>
                                        </p:tgtEl>
                                        <p:attrNameLst>
                                          <p:attrName>fill.type</p:attrName>
                                        </p:attrNameLst>
                                      </p:cBhvr>
                                      <p:to>
                                        <p:strVal val="solid"/>
                                      </p:to>
                                    </p:set>
                                  </p:childTnLst>
                                </p:cTn>
                              </p:par>
                            </p:childTnLst>
                          </p:cTn>
                        </p:par>
                        <p:par>
                          <p:cTn id="33" fill="hold" nodeType="afterGroup">
                            <p:stCondLst>
                              <p:cond delay="3120"/>
                            </p:stCondLst>
                            <p:childTnLst>
                              <p:par>
                                <p:cTn id="34" presetID="42" presetClass="entr" presetSubtype="0" fill="hold" nodeType="afterEffect">
                                  <p:stCondLst>
                                    <p:cond delay="0"/>
                                  </p:stCondLst>
                                  <p:childTnLst>
                                    <p:set>
                                      <p:cBhvr>
                                        <p:cTn id="35" dur="1" fill="hold">
                                          <p:stCondLst>
                                            <p:cond delay="0"/>
                                          </p:stCondLst>
                                        </p:cTn>
                                        <p:tgtEl>
                                          <p:spTgt spid="752648"/>
                                        </p:tgtEl>
                                        <p:attrNameLst>
                                          <p:attrName>style.visibility</p:attrName>
                                        </p:attrNameLst>
                                      </p:cBhvr>
                                      <p:to>
                                        <p:strVal val="visible"/>
                                      </p:to>
                                    </p:set>
                                    <p:animEffect transition="in" filter="fade">
                                      <p:cBhvr>
                                        <p:cTn id="36" dur="1000"/>
                                        <p:tgtEl>
                                          <p:spTgt spid="752648"/>
                                        </p:tgtEl>
                                      </p:cBhvr>
                                    </p:animEffect>
                                    <p:anim calcmode="lin" valueType="num">
                                      <p:cBhvr>
                                        <p:cTn id="37" dur="1000" fill="hold"/>
                                        <p:tgtEl>
                                          <p:spTgt spid="752648"/>
                                        </p:tgtEl>
                                        <p:attrNameLst>
                                          <p:attrName>ppt_x</p:attrName>
                                        </p:attrNameLst>
                                      </p:cBhvr>
                                      <p:tavLst>
                                        <p:tav tm="0">
                                          <p:val>
                                            <p:strVal val="#ppt_x"/>
                                          </p:val>
                                        </p:tav>
                                        <p:tav tm="100000">
                                          <p:val>
                                            <p:strVal val="#ppt_x"/>
                                          </p:val>
                                        </p:tav>
                                      </p:tavLst>
                                    </p:anim>
                                    <p:anim calcmode="lin" valueType="num">
                                      <p:cBhvr>
                                        <p:cTn id="38" dur="1000" fill="hold"/>
                                        <p:tgtEl>
                                          <p:spTgt spid="752648"/>
                                        </p:tgtEl>
                                        <p:attrNameLst>
                                          <p:attrName>ppt_y</p:attrName>
                                        </p:attrNameLst>
                                      </p:cBhvr>
                                      <p:tavLst>
                                        <p:tav tm="0">
                                          <p:val>
                                            <p:strVal val="#ppt_y+.1"/>
                                          </p:val>
                                        </p:tav>
                                        <p:tav tm="100000">
                                          <p:val>
                                            <p:strVal val="#ppt_y"/>
                                          </p:val>
                                        </p:tav>
                                      </p:tavLst>
                                    </p:anim>
                                  </p:childTnLst>
                                </p:cTn>
                              </p:par>
                            </p:childTnLst>
                          </p:cTn>
                        </p:par>
                        <p:par>
                          <p:cTn id="39" fill="hold" nodeType="afterGroup">
                            <p:stCondLst>
                              <p:cond delay="4120"/>
                            </p:stCondLst>
                            <p:childTnLst>
                              <p:par>
                                <p:cTn id="40" presetID="31" presetClass="entr" presetSubtype="0" fill="hold" nodeType="afterEffect">
                                  <p:stCondLst>
                                    <p:cond delay="0"/>
                                  </p:stCondLst>
                                  <p:iterate type="lt">
                                    <p:tmPct val="5000"/>
                                  </p:iterate>
                                  <p:childTnLst>
                                    <p:set>
                                      <p:cBhvr>
                                        <p:cTn id="41" dur="1" fill="hold">
                                          <p:stCondLst>
                                            <p:cond delay="0"/>
                                          </p:stCondLst>
                                        </p:cTn>
                                        <p:tgtEl>
                                          <p:spTgt spid="752658"/>
                                        </p:tgtEl>
                                        <p:attrNameLst>
                                          <p:attrName>style.visibility</p:attrName>
                                        </p:attrNameLst>
                                      </p:cBhvr>
                                      <p:to>
                                        <p:strVal val="visible"/>
                                      </p:to>
                                    </p:set>
                                    <p:anim calcmode="lin" valueType="num">
                                      <p:cBhvr>
                                        <p:cTn id="42" dur="1000" fill="hold"/>
                                        <p:tgtEl>
                                          <p:spTgt spid="752658"/>
                                        </p:tgtEl>
                                        <p:attrNameLst>
                                          <p:attrName>ppt_w</p:attrName>
                                        </p:attrNameLst>
                                      </p:cBhvr>
                                      <p:tavLst>
                                        <p:tav tm="0">
                                          <p:val>
                                            <p:fltVal val="0"/>
                                          </p:val>
                                        </p:tav>
                                        <p:tav tm="100000">
                                          <p:val>
                                            <p:strVal val="#ppt_w"/>
                                          </p:val>
                                        </p:tav>
                                      </p:tavLst>
                                    </p:anim>
                                    <p:anim calcmode="lin" valueType="num">
                                      <p:cBhvr>
                                        <p:cTn id="43" dur="1000" fill="hold"/>
                                        <p:tgtEl>
                                          <p:spTgt spid="752658"/>
                                        </p:tgtEl>
                                        <p:attrNameLst>
                                          <p:attrName>ppt_h</p:attrName>
                                        </p:attrNameLst>
                                      </p:cBhvr>
                                      <p:tavLst>
                                        <p:tav tm="0">
                                          <p:val>
                                            <p:fltVal val="0"/>
                                          </p:val>
                                        </p:tav>
                                        <p:tav tm="100000">
                                          <p:val>
                                            <p:strVal val="#ppt_h"/>
                                          </p:val>
                                        </p:tav>
                                      </p:tavLst>
                                    </p:anim>
                                    <p:anim calcmode="lin" valueType="num">
                                      <p:cBhvr>
                                        <p:cTn id="44" dur="1000" fill="hold"/>
                                        <p:tgtEl>
                                          <p:spTgt spid="752658"/>
                                        </p:tgtEl>
                                        <p:attrNameLst>
                                          <p:attrName>style.rotation</p:attrName>
                                        </p:attrNameLst>
                                      </p:cBhvr>
                                      <p:tavLst>
                                        <p:tav tm="0">
                                          <p:val>
                                            <p:fltVal val="90"/>
                                          </p:val>
                                        </p:tav>
                                        <p:tav tm="100000">
                                          <p:val>
                                            <p:fltVal val="0"/>
                                          </p:val>
                                        </p:tav>
                                      </p:tavLst>
                                    </p:anim>
                                    <p:animEffect transition="in" filter="fade">
                                      <p:cBhvr>
                                        <p:cTn id="45" dur="1000"/>
                                        <p:tgtEl>
                                          <p:spTgt spid="752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2642" grpId="0"/>
      <p:bldP spid="7526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a:xfrm>
            <a:off x="1992313" y="2708275"/>
            <a:ext cx="8208962" cy="1657350"/>
          </a:xfrm>
        </p:spPr>
        <p:txBody>
          <a:bodyPr>
            <a:normAutofit fontScale="90000"/>
          </a:bodyPr>
          <a:lstStyle/>
          <a:p>
            <a:pPr algn="ctr" eaLnBrk="1" hangingPunct="1"/>
            <a:r>
              <a:rPr lang="fa-IR" altLang="en-US" smtClean="0"/>
              <a:t>پتانسيل الكتريكي اسكالر است و مي‌توان براي تعيين ميدان الكتريكي از آن استفاده كرد. </a:t>
            </a:r>
            <a:r>
              <a:rPr lang="en-US" altLang="en-US" smtClean="0"/>
              <a:t/>
            </a:r>
            <a:br>
              <a:rPr lang="en-US" altLang="en-US" smtClean="0"/>
            </a:br>
            <a:endParaRPr lang="en-US" altLang="en-US" smtClean="0"/>
          </a:p>
        </p:txBody>
      </p:sp>
    </p:spTree>
    <p:extLst>
      <p:ext uri="{BB962C8B-B14F-4D97-AF65-F5344CB8AC3E}">
        <p14:creationId xmlns:p14="http://schemas.microsoft.com/office/powerpoint/2010/main" val="8581310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33186"/>
                                        </p:tgtEl>
                                        <p:attrNameLst>
                                          <p:attrName>style.visibility</p:attrName>
                                        </p:attrNameLst>
                                      </p:cBhvr>
                                      <p:to>
                                        <p:strVal val="visible"/>
                                      </p:to>
                                    </p:set>
                                    <p:animEffect transition="in" filter="fade">
                                      <p:cBhvr>
                                        <p:cTn id="7" dur="1000"/>
                                        <p:tgtEl>
                                          <p:spTgt spid="733186"/>
                                        </p:tgtEl>
                                      </p:cBhvr>
                                    </p:animEffect>
                                    <p:anim calcmode="lin" valueType="num">
                                      <p:cBhvr>
                                        <p:cTn id="8" dur="1000" fill="hold"/>
                                        <p:tgtEl>
                                          <p:spTgt spid="733186"/>
                                        </p:tgtEl>
                                        <p:attrNameLst>
                                          <p:attrName>ppt_x</p:attrName>
                                        </p:attrNameLst>
                                      </p:cBhvr>
                                      <p:tavLst>
                                        <p:tav tm="0">
                                          <p:val>
                                            <p:strVal val="#ppt_x"/>
                                          </p:val>
                                        </p:tav>
                                        <p:tav tm="100000">
                                          <p:val>
                                            <p:strVal val="#ppt_x"/>
                                          </p:val>
                                        </p:tav>
                                      </p:tavLst>
                                    </p:anim>
                                    <p:anim calcmode="lin" valueType="num">
                                      <p:cBhvr>
                                        <p:cTn id="9" dur="1000" fill="hold"/>
                                        <p:tgtEl>
                                          <p:spTgt spid="7331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66" name="Rectangle 2"/>
          <p:cNvSpPr>
            <a:spLocks noGrp="1" noChangeArrowheads="1"/>
          </p:cNvSpPr>
          <p:nvPr>
            <p:ph type="title"/>
          </p:nvPr>
        </p:nvSpPr>
        <p:spPr>
          <a:xfrm>
            <a:off x="2135188" y="765175"/>
            <a:ext cx="8001000" cy="838200"/>
          </a:xfrm>
        </p:spPr>
        <p:txBody>
          <a:bodyPr/>
          <a:lstStyle/>
          <a:p>
            <a:pPr algn="ctr" eaLnBrk="1" hangingPunct="1"/>
            <a:r>
              <a:rPr lang="fa-IR" altLang="en-US" sz="2800"/>
              <a:t>پتانسيل الكتريكي يك گروه نقاط باردار در يك نقطه</a:t>
            </a:r>
            <a:endParaRPr lang="en-US" altLang="en-US" sz="2800"/>
          </a:p>
        </p:txBody>
      </p:sp>
      <p:graphicFrame>
        <p:nvGraphicFramePr>
          <p:cNvPr id="753668" name="Object 4"/>
          <p:cNvGraphicFramePr>
            <a:graphicFrameLocks noChangeAspect="1"/>
          </p:cNvGraphicFramePr>
          <p:nvPr>
            <p:ph idx="1"/>
          </p:nvPr>
        </p:nvGraphicFramePr>
        <p:xfrm>
          <a:off x="6124575" y="4797425"/>
          <a:ext cx="1169988" cy="1169988"/>
        </p:xfrm>
        <a:graphic>
          <a:graphicData uri="http://schemas.openxmlformats.org/presentationml/2006/ole">
            <mc:AlternateContent xmlns:mc="http://schemas.openxmlformats.org/markup-compatibility/2006">
              <mc:Choice xmlns:v="urn:schemas-microsoft-com:vml" Requires="v">
                <p:oleObj spid="_x0000_s12290" name="Equation" r:id="rId3" imgW="508000" imgH="508000" progId="Equation.3">
                  <p:embed/>
                </p:oleObj>
              </mc:Choice>
              <mc:Fallback>
                <p:oleObj name="Equation" r:id="rId3" imgW="508000" imgH="508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4575" y="4797425"/>
                        <a:ext cx="1169988" cy="1169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53687" name="Group 23"/>
          <p:cNvGrpSpPr>
            <a:grpSpLocks/>
          </p:cNvGrpSpPr>
          <p:nvPr/>
        </p:nvGrpSpPr>
        <p:grpSpPr bwMode="auto">
          <a:xfrm>
            <a:off x="4281488" y="2032002"/>
            <a:ext cx="3614738" cy="2470151"/>
            <a:chOff x="249" y="2483"/>
            <a:chExt cx="2277" cy="1556"/>
          </a:xfrm>
        </p:grpSpPr>
        <p:grpSp>
          <p:nvGrpSpPr>
            <p:cNvPr id="174086" name="Group 14"/>
            <p:cNvGrpSpPr>
              <a:grpSpLocks/>
            </p:cNvGrpSpPr>
            <p:nvPr/>
          </p:nvGrpSpPr>
          <p:grpSpPr bwMode="auto">
            <a:xfrm>
              <a:off x="340" y="2523"/>
              <a:ext cx="1970" cy="1344"/>
              <a:chOff x="340" y="2205"/>
              <a:chExt cx="1970" cy="1344"/>
            </a:xfrm>
          </p:grpSpPr>
          <p:sp>
            <p:nvSpPr>
              <p:cNvPr id="174095" name="Oval 6"/>
              <p:cNvSpPr>
                <a:spLocks noChangeArrowheads="1"/>
              </p:cNvSpPr>
              <p:nvPr/>
            </p:nvSpPr>
            <p:spPr bwMode="auto">
              <a:xfrm>
                <a:off x="340" y="2886"/>
                <a:ext cx="136" cy="136"/>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4096" name="Oval 7"/>
              <p:cNvSpPr>
                <a:spLocks noChangeArrowheads="1"/>
              </p:cNvSpPr>
              <p:nvPr/>
            </p:nvSpPr>
            <p:spPr bwMode="auto">
              <a:xfrm>
                <a:off x="896" y="3413"/>
                <a:ext cx="136" cy="136"/>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4097" name="Oval 8"/>
              <p:cNvSpPr>
                <a:spLocks noChangeArrowheads="1"/>
              </p:cNvSpPr>
              <p:nvPr/>
            </p:nvSpPr>
            <p:spPr bwMode="auto">
              <a:xfrm>
                <a:off x="2174" y="3373"/>
                <a:ext cx="136" cy="136"/>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4098" name="Oval 9"/>
              <p:cNvSpPr>
                <a:spLocks noChangeArrowheads="1"/>
              </p:cNvSpPr>
              <p:nvPr/>
            </p:nvSpPr>
            <p:spPr bwMode="auto">
              <a:xfrm>
                <a:off x="1837" y="2205"/>
                <a:ext cx="136" cy="136"/>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4099" name="Line 10"/>
              <p:cNvSpPr>
                <a:spLocks noChangeShapeType="1"/>
              </p:cNvSpPr>
              <p:nvPr/>
            </p:nvSpPr>
            <p:spPr bwMode="auto">
              <a:xfrm flipH="1">
                <a:off x="476" y="2840"/>
                <a:ext cx="1270" cy="91"/>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00" name="Line 11"/>
              <p:cNvSpPr>
                <a:spLocks noChangeShapeType="1"/>
              </p:cNvSpPr>
              <p:nvPr/>
            </p:nvSpPr>
            <p:spPr bwMode="auto">
              <a:xfrm flipH="1">
                <a:off x="1020" y="2840"/>
                <a:ext cx="726" cy="590"/>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01" name="Line 12"/>
              <p:cNvSpPr>
                <a:spLocks noChangeShapeType="1"/>
              </p:cNvSpPr>
              <p:nvPr/>
            </p:nvSpPr>
            <p:spPr bwMode="auto">
              <a:xfrm>
                <a:off x="1746" y="2840"/>
                <a:ext cx="454" cy="545"/>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02" name="Line 13"/>
              <p:cNvSpPr>
                <a:spLocks noChangeShapeType="1"/>
              </p:cNvSpPr>
              <p:nvPr/>
            </p:nvSpPr>
            <p:spPr bwMode="auto">
              <a:xfrm flipV="1">
                <a:off x="1746" y="2341"/>
                <a:ext cx="136" cy="499"/>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4087" name="Rectangle 15"/>
            <p:cNvSpPr>
              <a:spLocks noChangeArrowheads="1"/>
            </p:cNvSpPr>
            <p:nvPr/>
          </p:nvSpPr>
          <p:spPr bwMode="auto">
            <a:xfrm>
              <a:off x="249" y="3249"/>
              <a:ext cx="281"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chemeClr val="tx2"/>
                  </a:solidFill>
                  <a:cs typeface="Times New Roman" panose="02020603050405020304" pitchFamily="18" charset="0"/>
                </a:rPr>
                <a:t>q</a:t>
              </a:r>
              <a:r>
                <a:rPr lang="fa-IR" altLang="en-US" sz="2400" baseline="-25000">
                  <a:solidFill>
                    <a:schemeClr val="tx2"/>
                  </a:solidFill>
                </a:rPr>
                <a:t>1</a:t>
              </a:r>
              <a:endParaRPr lang="en-US" altLang="en-US" sz="2400" baseline="-25000">
                <a:solidFill>
                  <a:schemeClr val="tx2"/>
                </a:solidFill>
              </a:endParaRPr>
            </a:p>
          </p:txBody>
        </p:sp>
        <p:sp>
          <p:nvSpPr>
            <p:cNvPr id="174088" name="Rectangle 16"/>
            <p:cNvSpPr>
              <a:spLocks noChangeArrowheads="1"/>
            </p:cNvSpPr>
            <p:nvPr/>
          </p:nvSpPr>
          <p:spPr bwMode="auto">
            <a:xfrm>
              <a:off x="954" y="3748"/>
              <a:ext cx="281"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chemeClr val="tx2"/>
                  </a:solidFill>
                  <a:cs typeface="Times New Roman" panose="02020603050405020304" pitchFamily="18" charset="0"/>
                </a:rPr>
                <a:t>q</a:t>
              </a:r>
              <a:r>
                <a:rPr lang="fa-IR" altLang="en-US" sz="2400" baseline="-25000">
                  <a:solidFill>
                    <a:schemeClr val="tx2"/>
                  </a:solidFill>
                </a:rPr>
                <a:t>2</a:t>
              </a:r>
              <a:endParaRPr lang="en-US" altLang="en-US" sz="2400" baseline="-25000">
                <a:solidFill>
                  <a:schemeClr val="tx2"/>
                </a:solidFill>
              </a:endParaRPr>
            </a:p>
          </p:txBody>
        </p:sp>
        <p:sp>
          <p:nvSpPr>
            <p:cNvPr id="174089" name="Rectangle 17"/>
            <p:cNvSpPr>
              <a:spLocks noChangeArrowheads="1"/>
            </p:cNvSpPr>
            <p:nvPr/>
          </p:nvSpPr>
          <p:spPr bwMode="auto">
            <a:xfrm>
              <a:off x="2245" y="3702"/>
              <a:ext cx="281"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chemeClr val="tx2"/>
                  </a:solidFill>
                  <a:cs typeface="Times New Roman" panose="02020603050405020304" pitchFamily="18" charset="0"/>
                </a:rPr>
                <a:t>q</a:t>
              </a:r>
              <a:r>
                <a:rPr lang="fa-IR" altLang="en-US" sz="2400" baseline="-25000">
                  <a:solidFill>
                    <a:schemeClr val="tx2"/>
                  </a:solidFill>
                </a:rPr>
                <a:t>3</a:t>
              </a:r>
              <a:endParaRPr lang="en-US" altLang="en-US" sz="2400" baseline="-25000">
                <a:solidFill>
                  <a:schemeClr val="tx2"/>
                </a:solidFill>
              </a:endParaRPr>
            </a:p>
          </p:txBody>
        </p:sp>
        <p:sp>
          <p:nvSpPr>
            <p:cNvPr id="174090" name="Rectangle 18"/>
            <p:cNvSpPr>
              <a:spLocks noChangeArrowheads="1"/>
            </p:cNvSpPr>
            <p:nvPr/>
          </p:nvSpPr>
          <p:spPr bwMode="auto">
            <a:xfrm>
              <a:off x="916" y="3142"/>
              <a:ext cx="24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chemeClr val="tx2"/>
                  </a:solidFill>
                  <a:cs typeface="Times New Roman" panose="02020603050405020304" pitchFamily="18" charset="0"/>
                </a:rPr>
                <a:t>r</a:t>
              </a:r>
              <a:r>
                <a:rPr lang="fa-IR" altLang="en-US" sz="2400" baseline="-25000">
                  <a:solidFill>
                    <a:schemeClr val="tx2"/>
                  </a:solidFill>
                </a:rPr>
                <a:t>1</a:t>
              </a:r>
              <a:endParaRPr lang="en-US" altLang="en-US" sz="2400" baseline="-25000">
                <a:solidFill>
                  <a:schemeClr val="tx2"/>
                </a:solidFill>
              </a:endParaRPr>
            </a:p>
          </p:txBody>
        </p:sp>
        <p:sp>
          <p:nvSpPr>
            <p:cNvPr id="174091" name="Rectangle 19"/>
            <p:cNvSpPr>
              <a:spLocks noChangeArrowheads="1"/>
            </p:cNvSpPr>
            <p:nvPr/>
          </p:nvSpPr>
          <p:spPr bwMode="auto">
            <a:xfrm>
              <a:off x="1292" y="3398"/>
              <a:ext cx="24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chemeClr val="tx2"/>
                  </a:solidFill>
                  <a:cs typeface="Times New Roman" panose="02020603050405020304" pitchFamily="18" charset="0"/>
                </a:rPr>
                <a:t>r</a:t>
              </a:r>
              <a:r>
                <a:rPr lang="fa-IR" altLang="en-US" sz="2400" baseline="-25000">
                  <a:solidFill>
                    <a:schemeClr val="tx2"/>
                  </a:solidFill>
                </a:rPr>
                <a:t>2</a:t>
              </a:r>
              <a:endParaRPr lang="en-US" altLang="en-US" sz="2400" baseline="-25000">
                <a:solidFill>
                  <a:schemeClr val="tx2"/>
                </a:solidFill>
              </a:endParaRPr>
            </a:p>
          </p:txBody>
        </p:sp>
        <p:sp>
          <p:nvSpPr>
            <p:cNvPr id="174092" name="Rectangle 20"/>
            <p:cNvSpPr>
              <a:spLocks noChangeArrowheads="1"/>
            </p:cNvSpPr>
            <p:nvPr/>
          </p:nvSpPr>
          <p:spPr bwMode="auto">
            <a:xfrm>
              <a:off x="1973" y="3249"/>
              <a:ext cx="24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chemeClr val="tx2"/>
                  </a:solidFill>
                  <a:cs typeface="Times New Roman" panose="02020603050405020304" pitchFamily="18" charset="0"/>
                </a:rPr>
                <a:t>r</a:t>
              </a:r>
              <a:r>
                <a:rPr lang="fa-IR" altLang="en-US" sz="2400" baseline="-25000">
                  <a:solidFill>
                    <a:schemeClr val="tx2"/>
                  </a:solidFill>
                </a:rPr>
                <a:t>3</a:t>
              </a:r>
              <a:endParaRPr lang="en-US" altLang="en-US" sz="2400" baseline="-25000">
                <a:solidFill>
                  <a:schemeClr val="tx2"/>
                </a:solidFill>
              </a:endParaRPr>
            </a:p>
          </p:txBody>
        </p:sp>
        <p:sp>
          <p:nvSpPr>
            <p:cNvPr id="174093" name="Rectangle 21"/>
            <p:cNvSpPr>
              <a:spLocks noChangeArrowheads="1"/>
            </p:cNvSpPr>
            <p:nvPr/>
          </p:nvSpPr>
          <p:spPr bwMode="auto">
            <a:xfrm>
              <a:off x="1927" y="2483"/>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chemeClr val="tx2"/>
                  </a:solidFill>
                  <a:cs typeface="Times New Roman" panose="02020603050405020304" pitchFamily="18" charset="0"/>
                </a:rPr>
                <a:t>q</a:t>
              </a:r>
              <a:r>
                <a:rPr lang="en-US" altLang="en-US" sz="2400" baseline="-25000">
                  <a:solidFill>
                    <a:schemeClr val="tx2"/>
                  </a:solidFill>
                  <a:cs typeface="Times New Roman" panose="02020603050405020304" pitchFamily="18" charset="0"/>
                </a:rPr>
                <a:t>¡</a:t>
              </a:r>
            </a:p>
          </p:txBody>
        </p:sp>
        <p:sp>
          <p:nvSpPr>
            <p:cNvPr id="174094" name="Rectangle 22"/>
            <p:cNvSpPr>
              <a:spLocks noChangeArrowheads="1"/>
            </p:cNvSpPr>
            <p:nvPr/>
          </p:nvSpPr>
          <p:spPr bwMode="auto">
            <a:xfrm>
              <a:off x="1791" y="278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chemeClr val="tx2"/>
                  </a:solidFill>
                  <a:cs typeface="Times New Roman" panose="02020603050405020304" pitchFamily="18" charset="0"/>
                </a:rPr>
                <a:t>r</a:t>
              </a:r>
              <a:r>
                <a:rPr lang="en-US" altLang="en-US" sz="2400" baseline="-25000">
                  <a:solidFill>
                    <a:schemeClr val="tx2"/>
                  </a:solidFill>
                  <a:cs typeface="Times New Roman" panose="02020603050405020304" pitchFamily="18" charset="0"/>
                </a:rPr>
                <a:t>¡</a:t>
              </a:r>
            </a:p>
          </p:txBody>
        </p:sp>
      </p:grpSp>
      <p:graphicFrame>
        <p:nvGraphicFramePr>
          <p:cNvPr id="753690" name="Object 26"/>
          <p:cNvGraphicFramePr>
            <a:graphicFrameLocks noChangeAspect="1"/>
          </p:cNvGraphicFramePr>
          <p:nvPr/>
        </p:nvGraphicFramePr>
        <p:xfrm>
          <a:off x="4721225" y="4797425"/>
          <a:ext cx="1403350" cy="1169988"/>
        </p:xfrm>
        <a:graphic>
          <a:graphicData uri="http://schemas.openxmlformats.org/presentationml/2006/ole">
            <mc:AlternateContent xmlns:mc="http://schemas.openxmlformats.org/markup-compatibility/2006">
              <mc:Choice xmlns:v="urn:schemas-microsoft-com:vml" Requires="v">
                <p:oleObj spid="_x0000_s12291" name="Equation" r:id="rId5" imgW="609600" imgH="508000" progId="Equation.3">
                  <p:embed/>
                </p:oleObj>
              </mc:Choice>
              <mc:Fallback>
                <p:oleObj name="Equation" r:id="rId5" imgW="609600" imgH="508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1225" y="4797425"/>
                        <a:ext cx="1403350" cy="1169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2836128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53666"/>
                                        </p:tgtEl>
                                        <p:attrNameLst>
                                          <p:attrName>style.visibility</p:attrName>
                                        </p:attrNameLst>
                                      </p:cBhvr>
                                      <p:to>
                                        <p:strVal val="visible"/>
                                      </p:to>
                                    </p:set>
                                    <p:animEffect transition="in" filter="fade">
                                      <p:cBhvr>
                                        <p:cTn id="7" dur="1000"/>
                                        <p:tgtEl>
                                          <p:spTgt spid="753666"/>
                                        </p:tgtEl>
                                      </p:cBhvr>
                                    </p:animEffect>
                                    <p:anim calcmode="lin" valueType="num">
                                      <p:cBhvr>
                                        <p:cTn id="8" dur="1000" fill="hold"/>
                                        <p:tgtEl>
                                          <p:spTgt spid="753666"/>
                                        </p:tgtEl>
                                        <p:attrNameLst>
                                          <p:attrName>ppt_x</p:attrName>
                                        </p:attrNameLst>
                                      </p:cBhvr>
                                      <p:tavLst>
                                        <p:tav tm="0">
                                          <p:val>
                                            <p:strVal val="#ppt_x"/>
                                          </p:val>
                                        </p:tav>
                                        <p:tav tm="100000">
                                          <p:val>
                                            <p:strVal val="#ppt_x"/>
                                          </p:val>
                                        </p:tav>
                                      </p:tavLst>
                                    </p:anim>
                                    <p:anim calcmode="lin" valueType="num">
                                      <p:cBhvr>
                                        <p:cTn id="9" dur="1000" fill="hold"/>
                                        <p:tgtEl>
                                          <p:spTgt spid="75366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31" presetClass="entr" presetSubtype="0" fill="hold" nodeType="afterEffect">
                                  <p:stCondLst>
                                    <p:cond delay="0"/>
                                  </p:stCondLst>
                                  <p:iterate type="lt">
                                    <p:tmPct val="5000"/>
                                  </p:iterate>
                                  <p:childTnLst>
                                    <p:set>
                                      <p:cBhvr>
                                        <p:cTn id="12" dur="1" fill="hold">
                                          <p:stCondLst>
                                            <p:cond delay="0"/>
                                          </p:stCondLst>
                                        </p:cTn>
                                        <p:tgtEl>
                                          <p:spTgt spid="753687"/>
                                        </p:tgtEl>
                                        <p:attrNameLst>
                                          <p:attrName>style.visibility</p:attrName>
                                        </p:attrNameLst>
                                      </p:cBhvr>
                                      <p:to>
                                        <p:strVal val="visible"/>
                                      </p:to>
                                    </p:set>
                                    <p:anim calcmode="lin" valueType="num">
                                      <p:cBhvr>
                                        <p:cTn id="13" dur="1000" fill="hold"/>
                                        <p:tgtEl>
                                          <p:spTgt spid="753687"/>
                                        </p:tgtEl>
                                        <p:attrNameLst>
                                          <p:attrName>ppt_w</p:attrName>
                                        </p:attrNameLst>
                                      </p:cBhvr>
                                      <p:tavLst>
                                        <p:tav tm="0">
                                          <p:val>
                                            <p:fltVal val="0"/>
                                          </p:val>
                                        </p:tav>
                                        <p:tav tm="100000">
                                          <p:val>
                                            <p:strVal val="#ppt_w"/>
                                          </p:val>
                                        </p:tav>
                                      </p:tavLst>
                                    </p:anim>
                                    <p:anim calcmode="lin" valueType="num">
                                      <p:cBhvr>
                                        <p:cTn id="14" dur="1000" fill="hold"/>
                                        <p:tgtEl>
                                          <p:spTgt spid="753687"/>
                                        </p:tgtEl>
                                        <p:attrNameLst>
                                          <p:attrName>ppt_h</p:attrName>
                                        </p:attrNameLst>
                                      </p:cBhvr>
                                      <p:tavLst>
                                        <p:tav tm="0">
                                          <p:val>
                                            <p:fltVal val="0"/>
                                          </p:val>
                                        </p:tav>
                                        <p:tav tm="100000">
                                          <p:val>
                                            <p:strVal val="#ppt_h"/>
                                          </p:val>
                                        </p:tav>
                                      </p:tavLst>
                                    </p:anim>
                                    <p:anim calcmode="lin" valueType="num">
                                      <p:cBhvr>
                                        <p:cTn id="15" dur="1000" fill="hold"/>
                                        <p:tgtEl>
                                          <p:spTgt spid="753687"/>
                                        </p:tgtEl>
                                        <p:attrNameLst>
                                          <p:attrName>style.rotation</p:attrName>
                                        </p:attrNameLst>
                                      </p:cBhvr>
                                      <p:tavLst>
                                        <p:tav tm="0">
                                          <p:val>
                                            <p:fltVal val="90"/>
                                          </p:val>
                                        </p:tav>
                                        <p:tav tm="100000">
                                          <p:val>
                                            <p:fltVal val="0"/>
                                          </p:val>
                                        </p:tav>
                                      </p:tavLst>
                                    </p:anim>
                                    <p:animEffect transition="in" filter="fade">
                                      <p:cBhvr>
                                        <p:cTn id="16" dur="1000"/>
                                        <p:tgtEl>
                                          <p:spTgt spid="75368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53690"/>
                                        </p:tgtEl>
                                        <p:attrNameLst>
                                          <p:attrName>style.visibility</p:attrName>
                                        </p:attrNameLst>
                                      </p:cBhvr>
                                      <p:to>
                                        <p:strVal val="visible"/>
                                      </p:to>
                                    </p:set>
                                    <p:animEffect transition="in" filter="fade">
                                      <p:cBhvr>
                                        <p:cTn id="21" dur="1000"/>
                                        <p:tgtEl>
                                          <p:spTgt spid="753690"/>
                                        </p:tgtEl>
                                      </p:cBhvr>
                                    </p:animEffect>
                                    <p:anim calcmode="lin" valueType="num">
                                      <p:cBhvr>
                                        <p:cTn id="22" dur="1000" fill="hold"/>
                                        <p:tgtEl>
                                          <p:spTgt spid="753690"/>
                                        </p:tgtEl>
                                        <p:attrNameLst>
                                          <p:attrName>ppt_x</p:attrName>
                                        </p:attrNameLst>
                                      </p:cBhvr>
                                      <p:tavLst>
                                        <p:tav tm="0">
                                          <p:val>
                                            <p:strVal val="#ppt_x"/>
                                          </p:val>
                                        </p:tav>
                                        <p:tav tm="100000">
                                          <p:val>
                                            <p:strVal val="#ppt_x"/>
                                          </p:val>
                                        </p:tav>
                                      </p:tavLst>
                                    </p:anim>
                                    <p:anim calcmode="lin" valueType="num">
                                      <p:cBhvr>
                                        <p:cTn id="23" dur="1000" fill="hold"/>
                                        <p:tgtEl>
                                          <p:spTgt spid="753690"/>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753668"/>
                                        </p:tgtEl>
                                        <p:attrNameLst>
                                          <p:attrName>style.visibility</p:attrName>
                                        </p:attrNameLst>
                                      </p:cBhvr>
                                      <p:to>
                                        <p:strVal val="visible"/>
                                      </p:to>
                                    </p:set>
                                    <p:animEffect transition="in" filter="fade">
                                      <p:cBhvr>
                                        <p:cTn id="28" dur="1000"/>
                                        <p:tgtEl>
                                          <p:spTgt spid="753668"/>
                                        </p:tgtEl>
                                      </p:cBhvr>
                                    </p:animEffect>
                                    <p:anim calcmode="lin" valueType="num">
                                      <p:cBhvr>
                                        <p:cTn id="29" dur="1000" fill="hold"/>
                                        <p:tgtEl>
                                          <p:spTgt spid="753668"/>
                                        </p:tgtEl>
                                        <p:attrNameLst>
                                          <p:attrName>ppt_x</p:attrName>
                                        </p:attrNameLst>
                                      </p:cBhvr>
                                      <p:tavLst>
                                        <p:tav tm="0">
                                          <p:val>
                                            <p:strVal val="#ppt_x"/>
                                          </p:val>
                                        </p:tav>
                                        <p:tav tm="100000">
                                          <p:val>
                                            <p:strVal val="#ppt_x"/>
                                          </p:val>
                                        </p:tav>
                                      </p:tavLst>
                                    </p:anim>
                                    <p:anim calcmode="lin" valueType="num">
                                      <p:cBhvr>
                                        <p:cTn id="30" dur="1000" fill="hold"/>
                                        <p:tgtEl>
                                          <p:spTgt spid="7536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366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690" name="Rectangle 2"/>
          <p:cNvSpPr>
            <a:spLocks noGrp="1" noChangeArrowheads="1"/>
          </p:cNvSpPr>
          <p:nvPr>
            <p:ph type="title"/>
          </p:nvPr>
        </p:nvSpPr>
        <p:spPr/>
        <p:txBody>
          <a:bodyPr/>
          <a:lstStyle/>
          <a:p>
            <a:pPr eaLnBrk="1" hangingPunct="1"/>
            <a:r>
              <a:rPr lang="fa-IR" altLang="en-US" smtClean="0"/>
              <a:t>مثال 2</a:t>
            </a:r>
            <a:endParaRPr lang="en-US" altLang="en-US" smtClean="0"/>
          </a:p>
        </p:txBody>
      </p:sp>
      <p:sp>
        <p:nvSpPr>
          <p:cNvPr id="754691" name="Rectangle 3"/>
          <p:cNvSpPr>
            <a:spLocks noGrp="1" noChangeArrowheads="1"/>
          </p:cNvSpPr>
          <p:nvPr>
            <p:ph type="body" sz="half" idx="1"/>
          </p:nvPr>
        </p:nvSpPr>
        <p:spPr>
          <a:xfrm>
            <a:off x="2135188" y="1295401"/>
            <a:ext cx="7777162" cy="1196975"/>
          </a:xfrm>
        </p:spPr>
        <p:txBody>
          <a:bodyPr/>
          <a:lstStyle/>
          <a:p>
            <a:pPr marL="0" indent="0">
              <a:buNone/>
            </a:pPr>
            <a:r>
              <a:rPr lang="fa-IR" altLang="en-US" smtClean="0"/>
              <a:t>اختلاف پتانسيل دو نقطۀ </a:t>
            </a:r>
            <a:r>
              <a:rPr lang="en-US" altLang="en-US" smtClean="0">
                <a:solidFill>
                  <a:srgbClr val="000000"/>
                </a:solidFill>
                <a:cs typeface="Times New Roman" panose="02020603050405020304" pitchFamily="18" charset="0"/>
              </a:rPr>
              <a:t>A</a:t>
            </a:r>
            <a:r>
              <a:rPr lang="fa-IR" altLang="en-US" smtClean="0"/>
              <a:t> و </a:t>
            </a:r>
            <a:r>
              <a:rPr lang="en-US" altLang="en-US" smtClean="0">
                <a:solidFill>
                  <a:srgbClr val="000000"/>
                </a:solidFill>
                <a:cs typeface="Times New Roman" panose="02020603050405020304" pitchFamily="18" charset="0"/>
              </a:rPr>
              <a:t>B</a:t>
            </a:r>
            <a:r>
              <a:rPr lang="fa-IR" altLang="en-US" smtClean="0"/>
              <a:t> در يك نقطه ميدان يكنواخت از روي انتگرال خطي شدت ميدان الكتريكي :</a:t>
            </a:r>
            <a:endParaRPr lang="en-US" altLang="en-US" smtClean="0"/>
          </a:p>
        </p:txBody>
      </p:sp>
      <p:graphicFrame>
        <p:nvGraphicFramePr>
          <p:cNvPr id="754693" name="Object 5"/>
          <p:cNvGraphicFramePr>
            <a:graphicFrameLocks noChangeAspect="1"/>
          </p:cNvGraphicFramePr>
          <p:nvPr>
            <p:ph sz="half" idx="2"/>
          </p:nvPr>
        </p:nvGraphicFramePr>
        <p:xfrm>
          <a:off x="3933826" y="5130800"/>
          <a:ext cx="1382713" cy="661988"/>
        </p:xfrm>
        <a:graphic>
          <a:graphicData uri="http://schemas.openxmlformats.org/presentationml/2006/ole">
            <mc:AlternateContent xmlns:mc="http://schemas.openxmlformats.org/markup-compatibility/2006">
              <mc:Choice xmlns:v="urn:schemas-microsoft-com:vml" Requires="v">
                <p:oleObj spid="_x0000_s13314" name="Equation" r:id="rId3" imgW="583947" imgH="279279" progId="Equation.3">
                  <p:embed/>
                </p:oleObj>
              </mc:Choice>
              <mc:Fallback>
                <p:oleObj name="Equation" r:id="rId3" imgW="583947" imgH="27927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3826" y="5130800"/>
                        <a:ext cx="1382713" cy="661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54728" name="Group 40"/>
          <p:cNvGrpSpPr>
            <a:grpSpLocks/>
          </p:cNvGrpSpPr>
          <p:nvPr/>
        </p:nvGrpSpPr>
        <p:grpSpPr bwMode="auto">
          <a:xfrm>
            <a:off x="4137026" y="3068638"/>
            <a:ext cx="3902075" cy="1465262"/>
            <a:chOff x="1646" y="1933"/>
            <a:chExt cx="2458" cy="923"/>
          </a:xfrm>
        </p:grpSpPr>
        <p:grpSp>
          <p:nvGrpSpPr>
            <p:cNvPr id="175113" name="Group 8"/>
            <p:cNvGrpSpPr>
              <a:grpSpLocks/>
            </p:cNvGrpSpPr>
            <p:nvPr/>
          </p:nvGrpSpPr>
          <p:grpSpPr bwMode="auto">
            <a:xfrm>
              <a:off x="1646" y="1933"/>
              <a:ext cx="2269" cy="726"/>
              <a:chOff x="929" y="2205"/>
              <a:chExt cx="2269" cy="726"/>
            </a:xfrm>
          </p:grpSpPr>
          <p:sp>
            <p:nvSpPr>
              <p:cNvPr id="175126" name="Line 9"/>
              <p:cNvSpPr>
                <a:spLocks noChangeShapeType="1"/>
              </p:cNvSpPr>
              <p:nvPr/>
            </p:nvSpPr>
            <p:spPr bwMode="auto">
              <a:xfrm>
                <a:off x="930" y="2205"/>
                <a:ext cx="2268"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5127" name="Line 10"/>
              <p:cNvSpPr>
                <a:spLocks noChangeShapeType="1"/>
              </p:cNvSpPr>
              <p:nvPr/>
            </p:nvSpPr>
            <p:spPr bwMode="auto">
              <a:xfrm>
                <a:off x="930" y="2341"/>
                <a:ext cx="2268"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5128" name="Line 11"/>
              <p:cNvSpPr>
                <a:spLocks noChangeShapeType="1"/>
              </p:cNvSpPr>
              <p:nvPr/>
            </p:nvSpPr>
            <p:spPr bwMode="auto">
              <a:xfrm>
                <a:off x="929" y="2477"/>
                <a:ext cx="2268"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5129" name="Line 12"/>
              <p:cNvSpPr>
                <a:spLocks noChangeShapeType="1"/>
              </p:cNvSpPr>
              <p:nvPr/>
            </p:nvSpPr>
            <p:spPr bwMode="auto">
              <a:xfrm>
                <a:off x="930" y="2613"/>
                <a:ext cx="2268"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5130" name="Line 13"/>
              <p:cNvSpPr>
                <a:spLocks noChangeShapeType="1"/>
              </p:cNvSpPr>
              <p:nvPr/>
            </p:nvSpPr>
            <p:spPr bwMode="auto">
              <a:xfrm>
                <a:off x="930" y="2749"/>
                <a:ext cx="2268"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5131" name="Oval 14"/>
              <p:cNvSpPr>
                <a:spLocks noChangeArrowheads="1"/>
              </p:cNvSpPr>
              <p:nvPr/>
            </p:nvSpPr>
            <p:spPr bwMode="auto">
              <a:xfrm>
                <a:off x="1247" y="2432"/>
                <a:ext cx="91" cy="91"/>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5132" name="Oval 15"/>
              <p:cNvSpPr>
                <a:spLocks noChangeArrowheads="1"/>
              </p:cNvSpPr>
              <p:nvPr/>
            </p:nvSpPr>
            <p:spPr bwMode="auto">
              <a:xfrm>
                <a:off x="2698" y="2432"/>
                <a:ext cx="91" cy="91"/>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5133" name="Line 16"/>
              <p:cNvSpPr>
                <a:spLocks noChangeShapeType="1"/>
              </p:cNvSpPr>
              <p:nvPr/>
            </p:nvSpPr>
            <p:spPr bwMode="auto">
              <a:xfrm>
                <a:off x="2019" y="2478"/>
                <a:ext cx="362" cy="0"/>
              </a:xfrm>
              <a:prstGeom prst="line">
                <a:avLst/>
              </a:prstGeom>
              <a:noFill/>
              <a:ln w="19050" cap="sq">
                <a:solidFill>
                  <a:srgbClr val="05E34A"/>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5134" name="Line 17"/>
              <p:cNvSpPr>
                <a:spLocks noChangeShapeType="1"/>
              </p:cNvSpPr>
              <p:nvPr/>
            </p:nvSpPr>
            <p:spPr bwMode="auto">
              <a:xfrm flipH="1">
                <a:off x="1565" y="2478"/>
                <a:ext cx="453" cy="0"/>
              </a:xfrm>
              <a:prstGeom prst="line">
                <a:avLst/>
              </a:prstGeom>
              <a:noFill/>
              <a:ln w="19050" cap="sq">
                <a:solidFill>
                  <a:srgbClr val="F81CCE"/>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5135" name="Oval 18"/>
              <p:cNvSpPr>
                <a:spLocks noChangeArrowheads="1"/>
              </p:cNvSpPr>
              <p:nvPr/>
            </p:nvSpPr>
            <p:spPr bwMode="auto">
              <a:xfrm>
                <a:off x="1983" y="2454"/>
                <a:ext cx="46" cy="46"/>
              </a:xfrm>
              <a:prstGeom prst="ellipse">
                <a:avLst/>
              </a:prstGeom>
              <a:solidFill>
                <a:srgbClr val="FE0000"/>
              </a:solidFill>
              <a:ln w="9525"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5136" name="AutoShape 19"/>
              <p:cNvSpPr>
                <a:spLocks/>
              </p:cNvSpPr>
              <p:nvPr/>
            </p:nvSpPr>
            <p:spPr bwMode="auto">
              <a:xfrm rot="5400000">
                <a:off x="1950" y="2137"/>
                <a:ext cx="136" cy="1452"/>
              </a:xfrm>
              <a:prstGeom prst="rightBrace">
                <a:avLst>
                  <a:gd name="adj1" fmla="val 88971"/>
                  <a:gd name="adj2" fmla="val 50000"/>
                </a:avLst>
              </a:prstGeom>
              <a:noFill/>
              <a:ln w="1905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175114" name="Rectangle 20"/>
            <p:cNvSpPr>
              <a:spLocks noChangeArrowheads="1"/>
            </p:cNvSpPr>
            <p:nvPr/>
          </p:nvSpPr>
          <p:spPr bwMode="auto">
            <a:xfrm>
              <a:off x="1786" y="2009"/>
              <a:ext cx="2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B</a:t>
              </a:r>
            </a:p>
          </p:txBody>
        </p:sp>
        <p:sp>
          <p:nvSpPr>
            <p:cNvPr id="175115" name="Rectangle 21"/>
            <p:cNvSpPr>
              <a:spLocks noChangeArrowheads="1"/>
            </p:cNvSpPr>
            <p:nvPr/>
          </p:nvSpPr>
          <p:spPr bwMode="auto">
            <a:xfrm>
              <a:off x="3471" y="2008"/>
              <a:ext cx="2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A</a:t>
              </a:r>
            </a:p>
          </p:txBody>
        </p:sp>
        <p:sp>
          <p:nvSpPr>
            <p:cNvPr id="175116" name="Rectangle 24"/>
            <p:cNvSpPr>
              <a:spLocks noChangeArrowheads="1"/>
            </p:cNvSpPr>
            <p:nvPr/>
          </p:nvSpPr>
          <p:spPr bwMode="auto">
            <a:xfrm>
              <a:off x="2638" y="2606"/>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d</a:t>
              </a:r>
            </a:p>
          </p:txBody>
        </p:sp>
        <p:grpSp>
          <p:nvGrpSpPr>
            <p:cNvPr id="175117" name="Group 27"/>
            <p:cNvGrpSpPr>
              <a:grpSpLocks/>
            </p:cNvGrpSpPr>
            <p:nvPr/>
          </p:nvGrpSpPr>
          <p:grpSpPr bwMode="auto">
            <a:xfrm>
              <a:off x="3871" y="2061"/>
              <a:ext cx="233" cy="288"/>
              <a:chOff x="3107" y="2840"/>
              <a:chExt cx="233" cy="288"/>
            </a:xfrm>
          </p:grpSpPr>
          <p:sp>
            <p:nvSpPr>
              <p:cNvPr id="175124" name="Rectangle 25"/>
              <p:cNvSpPr>
                <a:spLocks noChangeArrowheads="1"/>
              </p:cNvSpPr>
              <p:nvPr/>
            </p:nvSpPr>
            <p:spPr bwMode="auto">
              <a:xfrm>
                <a:off x="3107" y="2840"/>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E</a:t>
                </a:r>
              </a:p>
            </p:txBody>
          </p:sp>
          <p:sp>
            <p:nvSpPr>
              <p:cNvPr id="175125" name="Line 26"/>
              <p:cNvSpPr>
                <a:spLocks noChangeShapeType="1"/>
              </p:cNvSpPr>
              <p:nvPr/>
            </p:nvSpPr>
            <p:spPr bwMode="auto">
              <a:xfrm>
                <a:off x="3160" y="2886"/>
                <a:ext cx="136" cy="0"/>
              </a:xfrm>
              <a:prstGeom prst="line">
                <a:avLst/>
              </a:prstGeom>
              <a:noFill/>
              <a:ln w="6350" cap="sq">
                <a:solidFill>
                  <a:srgbClr val="000000"/>
                </a:solidFill>
                <a:round/>
                <a:headEnd type="none" w="lg" len="lg"/>
                <a:tailEnd type="stealth"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5118" name="Group 32"/>
            <p:cNvGrpSpPr>
              <a:grpSpLocks/>
            </p:cNvGrpSpPr>
            <p:nvPr/>
          </p:nvGrpSpPr>
          <p:grpSpPr bwMode="auto">
            <a:xfrm>
              <a:off x="2364" y="2003"/>
              <a:ext cx="614" cy="256"/>
              <a:chOff x="1474" y="2820"/>
              <a:chExt cx="614" cy="256"/>
            </a:xfrm>
          </p:grpSpPr>
          <p:sp>
            <p:nvSpPr>
              <p:cNvPr id="175119" name="Rectangle 23"/>
              <p:cNvSpPr>
                <a:spLocks noChangeArrowheads="1"/>
              </p:cNvSpPr>
              <p:nvPr/>
            </p:nvSpPr>
            <p:spPr bwMode="auto">
              <a:xfrm>
                <a:off x="1474" y="2826"/>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dl</a:t>
                </a:r>
              </a:p>
            </p:txBody>
          </p:sp>
          <p:grpSp>
            <p:nvGrpSpPr>
              <p:cNvPr id="175120" name="Group 31"/>
              <p:cNvGrpSpPr>
                <a:grpSpLocks/>
              </p:cNvGrpSpPr>
              <p:nvPr/>
            </p:nvGrpSpPr>
            <p:grpSpPr bwMode="auto">
              <a:xfrm>
                <a:off x="1874" y="2820"/>
                <a:ext cx="214" cy="250"/>
                <a:chOff x="1874" y="2820"/>
                <a:chExt cx="214" cy="250"/>
              </a:xfrm>
            </p:grpSpPr>
            <p:sp>
              <p:nvSpPr>
                <p:cNvPr id="175122" name="Rectangle 22"/>
                <p:cNvSpPr>
                  <a:spLocks noChangeArrowheads="1"/>
                </p:cNvSpPr>
                <p:nvPr/>
              </p:nvSpPr>
              <p:spPr bwMode="auto">
                <a:xfrm>
                  <a:off x="1874" y="2820"/>
                  <a:ext cx="2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E</a:t>
                  </a:r>
                </a:p>
              </p:txBody>
            </p:sp>
            <p:sp>
              <p:nvSpPr>
                <p:cNvPr id="175123" name="Line 28"/>
                <p:cNvSpPr>
                  <a:spLocks noChangeShapeType="1"/>
                </p:cNvSpPr>
                <p:nvPr/>
              </p:nvSpPr>
              <p:spPr bwMode="auto">
                <a:xfrm>
                  <a:off x="1929" y="2862"/>
                  <a:ext cx="102" cy="0"/>
                </a:xfrm>
                <a:prstGeom prst="line">
                  <a:avLst/>
                </a:prstGeom>
                <a:noFill/>
                <a:ln w="6350" cap="sq">
                  <a:solidFill>
                    <a:srgbClr val="000000"/>
                  </a:solidFill>
                  <a:round/>
                  <a:headEnd type="none" w="lg" len="lg"/>
                  <a:tailEnd type="stealth"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5121" name="Line 30"/>
              <p:cNvSpPr>
                <a:spLocks noChangeShapeType="1"/>
              </p:cNvSpPr>
              <p:nvPr/>
            </p:nvSpPr>
            <p:spPr bwMode="auto">
              <a:xfrm>
                <a:off x="1570" y="2862"/>
                <a:ext cx="102" cy="0"/>
              </a:xfrm>
              <a:prstGeom prst="line">
                <a:avLst/>
              </a:prstGeom>
              <a:noFill/>
              <a:ln w="6350" cap="sq">
                <a:solidFill>
                  <a:srgbClr val="000000"/>
                </a:solidFill>
                <a:round/>
                <a:headEnd type="none" w="lg" len="lg"/>
                <a:tailEnd type="stealth"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aphicFrame>
        <p:nvGraphicFramePr>
          <p:cNvPr id="754740" name="Object 52"/>
          <p:cNvGraphicFramePr>
            <a:graphicFrameLocks noChangeAspect="1"/>
          </p:cNvGraphicFramePr>
          <p:nvPr/>
        </p:nvGraphicFramePr>
        <p:xfrm>
          <a:off x="2536826" y="5186364"/>
          <a:ext cx="1471613" cy="490537"/>
        </p:xfrm>
        <a:graphic>
          <a:graphicData uri="http://schemas.openxmlformats.org/presentationml/2006/ole">
            <mc:AlternateContent xmlns:mc="http://schemas.openxmlformats.org/markup-compatibility/2006">
              <mc:Choice xmlns:v="urn:schemas-microsoft-com:vml" Requires="v">
                <p:oleObj spid="_x0000_s13315" name="Equation" r:id="rId5" imgW="647419" imgH="215806" progId="Equation.3">
                  <p:embed/>
                </p:oleObj>
              </mc:Choice>
              <mc:Fallback>
                <p:oleObj name="Equation" r:id="rId5" imgW="647419" imgH="21580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36826" y="5186364"/>
                        <a:ext cx="1471613" cy="490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4746" name="Object 58"/>
          <p:cNvGraphicFramePr>
            <a:graphicFrameLocks noChangeAspect="1"/>
          </p:cNvGraphicFramePr>
          <p:nvPr/>
        </p:nvGraphicFramePr>
        <p:xfrm>
          <a:off x="7519988" y="4811714"/>
          <a:ext cx="2106612" cy="1239837"/>
        </p:xfrm>
        <a:graphic>
          <a:graphicData uri="http://schemas.openxmlformats.org/presentationml/2006/ole">
            <mc:AlternateContent xmlns:mc="http://schemas.openxmlformats.org/markup-compatibility/2006">
              <mc:Choice xmlns:v="urn:schemas-microsoft-com:vml" Requires="v">
                <p:oleObj spid="_x0000_s13316" name="Equation" r:id="rId7" imgW="926698" imgH="545863" progId="Equation.3">
                  <p:embed/>
                </p:oleObj>
              </mc:Choice>
              <mc:Fallback>
                <p:oleObj name="Equation" r:id="rId7" imgW="926698" imgH="54586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19988" y="4811714"/>
                        <a:ext cx="2106612" cy="1239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4749" name="Object 61"/>
          <p:cNvGraphicFramePr>
            <a:graphicFrameLocks noChangeAspect="1"/>
          </p:cNvGraphicFramePr>
          <p:nvPr/>
        </p:nvGraphicFramePr>
        <p:xfrm>
          <a:off x="5287964" y="5129213"/>
          <a:ext cx="2251075" cy="633412"/>
        </p:xfrm>
        <a:graphic>
          <a:graphicData uri="http://schemas.openxmlformats.org/presentationml/2006/ole">
            <mc:AlternateContent xmlns:mc="http://schemas.openxmlformats.org/markup-compatibility/2006">
              <mc:Choice xmlns:v="urn:schemas-microsoft-com:vml" Requires="v">
                <p:oleObj spid="_x0000_s13317" name="Equation" r:id="rId9" imgW="990170" imgH="279279" progId="Equation.3">
                  <p:embed/>
                </p:oleObj>
              </mc:Choice>
              <mc:Fallback>
                <p:oleObj name="Equation" r:id="rId9" imgW="990170" imgH="27927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87964" y="5129213"/>
                        <a:ext cx="2251075" cy="633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46943039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54690"/>
                                        </p:tgtEl>
                                        <p:attrNameLst>
                                          <p:attrName>style.visibility</p:attrName>
                                        </p:attrNameLst>
                                      </p:cBhvr>
                                      <p:to>
                                        <p:strVal val="visible"/>
                                      </p:to>
                                    </p:set>
                                    <p:animEffect transition="in" filter="fade">
                                      <p:cBhvr>
                                        <p:cTn id="7" dur="800" decel="100000"/>
                                        <p:tgtEl>
                                          <p:spTgt spid="754690"/>
                                        </p:tgtEl>
                                      </p:cBhvr>
                                    </p:animEffect>
                                    <p:anim calcmode="lin" valueType="num">
                                      <p:cBhvr>
                                        <p:cTn id="8" dur="800" decel="100000" fill="hold"/>
                                        <p:tgtEl>
                                          <p:spTgt spid="754690"/>
                                        </p:tgtEl>
                                        <p:attrNameLst>
                                          <p:attrName>style.rotation</p:attrName>
                                        </p:attrNameLst>
                                      </p:cBhvr>
                                      <p:tavLst>
                                        <p:tav tm="0">
                                          <p:val>
                                            <p:fltVal val="-90"/>
                                          </p:val>
                                        </p:tav>
                                        <p:tav tm="100000">
                                          <p:val>
                                            <p:fltVal val="0"/>
                                          </p:val>
                                        </p:tav>
                                      </p:tavLst>
                                    </p:anim>
                                    <p:anim calcmode="lin" valueType="num">
                                      <p:cBhvr>
                                        <p:cTn id="9" dur="800" decel="100000" fill="hold"/>
                                        <p:tgtEl>
                                          <p:spTgt spid="754690"/>
                                        </p:tgtEl>
                                        <p:attrNameLst>
                                          <p:attrName>ppt_x</p:attrName>
                                        </p:attrNameLst>
                                      </p:cBhvr>
                                      <p:tavLst>
                                        <p:tav tm="0">
                                          <p:val>
                                            <p:strVal val="#ppt_x+0.4"/>
                                          </p:val>
                                        </p:tav>
                                        <p:tav tm="100000">
                                          <p:val>
                                            <p:strVal val="#ppt_x-0.05"/>
                                          </p:val>
                                        </p:tav>
                                      </p:tavLst>
                                    </p:anim>
                                    <p:anim calcmode="lin" valueType="num">
                                      <p:cBhvr>
                                        <p:cTn id="10" dur="800" decel="100000" fill="hold"/>
                                        <p:tgtEl>
                                          <p:spTgt spid="75469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5469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5469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54691">
                                            <p:txEl>
                                              <p:pRg st="0" end="0"/>
                                            </p:txEl>
                                          </p:spTgt>
                                        </p:tgtEl>
                                        <p:attrNameLst>
                                          <p:attrName>style.visibility</p:attrName>
                                        </p:attrNameLst>
                                      </p:cBhvr>
                                      <p:to>
                                        <p:strVal val="visible"/>
                                      </p:to>
                                    </p:set>
                                    <p:anim calcmode="discrete" valueType="clr">
                                      <p:cBhvr override="childStyle">
                                        <p:cTn id="16" dur="80"/>
                                        <p:tgtEl>
                                          <p:spTgt spid="75469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54691">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54691">
                                            <p:txEl>
                                              <p:pRg st="0" end="0"/>
                                            </p:txEl>
                                          </p:spTgt>
                                        </p:tgtEl>
                                        <p:attrNameLst>
                                          <p:attrName>fill.type</p:attrName>
                                        </p:attrNameLst>
                                      </p:cBhvr>
                                      <p:to>
                                        <p:strVal val="solid"/>
                                      </p:to>
                                    </p:set>
                                  </p:childTnLst>
                                </p:cTn>
                              </p:par>
                            </p:childTnLst>
                          </p:cTn>
                        </p:par>
                        <p:par>
                          <p:cTn id="19" fill="hold" nodeType="afterGroup">
                            <p:stCondLst>
                              <p:cond delay="4000"/>
                            </p:stCondLst>
                            <p:childTnLst>
                              <p:par>
                                <p:cTn id="20" presetID="34" presetClass="entr" presetSubtype="0" fill="hold" nodeType="afterEffect">
                                  <p:stCondLst>
                                    <p:cond delay="0"/>
                                  </p:stCondLst>
                                  <p:childTnLst>
                                    <p:set>
                                      <p:cBhvr>
                                        <p:cTn id="21" dur="1" fill="hold">
                                          <p:stCondLst>
                                            <p:cond delay="0"/>
                                          </p:stCondLst>
                                        </p:cTn>
                                        <p:tgtEl>
                                          <p:spTgt spid="754728"/>
                                        </p:tgtEl>
                                        <p:attrNameLst>
                                          <p:attrName>style.visibility</p:attrName>
                                        </p:attrNameLst>
                                      </p:cBhvr>
                                      <p:to>
                                        <p:strVal val="visible"/>
                                      </p:to>
                                    </p:set>
                                    <p:anim from="(-#ppt_w/2)" to="(#ppt_x)" calcmode="lin" valueType="num">
                                      <p:cBhvr>
                                        <p:cTn id="22" dur="600" fill="hold">
                                          <p:stCondLst>
                                            <p:cond delay="0"/>
                                          </p:stCondLst>
                                        </p:cTn>
                                        <p:tgtEl>
                                          <p:spTgt spid="754728"/>
                                        </p:tgtEl>
                                        <p:attrNameLst>
                                          <p:attrName>ppt_x</p:attrName>
                                        </p:attrNameLst>
                                      </p:cBhvr>
                                    </p:anim>
                                    <p:anim from="0" to="-1.0" calcmode="lin" valueType="num">
                                      <p:cBhvr>
                                        <p:cTn id="23" dur="200" decel="50000" autoRev="1" fill="hold">
                                          <p:stCondLst>
                                            <p:cond delay="600"/>
                                          </p:stCondLst>
                                        </p:cTn>
                                        <p:tgtEl>
                                          <p:spTgt spid="754728"/>
                                        </p:tgtEl>
                                        <p:attrNameLst>
                                          <p:attrName>xshear</p:attrName>
                                        </p:attrNameLst>
                                      </p:cBhvr>
                                    </p:anim>
                                    <p:animScale>
                                      <p:cBhvr>
                                        <p:cTn id="24" dur="200" decel="100000" autoRev="1" fill="hold">
                                          <p:stCondLst>
                                            <p:cond delay="600"/>
                                          </p:stCondLst>
                                        </p:cTn>
                                        <p:tgtEl>
                                          <p:spTgt spid="754728"/>
                                        </p:tgtEl>
                                      </p:cBhvr>
                                      <p:from x="100000" y="100000"/>
                                      <p:to x="80000" y="100000"/>
                                    </p:animScale>
                                    <p:anim by="(#ppt_h/3+#ppt_w*0.1)" calcmode="lin" valueType="num">
                                      <p:cBhvr additive="sum">
                                        <p:cTn id="25" dur="200" decel="100000" autoRev="1" fill="hold">
                                          <p:stCondLst>
                                            <p:cond delay="600"/>
                                          </p:stCondLst>
                                        </p:cTn>
                                        <p:tgtEl>
                                          <p:spTgt spid="754728"/>
                                        </p:tgtEl>
                                        <p:attrNameLst>
                                          <p:attrName>ppt_x</p:attrName>
                                        </p:attrNameLst>
                                      </p:cBhvr>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2" presetClass="entr" presetSubtype="0" fill="hold" nodeType="clickEffect">
                                  <p:stCondLst>
                                    <p:cond delay="0"/>
                                  </p:stCondLst>
                                  <p:childTnLst>
                                    <p:set>
                                      <p:cBhvr>
                                        <p:cTn id="29" dur="1" fill="hold">
                                          <p:stCondLst>
                                            <p:cond delay="0"/>
                                          </p:stCondLst>
                                        </p:cTn>
                                        <p:tgtEl>
                                          <p:spTgt spid="754740"/>
                                        </p:tgtEl>
                                        <p:attrNameLst>
                                          <p:attrName>style.visibility</p:attrName>
                                        </p:attrNameLst>
                                      </p:cBhvr>
                                      <p:to>
                                        <p:strVal val="visible"/>
                                      </p:to>
                                    </p:set>
                                    <p:animEffect transition="in" filter="fade">
                                      <p:cBhvr>
                                        <p:cTn id="30" dur="1000"/>
                                        <p:tgtEl>
                                          <p:spTgt spid="754740"/>
                                        </p:tgtEl>
                                      </p:cBhvr>
                                    </p:animEffect>
                                    <p:anim calcmode="lin" valueType="num">
                                      <p:cBhvr>
                                        <p:cTn id="31" dur="1000" fill="hold"/>
                                        <p:tgtEl>
                                          <p:spTgt spid="754740"/>
                                        </p:tgtEl>
                                        <p:attrNameLst>
                                          <p:attrName>ppt_x</p:attrName>
                                        </p:attrNameLst>
                                      </p:cBhvr>
                                      <p:tavLst>
                                        <p:tav tm="0">
                                          <p:val>
                                            <p:strVal val="#ppt_x"/>
                                          </p:val>
                                        </p:tav>
                                        <p:tav tm="100000">
                                          <p:val>
                                            <p:strVal val="#ppt_x"/>
                                          </p:val>
                                        </p:tav>
                                      </p:tavLst>
                                    </p:anim>
                                    <p:anim calcmode="lin" valueType="num">
                                      <p:cBhvr>
                                        <p:cTn id="32" dur="1000" fill="hold"/>
                                        <p:tgtEl>
                                          <p:spTgt spid="754740"/>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entr" presetSubtype="0" fill="hold" nodeType="clickEffect">
                                  <p:stCondLst>
                                    <p:cond delay="0"/>
                                  </p:stCondLst>
                                  <p:childTnLst>
                                    <p:set>
                                      <p:cBhvr>
                                        <p:cTn id="36" dur="1" fill="hold">
                                          <p:stCondLst>
                                            <p:cond delay="0"/>
                                          </p:stCondLst>
                                        </p:cTn>
                                        <p:tgtEl>
                                          <p:spTgt spid="754693"/>
                                        </p:tgtEl>
                                        <p:attrNameLst>
                                          <p:attrName>style.visibility</p:attrName>
                                        </p:attrNameLst>
                                      </p:cBhvr>
                                      <p:to>
                                        <p:strVal val="visible"/>
                                      </p:to>
                                    </p:set>
                                    <p:animEffect transition="in" filter="fade">
                                      <p:cBhvr>
                                        <p:cTn id="37" dur="1000"/>
                                        <p:tgtEl>
                                          <p:spTgt spid="754693"/>
                                        </p:tgtEl>
                                      </p:cBhvr>
                                    </p:animEffect>
                                    <p:anim calcmode="lin" valueType="num">
                                      <p:cBhvr>
                                        <p:cTn id="38" dur="1000" fill="hold"/>
                                        <p:tgtEl>
                                          <p:spTgt spid="754693"/>
                                        </p:tgtEl>
                                        <p:attrNameLst>
                                          <p:attrName>ppt_x</p:attrName>
                                        </p:attrNameLst>
                                      </p:cBhvr>
                                      <p:tavLst>
                                        <p:tav tm="0">
                                          <p:val>
                                            <p:strVal val="#ppt_x"/>
                                          </p:val>
                                        </p:tav>
                                        <p:tav tm="100000">
                                          <p:val>
                                            <p:strVal val="#ppt_x"/>
                                          </p:val>
                                        </p:tav>
                                      </p:tavLst>
                                    </p:anim>
                                    <p:anim calcmode="lin" valueType="num">
                                      <p:cBhvr>
                                        <p:cTn id="39" dur="1000" fill="hold"/>
                                        <p:tgtEl>
                                          <p:spTgt spid="754693"/>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2" presetClass="entr" presetSubtype="0" fill="hold" nodeType="clickEffect">
                                  <p:stCondLst>
                                    <p:cond delay="0"/>
                                  </p:stCondLst>
                                  <p:childTnLst>
                                    <p:set>
                                      <p:cBhvr>
                                        <p:cTn id="43" dur="1" fill="hold">
                                          <p:stCondLst>
                                            <p:cond delay="0"/>
                                          </p:stCondLst>
                                        </p:cTn>
                                        <p:tgtEl>
                                          <p:spTgt spid="754749"/>
                                        </p:tgtEl>
                                        <p:attrNameLst>
                                          <p:attrName>style.visibility</p:attrName>
                                        </p:attrNameLst>
                                      </p:cBhvr>
                                      <p:to>
                                        <p:strVal val="visible"/>
                                      </p:to>
                                    </p:set>
                                    <p:animEffect transition="in" filter="fade">
                                      <p:cBhvr>
                                        <p:cTn id="44" dur="1000"/>
                                        <p:tgtEl>
                                          <p:spTgt spid="754749"/>
                                        </p:tgtEl>
                                      </p:cBhvr>
                                    </p:animEffect>
                                    <p:anim calcmode="lin" valueType="num">
                                      <p:cBhvr>
                                        <p:cTn id="45" dur="1000" fill="hold"/>
                                        <p:tgtEl>
                                          <p:spTgt spid="754749"/>
                                        </p:tgtEl>
                                        <p:attrNameLst>
                                          <p:attrName>ppt_x</p:attrName>
                                        </p:attrNameLst>
                                      </p:cBhvr>
                                      <p:tavLst>
                                        <p:tav tm="0">
                                          <p:val>
                                            <p:strVal val="#ppt_x"/>
                                          </p:val>
                                        </p:tav>
                                        <p:tav tm="100000">
                                          <p:val>
                                            <p:strVal val="#ppt_x"/>
                                          </p:val>
                                        </p:tav>
                                      </p:tavLst>
                                    </p:anim>
                                    <p:anim calcmode="lin" valueType="num">
                                      <p:cBhvr>
                                        <p:cTn id="46" dur="1000" fill="hold"/>
                                        <p:tgtEl>
                                          <p:spTgt spid="754749"/>
                                        </p:tgtEl>
                                        <p:attrNameLst>
                                          <p:attrName>ppt_y</p:attrName>
                                        </p:attrNameLst>
                                      </p:cBhvr>
                                      <p:tavLst>
                                        <p:tav tm="0">
                                          <p:val>
                                            <p:strVal val="#ppt_y+.1"/>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42" presetClass="entr" presetSubtype="0" fill="hold" nodeType="clickEffect">
                                  <p:stCondLst>
                                    <p:cond delay="0"/>
                                  </p:stCondLst>
                                  <p:childTnLst>
                                    <p:set>
                                      <p:cBhvr>
                                        <p:cTn id="50" dur="1" fill="hold">
                                          <p:stCondLst>
                                            <p:cond delay="0"/>
                                          </p:stCondLst>
                                        </p:cTn>
                                        <p:tgtEl>
                                          <p:spTgt spid="754746"/>
                                        </p:tgtEl>
                                        <p:attrNameLst>
                                          <p:attrName>style.visibility</p:attrName>
                                        </p:attrNameLst>
                                      </p:cBhvr>
                                      <p:to>
                                        <p:strVal val="visible"/>
                                      </p:to>
                                    </p:set>
                                    <p:animEffect transition="in" filter="fade">
                                      <p:cBhvr>
                                        <p:cTn id="51" dur="1000"/>
                                        <p:tgtEl>
                                          <p:spTgt spid="754746"/>
                                        </p:tgtEl>
                                      </p:cBhvr>
                                    </p:animEffect>
                                    <p:anim calcmode="lin" valueType="num">
                                      <p:cBhvr>
                                        <p:cTn id="52" dur="1000" fill="hold"/>
                                        <p:tgtEl>
                                          <p:spTgt spid="754746"/>
                                        </p:tgtEl>
                                        <p:attrNameLst>
                                          <p:attrName>ppt_x</p:attrName>
                                        </p:attrNameLst>
                                      </p:cBhvr>
                                      <p:tavLst>
                                        <p:tav tm="0">
                                          <p:val>
                                            <p:strVal val="#ppt_x"/>
                                          </p:val>
                                        </p:tav>
                                        <p:tav tm="100000">
                                          <p:val>
                                            <p:strVal val="#ppt_x"/>
                                          </p:val>
                                        </p:tav>
                                      </p:tavLst>
                                    </p:anim>
                                    <p:anim calcmode="lin" valueType="num">
                                      <p:cBhvr>
                                        <p:cTn id="53" dur="1000" fill="hold"/>
                                        <p:tgtEl>
                                          <p:spTgt spid="7547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4690" grpId="0"/>
      <p:bldP spid="75469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14" name="Rectangle 2"/>
          <p:cNvSpPr>
            <a:spLocks noGrp="1" noChangeArrowheads="1"/>
          </p:cNvSpPr>
          <p:nvPr>
            <p:ph type="title"/>
          </p:nvPr>
        </p:nvSpPr>
        <p:spPr>
          <a:xfrm>
            <a:off x="2049464" y="503238"/>
            <a:ext cx="8078787" cy="838200"/>
          </a:xfrm>
        </p:spPr>
        <p:txBody>
          <a:bodyPr/>
          <a:lstStyle/>
          <a:p>
            <a:pPr eaLnBrk="1" hangingPunct="1"/>
            <a:r>
              <a:rPr lang="fa-IR" altLang="en-US" smtClean="0"/>
              <a:t>مثال 3</a:t>
            </a:r>
            <a:endParaRPr lang="en-US" altLang="en-US" smtClean="0"/>
          </a:p>
        </p:txBody>
      </p:sp>
      <p:sp>
        <p:nvSpPr>
          <p:cNvPr id="755715" name="Rectangle 3"/>
          <p:cNvSpPr>
            <a:spLocks noGrp="1" noChangeArrowheads="1"/>
          </p:cNvSpPr>
          <p:nvPr>
            <p:ph type="body" idx="1"/>
          </p:nvPr>
        </p:nvSpPr>
        <p:spPr>
          <a:xfrm>
            <a:off x="2063750" y="1481139"/>
            <a:ext cx="7918450" cy="1660525"/>
          </a:xfrm>
        </p:spPr>
        <p:txBody>
          <a:bodyPr/>
          <a:lstStyle/>
          <a:p>
            <a:pPr marL="0" indent="0">
              <a:buNone/>
            </a:pPr>
            <a:r>
              <a:rPr lang="fa-IR" altLang="en-US" smtClean="0"/>
              <a:t>در شكل زير ميدان الكتريكي يكنواخت است، با بردن بار </a:t>
            </a:r>
            <a:r>
              <a:rPr lang="en-US" altLang="en-US" smtClean="0">
                <a:solidFill>
                  <a:srgbClr val="000000"/>
                </a:solidFill>
                <a:cs typeface="Times New Roman" panose="02020603050405020304" pitchFamily="18" charset="0"/>
              </a:rPr>
              <a:t>q</a:t>
            </a:r>
            <a:r>
              <a:rPr lang="en-US" altLang="en-US" baseline="-25000" smtClean="0">
                <a:solidFill>
                  <a:srgbClr val="000000"/>
                </a:solidFill>
                <a:latin typeface="B Nazanin" panose="00000400000000000000" pitchFamily="2" charset="-78"/>
              </a:rPr>
              <a:t>0</a:t>
            </a:r>
            <a:r>
              <a:rPr lang="fa-IR" altLang="en-US" smtClean="0"/>
              <a:t> از دو مسير </a:t>
            </a:r>
            <a:r>
              <a:rPr lang="en-US" altLang="en-US" smtClean="0">
                <a:solidFill>
                  <a:srgbClr val="000000"/>
                </a:solidFill>
                <a:cs typeface="Times New Roman" panose="02020603050405020304" pitchFamily="18" charset="0"/>
              </a:rPr>
              <a:t>ACB</a:t>
            </a:r>
            <a:r>
              <a:rPr lang="fa-IR" altLang="en-US" smtClean="0"/>
              <a:t> و </a:t>
            </a:r>
            <a:r>
              <a:rPr lang="en-US" altLang="en-US" smtClean="0">
                <a:solidFill>
                  <a:srgbClr val="000000"/>
                </a:solidFill>
              </a:rPr>
              <a:t>AB</a:t>
            </a:r>
            <a:r>
              <a:rPr lang="fa-IR" altLang="en-US" smtClean="0"/>
              <a:t> ، نشان دهيد كه اختلاف پتانسيل بين دو نقطهء </a:t>
            </a:r>
            <a:r>
              <a:rPr lang="en-US" altLang="en-US" smtClean="0">
                <a:solidFill>
                  <a:srgbClr val="000000"/>
                </a:solidFill>
              </a:rPr>
              <a:t>A</a:t>
            </a:r>
            <a:r>
              <a:rPr lang="fa-IR" altLang="en-US" smtClean="0"/>
              <a:t> و </a:t>
            </a:r>
            <a:r>
              <a:rPr lang="en-US" altLang="en-US" smtClean="0">
                <a:solidFill>
                  <a:srgbClr val="000000"/>
                </a:solidFill>
              </a:rPr>
              <a:t>B</a:t>
            </a:r>
            <a:r>
              <a:rPr lang="fa-IR" altLang="en-US" smtClean="0"/>
              <a:t> به مسير بستگي ندارد.</a:t>
            </a:r>
            <a:endParaRPr lang="en-US" altLang="en-US" smtClean="0"/>
          </a:p>
        </p:txBody>
      </p:sp>
      <p:grpSp>
        <p:nvGrpSpPr>
          <p:cNvPr id="755744" name="Group 32"/>
          <p:cNvGrpSpPr>
            <a:grpSpLocks/>
          </p:cNvGrpSpPr>
          <p:nvPr/>
        </p:nvGrpSpPr>
        <p:grpSpPr bwMode="auto">
          <a:xfrm>
            <a:off x="4975226" y="2767014"/>
            <a:ext cx="2200275" cy="3146425"/>
            <a:chOff x="684" y="1645"/>
            <a:chExt cx="1386" cy="1982"/>
          </a:xfrm>
        </p:grpSpPr>
        <p:grpSp>
          <p:nvGrpSpPr>
            <p:cNvPr id="176133" name="Group 23"/>
            <p:cNvGrpSpPr>
              <a:grpSpLocks/>
            </p:cNvGrpSpPr>
            <p:nvPr/>
          </p:nvGrpSpPr>
          <p:grpSpPr bwMode="auto">
            <a:xfrm>
              <a:off x="884" y="1888"/>
              <a:ext cx="952" cy="1724"/>
              <a:chOff x="1292" y="2024"/>
              <a:chExt cx="952" cy="1724"/>
            </a:xfrm>
          </p:grpSpPr>
          <p:grpSp>
            <p:nvGrpSpPr>
              <p:cNvPr id="176142" name="Group 22"/>
              <p:cNvGrpSpPr>
                <a:grpSpLocks/>
              </p:cNvGrpSpPr>
              <p:nvPr/>
            </p:nvGrpSpPr>
            <p:grpSpPr bwMode="auto">
              <a:xfrm>
                <a:off x="1292" y="2024"/>
                <a:ext cx="952" cy="1724"/>
                <a:chOff x="1292" y="2024"/>
                <a:chExt cx="952" cy="1724"/>
              </a:xfrm>
            </p:grpSpPr>
            <p:sp>
              <p:nvSpPr>
                <p:cNvPr id="176150" name="Line 5"/>
                <p:cNvSpPr>
                  <a:spLocks noChangeShapeType="1"/>
                </p:cNvSpPr>
                <p:nvPr/>
              </p:nvSpPr>
              <p:spPr bwMode="auto">
                <a:xfrm>
                  <a:off x="1292" y="2024"/>
                  <a:ext cx="0" cy="1724"/>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51" name="Line 6"/>
                <p:cNvSpPr>
                  <a:spLocks noChangeShapeType="1"/>
                </p:cNvSpPr>
                <p:nvPr/>
              </p:nvSpPr>
              <p:spPr bwMode="auto">
                <a:xfrm>
                  <a:off x="1428" y="2024"/>
                  <a:ext cx="0" cy="1724"/>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52" name="Line 7"/>
                <p:cNvSpPr>
                  <a:spLocks noChangeShapeType="1"/>
                </p:cNvSpPr>
                <p:nvPr/>
              </p:nvSpPr>
              <p:spPr bwMode="auto">
                <a:xfrm>
                  <a:off x="1564" y="2024"/>
                  <a:ext cx="0" cy="1724"/>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53" name="Line 8"/>
                <p:cNvSpPr>
                  <a:spLocks noChangeShapeType="1"/>
                </p:cNvSpPr>
                <p:nvPr/>
              </p:nvSpPr>
              <p:spPr bwMode="auto">
                <a:xfrm>
                  <a:off x="1700" y="2024"/>
                  <a:ext cx="0" cy="1724"/>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54" name="Line 9"/>
                <p:cNvSpPr>
                  <a:spLocks noChangeShapeType="1"/>
                </p:cNvSpPr>
                <p:nvPr/>
              </p:nvSpPr>
              <p:spPr bwMode="auto">
                <a:xfrm>
                  <a:off x="1836" y="2024"/>
                  <a:ext cx="0" cy="1724"/>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55" name="Line 10"/>
                <p:cNvSpPr>
                  <a:spLocks noChangeShapeType="1"/>
                </p:cNvSpPr>
                <p:nvPr/>
              </p:nvSpPr>
              <p:spPr bwMode="auto">
                <a:xfrm>
                  <a:off x="1972" y="2024"/>
                  <a:ext cx="0" cy="1724"/>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56" name="Line 11"/>
                <p:cNvSpPr>
                  <a:spLocks noChangeShapeType="1"/>
                </p:cNvSpPr>
                <p:nvPr/>
              </p:nvSpPr>
              <p:spPr bwMode="auto">
                <a:xfrm>
                  <a:off x="2108" y="2024"/>
                  <a:ext cx="0" cy="1724"/>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57" name="Line 12"/>
                <p:cNvSpPr>
                  <a:spLocks noChangeShapeType="1"/>
                </p:cNvSpPr>
                <p:nvPr/>
              </p:nvSpPr>
              <p:spPr bwMode="auto">
                <a:xfrm>
                  <a:off x="2244" y="2024"/>
                  <a:ext cx="0" cy="1724"/>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6143" name="Group 21"/>
              <p:cNvGrpSpPr>
                <a:grpSpLocks/>
              </p:cNvGrpSpPr>
              <p:nvPr/>
            </p:nvGrpSpPr>
            <p:grpSpPr bwMode="auto">
              <a:xfrm>
                <a:off x="1331" y="2387"/>
                <a:ext cx="895" cy="957"/>
                <a:chOff x="1313" y="2499"/>
                <a:chExt cx="895" cy="957"/>
              </a:xfrm>
            </p:grpSpPr>
            <p:sp>
              <p:nvSpPr>
                <p:cNvPr id="176144" name="Line 17"/>
                <p:cNvSpPr>
                  <a:spLocks noChangeShapeType="1"/>
                </p:cNvSpPr>
                <p:nvPr/>
              </p:nvSpPr>
              <p:spPr bwMode="auto">
                <a:xfrm>
                  <a:off x="1338" y="2523"/>
                  <a:ext cx="848" cy="0"/>
                </a:xfrm>
                <a:prstGeom prst="line">
                  <a:avLst/>
                </a:prstGeom>
                <a:noFill/>
                <a:ln w="19050" cap="sq">
                  <a:solidFill>
                    <a:srgbClr val="53FB87"/>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45" name="Line 19"/>
                <p:cNvSpPr>
                  <a:spLocks noChangeShapeType="1"/>
                </p:cNvSpPr>
                <p:nvPr/>
              </p:nvSpPr>
              <p:spPr bwMode="auto">
                <a:xfrm>
                  <a:off x="1338" y="2523"/>
                  <a:ext cx="0" cy="907"/>
                </a:xfrm>
                <a:prstGeom prst="line">
                  <a:avLst/>
                </a:prstGeom>
                <a:noFill/>
                <a:ln w="19050" cap="sq">
                  <a:solidFill>
                    <a:srgbClr val="53FB87"/>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46" name="Line 20"/>
                <p:cNvSpPr>
                  <a:spLocks noChangeShapeType="1"/>
                </p:cNvSpPr>
                <p:nvPr/>
              </p:nvSpPr>
              <p:spPr bwMode="auto">
                <a:xfrm flipV="1">
                  <a:off x="1340" y="2527"/>
                  <a:ext cx="844" cy="907"/>
                </a:xfrm>
                <a:prstGeom prst="line">
                  <a:avLst/>
                </a:prstGeom>
                <a:noFill/>
                <a:ln w="19050" cap="sq">
                  <a:solidFill>
                    <a:srgbClr val="53FB87"/>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47" name="Oval 15"/>
                <p:cNvSpPr>
                  <a:spLocks noChangeArrowheads="1"/>
                </p:cNvSpPr>
                <p:nvPr/>
              </p:nvSpPr>
              <p:spPr bwMode="auto">
                <a:xfrm>
                  <a:off x="1314" y="3411"/>
                  <a:ext cx="45" cy="45"/>
                </a:xfrm>
                <a:prstGeom prst="ellipse">
                  <a:avLst/>
                </a:prstGeom>
                <a:solidFill>
                  <a:srgbClr val="FE0000"/>
                </a:solidFill>
                <a:ln w="1270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6148" name="Oval 14"/>
                <p:cNvSpPr>
                  <a:spLocks noChangeArrowheads="1"/>
                </p:cNvSpPr>
                <p:nvPr/>
              </p:nvSpPr>
              <p:spPr bwMode="auto">
                <a:xfrm>
                  <a:off x="1313" y="2502"/>
                  <a:ext cx="45" cy="45"/>
                </a:xfrm>
                <a:prstGeom prst="ellipse">
                  <a:avLst/>
                </a:prstGeom>
                <a:solidFill>
                  <a:srgbClr val="FE0000"/>
                </a:solidFill>
                <a:ln w="1270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6149" name="Oval 16"/>
                <p:cNvSpPr>
                  <a:spLocks noChangeArrowheads="1"/>
                </p:cNvSpPr>
                <p:nvPr/>
              </p:nvSpPr>
              <p:spPr bwMode="auto">
                <a:xfrm>
                  <a:off x="2163" y="2499"/>
                  <a:ext cx="45" cy="45"/>
                </a:xfrm>
                <a:prstGeom prst="ellipse">
                  <a:avLst/>
                </a:prstGeom>
                <a:solidFill>
                  <a:srgbClr val="FE0000"/>
                </a:solidFill>
                <a:ln w="1270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grpSp>
        <p:sp>
          <p:nvSpPr>
            <p:cNvPr id="176134" name="Rectangle 24"/>
            <p:cNvSpPr>
              <a:spLocks noChangeArrowheads="1"/>
            </p:cNvSpPr>
            <p:nvPr/>
          </p:nvSpPr>
          <p:spPr bwMode="auto">
            <a:xfrm>
              <a:off x="839" y="3158"/>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cs typeface="Times New Roman" panose="02020603050405020304" pitchFamily="18" charset="0"/>
                </a:rPr>
                <a:t>A</a:t>
              </a:r>
            </a:p>
          </p:txBody>
        </p:sp>
        <p:sp>
          <p:nvSpPr>
            <p:cNvPr id="176135" name="Rectangle 25"/>
            <p:cNvSpPr>
              <a:spLocks noChangeArrowheads="1"/>
            </p:cNvSpPr>
            <p:nvPr/>
          </p:nvSpPr>
          <p:spPr bwMode="auto">
            <a:xfrm>
              <a:off x="1670" y="2065"/>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cs typeface="Times New Roman" panose="02020603050405020304" pitchFamily="18" charset="0"/>
                </a:rPr>
                <a:t>C</a:t>
              </a:r>
            </a:p>
          </p:txBody>
        </p:sp>
        <p:sp>
          <p:nvSpPr>
            <p:cNvPr id="176136" name="Rectangle 26"/>
            <p:cNvSpPr>
              <a:spLocks noChangeArrowheads="1"/>
            </p:cNvSpPr>
            <p:nvPr/>
          </p:nvSpPr>
          <p:spPr bwMode="auto">
            <a:xfrm>
              <a:off x="842" y="2069"/>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cs typeface="Times New Roman" panose="02020603050405020304" pitchFamily="18" charset="0"/>
                </a:rPr>
                <a:t>B</a:t>
              </a:r>
            </a:p>
          </p:txBody>
        </p:sp>
        <p:sp>
          <p:nvSpPr>
            <p:cNvPr id="176137" name="Rectangle 27"/>
            <p:cNvSpPr>
              <a:spLocks noChangeArrowheads="1"/>
            </p:cNvSpPr>
            <p:nvPr/>
          </p:nvSpPr>
          <p:spPr bwMode="auto">
            <a:xfrm>
              <a:off x="1241" y="1645"/>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d</a:t>
              </a:r>
            </a:p>
          </p:txBody>
        </p:sp>
        <p:grpSp>
          <p:nvGrpSpPr>
            <p:cNvPr id="176138" name="Group 28"/>
            <p:cNvGrpSpPr>
              <a:grpSpLocks/>
            </p:cNvGrpSpPr>
            <p:nvPr/>
          </p:nvGrpSpPr>
          <p:grpSpPr bwMode="auto">
            <a:xfrm>
              <a:off x="1837" y="3339"/>
              <a:ext cx="233" cy="288"/>
              <a:chOff x="3107" y="2840"/>
              <a:chExt cx="233" cy="288"/>
            </a:xfrm>
          </p:grpSpPr>
          <p:sp>
            <p:nvSpPr>
              <p:cNvPr id="176140" name="Rectangle 29"/>
              <p:cNvSpPr>
                <a:spLocks noChangeArrowheads="1"/>
              </p:cNvSpPr>
              <p:nvPr/>
            </p:nvSpPr>
            <p:spPr bwMode="auto">
              <a:xfrm>
                <a:off x="3107" y="2840"/>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E</a:t>
                </a:r>
              </a:p>
            </p:txBody>
          </p:sp>
          <p:sp>
            <p:nvSpPr>
              <p:cNvPr id="176141" name="Line 30"/>
              <p:cNvSpPr>
                <a:spLocks noChangeShapeType="1"/>
              </p:cNvSpPr>
              <p:nvPr/>
            </p:nvSpPr>
            <p:spPr bwMode="auto">
              <a:xfrm>
                <a:off x="3160" y="2886"/>
                <a:ext cx="136" cy="0"/>
              </a:xfrm>
              <a:prstGeom prst="line">
                <a:avLst/>
              </a:prstGeom>
              <a:noFill/>
              <a:ln w="6350" cap="sq">
                <a:solidFill>
                  <a:srgbClr val="000000"/>
                </a:solidFill>
                <a:round/>
                <a:headEnd type="none" w="lg" len="lg"/>
                <a:tailEnd type="stealth"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6139" name="Rectangle 31"/>
            <p:cNvSpPr>
              <a:spLocks noChangeArrowheads="1"/>
            </p:cNvSpPr>
            <p:nvPr/>
          </p:nvSpPr>
          <p:spPr bwMode="auto">
            <a:xfrm>
              <a:off x="684" y="2614"/>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d</a:t>
              </a:r>
            </a:p>
          </p:txBody>
        </p:sp>
      </p:grpSp>
    </p:spTree>
    <p:extLst>
      <p:ext uri="{BB962C8B-B14F-4D97-AF65-F5344CB8AC3E}">
        <p14:creationId xmlns:p14="http://schemas.microsoft.com/office/powerpoint/2010/main" val="1814620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55714"/>
                                        </p:tgtEl>
                                        <p:attrNameLst>
                                          <p:attrName>style.visibility</p:attrName>
                                        </p:attrNameLst>
                                      </p:cBhvr>
                                      <p:to>
                                        <p:strVal val="visible"/>
                                      </p:to>
                                    </p:set>
                                    <p:animEffect transition="in" filter="fade">
                                      <p:cBhvr>
                                        <p:cTn id="7" dur="800" decel="100000"/>
                                        <p:tgtEl>
                                          <p:spTgt spid="755714"/>
                                        </p:tgtEl>
                                      </p:cBhvr>
                                    </p:animEffect>
                                    <p:anim calcmode="lin" valueType="num">
                                      <p:cBhvr>
                                        <p:cTn id="8" dur="800" decel="100000" fill="hold"/>
                                        <p:tgtEl>
                                          <p:spTgt spid="755714"/>
                                        </p:tgtEl>
                                        <p:attrNameLst>
                                          <p:attrName>style.rotation</p:attrName>
                                        </p:attrNameLst>
                                      </p:cBhvr>
                                      <p:tavLst>
                                        <p:tav tm="0">
                                          <p:val>
                                            <p:fltVal val="-90"/>
                                          </p:val>
                                        </p:tav>
                                        <p:tav tm="100000">
                                          <p:val>
                                            <p:fltVal val="0"/>
                                          </p:val>
                                        </p:tav>
                                      </p:tavLst>
                                    </p:anim>
                                    <p:anim calcmode="lin" valueType="num">
                                      <p:cBhvr>
                                        <p:cTn id="9" dur="800" decel="100000" fill="hold"/>
                                        <p:tgtEl>
                                          <p:spTgt spid="755714"/>
                                        </p:tgtEl>
                                        <p:attrNameLst>
                                          <p:attrName>ppt_x</p:attrName>
                                        </p:attrNameLst>
                                      </p:cBhvr>
                                      <p:tavLst>
                                        <p:tav tm="0">
                                          <p:val>
                                            <p:strVal val="#ppt_x+0.4"/>
                                          </p:val>
                                        </p:tav>
                                        <p:tav tm="100000">
                                          <p:val>
                                            <p:strVal val="#ppt_x-0.05"/>
                                          </p:val>
                                        </p:tav>
                                      </p:tavLst>
                                    </p:anim>
                                    <p:anim calcmode="lin" valueType="num">
                                      <p:cBhvr>
                                        <p:cTn id="10" dur="800" decel="100000" fill="hold"/>
                                        <p:tgtEl>
                                          <p:spTgt spid="75571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5571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5571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55715">
                                            <p:txEl>
                                              <p:pRg st="0" end="0"/>
                                            </p:txEl>
                                          </p:spTgt>
                                        </p:tgtEl>
                                        <p:attrNameLst>
                                          <p:attrName>style.visibility</p:attrName>
                                        </p:attrNameLst>
                                      </p:cBhvr>
                                      <p:to>
                                        <p:strVal val="visible"/>
                                      </p:to>
                                    </p:set>
                                    <p:anim calcmode="discrete" valueType="clr">
                                      <p:cBhvr override="childStyle">
                                        <p:cTn id="16" dur="80"/>
                                        <p:tgtEl>
                                          <p:spTgt spid="75571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55715">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55715">
                                            <p:txEl>
                                              <p:pRg st="0" end="0"/>
                                            </p:txEl>
                                          </p:spTgt>
                                        </p:tgtEl>
                                        <p:attrNameLst>
                                          <p:attrName>fill.type</p:attrName>
                                        </p:attrNameLst>
                                      </p:cBhvr>
                                      <p:to>
                                        <p:strVal val="solid"/>
                                      </p:to>
                                    </p:set>
                                  </p:childTnLst>
                                </p:cTn>
                              </p:par>
                            </p:childTnLst>
                          </p:cTn>
                        </p:par>
                        <p:par>
                          <p:cTn id="19" fill="hold" nodeType="afterGroup">
                            <p:stCondLst>
                              <p:cond delay="5480"/>
                            </p:stCondLst>
                            <p:childTnLst>
                              <p:par>
                                <p:cTn id="20" presetID="26" presetClass="entr" presetSubtype="0" fill="hold" nodeType="afterEffect">
                                  <p:stCondLst>
                                    <p:cond delay="0"/>
                                  </p:stCondLst>
                                  <p:childTnLst>
                                    <p:set>
                                      <p:cBhvr>
                                        <p:cTn id="21" dur="1" fill="hold">
                                          <p:stCondLst>
                                            <p:cond delay="0"/>
                                          </p:stCondLst>
                                        </p:cTn>
                                        <p:tgtEl>
                                          <p:spTgt spid="755744"/>
                                        </p:tgtEl>
                                        <p:attrNameLst>
                                          <p:attrName>style.visibility</p:attrName>
                                        </p:attrNameLst>
                                      </p:cBhvr>
                                      <p:to>
                                        <p:strVal val="visible"/>
                                      </p:to>
                                    </p:set>
                                    <p:animEffect transition="in" filter="wipe(down)">
                                      <p:cBhvr>
                                        <p:cTn id="22" dur="580">
                                          <p:stCondLst>
                                            <p:cond delay="0"/>
                                          </p:stCondLst>
                                        </p:cTn>
                                        <p:tgtEl>
                                          <p:spTgt spid="755744"/>
                                        </p:tgtEl>
                                      </p:cBhvr>
                                    </p:animEffect>
                                    <p:anim calcmode="lin" valueType="num">
                                      <p:cBhvr>
                                        <p:cTn id="23" dur="1822" tmFilter="0,0; 0.14,0.36; 0.43,0.73; 0.71,0.91; 1.0,1.0">
                                          <p:stCondLst>
                                            <p:cond delay="0"/>
                                          </p:stCondLst>
                                        </p:cTn>
                                        <p:tgtEl>
                                          <p:spTgt spid="755744"/>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755744"/>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755744"/>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755744"/>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755744"/>
                                        </p:tgtEl>
                                        <p:attrNameLst>
                                          <p:attrName>ppt_y</p:attrName>
                                        </p:attrNameLst>
                                      </p:cBhvr>
                                      <p:tavLst>
                                        <p:tav tm="0" fmla="#ppt_y-sin(pi*$)/81">
                                          <p:val>
                                            <p:fltVal val="0"/>
                                          </p:val>
                                        </p:tav>
                                        <p:tav tm="100000">
                                          <p:val>
                                            <p:fltVal val="1"/>
                                          </p:val>
                                        </p:tav>
                                      </p:tavLst>
                                    </p:anim>
                                    <p:animScale>
                                      <p:cBhvr>
                                        <p:cTn id="28" dur="26">
                                          <p:stCondLst>
                                            <p:cond delay="650"/>
                                          </p:stCondLst>
                                        </p:cTn>
                                        <p:tgtEl>
                                          <p:spTgt spid="755744"/>
                                        </p:tgtEl>
                                      </p:cBhvr>
                                      <p:to x="100000" y="60000"/>
                                    </p:animScale>
                                    <p:animScale>
                                      <p:cBhvr>
                                        <p:cTn id="29" dur="166" decel="50000">
                                          <p:stCondLst>
                                            <p:cond delay="676"/>
                                          </p:stCondLst>
                                        </p:cTn>
                                        <p:tgtEl>
                                          <p:spTgt spid="755744"/>
                                        </p:tgtEl>
                                      </p:cBhvr>
                                      <p:to x="100000" y="100000"/>
                                    </p:animScale>
                                    <p:animScale>
                                      <p:cBhvr>
                                        <p:cTn id="30" dur="26">
                                          <p:stCondLst>
                                            <p:cond delay="1312"/>
                                          </p:stCondLst>
                                        </p:cTn>
                                        <p:tgtEl>
                                          <p:spTgt spid="755744"/>
                                        </p:tgtEl>
                                      </p:cBhvr>
                                      <p:to x="100000" y="80000"/>
                                    </p:animScale>
                                    <p:animScale>
                                      <p:cBhvr>
                                        <p:cTn id="31" dur="166" decel="50000">
                                          <p:stCondLst>
                                            <p:cond delay="1338"/>
                                          </p:stCondLst>
                                        </p:cTn>
                                        <p:tgtEl>
                                          <p:spTgt spid="755744"/>
                                        </p:tgtEl>
                                      </p:cBhvr>
                                      <p:to x="100000" y="100000"/>
                                    </p:animScale>
                                    <p:animScale>
                                      <p:cBhvr>
                                        <p:cTn id="32" dur="26">
                                          <p:stCondLst>
                                            <p:cond delay="1642"/>
                                          </p:stCondLst>
                                        </p:cTn>
                                        <p:tgtEl>
                                          <p:spTgt spid="755744"/>
                                        </p:tgtEl>
                                      </p:cBhvr>
                                      <p:to x="100000" y="90000"/>
                                    </p:animScale>
                                    <p:animScale>
                                      <p:cBhvr>
                                        <p:cTn id="33" dur="166" decel="50000">
                                          <p:stCondLst>
                                            <p:cond delay="1668"/>
                                          </p:stCondLst>
                                        </p:cTn>
                                        <p:tgtEl>
                                          <p:spTgt spid="755744"/>
                                        </p:tgtEl>
                                      </p:cBhvr>
                                      <p:to x="100000" y="100000"/>
                                    </p:animScale>
                                    <p:animScale>
                                      <p:cBhvr>
                                        <p:cTn id="34" dur="26">
                                          <p:stCondLst>
                                            <p:cond delay="1808"/>
                                          </p:stCondLst>
                                        </p:cTn>
                                        <p:tgtEl>
                                          <p:spTgt spid="755744"/>
                                        </p:tgtEl>
                                      </p:cBhvr>
                                      <p:to x="100000" y="95000"/>
                                    </p:animScale>
                                    <p:animScale>
                                      <p:cBhvr>
                                        <p:cTn id="35" dur="166" decel="50000">
                                          <p:stCondLst>
                                            <p:cond delay="1834"/>
                                          </p:stCondLst>
                                        </p:cTn>
                                        <p:tgtEl>
                                          <p:spTgt spid="75574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5714" grpId="0"/>
      <p:bldP spid="75571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8" name="Rectangle 2"/>
          <p:cNvSpPr>
            <a:spLocks noGrp="1" noChangeArrowheads="1"/>
          </p:cNvSpPr>
          <p:nvPr>
            <p:ph type="title"/>
          </p:nvPr>
        </p:nvSpPr>
        <p:spPr>
          <a:xfrm>
            <a:off x="2127250" y="381000"/>
            <a:ext cx="8001000" cy="838200"/>
          </a:xfrm>
        </p:spPr>
        <p:txBody>
          <a:bodyPr/>
          <a:lstStyle/>
          <a:p>
            <a:pPr eaLnBrk="1" hangingPunct="1"/>
            <a:r>
              <a:rPr lang="fa-IR" altLang="en-US" smtClean="0"/>
              <a:t> حل مثال3</a:t>
            </a:r>
            <a:endParaRPr lang="en-US" altLang="en-US" smtClean="0"/>
          </a:p>
        </p:txBody>
      </p:sp>
      <p:graphicFrame>
        <p:nvGraphicFramePr>
          <p:cNvPr id="756740" name="Object 4"/>
          <p:cNvGraphicFramePr>
            <a:graphicFrameLocks noChangeAspect="1"/>
          </p:cNvGraphicFramePr>
          <p:nvPr>
            <p:ph sz="half" idx="1"/>
          </p:nvPr>
        </p:nvGraphicFramePr>
        <p:xfrm>
          <a:off x="4511675" y="3840163"/>
          <a:ext cx="5519738" cy="1173162"/>
        </p:xfrm>
        <a:graphic>
          <a:graphicData uri="http://schemas.openxmlformats.org/presentationml/2006/ole">
            <mc:AlternateContent xmlns:mc="http://schemas.openxmlformats.org/markup-compatibility/2006">
              <mc:Choice xmlns:v="urn:schemas-microsoft-com:vml" Requires="v">
                <p:oleObj spid="_x0000_s14338" name="Equation" r:id="rId3" imgW="2628900" imgH="558800" progId="Equation.3">
                  <p:embed/>
                </p:oleObj>
              </mc:Choice>
              <mc:Fallback>
                <p:oleObj name="Equation" r:id="rId3" imgW="2628900" imgH="558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1675" y="3840163"/>
                        <a:ext cx="5519738" cy="1173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6742" name="Object 6"/>
          <p:cNvGraphicFramePr>
            <a:graphicFrameLocks noChangeAspect="1"/>
          </p:cNvGraphicFramePr>
          <p:nvPr>
            <p:ph sz="quarter" idx="2"/>
          </p:nvPr>
        </p:nvGraphicFramePr>
        <p:xfrm>
          <a:off x="6096000" y="5238750"/>
          <a:ext cx="2592388" cy="1214438"/>
        </p:xfrm>
        <a:graphic>
          <a:graphicData uri="http://schemas.openxmlformats.org/presentationml/2006/ole">
            <mc:AlternateContent xmlns:mc="http://schemas.openxmlformats.org/markup-compatibility/2006">
              <mc:Choice xmlns:v="urn:schemas-microsoft-com:vml" Requires="v">
                <p:oleObj spid="_x0000_s14339" name="Equation" r:id="rId5" imgW="1218671" imgH="571252" progId="Equation.3">
                  <p:embed/>
                </p:oleObj>
              </mc:Choice>
              <mc:Fallback>
                <p:oleObj name="Equation" r:id="rId5" imgW="1218671" imgH="57125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0" y="5238750"/>
                        <a:ext cx="2592388" cy="1214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6744" name="Object 8"/>
          <p:cNvGraphicFramePr>
            <a:graphicFrameLocks noChangeAspect="1"/>
          </p:cNvGraphicFramePr>
          <p:nvPr>
            <p:ph sz="quarter" idx="3"/>
          </p:nvPr>
        </p:nvGraphicFramePr>
        <p:xfrm>
          <a:off x="4440238" y="1700213"/>
          <a:ext cx="4895850" cy="1162050"/>
        </p:xfrm>
        <a:graphic>
          <a:graphicData uri="http://schemas.openxmlformats.org/presentationml/2006/ole">
            <mc:AlternateContent xmlns:mc="http://schemas.openxmlformats.org/markup-compatibility/2006">
              <mc:Choice xmlns:v="urn:schemas-microsoft-com:vml" Requires="v">
                <p:oleObj spid="_x0000_s14340" name="Equation" r:id="rId7" imgW="2298700" imgH="546100" progId="Equation.3">
                  <p:embed/>
                </p:oleObj>
              </mc:Choice>
              <mc:Fallback>
                <p:oleObj name="Equation" r:id="rId7" imgW="2298700" imgH="546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40238" y="1700213"/>
                        <a:ext cx="4895850"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56827" name="Group 91"/>
          <p:cNvGrpSpPr>
            <a:grpSpLocks/>
          </p:cNvGrpSpPr>
          <p:nvPr/>
        </p:nvGrpSpPr>
        <p:grpSpPr bwMode="auto">
          <a:xfrm>
            <a:off x="1963739" y="390526"/>
            <a:ext cx="2200275" cy="3146425"/>
            <a:chOff x="295" y="2024"/>
            <a:chExt cx="1386" cy="1982"/>
          </a:xfrm>
        </p:grpSpPr>
        <p:grpSp>
          <p:nvGrpSpPr>
            <p:cNvPr id="177161" name="Group 90"/>
            <p:cNvGrpSpPr>
              <a:grpSpLocks/>
            </p:cNvGrpSpPr>
            <p:nvPr/>
          </p:nvGrpSpPr>
          <p:grpSpPr bwMode="auto">
            <a:xfrm>
              <a:off x="295" y="2024"/>
              <a:ext cx="1386" cy="1982"/>
              <a:chOff x="295" y="2024"/>
              <a:chExt cx="1386" cy="1982"/>
            </a:xfrm>
          </p:grpSpPr>
          <p:sp>
            <p:nvSpPr>
              <p:cNvPr id="177171" name="Arc 46"/>
              <p:cNvSpPr>
                <a:spLocks/>
              </p:cNvSpPr>
              <p:nvPr/>
            </p:nvSpPr>
            <p:spPr bwMode="auto">
              <a:xfrm>
                <a:off x="638" y="3480"/>
                <a:ext cx="44" cy="80"/>
              </a:xfrm>
              <a:custGeom>
                <a:avLst/>
                <a:gdLst>
                  <a:gd name="T0" fmla="*/ 0 w 21600"/>
                  <a:gd name="T1" fmla="*/ 0 h 39906"/>
                  <a:gd name="T2" fmla="*/ 0 w 21600"/>
                  <a:gd name="T3" fmla="*/ 0 h 39906"/>
                  <a:gd name="T4" fmla="*/ 0 w 21600"/>
                  <a:gd name="T5" fmla="*/ 0 h 39906"/>
                  <a:gd name="T6" fmla="*/ 0 60000 65536"/>
                  <a:gd name="T7" fmla="*/ 0 60000 65536"/>
                  <a:gd name="T8" fmla="*/ 0 60000 65536"/>
                </a:gdLst>
                <a:ahLst/>
                <a:cxnLst>
                  <a:cxn ang="T6">
                    <a:pos x="T0" y="T1"/>
                  </a:cxn>
                  <a:cxn ang="T7">
                    <a:pos x="T2" y="T3"/>
                  </a:cxn>
                  <a:cxn ang="T8">
                    <a:pos x="T4" y="T5"/>
                  </a:cxn>
                </a:cxnLst>
                <a:rect l="0" t="0" r="r" b="b"/>
                <a:pathLst>
                  <a:path w="21600" h="39906" fill="none" extrusionOk="0">
                    <a:moveTo>
                      <a:pt x="954" y="0"/>
                    </a:moveTo>
                    <a:cubicBezTo>
                      <a:pt x="12501" y="511"/>
                      <a:pt x="21600" y="10021"/>
                      <a:pt x="21600" y="21579"/>
                    </a:cubicBezTo>
                    <a:cubicBezTo>
                      <a:pt x="21600" y="29033"/>
                      <a:pt x="17756" y="35960"/>
                      <a:pt x="11431" y="39905"/>
                    </a:cubicBezTo>
                  </a:path>
                  <a:path w="21600" h="39906" stroke="0" extrusionOk="0">
                    <a:moveTo>
                      <a:pt x="954" y="0"/>
                    </a:moveTo>
                    <a:cubicBezTo>
                      <a:pt x="12501" y="511"/>
                      <a:pt x="21600" y="10021"/>
                      <a:pt x="21600" y="21579"/>
                    </a:cubicBezTo>
                    <a:cubicBezTo>
                      <a:pt x="21600" y="29033"/>
                      <a:pt x="17756" y="35960"/>
                      <a:pt x="11431" y="39905"/>
                    </a:cubicBezTo>
                    <a:lnTo>
                      <a:pt x="0" y="21579"/>
                    </a:lnTo>
                    <a:lnTo>
                      <a:pt x="954" y="0"/>
                    </a:lnTo>
                    <a:close/>
                  </a:path>
                </a:pathLst>
              </a:custGeom>
              <a:noFill/>
              <a:ln w="1270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77172" name="Group 10"/>
              <p:cNvGrpSpPr>
                <a:grpSpLocks/>
              </p:cNvGrpSpPr>
              <p:nvPr/>
            </p:nvGrpSpPr>
            <p:grpSpPr bwMode="auto">
              <a:xfrm>
                <a:off x="295" y="2024"/>
                <a:ext cx="1386" cy="1982"/>
                <a:chOff x="684" y="1645"/>
                <a:chExt cx="1386" cy="1982"/>
              </a:xfrm>
            </p:grpSpPr>
            <p:grpSp>
              <p:nvGrpSpPr>
                <p:cNvPr id="177193" name="Group 11"/>
                <p:cNvGrpSpPr>
                  <a:grpSpLocks/>
                </p:cNvGrpSpPr>
                <p:nvPr/>
              </p:nvGrpSpPr>
              <p:grpSpPr bwMode="auto">
                <a:xfrm>
                  <a:off x="884" y="1888"/>
                  <a:ext cx="952" cy="1724"/>
                  <a:chOff x="1292" y="2024"/>
                  <a:chExt cx="952" cy="1724"/>
                </a:xfrm>
              </p:grpSpPr>
              <p:grpSp>
                <p:nvGrpSpPr>
                  <p:cNvPr id="177202" name="Group 12"/>
                  <p:cNvGrpSpPr>
                    <a:grpSpLocks/>
                  </p:cNvGrpSpPr>
                  <p:nvPr/>
                </p:nvGrpSpPr>
                <p:grpSpPr bwMode="auto">
                  <a:xfrm>
                    <a:off x="1292" y="2024"/>
                    <a:ext cx="952" cy="1724"/>
                    <a:chOff x="1292" y="2024"/>
                    <a:chExt cx="952" cy="1724"/>
                  </a:xfrm>
                </p:grpSpPr>
                <p:sp>
                  <p:nvSpPr>
                    <p:cNvPr id="177210" name="Line 13"/>
                    <p:cNvSpPr>
                      <a:spLocks noChangeShapeType="1"/>
                    </p:cNvSpPr>
                    <p:nvPr/>
                  </p:nvSpPr>
                  <p:spPr bwMode="auto">
                    <a:xfrm>
                      <a:off x="1292" y="2024"/>
                      <a:ext cx="0" cy="1724"/>
                    </a:xfrm>
                    <a:prstGeom prst="line">
                      <a:avLst/>
                    </a:prstGeom>
                    <a:noFill/>
                    <a:ln w="19050" cap="sq">
                      <a:solidFill>
                        <a:srgbClr val="BFABF7"/>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211" name="Line 14"/>
                    <p:cNvSpPr>
                      <a:spLocks noChangeShapeType="1"/>
                    </p:cNvSpPr>
                    <p:nvPr/>
                  </p:nvSpPr>
                  <p:spPr bwMode="auto">
                    <a:xfrm>
                      <a:off x="1428" y="2024"/>
                      <a:ext cx="0" cy="1724"/>
                    </a:xfrm>
                    <a:prstGeom prst="line">
                      <a:avLst/>
                    </a:prstGeom>
                    <a:noFill/>
                    <a:ln w="19050" cap="sq">
                      <a:solidFill>
                        <a:srgbClr val="BFABF7"/>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212" name="Line 15"/>
                    <p:cNvSpPr>
                      <a:spLocks noChangeShapeType="1"/>
                    </p:cNvSpPr>
                    <p:nvPr/>
                  </p:nvSpPr>
                  <p:spPr bwMode="auto">
                    <a:xfrm>
                      <a:off x="1564" y="2024"/>
                      <a:ext cx="0" cy="1724"/>
                    </a:xfrm>
                    <a:prstGeom prst="line">
                      <a:avLst/>
                    </a:prstGeom>
                    <a:noFill/>
                    <a:ln w="19050" cap="sq">
                      <a:solidFill>
                        <a:srgbClr val="BFABF7"/>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213" name="Line 16"/>
                    <p:cNvSpPr>
                      <a:spLocks noChangeShapeType="1"/>
                    </p:cNvSpPr>
                    <p:nvPr/>
                  </p:nvSpPr>
                  <p:spPr bwMode="auto">
                    <a:xfrm>
                      <a:off x="1700" y="2024"/>
                      <a:ext cx="0" cy="1724"/>
                    </a:xfrm>
                    <a:prstGeom prst="line">
                      <a:avLst/>
                    </a:prstGeom>
                    <a:noFill/>
                    <a:ln w="19050" cap="sq">
                      <a:solidFill>
                        <a:srgbClr val="BFABF7"/>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214" name="Line 17"/>
                    <p:cNvSpPr>
                      <a:spLocks noChangeShapeType="1"/>
                    </p:cNvSpPr>
                    <p:nvPr/>
                  </p:nvSpPr>
                  <p:spPr bwMode="auto">
                    <a:xfrm>
                      <a:off x="1836" y="2024"/>
                      <a:ext cx="0" cy="1724"/>
                    </a:xfrm>
                    <a:prstGeom prst="line">
                      <a:avLst/>
                    </a:prstGeom>
                    <a:noFill/>
                    <a:ln w="19050" cap="sq">
                      <a:solidFill>
                        <a:srgbClr val="BFABF7"/>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215" name="Line 18"/>
                    <p:cNvSpPr>
                      <a:spLocks noChangeShapeType="1"/>
                    </p:cNvSpPr>
                    <p:nvPr/>
                  </p:nvSpPr>
                  <p:spPr bwMode="auto">
                    <a:xfrm>
                      <a:off x="1972" y="2024"/>
                      <a:ext cx="0" cy="1724"/>
                    </a:xfrm>
                    <a:prstGeom prst="line">
                      <a:avLst/>
                    </a:prstGeom>
                    <a:noFill/>
                    <a:ln w="19050" cap="sq">
                      <a:solidFill>
                        <a:srgbClr val="BFABF7"/>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216" name="Line 19"/>
                    <p:cNvSpPr>
                      <a:spLocks noChangeShapeType="1"/>
                    </p:cNvSpPr>
                    <p:nvPr/>
                  </p:nvSpPr>
                  <p:spPr bwMode="auto">
                    <a:xfrm>
                      <a:off x="2108" y="2024"/>
                      <a:ext cx="0" cy="1724"/>
                    </a:xfrm>
                    <a:prstGeom prst="line">
                      <a:avLst/>
                    </a:prstGeom>
                    <a:noFill/>
                    <a:ln w="19050" cap="sq">
                      <a:solidFill>
                        <a:srgbClr val="BFABF7"/>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217" name="Line 20"/>
                    <p:cNvSpPr>
                      <a:spLocks noChangeShapeType="1"/>
                    </p:cNvSpPr>
                    <p:nvPr/>
                  </p:nvSpPr>
                  <p:spPr bwMode="auto">
                    <a:xfrm>
                      <a:off x="2244" y="2024"/>
                      <a:ext cx="0" cy="1724"/>
                    </a:xfrm>
                    <a:prstGeom prst="line">
                      <a:avLst/>
                    </a:prstGeom>
                    <a:noFill/>
                    <a:ln w="19050" cap="sq">
                      <a:solidFill>
                        <a:srgbClr val="BFABF7"/>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7203" name="Group 21"/>
                  <p:cNvGrpSpPr>
                    <a:grpSpLocks/>
                  </p:cNvGrpSpPr>
                  <p:nvPr/>
                </p:nvGrpSpPr>
                <p:grpSpPr bwMode="auto">
                  <a:xfrm>
                    <a:off x="1331" y="2387"/>
                    <a:ext cx="895" cy="957"/>
                    <a:chOff x="1313" y="2499"/>
                    <a:chExt cx="895" cy="957"/>
                  </a:xfrm>
                </p:grpSpPr>
                <p:sp>
                  <p:nvSpPr>
                    <p:cNvPr id="177204" name="Line 22"/>
                    <p:cNvSpPr>
                      <a:spLocks noChangeShapeType="1"/>
                    </p:cNvSpPr>
                    <p:nvPr/>
                  </p:nvSpPr>
                  <p:spPr bwMode="auto">
                    <a:xfrm>
                      <a:off x="1338" y="2523"/>
                      <a:ext cx="848" cy="0"/>
                    </a:xfrm>
                    <a:prstGeom prst="line">
                      <a:avLst/>
                    </a:prstGeom>
                    <a:noFill/>
                    <a:ln w="19050" cap="sq">
                      <a:solidFill>
                        <a:srgbClr val="53FB87"/>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205" name="Line 23"/>
                    <p:cNvSpPr>
                      <a:spLocks noChangeShapeType="1"/>
                    </p:cNvSpPr>
                    <p:nvPr/>
                  </p:nvSpPr>
                  <p:spPr bwMode="auto">
                    <a:xfrm>
                      <a:off x="1338" y="2523"/>
                      <a:ext cx="0" cy="907"/>
                    </a:xfrm>
                    <a:prstGeom prst="line">
                      <a:avLst/>
                    </a:prstGeom>
                    <a:noFill/>
                    <a:ln w="19050" cap="sq">
                      <a:solidFill>
                        <a:srgbClr val="53FB87"/>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206" name="Line 24"/>
                    <p:cNvSpPr>
                      <a:spLocks noChangeShapeType="1"/>
                    </p:cNvSpPr>
                    <p:nvPr/>
                  </p:nvSpPr>
                  <p:spPr bwMode="auto">
                    <a:xfrm flipV="1">
                      <a:off x="1340" y="2527"/>
                      <a:ext cx="844" cy="907"/>
                    </a:xfrm>
                    <a:prstGeom prst="line">
                      <a:avLst/>
                    </a:prstGeom>
                    <a:noFill/>
                    <a:ln w="19050" cap="sq">
                      <a:solidFill>
                        <a:srgbClr val="53FB87"/>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207" name="Oval 25"/>
                    <p:cNvSpPr>
                      <a:spLocks noChangeArrowheads="1"/>
                    </p:cNvSpPr>
                    <p:nvPr/>
                  </p:nvSpPr>
                  <p:spPr bwMode="auto">
                    <a:xfrm>
                      <a:off x="1314" y="3411"/>
                      <a:ext cx="45" cy="45"/>
                    </a:xfrm>
                    <a:prstGeom prst="ellipse">
                      <a:avLst/>
                    </a:prstGeom>
                    <a:solidFill>
                      <a:srgbClr val="FE0000"/>
                    </a:solidFill>
                    <a:ln w="1270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7208" name="Oval 26"/>
                    <p:cNvSpPr>
                      <a:spLocks noChangeArrowheads="1"/>
                    </p:cNvSpPr>
                    <p:nvPr/>
                  </p:nvSpPr>
                  <p:spPr bwMode="auto">
                    <a:xfrm>
                      <a:off x="1313" y="2502"/>
                      <a:ext cx="45" cy="45"/>
                    </a:xfrm>
                    <a:prstGeom prst="ellipse">
                      <a:avLst/>
                    </a:prstGeom>
                    <a:solidFill>
                      <a:srgbClr val="FE0000"/>
                    </a:solidFill>
                    <a:ln w="1270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7209" name="Oval 27"/>
                    <p:cNvSpPr>
                      <a:spLocks noChangeArrowheads="1"/>
                    </p:cNvSpPr>
                    <p:nvPr/>
                  </p:nvSpPr>
                  <p:spPr bwMode="auto">
                    <a:xfrm>
                      <a:off x="2163" y="2499"/>
                      <a:ext cx="45" cy="45"/>
                    </a:xfrm>
                    <a:prstGeom prst="ellipse">
                      <a:avLst/>
                    </a:prstGeom>
                    <a:solidFill>
                      <a:srgbClr val="FE0000"/>
                    </a:solidFill>
                    <a:ln w="1270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grpSp>
            <p:sp>
              <p:nvSpPr>
                <p:cNvPr id="177194" name="Rectangle 28"/>
                <p:cNvSpPr>
                  <a:spLocks noChangeArrowheads="1"/>
                </p:cNvSpPr>
                <p:nvPr/>
              </p:nvSpPr>
              <p:spPr bwMode="auto">
                <a:xfrm>
                  <a:off x="839" y="3158"/>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cs typeface="Times New Roman" panose="02020603050405020304" pitchFamily="18" charset="0"/>
                    </a:rPr>
                    <a:t>A</a:t>
                  </a:r>
                </a:p>
              </p:txBody>
            </p:sp>
            <p:sp>
              <p:nvSpPr>
                <p:cNvPr id="177195" name="Rectangle 29"/>
                <p:cNvSpPr>
                  <a:spLocks noChangeArrowheads="1"/>
                </p:cNvSpPr>
                <p:nvPr/>
              </p:nvSpPr>
              <p:spPr bwMode="auto">
                <a:xfrm>
                  <a:off x="1670" y="2065"/>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cs typeface="Times New Roman" panose="02020603050405020304" pitchFamily="18" charset="0"/>
                    </a:rPr>
                    <a:t>C</a:t>
                  </a:r>
                </a:p>
              </p:txBody>
            </p:sp>
            <p:sp>
              <p:nvSpPr>
                <p:cNvPr id="177196" name="Rectangle 30"/>
                <p:cNvSpPr>
                  <a:spLocks noChangeArrowheads="1"/>
                </p:cNvSpPr>
                <p:nvPr/>
              </p:nvSpPr>
              <p:spPr bwMode="auto">
                <a:xfrm>
                  <a:off x="842" y="2069"/>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cs typeface="Times New Roman" panose="02020603050405020304" pitchFamily="18" charset="0"/>
                    </a:rPr>
                    <a:t>B</a:t>
                  </a:r>
                </a:p>
              </p:txBody>
            </p:sp>
            <p:sp>
              <p:nvSpPr>
                <p:cNvPr id="177197" name="Rectangle 31"/>
                <p:cNvSpPr>
                  <a:spLocks noChangeArrowheads="1"/>
                </p:cNvSpPr>
                <p:nvPr/>
              </p:nvSpPr>
              <p:spPr bwMode="auto">
                <a:xfrm>
                  <a:off x="1241" y="1645"/>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d</a:t>
                  </a:r>
                </a:p>
              </p:txBody>
            </p:sp>
            <p:grpSp>
              <p:nvGrpSpPr>
                <p:cNvPr id="177198" name="Group 32"/>
                <p:cNvGrpSpPr>
                  <a:grpSpLocks/>
                </p:cNvGrpSpPr>
                <p:nvPr/>
              </p:nvGrpSpPr>
              <p:grpSpPr bwMode="auto">
                <a:xfrm>
                  <a:off x="1837" y="3339"/>
                  <a:ext cx="233" cy="288"/>
                  <a:chOff x="3107" y="2840"/>
                  <a:chExt cx="233" cy="288"/>
                </a:xfrm>
              </p:grpSpPr>
              <p:sp>
                <p:nvSpPr>
                  <p:cNvPr id="177200" name="Rectangle 33"/>
                  <p:cNvSpPr>
                    <a:spLocks noChangeArrowheads="1"/>
                  </p:cNvSpPr>
                  <p:nvPr/>
                </p:nvSpPr>
                <p:spPr bwMode="auto">
                  <a:xfrm>
                    <a:off x="3107" y="2840"/>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E</a:t>
                    </a:r>
                  </a:p>
                </p:txBody>
              </p:sp>
              <p:sp>
                <p:nvSpPr>
                  <p:cNvPr id="177201" name="Line 34"/>
                  <p:cNvSpPr>
                    <a:spLocks noChangeShapeType="1"/>
                  </p:cNvSpPr>
                  <p:nvPr/>
                </p:nvSpPr>
                <p:spPr bwMode="auto">
                  <a:xfrm>
                    <a:off x="3160" y="2886"/>
                    <a:ext cx="136" cy="0"/>
                  </a:xfrm>
                  <a:prstGeom prst="line">
                    <a:avLst/>
                  </a:prstGeom>
                  <a:noFill/>
                  <a:ln w="6350" cap="sq">
                    <a:solidFill>
                      <a:srgbClr val="000000"/>
                    </a:solidFill>
                    <a:round/>
                    <a:headEnd type="none" w="lg" len="lg"/>
                    <a:tailEnd type="stealth"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7199" name="Rectangle 35"/>
                <p:cNvSpPr>
                  <a:spLocks noChangeArrowheads="1"/>
                </p:cNvSpPr>
                <p:nvPr/>
              </p:nvSpPr>
              <p:spPr bwMode="auto">
                <a:xfrm>
                  <a:off x="684" y="2614"/>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d</a:t>
                  </a:r>
                </a:p>
              </p:txBody>
            </p:sp>
          </p:grpSp>
          <p:sp>
            <p:nvSpPr>
              <p:cNvPr id="177173" name="Line 39"/>
              <p:cNvSpPr>
                <a:spLocks noChangeShapeType="1"/>
              </p:cNvSpPr>
              <p:nvPr/>
            </p:nvSpPr>
            <p:spPr bwMode="auto">
              <a:xfrm flipH="1">
                <a:off x="585" y="3566"/>
                <a:ext cx="227" cy="0"/>
              </a:xfrm>
              <a:prstGeom prst="line">
                <a:avLst/>
              </a:prstGeom>
              <a:noFill/>
              <a:ln w="19050">
                <a:solidFill>
                  <a:srgbClr val="CC9900"/>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174" name="Rectangle 47"/>
              <p:cNvSpPr>
                <a:spLocks noChangeArrowheads="1"/>
              </p:cNvSpPr>
              <p:nvPr/>
            </p:nvSpPr>
            <p:spPr bwMode="auto">
              <a:xfrm>
                <a:off x="619" y="3414"/>
                <a:ext cx="343" cy="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sz="1600">
                    <a:solidFill>
                      <a:srgbClr val="000000"/>
                    </a:solidFill>
                  </a:rPr>
                  <a:t>۴٥</a:t>
                </a:r>
                <a:r>
                  <a:rPr lang="th-TH" altLang="en-US" sz="1600">
                    <a:solidFill>
                      <a:schemeClr val="tx2"/>
                    </a:solidFill>
                    <a:cs typeface="Times New Roman" panose="02020603050405020304" pitchFamily="18" charset="0"/>
                  </a:rPr>
                  <a:t>ํ</a:t>
                </a:r>
              </a:p>
            </p:txBody>
          </p:sp>
          <p:grpSp>
            <p:nvGrpSpPr>
              <p:cNvPr id="177175" name="Group 81"/>
              <p:cNvGrpSpPr>
                <a:grpSpLocks/>
              </p:cNvGrpSpPr>
              <p:nvPr/>
            </p:nvGrpSpPr>
            <p:grpSpPr bwMode="auto">
              <a:xfrm>
                <a:off x="528" y="3100"/>
                <a:ext cx="184" cy="192"/>
                <a:chOff x="2554" y="1526"/>
                <a:chExt cx="184" cy="192"/>
              </a:xfrm>
            </p:grpSpPr>
            <p:sp>
              <p:nvSpPr>
                <p:cNvPr id="177191" name="Rectangle 51"/>
                <p:cNvSpPr>
                  <a:spLocks noChangeArrowheads="1"/>
                </p:cNvSpPr>
                <p:nvPr/>
              </p:nvSpPr>
              <p:spPr bwMode="auto">
                <a:xfrm>
                  <a:off x="2554" y="1526"/>
                  <a:ext cx="18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solidFill>
                        <a:srgbClr val="000000"/>
                      </a:solidFill>
                      <a:cs typeface="Times New Roman" panose="02020603050405020304" pitchFamily="18" charset="0"/>
                    </a:rPr>
                    <a:t>E</a:t>
                  </a:r>
                </a:p>
              </p:txBody>
            </p:sp>
            <p:sp>
              <p:nvSpPr>
                <p:cNvPr id="177192" name="Line 52"/>
                <p:cNvSpPr>
                  <a:spLocks noChangeShapeType="1"/>
                </p:cNvSpPr>
                <p:nvPr/>
              </p:nvSpPr>
              <p:spPr bwMode="auto">
                <a:xfrm>
                  <a:off x="2603" y="1570"/>
                  <a:ext cx="79"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7176" name="Group 74"/>
              <p:cNvGrpSpPr>
                <a:grpSpLocks/>
              </p:cNvGrpSpPr>
              <p:nvPr/>
            </p:nvGrpSpPr>
            <p:grpSpPr bwMode="auto">
              <a:xfrm>
                <a:off x="858" y="2934"/>
                <a:ext cx="203" cy="192"/>
                <a:chOff x="2290" y="2251"/>
                <a:chExt cx="203" cy="192"/>
              </a:xfrm>
            </p:grpSpPr>
            <p:sp>
              <p:nvSpPr>
                <p:cNvPr id="177189" name="Rectangle 69"/>
                <p:cNvSpPr>
                  <a:spLocks noChangeArrowheads="1"/>
                </p:cNvSpPr>
                <p:nvPr/>
              </p:nvSpPr>
              <p:spPr bwMode="auto">
                <a:xfrm>
                  <a:off x="2290" y="2251"/>
                  <a:ext cx="20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solidFill>
                        <a:srgbClr val="000000"/>
                      </a:solidFill>
                      <a:cs typeface="Times New Roman" panose="02020603050405020304" pitchFamily="18" charset="0"/>
                    </a:rPr>
                    <a:t>dl</a:t>
                  </a:r>
                </a:p>
              </p:txBody>
            </p:sp>
            <p:sp>
              <p:nvSpPr>
                <p:cNvPr id="177190" name="Line 70"/>
                <p:cNvSpPr>
                  <a:spLocks noChangeShapeType="1"/>
                </p:cNvSpPr>
                <p:nvPr/>
              </p:nvSpPr>
              <p:spPr bwMode="auto">
                <a:xfrm>
                  <a:off x="2360" y="2281"/>
                  <a:ext cx="79"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7177" name="Group 78"/>
              <p:cNvGrpSpPr>
                <a:grpSpLocks/>
              </p:cNvGrpSpPr>
              <p:nvPr/>
            </p:nvGrpSpPr>
            <p:grpSpPr bwMode="auto">
              <a:xfrm>
                <a:off x="755" y="2497"/>
                <a:ext cx="203" cy="192"/>
                <a:chOff x="2290" y="2251"/>
                <a:chExt cx="203" cy="192"/>
              </a:xfrm>
            </p:grpSpPr>
            <p:sp>
              <p:nvSpPr>
                <p:cNvPr id="177187" name="Rectangle 79"/>
                <p:cNvSpPr>
                  <a:spLocks noChangeArrowheads="1"/>
                </p:cNvSpPr>
                <p:nvPr/>
              </p:nvSpPr>
              <p:spPr bwMode="auto">
                <a:xfrm>
                  <a:off x="2290" y="2251"/>
                  <a:ext cx="20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solidFill>
                        <a:srgbClr val="000000"/>
                      </a:solidFill>
                      <a:cs typeface="Times New Roman" panose="02020603050405020304" pitchFamily="18" charset="0"/>
                    </a:rPr>
                    <a:t>dl</a:t>
                  </a:r>
                </a:p>
              </p:txBody>
            </p:sp>
            <p:sp>
              <p:nvSpPr>
                <p:cNvPr id="177188" name="Line 80"/>
                <p:cNvSpPr>
                  <a:spLocks noChangeShapeType="1"/>
                </p:cNvSpPr>
                <p:nvPr/>
              </p:nvSpPr>
              <p:spPr bwMode="auto">
                <a:xfrm>
                  <a:off x="2360" y="2281"/>
                  <a:ext cx="79"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7178" name="Group 82"/>
              <p:cNvGrpSpPr>
                <a:grpSpLocks/>
              </p:cNvGrpSpPr>
              <p:nvPr/>
            </p:nvGrpSpPr>
            <p:grpSpPr bwMode="auto">
              <a:xfrm>
                <a:off x="928" y="2692"/>
                <a:ext cx="184" cy="192"/>
                <a:chOff x="2554" y="1526"/>
                <a:chExt cx="184" cy="192"/>
              </a:xfrm>
            </p:grpSpPr>
            <p:sp>
              <p:nvSpPr>
                <p:cNvPr id="177185" name="Rectangle 83"/>
                <p:cNvSpPr>
                  <a:spLocks noChangeArrowheads="1"/>
                </p:cNvSpPr>
                <p:nvPr/>
              </p:nvSpPr>
              <p:spPr bwMode="auto">
                <a:xfrm>
                  <a:off x="2554" y="1526"/>
                  <a:ext cx="18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solidFill>
                        <a:srgbClr val="000000"/>
                      </a:solidFill>
                      <a:cs typeface="Times New Roman" panose="02020603050405020304" pitchFamily="18" charset="0"/>
                    </a:rPr>
                    <a:t>E</a:t>
                  </a:r>
                </a:p>
              </p:txBody>
            </p:sp>
            <p:sp>
              <p:nvSpPr>
                <p:cNvPr id="177186" name="Line 84"/>
                <p:cNvSpPr>
                  <a:spLocks noChangeShapeType="1"/>
                </p:cNvSpPr>
                <p:nvPr/>
              </p:nvSpPr>
              <p:spPr bwMode="auto">
                <a:xfrm>
                  <a:off x="2603" y="1570"/>
                  <a:ext cx="79"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7179" name="Group 85"/>
              <p:cNvGrpSpPr>
                <a:grpSpLocks/>
              </p:cNvGrpSpPr>
              <p:nvPr/>
            </p:nvGrpSpPr>
            <p:grpSpPr bwMode="auto">
              <a:xfrm>
                <a:off x="885" y="3278"/>
                <a:ext cx="184" cy="192"/>
                <a:chOff x="2554" y="1526"/>
                <a:chExt cx="184" cy="192"/>
              </a:xfrm>
            </p:grpSpPr>
            <p:sp>
              <p:nvSpPr>
                <p:cNvPr id="177183" name="Rectangle 86"/>
                <p:cNvSpPr>
                  <a:spLocks noChangeArrowheads="1"/>
                </p:cNvSpPr>
                <p:nvPr/>
              </p:nvSpPr>
              <p:spPr bwMode="auto">
                <a:xfrm>
                  <a:off x="2554" y="1526"/>
                  <a:ext cx="18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solidFill>
                        <a:srgbClr val="000000"/>
                      </a:solidFill>
                      <a:cs typeface="Times New Roman" panose="02020603050405020304" pitchFamily="18" charset="0"/>
                    </a:rPr>
                    <a:t>E</a:t>
                  </a:r>
                </a:p>
              </p:txBody>
            </p:sp>
            <p:sp>
              <p:nvSpPr>
                <p:cNvPr id="177184" name="Line 87"/>
                <p:cNvSpPr>
                  <a:spLocks noChangeShapeType="1"/>
                </p:cNvSpPr>
                <p:nvPr/>
              </p:nvSpPr>
              <p:spPr bwMode="auto">
                <a:xfrm>
                  <a:off x="2603" y="1570"/>
                  <a:ext cx="79"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7180" name="Group 75"/>
              <p:cNvGrpSpPr>
                <a:grpSpLocks/>
              </p:cNvGrpSpPr>
              <p:nvPr/>
            </p:nvGrpSpPr>
            <p:grpSpPr bwMode="auto">
              <a:xfrm>
                <a:off x="404" y="2810"/>
                <a:ext cx="203" cy="192"/>
                <a:chOff x="2290" y="2251"/>
                <a:chExt cx="203" cy="192"/>
              </a:xfrm>
            </p:grpSpPr>
            <p:sp>
              <p:nvSpPr>
                <p:cNvPr id="177181" name="Rectangle 76"/>
                <p:cNvSpPr>
                  <a:spLocks noChangeArrowheads="1"/>
                </p:cNvSpPr>
                <p:nvPr/>
              </p:nvSpPr>
              <p:spPr bwMode="auto">
                <a:xfrm>
                  <a:off x="2290" y="2251"/>
                  <a:ext cx="20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solidFill>
                        <a:srgbClr val="000000"/>
                      </a:solidFill>
                      <a:cs typeface="Times New Roman" panose="02020603050405020304" pitchFamily="18" charset="0"/>
                    </a:rPr>
                    <a:t>dl</a:t>
                  </a:r>
                </a:p>
              </p:txBody>
            </p:sp>
            <p:sp>
              <p:nvSpPr>
                <p:cNvPr id="177182" name="Line 77"/>
                <p:cNvSpPr>
                  <a:spLocks noChangeShapeType="1"/>
                </p:cNvSpPr>
                <p:nvPr/>
              </p:nvSpPr>
              <p:spPr bwMode="auto">
                <a:xfrm>
                  <a:off x="2360" y="2281"/>
                  <a:ext cx="79" cy="0"/>
                </a:xfrm>
                <a:prstGeom prst="line">
                  <a:avLst/>
                </a:prstGeom>
                <a:noFill/>
                <a:ln w="6350" cap="sq">
                  <a:solidFill>
                    <a:srgbClr val="000000"/>
                  </a:solidFill>
                  <a:round/>
                  <a:headEnd type="none" w="lg" len="lg"/>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77162" name="Line 36"/>
            <p:cNvSpPr>
              <a:spLocks noChangeShapeType="1"/>
            </p:cNvSpPr>
            <p:nvPr/>
          </p:nvSpPr>
          <p:spPr bwMode="auto">
            <a:xfrm>
              <a:off x="560" y="3067"/>
              <a:ext cx="0" cy="227"/>
            </a:xfrm>
            <a:prstGeom prst="line">
              <a:avLst/>
            </a:prstGeom>
            <a:noFill/>
            <a:ln w="19050" cap="sq">
              <a:solidFill>
                <a:srgbClr val="DA20BF"/>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163" name="Line 37"/>
            <p:cNvSpPr>
              <a:spLocks noChangeShapeType="1"/>
            </p:cNvSpPr>
            <p:nvPr/>
          </p:nvSpPr>
          <p:spPr bwMode="auto">
            <a:xfrm flipV="1">
              <a:off x="560" y="2778"/>
              <a:ext cx="0" cy="249"/>
            </a:xfrm>
            <a:prstGeom prst="line">
              <a:avLst/>
            </a:prstGeom>
            <a:noFill/>
            <a:ln w="19050" cap="sq">
              <a:solidFill>
                <a:srgbClr val="00E3DE"/>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164" name="Line 38"/>
            <p:cNvSpPr>
              <a:spLocks noChangeShapeType="1"/>
            </p:cNvSpPr>
            <p:nvPr/>
          </p:nvSpPr>
          <p:spPr bwMode="auto">
            <a:xfrm flipH="1">
              <a:off x="734" y="2653"/>
              <a:ext cx="227" cy="0"/>
            </a:xfrm>
            <a:prstGeom prst="line">
              <a:avLst/>
            </a:prstGeom>
            <a:noFill/>
            <a:ln w="19050" cap="sq">
              <a:solidFill>
                <a:srgbClr val="00E3DE"/>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165" name="Line 40"/>
            <p:cNvSpPr>
              <a:spLocks noChangeShapeType="1"/>
            </p:cNvSpPr>
            <p:nvPr/>
          </p:nvSpPr>
          <p:spPr bwMode="auto">
            <a:xfrm>
              <a:off x="964" y="2653"/>
              <a:ext cx="0" cy="227"/>
            </a:xfrm>
            <a:prstGeom prst="line">
              <a:avLst/>
            </a:prstGeom>
            <a:noFill/>
            <a:ln w="19050" cap="sq">
              <a:solidFill>
                <a:srgbClr val="DA20BF"/>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166" name="Line 41"/>
            <p:cNvSpPr>
              <a:spLocks noChangeShapeType="1"/>
            </p:cNvSpPr>
            <p:nvPr/>
          </p:nvSpPr>
          <p:spPr bwMode="auto">
            <a:xfrm>
              <a:off x="904" y="3206"/>
              <a:ext cx="0" cy="227"/>
            </a:xfrm>
            <a:prstGeom prst="line">
              <a:avLst/>
            </a:prstGeom>
            <a:noFill/>
            <a:ln w="19050" cap="sq">
              <a:solidFill>
                <a:srgbClr val="DA20BF"/>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167" name="Line 42"/>
            <p:cNvSpPr>
              <a:spLocks noChangeShapeType="1"/>
            </p:cNvSpPr>
            <p:nvPr/>
          </p:nvSpPr>
          <p:spPr bwMode="auto">
            <a:xfrm flipV="1">
              <a:off x="903" y="3063"/>
              <a:ext cx="129" cy="137"/>
            </a:xfrm>
            <a:prstGeom prst="line">
              <a:avLst/>
            </a:prstGeom>
            <a:noFill/>
            <a:ln w="19050" cap="sq">
              <a:solidFill>
                <a:srgbClr val="00E3DE"/>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168" name="Oval 43"/>
            <p:cNvSpPr>
              <a:spLocks noChangeArrowheads="1"/>
            </p:cNvSpPr>
            <p:nvPr/>
          </p:nvSpPr>
          <p:spPr bwMode="auto">
            <a:xfrm>
              <a:off x="952" y="2643"/>
              <a:ext cx="23" cy="23"/>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7169" name="Oval 44"/>
            <p:cNvSpPr>
              <a:spLocks noChangeArrowheads="1"/>
            </p:cNvSpPr>
            <p:nvPr/>
          </p:nvSpPr>
          <p:spPr bwMode="auto">
            <a:xfrm>
              <a:off x="895" y="3182"/>
              <a:ext cx="23" cy="23"/>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7170" name="Oval 45"/>
            <p:cNvSpPr>
              <a:spLocks noChangeArrowheads="1"/>
            </p:cNvSpPr>
            <p:nvPr/>
          </p:nvSpPr>
          <p:spPr bwMode="auto">
            <a:xfrm>
              <a:off x="550" y="3037"/>
              <a:ext cx="23" cy="23"/>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756828" name="Rectangle 92"/>
          <p:cNvSpPr>
            <a:spLocks noChangeArrowheads="1"/>
          </p:cNvSpPr>
          <p:nvPr/>
        </p:nvSpPr>
        <p:spPr bwMode="auto">
          <a:xfrm>
            <a:off x="8275764" y="1254125"/>
            <a:ext cx="192392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spcBef>
                <a:spcPct val="0"/>
              </a:spcBef>
              <a:buClrTx/>
              <a:buFontTx/>
              <a:buNone/>
            </a:pPr>
            <a:r>
              <a:rPr lang="fa-IR" altLang="en-US">
                <a:solidFill>
                  <a:schemeClr val="tx2"/>
                </a:solidFill>
              </a:rPr>
              <a:t>از مسير </a:t>
            </a:r>
            <a:r>
              <a:rPr lang="en-US" altLang="en-US">
                <a:solidFill>
                  <a:schemeClr val="tx2"/>
                </a:solidFill>
              </a:rPr>
              <a:t>AB</a:t>
            </a:r>
            <a:r>
              <a:rPr lang="fa-IR" altLang="en-US">
                <a:solidFill>
                  <a:schemeClr val="tx2"/>
                </a:solidFill>
              </a:rPr>
              <a:t> :</a:t>
            </a:r>
            <a:endParaRPr lang="en-US" altLang="en-US">
              <a:solidFill>
                <a:schemeClr val="tx2"/>
              </a:solidFill>
            </a:endParaRPr>
          </a:p>
        </p:txBody>
      </p:sp>
      <p:sp>
        <p:nvSpPr>
          <p:cNvPr id="756829" name="Rectangle 93"/>
          <p:cNvSpPr>
            <a:spLocks noChangeArrowheads="1"/>
          </p:cNvSpPr>
          <p:nvPr/>
        </p:nvSpPr>
        <p:spPr bwMode="auto">
          <a:xfrm>
            <a:off x="8036916" y="3225800"/>
            <a:ext cx="21627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spcBef>
                <a:spcPct val="0"/>
              </a:spcBef>
              <a:buClrTx/>
              <a:buFontTx/>
              <a:buNone/>
            </a:pPr>
            <a:r>
              <a:rPr lang="fa-IR" altLang="en-US">
                <a:solidFill>
                  <a:schemeClr val="tx2"/>
                </a:solidFill>
              </a:rPr>
              <a:t>از مسير </a:t>
            </a:r>
            <a:r>
              <a:rPr lang="en-US" altLang="en-US">
                <a:solidFill>
                  <a:schemeClr val="tx2"/>
                </a:solidFill>
              </a:rPr>
              <a:t>ABC</a:t>
            </a:r>
            <a:r>
              <a:rPr lang="fa-IR" altLang="en-US">
                <a:solidFill>
                  <a:schemeClr val="tx2"/>
                </a:solidFill>
              </a:rPr>
              <a:t> :</a:t>
            </a:r>
            <a:endParaRPr lang="en-US" altLang="en-US">
              <a:solidFill>
                <a:schemeClr val="tx2"/>
              </a:solidFill>
            </a:endParaRPr>
          </a:p>
        </p:txBody>
      </p:sp>
    </p:spTree>
    <p:extLst>
      <p:ext uri="{BB962C8B-B14F-4D97-AF65-F5344CB8AC3E}">
        <p14:creationId xmlns:p14="http://schemas.microsoft.com/office/powerpoint/2010/main" val="288245027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56738"/>
                                        </p:tgtEl>
                                        <p:attrNameLst>
                                          <p:attrName>style.visibility</p:attrName>
                                        </p:attrNameLst>
                                      </p:cBhvr>
                                      <p:to>
                                        <p:strVal val="visible"/>
                                      </p:to>
                                    </p:set>
                                    <p:animEffect transition="in" filter="fade">
                                      <p:cBhvr>
                                        <p:cTn id="7" dur="800" decel="100000"/>
                                        <p:tgtEl>
                                          <p:spTgt spid="756738"/>
                                        </p:tgtEl>
                                      </p:cBhvr>
                                    </p:animEffect>
                                    <p:anim calcmode="lin" valueType="num">
                                      <p:cBhvr>
                                        <p:cTn id="8" dur="800" decel="100000" fill="hold"/>
                                        <p:tgtEl>
                                          <p:spTgt spid="756738"/>
                                        </p:tgtEl>
                                        <p:attrNameLst>
                                          <p:attrName>style.rotation</p:attrName>
                                        </p:attrNameLst>
                                      </p:cBhvr>
                                      <p:tavLst>
                                        <p:tav tm="0">
                                          <p:val>
                                            <p:fltVal val="-90"/>
                                          </p:val>
                                        </p:tav>
                                        <p:tav tm="100000">
                                          <p:val>
                                            <p:fltVal val="0"/>
                                          </p:val>
                                        </p:tav>
                                      </p:tavLst>
                                    </p:anim>
                                    <p:anim calcmode="lin" valueType="num">
                                      <p:cBhvr>
                                        <p:cTn id="9" dur="800" decel="100000" fill="hold"/>
                                        <p:tgtEl>
                                          <p:spTgt spid="756738"/>
                                        </p:tgtEl>
                                        <p:attrNameLst>
                                          <p:attrName>ppt_x</p:attrName>
                                        </p:attrNameLst>
                                      </p:cBhvr>
                                      <p:tavLst>
                                        <p:tav tm="0">
                                          <p:val>
                                            <p:strVal val="#ppt_x+0.4"/>
                                          </p:val>
                                        </p:tav>
                                        <p:tav tm="100000">
                                          <p:val>
                                            <p:strVal val="#ppt_x-0.05"/>
                                          </p:val>
                                        </p:tav>
                                      </p:tavLst>
                                    </p:anim>
                                    <p:anim calcmode="lin" valueType="num">
                                      <p:cBhvr>
                                        <p:cTn id="10" dur="800" decel="100000" fill="hold"/>
                                        <p:tgtEl>
                                          <p:spTgt spid="75673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5673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5673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6" presetClass="entr" presetSubtype="0" fill="hold" nodeType="afterEffect">
                                  <p:stCondLst>
                                    <p:cond delay="0"/>
                                  </p:stCondLst>
                                  <p:childTnLst>
                                    <p:set>
                                      <p:cBhvr>
                                        <p:cTn id="15" dur="1" fill="hold">
                                          <p:stCondLst>
                                            <p:cond delay="0"/>
                                          </p:stCondLst>
                                        </p:cTn>
                                        <p:tgtEl>
                                          <p:spTgt spid="756827"/>
                                        </p:tgtEl>
                                        <p:attrNameLst>
                                          <p:attrName>style.visibility</p:attrName>
                                        </p:attrNameLst>
                                      </p:cBhvr>
                                      <p:to>
                                        <p:strVal val="visible"/>
                                      </p:to>
                                    </p:set>
                                    <p:animEffect transition="in" filter="wipe(down)">
                                      <p:cBhvr>
                                        <p:cTn id="16" dur="580">
                                          <p:stCondLst>
                                            <p:cond delay="0"/>
                                          </p:stCondLst>
                                        </p:cTn>
                                        <p:tgtEl>
                                          <p:spTgt spid="756827"/>
                                        </p:tgtEl>
                                      </p:cBhvr>
                                    </p:animEffect>
                                    <p:anim calcmode="lin" valueType="num">
                                      <p:cBhvr>
                                        <p:cTn id="17" dur="1822" tmFilter="0,0; 0.14,0.36; 0.43,0.73; 0.71,0.91; 1.0,1.0">
                                          <p:stCondLst>
                                            <p:cond delay="0"/>
                                          </p:stCondLst>
                                        </p:cTn>
                                        <p:tgtEl>
                                          <p:spTgt spid="756827"/>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756827"/>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756827"/>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756827"/>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756827"/>
                                        </p:tgtEl>
                                        <p:attrNameLst>
                                          <p:attrName>ppt_y</p:attrName>
                                        </p:attrNameLst>
                                      </p:cBhvr>
                                      <p:tavLst>
                                        <p:tav tm="0" fmla="#ppt_y-sin(pi*$)/81">
                                          <p:val>
                                            <p:fltVal val="0"/>
                                          </p:val>
                                        </p:tav>
                                        <p:tav tm="100000">
                                          <p:val>
                                            <p:fltVal val="1"/>
                                          </p:val>
                                        </p:tav>
                                      </p:tavLst>
                                    </p:anim>
                                    <p:animScale>
                                      <p:cBhvr>
                                        <p:cTn id="22" dur="26">
                                          <p:stCondLst>
                                            <p:cond delay="650"/>
                                          </p:stCondLst>
                                        </p:cTn>
                                        <p:tgtEl>
                                          <p:spTgt spid="756827"/>
                                        </p:tgtEl>
                                      </p:cBhvr>
                                      <p:to x="100000" y="60000"/>
                                    </p:animScale>
                                    <p:animScale>
                                      <p:cBhvr>
                                        <p:cTn id="23" dur="166" decel="50000">
                                          <p:stCondLst>
                                            <p:cond delay="676"/>
                                          </p:stCondLst>
                                        </p:cTn>
                                        <p:tgtEl>
                                          <p:spTgt spid="756827"/>
                                        </p:tgtEl>
                                      </p:cBhvr>
                                      <p:to x="100000" y="100000"/>
                                    </p:animScale>
                                    <p:animScale>
                                      <p:cBhvr>
                                        <p:cTn id="24" dur="26">
                                          <p:stCondLst>
                                            <p:cond delay="1312"/>
                                          </p:stCondLst>
                                        </p:cTn>
                                        <p:tgtEl>
                                          <p:spTgt spid="756827"/>
                                        </p:tgtEl>
                                      </p:cBhvr>
                                      <p:to x="100000" y="80000"/>
                                    </p:animScale>
                                    <p:animScale>
                                      <p:cBhvr>
                                        <p:cTn id="25" dur="166" decel="50000">
                                          <p:stCondLst>
                                            <p:cond delay="1338"/>
                                          </p:stCondLst>
                                        </p:cTn>
                                        <p:tgtEl>
                                          <p:spTgt spid="756827"/>
                                        </p:tgtEl>
                                      </p:cBhvr>
                                      <p:to x="100000" y="100000"/>
                                    </p:animScale>
                                    <p:animScale>
                                      <p:cBhvr>
                                        <p:cTn id="26" dur="26">
                                          <p:stCondLst>
                                            <p:cond delay="1642"/>
                                          </p:stCondLst>
                                        </p:cTn>
                                        <p:tgtEl>
                                          <p:spTgt spid="756827"/>
                                        </p:tgtEl>
                                      </p:cBhvr>
                                      <p:to x="100000" y="90000"/>
                                    </p:animScale>
                                    <p:animScale>
                                      <p:cBhvr>
                                        <p:cTn id="27" dur="166" decel="50000">
                                          <p:stCondLst>
                                            <p:cond delay="1668"/>
                                          </p:stCondLst>
                                        </p:cTn>
                                        <p:tgtEl>
                                          <p:spTgt spid="756827"/>
                                        </p:tgtEl>
                                      </p:cBhvr>
                                      <p:to x="100000" y="100000"/>
                                    </p:animScale>
                                    <p:animScale>
                                      <p:cBhvr>
                                        <p:cTn id="28" dur="26">
                                          <p:stCondLst>
                                            <p:cond delay="1808"/>
                                          </p:stCondLst>
                                        </p:cTn>
                                        <p:tgtEl>
                                          <p:spTgt spid="756827"/>
                                        </p:tgtEl>
                                      </p:cBhvr>
                                      <p:to x="100000" y="95000"/>
                                    </p:animScale>
                                    <p:animScale>
                                      <p:cBhvr>
                                        <p:cTn id="29" dur="166" decel="50000">
                                          <p:stCondLst>
                                            <p:cond delay="1834"/>
                                          </p:stCondLst>
                                        </p:cTn>
                                        <p:tgtEl>
                                          <p:spTgt spid="756827"/>
                                        </p:tgtEl>
                                      </p:cBhvr>
                                      <p:to x="100000" y="100000"/>
                                    </p:animScale>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56828"/>
                                        </p:tgtEl>
                                        <p:attrNameLst>
                                          <p:attrName>style.visibility</p:attrName>
                                        </p:attrNameLst>
                                      </p:cBhvr>
                                      <p:to>
                                        <p:strVal val="visible"/>
                                      </p:to>
                                    </p:set>
                                    <p:animEffect transition="in" filter="fade">
                                      <p:cBhvr>
                                        <p:cTn id="34" dur="1000"/>
                                        <p:tgtEl>
                                          <p:spTgt spid="756828"/>
                                        </p:tgtEl>
                                      </p:cBhvr>
                                    </p:animEffect>
                                    <p:anim calcmode="lin" valueType="num">
                                      <p:cBhvr>
                                        <p:cTn id="35" dur="1000" fill="hold"/>
                                        <p:tgtEl>
                                          <p:spTgt spid="756828"/>
                                        </p:tgtEl>
                                        <p:attrNameLst>
                                          <p:attrName>ppt_x</p:attrName>
                                        </p:attrNameLst>
                                      </p:cBhvr>
                                      <p:tavLst>
                                        <p:tav tm="0">
                                          <p:val>
                                            <p:strVal val="#ppt_x"/>
                                          </p:val>
                                        </p:tav>
                                        <p:tav tm="100000">
                                          <p:val>
                                            <p:strVal val="#ppt_x"/>
                                          </p:val>
                                        </p:tav>
                                      </p:tavLst>
                                    </p:anim>
                                    <p:anim calcmode="lin" valueType="num">
                                      <p:cBhvr>
                                        <p:cTn id="36" dur="1000" fill="hold"/>
                                        <p:tgtEl>
                                          <p:spTgt spid="756828"/>
                                        </p:tgtEl>
                                        <p:attrNameLst>
                                          <p:attrName>ppt_y</p:attrName>
                                        </p:attrNameLst>
                                      </p:cBhvr>
                                      <p:tavLst>
                                        <p:tav tm="0">
                                          <p:val>
                                            <p:strVal val="#ppt_y+.1"/>
                                          </p:val>
                                        </p:tav>
                                        <p:tav tm="100000">
                                          <p:val>
                                            <p:strVal val="#ppt_y"/>
                                          </p:val>
                                        </p:tav>
                                      </p:tavLst>
                                    </p:anim>
                                  </p:childTnLst>
                                </p:cTn>
                              </p:par>
                            </p:childTnLst>
                          </p:cTn>
                        </p:par>
                        <p:par>
                          <p:cTn id="37" fill="hold" nodeType="afterGroup">
                            <p:stCondLst>
                              <p:cond delay="1000"/>
                            </p:stCondLst>
                            <p:childTnLst>
                              <p:par>
                                <p:cTn id="38" presetID="34" presetClass="entr" presetSubtype="0" fill="hold" nodeType="afterEffect">
                                  <p:stCondLst>
                                    <p:cond delay="0"/>
                                  </p:stCondLst>
                                  <p:childTnLst>
                                    <p:set>
                                      <p:cBhvr>
                                        <p:cTn id="39" dur="1" fill="hold">
                                          <p:stCondLst>
                                            <p:cond delay="0"/>
                                          </p:stCondLst>
                                        </p:cTn>
                                        <p:tgtEl>
                                          <p:spTgt spid="756744"/>
                                        </p:tgtEl>
                                        <p:attrNameLst>
                                          <p:attrName>style.visibility</p:attrName>
                                        </p:attrNameLst>
                                      </p:cBhvr>
                                      <p:to>
                                        <p:strVal val="visible"/>
                                      </p:to>
                                    </p:set>
                                    <p:anim from="(-#ppt_w/2)" to="(#ppt_x)" calcmode="lin" valueType="num">
                                      <p:cBhvr>
                                        <p:cTn id="40" dur="600" fill="hold">
                                          <p:stCondLst>
                                            <p:cond delay="0"/>
                                          </p:stCondLst>
                                        </p:cTn>
                                        <p:tgtEl>
                                          <p:spTgt spid="756744"/>
                                        </p:tgtEl>
                                        <p:attrNameLst>
                                          <p:attrName>ppt_x</p:attrName>
                                        </p:attrNameLst>
                                      </p:cBhvr>
                                    </p:anim>
                                    <p:anim from="0" to="-1.0" calcmode="lin" valueType="num">
                                      <p:cBhvr>
                                        <p:cTn id="41" dur="200" decel="50000" autoRev="1" fill="hold">
                                          <p:stCondLst>
                                            <p:cond delay="600"/>
                                          </p:stCondLst>
                                        </p:cTn>
                                        <p:tgtEl>
                                          <p:spTgt spid="756744"/>
                                        </p:tgtEl>
                                        <p:attrNameLst>
                                          <p:attrName>xshear</p:attrName>
                                        </p:attrNameLst>
                                      </p:cBhvr>
                                    </p:anim>
                                    <p:animScale>
                                      <p:cBhvr>
                                        <p:cTn id="42" dur="200" decel="100000" autoRev="1" fill="hold">
                                          <p:stCondLst>
                                            <p:cond delay="600"/>
                                          </p:stCondLst>
                                        </p:cTn>
                                        <p:tgtEl>
                                          <p:spTgt spid="756744"/>
                                        </p:tgtEl>
                                      </p:cBhvr>
                                      <p:from x="100000" y="100000"/>
                                      <p:to x="80000" y="100000"/>
                                    </p:animScale>
                                    <p:anim by="(#ppt_h/3+#ppt_w*0.1)" calcmode="lin" valueType="num">
                                      <p:cBhvr additive="sum">
                                        <p:cTn id="43" dur="200" decel="100000" autoRev="1" fill="hold">
                                          <p:stCondLst>
                                            <p:cond delay="600"/>
                                          </p:stCondLst>
                                        </p:cTn>
                                        <p:tgtEl>
                                          <p:spTgt spid="756744"/>
                                        </p:tgtEl>
                                        <p:attrNameLst>
                                          <p:attrName>ppt_x</p:attrName>
                                        </p:attrNameLst>
                                      </p:cBhvr>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56829"/>
                                        </p:tgtEl>
                                        <p:attrNameLst>
                                          <p:attrName>style.visibility</p:attrName>
                                        </p:attrNameLst>
                                      </p:cBhvr>
                                      <p:to>
                                        <p:strVal val="visible"/>
                                      </p:to>
                                    </p:set>
                                    <p:animEffect transition="in" filter="fade">
                                      <p:cBhvr>
                                        <p:cTn id="48" dur="1000"/>
                                        <p:tgtEl>
                                          <p:spTgt spid="756829"/>
                                        </p:tgtEl>
                                      </p:cBhvr>
                                    </p:animEffect>
                                    <p:anim calcmode="lin" valueType="num">
                                      <p:cBhvr>
                                        <p:cTn id="49" dur="1000" fill="hold"/>
                                        <p:tgtEl>
                                          <p:spTgt spid="756829"/>
                                        </p:tgtEl>
                                        <p:attrNameLst>
                                          <p:attrName>ppt_x</p:attrName>
                                        </p:attrNameLst>
                                      </p:cBhvr>
                                      <p:tavLst>
                                        <p:tav tm="0">
                                          <p:val>
                                            <p:strVal val="#ppt_x"/>
                                          </p:val>
                                        </p:tav>
                                        <p:tav tm="100000">
                                          <p:val>
                                            <p:strVal val="#ppt_x"/>
                                          </p:val>
                                        </p:tav>
                                      </p:tavLst>
                                    </p:anim>
                                    <p:anim calcmode="lin" valueType="num">
                                      <p:cBhvr>
                                        <p:cTn id="50" dur="1000" fill="hold"/>
                                        <p:tgtEl>
                                          <p:spTgt spid="756829"/>
                                        </p:tgtEl>
                                        <p:attrNameLst>
                                          <p:attrName>ppt_y</p:attrName>
                                        </p:attrNameLst>
                                      </p:cBhvr>
                                      <p:tavLst>
                                        <p:tav tm="0">
                                          <p:val>
                                            <p:strVal val="#ppt_y+.1"/>
                                          </p:val>
                                        </p:tav>
                                        <p:tav tm="100000">
                                          <p:val>
                                            <p:strVal val="#ppt_y"/>
                                          </p:val>
                                        </p:tav>
                                      </p:tavLst>
                                    </p:anim>
                                  </p:childTnLst>
                                </p:cTn>
                              </p:par>
                            </p:childTnLst>
                          </p:cTn>
                        </p:par>
                        <p:par>
                          <p:cTn id="51" fill="hold" nodeType="afterGroup">
                            <p:stCondLst>
                              <p:cond delay="1000"/>
                            </p:stCondLst>
                            <p:childTnLst>
                              <p:par>
                                <p:cTn id="52" presetID="34" presetClass="entr" presetSubtype="0" fill="hold" nodeType="afterEffect">
                                  <p:stCondLst>
                                    <p:cond delay="0"/>
                                  </p:stCondLst>
                                  <p:childTnLst>
                                    <p:set>
                                      <p:cBhvr>
                                        <p:cTn id="53" dur="1" fill="hold">
                                          <p:stCondLst>
                                            <p:cond delay="0"/>
                                          </p:stCondLst>
                                        </p:cTn>
                                        <p:tgtEl>
                                          <p:spTgt spid="756740"/>
                                        </p:tgtEl>
                                        <p:attrNameLst>
                                          <p:attrName>style.visibility</p:attrName>
                                        </p:attrNameLst>
                                      </p:cBhvr>
                                      <p:to>
                                        <p:strVal val="visible"/>
                                      </p:to>
                                    </p:set>
                                    <p:anim from="(-#ppt_w/2)" to="(#ppt_x)" calcmode="lin" valueType="num">
                                      <p:cBhvr>
                                        <p:cTn id="54" dur="600" fill="hold">
                                          <p:stCondLst>
                                            <p:cond delay="0"/>
                                          </p:stCondLst>
                                        </p:cTn>
                                        <p:tgtEl>
                                          <p:spTgt spid="756740"/>
                                        </p:tgtEl>
                                        <p:attrNameLst>
                                          <p:attrName>ppt_x</p:attrName>
                                        </p:attrNameLst>
                                      </p:cBhvr>
                                    </p:anim>
                                    <p:anim from="0" to="-1.0" calcmode="lin" valueType="num">
                                      <p:cBhvr>
                                        <p:cTn id="55" dur="200" decel="50000" autoRev="1" fill="hold">
                                          <p:stCondLst>
                                            <p:cond delay="600"/>
                                          </p:stCondLst>
                                        </p:cTn>
                                        <p:tgtEl>
                                          <p:spTgt spid="756740"/>
                                        </p:tgtEl>
                                        <p:attrNameLst>
                                          <p:attrName>xshear</p:attrName>
                                        </p:attrNameLst>
                                      </p:cBhvr>
                                    </p:anim>
                                    <p:animScale>
                                      <p:cBhvr>
                                        <p:cTn id="56" dur="200" decel="100000" autoRev="1" fill="hold">
                                          <p:stCondLst>
                                            <p:cond delay="600"/>
                                          </p:stCondLst>
                                        </p:cTn>
                                        <p:tgtEl>
                                          <p:spTgt spid="756740"/>
                                        </p:tgtEl>
                                      </p:cBhvr>
                                      <p:from x="100000" y="100000"/>
                                      <p:to x="80000" y="100000"/>
                                    </p:animScale>
                                    <p:anim by="(#ppt_h/3+#ppt_w*0.1)" calcmode="lin" valueType="num">
                                      <p:cBhvr additive="sum">
                                        <p:cTn id="57" dur="200" decel="100000" autoRev="1" fill="hold">
                                          <p:stCondLst>
                                            <p:cond delay="600"/>
                                          </p:stCondLst>
                                        </p:cTn>
                                        <p:tgtEl>
                                          <p:spTgt spid="756740"/>
                                        </p:tgtEl>
                                        <p:attrNameLst>
                                          <p:attrName>ppt_x</p:attrName>
                                        </p:attrNameLst>
                                      </p:cBhvr>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42" presetClass="entr" presetSubtype="0" fill="hold" nodeType="clickEffect">
                                  <p:stCondLst>
                                    <p:cond delay="0"/>
                                  </p:stCondLst>
                                  <p:childTnLst>
                                    <p:set>
                                      <p:cBhvr>
                                        <p:cTn id="61" dur="1" fill="hold">
                                          <p:stCondLst>
                                            <p:cond delay="0"/>
                                          </p:stCondLst>
                                        </p:cTn>
                                        <p:tgtEl>
                                          <p:spTgt spid="756742"/>
                                        </p:tgtEl>
                                        <p:attrNameLst>
                                          <p:attrName>style.visibility</p:attrName>
                                        </p:attrNameLst>
                                      </p:cBhvr>
                                      <p:to>
                                        <p:strVal val="visible"/>
                                      </p:to>
                                    </p:set>
                                    <p:animEffect transition="in" filter="fade">
                                      <p:cBhvr>
                                        <p:cTn id="62" dur="1000"/>
                                        <p:tgtEl>
                                          <p:spTgt spid="756742"/>
                                        </p:tgtEl>
                                      </p:cBhvr>
                                    </p:animEffect>
                                    <p:anim calcmode="lin" valueType="num">
                                      <p:cBhvr>
                                        <p:cTn id="63" dur="1000" fill="hold"/>
                                        <p:tgtEl>
                                          <p:spTgt spid="756742"/>
                                        </p:tgtEl>
                                        <p:attrNameLst>
                                          <p:attrName>ppt_x</p:attrName>
                                        </p:attrNameLst>
                                      </p:cBhvr>
                                      <p:tavLst>
                                        <p:tav tm="0">
                                          <p:val>
                                            <p:strVal val="#ppt_x"/>
                                          </p:val>
                                        </p:tav>
                                        <p:tav tm="100000">
                                          <p:val>
                                            <p:strVal val="#ppt_x"/>
                                          </p:val>
                                        </p:tav>
                                      </p:tavLst>
                                    </p:anim>
                                    <p:anim calcmode="lin" valueType="num">
                                      <p:cBhvr>
                                        <p:cTn id="64" dur="1000" fill="hold"/>
                                        <p:tgtEl>
                                          <p:spTgt spid="7567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6738" grpId="0"/>
      <p:bldP spid="756828" grpId="0"/>
      <p:bldP spid="75682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a:xfrm>
            <a:off x="2127250" y="381000"/>
            <a:ext cx="8001000" cy="838200"/>
          </a:xfrm>
        </p:spPr>
        <p:txBody>
          <a:bodyPr/>
          <a:lstStyle/>
          <a:p>
            <a:pPr eaLnBrk="1" hangingPunct="1"/>
            <a:r>
              <a:rPr lang="fa-IR" altLang="en-US" smtClean="0"/>
              <a:t> مثال 4 </a:t>
            </a:r>
            <a:endParaRPr lang="en-US" altLang="en-US" smtClean="0"/>
          </a:p>
        </p:txBody>
      </p:sp>
      <p:sp>
        <p:nvSpPr>
          <p:cNvPr id="757763" name="Rectangle 3"/>
          <p:cNvSpPr>
            <a:spLocks noGrp="1" noChangeArrowheads="1"/>
          </p:cNvSpPr>
          <p:nvPr>
            <p:ph type="body" sz="half" idx="1"/>
          </p:nvPr>
        </p:nvSpPr>
        <p:spPr>
          <a:xfrm>
            <a:off x="2135189" y="1295400"/>
            <a:ext cx="7920037" cy="1125538"/>
          </a:xfrm>
        </p:spPr>
        <p:txBody>
          <a:bodyPr/>
          <a:lstStyle/>
          <a:p>
            <a:pPr marL="0" indent="0">
              <a:buNone/>
            </a:pPr>
            <a:r>
              <a:rPr lang="fa-IR" altLang="en-US" smtClean="0"/>
              <a:t>مطلوب است پتانسيل الكتريكي در مركز مربعي به ضلع </a:t>
            </a:r>
            <a:r>
              <a:rPr lang="en-US" altLang="en-US" smtClean="0">
                <a:solidFill>
                  <a:srgbClr val="000000"/>
                </a:solidFill>
                <a:latin typeface="B Nazanin" panose="00000400000000000000" pitchFamily="2" charset="-78"/>
              </a:rPr>
              <a:t>10</a:t>
            </a:r>
            <a:r>
              <a:rPr lang="en-US" altLang="en-US" smtClean="0">
                <a:solidFill>
                  <a:srgbClr val="000000"/>
                </a:solidFill>
                <a:cs typeface="Times New Roman" panose="02020603050405020304" pitchFamily="18" charset="0"/>
              </a:rPr>
              <a:t>m</a:t>
            </a:r>
            <a:r>
              <a:rPr lang="fa-IR" altLang="en-US" smtClean="0"/>
              <a:t> كه بارهاي </a:t>
            </a:r>
            <a:r>
              <a:rPr lang="en-US" altLang="en-US" smtClean="0">
                <a:solidFill>
                  <a:srgbClr val="000000"/>
                </a:solidFill>
                <a:cs typeface="Times New Roman" panose="02020603050405020304" pitchFamily="18" charset="0"/>
              </a:rPr>
              <a:t>q</a:t>
            </a:r>
            <a:r>
              <a:rPr lang="en-US" altLang="en-US" baseline="-25000" smtClean="0">
                <a:solidFill>
                  <a:srgbClr val="000000"/>
                </a:solidFill>
                <a:latin typeface="B Nazanin" panose="00000400000000000000" pitchFamily="2" charset="-78"/>
              </a:rPr>
              <a:t>1</a:t>
            </a:r>
            <a:r>
              <a:rPr lang="fa-IR" altLang="en-US" smtClean="0"/>
              <a:t>،</a:t>
            </a:r>
            <a:r>
              <a:rPr lang="en-US" altLang="en-US" smtClean="0">
                <a:solidFill>
                  <a:srgbClr val="000000"/>
                </a:solidFill>
                <a:cs typeface="Times New Roman" panose="02020603050405020304" pitchFamily="18" charset="0"/>
              </a:rPr>
              <a:t>q</a:t>
            </a:r>
            <a:r>
              <a:rPr lang="en-US" altLang="en-US" baseline="-25000" smtClean="0">
                <a:solidFill>
                  <a:srgbClr val="000000"/>
                </a:solidFill>
                <a:latin typeface="B Nazanin" panose="00000400000000000000" pitchFamily="2" charset="-78"/>
              </a:rPr>
              <a:t>2</a:t>
            </a:r>
            <a:r>
              <a:rPr lang="fa-IR" altLang="en-US" smtClean="0"/>
              <a:t>،</a:t>
            </a:r>
            <a:r>
              <a:rPr lang="en-US" altLang="en-US" smtClean="0">
                <a:solidFill>
                  <a:srgbClr val="000000"/>
                </a:solidFill>
                <a:cs typeface="Times New Roman" panose="02020603050405020304" pitchFamily="18" charset="0"/>
              </a:rPr>
              <a:t>q</a:t>
            </a:r>
            <a:r>
              <a:rPr lang="en-US" altLang="en-US" baseline="-25000" smtClean="0">
                <a:solidFill>
                  <a:srgbClr val="000000"/>
                </a:solidFill>
                <a:latin typeface="B Nazanin" panose="00000400000000000000" pitchFamily="2" charset="-78"/>
              </a:rPr>
              <a:t>3</a:t>
            </a:r>
            <a:r>
              <a:rPr lang="fa-IR" altLang="en-US" smtClean="0"/>
              <a:t>و </a:t>
            </a:r>
            <a:r>
              <a:rPr lang="fa-IR" altLang="en-US" baseline="-25000" smtClean="0">
                <a:solidFill>
                  <a:srgbClr val="000000"/>
                </a:solidFill>
              </a:rPr>
              <a:t>۴</a:t>
            </a:r>
            <a:r>
              <a:rPr lang="en-US" altLang="en-US" smtClean="0">
                <a:solidFill>
                  <a:srgbClr val="000000"/>
                </a:solidFill>
                <a:cs typeface="Times New Roman" panose="02020603050405020304" pitchFamily="18" charset="0"/>
              </a:rPr>
              <a:t>q</a:t>
            </a:r>
            <a:r>
              <a:rPr lang="fa-IR" altLang="en-US" smtClean="0"/>
              <a:t> در رئوس آن قرار دارند . </a:t>
            </a:r>
            <a:endParaRPr lang="en-US" altLang="en-US" smtClean="0"/>
          </a:p>
        </p:txBody>
      </p:sp>
      <p:grpSp>
        <p:nvGrpSpPr>
          <p:cNvPr id="757836" name="Group 76"/>
          <p:cNvGrpSpPr>
            <a:grpSpLocks/>
          </p:cNvGrpSpPr>
          <p:nvPr/>
        </p:nvGrpSpPr>
        <p:grpSpPr bwMode="auto">
          <a:xfrm>
            <a:off x="4433888" y="2708275"/>
            <a:ext cx="3275012" cy="2840038"/>
            <a:chOff x="793" y="2131"/>
            <a:chExt cx="2063" cy="1789"/>
          </a:xfrm>
        </p:grpSpPr>
        <p:graphicFrame>
          <p:nvGraphicFramePr>
            <p:cNvPr id="178181" name="Object 21"/>
            <p:cNvGraphicFramePr>
              <a:graphicFrameLocks noChangeAspect="1"/>
            </p:cNvGraphicFramePr>
            <p:nvPr/>
          </p:nvGraphicFramePr>
          <p:xfrm>
            <a:off x="1873" y="2774"/>
            <a:ext cx="368" cy="276"/>
          </p:xfrm>
          <a:graphic>
            <a:graphicData uri="http://schemas.openxmlformats.org/presentationml/2006/ole">
              <mc:AlternateContent xmlns:mc="http://schemas.openxmlformats.org/markup-compatibility/2006">
                <mc:Choice xmlns:v="urn:schemas-microsoft-com:vml" Requires="v">
                  <p:oleObj spid="_x0000_s15362" name="Equation" r:id="rId3" imgW="304668" imgH="228501" progId="Equation.3">
                    <p:embed/>
                  </p:oleObj>
                </mc:Choice>
                <mc:Fallback>
                  <p:oleObj name="Equation" r:id="rId3" imgW="304668" imgH="22850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 y="2774"/>
                          <a:ext cx="368" cy="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78182" name="Group 75"/>
            <p:cNvGrpSpPr>
              <a:grpSpLocks/>
            </p:cNvGrpSpPr>
            <p:nvPr/>
          </p:nvGrpSpPr>
          <p:grpSpPr bwMode="auto">
            <a:xfrm>
              <a:off x="793" y="2131"/>
              <a:ext cx="2063" cy="1789"/>
              <a:chOff x="793" y="2131"/>
              <a:chExt cx="2063" cy="1789"/>
            </a:xfrm>
          </p:grpSpPr>
          <p:grpSp>
            <p:nvGrpSpPr>
              <p:cNvPr id="178183" name="Group 40"/>
              <p:cNvGrpSpPr>
                <a:grpSpLocks/>
              </p:cNvGrpSpPr>
              <p:nvPr/>
            </p:nvGrpSpPr>
            <p:grpSpPr bwMode="auto">
              <a:xfrm>
                <a:off x="957" y="2373"/>
                <a:ext cx="1612" cy="1415"/>
                <a:chOff x="431" y="2568"/>
                <a:chExt cx="1612" cy="1415"/>
              </a:xfrm>
            </p:grpSpPr>
            <p:grpSp>
              <p:nvGrpSpPr>
                <p:cNvPr id="178192" name="Group 11"/>
                <p:cNvGrpSpPr>
                  <a:grpSpLocks/>
                </p:cNvGrpSpPr>
                <p:nvPr/>
              </p:nvGrpSpPr>
              <p:grpSpPr bwMode="auto">
                <a:xfrm>
                  <a:off x="631" y="2688"/>
                  <a:ext cx="1180" cy="1179"/>
                  <a:chOff x="884" y="2251"/>
                  <a:chExt cx="1180" cy="1179"/>
                </a:xfrm>
              </p:grpSpPr>
              <p:sp>
                <p:nvSpPr>
                  <p:cNvPr id="178197" name="Rectangle 8"/>
                  <p:cNvSpPr>
                    <a:spLocks noChangeArrowheads="1"/>
                  </p:cNvSpPr>
                  <p:nvPr/>
                </p:nvSpPr>
                <p:spPr bwMode="auto">
                  <a:xfrm>
                    <a:off x="930" y="2296"/>
                    <a:ext cx="1088" cy="1088"/>
                  </a:xfrm>
                  <a:prstGeom prst="rect">
                    <a:avLst/>
                  </a:prstGeom>
                  <a:noFill/>
                  <a:ln w="19050" cap="sq">
                    <a:solidFill>
                      <a:schemeClr val="tx1"/>
                    </a:solidFill>
                    <a:miter lim="800000"/>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8198" name="Line 9"/>
                  <p:cNvSpPr>
                    <a:spLocks noChangeShapeType="1"/>
                  </p:cNvSpPr>
                  <p:nvPr/>
                </p:nvSpPr>
                <p:spPr bwMode="auto">
                  <a:xfrm flipH="1">
                    <a:off x="1474" y="2296"/>
                    <a:ext cx="544" cy="544"/>
                  </a:xfrm>
                  <a:prstGeom prst="line">
                    <a:avLst/>
                  </a:prstGeom>
                  <a:noFill/>
                  <a:ln w="19050" cap="sq">
                    <a:solidFill>
                      <a:srgbClr val="FF3399"/>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9" name="Line 10"/>
                  <p:cNvSpPr>
                    <a:spLocks noChangeShapeType="1"/>
                  </p:cNvSpPr>
                  <p:nvPr/>
                </p:nvSpPr>
                <p:spPr bwMode="auto">
                  <a:xfrm>
                    <a:off x="1474" y="2301"/>
                    <a:ext cx="0" cy="545"/>
                  </a:xfrm>
                  <a:prstGeom prst="line">
                    <a:avLst/>
                  </a:prstGeom>
                  <a:noFill/>
                  <a:ln w="19050">
                    <a:solidFill>
                      <a:srgbClr val="00D1CC"/>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00" name="Oval 7"/>
                  <p:cNvSpPr>
                    <a:spLocks noChangeArrowheads="1"/>
                  </p:cNvSpPr>
                  <p:nvPr/>
                </p:nvSpPr>
                <p:spPr bwMode="auto">
                  <a:xfrm>
                    <a:off x="1973" y="2251"/>
                    <a:ext cx="91" cy="91"/>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8201" name="Oval 4"/>
                  <p:cNvSpPr>
                    <a:spLocks noChangeArrowheads="1"/>
                  </p:cNvSpPr>
                  <p:nvPr/>
                </p:nvSpPr>
                <p:spPr bwMode="auto">
                  <a:xfrm>
                    <a:off x="884" y="2251"/>
                    <a:ext cx="91" cy="91"/>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8202" name="Oval 5"/>
                  <p:cNvSpPr>
                    <a:spLocks noChangeArrowheads="1"/>
                  </p:cNvSpPr>
                  <p:nvPr/>
                </p:nvSpPr>
                <p:spPr bwMode="auto">
                  <a:xfrm>
                    <a:off x="884" y="3339"/>
                    <a:ext cx="91" cy="91"/>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78203" name="Oval 6"/>
                  <p:cNvSpPr>
                    <a:spLocks noChangeArrowheads="1"/>
                  </p:cNvSpPr>
                  <p:nvPr/>
                </p:nvSpPr>
                <p:spPr bwMode="auto">
                  <a:xfrm>
                    <a:off x="1973" y="3339"/>
                    <a:ext cx="91" cy="91"/>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178193" name="Rectangle 12"/>
                <p:cNvSpPr>
                  <a:spLocks noChangeArrowheads="1"/>
                </p:cNvSpPr>
                <p:nvPr/>
              </p:nvSpPr>
              <p:spPr bwMode="auto">
                <a:xfrm>
                  <a:off x="431" y="2568"/>
                  <a:ext cx="254"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q</a:t>
                  </a:r>
                  <a:r>
                    <a:rPr lang="fa-IR" altLang="en-US" sz="2000" baseline="-25000"/>
                    <a:t>1</a:t>
                  </a:r>
                  <a:endParaRPr lang="en-US" altLang="en-US" sz="2000" baseline="-25000"/>
                </a:p>
              </p:txBody>
            </p:sp>
            <p:sp>
              <p:nvSpPr>
                <p:cNvPr id="178194" name="Rectangle 13"/>
                <p:cNvSpPr>
                  <a:spLocks noChangeArrowheads="1"/>
                </p:cNvSpPr>
                <p:nvPr/>
              </p:nvSpPr>
              <p:spPr bwMode="auto">
                <a:xfrm>
                  <a:off x="455" y="3731"/>
                  <a:ext cx="254"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q</a:t>
                  </a:r>
                  <a:r>
                    <a:rPr lang="fa-IR" altLang="en-US" sz="2000" baseline="-25000"/>
                    <a:t>2</a:t>
                  </a:r>
                  <a:endParaRPr lang="en-US" altLang="en-US" sz="2000" baseline="-25000"/>
                </a:p>
              </p:txBody>
            </p:sp>
            <p:sp>
              <p:nvSpPr>
                <p:cNvPr id="178195" name="Rectangle 14"/>
                <p:cNvSpPr>
                  <a:spLocks noChangeArrowheads="1"/>
                </p:cNvSpPr>
                <p:nvPr/>
              </p:nvSpPr>
              <p:spPr bwMode="auto">
                <a:xfrm>
                  <a:off x="1789" y="3731"/>
                  <a:ext cx="254"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q</a:t>
                  </a:r>
                  <a:r>
                    <a:rPr lang="fa-IR" altLang="en-US" sz="2000" baseline="-25000"/>
                    <a:t>3</a:t>
                  </a:r>
                  <a:endParaRPr lang="en-US" altLang="en-US" sz="2000" baseline="-25000"/>
                </a:p>
              </p:txBody>
            </p:sp>
            <p:sp>
              <p:nvSpPr>
                <p:cNvPr id="178196" name="Rectangle 15"/>
                <p:cNvSpPr>
                  <a:spLocks noChangeArrowheads="1"/>
                </p:cNvSpPr>
                <p:nvPr/>
              </p:nvSpPr>
              <p:spPr bwMode="auto">
                <a:xfrm>
                  <a:off x="1789" y="2597"/>
                  <a:ext cx="254"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q</a:t>
                  </a:r>
                  <a:r>
                    <a:rPr lang="fa-IR" altLang="en-US" sz="2000" baseline="-25000"/>
                    <a:t>4</a:t>
                  </a:r>
                  <a:endParaRPr lang="en-US" altLang="en-US" sz="2000" baseline="-25000"/>
                </a:p>
              </p:txBody>
            </p:sp>
          </p:grpSp>
          <p:graphicFrame>
            <p:nvGraphicFramePr>
              <p:cNvPr id="178184" name="Object 41"/>
              <p:cNvGraphicFramePr>
                <a:graphicFrameLocks noChangeAspect="1"/>
              </p:cNvGraphicFramePr>
              <p:nvPr/>
            </p:nvGraphicFramePr>
            <p:xfrm>
              <a:off x="815" y="3593"/>
              <a:ext cx="590" cy="327"/>
            </p:xfrm>
            <a:graphic>
              <a:graphicData uri="http://schemas.openxmlformats.org/presentationml/2006/ole">
                <mc:AlternateContent xmlns:mc="http://schemas.openxmlformats.org/markup-compatibility/2006">
                  <mc:Choice xmlns:v="urn:schemas-microsoft-com:vml" Requires="v">
                    <p:oleObj spid="_x0000_s15363" name="Equation" r:id="rId5" imgW="368300" imgH="241300" progId="Equation.3">
                      <p:embed/>
                    </p:oleObj>
                  </mc:Choice>
                  <mc:Fallback>
                    <p:oleObj name="Equation" r:id="rId5" imgW="368300" imgH="241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5" y="3593"/>
                            <a:ext cx="590" cy="3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8185" name="Object 42"/>
              <p:cNvGraphicFramePr>
                <a:graphicFrameLocks noChangeAspect="1"/>
              </p:cNvGraphicFramePr>
              <p:nvPr/>
            </p:nvGraphicFramePr>
            <p:xfrm>
              <a:off x="793" y="2217"/>
              <a:ext cx="280" cy="333"/>
            </p:xfrm>
            <a:graphic>
              <a:graphicData uri="http://schemas.openxmlformats.org/presentationml/2006/ole">
                <mc:AlternateContent xmlns:mc="http://schemas.openxmlformats.org/markup-compatibility/2006">
                  <mc:Choice xmlns:v="urn:schemas-microsoft-com:vml" Requires="v">
                    <p:oleObj spid="_x0000_s15364" name="Equation" r:id="rId7" imgW="203112" imgH="241195" progId="Equation.3">
                      <p:embed/>
                    </p:oleObj>
                  </mc:Choice>
                  <mc:Fallback>
                    <p:oleObj name="Equation" r:id="rId7" imgW="203112" imgH="24119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 y="2217"/>
                            <a:ext cx="280" cy="3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8186" name="Object 43"/>
              <p:cNvGraphicFramePr>
                <a:graphicFrameLocks noChangeAspect="1"/>
              </p:cNvGraphicFramePr>
              <p:nvPr/>
            </p:nvGraphicFramePr>
            <p:xfrm>
              <a:off x="2249" y="3577"/>
              <a:ext cx="607" cy="328"/>
            </p:xfrm>
            <a:graphic>
              <a:graphicData uri="http://schemas.openxmlformats.org/presentationml/2006/ole">
                <mc:AlternateContent xmlns:mc="http://schemas.openxmlformats.org/markup-compatibility/2006">
                  <mc:Choice xmlns:v="urn:schemas-microsoft-com:vml" Requires="v">
                    <p:oleObj spid="_x0000_s15365" name="Equation" r:id="rId9" imgW="380835" imgH="241195" progId="Equation.3">
                      <p:embed/>
                    </p:oleObj>
                  </mc:Choice>
                  <mc:Fallback>
                    <p:oleObj name="Equation" r:id="rId9" imgW="380835" imgH="24119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49" y="3577"/>
                            <a:ext cx="607" cy="3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8187" name="Object 44"/>
              <p:cNvGraphicFramePr>
                <a:graphicFrameLocks noChangeAspect="1"/>
              </p:cNvGraphicFramePr>
              <p:nvPr/>
            </p:nvGraphicFramePr>
            <p:xfrm>
              <a:off x="2311" y="2979"/>
              <a:ext cx="162" cy="178"/>
            </p:xfrm>
            <a:graphic>
              <a:graphicData uri="http://schemas.openxmlformats.org/presentationml/2006/ole">
                <mc:AlternateContent xmlns:mc="http://schemas.openxmlformats.org/markup-compatibility/2006">
                  <mc:Choice xmlns:v="urn:schemas-microsoft-com:vml" Requires="v">
                    <p:oleObj spid="_x0000_s15366" name="Equation" r:id="rId11" imgW="126835" imgH="139518" progId="Equation.3">
                      <p:embed/>
                    </p:oleObj>
                  </mc:Choice>
                  <mc:Fallback>
                    <p:oleObj name="Equation" r:id="rId11" imgW="126835" imgH="139518"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11" y="2979"/>
                            <a:ext cx="162" cy="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8188" name="Object 45"/>
              <p:cNvGraphicFramePr>
                <a:graphicFrameLocks noChangeAspect="1"/>
              </p:cNvGraphicFramePr>
              <p:nvPr/>
            </p:nvGraphicFramePr>
            <p:xfrm>
              <a:off x="2175" y="2201"/>
              <a:ext cx="635" cy="303"/>
            </p:xfrm>
            <a:graphic>
              <a:graphicData uri="http://schemas.openxmlformats.org/presentationml/2006/ole">
                <mc:AlternateContent xmlns:mc="http://schemas.openxmlformats.org/markup-compatibility/2006">
                  <mc:Choice xmlns:v="urn:schemas-microsoft-com:vml" Requires="v">
                    <p:oleObj spid="_x0000_s15367" name="Equation" r:id="rId13" imgW="469696" imgH="241195" progId="Equation.3">
                      <p:embed/>
                    </p:oleObj>
                  </mc:Choice>
                  <mc:Fallback>
                    <p:oleObj name="Equation" r:id="rId13" imgW="469696" imgH="241195"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75" y="2201"/>
                            <a:ext cx="635" cy="3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8189" name="Object 46"/>
              <p:cNvGraphicFramePr>
                <a:graphicFrameLocks noChangeAspect="1"/>
              </p:cNvGraphicFramePr>
              <p:nvPr/>
            </p:nvGraphicFramePr>
            <p:xfrm>
              <a:off x="1548" y="2595"/>
              <a:ext cx="174" cy="450"/>
            </p:xfrm>
            <a:graphic>
              <a:graphicData uri="http://schemas.openxmlformats.org/presentationml/2006/ole">
                <mc:AlternateContent xmlns:mc="http://schemas.openxmlformats.org/markup-compatibility/2006">
                  <mc:Choice xmlns:v="urn:schemas-microsoft-com:vml" Requires="v">
                    <p:oleObj spid="_x0000_s15368" name="Equation" r:id="rId15" imgW="152334" imgH="393529" progId="Equation.3">
                      <p:embed/>
                    </p:oleObj>
                  </mc:Choice>
                  <mc:Fallback>
                    <p:oleObj name="Equation" r:id="rId15" imgW="152334" imgH="393529"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48" y="2595"/>
                            <a:ext cx="174" cy="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8190" name="Object 47"/>
              <p:cNvGraphicFramePr>
                <a:graphicFrameLocks noChangeAspect="1"/>
              </p:cNvGraphicFramePr>
              <p:nvPr/>
            </p:nvGraphicFramePr>
            <p:xfrm>
              <a:off x="1903" y="2131"/>
              <a:ext cx="182" cy="429"/>
            </p:xfrm>
            <a:graphic>
              <a:graphicData uri="http://schemas.openxmlformats.org/presentationml/2006/ole">
                <mc:AlternateContent xmlns:mc="http://schemas.openxmlformats.org/markup-compatibility/2006">
                  <mc:Choice xmlns:v="urn:schemas-microsoft-com:vml" Requires="v">
                    <p:oleObj spid="_x0000_s15369" name="Equation" r:id="rId17" imgW="152334" imgH="393529" progId="Equation.3">
                      <p:embed/>
                    </p:oleObj>
                  </mc:Choice>
                  <mc:Fallback>
                    <p:oleObj name="Equation" r:id="rId17" imgW="152334" imgH="393529"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903" y="2131"/>
                            <a:ext cx="182" cy="4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8191" name="Object 48"/>
              <p:cNvGraphicFramePr>
                <a:graphicFrameLocks noChangeAspect="1"/>
              </p:cNvGraphicFramePr>
              <p:nvPr/>
            </p:nvGraphicFramePr>
            <p:xfrm>
              <a:off x="1014" y="3003"/>
              <a:ext cx="163" cy="179"/>
            </p:xfrm>
            <a:graphic>
              <a:graphicData uri="http://schemas.openxmlformats.org/presentationml/2006/ole">
                <mc:AlternateContent xmlns:mc="http://schemas.openxmlformats.org/markup-compatibility/2006">
                  <mc:Choice xmlns:v="urn:schemas-microsoft-com:vml" Requires="v">
                    <p:oleObj spid="_x0000_s15370" name="Equation" r:id="rId19" imgW="126835" imgH="139518" progId="Equation.3">
                      <p:embed/>
                    </p:oleObj>
                  </mc:Choice>
                  <mc:Fallback>
                    <p:oleObj name="Equation" r:id="rId19" imgW="126835" imgH="139518"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14" y="3003"/>
                            <a:ext cx="163" cy="1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spTree>
    <p:extLst>
      <p:ext uri="{BB962C8B-B14F-4D97-AF65-F5344CB8AC3E}">
        <p14:creationId xmlns:p14="http://schemas.microsoft.com/office/powerpoint/2010/main" val="40669267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57762"/>
                                        </p:tgtEl>
                                        <p:attrNameLst>
                                          <p:attrName>style.visibility</p:attrName>
                                        </p:attrNameLst>
                                      </p:cBhvr>
                                      <p:to>
                                        <p:strVal val="visible"/>
                                      </p:to>
                                    </p:set>
                                    <p:animEffect transition="in" filter="fade">
                                      <p:cBhvr>
                                        <p:cTn id="7" dur="800" decel="100000"/>
                                        <p:tgtEl>
                                          <p:spTgt spid="757762"/>
                                        </p:tgtEl>
                                      </p:cBhvr>
                                    </p:animEffect>
                                    <p:anim calcmode="lin" valueType="num">
                                      <p:cBhvr>
                                        <p:cTn id="8" dur="800" decel="100000" fill="hold"/>
                                        <p:tgtEl>
                                          <p:spTgt spid="757762"/>
                                        </p:tgtEl>
                                        <p:attrNameLst>
                                          <p:attrName>style.rotation</p:attrName>
                                        </p:attrNameLst>
                                      </p:cBhvr>
                                      <p:tavLst>
                                        <p:tav tm="0">
                                          <p:val>
                                            <p:fltVal val="-90"/>
                                          </p:val>
                                        </p:tav>
                                        <p:tav tm="100000">
                                          <p:val>
                                            <p:fltVal val="0"/>
                                          </p:val>
                                        </p:tav>
                                      </p:tavLst>
                                    </p:anim>
                                    <p:anim calcmode="lin" valueType="num">
                                      <p:cBhvr>
                                        <p:cTn id="9" dur="800" decel="100000" fill="hold"/>
                                        <p:tgtEl>
                                          <p:spTgt spid="757762"/>
                                        </p:tgtEl>
                                        <p:attrNameLst>
                                          <p:attrName>ppt_x</p:attrName>
                                        </p:attrNameLst>
                                      </p:cBhvr>
                                      <p:tavLst>
                                        <p:tav tm="0">
                                          <p:val>
                                            <p:strVal val="#ppt_x+0.4"/>
                                          </p:val>
                                        </p:tav>
                                        <p:tav tm="100000">
                                          <p:val>
                                            <p:strVal val="#ppt_x-0.05"/>
                                          </p:val>
                                        </p:tav>
                                      </p:tavLst>
                                    </p:anim>
                                    <p:anim calcmode="lin" valueType="num">
                                      <p:cBhvr>
                                        <p:cTn id="10" dur="800" decel="100000" fill="hold"/>
                                        <p:tgtEl>
                                          <p:spTgt spid="75776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5776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5776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57763">
                                            <p:txEl>
                                              <p:pRg st="0" end="0"/>
                                            </p:txEl>
                                          </p:spTgt>
                                        </p:tgtEl>
                                        <p:attrNameLst>
                                          <p:attrName>style.visibility</p:attrName>
                                        </p:attrNameLst>
                                      </p:cBhvr>
                                      <p:to>
                                        <p:strVal val="visible"/>
                                      </p:to>
                                    </p:set>
                                    <p:anim calcmode="discrete" valueType="clr">
                                      <p:cBhvr override="childStyle">
                                        <p:cTn id="16" dur="80"/>
                                        <p:tgtEl>
                                          <p:spTgt spid="75776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57763">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57763">
                                            <p:txEl>
                                              <p:pRg st="0" end="0"/>
                                            </p:txEl>
                                          </p:spTgt>
                                        </p:tgtEl>
                                        <p:attrNameLst>
                                          <p:attrName>fill.type</p:attrName>
                                        </p:attrNameLst>
                                      </p:cBhvr>
                                      <p:to>
                                        <p:strVal val="solid"/>
                                      </p:to>
                                    </p:set>
                                  </p:childTnLst>
                                </p:cTn>
                              </p:par>
                            </p:childTnLst>
                          </p:cTn>
                        </p:par>
                        <p:par>
                          <p:cTn id="19" fill="hold" nodeType="afterGroup">
                            <p:stCondLst>
                              <p:cond delay="4200"/>
                            </p:stCondLst>
                            <p:childTnLst>
                              <p:par>
                                <p:cTn id="20" presetID="31" presetClass="entr" presetSubtype="0" fill="hold" nodeType="afterEffect">
                                  <p:stCondLst>
                                    <p:cond delay="0"/>
                                  </p:stCondLst>
                                  <p:iterate type="lt">
                                    <p:tmPct val="5000"/>
                                  </p:iterate>
                                  <p:childTnLst>
                                    <p:set>
                                      <p:cBhvr>
                                        <p:cTn id="21" dur="1" fill="hold">
                                          <p:stCondLst>
                                            <p:cond delay="0"/>
                                          </p:stCondLst>
                                        </p:cTn>
                                        <p:tgtEl>
                                          <p:spTgt spid="757836"/>
                                        </p:tgtEl>
                                        <p:attrNameLst>
                                          <p:attrName>style.visibility</p:attrName>
                                        </p:attrNameLst>
                                      </p:cBhvr>
                                      <p:to>
                                        <p:strVal val="visible"/>
                                      </p:to>
                                    </p:set>
                                    <p:anim calcmode="lin" valueType="num">
                                      <p:cBhvr>
                                        <p:cTn id="22" dur="1000" fill="hold"/>
                                        <p:tgtEl>
                                          <p:spTgt spid="757836"/>
                                        </p:tgtEl>
                                        <p:attrNameLst>
                                          <p:attrName>ppt_w</p:attrName>
                                        </p:attrNameLst>
                                      </p:cBhvr>
                                      <p:tavLst>
                                        <p:tav tm="0">
                                          <p:val>
                                            <p:fltVal val="0"/>
                                          </p:val>
                                        </p:tav>
                                        <p:tav tm="100000">
                                          <p:val>
                                            <p:strVal val="#ppt_w"/>
                                          </p:val>
                                        </p:tav>
                                      </p:tavLst>
                                    </p:anim>
                                    <p:anim calcmode="lin" valueType="num">
                                      <p:cBhvr>
                                        <p:cTn id="23" dur="1000" fill="hold"/>
                                        <p:tgtEl>
                                          <p:spTgt spid="757836"/>
                                        </p:tgtEl>
                                        <p:attrNameLst>
                                          <p:attrName>ppt_h</p:attrName>
                                        </p:attrNameLst>
                                      </p:cBhvr>
                                      <p:tavLst>
                                        <p:tav tm="0">
                                          <p:val>
                                            <p:fltVal val="0"/>
                                          </p:val>
                                        </p:tav>
                                        <p:tav tm="100000">
                                          <p:val>
                                            <p:strVal val="#ppt_h"/>
                                          </p:val>
                                        </p:tav>
                                      </p:tavLst>
                                    </p:anim>
                                    <p:anim calcmode="lin" valueType="num">
                                      <p:cBhvr>
                                        <p:cTn id="24" dur="1000" fill="hold"/>
                                        <p:tgtEl>
                                          <p:spTgt spid="757836"/>
                                        </p:tgtEl>
                                        <p:attrNameLst>
                                          <p:attrName>style.rotation</p:attrName>
                                        </p:attrNameLst>
                                      </p:cBhvr>
                                      <p:tavLst>
                                        <p:tav tm="0">
                                          <p:val>
                                            <p:fltVal val="90"/>
                                          </p:val>
                                        </p:tav>
                                        <p:tav tm="100000">
                                          <p:val>
                                            <p:fltVal val="0"/>
                                          </p:val>
                                        </p:tav>
                                      </p:tavLst>
                                    </p:anim>
                                    <p:animEffect transition="in" filter="fade">
                                      <p:cBhvr>
                                        <p:cTn id="25" dur="1000"/>
                                        <p:tgtEl>
                                          <p:spTgt spid="757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62" grpId="0"/>
      <p:bldP spid="75776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86" name="Rectangle 2"/>
          <p:cNvSpPr>
            <a:spLocks noGrp="1" noChangeArrowheads="1"/>
          </p:cNvSpPr>
          <p:nvPr>
            <p:ph type="title"/>
          </p:nvPr>
        </p:nvSpPr>
        <p:spPr>
          <a:xfrm>
            <a:off x="2135188" y="981075"/>
            <a:ext cx="8001000" cy="838200"/>
          </a:xfrm>
        </p:spPr>
        <p:txBody>
          <a:bodyPr/>
          <a:lstStyle/>
          <a:p>
            <a:pPr eaLnBrk="1" hangingPunct="1"/>
            <a:r>
              <a:rPr lang="fa-IR" altLang="en-US" smtClean="0"/>
              <a:t> حل مثال 4 </a:t>
            </a:r>
            <a:endParaRPr lang="en-US" altLang="en-US" smtClean="0"/>
          </a:p>
        </p:txBody>
      </p:sp>
      <p:graphicFrame>
        <p:nvGraphicFramePr>
          <p:cNvPr id="758788" name="Object 4"/>
          <p:cNvGraphicFramePr>
            <a:graphicFrameLocks noChangeAspect="1"/>
          </p:cNvGraphicFramePr>
          <p:nvPr>
            <p:ph sz="quarter" idx="2"/>
          </p:nvPr>
        </p:nvGraphicFramePr>
        <p:xfrm>
          <a:off x="4367214" y="2276476"/>
          <a:ext cx="1673225" cy="1393825"/>
        </p:xfrm>
        <a:graphic>
          <a:graphicData uri="http://schemas.openxmlformats.org/presentationml/2006/ole">
            <mc:AlternateContent xmlns:mc="http://schemas.openxmlformats.org/markup-compatibility/2006">
              <mc:Choice xmlns:v="urn:schemas-microsoft-com:vml" Requires="v">
                <p:oleObj spid="_x0000_s16386" name="Equation" r:id="rId3" imgW="609600" imgH="508000" progId="Equation.3">
                  <p:embed/>
                </p:oleObj>
              </mc:Choice>
              <mc:Fallback>
                <p:oleObj name="Equation" r:id="rId3" imgW="609600" imgH="508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7214" y="2276476"/>
                        <a:ext cx="1673225" cy="139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8790" name="Object 6"/>
          <p:cNvGraphicFramePr>
            <a:graphicFrameLocks noChangeAspect="1"/>
          </p:cNvGraphicFramePr>
          <p:nvPr>
            <p:ph sz="quarter" idx="3"/>
          </p:nvPr>
        </p:nvGraphicFramePr>
        <p:xfrm>
          <a:off x="2986088" y="3933825"/>
          <a:ext cx="6191250" cy="1309688"/>
        </p:xfrm>
        <a:graphic>
          <a:graphicData uri="http://schemas.openxmlformats.org/presentationml/2006/ole">
            <mc:AlternateContent xmlns:mc="http://schemas.openxmlformats.org/markup-compatibility/2006">
              <mc:Choice xmlns:v="urn:schemas-microsoft-com:vml" Requires="v">
                <p:oleObj spid="_x0000_s16387" name="Equation" r:id="rId5" imgW="1968500" imgH="469900" progId="Equation.3">
                  <p:embed/>
                </p:oleObj>
              </mc:Choice>
              <mc:Fallback>
                <p:oleObj name="Equation" r:id="rId5" imgW="1968500" imgH="469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6088" y="3933825"/>
                        <a:ext cx="6191250" cy="1309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8792" name="Object 8"/>
          <p:cNvGraphicFramePr>
            <a:graphicFrameLocks noChangeAspect="1"/>
          </p:cNvGraphicFramePr>
          <p:nvPr/>
        </p:nvGraphicFramePr>
        <p:xfrm>
          <a:off x="6015038" y="2419351"/>
          <a:ext cx="1924050" cy="1185863"/>
        </p:xfrm>
        <a:graphic>
          <a:graphicData uri="http://schemas.openxmlformats.org/presentationml/2006/ole">
            <mc:AlternateContent xmlns:mc="http://schemas.openxmlformats.org/markup-compatibility/2006">
              <mc:Choice xmlns:v="urn:schemas-microsoft-com:vml" Requires="v">
                <p:oleObj spid="_x0000_s16388" name="Equation" r:id="rId7" imgW="583947" imgH="431613" progId="Equation.3">
                  <p:embed/>
                </p:oleObj>
              </mc:Choice>
              <mc:Fallback>
                <p:oleObj name="Equation" r:id="rId7" imgW="583947" imgH="43161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15038" y="2419351"/>
                        <a:ext cx="1924050" cy="1185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3743339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58786"/>
                                        </p:tgtEl>
                                        <p:attrNameLst>
                                          <p:attrName>style.visibility</p:attrName>
                                        </p:attrNameLst>
                                      </p:cBhvr>
                                      <p:to>
                                        <p:strVal val="visible"/>
                                      </p:to>
                                    </p:set>
                                    <p:animEffect transition="in" filter="fade">
                                      <p:cBhvr>
                                        <p:cTn id="7" dur="800" decel="100000"/>
                                        <p:tgtEl>
                                          <p:spTgt spid="758786"/>
                                        </p:tgtEl>
                                      </p:cBhvr>
                                    </p:animEffect>
                                    <p:anim calcmode="lin" valueType="num">
                                      <p:cBhvr>
                                        <p:cTn id="8" dur="800" decel="100000" fill="hold"/>
                                        <p:tgtEl>
                                          <p:spTgt spid="758786"/>
                                        </p:tgtEl>
                                        <p:attrNameLst>
                                          <p:attrName>style.rotation</p:attrName>
                                        </p:attrNameLst>
                                      </p:cBhvr>
                                      <p:tavLst>
                                        <p:tav tm="0">
                                          <p:val>
                                            <p:fltVal val="-90"/>
                                          </p:val>
                                        </p:tav>
                                        <p:tav tm="100000">
                                          <p:val>
                                            <p:fltVal val="0"/>
                                          </p:val>
                                        </p:tav>
                                      </p:tavLst>
                                    </p:anim>
                                    <p:anim calcmode="lin" valueType="num">
                                      <p:cBhvr>
                                        <p:cTn id="9" dur="800" decel="100000" fill="hold"/>
                                        <p:tgtEl>
                                          <p:spTgt spid="758786"/>
                                        </p:tgtEl>
                                        <p:attrNameLst>
                                          <p:attrName>ppt_x</p:attrName>
                                        </p:attrNameLst>
                                      </p:cBhvr>
                                      <p:tavLst>
                                        <p:tav tm="0">
                                          <p:val>
                                            <p:strVal val="#ppt_x+0.4"/>
                                          </p:val>
                                        </p:tav>
                                        <p:tav tm="100000">
                                          <p:val>
                                            <p:strVal val="#ppt_x-0.05"/>
                                          </p:val>
                                        </p:tav>
                                      </p:tavLst>
                                    </p:anim>
                                    <p:anim calcmode="lin" valueType="num">
                                      <p:cBhvr>
                                        <p:cTn id="10" dur="800" decel="100000" fill="hold"/>
                                        <p:tgtEl>
                                          <p:spTgt spid="75878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5878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5878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758788"/>
                                        </p:tgtEl>
                                        <p:attrNameLst>
                                          <p:attrName>style.visibility</p:attrName>
                                        </p:attrNameLst>
                                      </p:cBhvr>
                                      <p:to>
                                        <p:strVal val="visible"/>
                                      </p:to>
                                    </p:set>
                                    <p:animEffect transition="in" filter="fade">
                                      <p:cBhvr>
                                        <p:cTn id="16" dur="1000"/>
                                        <p:tgtEl>
                                          <p:spTgt spid="758788"/>
                                        </p:tgtEl>
                                      </p:cBhvr>
                                    </p:animEffect>
                                    <p:anim calcmode="lin" valueType="num">
                                      <p:cBhvr>
                                        <p:cTn id="17" dur="1000" fill="hold"/>
                                        <p:tgtEl>
                                          <p:spTgt spid="758788"/>
                                        </p:tgtEl>
                                        <p:attrNameLst>
                                          <p:attrName>ppt_x</p:attrName>
                                        </p:attrNameLst>
                                      </p:cBhvr>
                                      <p:tavLst>
                                        <p:tav tm="0">
                                          <p:val>
                                            <p:strVal val="#ppt_x"/>
                                          </p:val>
                                        </p:tav>
                                        <p:tav tm="100000">
                                          <p:val>
                                            <p:strVal val="#ppt_x"/>
                                          </p:val>
                                        </p:tav>
                                      </p:tavLst>
                                    </p:anim>
                                    <p:anim calcmode="lin" valueType="num">
                                      <p:cBhvr>
                                        <p:cTn id="18" dur="1000" fill="hold"/>
                                        <p:tgtEl>
                                          <p:spTgt spid="758788"/>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758792"/>
                                        </p:tgtEl>
                                        <p:attrNameLst>
                                          <p:attrName>style.visibility</p:attrName>
                                        </p:attrNameLst>
                                      </p:cBhvr>
                                      <p:to>
                                        <p:strVal val="visible"/>
                                      </p:to>
                                    </p:set>
                                    <p:animEffect transition="in" filter="fade">
                                      <p:cBhvr>
                                        <p:cTn id="23" dur="1000"/>
                                        <p:tgtEl>
                                          <p:spTgt spid="758792"/>
                                        </p:tgtEl>
                                      </p:cBhvr>
                                    </p:animEffect>
                                    <p:anim calcmode="lin" valueType="num">
                                      <p:cBhvr>
                                        <p:cTn id="24" dur="1000" fill="hold"/>
                                        <p:tgtEl>
                                          <p:spTgt spid="758792"/>
                                        </p:tgtEl>
                                        <p:attrNameLst>
                                          <p:attrName>ppt_x</p:attrName>
                                        </p:attrNameLst>
                                      </p:cBhvr>
                                      <p:tavLst>
                                        <p:tav tm="0">
                                          <p:val>
                                            <p:strVal val="#ppt_x"/>
                                          </p:val>
                                        </p:tav>
                                        <p:tav tm="100000">
                                          <p:val>
                                            <p:strVal val="#ppt_x"/>
                                          </p:val>
                                        </p:tav>
                                      </p:tavLst>
                                    </p:anim>
                                    <p:anim calcmode="lin" valueType="num">
                                      <p:cBhvr>
                                        <p:cTn id="25" dur="1000" fill="hold"/>
                                        <p:tgtEl>
                                          <p:spTgt spid="758792"/>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5" presetClass="entr" presetSubtype="0" fill="hold" nodeType="clickEffect">
                                  <p:stCondLst>
                                    <p:cond delay="0"/>
                                  </p:stCondLst>
                                  <p:childTnLst>
                                    <p:set>
                                      <p:cBhvr>
                                        <p:cTn id="29" dur="1" fill="hold">
                                          <p:stCondLst>
                                            <p:cond delay="0"/>
                                          </p:stCondLst>
                                        </p:cTn>
                                        <p:tgtEl>
                                          <p:spTgt spid="758790"/>
                                        </p:tgtEl>
                                        <p:attrNameLst>
                                          <p:attrName>style.visibility</p:attrName>
                                        </p:attrNameLst>
                                      </p:cBhvr>
                                      <p:to>
                                        <p:strVal val="visible"/>
                                      </p:to>
                                    </p:set>
                                    <p:anim calcmode="lin" valueType="num">
                                      <p:cBhvr>
                                        <p:cTn id="30" dur="1000" fill="hold"/>
                                        <p:tgtEl>
                                          <p:spTgt spid="758790"/>
                                        </p:tgtEl>
                                        <p:attrNameLst>
                                          <p:attrName>ppt_w</p:attrName>
                                        </p:attrNameLst>
                                      </p:cBhvr>
                                      <p:tavLst>
                                        <p:tav tm="0">
                                          <p:val>
                                            <p:fltVal val="0"/>
                                          </p:val>
                                        </p:tav>
                                        <p:tav tm="100000">
                                          <p:val>
                                            <p:strVal val="#ppt_w"/>
                                          </p:val>
                                        </p:tav>
                                      </p:tavLst>
                                    </p:anim>
                                    <p:anim calcmode="lin" valueType="num">
                                      <p:cBhvr>
                                        <p:cTn id="31" dur="1000" fill="hold"/>
                                        <p:tgtEl>
                                          <p:spTgt spid="758790"/>
                                        </p:tgtEl>
                                        <p:attrNameLst>
                                          <p:attrName>ppt_h</p:attrName>
                                        </p:attrNameLst>
                                      </p:cBhvr>
                                      <p:tavLst>
                                        <p:tav tm="0">
                                          <p:val>
                                            <p:fltVal val="0"/>
                                          </p:val>
                                        </p:tav>
                                        <p:tav tm="100000">
                                          <p:val>
                                            <p:strVal val="#ppt_h"/>
                                          </p:val>
                                        </p:tav>
                                      </p:tavLst>
                                    </p:anim>
                                    <p:anim calcmode="lin" valueType="num">
                                      <p:cBhvr>
                                        <p:cTn id="32" dur="1000" fill="hold"/>
                                        <p:tgtEl>
                                          <p:spTgt spid="758790"/>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75879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78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a:xfrm>
            <a:off x="2135188" y="765175"/>
            <a:ext cx="8001000" cy="838200"/>
          </a:xfrm>
        </p:spPr>
        <p:txBody>
          <a:bodyPr/>
          <a:lstStyle/>
          <a:p>
            <a:pPr eaLnBrk="1" hangingPunct="1"/>
            <a:r>
              <a:rPr lang="fa-IR" altLang="en-US" smtClean="0"/>
              <a:t> مثال 5 </a:t>
            </a:r>
            <a:endParaRPr lang="en-US" altLang="en-US" smtClean="0"/>
          </a:p>
        </p:txBody>
      </p:sp>
      <p:sp>
        <p:nvSpPr>
          <p:cNvPr id="759811" name="Rectangle 3"/>
          <p:cNvSpPr>
            <a:spLocks noGrp="1" noChangeArrowheads="1"/>
          </p:cNvSpPr>
          <p:nvPr>
            <p:ph type="body" idx="1"/>
          </p:nvPr>
        </p:nvSpPr>
        <p:spPr>
          <a:xfrm>
            <a:off x="2209800" y="2133600"/>
            <a:ext cx="7772400" cy="693738"/>
          </a:xfrm>
        </p:spPr>
        <p:txBody>
          <a:bodyPr/>
          <a:lstStyle/>
          <a:p>
            <a:pPr eaLnBrk="1" hangingPunct="1">
              <a:buFontTx/>
              <a:buNone/>
            </a:pPr>
            <a:r>
              <a:rPr lang="fa-IR" altLang="en-US" smtClean="0"/>
              <a:t>پتانسيل الكتريكي حول يك دو قطبي با گشتاور </a:t>
            </a:r>
            <a:r>
              <a:rPr lang="en-US" altLang="en-US" smtClean="0">
                <a:solidFill>
                  <a:srgbClr val="000000"/>
                </a:solidFill>
                <a:cs typeface="Times New Roman" panose="02020603050405020304" pitchFamily="18" charset="0"/>
              </a:rPr>
              <a:t>p = </a:t>
            </a:r>
            <a:r>
              <a:rPr lang="en-US" altLang="en-US" smtClean="0">
                <a:solidFill>
                  <a:srgbClr val="000000"/>
                </a:solidFill>
                <a:latin typeface="B Nazanin" panose="00000400000000000000" pitchFamily="2" charset="-78"/>
              </a:rPr>
              <a:t>2</a:t>
            </a:r>
            <a:r>
              <a:rPr lang="en-US" altLang="en-US" smtClean="0">
                <a:solidFill>
                  <a:srgbClr val="000000"/>
                </a:solidFill>
                <a:cs typeface="Times New Roman" panose="02020603050405020304" pitchFamily="18" charset="0"/>
              </a:rPr>
              <a:t>aq</a:t>
            </a:r>
            <a:endParaRPr lang="en-US" altLang="en-US" smtClean="0">
              <a:solidFill>
                <a:srgbClr val="000000"/>
              </a:solidFill>
            </a:endParaRPr>
          </a:p>
        </p:txBody>
      </p:sp>
      <p:grpSp>
        <p:nvGrpSpPr>
          <p:cNvPr id="759838" name="Group 30"/>
          <p:cNvGrpSpPr>
            <a:grpSpLocks/>
          </p:cNvGrpSpPr>
          <p:nvPr/>
        </p:nvGrpSpPr>
        <p:grpSpPr bwMode="auto">
          <a:xfrm>
            <a:off x="4483101" y="3616325"/>
            <a:ext cx="3192463" cy="2159000"/>
            <a:chOff x="1900" y="2432"/>
            <a:chExt cx="2011" cy="1360"/>
          </a:xfrm>
        </p:grpSpPr>
        <p:grpSp>
          <p:nvGrpSpPr>
            <p:cNvPr id="180229" name="Group 22"/>
            <p:cNvGrpSpPr>
              <a:grpSpLocks/>
            </p:cNvGrpSpPr>
            <p:nvPr/>
          </p:nvGrpSpPr>
          <p:grpSpPr bwMode="auto">
            <a:xfrm>
              <a:off x="2200" y="2432"/>
              <a:ext cx="1711" cy="1213"/>
              <a:chOff x="431" y="2267"/>
              <a:chExt cx="1711" cy="1213"/>
            </a:xfrm>
          </p:grpSpPr>
          <p:grpSp>
            <p:nvGrpSpPr>
              <p:cNvPr id="180237" name="Group 21"/>
              <p:cNvGrpSpPr>
                <a:grpSpLocks/>
              </p:cNvGrpSpPr>
              <p:nvPr/>
            </p:nvGrpSpPr>
            <p:grpSpPr bwMode="auto">
              <a:xfrm>
                <a:off x="527" y="2267"/>
                <a:ext cx="1615" cy="1213"/>
                <a:chOff x="527" y="2267"/>
                <a:chExt cx="1615" cy="1213"/>
              </a:xfrm>
            </p:grpSpPr>
            <p:sp>
              <p:nvSpPr>
                <p:cNvPr id="180239" name="Line 7"/>
                <p:cNvSpPr>
                  <a:spLocks noChangeShapeType="1"/>
                </p:cNvSpPr>
                <p:nvPr/>
              </p:nvSpPr>
              <p:spPr bwMode="auto">
                <a:xfrm>
                  <a:off x="602" y="2725"/>
                  <a:ext cx="0" cy="681"/>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0240" name="Line 10"/>
                <p:cNvSpPr>
                  <a:spLocks noChangeShapeType="1"/>
                </p:cNvSpPr>
                <p:nvPr/>
              </p:nvSpPr>
              <p:spPr bwMode="auto">
                <a:xfrm flipV="1">
                  <a:off x="602" y="2296"/>
                  <a:ext cx="1507" cy="429"/>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0241" name="Line 11"/>
                <p:cNvSpPr>
                  <a:spLocks noChangeShapeType="1"/>
                </p:cNvSpPr>
                <p:nvPr/>
              </p:nvSpPr>
              <p:spPr bwMode="auto">
                <a:xfrm flipV="1">
                  <a:off x="602" y="2300"/>
                  <a:ext cx="1507" cy="1098"/>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0242" name="Line 12"/>
                <p:cNvSpPr>
                  <a:spLocks noChangeShapeType="1"/>
                </p:cNvSpPr>
                <p:nvPr/>
              </p:nvSpPr>
              <p:spPr bwMode="auto">
                <a:xfrm flipH="1">
                  <a:off x="602" y="2296"/>
                  <a:ext cx="1507" cy="747"/>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0243" name="Arc 13"/>
                <p:cNvSpPr>
                  <a:spLocks/>
                </p:cNvSpPr>
                <p:nvPr/>
              </p:nvSpPr>
              <p:spPr bwMode="auto">
                <a:xfrm>
                  <a:off x="606" y="2928"/>
                  <a:ext cx="88" cy="91"/>
                </a:xfrm>
                <a:custGeom>
                  <a:avLst/>
                  <a:gdLst>
                    <a:gd name="T0" fmla="*/ 0 w 20886"/>
                    <a:gd name="T1" fmla="*/ 0 h 21600"/>
                    <a:gd name="T2" fmla="*/ 0 w 20886"/>
                    <a:gd name="T3" fmla="*/ 0 h 21600"/>
                    <a:gd name="T4" fmla="*/ 0 w 20886"/>
                    <a:gd name="T5" fmla="*/ 0 h 21600"/>
                    <a:gd name="T6" fmla="*/ 0 60000 65536"/>
                    <a:gd name="T7" fmla="*/ 0 60000 65536"/>
                    <a:gd name="T8" fmla="*/ 0 60000 65536"/>
                  </a:gdLst>
                  <a:ahLst/>
                  <a:cxnLst>
                    <a:cxn ang="T6">
                      <a:pos x="T0" y="T1"/>
                    </a:cxn>
                    <a:cxn ang="T7">
                      <a:pos x="T2" y="T3"/>
                    </a:cxn>
                    <a:cxn ang="T8">
                      <a:pos x="T4" y="T5"/>
                    </a:cxn>
                  </a:cxnLst>
                  <a:rect l="0" t="0" r="r" b="b"/>
                  <a:pathLst>
                    <a:path w="20886" h="21600" fill="none" extrusionOk="0">
                      <a:moveTo>
                        <a:pt x="0" y="0"/>
                      </a:moveTo>
                      <a:cubicBezTo>
                        <a:pt x="9807" y="0"/>
                        <a:pt x="18384" y="6607"/>
                        <a:pt x="20885" y="16091"/>
                      </a:cubicBezTo>
                    </a:path>
                    <a:path w="20886" h="21600" stroke="0" extrusionOk="0">
                      <a:moveTo>
                        <a:pt x="0" y="0"/>
                      </a:moveTo>
                      <a:cubicBezTo>
                        <a:pt x="9807" y="0"/>
                        <a:pt x="18384" y="6607"/>
                        <a:pt x="20885" y="16091"/>
                      </a:cubicBezTo>
                      <a:lnTo>
                        <a:pt x="0" y="21600"/>
                      </a:lnTo>
                      <a:lnTo>
                        <a:pt x="0" y="0"/>
                      </a:lnTo>
                      <a:close/>
                    </a:path>
                  </a:pathLst>
                </a:custGeom>
                <a:noFill/>
                <a:ln w="1905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0244" name="Oval 14"/>
                <p:cNvSpPr>
                  <a:spLocks noChangeArrowheads="1"/>
                </p:cNvSpPr>
                <p:nvPr/>
              </p:nvSpPr>
              <p:spPr bwMode="auto">
                <a:xfrm>
                  <a:off x="2096" y="2267"/>
                  <a:ext cx="46" cy="4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80245" name="Oval 5"/>
                <p:cNvSpPr>
                  <a:spLocks noChangeArrowheads="1"/>
                </p:cNvSpPr>
                <p:nvPr/>
              </p:nvSpPr>
              <p:spPr bwMode="auto">
                <a:xfrm>
                  <a:off x="527" y="2656"/>
                  <a:ext cx="136" cy="13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80246" name="Oval 6"/>
                <p:cNvSpPr>
                  <a:spLocks noChangeArrowheads="1"/>
                </p:cNvSpPr>
                <p:nvPr/>
              </p:nvSpPr>
              <p:spPr bwMode="auto">
                <a:xfrm>
                  <a:off x="531" y="3344"/>
                  <a:ext cx="136" cy="13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180238" name="AutoShape 17"/>
              <p:cNvSpPr>
                <a:spLocks/>
              </p:cNvSpPr>
              <p:nvPr/>
            </p:nvSpPr>
            <p:spPr bwMode="auto">
              <a:xfrm>
                <a:off x="431" y="2713"/>
                <a:ext cx="45" cy="725"/>
              </a:xfrm>
              <a:prstGeom prst="leftBrace">
                <a:avLst>
                  <a:gd name="adj1" fmla="val 134259"/>
                  <a:gd name="adj2" fmla="val 50000"/>
                </a:avLst>
              </a:prstGeom>
              <a:noFill/>
              <a:ln w="1905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180230" name="Rectangle 23"/>
            <p:cNvSpPr>
              <a:spLocks noChangeArrowheads="1"/>
            </p:cNvSpPr>
            <p:nvPr/>
          </p:nvSpPr>
          <p:spPr bwMode="auto">
            <a:xfrm>
              <a:off x="1900" y="3019"/>
              <a:ext cx="337"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3200">
                  <a:solidFill>
                    <a:srgbClr val="000000"/>
                  </a:solidFill>
                </a:rPr>
                <a:t> </a:t>
              </a:r>
              <a:r>
                <a:rPr lang="fa-IR" altLang="en-US" sz="2000">
                  <a:solidFill>
                    <a:srgbClr val="000000"/>
                  </a:solidFill>
                </a:rPr>
                <a:t>2</a:t>
              </a:r>
              <a:r>
                <a:rPr lang="en-US" altLang="en-US" sz="2000">
                  <a:solidFill>
                    <a:srgbClr val="000000"/>
                  </a:solidFill>
                  <a:cs typeface="Times New Roman" panose="02020603050405020304" pitchFamily="18" charset="0"/>
                </a:rPr>
                <a:t>a</a:t>
              </a:r>
            </a:p>
          </p:txBody>
        </p:sp>
        <p:sp>
          <p:nvSpPr>
            <p:cNvPr id="180231" name="Rectangle 24"/>
            <p:cNvSpPr>
              <a:spLocks noChangeArrowheads="1"/>
            </p:cNvSpPr>
            <p:nvPr/>
          </p:nvSpPr>
          <p:spPr bwMode="auto">
            <a:xfrm>
              <a:off x="2064" y="2644"/>
              <a:ext cx="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600">
                  <a:solidFill>
                    <a:srgbClr val="000000"/>
                  </a:solidFill>
                </a:rPr>
                <a:t>+</a:t>
              </a:r>
              <a:r>
                <a:rPr lang="en-US" altLang="en-US" sz="2000">
                  <a:solidFill>
                    <a:srgbClr val="000000"/>
                  </a:solidFill>
                  <a:cs typeface="Times New Roman" panose="02020603050405020304" pitchFamily="18" charset="0"/>
                </a:rPr>
                <a:t>q</a:t>
              </a:r>
            </a:p>
          </p:txBody>
        </p:sp>
        <p:sp>
          <p:nvSpPr>
            <p:cNvPr id="180232" name="Rectangle 25"/>
            <p:cNvSpPr>
              <a:spLocks noChangeArrowheads="1"/>
            </p:cNvSpPr>
            <p:nvPr/>
          </p:nvSpPr>
          <p:spPr bwMode="auto">
            <a:xfrm>
              <a:off x="2357" y="2906"/>
              <a:ext cx="19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l-GR" altLang="en-US" sz="2000">
                  <a:solidFill>
                    <a:srgbClr val="000000"/>
                  </a:solidFill>
                  <a:cs typeface="Times New Roman" panose="02020603050405020304" pitchFamily="18" charset="0"/>
                </a:rPr>
                <a:t>θ</a:t>
              </a:r>
              <a:endParaRPr lang="en-US" altLang="en-US" sz="2000">
                <a:solidFill>
                  <a:srgbClr val="000000"/>
                </a:solidFill>
                <a:cs typeface="Times New Roman" panose="02020603050405020304" pitchFamily="18" charset="0"/>
              </a:endParaRPr>
            </a:p>
          </p:txBody>
        </p:sp>
        <p:sp>
          <p:nvSpPr>
            <p:cNvPr id="180233" name="Rectangle 26"/>
            <p:cNvSpPr>
              <a:spLocks noChangeArrowheads="1"/>
            </p:cNvSpPr>
            <p:nvPr/>
          </p:nvSpPr>
          <p:spPr bwMode="auto">
            <a:xfrm>
              <a:off x="2835" y="2704"/>
              <a:ext cx="16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r</a:t>
              </a:r>
            </a:p>
          </p:txBody>
        </p:sp>
        <p:sp>
          <p:nvSpPr>
            <p:cNvPr id="180234" name="Rectangle 27"/>
            <p:cNvSpPr>
              <a:spLocks noChangeArrowheads="1"/>
            </p:cNvSpPr>
            <p:nvPr/>
          </p:nvSpPr>
          <p:spPr bwMode="auto">
            <a:xfrm>
              <a:off x="2133" y="3542"/>
              <a:ext cx="24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rPr>
                <a:t>-</a:t>
              </a:r>
              <a:r>
                <a:rPr lang="en-US" altLang="en-US" sz="2000">
                  <a:solidFill>
                    <a:srgbClr val="000000"/>
                  </a:solidFill>
                  <a:cs typeface="Times New Roman" panose="02020603050405020304" pitchFamily="18" charset="0"/>
                </a:rPr>
                <a:t>q</a:t>
              </a:r>
            </a:p>
          </p:txBody>
        </p:sp>
        <p:sp>
          <p:nvSpPr>
            <p:cNvPr id="180235" name="Rectangle 28"/>
            <p:cNvSpPr>
              <a:spLocks noChangeArrowheads="1"/>
            </p:cNvSpPr>
            <p:nvPr/>
          </p:nvSpPr>
          <p:spPr bwMode="auto">
            <a:xfrm>
              <a:off x="2835" y="2494"/>
              <a:ext cx="226"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r</a:t>
              </a:r>
              <a:r>
                <a:rPr lang="fa-IR" altLang="en-US" sz="2000" baseline="-25000">
                  <a:solidFill>
                    <a:srgbClr val="000000"/>
                  </a:solidFill>
                  <a:cs typeface="Times New Roman" panose="02020603050405020304" pitchFamily="18" charset="0"/>
                </a:rPr>
                <a:t>1</a:t>
              </a:r>
              <a:endParaRPr lang="en-US" altLang="en-US" sz="2000" baseline="-25000">
                <a:solidFill>
                  <a:srgbClr val="000000"/>
                </a:solidFill>
                <a:cs typeface="Times New Roman" panose="02020603050405020304" pitchFamily="18" charset="0"/>
              </a:endParaRPr>
            </a:p>
          </p:txBody>
        </p:sp>
        <p:sp>
          <p:nvSpPr>
            <p:cNvPr id="180236" name="Rectangle 29"/>
            <p:cNvSpPr>
              <a:spLocks noChangeArrowheads="1"/>
            </p:cNvSpPr>
            <p:nvPr/>
          </p:nvSpPr>
          <p:spPr bwMode="auto">
            <a:xfrm>
              <a:off x="2835" y="2900"/>
              <a:ext cx="226"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r</a:t>
              </a:r>
              <a:r>
                <a:rPr lang="fa-IR" altLang="en-US" sz="2000" baseline="-25000">
                  <a:solidFill>
                    <a:srgbClr val="000000"/>
                  </a:solidFill>
                  <a:cs typeface="Times New Roman" panose="02020603050405020304" pitchFamily="18" charset="0"/>
                </a:rPr>
                <a:t>2</a:t>
              </a:r>
              <a:endParaRPr lang="en-US" altLang="en-US" sz="2000" baseline="-25000">
                <a:solidFill>
                  <a:srgbClr val="000000"/>
                </a:solidFill>
                <a:cs typeface="Times New Roman" panose="02020603050405020304" pitchFamily="18" charset="0"/>
              </a:endParaRPr>
            </a:p>
          </p:txBody>
        </p:sp>
      </p:grpSp>
    </p:spTree>
    <p:extLst>
      <p:ext uri="{BB962C8B-B14F-4D97-AF65-F5344CB8AC3E}">
        <p14:creationId xmlns:p14="http://schemas.microsoft.com/office/powerpoint/2010/main" val="15116286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59810"/>
                                        </p:tgtEl>
                                        <p:attrNameLst>
                                          <p:attrName>style.visibility</p:attrName>
                                        </p:attrNameLst>
                                      </p:cBhvr>
                                      <p:to>
                                        <p:strVal val="visible"/>
                                      </p:to>
                                    </p:set>
                                    <p:animEffect transition="in" filter="fade">
                                      <p:cBhvr>
                                        <p:cTn id="7" dur="800" decel="100000"/>
                                        <p:tgtEl>
                                          <p:spTgt spid="759810"/>
                                        </p:tgtEl>
                                      </p:cBhvr>
                                    </p:animEffect>
                                    <p:anim calcmode="lin" valueType="num">
                                      <p:cBhvr>
                                        <p:cTn id="8" dur="800" decel="100000" fill="hold"/>
                                        <p:tgtEl>
                                          <p:spTgt spid="759810"/>
                                        </p:tgtEl>
                                        <p:attrNameLst>
                                          <p:attrName>style.rotation</p:attrName>
                                        </p:attrNameLst>
                                      </p:cBhvr>
                                      <p:tavLst>
                                        <p:tav tm="0">
                                          <p:val>
                                            <p:fltVal val="-90"/>
                                          </p:val>
                                        </p:tav>
                                        <p:tav tm="100000">
                                          <p:val>
                                            <p:fltVal val="0"/>
                                          </p:val>
                                        </p:tav>
                                      </p:tavLst>
                                    </p:anim>
                                    <p:anim calcmode="lin" valueType="num">
                                      <p:cBhvr>
                                        <p:cTn id="9" dur="800" decel="100000" fill="hold"/>
                                        <p:tgtEl>
                                          <p:spTgt spid="759810"/>
                                        </p:tgtEl>
                                        <p:attrNameLst>
                                          <p:attrName>ppt_x</p:attrName>
                                        </p:attrNameLst>
                                      </p:cBhvr>
                                      <p:tavLst>
                                        <p:tav tm="0">
                                          <p:val>
                                            <p:strVal val="#ppt_x+0.4"/>
                                          </p:val>
                                        </p:tav>
                                        <p:tav tm="100000">
                                          <p:val>
                                            <p:strVal val="#ppt_x-0.05"/>
                                          </p:val>
                                        </p:tav>
                                      </p:tavLst>
                                    </p:anim>
                                    <p:anim calcmode="lin" valueType="num">
                                      <p:cBhvr>
                                        <p:cTn id="10" dur="800" decel="100000" fill="hold"/>
                                        <p:tgtEl>
                                          <p:spTgt spid="75981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5981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5981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59811">
                                            <p:txEl>
                                              <p:pRg st="0" end="0"/>
                                            </p:txEl>
                                          </p:spTgt>
                                        </p:tgtEl>
                                        <p:attrNameLst>
                                          <p:attrName>style.visibility</p:attrName>
                                        </p:attrNameLst>
                                      </p:cBhvr>
                                      <p:to>
                                        <p:strVal val="visible"/>
                                      </p:to>
                                    </p:set>
                                    <p:anim calcmode="discrete" valueType="clr">
                                      <p:cBhvr override="childStyle">
                                        <p:cTn id="16" dur="80"/>
                                        <p:tgtEl>
                                          <p:spTgt spid="75981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59811">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59811">
                                            <p:txEl>
                                              <p:pRg st="0" end="0"/>
                                            </p:txEl>
                                          </p:spTgt>
                                        </p:tgtEl>
                                        <p:attrNameLst>
                                          <p:attrName>fill.type</p:attrName>
                                        </p:attrNameLst>
                                      </p:cBhvr>
                                      <p:to>
                                        <p:strVal val="solid"/>
                                      </p:to>
                                    </p:set>
                                  </p:childTnLst>
                                </p:cTn>
                              </p:par>
                            </p:childTnLst>
                          </p:cTn>
                        </p:par>
                        <p:par>
                          <p:cTn id="19" fill="hold" nodeType="afterGroup">
                            <p:stCondLst>
                              <p:cond delay="2600"/>
                            </p:stCondLst>
                            <p:childTnLst>
                              <p:par>
                                <p:cTn id="20" presetID="31" presetClass="entr" presetSubtype="0" fill="hold" nodeType="afterEffect">
                                  <p:stCondLst>
                                    <p:cond delay="0"/>
                                  </p:stCondLst>
                                  <p:iterate type="lt">
                                    <p:tmPct val="5000"/>
                                  </p:iterate>
                                  <p:childTnLst>
                                    <p:set>
                                      <p:cBhvr>
                                        <p:cTn id="21" dur="1" fill="hold">
                                          <p:stCondLst>
                                            <p:cond delay="0"/>
                                          </p:stCondLst>
                                        </p:cTn>
                                        <p:tgtEl>
                                          <p:spTgt spid="759838"/>
                                        </p:tgtEl>
                                        <p:attrNameLst>
                                          <p:attrName>style.visibility</p:attrName>
                                        </p:attrNameLst>
                                      </p:cBhvr>
                                      <p:to>
                                        <p:strVal val="visible"/>
                                      </p:to>
                                    </p:set>
                                    <p:anim calcmode="lin" valueType="num">
                                      <p:cBhvr>
                                        <p:cTn id="22" dur="1000" fill="hold"/>
                                        <p:tgtEl>
                                          <p:spTgt spid="759838"/>
                                        </p:tgtEl>
                                        <p:attrNameLst>
                                          <p:attrName>ppt_w</p:attrName>
                                        </p:attrNameLst>
                                      </p:cBhvr>
                                      <p:tavLst>
                                        <p:tav tm="0">
                                          <p:val>
                                            <p:fltVal val="0"/>
                                          </p:val>
                                        </p:tav>
                                        <p:tav tm="100000">
                                          <p:val>
                                            <p:strVal val="#ppt_w"/>
                                          </p:val>
                                        </p:tav>
                                      </p:tavLst>
                                    </p:anim>
                                    <p:anim calcmode="lin" valueType="num">
                                      <p:cBhvr>
                                        <p:cTn id="23" dur="1000" fill="hold"/>
                                        <p:tgtEl>
                                          <p:spTgt spid="759838"/>
                                        </p:tgtEl>
                                        <p:attrNameLst>
                                          <p:attrName>ppt_h</p:attrName>
                                        </p:attrNameLst>
                                      </p:cBhvr>
                                      <p:tavLst>
                                        <p:tav tm="0">
                                          <p:val>
                                            <p:fltVal val="0"/>
                                          </p:val>
                                        </p:tav>
                                        <p:tav tm="100000">
                                          <p:val>
                                            <p:strVal val="#ppt_h"/>
                                          </p:val>
                                        </p:tav>
                                      </p:tavLst>
                                    </p:anim>
                                    <p:anim calcmode="lin" valueType="num">
                                      <p:cBhvr>
                                        <p:cTn id="24" dur="1000" fill="hold"/>
                                        <p:tgtEl>
                                          <p:spTgt spid="759838"/>
                                        </p:tgtEl>
                                        <p:attrNameLst>
                                          <p:attrName>style.rotation</p:attrName>
                                        </p:attrNameLst>
                                      </p:cBhvr>
                                      <p:tavLst>
                                        <p:tav tm="0">
                                          <p:val>
                                            <p:fltVal val="90"/>
                                          </p:val>
                                        </p:tav>
                                        <p:tav tm="100000">
                                          <p:val>
                                            <p:fltVal val="0"/>
                                          </p:val>
                                        </p:tav>
                                      </p:tavLst>
                                    </p:anim>
                                    <p:animEffect transition="in" filter="fade">
                                      <p:cBhvr>
                                        <p:cTn id="25" dur="1000"/>
                                        <p:tgtEl>
                                          <p:spTgt spid="7598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9810" grpId="0"/>
      <p:bldP spid="75981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Rectangle 2"/>
          <p:cNvSpPr>
            <a:spLocks noGrp="1" noChangeArrowheads="1"/>
          </p:cNvSpPr>
          <p:nvPr>
            <p:ph type="title" sz="quarter"/>
          </p:nvPr>
        </p:nvSpPr>
        <p:spPr>
          <a:xfrm>
            <a:off x="2090738" y="590550"/>
            <a:ext cx="8001000" cy="838200"/>
          </a:xfrm>
        </p:spPr>
        <p:txBody>
          <a:bodyPr/>
          <a:lstStyle/>
          <a:p>
            <a:pPr eaLnBrk="1" hangingPunct="1"/>
            <a:r>
              <a:rPr lang="fa-IR" altLang="en-US" smtClean="0"/>
              <a:t> حل مثال5 </a:t>
            </a:r>
            <a:endParaRPr lang="en-US" altLang="en-US" smtClean="0"/>
          </a:p>
        </p:txBody>
      </p:sp>
      <p:graphicFrame>
        <p:nvGraphicFramePr>
          <p:cNvPr id="760837" name="Object 5"/>
          <p:cNvGraphicFramePr>
            <a:graphicFrameLocks noChangeAspect="1"/>
          </p:cNvGraphicFramePr>
          <p:nvPr>
            <p:ph sz="quarter" idx="1"/>
          </p:nvPr>
        </p:nvGraphicFramePr>
        <p:xfrm>
          <a:off x="2898776" y="3889375"/>
          <a:ext cx="2449513" cy="992188"/>
        </p:xfrm>
        <a:graphic>
          <a:graphicData uri="http://schemas.openxmlformats.org/presentationml/2006/ole">
            <mc:AlternateContent xmlns:mc="http://schemas.openxmlformats.org/markup-compatibility/2006">
              <mc:Choice xmlns:v="urn:schemas-microsoft-com:vml" Requires="v">
                <p:oleObj spid="_x0000_s17410" name="Equation" r:id="rId3" imgW="1066800" imgH="431800" progId="Equation.3">
                  <p:embed/>
                </p:oleObj>
              </mc:Choice>
              <mc:Fallback>
                <p:oleObj name="Equation" r:id="rId3" imgW="10668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8776" y="3889375"/>
                        <a:ext cx="2449513" cy="99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60839" name="Object 7"/>
          <p:cNvGraphicFramePr>
            <a:graphicFrameLocks noChangeAspect="1"/>
          </p:cNvGraphicFramePr>
          <p:nvPr>
            <p:ph sz="quarter" idx="2"/>
          </p:nvPr>
        </p:nvGraphicFramePr>
        <p:xfrm>
          <a:off x="2855913" y="5022850"/>
          <a:ext cx="2360612" cy="1193800"/>
        </p:xfrm>
        <a:graphic>
          <a:graphicData uri="http://schemas.openxmlformats.org/presentationml/2006/ole">
            <mc:AlternateContent xmlns:mc="http://schemas.openxmlformats.org/markup-compatibility/2006">
              <mc:Choice xmlns:v="urn:schemas-microsoft-com:vml" Requires="v">
                <p:oleObj spid="_x0000_s17411" name="Equation" r:id="rId5" imgW="1054100" imgH="533400" progId="Equation.3">
                  <p:embed/>
                </p:oleObj>
              </mc:Choice>
              <mc:Fallback>
                <p:oleObj name="Equation" r:id="rId5" imgW="1054100" imgH="5334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5913" y="5022850"/>
                        <a:ext cx="2360612" cy="1193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60841" name="Object 9"/>
          <p:cNvGraphicFramePr>
            <a:graphicFrameLocks noChangeAspect="1"/>
          </p:cNvGraphicFramePr>
          <p:nvPr>
            <p:ph sz="quarter" idx="3"/>
          </p:nvPr>
        </p:nvGraphicFramePr>
        <p:xfrm>
          <a:off x="6096000" y="4597400"/>
          <a:ext cx="2305050" cy="1136650"/>
        </p:xfrm>
        <a:graphic>
          <a:graphicData uri="http://schemas.openxmlformats.org/presentationml/2006/ole">
            <mc:AlternateContent xmlns:mc="http://schemas.openxmlformats.org/markup-compatibility/2006">
              <mc:Choice xmlns:v="urn:schemas-microsoft-com:vml" Requires="v">
                <p:oleObj spid="_x0000_s17412" name="Equation" r:id="rId7" imgW="927100" imgH="457200" progId="Equation.3">
                  <p:embed/>
                </p:oleObj>
              </mc:Choice>
              <mc:Fallback>
                <p:oleObj name="Equation" r:id="rId7" imgW="92710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0" y="4597400"/>
                        <a:ext cx="2305050" cy="1136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60843" name="Object 11"/>
          <p:cNvGraphicFramePr>
            <a:graphicFrameLocks noChangeAspect="1"/>
          </p:cNvGraphicFramePr>
          <p:nvPr>
            <p:ph sz="quarter" idx="4"/>
          </p:nvPr>
        </p:nvGraphicFramePr>
        <p:xfrm>
          <a:off x="6369051" y="1211264"/>
          <a:ext cx="1908175" cy="1138237"/>
        </p:xfrm>
        <a:graphic>
          <a:graphicData uri="http://schemas.openxmlformats.org/presentationml/2006/ole">
            <mc:AlternateContent xmlns:mc="http://schemas.openxmlformats.org/markup-compatibility/2006">
              <mc:Choice xmlns:v="urn:schemas-microsoft-com:vml" Requires="v">
                <p:oleObj spid="_x0000_s17413" name="Equation" r:id="rId9" imgW="723586" imgH="431613" progId="Equation.3">
                  <p:embed/>
                </p:oleObj>
              </mc:Choice>
              <mc:Fallback>
                <p:oleObj name="Equation" r:id="rId9" imgW="723586" imgH="431613"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69051" y="1211264"/>
                        <a:ext cx="1908175" cy="1138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60845" name="Object 13"/>
          <p:cNvGraphicFramePr>
            <a:graphicFrameLocks noChangeAspect="1"/>
          </p:cNvGraphicFramePr>
          <p:nvPr/>
        </p:nvGraphicFramePr>
        <p:xfrm>
          <a:off x="6311900" y="2420938"/>
          <a:ext cx="2808288" cy="1212850"/>
        </p:xfrm>
        <a:graphic>
          <a:graphicData uri="http://schemas.openxmlformats.org/presentationml/2006/ole">
            <mc:AlternateContent xmlns:mc="http://schemas.openxmlformats.org/markup-compatibility/2006">
              <mc:Choice xmlns:v="urn:schemas-microsoft-com:vml" Requires="v">
                <p:oleObj spid="_x0000_s17414" name="Equation" r:id="rId11" imgW="1117115" imgH="482391" progId="Equation.3">
                  <p:embed/>
                </p:oleObj>
              </mc:Choice>
              <mc:Fallback>
                <p:oleObj name="Equation" r:id="rId11" imgW="1117115" imgH="482391"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11900" y="2420938"/>
                        <a:ext cx="2808288" cy="1212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60889" name="Group 57"/>
          <p:cNvGrpSpPr>
            <a:grpSpLocks/>
          </p:cNvGrpSpPr>
          <p:nvPr/>
        </p:nvGrpSpPr>
        <p:grpSpPr bwMode="auto">
          <a:xfrm>
            <a:off x="2398713" y="1270000"/>
            <a:ext cx="3192462" cy="2159000"/>
            <a:chOff x="431" y="1842"/>
            <a:chExt cx="2011" cy="1360"/>
          </a:xfrm>
        </p:grpSpPr>
        <p:grpSp>
          <p:nvGrpSpPr>
            <p:cNvPr id="181258" name="Group 54"/>
            <p:cNvGrpSpPr>
              <a:grpSpLocks/>
            </p:cNvGrpSpPr>
            <p:nvPr/>
          </p:nvGrpSpPr>
          <p:grpSpPr bwMode="auto">
            <a:xfrm>
              <a:off x="431" y="1842"/>
              <a:ext cx="2011" cy="1360"/>
              <a:chOff x="431" y="1842"/>
              <a:chExt cx="2011" cy="1360"/>
            </a:xfrm>
          </p:grpSpPr>
          <p:grpSp>
            <p:nvGrpSpPr>
              <p:cNvPr id="181266" name="Group 53"/>
              <p:cNvGrpSpPr>
                <a:grpSpLocks/>
              </p:cNvGrpSpPr>
              <p:nvPr/>
            </p:nvGrpSpPr>
            <p:grpSpPr bwMode="auto">
              <a:xfrm>
                <a:off x="731" y="1842"/>
                <a:ext cx="1711" cy="1213"/>
                <a:chOff x="731" y="1842"/>
                <a:chExt cx="1711" cy="1213"/>
              </a:xfrm>
            </p:grpSpPr>
            <p:grpSp>
              <p:nvGrpSpPr>
                <p:cNvPr id="181274" name="Group 52"/>
                <p:cNvGrpSpPr>
                  <a:grpSpLocks/>
                </p:cNvGrpSpPr>
                <p:nvPr/>
              </p:nvGrpSpPr>
              <p:grpSpPr bwMode="auto">
                <a:xfrm>
                  <a:off x="827" y="1842"/>
                  <a:ext cx="1615" cy="1213"/>
                  <a:chOff x="827" y="1842"/>
                  <a:chExt cx="1615" cy="1213"/>
                </a:xfrm>
              </p:grpSpPr>
              <p:sp>
                <p:nvSpPr>
                  <p:cNvPr id="181276" name="Line 17"/>
                  <p:cNvSpPr>
                    <a:spLocks noChangeShapeType="1"/>
                  </p:cNvSpPr>
                  <p:nvPr/>
                </p:nvSpPr>
                <p:spPr bwMode="auto">
                  <a:xfrm>
                    <a:off x="902" y="2300"/>
                    <a:ext cx="0" cy="681"/>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1277" name="Line 18"/>
                  <p:cNvSpPr>
                    <a:spLocks noChangeShapeType="1"/>
                  </p:cNvSpPr>
                  <p:nvPr/>
                </p:nvSpPr>
                <p:spPr bwMode="auto">
                  <a:xfrm flipV="1">
                    <a:off x="902" y="1871"/>
                    <a:ext cx="1507" cy="429"/>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1278" name="Line 19"/>
                  <p:cNvSpPr>
                    <a:spLocks noChangeShapeType="1"/>
                  </p:cNvSpPr>
                  <p:nvPr/>
                </p:nvSpPr>
                <p:spPr bwMode="auto">
                  <a:xfrm flipV="1">
                    <a:off x="902" y="1875"/>
                    <a:ext cx="1507" cy="1098"/>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1279" name="Line 20"/>
                  <p:cNvSpPr>
                    <a:spLocks noChangeShapeType="1"/>
                  </p:cNvSpPr>
                  <p:nvPr/>
                </p:nvSpPr>
                <p:spPr bwMode="auto">
                  <a:xfrm flipH="1">
                    <a:off x="902" y="1871"/>
                    <a:ext cx="1507" cy="747"/>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1280" name="Arc 21"/>
                  <p:cNvSpPr>
                    <a:spLocks/>
                  </p:cNvSpPr>
                  <p:nvPr/>
                </p:nvSpPr>
                <p:spPr bwMode="auto">
                  <a:xfrm>
                    <a:off x="906" y="2503"/>
                    <a:ext cx="88" cy="91"/>
                  </a:xfrm>
                  <a:custGeom>
                    <a:avLst/>
                    <a:gdLst>
                      <a:gd name="T0" fmla="*/ 0 w 20886"/>
                      <a:gd name="T1" fmla="*/ 0 h 21600"/>
                      <a:gd name="T2" fmla="*/ 0 w 20886"/>
                      <a:gd name="T3" fmla="*/ 0 h 21600"/>
                      <a:gd name="T4" fmla="*/ 0 w 20886"/>
                      <a:gd name="T5" fmla="*/ 0 h 21600"/>
                      <a:gd name="T6" fmla="*/ 0 60000 65536"/>
                      <a:gd name="T7" fmla="*/ 0 60000 65536"/>
                      <a:gd name="T8" fmla="*/ 0 60000 65536"/>
                    </a:gdLst>
                    <a:ahLst/>
                    <a:cxnLst>
                      <a:cxn ang="T6">
                        <a:pos x="T0" y="T1"/>
                      </a:cxn>
                      <a:cxn ang="T7">
                        <a:pos x="T2" y="T3"/>
                      </a:cxn>
                      <a:cxn ang="T8">
                        <a:pos x="T4" y="T5"/>
                      </a:cxn>
                    </a:cxnLst>
                    <a:rect l="0" t="0" r="r" b="b"/>
                    <a:pathLst>
                      <a:path w="20886" h="21600" fill="none" extrusionOk="0">
                        <a:moveTo>
                          <a:pt x="0" y="0"/>
                        </a:moveTo>
                        <a:cubicBezTo>
                          <a:pt x="9807" y="0"/>
                          <a:pt x="18384" y="6607"/>
                          <a:pt x="20885" y="16091"/>
                        </a:cubicBezTo>
                      </a:path>
                      <a:path w="20886" h="21600" stroke="0" extrusionOk="0">
                        <a:moveTo>
                          <a:pt x="0" y="0"/>
                        </a:moveTo>
                        <a:cubicBezTo>
                          <a:pt x="9807" y="0"/>
                          <a:pt x="18384" y="6607"/>
                          <a:pt x="20885" y="16091"/>
                        </a:cubicBezTo>
                        <a:lnTo>
                          <a:pt x="0" y="21600"/>
                        </a:lnTo>
                        <a:lnTo>
                          <a:pt x="0" y="0"/>
                        </a:lnTo>
                        <a:close/>
                      </a:path>
                    </a:pathLst>
                  </a:custGeom>
                  <a:noFill/>
                  <a:ln w="1905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1281" name="Oval 22"/>
                  <p:cNvSpPr>
                    <a:spLocks noChangeArrowheads="1"/>
                  </p:cNvSpPr>
                  <p:nvPr/>
                </p:nvSpPr>
                <p:spPr bwMode="auto">
                  <a:xfrm>
                    <a:off x="2396" y="1842"/>
                    <a:ext cx="46" cy="4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81282" name="Oval 23"/>
                  <p:cNvSpPr>
                    <a:spLocks noChangeArrowheads="1"/>
                  </p:cNvSpPr>
                  <p:nvPr/>
                </p:nvSpPr>
                <p:spPr bwMode="auto">
                  <a:xfrm>
                    <a:off x="827" y="2231"/>
                    <a:ext cx="136" cy="13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81283" name="Oval 24"/>
                  <p:cNvSpPr>
                    <a:spLocks noChangeArrowheads="1"/>
                  </p:cNvSpPr>
                  <p:nvPr/>
                </p:nvSpPr>
                <p:spPr bwMode="auto">
                  <a:xfrm>
                    <a:off x="831" y="2919"/>
                    <a:ext cx="136" cy="13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181275" name="AutoShape 25"/>
                <p:cNvSpPr>
                  <a:spLocks/>
                </p:cNvSpPr>
                <p:nvPr/>
              </p:nvSpPr>
              <p:spPr bwMode="auto">
                <a:xfrm>
                  <a:off x="731" y="2288"/>
                  <a:ext cx="45" cy="725"/>
                </a:xfrm>
                <a:prstGeom prst="leftBrace">
                  <a:avLst>
                    <a:gd name="adj1" fmla="val 134259"/>
                    <a:gd name="adj2" fmla="val 50000"/>
                  </a:avLst>
                </a:prstGeom>
                <a:noFill/>
                <a:ln w="1905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181267" name="Rectangle 26"/>
              <p:cNvSpPr>
                <a:spLocks noChangeArrowheads="1"/>
              </p:cNvSpPr>
              <p:nvPr/>
            </p:nvSpPr>
            <p:spPr bwMode="auto">
              <a:xfrm>
                <a:off x="431" y="2429"/>
                <a:ext cx="337"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3200">
                    <a:solidFill>
                      <a:srgbClr val="000000"/>
                    </a:solidFill>
                  </a:rPr>
                  <a:t> </a:t>
                </a:r>
                <a:r>
                  <a:rPr lang="fa-IR" altLang="en-US" sz="2000">
                    <a:solidFill>
                      <a:srgbClr val="000000"/>
                    </a:solidFill>
                  </a:rPr>
                  <a:t>2</a:t>
                </a:r>
                <a:r>
                  <a:rPr lang="en-US" altLang="en-US" sz="2000">
                    <a:solidFill>
                      <a:srgbClr val="000000"/>
                    </a:solidFill>
                    <a:cs typeface="Times New Roman" panose="02020603050405020304" pitchFamily="18" charset="0"/>
                  </a:rPr>
                  <a:t>a</a:t>
                </a:r>
              </a:p>
            </p:txBody>
          </p:sp>
          <p:sp>
            <p:nvSpPr>
              <p:cNvPr id="181268" name="Rectangle 27"/>
              <p:cNvSpPr>
                <a:spLocks noChangeArrowheads="1"/>
              </p:cNvSpPr>
              <p:nvPr/>
            </p:nvSpPr>
            <p:spPr bwMode="auto">
              <a:xfrm>
                <a:off x="595" y="2054"/>
                <a:ext cx="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600">
                    <a:solidFill>
                      <a:srgbClr val="000000"/>
                    </a:solidFill>
                  </a:rPr>
                  <a:t>+</a:t>
                </a:r>
                <a:r>
                  <a:rPr lang="en-US" altLang="en-US" sz="2000">
                    <a:solidFill>
                      <a:srgbClr val="000000"/>
                    </a:solidFill>
                    <a:cs typeface="Times New Roman" panose="02020603050405020304" pitchFamily="18" charset="0"/>
                  </a:rPr>
                  <a:t>q</a:t>
                </a:r>
              </a:p>
            </p:txBody>
          </p:sp>
          <p:sp>
            <p:nvSpPr>
              <p:cNvPr id="181269" name="Rectangle 28"/>
              <p:cNvSpPr>
                <a:spLocks noChangeArrowheads="1"/>
              </p:cNvSpPr>
              <p:nvPr/>
            </p:nvSpPr>
            <p:spPr bwMode="auto">
              <a:xfrm>
                <a:off x="888" y="2316"/>
                <a:ext cx="19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l-GR" altLang="en-US" sz="2000">
                    <a:solidFill>
                      <a:srgbClr val="000000"/>
                    </a:solidFill>
                    <a:cs typeface="Times New Roman" panose="02020603050405020304" pitchFamily="18" charset="0"/>
                  </a:rPr>
                  <a:t>θ</a:t>
                </a:r>
                <a:endParaRPr lang="en-US" altLang="en-US" sz="2000">
                  <a:solidFill>
                    <a:srgbClr val="000000"/>
                  </a:solidFill>
                  <a:cs typeface="Times New Roman" panose="02020603050405020304" pitchFamily="18" charset="0"/>
                </a:endParaRPr>
              </a:p>
            </p:txBody>
          </p:sp>
          <p:sp>
            <p:nvSpPr>
              <p:cNvPr id="181270" name="Rectangle 29"/>
              <p:cNvSpPr>
                <a:spLocks noChangeArrowheads="1"/>
              </p:cNvSpPr>
              <p:nvPr/>
            </p:nvSpPr>
            <p:spPr bwMode="auto">
              <a:xfrm>
                <a:off x="1366" y="2114"/>
                <a:ext cx="16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r</a:t>
                </a:r>
              </a:p>
            </p:txBody>
          </p:sp>
          <p:sp>
            <p:nvSpPr>
              <p:cNvPr id="181271" name="Rectangle 30"/>
              <p:cNvSpPr>
                <a:spLocks noChangeArrowheads="1"/>
              </p:cNvSpPr>
              <p:nvPr/>
            </p:nvSpPr>
            <p:spPr bwMode="auto">
              <a:xfrm>
                <a:off x="664" y="2952"/>
                <a:ext cx="24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rPr>
                  <a:t>-</a:t>
                </a:r>
                <a:r>
                  <a:rPr lang="en-US" altLang="en-US" sz="2000">
                    <a:solidFill>
                      <a:srgbClr val="000000"/>
                    </a:solidFill>
                    <a:cs typeface="Times New Roman" panose="02020603050405020304" pitchFamily="18" charset="0"/>
                  </a:rPr>
                  <a:t>q</a:t>
                </a:r>
              </a:p>
            </p:txBody>
          </p:sp>
          <p:sp>
            <p:nvSpPr>
              <p:cNvPr id="181272" name="Rectangle 31"/>
              <p:cNvSpPr>
                <a:spLocks noChangeArrowheads="1"/>
              </p:cNvSpPr>
              <p:nvPr/>
            </p:nvSpPr>
            <p:spPr bwMode="auto">
              <a:xfrm>
                <a:off x="1366" y="1904"/>
                <a:ext cx="226"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r</a:t>
                </a:r>
                <a:r>
                  <a:rPr lang="fa-IR" altLang="en-US" sz="2000" baseline="-25000">
                    <a:solidFill>
                      <a:srgbClr val="000000"/>
                    </a:solidFill>
                    <a:cs typeface="Times New Roman" panose="02020603050405020304" pitchFamily="18" charset="0"/>
                  </a:rPr>
                  <a:t>1</a:t>
                </a:r>
                <a:endParaRPr lang="en-US" altLang="en-US" sz="2000" baseline="-25000">
                  <a:solidFill>
                    <a:srgbClr val="000000"/>
                  </a:solidFill>
                  <a:cs typeface="Times New Roman" panose="02020603050405020304" pitchFamily="18" charset="0"/>
                </a:endParaRPr>
              </a:p>
            </p:txBody>
          </p:sp>
          <p:sp>
            <p:nvSpPr>
              <p:cNvPr id="181273" name="Rectangle 32"/>
              <p:cNvSpPr>
                <a:spLocks noChangeArrowheads="1"/>
              </p:cNvSpPr>
              <p:nvPr/>
            </p:nvSpPr>
            <p:spPr bwMode="auto">
              <a:xfrm>
                <a:off x="1366" y="2310"/>
                <a:ext cx="226"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r</a:t>
                </a:r>
                <a:r>
                  <a:rPr lang="fa-IR" altLang="en-US" sz="2000" baseline="-25000">
                    <a:solidFill>
                      <a:srgbClr val="000000"/>
                    </a:solidFill>
                    <a:cs typeface="Times New Roman" panose="02020603050405020304" pitchFamily="18" charset="0"/>
                  </a:rPr>
                  <a:t>2</a:t>
                </a:r>
                <a:endParaRPr lang="en-US" altLang="en-US" sz="2000" baseline="-25000">
                  <a:solidFill>
                    <a:srgbClr val="000000"/>
                  </a:solidFill>
                  <a:cs typeface="Times New Roman" panose="02020603050405020304" pitchFamily="18" charset="0"/>
                </a:endParaRPr>
              </a:p>
            </p:txBody>
          </p:sp>
        </p:grpSp>
        <p:grpSp>
          <p:nvGrpSpPr>
            <p:cNvPr id="181259" name="Group 56"/>
            <p:cNvGrpSpPr>
              <a:grpSpLocks/>
            </p:cNvGrpSpPr>
            <p:nvPr/>
          </p:nvGrpSpPr>
          <p:grpSpPr bwMode="auto">
            <a:xfrm>
              <a:off x="854" y="2308"/>
              <a:ext cx="458" cy="810"/>
              <a:chOff x="854" y="2308"/>
              <a:chExt cx="458" cy="810"/>
            </a:xfrm>
          </p:grpSpPr>
          <p:grpSp>
            <p:nvGrpSpPr>
              <p:cNvPr id="181260" name="Group 51"/>
              <p:cNvGrpSpPr>
                <a:grpSpLocks/>
              </p:cNvGrpSpPr>
              <p:nvPr/>
            </p:nvGrpSpPr>
            <p:grpSpPr bwMode="auto">
              <a:xfrm>
                <a:off x="854" y="2308"/>
                <a:ext cx="458" cy="810"/>
                <a:chOff x="854" y="2308"/>
                <a:chExt cx="458" cy="810"/>
              </a:xfrm>
            </p:grpSpPr>
            <p:sp>
              <p:nvSpPr>
                <p:cNvPr id="181262" name="Line 48"/>
                <p:cNvSpPr>
                  <a:spLocks noChangeShapeType="1"/>
                </p:cNvSpPr>
                <p:nvPr/>
              </p:nvSpPr>
              <p:spPr bwMode="auto">
                <a:xfrm>
                  <a:off x="896" y="2308"/>
                  <a:ext cx="238" cy="495"/>
                </a:xfrm>
                <a:prstGeom prst="line">
                  <a:avLst/>
                </a:prstGeom>
                <a:noFill/>
                <a:ln w="19050">
                  <a:solidFill>
                    <a:srgbClr val="00E3DE"/>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1263" name="Arc 33"/>
                <p:cNvSpPr>
                  <a:spLocks/>
                </p:cNvSpPr>
                <p:nvPr/>
              </p:nvSpPr>
              <p:spPr bwMode="auto">
                <a:xfrm>
                  <a:off x="904" y="2828"/>
                  <a:ext cx="88" cy="91"/>
                </a:xfrm>
                <a:custGeom>
                  <a:avLst/>
                  <a:gdLst>
                    <a:gd name="T0" fmla="*/ 0 w 20886"/>
                    <a:gd name="T1" fmla="*/ 0 h 21600"/>
                    <a:gd name="T2" fmla="*/ 0 w 20886"/>
                    <a:gd name="T3" fmla="*/ 0 h 21600"/>
                    <a:gd name="T4" fmla="*/ 0 w 20886"/>
                    <a:gd name="T5" fmla="*/ 0 h 21600"/>
                    <a:gd name="T6" fmla="*/ 0 60000 65536"/>
                    <a:gd name="T7" fmla="*/ 0 60000 65536"/>
                    <a:gd name="T8" fmla="*/ 0 60000 65536"/>
                  </a:gdLst>
                  <a:ahLst/>
                  <a:cxnLst>
                    <a:cxn ang="T6">
                      <a:pos x="T0" y="T1"/>
                    </a:cxn>
                    <a:cxn ang="T7">
                      <a:pos x="T2" y="T3"/>
                    </a:cxn>
                    <a:cxn ang="T8">
                      <a:pos x="T4" y="T5"/>
                    </a:cxn>
                  </a:cxnLst>
                  <a:rect l="0" t="0" r="r" b="b"/>
                  <a:pathLst>
                    <a:path w="20886" h="21600" fill="none" extrusionOk="0">
                      <a:moveTo>
                        <a:pt x="0" y="0"/>
                      </a:moveTo>
                      <a:cubicBezTo>
                        <a:pt x="9807" y="0"/>
                        <a:pt x="18384" y="6607"/>
                        <a:pt x="20885" y="16091"/>
                      </a:cubicBezTo>
                    </a:path>
                    <a:path w="20886" h="21600" stroke="0" extrusionOk="0">
                      <a:moveTo>
                        <a:pt x="0" y="0"/>
                      </a:moveTo>
                      <a:cubicBezTo>
                        <a:pt x="9807" y="0"/>
                        <a:pt x="18384" y="6607"/>
                        <a:pt x="20885" y="16091"/>
                      </a:cubicBezTo>
                      <a:lnTo>
                        <a:pt x="0" y="21600"/>
                      </a:lnTo>
                      <a:lnTo>
                        <a:pt x="0" y="0"/>
                      </a:lnTo>
                      <a:close/>
                    </a:path>
                  </a:pathLst>
                </a:custGeom>
                <a:noFill/>
                <a:ln w="1905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1264" name="Rectangle 34"/>
                <p:cNvSpPr>
                  <a:spLocks noChangeArrowheads="1"/>
                </p:cNvSpPr>
                <p:nvPr/>
              </p:nvSpPr>
              <p:spPr bwMode="auto">
                <a:xfrm>
                  <a:off x="894" y="2644"/>
                  <a:ext cx="19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l-GR" altLang="en-US" sz="2000">
                      <a:solidFill>
                        <a:srgbClr val="000000"/>
                      </a:solidFill>
                      <a:cs typeface="Times New Roman" panose="02020603050405020304" pitchFamily="18" charset="0"/>
                    </a:rPr>
                    <a:t>θ</a:t>
                  </a:r>
                  <a:endParaRPr lang="en-US" altLang="en-US" sz="2000">
                    <a:solidFill>
                      <a:srgbClr val="000000"/>
                    </a:solidFill>
                    <a:cs typeface="Times New Roman" panose="02020603050405020304" pitchFamily="18" charset="0"/>
                  </a:endParaRPr>
                </a:p>
              </p:txBody>
            </p:sp>
            <p:sp>
              <p:nvSpPr>
                <p:cNvPr id="181265" name="Rectangle 50"/>
                <p:cNvSpPr>
                  <a:spLocks noChangeArrowheads="1"/>
                </p:cNvSpPr>
                <p:nvPr/>
              </p:nvSpPr>
              <p:spPr bwMode="auto">
                <a:xfrm rot="19500000">
                  <a:off x="854" y="2866"/>
                  <a:ext cx="45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r</a:t>
                  </a:r>
                  <a:r>
                    <a:rPr lang="fa-IR" altLang="en-US" sz="2000" baseline="-25000">
                      <a:solidFill>
                        <a:srgbClr val="000000"/>
                      </a:solidFill>
                    </a:rPr>
                    <a:t>2</a:t>
                  </a:r>
                  <a:r>
                    <a:rPr lang="en-US" altLang="en-US" sz="2000" baseline="-25000">
                      <a:solidFill>
                        <a:srgbClr val="000000"/>
                      </a:solidFill>
                    </a:rPr>
                    <a:t> </a:t>
                  </a:r>
                  <a:r>
                    <a:rPr lang="en-US" altLang="en-US" sz="2000">
                      <a:solidFill>
                        <a:srgbClr val="000000"/>
                      </a:solidFill>
                      <a:cs typeface="Times New Roman" panose="02020603050405020304" pitchFamily="18" charset="0"/>
                    </a:rPr>
                    <a:t>- r</a:t>
                  </a:r>
                  <a:r>
                    <a:rPr lang="fa-IR" altLang="en-US" sz="2000" baseline="-25000">
                      <a:solidFill>
                        <a:srgbClr val="000000"/>
                      </a:solidFill>
                    </a:rPr>
                    <a:t>1</a:t>
                  </a:r>
                  <a:endParaRPr lang="en-US" altLang="en-US" sz="2000" baseline="-25000">
                    <a:solidFill>
                      <a:srgbClr val="000000"/>
                    </a:solidFill>
                  </a:endParaRPr>
                </a:p>
              </p:txBody>
            </p:sp>
          </p:grpSp>
          <p:sp>
            <p:nvSpPr>
              <p:cNvPr id="181261" name="AutoShape 49"/>
              <p:cNvSpPr>
                <a:spLocks/>
              </p:cNvSpPr>
              <p:nvPr/>
            </p:nvSpPr>
            <p:spPr bwMode="auto">
              <a:xfrm rot="3274714">
                <a:off x="1014" y="2777"/>
                <a:ext cx="44" cy="285"/>
              </a:xfrm>
              <a:prstGeom prst="rightBrace">
                <a:avLst>
                  <a:gd name="adj1" fmla="val 53977"/>
                  <a:gd name="adj2" fmla="val 50000"/>
                </a:avLst>
              </a:prstGeom>
              <a:noFill/>
              <a:ln w="1905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grpSp>
      <p:sp>
        <p:nvSpPr>
          <p:cNvPr id="760890" name="AutoShape 58"/>
          <p:cNvSpPr>
            <a:spLocks/>
          </p:cNvSpPr>
          <p:nvPr/>
        </p:nvSpPr>
        <p:spPr bwMode="auto">
          <a:xfrm>
            <a:off x="5607051" y="4005263"/>
            <a:ext cx="258763" cy="2159000"/>
          </a:xfrm>
          <a:prstGeom prst="rightBrace">
            <a:avLst>
              <a:gd name="adj1" fmla="val 69530"/>
              <a:gd name="adj2" fmla="val 50000"/>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Tree>
    <p:extLst>
      <p:ext uri="{BB962C8B-B14F-4D97-AF65-F5344CB8AC3E}">
        <p14:creationId xmlns:p14="http://schemas.microsoft.com/office/powerpoint/2010/main" val="7633335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60834"/>
                                        </p:tgtEl>
                                        <p:attrNameLst>
                                          <p:attrName>style.visibility</p:attrName>
                                        </p:attrNameLst>
                                      </p:cBhvr>
                                      <p:to>
                                        <p:strVal val="visible"/>
                                      </p:to>
                                    </p:set>
                                    <p:animEffect transition="in" filter="fade">
                                      <p:cBhvr>
                                        <p:cTn id="7" dur="800" decel="100000"/>
                                        <p:tgtEl>
                                          <p:spTgt spid="760834"/>
                                        </p:tgtEl>
                                      </p:cBhvr>
                                    </p:animEffect>
                                    <p:anim calcmode="lin" valueType="num">
                                      <p:cBhvr>
                                        <p:cTn id="8" dur="800" decel="100000" fill="hold"/>
                                        <p:tgtEl>
                                          <p:spTgt spid="760834"/>
                                        </p:tgtEl>
                                        <p:attrNameLst>
                                          <p:attrName>style.rotation</p:attrName>
                                        </p:attrNameLst>
                                      </p:cBhvr>
                                      <p:tavLst>
                                        <p:tav tm="0">
                                          <p:val>
                                            <p:fltVal val="-90"/>
                                          </p:val>
                                        </p:tav>
                                        <p:tav tm="100000">
                                          <p:val>
                                            <p:fltVal val="0"/>
                                          </p:val>
                                        </p:tav>
                                      </p:tavLst>
                                    </p:anim>
                                    <p:anim calcmode="lin" valueType="num">
                                      <p:cBhvr>
                                        <p:cTn id="9" dur="800" decel="100000" fill="hold"/>
                                        <p:tgtEl>
                                          <p:spTgt spid="760834"/>
                                        </p:tgtEl>
                                        <p:attrNameLst>
                                          <p:attrName>ppt_x</p:attrName>
                                        </p:attrNameLst>
                                      </p:cBhvr>
                                      <p:tavLst>
                                        <p:tav tm="0">
                                          <p:val>
                                            <p:strVal val="#ppt_x+0.4"/>
                                          </p:val>
                                        </p:tav>
                                        <p:tav tm="100000">
                                          <p:val>
                                            <p:strVal val="#ppt_x-0.05"/>
                                          </p:val>
                                        </p:tav>
                                      </p:tavLst>
                                    </p:anim>
                                    <p:anim calcmode="lin" valueType="num">
                                      <p:cBhvr>
                                        <p:cTn id="10" dur="800" decel="100000" fill="hold"/>
                                        <p:tgtEl>
                                          <p:spTgt spid="7608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608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6083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6" presetClass="entr" presetSubtype="0" fill="hold" nodeType="afterEffect">
                                  <p:stCondLst>
                                    <p:cond delay="0"/>
                                  </p:stCondLst>
                                  <p:childTnLst>
                                    <p:set>
                                      <p:cBhvr>
                                        <p:cTn id="15" dur="1" fill="hold">
                                          <p:stCondLst>
                                            <p:cond delay="0"/>
                                          </p:stCondLst>
                                        </p:cTn>
                                        <p:tgtEl>
                                          <p:spTgt spid="760889"/>
                                        </p:tgtEl>
                                        <p:attrNameLst>
                                          <p:attrName>style.visibility</p:attrName>
                                        </p:attrNameLst>
                                      </p:cBhvr>
                                      <p:to>
                                        <p:strVal val="visible"/>
                                      </p:to>
                                    </p:set>
                                    <p:animEffect transition="in" filter="wipe(down)">
                                      <p:cBhvr>
                                        <p:cTn id="16" dur="580">
                                          <p:stCondLst>
                                            <p:cond delay="0"/>
                                          </p:stCondLst>
                                        </p:cTn>
                                        <p:tgtEl>
                                          <p:spTgt spid="760889"/>
                                        </p:tgtEl>
                                      </p:cBhvr>
                                    </p:animEffect>
                                    <p:anim calcmode="lin" valueType="num">
                                      <p:cBhvr>
                                        <p:cTn id="17" dur="1822" tmFilter="0,0; 0.14,0.36; 0.43,0.73; 0.71,0.91; 1.0,1.0">
                                          <p:stCondLst>
                                            <p:cond delay="0"/>
                                          </p:stCondLst>
                                        </p:cTn>
                                        <p:tgtEl>
                                          <p:spTgt spid="760889"/>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760889"/>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760889"/>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760889"/>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760889"/>
                                        </p:tgtEl>
                                        <p:attrNameLst>
                                          <p:attrName>ppt_y</p:attrName>
                                        </p:attrNameLst>
                                      </p:cBhvr>
                                      <p:tavLst>
                                        <p:tav tm="0" fmla="#ppt_y-sin(pi*$)/81">
                                          <p:val>
                                            <p:fltVal val="0"/>
                                          </p:val>
                                        </p:tav>
                                        <p:tav tm="100000">
                                          <p:val>
                                            <p:fltVal val="1"/>
                                          </p:val>
                                        </p:tav>
                                      </p:tavLst>
                                    </p:anim>
                                    <p:animScale>
                                      <p:cBhvr>
                                        <p:cTn id="22" dur="26">
                                          <p:stCondLst>
                                            <p:cond delay="650"/>
                                          </p:stCondLst>
                                        </p:cTn>
                                        <p:tgtEl>
                                          <p:spTgt spid="760889"/>
                                        </p:tgtEl>
                                      </p:cBhvr>
                                      <p:to x="100000" y="60000"/>
                                    </p:animScale>
                                    <p:animScale>
                                      <p:cBhvr>
                                        <p:cTn id="23" dur="166" decel="50000">
                                          <p:stCondLst>
                                            <p:cond delay="676"/>
                                          </p:stCondLst>
                                        </p:cTn>
                                        <p:tgtEl>
                                          <p:spTgt spid="760889"/>
                                        </p:tgtEl>
                                      </p:cBhvr>
                                      <p:to x="100000" y="100000"/>
                                    </p:animScale>
                                    <p:animScale>
                                      <p:cBhvr>
                                        <p:cTn id="24" dur="26">
                                          <p:stCondLst>
                                            <p:cond delay="1312"/>
                                          </p:stCondLst>
                                        </p:cTn>
                                        <p:tgtEl>
                                          <p:spTgt spid="760889"/>
                                        </p:tgtEl>
                                      </p:cBhvr>
                                      <p:to x="100000" y="80000"/>
                                    </p:animScale>
                                    <p:animScale>
                                      <p:cBhvr>
                                        <p:cTn id="25" dur="166" decel="50000">
                                          <p:stCondLst>
                                            <p:cond delay="1338"/>
                                          </p:stCondLst>
                                        </p:cTn>
                                        <p:tgtEl>
                                          <p:spTgt spid="760889"/>
                                        </p:tgtEl>
                                      </p:cBhvr>
                                      <p:to x="100000" y="100000"/>
                                    </p:animScale>
                                    <p:animScale>
                                      <p:cBhvr>
                                        <p:cTn id="26" dur="26">
                                          <p:stCondLst>
                                            <p:cond delay="1642"/>
                                          </p:stCondLst>
                                        </p:cTn>
                                        <p:tgtEl>
                                          <p:spTgt spid="760889"/>
                                        </p:tgtEl>
                                      </p:cBhvr>
                                      <p:to x="100000" y="90000"/>
                                    </p:animScale>
                                    <p:animScale>
                                      <p:cBhvr>
                                        <p:cTn id="27" dur="166" decel="50000">
                                          <p:stCondLst>
                                            <p:cond delay="1668"/>
                                          </p:stCondLst>
                                        </p:cTn>
                                        <p:tgtEl>
                                          <p:spTgt spid="760889"/>
                                        </p:tgtEl>
                                      </p:cBhvr>
                                      <p:to x="100000" y="100000"/>
                                    </p:animScale>
                                    <p:animScale>
                                      <p:cBhvr>
                                        <p:cTn id="28" dur="26">
                                          <p:stCondLst>
                                            <p:cond delay="1808"/>
                                          </p:stCondLst>
                                        </p:cTn>
                                        <p:tgtEl>
                                          <p:spTgt spid="760889"/>
                                        </p:tgtEl>
                                      </p:cBhvr>
                                      <p:to x="100000" y="95000"/>
                                    </p:animScale>
                                    <p:animScale>
                                      <p:cBhvr>
                                        <p:cTn id="29" dur="166" decel="50000">
                                          <p:stCondLst>
                                            <p:cond delay="1834"/>
                                          </p:stCondLst>
                                        </p:cTn>
                                        <p:tgtEl>
                                          <p:spTgt spid="760889"/>
                                        </p:tgtEl>
                                      </p:cBhvr>
                                      <p:to x="100000" y="100000"/>
                                    </p:animScale>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nodeType="clickEffect">
                                  <p:stCondLst>
                                    <p:cond delay="0"/>
                                  </p:stCondLst>
                                  <p:childTnLst>
                                    <p:set>
                                      <p:cBhvr>
                                        <p:cTn id="33" dur="1" fill="hold">
                                          <p:stCondLst>
                                            <p:cond delay="0"/>
                                          </p:stCondLst>
                                        </p:cTn>
                                        <p:tgtEl>
                                          <p:spTgt spid="760843"/>
                                        </p:tgtEl>
                                        <p:attrNameLst>
                                          <p:attrName>style.visibility</p:attrName>
                                        </p:attrNameLst>
                                      </p:cBhvr>
                                      <p:to>
                                        <p:strVal val="visible"/>
                                      </p:to>
                                    </p:set>
                                    <p:animEffect transition="in" filter="fade">
                                      <p:cBhvr>
                                        <p:cTn id="34" dur="1000"/>
                                        <p:tgtEl>
                                          <p:spTgt spid="760843"/>
                                        </p:tgtEl>
                                      </p:cBhvr>
                                    </p:animEffect>
                                    <p:anim calcmode="lin" valueType="num">
                                      <p:cBhvr>
                                        <p:cTn id="35" dur="1000" fill="hold"/>
                                        <p:tgtEl>
                                          <p:spTgt spid="760843"/>
                                        </p:tgtEl>
                                        <p:attrNameLst>
                                          <p:attrName>ppt_x</p:attrName>
                                        </p:attrNameLst>
                                      </p:cBhvr>
                                      <p:tavLst>
                                        <p:tav tm="0">
                                          <p:val>
                                            <p:strVal val="#ppt_x"/>
                                          </p:val>
                                        </p:tav>
                                        <p:tav tm="100000">
                                          <p:val>
                                            <p:strVal val="#ppt_x"/>
                                          </p:val>
                                        </p:tav>
                                      </p:tavLst>
                                    </p:anim>
                                    <p:anim calcmode="lin" valueType="num">
                                      <p:cBhvr>
                                        <p:cTn id="36" dur="1000" fill="hold"/>
                                        <p:tgtEl>
                                          <p:spTgt spid="760843"/>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2" presetClass="entr" presetSubtype="0" fill="hold" nodeType="clickEffect">
                                  <p:stCondLst>
                                    <p:cond delay="0"/>
                                  </p:stCondLst>
                                  <p:childTnLst>
                                    <p:set>
                                      <p:cBhvr>
                                        <p:cTn id="40" dur="1" fill="hold">
                                          <p:stCondLst>
                                            <p:cond delay="0"/>
                                          </p:stCondLst>
                                        </p:cTn>
                                        <p:tgtEl>
                                          <p:spTgt spid="760845"/>
                                        </p:tgtEl>
                                        <p:attrNameLst>
                                          <p:attrName>style.visibility</p:attrName>
                                        </p:attrNameLst>
                                      </p:cBhvr>
                                      <p:to>
                                        <p:strVal val="visible"/>
                                      </p:to>
                                    </p:set>
                                    <p:animEffect transition="in" filter="fade">
                                      <p:cBhvr>
                                        <p:cTn id="41" dur="1000"/>
                                        <p:tgtEl>
                                          <p:spTgt spid="760845"/>
                                        </p:tgtEl>
                                      </p:cBhvr>
                                    </p:animEffect>
                                    <p:anim calcmode="lin" valueType="num">
                                      <p:cBhvr>
                                        <p:cTn id="42" dur="1000" fill="hold"/>
                                        <p:tgtEl>
                                          <p:spTgt spid="760845"/>
                                        </p:tgtEl>
                                        <p:attrNameLst>
                                          <p:attrName>ppt_x</p:attrName>
                                        </p:attrNameLst>
                                      </p:cBhvr>
                                      <p:tavLst>
                                        <p:tav tm="0">
                                          <p:val>
                                            <p:strVal val="#ppt_x"/>
                                          </p:val>
                                        </p:tav>
                                        <p:tav tm="100000">
                                          <p:val>
                                            <p:strVal val="#ppt_x"/>
                                          </p:val>
                                        </p:tav>
                                      </p:tavLst>
                                    </p:anim>
                                    <p:anim calcmode="lin" valueType="num">
                                      <p:cBhvr>
                                        <p:cTn id="43" dur="1000" fill="hold"/>
                                        <p:tgtEl>
                                          <p:spTgt spid="760845"/>
                                        </p:tgtEl>
                                        <p:attrNameLst>
                                          <p:attrName>ppt_y</p:attrName>
                                        </p:attrNameLst>
                                      </p:cBhvr>
                                      <p:tavLst>
                                        <p:tav tm="0">
                                          <p:val>
                                            <p:strVal val="#ppt_y+.1"/>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2" presetClass="entr" presetSubtype="0" fill="hold" nodeType="clickEffect">
                                  <p:stCondLst>
                                    <p:cond delay="0"/>
                                  </p:stCondLst>
                                  <p:childTnLst>
                                    <p:set>
                                      <p:cBhvr>
                                        <p:cTn id="47" dur="1" fill="hold">
                                          <p:stCondLst>
                                            <p:cond delay="0"/>
                                          </p:stCondLst>
                                        </p:cTn>
                                        <p:tgtEl>
                                          <p:spTgt spid="760837"/>
                                        </p:tgtEl>
                                        <p:attrNameLst>
                                          <p:attrName>style.visibility</p:attrName>
                                        </p:attrNameLst>
                                      </p:cBhvr>
                                      <p:to>
                                        <p:strVal val="visible"/>
                                      </p:to>
                                    </p:set>
                                    <p:animEffect transition="in" filter="fade">
                                      <p:cBhvr>
                                        <p:cTn id="48" dur="1000"/>
                                        <p:tgtEl>
                                          <p:spTgt spid="760837"/>
                                        </p:tgtEl>
                                      </p:cBhvr>
                                    </p:animEffect>
                                    <p:anim calcmode="lin" valueType="num">
                                      <p:cBhvr>
                                        <p:cTn id="49" dur="1000" fill="hold"/>
                                        <p:tgtEl>
                                          <p:spTgt spid="760837"/>
                                        </p:tgtEl>
                                        <p:attrNameLst>
                                          <p:attrName>ppt_x</p:attrName>
                                        </p:attrNameLst>
                                      </p:cBhvr>
                                      <p:tavLst>
                                        <p:tav tm="0">
                                          <p:val>
                                            <p:strVal val="#ppt_x"/>
                                          </p:val>
                                        </p:tav>
                                        <p:tav tm="100000">
                                          <p:val>
                                            <p:strVal val="#ppt_x"/>
                                          </p:val>
                                        </p:tav>
                                      </p:tavLst>
                                    </p:anim>
                                    <p:anim calcmode="lin" valueType="num">
                                      <p:cBhvr>
                                        <p:cTn id="50" dur="1000" fill="hold"/>
                                        <p:tgtEl>
                                          <p:spTgt spid="760837"/>
                                        </p:tgtEl>
                                        <p:attrNameLst>
                                          <p:attrName>ppt_y</p:attrName>
                                        </p:attrNameLst>
                                      </p:cBhvr>
                                      <p:tavLst>
                                        <p:tav tm="0">
                                          <p:val>
                                            <p:strVal val="#ppt_y+.1"/>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1" presetClass="entr" presetSubtype="0" fill="hold" nodeType="clickEffect">
                                  <p:stCondLst>
                                    <p:cond delay="0"/>
                                  </p:stCondLst>
                                  <p:iterate type="lt">
                                    <p:tmPct val="5000"/>
                                  </p:iterate>
                                  <p:childTnLst>
                                    <p:set>
                                      <p:cBhvr>
                                        <p:cTn id="54" dur="1" fill="hold">
                                          <p:stCondLst>
                                            <p:cond delay="0"/>
                                          </p:stCondLst>
                                        </p:cTn>
                                        <p:tgtEl>
                                          <p:spTgt spid="760839"/>
                                        </p:tgtEl>
                                        <p:attrNameLst>
                                          <p:attrName>style.visibility</p:attrName>
                                        </p:attrNameLst>
                                      </p:cBhvr>
                                      <p:to>
                                        <p:strVal val="visible"/>
                                      </p:to>
                                    </p:set>
                                    <p:anim calcmode="lin" valueType="num">
                                      <p:cBhvr>
                                        <p:cTn id="55" dur="1000" fill="hold"/>
                                        <p:tgtEl>
                                          <p:spTgt spid="760839"/>
                                        </p:tgtEl>
                                        <p:attrNameLst>
                                          <p:attrName>ppt_w</p:attrName>
                                        </p:attrNameLst>
                                      </p:cBhvr>
                                      <p:tavLst>
                                        <p:tav tm="0">
                                          <p:val>
                                            <p:fltVal val="0"/>
                                          </p:val>
                                        </p:tav>
                                        <p:tav tm="100000">
                                          <p:val>
                                            <p:strVal val="#ppt_w"/>
                                          </p:val>
                                        </p:tav>
                                      </p:tavLst>
                                    </p:anim>
                                    <p:anim calcmode="lin" valueType="num">
                                      <p:cBhvr>
                                        <p:cTn id="56" dur="1000" fill="hold"/>
                                        <p:tgtEl>
                                          <p:spTgt spid="760839"/>
                                        </p:tgtEl>
                                        <p:attrNameLst>
                                          <p:attrName>ppt_h</p:attrName>
                                        </p:attrNameLst>
                                      </p:cBhvr>
                                      <p:tavLst>
                                        <p:tav tm="0">
                                          <p:val>
                                            <p:fltVal val="0"/>
                                          </p:val>
                                        </p:tav>
                                        <p:tav tm="100000">
                                          <p:val>
                                            <p:strVal val="#ppt_h"/>
                                          </p:val>
                                        </p:tav>
                                      </p:tavLst>
                                    </p:anim>
                                    <p:anim calcmode="lin" valueType="num">
                                      <p:cBhvr>
                                        <p:cTn id="57" dur="1000" fill="hold"/>
                                        <p:tgtEl>
                                          <p:spTgt spid="760839"/>
                                        </p:tgtEl>
                                        <p:attrNameLst>
                                          <p:attrName>style.rotation</p:attrName>
                                        </p:attrNameLst>
                                      </p:cBhvr>
                                      <p:tavLst>
                                        <p:tav tm="0">
                                          <p:val>
                                            <p:fltVal val="90"/>
                                          </p:val>
                                        </p:tav>
                                        <p:tav tm="100000">
                                          <p:val>
                                            <p:fltVal val="0"/>
                                          </p:val>
                                        </p:tav>
                                      </p:tavLst>
                                    </p:anim>
                                    <p:animEffect transition="in" filter="fade">
                                      <p:cBhvr>
                                        <p:cTn id="58" dur="1000"/>
                                        <p:tgtEl>
                                          <p:spTgt spid="760839"/>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49" presetClass="entr" presetSubtype="0" decel="100000" fill="hold" nodeType="clickEffect">
                                  <p:stCondLst>
                                    <p:cond delay="0"/>
                                  </p:stCondLst>
                                  <p:childTnLst>
                                    <p:set>
                                      <p:cBhvr>
                                        <p:cTn id="62" dur="1" fill="hold">
                                          <p:stCondLst>
                                            <p:cond delay="0"/>
                                          </p:stCondLst>
                                        </p:cTn>
                                        <p:tgtEl>
                                          <p:spTgt spid="760890"/>
                                        </p:tgtEl>
                                        <p:attrNameLst>
                                          <p:attrName>style.visibility</p:attrName>
                                        </p:attrNameLst>
                                      </p:cBhvr>
                                      <p:to>
                                        <p:strVal val="visible"/>
                                      </p:to>
                                    </p:set>
                                    <p:anim calcmode="lin" valueType="num">
                                      <p:cBhvr>
                                        <p:cTn id="63" dur="500" fill="hold"/>
                                        <p:tgtEl>
                                          <p:spTgt spid="760890"/>
                                        </p:tgtEl>
                                        <p:attrNameLst>
                                          <p:attrName>ppt_w</p:attrName>
                                        </p:attrNameLst>
                                      </p:cBhvr>
                                      <p:tavLst>
                                        <p:tav tm="0">
                                          <p:val>
                                            <p:fltVal val="0"/>
                                          </p:val>
                                        </p:tav>
                                        <p:tav tm="100000">
                                          <p:val>
                                            <p:strVal val="#ppt_w"/>
                                          </p:val>
                                        </p:tav>
                                      </p:tavLst>
                                    </p:anim>
                                    <p:anim calcmode="lin" valueType="num">
                                      <p:cBhvr>
                                        <p:cTn id="64" dur="500" fill="hold"/>
                                        <p:tgtEl>
                                          <p:spTgt spid="760890"/>
                                        </p:tgtEl>
                                        <p:attrNameLst>
                                          <p:attrName>ppt_h</p:attrName>
                                        </p:attrNameLst>
                                      </p:cBhvr>
                                      <p:tavLst>
                                        <p:tav tm="0">
                                          <p:val>
                                            <p:fltVal val="0"/>
                                          </p:val>
                                        </p:tav>
                                        <p:tav tm="100000">
                                          <p:val>
                                            <p:strVal val="#ppt_h"/>
                                          </p:val>
                                        </p:tav>
                                      </p:tavLst>
                                    </p:anim>
                                    <p:anim calcmode="lin" valueType="num">
                                      <p:cBhvr>
                                        <p:cTn id="65" dur="500" fill="hold"/>
                                        <p:tgtEl>
                                          <p:spTgt spid="760890"/>
                                        </p:tgtEl>
                                        <p:attrNameLst>
                                          <p:attrName>style.rotation</p:attrName>
                                        </p:attrNameLst>
                                      </p:cBhvr>
                                      <p:tavLst>
                                        <p:tav tm="0">
                                          <p:val>
                                            <p:fltVal val="360"/>
                                          </p:val>
                                        </p:tav>
                                        <p:tav tm="100000">
                                          <p:val>
                                            <p:fltVal val="0"/>
                                          </p:val>
                                        </p:tav>
                                      </p:tavLst>
                                    </p:anim>
                                    <p:animEffect transition="in" filter="fade">
                                      <p:cBhvr>
                                        <p:cTn id="66" dur="500"/>
                                        <p:tgtEl>
                                          <p:spTgt spid="760890"/>
                                        </p:tgtEl>
                                      </p:cBhvr>
                                    </p:animEffect>
                                  </p:childTnLst>
                                </p:cTn>
                              </p:par>
                            </p:childTnLst>
                          </p:cTn>
                        </p:par>
                        <p:par>
                          <p:cTn id="67" fill="hold" nodeType="afterGroup">
                            <p:stCondLst>
                              <p:cond delay="500"/>
                            </p:stCondLst>
                            <p:childTnLst>
                              <p:par>
                                <p:cTn id="68" presetID="34" presetClass="entr" presetSubtype="0" fill="hold" nodeType="afterEffect">
                                  <p:stCondLst>
                                    <p:cond delay="0"/>
                                  </p:stCondLst>
                                  <p:childTnLst>
                                    <p:set>
                                      <p:cBhvr>
                                        <p:cTn id="69" dur="1" fill="hold">
                                          <p:stCondLst>
                                            <p:cond delay="0"/>
                                          </p:stCondLst>
                                        </p:cTn>
                                        <p:tgtEl>
                                          <p:spTgt spid="760841"/>
                                        </p:tgtEl>
                                        <p:attrNameLst>
                                          <p:attrName>style.visibility</p:attrName>
                                        </p:attrNameLst>
                                      </p:cBhvr>
                                      <p:to>
                                        <p:strVal val="visible"/>
                                      </p:to>
                                    </p:set>
                                    <p:anim from="(-#ppt_w/2)" to="(#ppt_x)" calcmode="lin" valueType="num">
                                      <p:cBhvr>
                                        <p:cTn id="70" dur="600" fill="hold">
                                          <p:stCondLst>
                                            <p:cond delay="0"/>
                                          </p:stCondLst>
                                        </p:cTn>
                                        <p:tgtEl>
                                          <p:spTgt spid="760841"/>
                                        </p:tgtEl>
                                        <p:attrNameLst>
                                          <p:attrName>ppt_x</p:attrName>
                                        </p:attrNameLst>
                                      </p:cBhvr>
                                    </p:anim>
                                    <p:anim from="0" to="-1.0" calcmode="lin" valueType="num">
                                      <p:cBhvr>
                                        <p:cTn id="71" dur="200" decel="50000" autoRev="1" fill="hold">
                                          <p:stCondLst>
                                            <p:cond delay="600"/>
                                          </p:stCondLst>
                                        </p:cTn>
                                        <p:tgtEl>
                                          <p:spTgt spid="760841"/>
                                        </p:tgtEl>
                                        <p:attrNameLst>
                                          <p:attrName>xshear</p:attrName>
                                        </p:attrNameLst>
                                      </p:cBhvr>
                                    </p:anim>
                                    <p:animScale>
                                      <p:cBhvr>
                                        <p:cTn id="72" dur="200" decel="100000" autoRev="1" fill="hold">
                                          <p:stCondLst>
                                            <p:cond delay="600"/>
                                          </p:stCondLst>
                                        </p:cTn>
                                        <p:tgtEl>
                                          <p:spTgt spid="760841"/>
                                        </p:tgtEl>
                                      </p:cBhvr>
                                      <p:from x="100000" y="100000"/>
                                      <p:to x="80000" y="100000"/>
                                    </p:animScale>
                                    <p:anim by="(#ppt_h/3+#ppt_w*0.1)" calcmode="lin" valueType="num">
                                      <p:cBhvr additive="sum">
                                        <p:cTn id="73" dur="200" decel="100000" autoRev="1" fill="hold">
                                          <p:stCondLst>
                                            <p:cond delay="600"/>
                                          </p:stCondLst>
                                        </p:cTn>
                                        <p:tgtEl>
                                          <p:spTgt spid="760841"/>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083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a:xfrm>
            <a:off x="2198688" y="1727200"/>
            <a:ext cx="8001000" cy="838200"/>
          </a:xfrm>
        </p:spPr>
        <p:txBody>
          <a:bodyPr/>
          <a:lstStyle/>
          <a:p>
            <a:pPr eaLnBrk="1" hangingPunct="1"/>
            <a:r>
              <a:rPr lang="fa-IR" altLang="en-US" smtClean="0"/>
              <a:t> مثال6 </a:t>
            </a:r>
            <a:endParaRPr lang="en-US" altLang="en-US" smtClean="0"/>
          </a:p>
        </p:txBody>
      </p:sp>
      <p:sp>
        <p:nvSpPr>
          <p:cNvPr id="761859" name="Rectangle 3"/>
          <p:cNvSpPr>
            <a:spLocks noGrp="1" noChangeArrowheads="1"/>
          </p:cNvSpPr>
          <p:nvPr>
            <p:ph type="body" idx="1"/>
          </p:nvPr>
        </p:nvSpPr>
        <p:spPr>
          <a:xfrm>
            <a:off x="2209800" y="3022600"/>
            <a:ext cx="7772400" cy="1054100"/>
          </a:xfrm>
        </p:spPr>
        <p:txBody>
          <a:bodyPr/>
          <a:lstStyle/>
          <a:p>
            <a:pPr marL="0" indent="0">
              <a:buNone/>
            </a:pPr>
            <a:r>
              <a:rPr lang="fa-IR" altLang="en-US" smtClean="0"/>
              <a:t>با توجه به </a:t>
            </a:r>
            <a:r>
              <a:rPr lang="fa-IR" altLang="en-US" u="sng" smtClean="0">
                <a:solidFill>
                  <a:schemeClr val="tx2"/>
                </a:solidFill>
              </a:rPr>
              <a:t>مثال 5</a:t>
            </a:r>
            <a:r>
              <a:rPr lang="fa-IR" altLang="en-US" smtClean="0"/>
              <a:t> ، پتانسيل الكتريكي در راستاي خط واصل دو بار و در روي عمود منصف خط واصل دو بار را نتيجه بگيريد .</a:t>
            </a:r>
            <a:endParaRPr lang="en-US" altLang="en-US" smtClean="0"/>
          </a:p>
        </p:txBody>
      </p:sp>
    </p:spTree>
    <p:extLst>
      <p:ext uri="{BB962C8B-B14F-4D97-AF65-F5344CB8AC3E}">
        <p14:creationId xmlns:p14="http://schemas.microsoft.com/office/powerpoint/2010/main" val="33857617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61858"/>
                                        </p:tgtEl>
                                        <p:attrNameLst>
                                          <p:attrName>style.visibility</p:attrName>
                                        </p:attrNameLst>
                                      </p:cBhvr>
                                      <p:to>
                                        <p:strVal val="visible"/>
                                      </p:to>
                                    </p:set>
                                    <p:animEffect transition="in" filter="fade">
                                      <p:cBhvr>
                                        <p:cTn id="7" dur="800" decel="100000"/>
                                        <p:tgtEl>
                                          <p:spTgt spid="761858"/>
                                        </p:tgtEl>
                                      </p:cBhvr>
                                    </p:animEffect>
                                    <p:anim calcmode="lin" valueType="num">
                                      <p:cBhvr>
                                        <p:cTn id="8" dur="800" decel="100000" fill="hold"/>
                                        <p:tgtEl>
                                          <p:spTgt spid="761858"/>
                                        </p:tgtEl>
                                        <p:attrNameLst>
                                          <p:attrName>style.rotation</p:attrName>
                                        </p:attrNameLst>
                                      </p:cBhvr>
                                      <p:tavLst>
                                        <p:tav tm="0">
                                          <p:val>
                                            <p:fltVal val="-90"/>
                                          </p:val>
                                        </p:tav>
                                        <p:tav tm="100000">
                                          <p:val>
                                            <p:fltVal val="0"/>
                                          </p:val>
                                        </p:tav>
                                      </p:tavLst>
                                    </p:anim>
                                    <p:anim calcmode="lin" valueType="num">
                                      <p:cBhvr>
                                        <p:cTn id="9" dur="800" decel="100000" fill="hold"/>
                                        <p:tgtEl>
                                          <p:spTgt spid="761858"/>
                                        </p:tgtEl>
                                        <p:attrNameLst>
                                          <p:attrName>ppt_x</p:attrName>
                                        </p:attrNameLst>
                                      </p:cBhvr>
                                      <p:tavLst>
                                        <p:tav tm="0">
                                          <p:val>
                                            <p:strVal val="#ppt_x+0.4"/>
                                          </p:val>
                                        </p:tav>
                                        <p:tav tm="100000">
                                          <p:val>
                                            <p:strVal val="#ppt_x-0.05"/>
                                          </p:val>
                                        </p:tav>
                                      </p:tavLst>
                                    </p:anim>
                                    <p:anim calcmode="lin" valueType="num">
                                      <p:cBhvr>
                                        <p:cTn id="10" dur="800" decel="100000" fill="hold"/>
                                        <p:tgtEl>
                                          <p:spTgt spid="76185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6185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6185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61859">
                                            <p:txEl>
                                              <p:pRg st="0" end="0"/>
                                            </p:txEl>
                                          </p:spTgt>
                                        </p:tgtEl>
                                        <p:attrNameLst>
                                          <p:attrName>style.visibility</p:attrName>
                                        </p:attrNameLst>
                                      </p:cBhvr>
                                      <p:to>
                                        <p:strVal val="visible"/>
                                      </p:to>
                                    </p:set>
                                    <p:anim calcmode="discrete" valueType="clr">
                                      <p:cBhvr override="childStyle">
                                        <p:cTn id="16" dur="80"/>
                                        <p:tgtEl>
                                          <p:spTgt spid="76185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61859">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6185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1858" grpId="0"/>
      <p:bldP spid="76185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2" name="Rectangle 2"/>
          <p:cNvSpPr>
            <a:spLocks noGrp="1" noChangeArrowheads="1"/>
          </p:cNvSpPr>
          <p:nvPr>
            <p:ph type="title"/>
          </p:nvPr>
        </p:nvSpPr>
        <p:spPr/>
        <p:txBody>
          <a:bodyPr/>
          <a:lstStyle/>
          <a:p>
            <a:pPr eaLnBrk="1" hangingPunct="1"/>
            <a:r>
              <a:rPr lang="fa-IR" altLang="en-US" smtClean="0"/>
              <a:t> حل مثال 6 </a:t>
            </a:r>
            <a:endParaRPr lang="en-US" altLang="en-US" smtClean="0"/>
          </a:p>
        </p:txBody>
      </p:sp>
      <p:sp>
        <p:nvSpPr>
          <p:cNvPr id="183299" name="Rectangle 3"/>
          <p:cNvSpPr>
            <a:spLocks noGrp="1" noChangeArrowheads="1"/>
          </p:cNvSpPr>
          <p:nvPr>
            <p:ph type="body" sz="half" idx="1"/>
          </p:nvPr>
        </p:nvSpPr>
        <p:spPr/>
        <p:txBody>
          <a:bodyPr/>
          <a:lstStyle/>
          <a:p>
            <a:pPr eaLnBrk="1" hangingPunct="1">
              <a:buFontTx/>
              <a:buNone/>
            </a:pPr>
            <a:r>
              <a:rPr lang="fa-IR" altLang="en-US" sz="2000"/>
              <a:t>. </a:t>
            </a:r>
          </a:p>
          <a:p>
            <a:pPr eaLnBrk="1" hangingPunct="1"/>
            <a:endParaRPr lang="en-US" altLang="en-US" sz="2000"/>
          </a:p>
        </p:txBody>
      </p:sp>
      <p:graphicFrame>
        <p:nvGraphicFramePr>
          <p:cNvPr id="762886" name="Object 6"/>
          <p:cNvGraphicFramePr>
            <a:graphicFrameLocks noChangeAspect="1"/>
          </p:cNvGraphicFramePr>
          <p:nvPr>
            <p:ph sz="quarter" idx="2"/>
          </p:nvPr>
        </p:nvGraphicFramePr>
        <p:xfrm>
          <a:off x="2509838" y="2997201"/>
          <a:ext cx="1871662" cy="593725"/>
        </p:xfrm>
        <a:graphic>
          <a:graphicData uri="http://schemas.openxmlformats.org/presentationml/2006/ole">
            <mc:AlternateContent xmlns:mc="http://schemas.openxmlformats.org/markup-compatibility/2006">
              <mc:Choice xmlns:v="urn:schemas-microsoft-com:vml" Requires="v">
                <p:oleObj spid="_x0000_s18434" name="Equation" r:id="rId3" imgW="494870" imgH="215713" progId="Equation.3">
                  <p:embed/>
                </p:oleObj>
              </mc:Choice>
              <mc:Fallback>
                <p:oleObj name="Equation" r:id="rId3" imgW="494870"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9838" y="2997201"/>
                        <a:ext cx="1871662" cy="59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762887" name="Object 7"/>
          <p:cNvGraphicFramePr>
            <a:graphicFrameLocks noChangeAspect="1"/>
          </p:cNvGraphicFramePr>
          <p:nvPr>
            <p:ph sz="quarter" idx="3"/>
          </p:nvPr>
        </p:nvGraphicFramePr>
        <p:xfrm>
          <a:off x="4511675" y="3789363"/>
          <a:ext cx="1079500" cy="1046162"/>
        </p:xfrm>
        <a:graphic>
          <a:graphicData uri="http://schemas.openxmlformats.org/presentationml/2006/ole">
            <mc:AlternateContent xmlns:mc="http://schemas.openxmlformats.org/markup-compatibility/2006">
              <mc:Choice xmlns:v="urn:schemas-microsoft-com:vml" Requires="v">
                <p:oleObj spid="_x0000_s18435" name="Equation" r:id="rId5" imgW="406048" imgH="393359" progId="Equation.3">
                  <p:embed/>
                </p:oleObj>
              </mc:Choice>
              <mc:Fallback>
                <p:oleObj name="Equation" r:id="rId5" imgW="406048" imgH="39335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1675" y="3789363"/>
                        <a:ext cx="1079500" cy="1046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62889" name="Object 9"/>
          <p:cNvGraphicFramePr>
            <a:graphicFrameLocks noChangeAspect="1"/>
          </p:cNvGraphicFramePr>
          <p:nvPr/>
        </p:nvGraphicFramePr>
        <p:xfrm>
          <a:off x="4900614" y="1268413"/>
          <a:ext cx="2344737" cy="1454150"/>
        </p:xfrm>
        <a:graphic>
          <a:graphicData uri="http://schemas.openxmlformats.org/presentationml/2006/ole">
            <mc:AlternateContent xmlns:mc="http://schemas.openxmlformats.org/markup-compatibility/2006">
              <mc:Choice xmlns:v="urn:schemas-microsoft-com:vml" Requires="v">
                <p:oleObj spid="_x0000_s18436" name="Equation" r:id="rId7" imgW="736600" imgH="457200" progId="Equation.3">
                  <p:embed/>
                </p:oleObj>
              </mc:Choice>
              <mc:Fallback>
                <p:oleObj name="Equation" r:id="rId7" imgW="73660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00614" y="1268413"/>
                        <a:ext cx="2344737" cy="145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62890" name="Rectangle 10"/>
          <p:cNvSpPr>
            <a:spLocks noChangeArrowheads="1"/>
          </p:cNvSpPr>
          <p:nvPr/>
        </p:nvSpPr>
        <p:spPr bwMode="auto">
          <a:xfrm>
            <a:off x="5597525" y="3068638"/>
            <a:ext cx="45720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spcBef>
                <a:spcPct val="0"/>
              </a:spcBef>
              <a:buClrTx/>
              <a:buFontTx/>
              <a:buNone/>
            </a:pPr>
            <a:r>
              <a:rPr lang="fa-IR" altLang="en-US" sz="3200"/>
              <a:t>مقدار </a:t>
            </a:r>
            <a:r>
              <a:rPr lang="en-US" altLang="en-US" sz="3200"/>
              <a:t>V</a:t>
            </a:r>
            <a:r>
              <a:rPr lang="fa-IR" altLang="en-US" sz="3200"/>
              <a:t> حداكثر مقدار خود را دارد </a:t>
            </a:r>
          </a:p>
        </p:txBody>
      </p:sp>
      <p:sp>
        <p:nvSpPr>
          <p:cNvPr id="762891" name="Rectangle 11"/>
          <p:cNvSpPr>
            <a:spLocks noChangeArrowheads="1"/>
          </p:cNvSpPr>
          <p:nvPr/>
        </p:nvSpPr>
        <p:spPr bwMode="auto">
          <a:xfrm>
            <a:off x="2063751" y="4883150"/>
            <a:ext cx="799306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spcBef>
                <a:spcPct val="0"/>
              </a:spcBef>
              <a:buClrTx/>
              <a:buFontTx/>
              <a:buNone/>
            </a:pPr>
            <a:r>
              <a:rPr lang="fa-IR" altLang="en-US" sz="3200"/>
              <a:t>يعني پتانسيل روي نقاط صفحۀ عمود بر خط واصل دوقطبي كه از مركز آن مي‌گذرد ، صفر است. </a:t>
            </a:r>
            <a:endParaRPr lang="en-US" altLang="en-US" sz="3200"/>
          </a:p>
        </p:txBody>
      </p:sp>
      <p:graphicFrame>
        <p:nvGraphicFramePr>
          <p:cNvPr id="762892" name="Object 12"/>
          <p:cNvGraphicFramePr>
            <a:graphicFrameLocks noChangeAspect="1"/>
          </p:cNvGraphicFramePr>
          <p:nvPr/>
        </p:nvGraphicFramePr>
        <p:xfrm>
          <a:off x="6686550" y="4005263"/>
          <a:ext cx="939800" cy="506412"/>
        </p:xfrm>
        <a:graphic>
          <a:graphicData uri="http://schemas.openxmlformats.org/presentationml/2006/ole">
            <mc:AlternateContent xmlns:mc="http://schemas.openxmlformats.org/markup-compatibility/2006">
              <mc:Choice xmlns:v="urn:schemas-microsoft-com:vml" Requires="v">
                <p:oleObj spid="_x0000_s18437" name="Equation" r:id="rId9" imgW="329914" imgH="177646" progId="Equation.3">
                  <p:embed/>
                </p:oleObj>
              </mc:Choice>
              <mc:Fallback>
                <p:oleObj name="Equation" r:id="rId9" imgW="329914" imgH="17764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86550" y="4005263"/>
                        <a:ext cx="939800" cy="506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62894" name="Line 14"/>
          <p:cNvSpPr>
            <a:spLocks noChangeShapeType="1"/>
          </p:cNvSpPr>
          <p:nvPr/>
        </p:nvSpPr>
        <p:spPr bwMode="auto">
          <a:xfrm>
            <a:off x="5822951" y="4308475"/>
            <a:ext cx="576263" cy="0"/>
          </a:xfrm>
          <a:prstGeom prst="line">
            <a:avLst/>
          </a:prstGeom>
          <a:noFill/>
          <a:ln w="57150" cap="sq" cmpd="thickThin">
            <a:solidFill>
              <a:srgbClr val="000000"/>
            </a:solidFill>
            <a:round/>
            <a:headEnd type="none" w="lg" len="lg"/>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2896" name="Line 16"/>
          <p:cNvSpPr>
            <a:spLocks noChangeShapeType="1"/>
          </p:cNvSpPr>
          <p:nvPr/>
        </p:nvSpPr>
        <p:spPr bwMode="auto">
          <a:xfrm>
            <a:off x="4683126" y="3357563"/>
            <a:ext cx="720725" cy="0"/>
          </a:xfrm>
          <a:prstGeom prst="line">
            <a:avLst/>
          </a:prstGeom>
          <a:noFill/>
          <a:ln w="57150" cap="sq" cmpd="thickThin">
            <a:solidFill>
              <a:srgbClr val="000000"/>
            </a:solidFill>
            <a:round/>
            <a:headEnd type="none" w="lg" len="lg"/>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72824938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62882"/>
                                        </p:tgtEl>
                                        <p:attrNameLst>
                                          <p:attrName>style.visibility</p:attrName>
                                        </p:attrNameLst>
                                      </p:cBhvr>
                                      <p:to>
                                        <p:strVal val="visible"/>
                                      </p:to>
                                    </p:set>
                                    <p:animEffect transition="in" filter="fade">
                                      <p:cBhvr>
                                        <p:cTn id="7" dur="800" decel="100000"/>
                                        <p:tgtEl>
                                          <p:spTgt spid="762882"/>
                                        </p:tgtEl>
                                      </p:cBhvr>
                                    </p:animEffect>
                                    <p:anim calcmode="lin" valueType="num">
                                      <p:cBhvr>
                                        <p:cTn id="8" dur="800" decel="100000" fill="hold"/>
                                        <p:tgtEl>
                                          <p:spTgt spid="762882"/>
                                        </p:tgtEl>
                                        <p:attrNameLst>
                                          <p:attrName>style.rotation</p:attrName>
                                        </p:attrNameLst>
                                      </p:cBhvr>
                                      <p:tavLst>
                                        <p:tav tm="0">
                                          <p:val>
                                            <p:fltVal val="-90"/>
                                          </p:val>
                                        </p:tav>
                                        <p:tav tm="100000">
                                          <p:val>
                                            <p:fltVal val="0"/>
                                          </p:val>
                                        </p:tav>
                                      </p:tavLst>
                                    </p:anim>
                                    <p:anim calcmode="lin" valueType="num">
                                      <p:cBhvr>
                                        <p:cTn id="9" dur="800" decel="100000" fill="hold"/>
                                        <p:tgtEl>
                                          <p:spTgt spid="762882"/>
                                        </p:tgtEl>
                                        <p:attrNameLst>
                                          <p:attrName>ppt_x</p:attrName>
                                        </p:attrNameLst>
                                      </p:cBhvr>
                                      <p:tavLst>
                                        <p:tav tm="0">
                                          <p:val>
                                            <p:strVal val="#ppt_x+0.4"/>
                                          </p:val>
                                        </p:tav>
                                        <p:tav tm="100000">
                                          <p:val>
                                            <p:strVal val="#ppt_x-0.05"/>
                                          </p:val>
                                        </p:tav>
                                      </p:tavLst>
                                    </p:anim>
                                    <p:anim calcmode="lin" valueType="num">
                                      <p:cBhvr>
                                        <p:cTn id="10" dur="800" decel="100000" fill="hold"/>
                                        <p:tgtEl>
                                          <p:spTgt spid="76288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6288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6288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762889"/>
                                        </p:tgtEl>
                                        <p:attrNameLst>
                                          <p:attrName>style.visibility</p:attrName>
                                        </p:attrNameLst>
                                      </p:cBhvr>
                                      <p:to>
                                        <p:strVal val="visible"/>
                                      </p:to>
                                    </p:set>
                                    <p:animEffect transition="in" filter="fade">
                                      <p:cBhvr>
                                        <p:cTn id="16" dur="1000"/>
                                        <p:tgtEl>
                                          <p:spTgt spid="762889"/>
                                        </p:tgtEl>
                                      </p:cBhvr>
                                    </p:animEffect>
                                    <p:anim calcmode="lin" valueType="num">
                                      <p:cBhvr>
                                        <p:cTn id="17" dur="1000" fill="hold"/>
                                        <p:tgtEl>
                                          <p:spTgt spid="762889"/>
                                        </p:tgtEl>
                                        <p:attrNameLst>
                                          <p:attrName>ppt_x</p:attrName>
                                        </p:attrNameLst>
                                      </p:cBhvr>
                                      <p:tavLst>
                                        <p:tav tm="0">
                                          <p:val>
                                            <p:strVal val="#ppt_x"/>
                                          </p:val>
                                        </p:tav>
                                        <p:tav tm="100000">
                                          <p:val>
                                            <p:strVal val="#ppt_x"/>
                                          </p:val>
                                        </p:tav>
                                      </p:tavLst>
                                    </p:anim>
                                    <p:anim calcmode="lin" valueType="num">
                                      <p:cBhvr>
                                        <p:cTn id="18" dur="1000" fill="hold"/>
                                        <p:tgtEl>
                                          <p:spTgt spid="762889"/>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762886"/>
                                        </p:tgtEl>
                                        <p:attrNameLst>
                                          <p:attrName>style.visibility</p:attrName>
                                        </p:attrNameLst>
                                      </p:cBhvr>
                                      <p:to>
                                        <p:strVal val="visible"/>
                                      </p:to>
                                    </p:set>
                                    <p:animEffect transition="in" filter="fade">
                                      <p:cBhvr>
                                        <p:cTn id="23" dur="1000"/>
                                        <p:tgtEl>
                                          <p:spTgt spid="762886"/>
                                        </p:tgtEl>
                                      </p:cBhvr>
                                    </p:animEffect>
                                    <p:anim calcmode="lin" valueType="num">
                                      <p:cBhvr>
                                        <p:cTn id="24" dur="1000" fill="hold"/>
                                        <p:tgtEl>
                                          <p:spTgt spid="762886"/>
                                        </p:tgtEl>
                                        <p:attrNameLst>
                                          <p:attrName>ppt_x</p:attrName>
                                        </p:attrNameLst>
                                      </p:cBhvr>
                                      <p:tavLst>
                                        <p:tav tm="0">
                                          <p:val>
                                            <p:strVal val="#ppt_x"/>
                                          </p:val>
                                        </p:tav>
                                        <p:tav tm="100000">
                                          <p:val>
                                            <p:strVal val="#ppt_x"/>
                                          </p:val>
                                        </p:tav>
                                      </p:tavLst>
                                    </p:anim>
                                    <p:anim calcmode="lin" valueType="num">
                                      <p:cBhvr>
                                        <p:cTn id="25" dur="1000" fill="hold"/>
                                        <p:tgtEl>
                                          <p:spTgt spid="762886"/>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4" presetClass="entr" presetSubtype="0" fill="hold" grpId="0" nodeType="clickEffect">
                                  <p:stCondLst>
                                    <p:cond delay="0"/>
                                  </p:stCondLst>
                                  <p:childTnLst>
                                    <p:set>
                                      <p:cBhvr>
                                        <p:cTn id="29" dur="1" fill="hold">
                                          <p:stCondLst>
                                            <p:cond delay="0"/>
                                          </p:stCondLst>
                                        </p:cTn>
                                        <p:tgtEl>
                                          <p:spTgt spid="762896"/>
                                        </p:tgtEl>
                                        <p:attrNameLst>
                                          <p:attrName>style.visibility</p:attrName>
                                        </p:attrNameLst>
                                      </p:cBhvr>
                                      <p:to>
                                        <p:strVal val="visible"/>
                                      </p:to>
                                    </p:set>
                                    <p:anim from="(-#ppt_w/2)" to="(#ppt_x)" calcmode="lin" valueType="num">
                                      <p:cBhvr>
                                        <p:cTn id="30" dur="600" fill="hold">
                                          <p:stCondLst>
                                            <p:cond delay="0"/>
                                          </p:stCondLst>
                                        </p:cTn>
                                        <p:tgtEl>
                                          <p:spTgt spid="762896"/>
                                        </p:tgtEl>
                                        <p:attrNameLst>
                                          <p:attrName>ppt_x</p:attrName>
                                        </p:attrNameLst>
                                      </p:cBhvr>
                                    </p:anim>
                                    <p:anim from="0" to="-1.0" calcmode="lin" valueType="num">
                                      <p:cBhvr>
                                        <p:cTn id="31" dur="200" decel="50000" autoRev="1" fill="hold">
                                          <p:stCondLst>
                                            <p:cond delay="600"/>
                                          </p:stCondLst>
                                        </p:cTn>
                                        <p:tgtEl>
                                          <p:spTgt spid="762896"/>
                                        </p:tgtEl>
                                        <p:attrNameLst>
                                          <p:attrName>xshear</p:attrName>
                                        </p:attrNameLst>
                                      </p:cBhvr>
                                    </p:anim>
                                    <p:animScale>
                                      <p:cBhvr>
                                        <p:cTn id="32" dur="200" decel="100000" autoRev="1" fill="hold">
                                          <p:stCondLst>
                                            <p:cond delay="600"/>
                                          </p:stCondLst>
                                        </p:cTn>
                                        <p:tgtEl>
                                          <p:spTgt spid="762896"/>
                                        </p:tgtEl>
                                      </p:cBhvr>
                                      <p:from x="100000" y="100000"/>
                                      <p:to x="80000" y="100000"/>
                                    </p:animScale>
                                    <p:anim by="(#ppt_h/3+#ppt_w*0.1)" calcmode="lin" valueType="num">
                                      <p:cBhvr additive="sum">
                                        <p:cTn id="33" dur="200" decel="100000" autoRev="1" fill="hold">
                                          <p:stCondLst>
                                            <p:cond delay="600"/>
                                          </p:stCondLst>
                                        </p:cTn>
                                        <p:tgtEl>
                                          <p:spTgt spid="762896"/>
                                        </p:tgtEl>
                                        <p:attrNameLst>
                                          <p:attrName>ppt_x</p:attrName>
                                        </p:attrNameLst>
                                      </p:cBhvr>
                                    </p:anim>
                                  </p:childTnLst>
                                </p:cTn>
                              </p:par>
                            </p:childTnLst>
                          </p:cTn>
                        </p:par>
                        <p:par>
                          <p:cTn id="34" fill="hold" nodeType="afterGroup">
                            <p:stCondLst>
                              <p:cond delay="1000"/>
                            </p:stCondLst>
                            <p:childTnLst>
                              <p:par>
                                <p:cTn id="35" presetID="42" presetClass="entr" presetSubtype="0" fill="hold" grpId="0" nodeType="afterEffect">
                                  <p:stCondLst>
                                    <p:cond delay="0"/>
                                  </p:stCondLst>
                                  <p:childTnLst>
                                    <p:set>
                                      <p:cBhvr>
                                        <p:cTn id="36" dur="1" fill="hold">
                                          <p:stCondLst>
                                            <p:cond delay="0"/>
                                          </p:stCondLst>
                                        </p:cTn>
                                        <p:tgtEl>
                                          <p:spTgt spid="762890"/>
                                        </p:tgtEl>
                                        <p:attrNameLst>
                                          <p:attrName>style.visibility</p:attrName>
                                        </p:attrNameLst>
                                      </p:cBhvr>
                                      <p:to>
                                        <p:strVal val="visible"/>
                                      </p:to>
                                    </p:set>
                                    <p:animEffect transition="in" filter="fade">
                                      <p:cBhvr>
                                        <p:cTn id="37" dur="1000"/>
                                        <p:tgtEl>
                                          <p:spTgt spid="762890"/>
                                        </p:tgtEl>
                                      </p:cBhvr>
                                    </p:animEffect>
                                    <p:anim calcmode="lin" valueType="num">
                                      <p:cBhvr>
                                        <p:cTn id="38" dur="1000" fill="hold"/>
                                        <p:tgtEl>
                                          <p:spTgt spid="762890"/>
                                        </p:tgtEl>
                                        <p:attrNameLst>
                                          <p:attrName>ppt_x</p:attrName>
                                        </p:attrNameLst>
                                      </p:cBhvr>
                                      <p:tavLst>
                                        <p:tav tm="0">
                                          <p:val>
                                            <p:strVal val="#ppt_x"/>
                                          </p:val>
                                        </p:tav>
                                        <p:tav tm="100000">
                                          <p:val>
                                            <p:strVal val="#ppt_x"/>
                                          </p:val>
                                        </p:tav>
                                      </p:tavLst>
                                    </p:anim>
                                    <p:anim calcmode="lin" valueType="num">
                                      <p:cBhvr>
                                        <p:cTn id="39" dur="1000" fill="hold"/>
                                        <p:tgtEl>
                                          <p:spTgt spid="762890"/>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2" presetClass="entr" presetSubtype="0" fill="hold" nodeType="clickEffect">
                                  <p:stCondLst>
                                    <p:cond delay="0"/>
                                  </p:stCondLst>
                                  <p:childTnLst>
                                    <p:set>
                                      <p:cBhvr>
                                        <p:cTn id="43" dur="1" fill="hold">
                                          <p:stCondLst>
                                            <p:cond delay="0"/>
                                          </p:stCondLst>
                                        </p:cTn>
                                        <p:tgtEl>
                                          <p:spTgt spid="762887"/>
                                        </p:tgtEl>
                                        <p:attrNameLst>
                                          <p:attrName>style.visibility</p:attrName>
                                        </p:attrNameLst>
                                      </p:cBhvr>
                                      <p:to>
                                        <p:strVal val="visible"/>
                                      </p:to>
                                    </p:set>
                                    <p:animEffect transition="in" filter="fade">
                                      <p:cBhvr>
                                        <p:cTn id="44" dur="1000"/>
                                        <p:tgtEl>
                                          <p:spTgt spid="762887"/>
                                        </p:tgtEl>
                                      </p:cBhvr>
                                    </p:animEffect>
                                    <p:anim calcmode="lin" valueType="num">
                                      <p:cBhvr>
                                        <p:cTn id="45" dur="1000" fill="hold"/>
                                        <p:tgtEl>
                                          <p:spTgt spid="762887"/>
                                        </p:tgtEl>
                                        <p:attrNameLst>
                                          <p:attrName>ppt_x</p:attrName>
                                        </p:attrNameLst>
                                      </p:cBhvr>
                                      <p:tavLst>
                                        <p:tav tm="0">
                                          <p:val>
                                            <p:strVal val="#ppt_x"/>
                                          </p:val>
                                        </p:tav>
                                        <p:tav tm="100000">
                                          <p:val>
                                            <p:strVal val="#ppt_x"/>
                                          </p:val>
                                        </p:tav>
                                      </p:tavLst>
                                    </p:anim>
                                    <p:anim calcmode="lin" valueType="num">
                                      <p:cBhvr>
                                        <p:cTn id="46" dur="1000" fill="hold"/>
                                        <p:tgtEl>
                                          <p:spTgt spid="762887"/>
                                        </p:tgtEl>
                                        <p:attrNameLst>
                                          <p:attrName>ppt_y</p:attrName>
                                        </p:attrNameLst>
                                      </p:cBhvr>
                                      <p:tavLst>
                                        <p:tav tm="0">
                                          <p:val>
                                            <p:strVal val="#ppt_y+.1"/>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4" presetClass="entr" presetSubtype="0" fill="hold" grpId="0" nodeType="clickEffect">
                                  <p:stCondLst>
                                    <p:cond delay="0"/>
                                  </p:stCondLst>
                                  <p:childTnLst>
                                    <p:set>
                                      <p:cBhvr>
                                        <p:cTn id="50" dur="1" fill="hold">
                                          <p:stCondLst>
                                            <p:cond delay="0"/>
                                          </p:stCondLst>
                                        </p:cTn>
                                        <p:tgtEl>
                                          <p:spTgt spid="762894"/>
                                        </p:tgtEl>
                                        <p:attrNameLst>
                                          <p:attrName>style.visibility</p:attrName>
                                        </p:attrNameLst>
                                      </p:cBhvr>
                                      <p:to>
                                        <p:strVal val="visible"/>
                                      </p:to>
                                    </p:set>
                                    <p:anim from="(-#ppt_w/2)" to="(#ppt_x)" calcmode="lin" valueType="num">
                                      <p:cBhvr>
                                        <p:cTn id="51" dur="600" fill="hold">
                                          <p:stCondLst>
                                            <p:cond delay="0"/>
                                          </p:stCondLst>
                                        </p:cTn>
                                        <p:tgtEl>
                                          <p:spTgt spid="762894"/>
                                        </p:tgtEl>
                                        <p:attrNameLst>
                                          <p:attrName>ppt_x</p:attrName>
                                        </p:attrNameLst>
                                      </p:cBhvr>
                                    </p:anim>
                                    <p:anim from="0" to="-1.0" calcmode="lin" valueType="num">
                                      <p:cBhvr>
                                        <p:cTn id="52" dur="200" decel="50000" autoRev="1" fill="hold">
                                          <p:stCondLst>
                                            <p:cond delay="600"/>
                                          </p:stCondLst>
                                        </p:cTn>
                                        <p:tgtEl>
                                          <p:spTgt spid="762894"/>
                                        </p:tgtEl>
                                        <p:attrNameLst>
                                          <p:attrName>xshear</p:attrName>
                                        </p:attrNameLst>
                                      </p:cBhvr>
                                    </p:anim>
                                    <p:animScale>
                                      <p:cBhvr>
                                        <p:cTn id="53" dur="200" decel="100000" autoRev="1" fill="hold">
                                          <p:stCondLst>
                                            <p:cond delay="600"/>
                                          </p:stCondLst>
                                        </p:cTn>
                                        <p:tgtEl>
                                          <p:spTgt spid="762894"/>
                                        </p:tgtEl>
                                      </p:cBhvr>
                                      <p:from x="100000" y="100000"/>
                                      <p:to x="80000" y="100000"/>
                                    </p:animScale>
                                    <p:anim by="(#ppt_h/3+#ppt_w*0.1)" calcmode="lin" valueType="num">
                                      <p:cBhvr additive="sum">
                                        <p:cTn id="54" dur="200" decel="100000" autoRev="1" fill="hold">
                                          <p:stCondLst>
                                            <p:cond delay="600"/>
                                          </p:stCondLst>
                                        </p:cTn>
                                        <p:tgtEl>
                                          <p:spTgt spid="762894"/>
                                        </p:tgtEl>
                                        <p:attrNameLst>
                                          <p:attrName>ppt_x</p:attrName>
                                        </p:attrNameLst>
                                      </p:cBhvr>
                                    </p:anim>
                                  </p:childTnLst>
                                </p:cTn>
                              </p:par>
                            </p:childTnLst>
                          </p:cTn>
                        </p:par>
                        <p:par>
                          <p:cTn id="55" fill="hold" nodeType="afterGroup">
                            <p:stCondLst>
                              <p:cond delay="1000"/>
                            </p:stCondLst>
                            <p:childTnLst>
                              <p:par>
                                <p:cTn id="56" presetID="42" presetClass="entr" presetSubtype="0" fill="hold" nodeType="afterEffect">
                                  <p:stCondLst>
                                    <p:cond delay="0"/>
                                  </p:stCondLst>
                                  <p:childTnLst>
                                    <p:set>
                                      <p:cBhvr>
                                        <p:cTn id="57" dur="1" fill="hold">
                                          <p:stCondLst>
                                            <p:cond delay="0"/>
                                          </p:stCondLst>
                                        </p:cTn>
                                        <p:tgtEl>
                                          <p:spTgt spid="762892"/>
                                        </p:tgtEl>
                                        <p:attrNameLst>
                                          <p:attrName>style.visibility</p:attrName>
                                        </p:attrNameLst>
                                      </p:cBhvr>
                                      <p:to>
                                        <p:strVal val="visible"/>
                                      </p:to>
                                    </p:set>
                                    <p:animEffect transition="in" filter="fade">
                                      <p:cBhvr>
                                        <p:cTn id="58" dur="1000"/>
                                        <p:tgtEl>
                                          <p:spTgt spid="762892"/>
                                        </p:tgtEl>
                                      </p:cBhvr>
                                    </p:animEffect>
                                    <p:anim calcmode="lin" valueType="num">
                                      <p:cBhvr>
                                        <p:cTn id="59" dur="1000" fill="hold"/>
                                        <p:tgtEl>
                                          <p:spTgt spid="762892"/>
                                        </p:tgtEl>
                                        <p:attrNameLst>
                                          <p:attrName>ppt_x</p:attrName>
                                        </p:attrNameLst>
                                      </p:cBhvr>
                                      <p:tavLst>
                                        <p:tav tm="0">
                                          <p:val>
                                            <p:strVal val="#ppt_x"/>
                                          </p:val>
                                        </p:tav>
                                        <p:tav tm="100000">
                                          <p:val>
                                            <p:strVal val="#ppt_x"/>
                                          </p:val>
                                        </p:tav>
                                      </p:tavLst>
                                    </p:anim>
                                    <p:anim calcmode="lin" valueType="num">
                                      <p:cBhvr>
                                        <p:cTn id="60" dur="1000" fill="hold"/>
                                        <p:tgtEl>
                                          <p:spTgt spid="762892"/>
                                        </p:tgtEl>
                                        <p:attrNameLst>
                                          <p:attrName>ppt_y</p:attrName>
                                        </p:attrNameLst>
                                      </p:cBhvr>
                                      <p:tavLst>
                                        <p:tav tm="0">
                                          <p:val>
                                            <p:strVal val="#ppt_y+.1"/>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7" presetClass="entr" presetSubtype="0" fill="hold" grpId="0" nodeType="clickEffect">
                                  <p:stCondLst>
                                    <p:cond delay="0"/>
                                  </p:stCondLst>
                                  <p:iterate type="lt">
                                    <p:tmPct val="50000"/>
                                  </p:iterate>
                                  <p:childTnLst>
                                    <p:set>
                                      <p:cBhvr>
                                        <p:cTn id="64" dur="1" fill="hold">
                                          <p:stCondLst>
                                            <p:cond delay="0"/>
                                          </p:stCondLst>
                                        </p:cTn>
                                        <p:tgtEl>
                                          <p:spTgt spid="762891"/>
                                        </p:tgtEl>
                                        <p:attrNameLst>
                                          <p:attrName>style.visibility</p:attrName>
                                        </p:attrNameLst>
                                      </p:cBhvr>
                                      <p:to>
                                        <p:strVal val="visible"/>
                                      </p:to>
                                    </p:set>
                                    <p:anim calcmode="discrete" valueType="clr">
                                      <p:cBhvr override="childStyle">
                                        <p:cTn id="65" dur="80"/>
                                        <p:tgtEl>
                                          <p:spTgt spid="762891"/>
                                        </p:tgtEl>
                                        <p:attrNameLst>
                                          <p:attrName>style.color</p:attrName>
                                        </p:attrNameLst>
                                      </p:cBhvr>
                                      <p:tavLst>
                                        <p:tav tm="0">
                                          <p:val>
                                            <p:clrVal>
                                              <a:schemeClr val="accent2"/>
                                            </p:clrVal>
                                          </p:val>
                                        </p:tav>
                                        <p:tav tm="50000">
                                          <p:val>
                                            <p:clrVal>
                                              <a:schemeClr val="hlink"/>
                                            </p:clrVal>
                                          </p:val>
                                        </p:tav>
                                      </p:tavLst>
                                    </p:anim>
                                    <p:anim calcmode="discrete" valueType="clr">
                                      <p:cBhvr>
                                        <p:cTn id="66" dur="80"/>
                                        <p:tgtEl>
                                          <p:spTgt spid="762891"/>
                                        </p:tgtEl>
                                        <p:attrNameLst>
                                          <p:attrName>fillcolor</p:attrName>
                                        </p:attrNameLst>
                                      </p:cBhvr>
                                      <p:tavLst>
                                        <p:tav tm="0">
                                          <p:val>
                                            <p:clrVal>
                                              <a:schemeClr val="accent2"/>
                                            </p:clrVal>
                                          </p:val>
                                        </p:tav>
                                        <p:tav tm="50000">
                                          <p:val>
                                            <p:clrVal>
                                              <a:schemeClr val="hlink"/>
                                            </p:clrVal>
                                          </p:val>
                                        </p:tav>
                                      </p:tavLst>
                                    </p:anim>
                                    <p:set>
                                      <p:cBhvr>
                                        <p:cTn id="67" dur="80"/>
                                        <p:tgtEl>
                                          <p:spTgt spid="76289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2882" grpId="0"/>
      <p:bldP spid="762890" grpId="0"/>
      <p:bldP spid="762891" grpId="0"/>
      <p:bldP spid="762894" grpId="0" animBg="1"/>
      <p:bldP spid="76289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1" name="Rectangle 3"/>
          <p:cNvSpPr>
            <a:spLocks noGrp="1" noChangeArrowheads="1"/>
          </p:cNvSpPr>
          <p:nvPr>
            <p:ph type="body" sz="half" idx="1"/>
          </p:nvPr>
        </p:nvSpPr>
        <p:spPr>
          <a:xfrm>
            <a:off x="2354264" y="1484313"/>
            <a:ext cx="7558087" cy="2062162"/>
          </a:xfrm>
          <a:extLst>
            <a:ext uri="{91240B29-F687-4F45-9708-019B960494DF}">
              <a14:hiddenLine xmlns:a14="http://schemas.microsoft.com/office/drawing/2010/main" w="9525">
                <a:solidFill>
                  <a:schemeClr val="accent2"/>
                </a:solidFill>
                <a:miter lim="800000"/>
                <a:headEnd/>
                <a:tailEnd/>
              </a14:hiddenLine>
            </a:ext>
          </a:extLst>
        </p:spPr>
        <p:txBody>
          <a:bodyPr/>
          <a:lstStyle/>
          <a:p>
            <a:pPr algn="just" eaLnBrk="1" hangingPunct="1"/>
            <a:r>
              <a:rPr lang="fa-IR" altLang="en-US" smtClean="0"/>
              <a:t>اختلاف پتانسيل الكتريكي بين دو نقطه در يك ميدان الكتريكي : مقدار كاري كه بايد انجام دهيم تا واحد بار الكتريكي مثبت ( بار آزمون ) را در </a:t>
            </a:r>
            <a:r>
              <a:rPr lang="fa-IR" altLang="en-US" u="sng" smtClean="0">
                <a:solidFill>
                  <a:schemeClr val="tx2"/>
                </a:solidFill>
              </a:rPr>
              <a:t>حال تعادل</a:t>
            </a:r>
            <a:r>
              <a:rPr lang="fa-IR" altLang="en-US" smtClean="0"/>
              <a:t> از </a:t>
            </a:r>
            <a:r>
              <a:rPr lang="en-US" altLang="en-US" smtClean="0">
                <a:solidFill>
                  <a:srgbClr val="000000"/>
                </a:solidFill>
                <a:cs typeface="Times New Roman" panose="02020603050405020304" pitchFamily="18" charset="0"/>
              </a:rPr>
              <a:t>A</a:t>
            </a:r>
            <a:r>
              <a:rPr lang="fa-IR" altLang="en-US" smtClean="0"/>
              <a:t> به</a:t>
            </a:r>
            <a:r>
              <a:rPr lang="en-US" altLang="en-US" smtClean="0">
                <a:solidFill>
                  <a:srgbClr val="000000"/>
                </a:solidFill>
                <a:cs typeface="Times New Roman" panose="02020603050405020304" pitchFamily="18" charset="0"/>
              </a:rPr>
              <a:t>B</a:t>
            </a:r>
            <a:r>
              <a:rPr lang="en-US" altLang="en-US" smtClean="0"/>
              <a:t> </a:t>
            </a:r>
            <a:r>
              <a:rPr lang="fa-IR" altLang="en-US" smtClean="0"/>
              <a:t> بياوريم. </a:t>
            </a:r>
          </a:p>
        </p:txBody>
      </p:sp>
      <p:graphicFrame>
        <p:nvGraphicFramePr>
          <p:cNvPr id="734213" name="Object 5"/>
          <p:cNvGraphicFramePr>
            <a:graphicFrameLocks noChangeAspect="1"/>
          </p:cNvGraphicFramePr>
          <p:nvPr>
            <p:ph sz="half" idx="2"/>
          </p:nvPr>
        </p:nvGraphicFramePr>
        <p:xfrm>
          <a:off x="3790950" y="3860801"/>
          <a:ext cx="4681538" cy="1527175"/>
        </p:xfrm>
        <a:graphic>
          <a:graphicData uri="http://schemas.openxmlformats.org/presentationml/2006/ole">
            <mc:AlternateContent xmlns:mc="http://schemas.openxmlformats.org/markup-compatibility/2006">
              <mc:Choice xmlns:v="urn:schemas-microsoft-com:vml" Requires="v">
                <p:oleObj spid="_x0000_s1026" name="Equation" r:id="rId3" imgW="850531" imgH="431613" progId="Equation.3">
                  <p:embed/>
                </p:oleObj>
              </mc:Choice>
              <mc:Fallback>
                <p:oleObj name="Equation" r:id="rId3" imgW="850531"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0950" y="3860801"/>
                        <a:ext cx="4681538" cy="152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19259901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734211">
                                            <p:txEl>
                                              <p:pRg st="0" end="0"/>
                                            </p:txEl>
                                          </p:spTgt>
                                        </p:tgtEl>
                                        <p:attrNameLst>
                                          <p:attrName>style.visibility</p:attrName>
                                        </p:attrNameLst>
                                      </p:cBhvr>
                                      <p:to>
                                        <p:strVal val="visible"/>
                                      </p:to>
                                    </p:set>
                                    <p:anim calcmode="discrete" valueType="clr">
                                      <p:cBhvr override="childStyle">
                                        <p:cTn id="7" dur="80"/>
                                        <p:tgtEl>
                                          <p:spTgt spid="73421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3421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34211">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34213"/>
                                        </p:tgtEl>
                                        <p:attrNameLst>
                                          <p:attrName>style.visibility</p:attrName>
                                        </p:attrNameLst>
                                      </p:cBhvr>
                                      <p:to>
                                        <p:strVal val="visible"/>
                                      </p:to>
                                    </p:set>
                                    <p:animEffect transition="in" filter="fade">
                                      <p:cBhvr>
                                        <p:cTn id="14" dur="1000"/>
                                        <p:tgtEl>
                                          <p:spTgt spid="734213"/>
                                        </p:tgtEl>
                                      </p:cBhvr>
                                    </p:animEffect>
                                    <p:anim calcmode="lin" valueType="num">
                                      <p:cBhvr>
                                        <p:cTn id="15" dur="1000" fill="hold"/>
                                        <p:tgtEl>
                                          <p:spTgt spid="734213"/>
                                        </p:tgtEl>
                                        <p:attrNameLst>
                                          <p:attrName>ppt_x</p:attrName>
                                        </p:attrNameLst>
                                      </p:cBhvr>
                                      <p:tavLst>
                                        <p:tav tm="0">
                                          <p:val>
                                            <p:strVal val="#ppt_x"/>
                                          </p:val>
                                        </p:tav>
                                        <p:tav tm="100000">
                                          <p:val>
                                            <p:strVal val="#ppt_x"/>
                                          </p:val>
                                        </p:tav>
                                      </p:tavLst>
                                    </p:anim>
                                    <p:anim calcmode="lin" valueType="num">
                                      <p:cBhvr>
                                        <p:cTn id="16" dur="1000" fill="hold"/>
                                        <p:tgtEl>
                                          <p:spTgt spid="7342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421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Rectangle 2"/>
          <p:cNvSpPr>
            <a:spLocks noGrp="1" noChangeArrowheads="1"/>
          </p:cNvSpPr>
          <p:nvPr>
            <p:ph type="title"/>
          </p:nvPr>
        </p:nvSpPr>
        <p:spPr>
          <a:xfrm>
            <a:off x="2198688" y="1412875"/>
            <a:ext cx="8001000" cy="838200"/>
          </a:xfrm>
        </p:spPr>
        <p:txBody>
          <a:bodyPr/>
          <a:lstStyle/>
          <a:p>
            <a:pPr eaLnBrk="1" hangingPunct="1"/>
            <a:r>
              <a:rPr lang="fa-IR" altLang="en-US" smtClean="0"/>
              <a:t> انرژي پتانسيل الكتريكي </a:t>
            </a:r>
            <a:endParaRPr lang="en-US" altLang="en-US" smtClean="0"/>
          </a:p>
        </p:txBody>
      </p:sp>
      <p:sp>
        <p:nvSpPr>
          <p:cNvPr id="763907" name="Rectangle 3"/>
          <p:cNvSpPr>
            <a:spLocks noGrp="1" noChangeArrowheads="1"/>
          </p:cNvSpPr>
          <p:nvPr>
            <p:ph type="body" idx="1"/>
          </p:nvPr>
        </p:nvSpPr>
        <p:spPr>
          <a:xfrm>
            <a:off x="2208213" y="2852739"/>
            <a:ext cx="7772400" cy="1412875"/>
          </a:xfrm>
        </p:spPr>
        <p:txBody>
          <a:bodyPr/>
          <a:lstStyle/>
          <a:p>
            <a:pPr marL="0" indent="0" algn="just">
              <a:buNone/>
            </a:pPr>
            <a:r>
              <a:rPr lang="fa-IR" altLang="en-US" smtClean="0"/>
              <a:t>براي اين كه دو بار الكتريكي ( چه مختلف العلامه و چه متحدالعلامت ) را در فاصله اي از يكديگر نگهداريم بايستي كار انجام دهيد كه اين كار به صورت انرژي پتانسيل در سيستم متشكل از دو بار ذخيره  مي‌شود.  </a:t>
            </a:r>
            <a:endParaRPr lang="en-US" altLang="en-US" smtClean="0"/>
          </a:p>
        </p:txBody>
      </p:sp>
    </p:spTree>
    <p:extLst>
      <p:ext uri="{BB962C8B-B14F-4D97-AF65-F5344CB8AC3E}">
        <p14:creationId xmlns:p14="http://schemas.microsoft.com/office/powerpoint/2010/main" val="2844544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63906"/>
                                        </p:tgtEl>
                                        <p:attrNameLst>
                                          <p:attrName>style.visibility</p:attrName>
                                        </p:attrNameLst>
                                      </p:cBhvr>
                                      <p:to>
                                        <p:strVal val="visible"/>
                                      </p:to>
                                    </p:set>
                                    <p:animEffect transition="in" filter="fade">
                                      <p:cBhvr>
                                        <p:cTn id="7" dur="800" decel="100000"/>
                                        <p:tgtEl>
                                          <p:spTgt spid="763906"/>
                                        </p:tgtEl>
                                      </p:cBhvr>
                                    </p:animEffect>
                                    <p:anim calcmode="lin" valueType="num">
                                      <p:cBhvr>
                                        <p:cTn id="8" dur="800" decel="100000" fill="hold"/>
                                        <p:tgtEl>
                                          <p:spTgt spid="763906"/>
                                        </p:tgtEl>
                                        <p:attrNameLst>
                                          <p:attrName>style.rotation</p:attrName>
                                        </p:attrNameLst>
                                      </p:cBhvr>
                                      <p:tavLst>
                                        <p:tav tm="0">
                                          <p:val>
                                            <p:fltVal val="-90"/>
                                          </p:val>
                                        </p:tav>
                                        <p:tav tm="100000">
                                          <p:val>
                                            <p:fltVal val="0"/>
                                          </p:val>
                                        </p:tav>
                                      </p:tavLst>
                                    </p:anim>
                                    <p:anim calcmode="lin" valueType="num">
                                      <p:cBhvr>
                                        <p:cTn id="9" dur="800" decel="100000" fill="hold"/>
                                        <p:tgtEl>
                                          <p:spTgt spid="763906"/>
                                        </p:tgtEl>
                                        <p:attrNameLst>
                                          <p:attrName>ppt_x</p:attrName>
                                        </p:attrNameLst>
                                      </p:cBhvr>
                                      <p:tavLst>
                                        <p:tav tm="0">
                                          <p:val>
                                            <p:strVal val="#ppt_x+0.4"/>
                                          </p:val>
                                        </p:tav>
                                        <p:tav tm="100000">
                                          <p:val>
                                            <p:strVal val="#ppt_x-0.05"/>
                                          </p:val>
                                        </p:tav>
                                      </p:tavLst>
                                    </p:anim>
                                    <p:anim calcmode="lin" valueType="num">
                                      <p:cBhvr>
                                        <p:cTn id="10" dur="800" decel="100000" fill="hold"/>
                                        <p:tgtEl>
                                          <p:spTgt spid="76390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6390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6390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63907">
                                            <p:txEl>
                                              <p:pRg st="0" end="0"/>
                                            </p:txEl>
                                          </p:spTgt>
                                        </p:tgtEl>
                                        <p:attrNameLst>
                                          <p:attrName>style.visibility</p:attrName>
                                        </p:attrNameLst>
                                      </p:cBhvr>
                                      <p:to>
                                        <p:strVal val="visible"/>
                                      </p:to>
                                    </p:set>
                                    <p:anim calcmode="discrete" valueType="clr">
                                      <p:cBhvr override="childStyle">
                                        <p:cTn id="16" dur="80"/>
                                        <p:tgtEl>
                                          <p:spTgt spid="76390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63907">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63907">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3906" grpId="0"/>
      <p:bldP spid="76390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30" name="Rectangle 2"/>
          <p:cNvSpPr>
            <a:spLocks noGrp="1" noChangeArrowheads="1"/>
          </p:cNvSpPr>
          <p:nvPr>
            <p:ph type="title"/>
          </p:nvPr>
        </p:nvSpPr>
        <p:spPr>
          <a:xfrm>
            <a:off x="2127250" y="1268413"/>
            <a:ext cx="8001000" cy="838200"/>
          </a:xfrm>
        </p:spPr>
        <p:txBody>
          <a:bodyPr>
            <a:normAutofit fontScale="90000"/>
          </a:bodyPr>
          <a:lstStyle/>
          <a:p>
            <a:pPr eaLnBrk="1" hangingPunct="1"/>
            <a:r>
              <a:rPr lang="fa-IR" altLang="en-US" smtClean="0"/>
              <a:t> انرژي پتانسيل الكتريكي سيستمي متشكل از چند بار الكتريكي </a:t>
            </a:r>
            <a:endParaRPr lang="en-US" altLang="en-US" smtClean="0"/>
          </a:p>
        </p:txBody>
      </p:sp>
      <p:sp>
        <p:nvSpPr>
          <p:cNvPr id="764931" name="Rectangle 3"/>
          <p:cNvSpPr>
            <a:spLocks noGrp="1" noChangeArrowheads="1"/>
          </p:cNvSpPr>
          <p:nvPr>
            <p:ph type="body" idx="1"/>
          </p:nvPr>
        </p:nvSpPr>
        <p:spPr>
          <a:xfrm>
            <a:off x="2209800" y="2924176"/>
            <a:ext cx="7772400" cy="1846263"/>
          </a:xfrm>
        </p:spPr>
        <p:txBody>
          <a:bodyPr/>
          <a:lstStyle/>
          <a:p>
            <a:pPr marL="0" indent="0" algn="just">
              <a:buNone/>
              <a:tabLst>
                <a:tab pos="177800" algn="l"/>
              </a:tabLst>
            </a:pPr>
            <a:r>
              <a:rPr lang="fa-IR" altLang="en-US" smtClean="0"/>
              <a:t>با فرض اين كه در بينهايت بارها ساكن بوده و انرژي جنبشي ندارند، انرژي پتانسيل سيستمي متشكل از چند بار الكتريكي عبارت است از كاري كه بايستي انجام دهيم تا اين سيستم بار را از بينهايت به محل فعلي بياوريم .</a:t>
            </a:r>
            <a:endParaRPr lang="en-US" altLang="en-US" smtClean="0"/>
          </a:p>
        </p:txBody>
      </p:sp>
    </p:spTree>
    <p:extLst>
      <p:ext uri="{BB962C8B-B14F-4D97-AF65-F5344CB8AC3E}">
        <p14:creationId xmlns:p14="http://schemas.microsoft.com/office/powerpoint/2010/main" val="4089438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64930"/>
                                        </p:tgtEl>
                                        <p:attrNameLst>
                                          <p:attrName>style.visibility</p:attrName>
                                        </p:attrNameLst>
                                      </p:cBhvr>
                                      <p:to>
                                        <p:strVal val="visible"/>
                                      </p:to>
                                    </p:set>
                                    <p:animEffect transition="in" filter="fade">
                                      <p:cBhvr>
                                        <p:cTn id="7" dur="800" decel="100000"/>
                                        <p:tgtEl>
                                          <p:spTgt spid="764930"/>
                                        </p:tgtEl>
                                      </p:cBhvr>
                                    </p:animEffect>
                                    <p:anim calcmode="lin" valueType="num">
                                      <p:cBhvr>
                                        <p:cTn id="8" dur="800" decel="100000" fill="hold"/>
                                        <p:tgtEl>
                                          <p:spTgt spid="764930"/>
                                        </p:tgtEl>
                                        <p:attrNameLst>
                                          <p:attrName>style.rotation</p:attrName>
                                        </p:attrNameLst>
                                      </p:cBhvr>
                                      <p:tavLst>
                                        <p:tav tm="0">
                                          <p:val>
                                            <p:fltVal val="-90"/>
                                          </p:val>
                                        </p:tav>
                                        <p:tav tm="100000">
                                          <p:val>
                                            <p:fltVal val="0"/>
                                          </p:val>
                                        </p:tav>
                                      </p:tavLst>
                                    </p:anim>
                                    <p:anim calcmode="lin" valueType="num">
                                      <p:cBhvr>
                                        <p:cTn id="9" dur="800" decel="100000" fill="hold"/>
                                        <p:tgtEl>
                                          <p:spTgt spid="764930"/>
                                        </p:tgtEl>
                                        <p:attrNameLst>
                                          <p:attrName>ppt_x</p:attrName>
                                        </p:attrNameLst>
                                      </p:cBhvr>
                                      <p:tavLst>
                                        <p:tav tm="0">
                                          <p:val>
                                            <p:strVal val="#ppt_x+0.4"/>
                                          </p:val>
                                        </p:tav>
                                        <p:tav tm="100000">
                                          <p:val>
                                            <p:strVal val="#ppt_x-0.05"/>
                                          </p:val>
                                        </p:tav>
                                      </p:tavLst>
                                    </p:anim>
                                    <p:anim calcmode="lin" valueType="num">
                                      <p:cBhvr>
                                        <p:cTn id="10" dur="800" decel="100000" fill="hold"/>
                                        <p:tgtEl>
                                          <p:spTgt spid="76493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6493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6493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64931">
                                            <p:txEl>
                                              <p:pRg st="0" end="0"/>
                                            </p:txEl>
                                          </p:spTgt>
                                        </p:tgtEl>
                                        <p:attrNameLst>
                                          <p:attrName>style.visibility</p:attrName>
                                        </p:attrNameLst>
                                      </p:cBhvr>
                                      <p:to>
                                        <p:strVal val="visible"/>
                                      </p:to>
                                    </p:set>
                                    <p:anim calcmode="discrete" valueType="clr">
                                      <p:cBhvr override="childStyle">
                                        <p:cTn id="16" dur="80"/>
                                        <p:tgtEl>
                                          <p:spTgt spid="76493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64931">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64931">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4930" grpId="0"/>
      <p:bldP spid="764931"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954" name="Rectangle 2"/>
          <p:cNvSpPr>
            <a:spLocks noGrp="1" noChangeArrowheads="1"/>
          </p:cNvSpPr>
          <p:nvPr>
            <p:ph type="title"/>
          </p:nvPr>
        </p:nvSpPr>
        <p:spPr/>
        <p:txBody>
          <a:bodyPr/>
          <a:lstStyle/>
          <a:p>
            <a:pPr eaLnBrk="1" hangingPunct="1"/>
            <a:r>
              <a:rPr lang="fa-IR" altLang="en-US" smtClean="0"/>
              <a:t> رابطه‌اي براي انرژي پتانسيل الكتريكي </a:t>
            </a:r>
            <a:endParaRPr lang="en-US" altLang="en-US" smtClean="0"/>
          </a:p>
        </p:txBody>
      </p:sp>
      <p:graphicFrame>
        <p:nvGraphicFramePr>
          <p:cNvPr id="765956" name="Object 4"/>
          <p:cNvGraphicFramePr>
            <a:graphicFrameLocks noChangeAspect="1"/>
          </p:cNvGraphicFramePr>
          <p:nvPr>
            <p:ph sz="quarter" idx="2"/>
          </p:nvPr>
        </p:nvGraphicFramePr>
        <p:xfrm>
          <a:off x="2566989" y="2565400"/>
          <a:ext cx="1584325" cy="1143000"/>
        </p:xfrm>
        <a:graphic>
          <a:graphicData uri="http://schemas.openxmlformats.org/presentationml/2006/ole">
            <mc:AlternateContent xmlns:mc="http://schemas.openxmlformats.org/markup-compatibility/2006">
              <mc:Choice xmlns:v="urn:schemas-microsoft-com:vml" Requires="v">
                <p:oleObj spid="_x0000_s19458" name="Equation" r:id="rId3" imgW="545863" imgH="393529" progId="Equation.3">
                  <p:embed/>
                </p:oleObj>
              </mc:Choice>
              <mc:Fallback>
                <p:oleObj name="Equation" r:id="rId3" imgW="545863"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6989" y="2565400"/>
                        <a:ext cx="1584325"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65958" name="Object 6"/>
          <p:cNvGraphicFramePr>
            <a:graphicFrameLocks noChangeAspect="1"/>
          </p:cNvGraphicFramePr>
          <p:nvPr>
            <p:ph sz="quarter" idx="3"/>
          </p:nvPr>
        </p:nvGraphicFramePr>
        <p:xfrm>
          <a:off x="2566989" y="4221163"/>
          <a:ext cx="2173287" cy="1231900"/>
        </p:xfrm>
        <a:graphic>
          <a:graphicData uri="http://schemas.openxmlformats.org/presentationml/2006/ole">
            <mc:AlternateContent xmlns:mc="http://schemas.openxmlformats.org/markup-compatibility/2006">
              <mc:Choice xmlns:v="urn:schemas-microsoft-com:vml" Requires="v">
                <p:oleObj spid="_x0000_s19459" name="Equation" r:id="rId5" imgW="761669" imgH="431613" progId="Equation.3">
                  <p:embed/>
                </p:oleObj>
              </mc:Choice>
              <mc:Fallback>
                <p:oleObj name="Equation" r:id="rId5" imgW="761669" imgH="4316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66989" y="4221163"/>
                        <a:ext cx="2173287" cy="1231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65960" name="Rectangle 8"/>
          <p:cNvSpPr>
            <a:spLocks noChangeArrowheads="1"/>
          </p:cNvSpPr>
          <p:nvPr/>
        </p:nvSpPr>
        <p:spPr bwMode="auto">
          <a:xfrm>
            <a:off x="4787630" y="2060575"/>
            <a:ext cx="54120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eaLnBrk="1" hangingPunct="1">
              <a:buFontTx/>
              <a:buNone/>
            </a:pPr>
            <a:r>
              <a:rPr lang="fa-IR" altLang="en-US"/>
              <a:t>پتانسيل بار </a:t>
            </a:r>
            <a:r>
              <a:rPr lang="en-US" altLang="en-US">
                <a:solidFill>
                  <a:srgbClr val="000000"/>
                </a:solidFill>
              </a:rPr>
              <a:t>q</a:t>
            </a:r>
            <a:r>
              <a:rPr lang="en-US" altLang="en-US" baseline="-25000">
                <a:solidFill>
                  <a:srgbClr val="000000"/>
                </a:solidFill>
                <a:latin typeface="B Nazanin" panose="00000400000000000000" pitchFamily="2" charset="-78"/>
              </a:rPr>
              <a:t>1</a:t>
            </a:r>
            <a:r>
              <a:rPr lang="fa-IR" altLang="en-US"/>
              <a:t> در نقطه‌اي به فاصلۀ </a:t>
            </a:r>
            <a:r>
              <a:rPr lang="en-US" altLang="en-US">
                <a:solidFill>
                  <a:srgbClr val="000000"/>
                </a:solidFill>
              </a:rPr>
              <a:t>r</a:t>
            </a:r>
            <a:r>
              <a:rPr lang="fa-IR" altLang="en-US"/>
              <a:t> از آن :</a:t>
            </a:r>
          </a:p>
        </p:txBody>
      </p:sp>
      <p:sp>
        <p:nvSpPr>
          <p:cNvPr id="765961" name="Rectangle 9"/>
          <p:cNvSpPr>
            <a:spLocks noChangeArrowheads="1"/>
          </p:cNvSpPr>
          <p:nvPr/>
        </p:nvSpPr>
        <p:spPr bwMode="auto">
          <a:xfrm>
            <a:off x="4329113" y="3514725"/>
            <a:ext cx="67890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اگر بار </a:t>
            </a:r>
            <a:r>
              <a:rPr lang="en-US" altLang="en-US">
                <a:solidFill>
                  <a:srgbClr val="000000"/>
                </a:solidFill>
              </a:rPr>
              <a:t>q</a:t>
            </a:r>
            <a:r>
              <a:rPr lang="en-US" altLang="en-US" baseline="-25000">
                <a:solidFill>
                  <a:srgbClr val="000000"/>
                </a:solidFill>
                <a:latin typeface="B Nazanin" panose="00000400000000000000" pitchFamily="2" charset="-78"/>
              </a:rPr>
              <a:t>2</a:t>
            </a:r>
            <a:r>
              <a:rPr lang="fa-IR" altLang="en-US"/>
              <a:t> را از بينهايت به فاصلۀ </a:t>
            </a:r>
            <a:r>
              <a:rPr lang="en-US" altLang="en-US">
                <a:solidFill>
                  <a:srgbClr val="000000"/>
                </a:solidFill>
              </a:rPr>
              <a:t>r</a:t>
            </a:r>
            <a:r>
              <a:rPr lang="fa-IR" altLang="en-US"/>
              <a:t> از بار </a:t>
            </a:r>
            <a:r>
              <a:rPr lang="en-US" altLang="en-US">
                <a:solidFill>
                  <a:srgbClr val="000000"/>
                </a:solidFill>
              </a:rPr>
              <a:t>q</a:t>
            </a:r>
            <a:r>
              <a:rPr lang="en-US" altLang="en-US" baseline="-25000">
                <a:solidFill>
                  <a:srgbClr val="000000"/>
                </a:solidFill>
                <a:latin typeface="B Nazanin" panose="00000400000000000000" pitchFamily="2" charset="-78"/>
              </a:rPr>
              <a:t>1</a:t>
            </a:r>
            <a:r>
              <a:rPr lang="fa-IR" altLang="en-US"/>
              <a:t> بياوريم : </a:t>
            </a:r>
          </a:p>
        </p:txBody>
      </p:sp>
      <p:sp>
        <p:nvSpPr>
          <p:cNvPr id="765963" name="Rectangle 11"/>
          <p:cNvSpPr>
            <a:spLocks noChangeArrowheads="1"/>
          </p:cNvSpPr>
          <p:nvPr/>
        </p:nvSpPr>
        <p:spPr bwMode="auto">
          <a:xfrm>
            <a:off x="2208214" y="5435600"/>
            <a:ext cx="792003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Low" eaLnBrk="1" hangingPunct="1">
              <a:buFontTx/>
              <a:buNone/>
            </a:pPr>
            <a:r>
              <a:rPr lang="fa-IR" altLang="en-US"/>
              <a:t>براي سيستمي متشكل از چند بار الكتريكي بايستي مجموع كارهاي لازم براي آوردن تك تك بارها را به دست آوريم . </a:t>
            </a:r>
            <a:endParaRPr lang="en-US" altLang="en-US"/>
          </a:p>
        </p:txBody>
      </p:sp>
      <p:grpSp>
        <p:nvGrpSpPr>
          <p:cNvPr id="765972" name="Group 20"/>
          <p:cNvGrpSpPr>
            <a:grpSpLocks/>
          </p:cNvGrpSpPr>
          <p:nvPr/>
        </p:nvGrpSpPr>
        <p:grpSpPr bwMode="auto">
          <a:xfrm>
            <a:off x="2178051" y="508000"/>
            <a:ext cx="2360613" cy="1951038"/>
            <a:chOff x="376" y="275"/>
            <a:chExt cx="1487" cy="1229"/>
          </a:xfrm>
        </p:grpSpPr>
        <p:grpSp>
          <p:nvGrpSpPr>
            <p:cNvPr id="186378" name="Group 19"/>
            <p:cNvGrpSpPr>
              <a:grpSpLocks/>
            </p:cNvGrpSpPr>
            <p:nvPr/>
          </p:nvGrpSpPr>
          <p:grpSpPr bwMode="auto">
            <a:xfrm rot="-1996494">
              <a:off x="427" y="845"/>
              <a:ext cx="1364" cy="107"/>
              <a:chOff x="439" y="1053"/>
              <a:chExt cx="1727" cy="136"/>
            </a:xfrm>
          </p:grpSpPr>
          <p:sp>
            <p:nvSpPr>
              <p:cNvPr id="186382" name="Oval 13"/>
              <p:cNvSpPr>
                <a:spLocks noChangeArrowheads="1"/>
              </p:cNvSpPr>
              <p:nvPr/>
            </p:nvSpPr>
            <p:spPr bwMode="auto">
              <a:xfrm>
                <a:off x="439" y="1053"/>
                <a:ext cx="136" cy="136"/>
              </a:xfrm>
              <a:prstGeom prst="ellipse">
                <a:avLst/>
              </a:prstGeom>
              <a:solidFill>
                <a:srgbClr val="FE0000"/>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86383" name="Oval 14"/>
              <p:cNvSpPr>
                <a:spLocks noChangeArrowheads="1"/>
              </p:cNvSpPr>
              <p:nvPr/>
            </p:nvSpPr>
            <p:spPr bwMode="auto">
              <a:xfrm>
                <a:off x="2121" y="1095"/>
                <a:ext cx="45" cy="45"/>
              </a:xfrm>
              <a:prstGeom prst="ellipse">
                <a:avLst/>
              </a:prstGeom>
              <a:solidFill>
                <a:srgbClr val="00FFFF"/>
              </a:solidFill>
              <a:ln w="1270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a:spcBef>
                    <a:spcPct val="0"/>
                  </a:spcBef>
                  <a:buClrTx/>
                  <a:buFontTx/>
                  <a:buNone/>
                </a:pPr>
                <a:endParaRPr lang="en-US" altLang="en-US" sz="3200"/>
              </a:p>
            </p:txBody>
          </p:sp>
          <p:sp>
            <p:nvSpPr>
              <p:cNvPr id="186384" name="Line 15"/>
              <p:cNvSpPr>
                <a:spLocks noChangeShapeType="1"/>
              </p:cNvSpPr>
              <p:nvPr/>
            </p:nvSpPr>
            <p:spPr bwMode="auto">
              <a:xfrm>
                <a:off x="575" y="1119"/>
                <a:ext cx="1542" cy="0"/>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86379" name="Rectangle 16"/>
            <p:cNvSpPr>
              <a:spLocks noChangeArrowheads="1"/>
            </p:cNvSpPr>
            <p:nvPr/>
          </p:nvSpPr>
          <p:spPr bwMode="auto">
            <a:xfrm>
              <a:off x="1122" y="772"/>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r</a:t>
              </a:r>
              <a:endParaRPr lang="en-US" altLang="en-US" sz="2400" baseline="-25000">
                <a:solidFill>
                  <a:srgbClr val="000000"/>
                </a:solidFill>
                <a:cs typeface="Times New Roman" panose="02020603050405020304" pitchFamily="18" charset="0"/>
              </a:endParaRPr>
            </a:p>
          </p:txBody>
        </p:sp>
        <p:sp>
          <p:nvSpPr>
            <p:cNvPr id="186380" name="Rectangle 17"/>
            <p:cNvSpPr>
              <a:spLocks noChangeArrowheads="1"/>
            </p:cNvSpPr>
            <p:nvPr/>
          </p:nvSpPr>
          <p:spPr bwMode="auto">
            <a:xfrm>
              <a:off x="376" y="1216"/>
              <a:ext cx="2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q</a:t>
              </a:r>
              <a:r>
                <a:rPr lang="fa-IR" altLang="en-US" sz="2400" baseline="-25000">
                  <a:solidFill>
                    <a:srgbClr val="000000"/>
                  </a:solidFill>
                  <a:cs typeface="Times New Roman" panose="02020603050405020304" pitchFamily="18" charset="0"/>
                </a:rPr>
                <a:t>1</a:t>
              </a:r>
              <a:endParaRPr lang="en-US" altLang="en-US" sz="2400" baseline="-25000">
                <a:solidFill>
                  <a:srgbClr val="000000"/>
                </a:solidFill>
                <a:cs typeface="Times New Roman" panose="02020603050405020304" pitchFamily="18" charset="0"/>
              </a:endParaRPr>
            </a:p>
          </p:txBody>
        </p:sp>
        <p:sp>
          <p:nvSpPr>
            <p:cNvPr id="186381" name="Rectangle 18"/>
            <p:cNvSpPr>
              <a:spLocks noChangeArrowheads="1"/>
            </p:cNvSpPr>
            <p:nvPr/>
          </p:nvSpPr>
          <p:spPr bwMode="auto">
            <a:xfrm>
              <a:off x="1619" y="275"/>
              <a:ext cx="2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B</a:t>
              </a:r>
            </a:p>
          </p:txBody>
        </p:sp>
      </p:grpSp>
      <p:graphicFrame>
        <p:nvGraphicFramePr>
          <p:cNvPr id="765975" name="Object 23"/>
          <p:cNvGraphicFramePr>
            <a:graphicFrameLocks noChangeAspect="1"/>
          </p:cNvGraphicFramePr>
          <p:nvPr/>
        </p:nvGraphicFramePr>
        <p:xfrm>
          <a:off x="4772025" y="4221163"/>
          <a:ext cx="3551238" cy="1122362"/>
        </p:xfrm>
        <a:graphic>
          <a:graphicData uri="http://schemas.openxmlformats.org/presentationml/2006/ole">
            <mc:AlternateContent xmlns:mc="http://schemas.openxmlformats.org/markup-compatibility/2006">
              <mc:Choice xmlns:v="urn:schemas-microsoft-com:vml" Requires="v">
                <p:oleObj spid="_x0000_s19460" name="Equation" r:id="rId7" imgW="1244600" imgH="393700" progId="Equation.3">
                  <p:embed/>
                </p:oleObj>
              </mc:Choice>
              <mc:Fallback>
                <p:oleObj name="Equation" r:id="rId7" imgW="1244600" imgH="393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72025" y="4221163"/>
                        <a:ext cx="3551238" cy="1122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093189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65954"/>
                                        </p:tgtEl>
                                        <p:attrNameLst>
                                          <p:attrName>style.visibility</p:attrName>
                                        </p:attrNameLst>
                                      </p:cBhvr>
                                      <p:to>
                                        <p:strVal val="visible"/>
                                      </p:to>
                                    </p:set>
                                    <p:animEffect transition="in" filter="fade">
                                      <p:cBhvr>
                                        <p:cTn id="7" dur="800" decel="100000"/>
                                        <p:tgtEl>
                                          <p:spTgt spid="765954"/>
                                        </p:tgtEl>
                                      </p:cBhvr>
                                    </p:animEffect>
                                    <p:anim calcmode="lin" valueType="num">
                                      <p:cBhvr>
                                        <p:cTn id="8" dur="800" decel="100000" fill="hold"/>
                                        <p:tgtEl>
                                          <p:spTgt spid="765954"/>
                                        </p:tgtEl>
                                        <p:attrNameLst>
                                          <p:attrName>style.rotation</p:attrName>
                                        </p:attrNameLst>
                                      </p:cBhvr>
                                      <p:tavLst>
                                        <p:tav tm="0">
                                          <p:val>
                                            <p:fltVal val="-90"/>
                                          </p:val>
                                        </p:tav>
                                        <p:tav tm="100000">
                                          <p:val>
                                            <p:fltVal val="0"/>
                                          </p:val>
                                        </p:tav>
                                      </p:tavLst>
                                    </p:anim>
                                    <p:anim calcmode="lin" valueType="num">
                                      <p:cBhvr>
                                        <p:cTn id="9" dur="800" decel="100000" fill="hold"/>
                                        <p:tgtEl>
                                          <p:spTgt spid="765954"/>
                                        </p:tgtEl>
                                        <p:attrNameLst>
                                          <p:attrName>ppt_x</p:attrName>
                                        </p:attrNameLst>
                                      </p:cBhvr>
                                      <p:tavLst>
                                        <p:tav tm="0">
                                          <p:val>
                                            <p:strVal val="#ppt_x+0.4"/>
                                          </p:val>
                                        </p:tav>
                                        <p:tav tm="100000">
                                          <p:val>
                                            <p:strVal val="#ppt_x-0.05"/>
                                          </p:val>
                                        </p:tav>
                                      </p:tavLst>
                                    </p:anim>
                                    <p:anim calcmode="lin" valueType="num">
                                      <p:cBhvr>
                                        <p:cTn id="10" dur="800" decel="100000" fill="hold"/>
                                        <p:tgtEl>
                                          <p:spTgt spid="76595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6595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6595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nodeType="afterEffect">
                                  <p:stCondLst>
                                    <p:cond delay="0"/>
                                  </p:stCondLst>
                                  <p:childTnLst>
                                    <p:set>
                                      <p:cBhvr>
                                        <p:cTn id="15" dur="1" fill="hold">
                                          <p:stCondLst>
                                            <p:cond delay="0"/>
                                          </p:stCondLst>
                                        </p:cTn>
                                        <p:tgtEl>
                                          <p:spTgt spid="765972"/>
                                        </p:tgtEl>
                                        <p:attrNameLst>
                                          <p:attrName>style.visibility</p:attrName>
                                        </p:attrNameLst>
                                      </p:cBhvr>
                                      <p:to>
                                        <p:strVal val="visible"/>
                                      </p:to>
                                    </p:set>
                                    <p:anim calcmode="lin" valueType="num">
                                      <p:cBhvr>
                                        <p:cTn id="16" dur="500" fill="hold"/>
                                        <p:tgtEl>
                                          <p:spTgt spid="765972"/>
                                        </p:tgtEl>
                                        <p:attrNameLst>
                                          <p:attrName>ppt_w</p:attrName>
                                        </p:attrNameLst>
                                      </p:cBhvr>
                                      <p:tavLst>
                                        <p:tav tm="0">
                                          <p:val>
                                            <p:fltVal val="0"/>
                                          </p:val>
                                        </p:tav>
                                        <p:tav tm="100000">
                                          <p:val>
                                            <p:strVal val="#ppt_w"/>
                                          </p:val>
                                        </p:tav>
                                      </p:tavLst>
                                    </p:anim>
                                    <p:anim calcmode="lin" valueType="num">
                                      <p:cBhvr>
                                        <p:cTn id="17" dur="500" fill="hold"/>
                                        <p:tgtEl>
                                          <p:spTgt spid="765972"/>
                                        </p:tgtEl>
                                        <p:attrNameLst>
                                          <p:attrName>ppt_h</p:attrName>
                                        </p:attrNameLst>
                                      </p:cBhvr>
                                      <p:tavLst>
                                        <p:tav tm="0">
                                          <p:val>
                                            <p:fltVal val="0"/>
                                          </p:val>
                                        </p:tav>
                                        <p:tav tm="100000">
                                          <p:val>
                                            <p:strVal val="#ppt_h"/>
                                          </p:val>
                                        </p:tav>
                                      </p:tavLst>
                                    </p:anim>
                                    <p:anim calcmode="lin" valueType="num">
                                      <p:cBhvr>
                                        <p:cTn id="18" dur="500" fill="hold"/>
                                        <p:tgtEl>
                                          <p:spTgt spid="765972"/>
                                        </p:tgtEl>
                                        <p:attrNameLst>
                                          <p:attrName>style.rotation</p:attrName>
                                        </p:attrNameLst>
                                      </p:cBhvr>
                                      <p:tavLst>
                                        <p:tav tm="0">
                                          <p:val>
                                            <p:fltVal val="360"/>
                                          </p:val>
                                        </p:tav>
                                        <p:tav tm="100000">
                                          <p:val>
                                            <p:fltVal val="0"/>
                                          </p:val>
                                        </p:tav>
                                      </p:tavLst>
                                    </p:anim>
                                    <p:animEffect transition="in" filter="fade">
                                      <p:cBhvr>
                                        <p:cTn id="19" dur="500"/>
                                        <p:tgtEl>
                                          <p:spTgt spid="76597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7" presetClass="entr" presetSubtype="0" fill="hold" grpId="0" nodeType="clickEffect">
                                  <p:stCondLst>
                                    <p:cond delay="0"/>
                                  </p:stCondLst>
                                  <p:iterate type="lt">
                                    <p:tmPct val="50000"/>
                                  </p:iterate>
                                  <p:childTnLst>
                                    <p:set>
                                      <p:cBhvr>
                                        <p:cTn id="23" dur="1" fill="hold">
                                          <p:stCondLst>
                                            <p:cond delay="0"/>
                                          </p:stCondLst>
                                        </p:cTn>
                                        <p:tgtEl>
                                          <p:spTgt spid="765960"/>
                                        </p:tgtEl>
                                        <p:attrNameLst>
                                          <p:attrName>style.visibility</p:attrName>
                                        </p:attrNameLst>
                                      </p:cBhvr>
                                      <p:to>
                                        <p:strVal val="visible"/>
                                      </p:to>
                                    </p:set>
                                    <p:anim calcmode="discrete" valueType="clr">
                                      <p:cBhvr override="childStyle">
                                        <p:cTn id="24" dur="80"/>
                                        <p:tgtEl>
                                          <p:spTgt spid="765960"/>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765960"/>
                                        </p:tgtEl>
                                        <p:attrNameLst>
                                          <p:attrName>fillcolor</p:attrName>
                                        </p:attrNameLst>
                                      </p:cBhvr>
                                      <p:tavLst>
                                        <p:tav tm="0">
                                          <p:val>
                                            <p:clrVal>
                                              <a:schemeClr val="accent2"/>
                                            </p:clrVal>
                                          </p:val>
                                        </p:tav>
                                        <p:tav tm="50000">
                                          <p:val>
                                            <p:clrVal>
                                              <a:schemeClr val="hlink"/>
                                            </p:clrVal>
                                          </p:val>
                                        </p:tav>
                                      </p:tavLst>
                                    </p:anim>
                                    <p:set>
                                      <p:cBhvr>
                                        <p:cTn id="26" dur="80"/>
                                        <p:tgtEl>
                                          <p:spTgt spid="765960"/>
                                        </p:tgtEl>
                                        <p:attrNameLst>
                                          <p:attrName>fill.type</p:attrName>
                                        </p:attrNameLst>
                                      </p:cBhvr>
                                      <p:to>
                                        <p:strVal val="solid"/>
                                      </p:to>
                                    </p:set>
                                  </p:childTnLst>
                                </p:cTn>
                              </p:par>
                            </p:childTnLst>
                          </p:cTn>
                        </p:par>
                        <p:par>
                          <p:cTn id="27" fill="hold" nodeType="afterGroup">
                            <p:stCondLst>
                              <p:cond delay="1400"/>
                            </p:stCondLst>
                            <p:childTnLst>
                              <p:par>
                                <p:cTn id="28" presetID="42" presetClass="entr" presetSubtype="0" fill="hold" nodeType="afterEffect">
                                  <p:stCondLst>
                                    <p:cond delay="0"/>
                                  </p:stCondLst>
                                  <p:childTnLst>
                                    <p:set>
                                      <p:cBhvr>
                                        <p:cTn id="29" dur="1" fill="hold">
                                          <p:stCondLst>
                                            <p:cond delay="0"/>
                                          </p:stCondLst>
                                        </p:cTn>
                                        <p:tgtEl>
                                          <p:spTgt spid="765956"/>
                                        </p:tgtEl>
                                        <p:attrNameLst>
                                          <p:attrName>style.visibility</p:attrName>
                                        </p:attrNameLst>
                                      </p:cBhvr>
                                      <p:to>
                                        <p:strVal val="visible"/>
                                      </p:to>
                                    </p:set>
                                    <p:animEffect transition="in" filter="fade">
                                      <p:cBhvr>
                                        <p:cTn id="30" dur="1000"/>
                                        <p:tgtEl>
                                          <p:spTgt spid="765956"/>
                                        </p:tgtEl>
                                      </p:cBhvr>
                                    </p:animEffect>
                                    <p:anim calcmode="lin" valueType="num">
                                      <p:cBhvr>
                                        <p:cTn id="31" dur="1000" fill="hold"/>
                                        <p:tgtEl>
                                          <p:spTgt spid="765956"/>
                                        </p:tgtEl>
                                        <p:attrNameLst>
                                          <p:attrName>ppt_x</p:attrName>
                                        </p:attrNameLst>
                                      </p:cBhvr>
                                      <p:tavLst>
                                        <p:tav tm="0">
                                          <p:val>
                                            <p:strVal val="#ppt_x"/>
                                          </p:val>
                                        </p:tav>
                                        <p:tav tm="100000">
                                          <p:val>
                                            <p:strVal val="#ppt_x"/>
                                          </p:val>
                                        </p:tav>
                                      </p:tavLst>
                                    </p:anim>
                                    <p:anim calcmode="lin" valueType="num">
                                      <p:cBhvr>
                                        <p:cTn id="32" dur="1000" fill="hold"/>
                                        <p:tgtEl>
                                          <p:spTgt spid="765956"/>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765961"/>
                                        </p:tgtEl>
                                        <p:attrNameLst>
                                          <p:attrName>style.visibility</p:attrName>
                                        </p:attrNameLst>
                                      </p:cBhvr>
                                      <p:to>
                                        <p:strVal val="visible"/>
                                      </p:to>
                                    </p:set>
                                    <p:anim calcmode="discrete" valueType="clr">
                                      <p:cBhvr override="childStyle">
                                        <p:cTn id="37" dur="80"/>
                                        <p:tgtEl>
                                          <p:spTgt spid="765961"/>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765961"/>
                                        </p:tgtEl>
                                        <p:attrNameLst>
                                          <p:attrName>fillcolor</p:attrName>
                                        </p:attrNameLst>
                                      </p:cBhvr>
                                      <p:tavLst>
                                        <p:tav tm="0">
                                          <p:val>
                                            <p:clrVal>
                                              <a:schemeClr val="accent2"/>
                                            </p:clrVal>
                                          </p:val>
                                        </p:tav>
                                        <p:tav tm="50000">
                                          <p:val>
                                            <p:clrVal>
                                              <a:schemeClr val="hlink"/>
                                            </p:clrVal>
                                          </p:val>
                                        </p:tav>
                                      </p:tavLst>
                                    </p:anim>
                                    <p:set>
                                      <p:cBhvr>
                                        <p:cTn id="39" dur="80"/>
                                        <p:tgtEl>
                                          <p:spTgt spid="765961"/>
                                        </p:tgtEl>
                                        <p:attrNameLst>
                                          <p:attrName>fill.type</p:attrName>
                                        </p:attrNameLst>
                                      </p:cBhvr>
                                      <p:to>
                                        <p:strVal val="solid"/>
                                      </p:to>
                                    </p:set>
                                  </p:childTnLst>
                                </p:cTn>
                              </p:par>
                            </p:childTnLst>
                          </p:cTn>
                        </p:par>
                        <p:par>
                          <p:cTn id="40" fill="hold" nodeType="afterGroup">
                            <p:stCondLst>
                              <p:cond delay="1720"/>
                            </p:stCondLst>
                            <p:childTnLst>
                              <p:par>
                                <p:cTn id="41" presetID="42" presetClass="entr" presetSubtype="0" fill="hold" nodeType="afterEffect">
                                  <p:stCondLst>
                                    <p:cond delay="0"/>
                                  </p:stCondLst>
                                  <p:childTnLst>
                                    <p:set>
                                      <p:cBhvr>
                                        <p:cTn id="42" dur="1" fill="hold">
                                          <p:stCondLst>
                                            <p:cond delay="0"/>
                                          </p:stCondLst>
                                        </p:cTn>
                                        <p:tgtEl>
                                          <p:spTgt spid="765958"/>
                                        </p:tgtEl>
                                        <p:attrNameLst>
                                          <p:attrName>style.visibility</p:attrName>
                                        </p:attrNameLst>
                                      </p:cBhvr>
                                      <p:to>
                                        <p:strVal val="visible"/>
                                      </p:to>
                                    </p:set>
                                    <p:animEffect transition="in" filter="fade">
                                      <p:cBhvr>
                                        <p:cTn id="43" dur="1000"/>
                                        <p:tgtEl>
                                          <p:spTgt spid="765958"/>
                                        </p:tgtEl>
                                      </p:cBhvr>
                                    </p:animEffect>
                                    <p:anim calcmode="lin" valueType="num">
                                      <p:cBhvr>
                                        <p:cTn id="44" dur="1000" fill="hold"/>
                                        <p:tgtEl>
                                          <p:spTgt spid="765958"/>
                                        </p:tgtEl>
                                        <p:attrNameLst>
                                          <p:attrName>ppt_x</p:attrName>
                                        </p:attrNameLst>
                                      </p:cBhvr>
                                      <p:tavLst>
                                        <p:tav tm="0">
                                          <p:val>
                                            <p:strVal val="#ppt_x"/>
                                          </p:val>
                                        </p:tav>
                                        <p:tav tm="100000">
                                          <p:val>
                                            <p:strVal val="#ppt_x"/>
                                          </p:val>
                                        </p:tav>
                                      </p:tavLst>
                                    </p:anim>
                                    <p:anim calcmode="lin" valueType="num">
                                      <p:cBhvr>
                                        <p:cTn id="45" dur="1000" fill="hold"/>
                                        <p:tgtEl>
                                          <p:spTgt spid="765958"/>
                                        </p:tgtEl>
                                        <p:attrNameLst>
                                          <p:attrName>ppt_y</p:attrName>
                                        </p:attrNameLst>
                                      </p:cBhvr>
                                      <p:tavLst>
                                        <p:tav tm="0">
                                          <p:val>
                                            <p:strVal val="#ppt_y+.1"/>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34" presetClass="entr" presetSubtype="0" fill="hold" nodeType="clickEffect">
                                  <p:stCondLst>
                                    <p:cond delay="0"/>
                                  </p:stCondLst>
                                  <p:childTnLst>
                                    <p:set>
                                      <p:cBhvr>
                                        <p:cTn id="49" dur="1" fill="hold">
                                          <p:stCondLst>
                                            <p:cond delay="0"/>
                                          </p:stCondLst>
                                        </p:cTn>
                                        <p:tgtEl>
                                          <p:spTgt spid="765975"/>
                                        </p:tgtEl>
                                        <p:attrNameLst>
                                          <p:attrName>style.visibility</p:attrName>
                                        </p:attrNameLst>
                                      </p:cBhvr>
                                      <p:to>
                                        <p:strVal val="visible"/>
                                      </p:to>
                                    </p:set>
                                    <p:anim from="(-#ppt_w/2)" to="(#ppt_x)" calcmode="lin" valueType="num">
                                      <p:cBhvr>
                                        <p:cTn id="50" dur="600" fill="hold">
                                          <p:stCondLst>
                                            <p:cond delay="0"/>
                                          </p:stCondLst>
                                        </p:cTn>
                                        <p:tgtEl>
                                          <p:spTgt spid="765975"/>
                                        </p:tgtEl>
                                        <p:attrNameLst>
                                          <p:attrName>ppt_x</p:attrName>
                                        </p:attrNameLst>
                                      </p:cBhvr>
                                    </p:anim>
                                    <p:anim from="0" to="-1.0" calcmode="lin" valueType="num">
                                      <p:cBhvr>
                                        <p:cTn id="51" dur="200" decel="50000" autoRev="1" fill="hold">
                                          <p:stCondLst>
                                            <p:cond delay="600"/>
                                          </p:stCondLst>
                                        </p:cTn>
                                        <p:tgtEl>
                                          <p:spTgt spid="765975"/>
                                        </p:tgtEl>
                                        <p:attrNameLst>
                                          <p:attrName>xshear</p:attrName>
                                        </p:attrNameLst>
                                      </p:cBhvr>
                                    </p:anim>
                                    <p:animScale>
                                      <p:cBhvr>
                                        <p:cTn id="52" dur="200" decel="100000" autoRev="1" fill="hold">
                                          <p:stCondLst>
                                            <p:cond delay="600"/>
                                          </p:stCondLst>
                                        </p:cTn>
                                        <p:tgtEl>
                                          <p:spTgt spid="765975"/>
                                        </p:tgtEl>
                                      </p:cBhvr>
                                      <p:from x="100000" y="100000"/>
                                      <p:to x="80000" y="100000"/>
                                    </p:animScale>
                                    <p:anim by="(#ppt_h/3+#ppt_w*0.1)" calcmode="lin" valueType="num">
                                      <p:cBhvr additive="sum">
                                        <p:cTn id="53" dur="200" decel="100000" autoRev="1" fill="hold">
                                          <p:stCondLst>
                                            <p:cond delay="600"/>
                                          </p:stCondLst>
                                        </p:cTn>
                                        <p:tgtEl>
                                          <p:spTgt spid="765975"/>
                                        </p:tgtEl>
                                        <p:attrNameLst>
                                          <p:attrName>ppt_x</p:attrName>
                                        </p:attrNameLst>
                                      </p:cBhvr>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7" presetClass="entr" presetSubtype="0" fill="hold" grpId="0" nodeType="clickEffect">
                                  <p:stCondLst>
                                    <p:cond delay="0"/>
                                  </p:stCondLst>
                                  <p:iterate type="lt">
                                    <p:tmPct val="50000"/>
                                  </p:iterate>
                                  <p:childTnLst>
                                    <p:set>
                                      <p:cBhvr>
                                        <p:cTn id="57" dur="1" fill="hold">
                                          <p:stCondLst>
                                            <p:cond delay="0"/>
                                          </p:stCondLst>
                                        </p:cTn>
                                        <p:tgtEl>
                                          <p:spTgt spid="765963"/>
                                        </p:tgtEl>
                                        <p:attrNameLst>
                                          <p:attrName>style.visibility</p:attrName>
                                        </p:attrNameLst>
                                      </p:cBhvr>
                                      <p:to>
                                        <p:strVal val="visible"/>
                                      </p:to>
                                    </p:set>
                                    <p:anim calcmode="discrete" valueType="clr">
                                      <p:cBhvr override="childStyle">
                                        <p:cTn id="58" dur="80"/>
                                        <p:tgtEl>
                                          <p:spTgt spid="765963"/>
                                        </p:tgtEl>
                                        <p:attrNameLst>
                                          <p:attrName>style.color</p:attrName>
                                        </p:attrNameLst>
                                      </p:cBhvr>
                                      <p:tavLst>
                                        <p:tav tm="0">
                                          <p:val>
                                            <p:clrVal>
                                              <a:schemeClr val="accent2"/>
                                            </p:clrVal>
                                          </p:val>
                                        </p:tav>
                                        <p:tav tm="50000">
                                          <p:val>
                                            <p:clrVal>
                                              <a:schemeClr val="hlink"/>
                                            </p:clrVal>
                                          </p:val>
                                        </p:tav>
                                      </p:tavLst>
                                    </p:anim>
                                    <p:anim calcmode="discrete" valueType="clr">
                                      <p:cBhvr>
                                        <p:cTn id="59" dur="80"/>
                                        <p:tgtEl>
                                          <p:spTgt spid="765963"/>
                                        </p:tgtEl>
                                        <p:attrNameLst>
                                          <p:attrName>fillcolor</p:attrName>
                                        </p:attrNameLst>
                                      </p:cBhvr>
                                      <p:tavLst>
                                        <p:tav tm="0">
                                          <p:val>
                                            <p:clrVal>
                                              <a:schemeClr val="accent2"/>
                                            </p:clrVal>
                                          </p:val>
                                        </p:tav>
                                        <p:tav tm="50000">
                                          <p:val>
                                            <p:clrVal>
                                              <a:schemeClr val="hlink"/>
                                            </p:clrVal>
                                          </p:val>
                                        </p:tav>
                                      </p:tavLst>
                                    </p:anim>
                                    <p:set>
                                      <p:cBhvr>
                                        <p:cTn id="60" dur="80"/>
                                        <p:tgtEl>
                                          <p:spTgt spid="76596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5954" grpId="0"/>
      <p:bldP spid="765960" grpId="0"/>
      <p:bldP spid="765961" grpId="0"/>
      <p:bldP spid="76596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p:cNvSpPr>
            <a:spLocks noGrp="1" noChangeArrowheads="1"/>
          </p:cNvSpPr>
          <p:nvPr>
            <p:ph type="title"/>
          </p:nvPr>
        </p:nvSpPr>
        <p:spPr/>
        <p:txBody>
          <a:bodyPr/>
          <a:lstStyle/>
          <a:p>
            <a:pPr eaLnBrk="1" hangingPunct="1"/>
            <a:r>
              <a:rPr lang="fa-IR" altLang="en-US" smtClean="0"/>
              <a:t> مثال 7 </a:t>
            </a:r>
            <a:endParaRPr lang="en-US" altLang="en-US" smtClean="0"/>
          </a:p>
        </p:txBody>
      </p:sp>
      <p:sp>
        <p:nvSpPr>
          <p:cNvPr id="766979" name="Rectangle 3"/>
          <p:cNvSpPr>
            <a:spLocks noGrp="1" noChangeArrowheads="1"/>
          </p:cNvSpPr>
          <p:nvPr>
            <p:ph type="body" idx="1"/>
          </p:nvPr>
        </p:nvSpPr>
        <p:spPr>
          <a:xfrm>
            <a:off x="8328025" y="3716339"/>
            <a:ext cx="1581150" cy="1557337"/>
          </a:xfrm>
        </p:spPr>
        <p:txBody>
          <a:bodyPr/>
          <a:lstStyle/>
          <a:p>
            <a:pPr eaLnBrk="1" hangingPunct="1">
              <a:buFontTx/>
              <a:buNone/>
            </a:pPr>
            <a:r>
              <a:rPr lang="en-US" altLang="en-US" smtClean="0">
                <a:solidFill>
                  <a:srgbClr val="000000"/>
                </a:solidFill>
                <a:cs typeface="Times New Roman" panose="02020603050405020304" pitchFamily="18" charset="0"/>
              </a:rPr>
              <a:t>q</a:t>
            </a:r>
            <a:r>
              <a:rPr lang="en-US" altLang="en-US" baseline="-25000" smtClean="0">
                <a:solidFill>
                  <a:srgbClr val="000000"/>
                </a:solidFill>
                <a:latin typeface="B Nazanin" panose="00000400000000000000" pitchFamily="2" charset="-78"/>
              </a:rPr>
              <a:t>1</a:t>
            </a:r>
            <a:r>
              <a:rPr lang="en-US" altLang="en-US" smtClean="0">
                <a:solidFill>
                  <a:srgbClr val="000000"/>
                </a:solidFill>
                <a:cs typeface="Times New Roman" panose="02020603050405020304" pitchFamily="18" charset="0"/>
              </a:rPr>
              <a:t>= q</a:t>
            </a:r>
          </a:p>
          <a:p>
            <a:pPr eaLnBrk="1" hangingPunct="1">
              <a:buFontTx/>
              <a:buNone/>
            </a:pPr>
            <a:r>
              <a:rPr lang="en-US" altLang="en-US" smtClean="0">
                <a:solidFill>
                  <a:srgbClr val="000000"/>
                </a:solidFill>
                <a:cs typeface="Times New Roman" panose="02020603050405020304" pitchFamily="18" charset="0"/>
              </a:rPr>
              <a:t>q</a:t>
            </a:r>
            <a:r>
              <a:rPr lang="en-US" altLang="en-US" baseline="-25000" smtClean="0">
                <a:solidFill>
                  <a:srgbClr val="000000"/>
                </a:solidFill>
                <a:latin typeface="B Nazanin" panose="00000400000000000000" pitchFamily="2" charset="-78"/>
              </a:rPr>
              <a:t>2</a:t>
            </a:r>
            <a:r>
              <a:rPr lang="en-US" altLang="en-US" smtClean="0">
                <a:solidFill>
                  <a:srgbClr val="000000"/>
                </a:solidFill>
                <a:cs typeface="Times New Roman" panose="02020603050405020304" pitchFamily="18" charset="0"/>
              </a:rPr>
              <a:t>= </a:t>
            </a:r>
            <a:r>
              <a:rPr lang="en-US" altLang="en-US" smtClean="0">
                <a:solidFill>
                  <a:srgbClr val="000000"/>
                </a:solidFill>
                <a:latin typeface="B Nazanin" panose="00000400000000000000" pitchFamily="2" charset="-78"/>
              </a:rPr>
              <a:t>2</a:t>
            </a:r>
            <a:r>
              <a:rPr lang="en-US" altLang="en-US" smtClean="0">
                <a:solidFill>
                  <a:srgbClr val="000000"/>
                </a:solidFill>
                <a:cs typeface="Times New Roman" panose="02020603050405020304" pitchFamily="18" charset="0"/>
              </a:rPr>
              <a:t>q</a:t>
            </a:r>
          </a:p>
          <a:p>
            <a:pPr eaLnBrk="1" hangingPunct="1">
              <a:buFontTx/>
              <a:buNone/>
            </a:pPr>
            <a:r>
              <a:rPr lang="en-US" altLang="en-US" smtClean="0">
                <a:solidFill>
                  <a:srgbClr val="000000"/>
                </a:solidFill>
                <a:cs typeface="Times New Roman" panose="02020603050405020304" pitchFamily="18" charset="0"/>
              </a:rPr>
              <a:t>q</a:t>
            </a:r>
            <a:r>
              <a:rPr lang="ar-SA" altLang="en-US" smtClean="0">
                <a:solidFill>
                  <a:srgbClr val="000000"/>
                </a:solidFill>
              </a:rPr>
              <a:t>۴</a:t>
            </a:r>
            <a:r>
              <a:rPr lang="en-US" altLang="en-US" smtClean="0">
                <a:cs typeface="Times New Roman" panose="02020603050405020304" pitchFamily="18" charset="0"/>
              </a:rPr>
              <a:t> </a:t>
            </a:r>
            <a:r>
              <a:rPr lang="en-US" altLang="en-US" smtClean="0">
                <a:solidFill>
                  <a:srgbClr val="000000"/>
                </a:solidFill>
                <a:cs typeface="Times New Roman" panose="02020603050405020304" pitchFamily="18" charset="0"/>
              </a:rPr>
              <a:t>q</a:t>
            </a:r>
            <a:r>
              <a:rPr lang="en-US" altLang="en-US" baseline="-25000" smtClean="0">
                <a:solidFill>
                  <a:srgbClr val="000000"/>
                </a:solidFill>
                <a:latin typeface="B Nazanin" panose="00000400000000000000" pitchFamily="2" charset="-78"/>
              </a:rPr>
              <a:t>3</a:t>
            </a:r>
            <a:r>
              <a:rPr lang="en-US" altLang="en-US" smtClean="0">
                <a:solidFill>
                  <a:srgbClr val="000000"/>
                </a:solidFill>
                <a:cs typeface="Times New Roman" panose="02020603050405020304" pitchFamily="18" charset="0"/>
              </a:rPr>
              <a:t>= -</a:t>
            </a:r>
          </a:p>
        </p:txBody>
      </p:sp>
      <p:grpSp>
        <p:nvGrpSpPr>
          <p:cNvPr id="766995" name="Group 19"/>
          <p:cNvGrpSpPr>
            <a:grpSpLocks/>
          </p:cNvGrpSpPr>
          <p:nvPr/>
        </p:nvGrpSpPr>
        <p:grpSpPr bwMode="auto">
          <a:xfrm>
            <a:off x="4546600" y="2854327"/>
            <a:ext cx="3240088" cy="2724151"/>
            <a:chOff x="452" y="1960"/>
            <a:chExt cx="2041" cy="1716"/>
          </a:xfrm>
        </p:grpSpPr>
        <p:grpSp>
          <p:nvGrpSpPr>
            <p:cNvPr id="187398" name="Group 11"/>
            <p:cNvGrpSpPr>
              <a:grpSpLocks/>
            </p:cNvGrpSpPr>
            <p:nvPr/>
          </p:nvGrpSpPr>
          <p:grpSpPr bwMode="auto">
            <a:xfrm>
              <a:off x="612" y="2115"/>
              <a:ext cx="1593" cy="1455"/>
              <a:chOff x="585" y="802"/>
              <a:chExt cx="1593" cy="1455"/>
            </a:xfrm>
          </p:grpSpPr>
          <p:sp>
            <p:nvSpPr>
              <p:cNvPr id="187405" name="Line 7"/>
              <p:cNvSpPr>
                <a:spLocks noChangeShapeType="1"/>
              </p:cNvSpPr>
              <p:nvPr/>
            </p:nvSpPr>
            <p:spPr bwMode="auto">
              <a:xfrm flipH="1">
                <a:off x="657" y="2160"/>
                <a:ext cx="1452" cy="0"/>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7406" name="Line 8"/>
              <p:cNvSpPr>
                <a:spLocks noChangeShapeType="1"/>
              </p:cNvSpPr>
              <p:nvPr/>
            </p:nvSpPr>
            <p:spPr bwMode="auto">
              <a:xfrm rot="3600000" flipH="1">
                <a:off x="1023" y="1528"/>
                <a:ext cx="1452" cy="0"/>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7407" name="Line 9"/>
              <p:cNvSpPr>
                <a:spLocks noChangeShapeType="1"/>
              </p:cNvSpPr>
              <p:nvPr/>
            </p:nvSpPr>
            <p:spPr bwMode="auto">
              <a:xfrm rot="18000000" flipH="1">
                <a:off x="294" y="1531"/>
                <a:ext cx="1452" cy="0"/>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7408" name="Oval 4"/>
              <p:cNvSpPr>
                <a:spLocks noChangeArrowheads="1"/>
              </p:cNvSpPr>
              <p:nvPr/>
            </p:nvSpPr>
            <p:spPr bwMode="auto">
              <a:xfrm>
                <a:off x="1317" y="830"/>
                <a:ext cx="136" cy="13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87409" name="Oval 6"/>
              <p:cNvSpPr>
                <a:spLocks noChangeArrowheads="1"/>
              </p:cNvSpPr>
              <p:nvPr/>
            </p:nvSpPr>
            <p:spPr bwMode="auto">
              <a:xfrm>
                <a:off x="585" y="2090"/>
                <a:ext cx="136" cy="13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87410" name="Oval 5"/>
              <p:cNvSpPr>
                <a:spLocks noChangeArrowheads="1"/>
              </p:cNvSpPr>
              <p:nvPr/>
            </p:nvSpPr>
            <p:spPr bwMode="auto">
              <a:xfrm>
                <a:off x="2042" y="2090"/>
                <a:ext cx="136" cy="13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187399" name="Rectangle 12"/>
            <p:cNvSpPr>
              <a:spLocks noChangeArrowheads="1"/>
            </p:cNvSpPr>
            <p:nvPr/>
          </p:nvSpPr>
          <p:spPr bwMode="auto">
            <a:xfrm>
              <a:off x="1735" y="2624"/>
              <a:ext cx="2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a</a:t>
              </a:r>
            </a:p>
          </p:txBody>
        </p:sp>
        <p:sp>
          <p:nvSpPr>
            <p:cNvPr id="187400" name="Rectangle 13"/>
            <p:cNvSpPr>
              <a:spLocks noChangeArrowheads="1"/>
            </p:cNvSpPr>
            <p:nvPr/>
          </p:nvSpPr>
          <p:spPr bwMode="auto">
            <a:xfrm>
              <a:off x="2178" y="3385"/>
              <a:ext cx="31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sz="2400"/>
                <a:t>2</a:t>
              </a:r>
              <a:r>
                <a:rPr lang="en-US" altLang="en-US" sz="2400">
                  <a:cs typeface="Times New Roman" panose="02020603050405020304" pitchFamily="18" charset="0"/>
                </a:rPr>
                <a:t>q</a:t>
              </a:r>
            </a:p>
          </p:txBody>
        </p:sp>
        <p:sp>
          <p:nvSpPr>
            <p:cNvPr id="187401" name="Rectangle 14"/>
            <p:cNvSpPr>
              <a:spLocks noChangeArrowheads="1"/>
            </p:cNvSpPr>
            <p:nvPr/>
          </p:nvSpPr>
          <p:spPr bwMode="auto">
            <a:xfrm>
              <a:off x="452" y="3385"/>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q</a:t>
              </a:r>
            </a:p>
          </p:txBody>
        </p:sp>
        <p:sp>
          <p:nvSpPr>
            <p:cNvPr id="187402" name="Rectangle 16"/>
            <p:cNvSpPr>
              <a:spLocks noChangeArrowheads="1"/>
            </p:cNvSpPr>
            <p:nvPr/>
          </p:nvSpPr>
          <p:spPr bwMode="auto">
            <a:xfrm>
              <a:off x="1383" y="1960"/>
              <a:ext cx="380"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a:t>
              </a:r>
              <a:r>
                <a:rPr lang="fa-IR" altLang="en-US" sz="2400"/>
                <a:t>4</a:t>
              </a:r>
              <a:r>
                <a:rPr lang="en-US" altLang="en-US" sz="2400">
                  <a:cs typeface="Times New Roman" panose="02020603050405020304" pitchFamily="18" charset="0"/>
                </a:rPr>
                <a:t>q</a:t>
              </a:r>
            </a:p>
          </p:txBody>
        </p:sp>
        <p:sp>
          <p:nvSpPr>
            <p:cNvPr id="187403" name="Rectangle 17"/>
            <p:cNvSpPr>
              <a:spLocks noChangeArrowheads="1"/>
            </p:cNvSpPr>
            <p:nvPr/>
          </p:nvSpPr>
          <p:spPr bwMode="auto">
            <a:xfrm>
              <a:off x="852" y="2648"/>
              <a:ext cx="2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a</a:t>
              </a:r>
            </a:p>
          </p:txBody>
        </p:sp>
        <p:sp>
          <p:nvSpPr>
            <p:cNvPr id="187404" name="Rectangle 18"/>
            <p:cNvSpPr>
              <a:spLocks noChangeArrowheads="1"/>
            </p:cNvSpPr>
            <p:nvPr/>
          </p:nvSpPr>
          <p:spPr bwMode="auto">
            <a:xfrm>
              <a:off x="1292" y="3385"/>
              <a:ext cx="2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a</a:t>
              </a:r>
            </a:p>
          </p:txBody>
        </p:sp>
      </p:grpSp>
      <p:sp>
        <p:nvSpPr>
          <p:cNvPr id="766996" name="Rectangle 20"/>
          <p:cNvSpPr>
            <a:spLocks noChangeArrowheads="1"/>
          </p:cNvSpPr>
          <p:nvPr/>
        </p:nvSpPr>
        <p:spPr bwMode="auto">
          <a:xfrm>
            <a:off x="2638429" y="1614488"/>
            <a:ext cx="73532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spcBef>
                <a:spcPct val="0"/>
              </a:spcBef>
              <a:buClrTx/>
              <a:buFontTx/>
              <a:buNone/>
            </a:pPr>
            <a:r>
              <a:rPr lang="fa-IR" altLang="en-US"/>
              <a:t>انرژي پتانسيل سه بار الكتريكي را در شكل زير بدست آوريد :</a:t>
            </a:r>
            <a:endParaRPr lang="en-US" altLang="en-US"/>
          </a:p>
        </p:txBody>
      </p:sp>
    </p:spTree>
    <p:extLst>
      <p:ext uri="{BB962C8B-B14F-4D97-AF65-F5344CB8AC3E}">
        <p14:creationId xmlns:p14="http://schemas.microsoft.com/office/powerpoint/2010/main" val="38896069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66978"/>
                                        </p:tgtEl>
                                        <p:attrNameLst>
                                          <p:attrName>style.visibility</p:attrName>
                                        </p:attrNameLst>
                                      </p:cBhvr>
                                      <p:to>
                                        <p:strVal val="visible"/>
                                      </p:to>
                                    </p:set>
                                    <p:animEffect transition="in" filter="fade">
                                      <p:cBhvr>
                                        <p:cTn id="7" dur="800" decel="100000"/>
                                        <p:tgtEl>
                                          <p:spTgt spid="766978"/>
                                        </p:tgtEl>
                                      </p:cBhvr>
                                    </p:animEffect>
                                    <p:anim calcmode="lin" valueType="num">
                                      <p:cBhvr>
                                        <p:cTn id="8" dur="800" decel="100000" fill="hold"/>
                                        <p:tgtEl>
                                          <p:spTgt spid="766978"/>
                                        </p:tgtEl>
                                        <p:attrNameLst>
                                          <p:attrName>style.rotation</p:attrName>
                                        </p:attrNameLst>
                                      </p:cBhvr>
                                      <p:tavLst>
                                        <p:tav tm="0">
                                          <p:val>
                                            <p:fltVal val="-90"/>
                                          </p:val>
                                        </p:tav>
                                        <p:tav tm="100000">
                                          <p:val>
                                            <p:fltVal val="0"/>
                                          </p:val>
                                        </p:tav>
                                      </p:tavLst>
                                    </p:anim>
                                    <p:anim calcmode="lin" valueType="num">
                                      <p:cBhvr>
                                        <p:cTn id="9" dur="800" decel="100000" fill="hold"/>
                                        <p:tgtEl>
                                          <p:spTgt spid="766978"/>
                                        </p:tgtEl>
                                        <p:attrNameLst>
                                          <p:attrName>ppt_x</p:attrName>
                                        </p:attrNameLst>
                                      </p:cBhvr>
                                      <p:tavLst>
                                        <p:tav tm="0">
                                          <p:val>
                                            <p:strVal val="#ppt_x+0.4"/>
                                          </p:val>
                                        </p:tav>
                                        <p:tav tm="100000">
                                          <p:val>
                                            <p:strVal val="#ppt_x-0.05"/>
                                          </p:val>
                                        </p:tav>
                                      </p:tavLst>
                                    </p:anim>
                                    <p:anim calcmode="lin" valueType="num">
                                      <p:cBhvr>
                                        <p:cTn id="10" dur="800" decel="100000" fill="hold"/>
                                        <p:tgtEl>
                                          <p:spTgt spid="76697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6697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6697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66996"/>
                                        </p:tgtEl>
                                        <p:attrNameLst>
                                          <p:attrName>style.visibility</p:attrName>
                                        </p:attrNameLst>
                                      </p:cBhvr>
                                      <p:to>
                                        <p:strVal val="visible"/>
                                      </p:to>
                                    </p:set>
                                    <p:anim calcmode="discrete" valueType="clr">
                                      <p:cBhvr override="childStyle">
                                        <p:cTn id="16" dur="80"/>
                                        <p:tgtEl>
                                          <p:spTgt spid="766996"/>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66996"/>
                                        </p:tgtEl>
                                        <p:attrNameLst>
                                          <p:attrName>fillcolor</p:attrName>
                                        </p:attrNameLst>
                                      </p:cBhvr>
                                      <p:tavLst>
                                        <p:tav tm="0">
                                          <p:val>
                                            <p:clrVal>
                                              <a:schemeClr val="accent2"/>
                                            </p:clrVal>
                                          </p:val>
                                        </p:tav>
                                        <p:tav tm="50000">
                                          <p:val>
                                            <p:clrVal>
                                              <a:schemeClr val="hlink"/>
                                            </p:clrVal>
                                          </p:val>
                                        </p:tav>
                                      </p:tavLst>
                                    </p:anim>
                                    <p:set>
                                      <p:cBhvr>
                                        <p:cTn id="18" dur="80"/>
                                        <p:tgtEl>
                                          <p:spTgt spid="766996"/>
                                        </p:tgtEl>
                                        <p:attrNameLst>
                                          <p:attrName>fill.type</p:attrName>
                                        </p:attrNameLst>
                                      </p:cBhvr>
                                      <p:to>
                                        <p:strVal val="solid"/>
                                      </p:to>
                                    </p:set>
                                  </p:childTnLst>
                                </p:cTn>
                              </p:par>
                            </p:childTnLst>
                          </p:cTn>
                        </p:par>
                        <p:par>
                          <p:cTn id="19" fill="hold" nodeType="afterGroup">
                            <p:stCondLst>
                              <p:cond delay="2840"/>
                            </p:stCondLst>
                            <p:childTnLst>
                              <p:par>
                                <p:cTn id="20" presetID="31" presetClass="entr" presetSubtype="0" fill="hold" nodeType="afterEffect">
                                  <p:stCondLst>
                                    <p:cond delay="0"/>
                                  </p:stCondLst>
                                  <p:iterate type="lt">
                                    <p:tmPct val="5000"/>
                                  </p:iterate>
                                  <p:childTnLst>
                                    <p:set>
                                      <p:cBhvr>
                                        <p:cTn id="21" dur="1" fill="hold">
                                          <p:stCondLst>
                                            <p:cond delay="0"/>
                                          </p:stCondLst>
                                        </p:cTn>
                                        <p:tgtEl>
                                          <p:spTgt spid="766995"/>
                                        </p:tgtEl>
                                        <p:attrNameLst>
                                          <p:attrName>style.visibility</p:attrName>
                                        </p:attrNameLst>
                                      </p:cBhvr>
                                      <p:to>
                                        <p:strVal val="visible"/>
                                      </p:to>
                                    </p:set>
                                    <p:anim calcmode="lin" valueType="num">
                                      <p:cBhvr>
                                        <p:cTn id="22" dur="1000" fill="hold"/>
                                        <p:tgtEl>
                                          <p:spTgt spid="766995"/>
                                        </p:tgtEl>
                                        <p:attrNameLst>
                                          <p:attrName>ppt_w</p:attrName>
                                        </p:attrNameLst>
                                      </p:cBhvr>
                                      <p:tavLst>
                                        <p:tav tm="0">
                                          <p:val>
                                            <p:fltVal val="0"/>
                                          </p:val>
                                        </p:tav>
                                        <p:tav tm="100000">
                                          <p:val>
                                            <p:strVal val="#ppt_w"/>
                                          </p:val>
                                        </p:tav>
                                      </p:tavLst>
                                    </p:anim>
                                    <p:anim calcmode="lin" valueType="num">
                                      <p:cBhvr>
                                        <p:cTn id="23" dur="1000" fill="hold"/>
                                        <p:tgtEl>
                                          <p:spTgt spid="766995"/>
                                        </p:tgtEl>
                                        <p:attrNameLst>
                                          <p:attrName>ppt_h</p:attrName>
                                        </p:attrNameLst>
                                      </p:cBhvr>
                                      <p:tavLst>
                                        <p:tav tm="0">
                                          <p:val>
                                            <p:fltVal val="0"/>
                                          </p:val>
                                        </p:tav>
                                        <p:tav tm="100000">
                                          <p:val>
                                            <p:strVal val="#ppt_h"/>
                                          </p:val>
                                        </p:tav>
                                      </p:tavLst>
                                    </p:anim>
                                    <p:anim calcmode="lin" valueType="num">
                                      <p:cBhvr>
                                        <p:cTn id="24" dur="1000" fill="hold"/>
                                        <p:tgtEl>
                                          <p:spTgt spid="766995"/>
                                        </p:tgtEl>
                                        <p:attrNameLst>
                                          <p:attrName>style.rotation</p:attrName>
                                        </p:attrNameLst>
                                      </p:cBhvr>
                                      <p:tavLst>
                                        <p:tav tm="0">
                                          <p:val>
                                            <p:fltVal val="90"/>
                                          </p:val>
                                        </p:tav>
                                        <p:tav tm="100000">
                                          <p:val>
                                            <p:fltVal val="0"/>
                                          </p:val>
                                        </p:tav>
                                      </p:tavLst>
                                    </p:anim>
                                    <p:animEffect transition="in" filter="fade">
                                      <p:cBhvr>
                                        <p:cTn id="25" dur="1000"/>
                                        <p:tgtEl>
                                          <p:spTgt spid="766995"/>
                                        </p:tgtEl>
                                      </p:cBhvr>
                                    </p:animEffect>
                                  </p:childTnLst>
                                </p:cTn>
                              </p:par>
                            </p:childTnLst>
                          </p:cTn>
                        </p:par>
                        <p:par>
                          <p:cTn id="26" fill="hold" nodeType="afterGroup">
                            <p:stCondLst>
                              <p:cond delay="3840"/>
                            </p:stCondLst>
                            <p:childTnLst>
                              <p:par>
                                <p:cTn id="27" presetID="42" presetClass="entr" presetSubtype="0" fill="hold" grpId="0" nodeType="afterEffect">
                                  <p:stCondLst>
                                    <p:cond delay="0"/>
                                  </p:stCondLst>
                                  <p:childTnLst>
                                    <p:set>
                                      <p:cBhvr>
                                        <p:cTn id="28" dur="1" fill="hold">
                                          <p:stCondLst>
                                            <p:cond delay="0"/>
                                          </p:stCondLst>
                                        </p:cTn>
                                        <p:tgtEl>
                                          <p:spTgt spid="766979">
                                            <p:txEl>
                                              <p:pRg st="0" end="0"/>
                                            </p:txEl>
                                          </p:spTgt>
                                        </p:tgtEl>
                                        <p:attrNameLst>
                                          <p:attrName>style.visibility</p:attrName>
                                        </p:attrNameLst>
                                      </p:cBhvr>
                                      <p:to>
                                        <p:strVal val="visible"/>
                                      </p:to>
                                    </p:set>
                                    <p:animEffect transition="in" filter="fade">
                                      <p:cBhvr>
                                        <p:cTn id="29" dur="1000"/>
                                        <p:tgtEl>
                                          <p:spTgt spid="766979">
                                            <p:txEl>
                                              <p:pRg st="0" end="0"/>
                                            </p:txEl>
                                          </p:spTgt>
                                        </p:tgtEl>
                                      </p:cBhvr>
                                    </p:animEffect>
                                    <p:anim calcmode="lin" valueType="num">
                                      <p:cBhvr>
                                        <p:cTn id="30" dur="1000" fill="hold"/>
                                        <p:tgtEl>
                                          <p:spTgt spid="766979">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766979">
                                            <p:txEl>
                                              <p:pRg st="0" end="0"/>
                                            </p:txEl>
                                          </p:spTgt>
                                        </p:tgtEl>
                                        <p:attrNameLst>
                                          <p:attrName>ppt_y</p:attrName>
                                        </p:attrNameLst>
                                      </p:cBhvr>
                                      <p:tavLst>
                                        <p:tav tm="0">
                                          <p:val>
                                            <p:strVal val="#ppt_y+.1"/>
                                          </p:val>
                                        </p:tav>
                                        <p:tav tm="100000">
                                          <p:val>
                                            <p:strVal val="#ppt_y"/>
                                          </p:val>
                                        </p:tav>
                                      </p:tavLst>
                                    </p:anim>
                                  </p:childTnLst>
                                </p:cTn>
                              </p:par>
                            </p:childTnLst>
                          </p:cTn>
                        </p:par>
                        <p:par>
                          <p:cTn id="32" fill="hold" nodeType="afterGroup">
                            <p:stCondLst>
                              <p:cond delay="4840"/>
                            </p:stCondLst>
                            <p:childTnLst>
                              <p:par>
                                <p:cTn id="33" presetID="42" presetClass="entr" presetSubtype="0" fill="hold" grpId="0" nodeType="afterEffect">
                                  <p:stCondLst>
                                    <p:cond delay="0"/>
                                  </p:stCondLst>
                                  <p:childTnLst>
                                    <p:set>
                                      <p:cBhvr>
                                        <p:cTn id="34" dur="1" fill="hold">
                                          <p:stCondLst>
                                            <p:cond delay="0"/>
                                          </p:stCondLst>
                                        </p:cTn>
                                        <p:tgtEl>
                                          <p:spTgt spid="766979">
                                            <p:txEl>
                                              <p:pRg st="1" end="1"/>
                                            </p:txEl>
                                          </p:spTgt>
                                        </p:tgtEl>
                                        <p:attrNameLst>
                                          <p:attrName>style.visibility</p:attrName>
                                        </p:attrNameLst>
                                      </p:cBhvr>
                                      <p:to>
                                        <p:strVal val="visible"/>
                                      </p:to>
                                    </p:set>
                                    <p:animEffect transition="in" filter="fade">
                                      <p:cBhvr>
                                        <p:cTn id="35" dur="1000"/>
                                        <p:tgtEl>
                                          <p:spTgt spid="766979">
                                            <p:txEl>
                                              <p:pRg st="1" end="1"/>
                                            </p:txEl>
                                          </p:spTgt>
                                        </p:tgtEl>
                                      </p:cBhvr>
                                    </p:animEffect>
                                    <p:anim calcmode="lin" valueType="num">
                                      <p:cBhvr>
                                        <p:cTn id="36" dur="1000" fill="hold"/>
                                        <p:tgtEl>
                                          <p:spTgt spid="766979">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766979">
                                            <p:txEl>
                                              <p:pRg st="1" end="1"/>
                                            </p:txEl>
                                          </p:spTgt>
                                        </p:tgtEl>
                                        <p:attrNameLst>
                                          <p:attrName>ppt_y</p:attrName>
                                        </p:attrNameLst>
                                      </p:cBhvr>
                                      <p:tavLst>
                                        <p:tav tm="0">
                                          <p:val>
                                            <p:strVal val="#ppt_y+.1"/>
                                          </p:val>
                                        </p:tav>
                                        <p:tav tm="100000">
                                          <p:val>
                                            <p:strVal val="#ppt_y"/>
                                          </p:val>
                                        </p:tav>
                                      </p:tavLst>
                                    </p:anim>
                                  </p:childTnLst>
                                </p:cTn>
                              </p:par>
                            </p:childTnLst>
                          </p:cTn>
                        </p:par>
                        <p:par>
                          <p:cTn id="38" fill="hold" nodeType="afterGroup">
                            <p:stCondLst>
                              <p:cond delay="5840"/>
                            </p:stCondLst>
                            <p:childTnLst>
                              <p:par>
                                <p:cTn id="39" presetID="42" presetClass="entr" presetSubtype="0" fill="hold" grpId="0" nodeType="afterEffect">
                                  <p:stCondLst>
                                    <p:cond delay="0"/>
                                  </p:stCondLst>
                                  <p:childTnLst>
                                    <p:set>
                                      <p:cBhvr>
                                        <p:cTn id="40" dur="1" fill="hold">
                                          <p:stCondLst>
                                            <p:cond delay="0"/>
                                          </p:stCondLst>
                                        </p:cTn>
                                        <p:tgtEl>
                                          <p:spTgt spid="766979">
                                            <p:txEl>
                                              <p:pRg st="2" end="2"/>
                                            </p:txEl>
                                          </p:spTgt>
                                        </p:tgtEl>
                                        <p:attrNameLst>
                                          <p:attrName>style.visibility</p:attrName>
                                        </p:attrNameLst>
                                      </p:cBhvr>
                                      <p:to>
                                        <p:strVal val="visible"/>
                                      </p:to>
                                    </p:set>
                                    <p:animEffect transition="in" filter="fade">
                                      <p:cBhvr>
                                        <p:cTn id="41" dur="1000"/>
                                        <p:tgtEl>
                                          <p:spTgt spid="766979">
                                            <p:txEl>
                                              <p:pRg st="2" end="2"/>
                                            </p:txEl>
                                          </p:spTgt>
                                        </p:tgtEl>
                                      </p:cBhvr>
                                    </p:animEffect>
                                    <p:anim calcmode="lin" valueType="num">
                                      <p:cBhvr>
                                        <p:cTn id="42" dur="1000" fill="hold"/>
                                        <p:tgtEl>
                                          <p:spTgt spid="766979">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76697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6978" grpId="0"/>
      <p:bldP spid="766979" grpId="0" build="p"/>
      <p:bldP spid="76699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02" name="Rectangle 2"/>
          <p:cNvSpPr>
            <a:spLocks noGrp="1" noChangeArrowheads="1"/>
          </p:cNvSpPr>
          <p:nvPr>
            <p:ph type="title"/>
          </p:nvPr>
        </p:nvSpPr>
        <p:spPr>
          <a:xfrm>
            <a:off x="2198688" y="790575"/>
            <a:ext cx="8001000" cy="838200"/>
          </a:xfrm>
        </p:spPr>
        <p:txBody>
          <a:bodyPr/>
          <a:lstStyle/>
          <a:p>
            <a:pPr eaLnBrk="1" hangingPunct="1"/>
            <a:r>
              <a:rPr lang="fa-IR" altLang="en-US" smtClean="0"/>
              <a:t> حل مثال 7 </a:t>
            </a:r>
            <a:endParaRPr lang="en-US" altLang="en-US" smtClean="0"/>
          </a:p>
        </p:txBody>
      </p:sp>
      <p:graphicFrame>
        <p:nvGraphicFramePr>
          <p:cNvPr id="768004" name="Object 4"/>
          <p:cNvGraphicFramePr>
            <a:graphicFrameLocks noChangeAspect="1"/>
          </p:cNvGraphicFramePr>
          <p:nvPr>
            <p:ph sz="quarter" idx="2"/>
          </p:nvPr>
        </p:nvGraphicFramePr>
        <p:xfrm>
          <a:off x="4237039" y="1700213"/>
          <a:ext cx="3673475" cy="703262"/>
        </p:xfrm>
        <a:graphic>
          <a:graphicData uri="http://schemas.openxmlformats.org/presentationml/2006/ole">
            <mc:AlternateContent xmlns:mc="http://schemas.openxmlformats.org/markup-compatibility/2006">
              <mc:Choice xmlns:v="urn:schemas-microsoft-com:vml" Requires="v">
                <p:oleObj spid="_x0000_s20482" name="Equation" r:id="rId3" imgW="1193800" imgH="228600" progId="Equation.3">
                  <p:embed/>
                </p:oleObj>
              </mc:Choice>
              <mc:Fallback>
                <p:oleObj name="Equation" r:id="rId3" imgW="11938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37039" y="1700213"/>
                        <a:ext cx="3673475" cy="70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68006" name="Object 6"/>
          <p:cNvGraphicFramePr>
            <a:graphicFrameLocks noChangeAspect="1"/>
          </p:cNvGraphicFramePr>
          <p:nvPr>
            <p:ph sz="quarter" idx="3"/>
          </p:nvPr>
        </p:nvGraphicFramePr>
        <p:xfrm>
          <a:off x="2409826" y="3074988"/>
          <a:ext cx="7343775" cy="1155700"/>
        </p:xfrm>
        <a:graphic>
          <a:graphicData uri="http://schemas.openxmlformats.org/presentationml/2006/ole">
            <mc:AlternateContent xmlns:mc="http://schemas.openxmlformats.org/markup-compatibility/2006">
              <mc:Choice xmlns:v="urn:schemas-microsoft-com:vml" Requires="v">
                <p:oleObj spid="_x0000_s20483" name="Equation" r:id="rId5" imgW="2209800" imgH="393700" progId="Equation.3">
                  <p:embed/>
                </p:oleObj>
              </mc:Choice>
              <mc:Fallback>
                <p:oleObj name="Equation" r:id="rId5" imgW="2209800" imgH="393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09826" y="3074988"/>
                        <a:ext cx="7343775" cy="1155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68009" name="Rectangle 9"/>
          <p:cNvSpPr>
            <a:spLocks noChangeArrowheads="1"/>
          </p:cNvSpPr>
          <p:nvPr/>
        </p:nvSpPr>
        <p:spPr bwMode="auto">
          <a:xfrm>
            <a:off x="2122489" y="4946650"/>
            <a:ext cx="792003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a:spcBef>
                <a:spcPct val="0"/>
              </a:spcBef>
              <a:buClrTx/>
              <a:buFontTx/>
              <a:buNone/>
            </a:pPr>
            <a:r>
              <a:rPr lang="fa-IR" altLang="en-US"/>
              <a:t>منفي بودن </a:t>
            </a:r>
            <a:r>
              <a:rPr lang="en-US" altLang="en-US">
                <a:solidFill>
                  <a:srgbClr val="000000"/>
                </a:solidFill>
              </a:rPr>
              <a:t>U</a:t>
            </a:r>
            <a:r>
              <a:rPr lang="fa-IR" altLang="en-US"/>
              <a:t> به اين معني است كه بارها بايد با نيرويي از يكديگر دور نگه داشته شوند .</a:t>
            </a:r>
            <a:endParaRPr lang="en-US" altLang="en-US"/>
          </a:p>
        </p:txBody>
      </p:sp>
    </p:spTree>
    <p:extLst>
      <p:ext uri="{BB962C8B-B14F-4D97-AF65-F5344CB8AC3E}">
        <p14:creationId xmlns:p14="http://schemas.microsoft.com/office/powerpoint/2010/main" val="10927860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68002"/>
                                        </p:tgtEl>
                                        <p:attrNameLst>
                                          <p:attrName>style.visibility</p:attrName>
                                        </p:attrNameLst>
                                      </p:cBhvr>
                                      <p:to>
                                        <p:strVal val="visible"/>
                                      </p:to>
                                    </p:set>
                                    <p:animEffect transition="in" filter="fade">
                                      <p:cBhvr>
                                        <p:cTn id="7" dur="800" decel="100000"/>
                                        <p:tgtEl>
                                          <p:spTgt spid="768002"/>
                                        </p:tgtEl>
                                      </p:cBhvr>
                                    </p:animEffect>
                                    <p:anim calcmode="lin" valueType="num">
                                      <p:cBhvr>
                                        <p:cTn id="8" dur="800" decel="100000" fill="hold"/>
                                        <p:tgtEl>
                                          <p:spTgt spid="768002"/>
                                        </p:tgtEl>
                                        <p:attrNameLst>
                                          <p:attrName>style.rotation</p:attrName>
                                        </p:attrNameLst>
                                      </p:cBhvr>
                                      <p:tavLst>
                                        <p:tav tm="0">
                                          <p:val>
                                            <p:fltVal val="-90"/>
                                          </p:val>
                                        </p:tav>
                                        <p:tav tm="100000">
                                          <p:val>
                                            <p:fltVal val="0"/>
                                          </p:val>
                                        </p:tav>
                                      </p:tavLst>
                                    </p:anim>
                                    <p:anim calcmode="lin" valueType="num">
                                      <p:cBhvr>
                                        <p:cTn id="9" dur="800" decel="100000" fill="hold"/>
                                        <p:tgtEl>
                                          <p:spTgt spid="768002"/>
                                        </p:tgtEl>
                                        <p:attrNameLst>
                                          <p:attrName>ppt_x</p:attrName>
                                        </p:attrNameLst>
                                      </p:cBhvr>
                                      <p:tavLst>
                                        <p:tav tm="0">
                                          <p:val>
                                            <p:strVal val="#ppt_x+0.4"/>
                                          </p:val>
                                        </p:tav>
                                        <p:tav tm="100000">
                                          <p:val>
                                            <p:strVal val="#ppt_x-0.05"/>
                                          </p:val>
                                        </p:tav>
                                      </p:tavLst>
                                    </p:anim>
                                    <p:anim calcmode="lin" valueType="num">
                                      <p:cBhvr>
                                        <p:cTn id="10" dur="800" decel="100000" fill="hold"/>
                                        <p:tgtEl>
                                          <p:spTgt spid="7680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680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6800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768004"/>
                                        </p:tgtEl>
                                        <p:attrNameLst>
                                          <p:attrName>style.visibility</p:attrName>
                                        </p:attrNameLst>
                                      </p:cBhvr>
                                      <p:to>
                                        <p:strVal val="visible"/>
                                      </p:to>
                                    </p:set>
                                    <p:animEffect transition="in" filter="fade">
                                      <p:cBhvr>
                                        <p:cTn id="16" dur="1000"/>
                                        <p:tgtEl>
                                          <p:spTgt spid="768004"/>
                                        </p:tgtEl>
                                      </p:cBhvr>
                                    </p:animEffect>
                                    <p:anim calcmode="lin" valueType="num">
                                      <p:cBhvr>
                                        <p:cTn id="17" dur="1000" fill="hold"/>
                                        <p:tgtEl>
                                          <p:spTgt spid="768004"/>
                                        </p:tgtEl>
                                        <p:attrNameLst>
                                          <p:attrName>ppt_x</p:attrName>
                                        </p:attrNameLst>
                                      </p:cBhvr>
                                      <p:tavLst>
                                        <p:tav tm="0">
                                          <p:val>
                                            <p:strVal val="#ppt_x"/>
                                          </p:val>
                                        </p:tav>
                                        <p:tav tm="100000">
                                          <p:val>
                                            <p:strVal val="#ppt_x"/>
                                          </p:val>
                                        </p:tav>
                                      </p:tavLst>
                                    </p:anim>
                                    <p:anim calcmode="lin" valueType="num">
                                      <p:cBhvr>
                                        <p:cTn id="18" dur="1000" fill="hold"/>
                                        <p:tgtEl>
                                          <p:spTgt spid="768004"/>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768006"/>
                                        </p:tgtEl>
                                        <p:attrNameLst>
                                          <p:attrName>style.visibility</p:attrName>
                                        </p:attrNameLst>
                                      </p:cBhvr>
                                      <p:to>
                                        <p:strVal val="visible"/>
                                      </p:to>
                                    </p:set>
                                    <p:animEffect transition="in" filter="fade">
                                      <p:cBhvr>
                                        <p:cTn id="23" dur="1000"/>
                                        <p:tgtEl>
                                          <p:spTgt spid="768006"/>
                                        </p:tgtEl>
                                      </p:cBhvr>
                                    </p:animEffect>
                                    <p:anim calcmode="lin" valueType="num">
                                      <p:cBhvr>
                                        <p:cTn id="24" dur="1000" fill="hold"/>
                                        <p:tgtEl>
                                          <p:spTgt spid="768006"/>
                                        </p:tgtEl>
                                        <p:attrNameLst>
                                          <p:attrName>ppt_x</p:attrName>
                                        </p:attrNameLst>
                                      </p:cBhvr>
                                      <p:tavLst>
                                        <p:tav tm="0">
                                          <p:val>
                                            <p:strVal val="#ppt_x"/>
                                          </p:val>
                                        </p:tav>
                                        <p:tav tm="100000">
                                          <p:val>
                                            <p:strVal val="#ppt_x"/>
                                          </p:val>
                                        </p:tav>
                                      </p:tavLst>
                                    </p:anim>
                                    <p:anim calcmode="lin" valueType="num">
                                      <p:cBhvr>
                                        <p:cTn id="25" dur="1000" fill="hold"/>
                                        <p:tgtEl>
                                          <p:spTgt spid="768006"/>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7" presetClass="entr" presetSubtype="0" fill="hold" grpId="0" nodeType="clickEffect">
                                  <p:stCondLst>
                                    <p:cond delay="0"/>
                                  </p:stCondLst>
                                  <p:iterate type="lt">
                                    <p:tmPct val="50000"/>
                                  </p:iterate>
                                  <p:childTnLst>
                                    <p:set>
                                      <p:cBhvr>
                                        <p:cTn id="29" dur="1" fill="hold">
                                          <p:stCondLst>
                                            <p:cond delay="0"/>
                                          </p:stCondLst>
                                        </p:cTn>
                                        <p:tgtEl>
                                          <p:spTgt spid="768009"/>
                                        </p:tgtEl>
                                        <p:attrNameLst>
                                          <p:attrName>style.visibility</p:attrName>
                                        </p:attrNameLst>
                                      </p:cBhvr>
                                      <p:to>
                                        <p:strVal val="visible"/>
                                      </p:to>
                                    </p:set>
                                    <p:anim calcmode="discrete" valueType="clr">
                                      <p:cBhvr override="childStyle">
                                        <p:cTn id="30" dur="80"/>
                                        <p:tgtEl>
                                          <p:spTgt spid="768009"/>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768009"/>
                                        </p:tgtEl>
                                        <p:attrNameLst>
                                          <p:attrName>fillcolor</p:attrName>
                                        </p:attrNameLst>
                                      </p:cBhvr>
                                      <p:tavLst>
                                        <p:tav tm="0">
                                          <p:val>
                                            <p:clrVal>
                                              <a:schemeClr val="accent2"/>
                                            </p:clrVal>
                                          </p:val>
                                        </p:tav>
                                        <p:tav tm="50000">
                                          <p:val>
                                            <p:clrVal>
                                              <a:schemeClr val="hlink"/>
                                            </p:clrVal>
                                          </p:val>
                                        </p:tav>
                                      </p:tavLst>
                                    </p:anim>
                                    <p:set>
                                      <p:cBhvr>
                                        <p:cTn id="32" dur="80"/>
                                        <p:tgtEl>
                                          <p:spTgt spid="76800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02" grpId="0"/>
      <p:bldP spid="76800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7" name="Rectangle 3"/>
          <p:cNvSpPr>
            <a:spLocks noGrp="1" noChangeArrowheads="1"/>
          </p:cNvSpPr>
          <p:nvPr>
            <p:ph type="body" idx="1"/>
          </p:nvPr>
        </p:nvSpPr>
        <p:spPr>
          <a:xfrm>
            <a:off x="2063750" y="620714"/>
            <a:ext cx="8064500" cy="2592387"/>
          </a:xfrm>
        </p:spPr>
        <p:txBody>
          <a:bodyPr/>
          <a:lstStyle/>
          <a:p>
            <a:pPr marL="0" indent="0" algn="just">
              <a:lnSpc>
                <a:spcPct val="90000"/>
              </a:lnSpc>
              <a:buNone/>
            </a:pPr>
            <a:r>
              <a:rPr lang="fa-IR" altLang="en-US" smtClean="0"/>
              <a:t>ميدان مشتق از پتانسيل است با علامت منفي ، يا محاسبۀ ميدان از روي پتانسيل </a:t>
            </a:r>
          </a:p>
          <a:p>
            <a:pPr marL="0" indent="0" algn="just">
              <a:buNone/>
            </a:pPr>
            <a:r>
              <a:rPr lang="fa-IR" altLang="en-US" smtClean="0"/>
              <a:t>سطوح هم پتانسيل را با اختلاف </a:t>
            </a:r>
            <a:r>
              <a:rPr lang="el-GR" altLang="en-US" smtClean="0">
                <a:solidFill>
                  <a:srgbClr val="000000"/>
                </a:solidFill>
                <a:cs typeface="Times New Roman" panose="02020603050405020304" pitchFamily="18" charset="0"/>
              </a:rPr>
              <a:t>Δ</a:t>
            </a:r>
            <a:r>
              <a:rPr lang="en-US" altLang="en-US" smtClean="0">
                <a:solidFill>
                  <a:srgbClr val="000000"/>
                </a:solidFill>
                <a:cs typeface="Times New Roman" panose="02020603050405020304" pitchFamily="18" charset="0"/>
              </a:rPr>
              <a:t>V</a:t>
            </a:r>
            <a:r>
              <a:rPr lang="fa-IR" altLang="en-US" smtClean="0"/>
              <a:t> در ميداني در نظر مي‌گيريم. </a:t>
            </a:r>
          </a:p>
          <a:p>
            <a:pPr marL="0" indent="0" algn="just">
              <a:buNone/>
            </a:pPr>
            <a:r>
              <a:rPr lang="fa-IR" altLang="en-US" smtClean="0"/>
              <a:t>با مساوي قرار دادن كار لازم براي انتقال بار </a:t>
            </a:r>
            <a:r>
              <a:rPr lang="fa-IR" altLang="en-US" baseline="-25000" smtClean="0">
                <a:solidFill>
                  <a:srgbClr val="000000"/>
                </a:solidFill>
              </a:rPr>
              <a:t>0</a:t>
            </a:r>
            <a:r>
              <a:rPr lang="en-US" altLang="en-US" smtClean="0">
                <a:solidFill>
                  <a:srgbClr val="000000"/>
                </a:solidFill>
              </a:rPr>
              <a:t>q</a:t>
            </a:r>
            <a:r>
              <a:rPr lang="fa-IR" altLang="en-US" smtClean="0"/>
              <a:t> را از سطحي با پتانسيل </a:t>
            </a:r>
            <a:r>
              <a:rPr lang="en-US" altLang="en-US" smtClean="0">
                <a:solidFill>
                  <a:srgbClr val="000000"/>
                </a:solidFill>
              </a:rPr>
              <a:t>V</a:t>
            </a:r>
            <a:r>
              <a:rPr lang="fa-IR" altLang="en-US" smtClean="0"/>
              <a:t> به سطحي با پتانسيل </a:t>
            </a:r>
            <a:r>
              <a:rPr lang="el-GR" altLang="en-US" smtClean="0">
                <a:solidFill>
                  <a:srgbClr val="000000"/>
                </a:solidFill>
                <a:cs typeface="Times New Roman" panose="02020603050405020304" pitchFamily="18" charset="0"/>
              </a:rPr>
              <a:t>Δ</a:t>
            </a:r>
            <a:r>
              <a:rPr lang="en-US" altLang="en-US" smtClean="0">
                <a:solidFill>
                  <a:srgbClr val="000000"/>
                </a:solidFill>
                <a:cs typeface="Times New Roman" panose="02020603050405020304" pitchFamily="18" charset="0"/>
              </a:rPr>
              <a:t>V</a:t>
            </a:r>
            <a:r>
              <a:rPr lang="fa-IR" altLang="en-US" smtClean="0"/>
              <a:t> </a:t>
            </a:r>
            <a:r>
              <a:rPr lang="en-US" altLang="en-US" smtClean="0">
                <a:solidFill>
                  <a:srgbClr val="000000"/>
                </a:solidFill>
              </a:rPr>
              <a:t>V+</a:t>
            </a:r>
            <a:r>
              <a:rPr lang="fa-IR" altLang="en-US" smtClean="0"/>
              <a:t> را به دو طريق : </a:t>
            </a:r>
            <a:endParaRPr lang="en-US" altLang="en-US" smtClean="0"/>
          </a:p>
        </p:txBody>
      </p:sp>
      <p:grpSp>
        <p:nvGrpSpPr>
          <p:cNvPr id="769077" name="Group 53"/>
          <p:cNvGrpSpPr>
            <a:grpSpLocks/>
          </p:cNvGrpSpPr>
          <p:nvPr/>
        </p:nvGrpSpPr>
        <p:grpSpPr bwMode="auto">
          <a:xfrm>
            <a:off x="5734050" y="3130550"/>
            <a:ext cx="4567238" cy="3340100"/>
            <a:chOff x="295" y="1888"/>
            <a:chExt cx="2877" cy="2104"/>
          </a:xfrm>
        </p:grpSpPr>
        <p:sp>
          <p:nvSpPr>
            <p:cNvPr id="189449" name="Rectangle 24"/>
            <p:cNvSpPr>
              <a:spLocks noChangeArrowheads="1"/>
            </p:cNvSpPr>
            <p:nvPr/>
          </p:nvSpPr>
          <p:spPr bwMode="auto">
            <a:xfrm>
              <a:off x="812" y="2870"/>
              <a:ext cx="2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l-GR" altLang="en-US" sz="2400">
                  <a:cs typeface="Times New Roman" panose="02020603050405020304" pitchFamily="18" charset="0"/>
                </a:rPr>
                <a:t>θ</a:t>
              </a:r>
              <a:endParaRPr lang="en-US" altLang="en-US" sz="2400">
                <a:cs typeface="Times New Roman" panose="02020603050405020304" pitchFamily="18" charset="0"/>
              </a:endParaRPr>
            </a:p>
          </p:txBody>
        </p:sp>
        <p:sp>
          <p:nvSpPr>
            <p:cNvPr id="189450" name="Rectangle 29"/>
            <p:cNvSpPr>
              <a:spLocks noChangeArrowheads="1"/>
            </p:cNvSpPr>
            <p:nvPr/>
          </p:nvSpPr>
          <p:spPr bwMode="auto">
            <a:xfrm rot="20649855">
              <a:off x="1737" y="3075"/>
              <a:ext cx="25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cs typeface="Times New Roman" panose="02020603050405020304" pitchFamily="18" charset="0"/>
                </a:rPr>
                <a:t>n­</a:t>
              </a:r>
              <a:r>
                <a:rPr lang="el-GR" altLang="en-US" sz="1800">
                  <a:cs typeface="Times New Roman" panose="02020603050405020304" pitchFamily="18" charset="0"/>
                </a:rPr>
                <a:t>θ</a:t>
              </a:r>
              <a:endParaRPr lang="en-US" altLang="en-US" sz="1800">
                <a:cs typeface="Times New Roman" panose="02020603050405020304" pitchFamily="18" charset="0"/>
              </a:endParaRPr>
            </a:p>
          </p:txBody>
        </p:sp>
        <p:sp>
          <p:nvSpPr>
            <p:cNvPr id="189451" name="Rectangle 30"/>
            <p:cNvSpPr>
              <a:spLocks noChangeArrowheads="1"/>
            </p:cNvSpPr>
            <p:nvPr/>
          </p:nvSpPr>
          <p:spPr bwMode="auto">
            <a:xfrm>
              <a:off x="610" y="3798"/>
              <a:ext cx="412"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cs typeface="Times New Roman" panose="02020603050405020304" pitchFamily="18" charset="0"/>
                </a:rPr>
                <a:t>V­</a:t>
              </a:r>
              <a:r>
                <a:rPr lang="fa-IR" altLang="en-US" sz="1400"/>
                <a:t>2</a:t>
              </a:r>
              <a:r>
                <a:rPr lang="el-GR" altLang="en-US" sz="1400">
                  <a:cs typeface="Times New Roman" panose="02020603050405020304" pitchFamily="18" charset="0"/>
                </a:rPr>
                <a:t>Δ</a:t>
              </a:r>
              <a:r>
                <a:rPr lang="en-US" altLang="en-US" sz="1400">
                  <a:cs typeface="Times New Roman" panose="02020603050405020304" pitchFamily="18" charset="0"/>
                </a:rPr>
                <a:t>V</a:t>
              </a:r>
            </a:p>
          </p:txBody>
        </p:sp>
        <p:sp>
          <p:nvSpPr>
            <p:cNvPr id="189452" name="Rectangle 31"/>
            <p:cNvSpPr>
              <a:spLocks noChangeArrowheads="1"/>
            </p:cNvSpPr>
            <p:nvPr/>
          </p:nvSpPr>
          <p:spPr bwMode="auto">
            <a:xfrm>
              <a:off x="991" y="3686"/>
              <a:ext cx="353"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cs typeface="Times New Roman" panose="02020603050405020304" pitchFamily="18" charset="0"/>
                </a:rPr>
                <a:t>V­</a:t>
              </a:r>
              <a:r>
                <a:rPr lang="el-GR" altLang="en-US" sz="1400">
                  <a:cs typeface="Times New Roman" panose="02020603050405020304" pitchFamily="18" charset="0"/>
                </a:rPr>
                <a:t>Δ</a:t>
              </a:r>
              <a:r>
                <a:rPr lang="en-US" altLang="en-US" sz="1400">
                  <a:cs typeface="Times New Roman" panose="02020603050405020304" pitchFamily="18" charset="0"/>
                </a:rPr>
                <a:t>V</a:t>
              </a:r>
            </a:p>
          </p:txBody>
        </p:sp>
        <p:sp>
          <p:nvSpPr>
            <p:cNvPr id="189453" name="Rectangle 32"/>
            <p:cNvSpPr>
              <a:spLocks noChangeArrowheads="1"/>
            </p:cNvSpPr>
            <p:nvPr/>
          </p:nvSpPr>
          <p:spPr bwMode="auto">
            <a:xfrm>
              <a:off x="1383" y="3766"/>
              <a:ext cx="19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cs typeface="Times New Roman" panose="02020603050405020304" pitchFamily="18" charset="0"/>
                </a:rPr>
                <a:t>V</a:t>
              </a:r>
            </a:p>
          </p:txBody>
        </p:sp>
        <p:sp>
          <p:nvSpPr>
            <p:cNvPr id="189454" name="Rectangle 33"/>
            <p:cNvSpPr>
              <a:spLocks noChangeArrowheads="1"/>
            </p:cNvSpPr>
            <p:nvPr/>
          </p:nvSpPr>
          <p:spPr bwMode="auto">
            <a:xfrm>
              <a:off x="1541" y="3678"/>
              <a:ext cx="41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cs typeface="Times New Roman" panose="02020603050405020304" pitchFamily="18" charset="0"/>
                </a:rPr>
                <a:t>V+</a:t>
              </a:r>
              <a:r>
                <a:rPr lang="el-GR" altLang="en-US" sz="1400">
                  <a:cs typeface="Times New Roman" panose="02020603050405020304" pitchFamily="18" charset="0"/>
                </a:rPr>
                <a:t>Δ</a:t>
              </a:r>
              <a:r>
                <a:rPr lang="en-US" altLang="en-US" sz="1400">
                  <a:cs typeface="Times New Roman" panose="02020603050405020304" pitchFamily="18" charset="0"/>
                </a:rPr>
                <a:t>V</a:t>
              </a:r>
            </a:p>
          </p:txBody>
        </p:sp>
        <p:sp>
          <p:nvSpPr>
            <p:cNvPr id="189455" name="Rectangle 34"/>
            <p:cNvSpPr>
              <a:spLocks noChangeArrowheads="1"/>
            </p:cNvSpPr>
            <p:nvPr/>
          </p:nvSpPr>
          <p:spPr bwMode="auto">
            <a:xfrm>
              <a:off x="1882" y="3788"/>
              <a:ext cx="47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cs typeface="Times New Roman" panose="02020603050405020304" pitchFamily="18" charset="0"/>
                </a:rPr>
                <a:t>V+</a:t>
              </a:r>
              <a:r>
                <a:rPr lang="fa-IR" altLang="en-US" sz="1400"/>
                <a:t>2</a:t>
              </a:r>
              <a:r>
                <a:rPr lang="el-GR" altLang="en-US" sz="1400">
                  <a:cs typeface="Times New Roman" panose="02020603050405020304" pitchFamily="18" charset="0"/>
                </a:rPr>
                <a:t>Δ</a:t>
              </a:r>
              <a:r>
                <a:rPr lang="en-US" altLang="en-US" sz="1400">
                  <a:cs typeface="Times New Roman" panose="02020603050405020304" pitchFamily="18" charset="0"/>
                </a:rPr>
                <a:t>V</a:t>
              </a:r>
            </a:p>
          </p:txBody>
        </p:sp>
        <p:sp>
          <p:nvSpPr>
            <p:cNvPr id="189456" name="Rectangle 35"/>
            <p:cNvSpPr>
              <a:spLocks noChangeArrowheads="1"/>
            </p:cNvSpPr>
            <p:nvPr/>
          </p:nvSpPr>
          <p:spPr bwMode="auto">
            <a:xfrm>
              <a:off x="2640" y="2765"/>
              <a:ext cx="5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l</a:t>
              </a:r>
              <a:r>
                <a:rPr lang="fa-IR" altLang="en-US" sz="2400">
                  <a:cs typeface="Times New Roman" panose="02020603050405020304" pitchFamily="18" charset="0"/>
                </a:rPr>
                <a:t>جهت </a:t>
              </a:r>
              <a:endParaRPr lang="en-US" altLang="en-US" sz="2400">
                <a:cs typeface="Times New Roman" panose="02020603050405020304" pitchFamily="18" charset="0"/>
              </a:endParaRPr>
            </a:p>
          </p:txBody>
        </p:sp>
        <p:grpSp>
          <p:nvGrpSpPr>
            <p:cNvPr id="189457" name="Group 38"/>
            <p:cNvGrpSpPr>
              <a:grpSpLocks/>
            </p:cNvGrpSpPr>
            <p:nvPr/>
          </p:nvGrpSpPr>
          <p:grpSpPr bwMode="auto">
            <a:xfrm>
              <a:off x="295" y="1888"/>
              <a:ext cx="2449" cy="1855"/>
              <a:chOff x="295" y="2069"/>
              <a:chExt cx="2449" cy="1855"/>
            </a:xfrm>
          </p:grpSpPr>
          <p:sp>
            <p:nvSpPr>
              <p:cNvPr id="189468" name="Line 4"/>
              <p:cNvSpPr>
                <a:spLocks noChangeShapeType="1"/>
              </p:cNvSpPr>
              <p:nvPr/>
            </p:nvSpPr>
            <p:spPr bwMode="auto">
              <a:xfrm>
                <a:off x="295" y="2977"/>
                <a:ext cx="2449" cy="0"/>
              </a:xfrm>
              <a:prstGeom prst="line">
                <a:avLst/>
              </a:prstGeom>
              <a:noFill/>
              <a:ln w="19050" cap="sq">
                <a:solidFill>
                  <a:srgbClr val="33CC33"/>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69" name="Freeform 5"/>
              <p:cNvSpPr>
                <a:spLocks/>
              </p:cNvSpPr>
              <p:nvPr/>
            </p:nvSpPr>
            <p:spPr bwMode="auto">
              <a:xfrm>
                <a:off x="749" y="2076"/>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70" name="Freeform 6"/>
              <p:cNvSpPr>
                <a:spLocks/>
              </p:cNvSpPr>
              <p:nvPr/>
            </p:nvSpPr>
            <p:spPr bwMode="auto">
              <a:xfrm>
                <a:off x="1048" y="2069"/>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71" name="Freeform 7"/>
              <p:cNvSpPr>
                <a:spLocks/>
              </p:cNvSpPr>
              <p:nvPr/>
            </p:nvSpPr>
            <p:spPr bwMode="auto">
              <a:xfrm>
                <a:off x="1338" y="2069"/>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72" name="Freeform 8"/>
              <p:cNvSpPr>
                <a:spLocks/>
              </p:cNvSpPr>
              <p:nvPr/>
            </p:nvSpPr>
            <p:spPr bwMode="auto">
              <a:xfrm>
                <a:off x="1611" y="2069"/>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73" name="Freeform 9"/>
              <p:cNvSpPr>
                <a:spLocks/>
              </p:cNvSpPr>
              <p:nvPr/>
            </p:nvSpPr>
            <p:spPr bwMode="auto">
              <a:xfrm>
                <a:off x="1910" y="2069"/>
                <a:ext cx="426" cy="1848"/>
              </a:xfrm>
              <a:custGeom>
                <a:avLst/>
                <a:gdLst>
                  <a:gd name="T0" fmla="*/ 153 w 426"/>
                  <a:gd name="T1" fmla="*/ 0 h 1848"/>
                  <a:gd name="T2" fmla="*/ 43 w 426"/>
                  <a:gd name="T3" fmla="*/ 571 h 1848"/>
                  <a:gd name="T4" fmla="*/ 409 w 426"/>
                  <a:gd name="T5" fmla="*/ 1232 h 1848"/>
                  <a:gd name="T6" fmla="*/ 145 w 426"/>
                  <a:gd name="T7" fmla="*/ 1848 h 18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1848">
                    <a:moveTo>
                      <a:pt x="153" y="0"/>
                    </a:moveTo>
                    <a:cubicBezTo>
                      <a:pt x="105" y="104"/>
                      <a:pt x="0" y="366"/>
                      <a:pt x="43" y="571"/>
                    </a:cubicBezTo>
                    <a:cubicBezTo>
                      <a:pt x="86" y="776"/>
                      <a:pt x="392" y="1019"/>
                      <a:pt x="409" y="1232"/>
                    </a:cubicBezTo>
                    <a:cubicBezTo>
                      <a:pt x="426" y="1445"/>
                      <a:pt x="225" y="1728"/>
                      <a:pt x="145" y="1848"/>
                    </a:cubicBezTo>
                  </a:path>
                </a:pathLst>
              </a:custGeom>
              <a:noFill/>
              <a:ln w="19050" cap="sq" cmpd="sng">
                <a:solidFill>
                  <a:srgbClr val="B7A0F6"/>
                </a:solidFill>
                <a:prstDash val="solid"/>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74" name="Arc 16"/>
              <p:cNvSpPr>
                <a:spLocks/>
              </p:cNvSpPr>
              <p:nvPr/>
            </p:nvSpPr>
            <p:spPr bwMode="auto">
              <a:xfrm>
                <a:off x="1184" y="2661"/>
                <a:ext cx="577" cy="772"/>
              </a:xfrm>
              <a:custGeom>
                <a:avLst/>
                <a:gdLst>
                  <a:gd name="T0" fmla="*/ 1 w 16149"/>
                  <a:gd name="T1" fmla="*/ 1 h 21600"/>
                  <a:gd name="T2" fmla="*/ 0 w 16149"/>
                  <a:gd name="T3" fmla="*/ 1 h 21600"/>
                  <a:gd name="T4" fmla="*/ 1 w 16149"/>
                  <a:gd name="T5" fmla="*/ 0 h 21600"/>
                  <a:gd name="T6" fmla="*/ 0 60000 65536"/>
                  <a:gd name="T7" fmla="*/ 0 60000 65536"/>
                  <a:gd name="T8" fmla="*/ 0 60000 65536"/>
                </a:gdLst>
                <a:ahLst/>
                <a:cxnLst>
                  <a:cxn ang="T6">
                    <a:pos x="T0" y="T1"/>
                  </a:cxn>
                  <a:cxn ang="T7">
                    <a:pos x="T2" y="T3"/>
                  </a:cxn>
                  <a:cxn ang="T8">
                    <a:pos x="T4" y="T5"/>
                  </a:cxn>
                </a:cxnLst>
                <a:rect l="0" t="0" r="r" b="b"/>
                <a:pathLst>
                  <a:path w="16149" h="21600" fill="none" extrusionOk="0">
                    <a:moveTo>
                      <a:pt x="16148" y="21202"/>
                    </a:moveTo>
                    <a:cubicBezTo>
                      <a:pt x="14790" y="21466"/>
                      <a:pt x="13409" y="21599"/>
                      <a:pt x="12025" y="21599"/>
                    </a:cubicBezTo>
                    <a:cubicBezTo>
                      <a:pt x="7742" y="21599"/>
                      <a:pt x="3557" y="20327"/>
                      <a:pt x="-1" y="17943"/>
                    </a:cubicBezTo>
                  </a:path>
                  <a:path w="16149" h="21600" stroke="0" extrusionOk="0">
                    <a:moveTo>
                      <a:pt x="16148" y="21202"/>
                    </a:moveTo>
                    <a:cubicBezTo>
                      <a:pt x="14790" y="21466"/>
                      <a:pt x="13409" y="21599"/>
                      <a:pt x="12025" y="21599"/>
                    </a:cubicBezTo>
                    <a:cubicBezTo>
                      <a:pt x="7742" y="21599"/>
                      <a:pt x="3557" y="20327"/>
                      <a:pt x="-1" y="17943"/>
                    </a:cubicBezTo>
                    <a:lnTo>
                      <a:pt x="12025" y="0"/>
                    </a:lnTo>
                    <a:lnTo>
                      <a:pt x="16148" y="21202"/>
                    </a:lnTo>
                    <a:close/>
                  </a:path>
                </a:pathLst>
              </a:custGeom>
              <a:noFill/>
              <a:ln w="19050" cap="sq">
                <a:solidFill>
                  <a:srgbClr val="FF66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75" name="Arc 17"/>
              <p:cNvSpPr>
                <a:spLocks/>
              </p:cNvSpPr>
              <p:nvPr/>
            </p:nvSpPr>
            <p:spPr bwMode="auto">
              <a:xfrm>
                <a:off x="903" y="2662"/>
                <a:ext cx="705" cy="622"/>
              </a:xfrm>
              <a:custGeom>
                <a:avLst/>
                <a:gdLst>
                  <a:gd name="T0" fmla="*/ 0 w 19717"/>
                  <a:gd name="T1" fmla="*/ 1 h 17411"/>
                  <a:gd name="T2" fmla="*/ 0 w 19717"/>
                  <a:gd name="T3" fmla="*/ 0 h 17411"/>
                  <a:gd name="T4" fmla="*/ 1 w 19717"/>
                  <a:gd name="T5" fmla="*/ 0 h 17411"/>
                  <a:gd name="T6" fmla="*/ 0 60000 65536"/>
                  <a:gd name="T7" fmla="*/ 0 60000 65536"/>
                  <a:gd name="T8" fmla="*/ 0 60000 65536"/>
                </a:gdLst>
                <a:ahLst/>
                <a:cxnLst>
                  <a:cxn ang="T6">
                    <a:pos x="T0" y="T1"/>
                  </a:cxn>
                  <a:cxn ang="T7">
                    <a:pos x="T2" y="T3"/>
                  </a:cxn>
                  <a:cxn ang="T8">
                    <a:pos x="T4" y="T5"/>
                  </a:cxn>
                </a:cxnLst>
                <a:rect l="0" t="0" r="r" b="b"/>
                <a:pathLst>
                  <a:path w="19717" h="17411" fill="none" extrusionOk="0">
                    <a:moveTo>
                      <a:pt x="6933" y="17410"/>
                    </a:moveTo>
                    <a:cubicBezTo>
                      <a:pt x="3916" y="15196"/>
                      <a:pt x="1527" y="12235"/>
                      <a:pt x="-1" y="8820"/>
                    </a:cubicBezTo>
                  </a:path>
                  <a:path w="19717" h="17411" stroke="0" extrusionOk="0">
                    <a:moveTo>
                      <a:pt x="6933" y="17410"/>
                    </a:moveTo>
                    <a:cubicBezTo>
                      <a:pt x="3916" y="15196"/>
                      <a:pt x="1527" y="12235"/>
                      <a:pt x="-1" y="8820"/>
                    </a:cubicBezTo>
                    <a:lnTo>
                      <a:pt x="19717" y="0"/>
                    </a:lnTo>
                    <a:lnTo>
                      <a:pt x="6933" y="17410"/>
                    </a:lnTo>
                    <a:close/>
                  </a:path>
                </a:pathLst>
              </a:custGeom>
              <a:noFill/>
              <a:ln w="19050" cap="sq">
                <a:solidFill>
                  <a:srgbClr val="CC66FF"/>
                </a:solidFill>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76" name="Line 18"/>
              <p:cNvSpPr>
                <a:spLocks noChangeShapeType="1"/>
              </p:cNvSpPr>
              <p:nvPr/>
            </p:nvSpPr>
            <p:spPr bwMode="auto">
              <a:xfrm>
                <a:off x="1589" y="2977"/>
                <a:ext cx="181" cy="0"/>
              </a:xfrm>
              <a:prstGeom prst="line">
                <a:avLst/>
              </a:prstGeom>
              <a:noFill/>
              <a:ln w="19050" cap="sq">
                <a:solidFill>
                  <a:schemeClr val="tx2"/>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77" name="Line 19"/>
              <p:cNvSpPr>
                <a:spLocks noChangeShapeType="1"/>
              </p:cNvSpPr>
              <p:nvPr/>
            </p:nvSpPr>
            <p:spPr bwMode="auto">
              <a:xfrm flipH="1">
                <a:off x="534" y="2977"/>
                <a:ext cx="1043" cy="816"/>
              </a:xfrm>
              <a:prstGeom prst="line">
                <a:avLst/>
              </a:prstGeom>
              <a:noFill/>
              <a:ln w="19050" cap="rnd">
                <a:solidFill>
                  <a:srgbClr val="E3DE00"/>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78" name="Line 20"/>
              <p:cNvSpPr>
                <a:spLocks noChangeShapeType="1"/>
              </p:cNvSpPr>
              <p:nvPr/>
            </p:nvSpPr>
            <p:spPr bwMode="auto">
              <a:xfrm flipH="1">
                <a:off x="1429" y="2977"/>
                <a:ext cx="148" cy="116"/>
              </a:xfrm>
              <a:prstGeom prst="line">
                <a:avLst/>
              </a:prstGeom>
              <a:noFill/>
              <a:ln w="19050" cap="sq">
                <a:solidFill>
                  <a:schemeClr val="accent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79" name="Line 21"/>
              <p:cNvSpPr>
                <a:spLocks noChangeShapeType="1"/>
              </p:cNvSpPr>
              <p:nvPr/>
            </p:nvSpPr>
            <p:spPr bwMode="auto">
              <a:xfrm flipV="1">
                <a:off x="1581" y="2838"/>
                <a:ext cx="182" cy="137"/>
              </a:xfrm>
              <a:prstGeom prst="line">
                <a:avLst/>
              </a:prstGeom>
              <a:noFill/>
              <a:ln w="19050" cap="sq">
                <a:solidFill>
                  <a:srgbClr val="FF3399"/>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80" name="Arc 22"/>
              <p:cNvSpPr>
                <a:spLocks/>
              </p:cNvSpPr>
              <p:nvPr/>
            </p:nvSpPr>
            <p:spPr bwMode="auto">
              <a:xfrm>
                <a:off x="1611" y="2663"/>
                <a:ext cx="701" cy="678"/>
              </a:xfrm>
              <a:custGeom>
                <a:avLst/>
                <a:gdLst>
                  <a:gd name="T0" fmla="*/ 1 w 19620"/>
                  <a:gd name="T1" fmla="*/ 0 h 18964"/>
                  <a:gd name="T2" fmla="*/ 0 w 19620"/>
                  <a:gd name="T3" fmla="*/ 1 h 18964"/>
                  <a:gd name="T4" fmla="*/ 0 w 19620"/>
                  <a:gd name="T5" fmla="*/ 0 h 18964"/>
                  <a:gd name="T6" fmla="*/ 0 60000 65536"/>
                  <a:gd name="T7" fmla="*/ 0 60000 65536"/>
                  <a:gd name="T8" fmla="*/ 0 60000 65536"/>
                </a:gdLst>
                <a:ahLst/>
                <a:cxnLst>
                  <a:cxn ang="T6">
                    <a:pos x="T0" y="T1"/>
                  </a:cxn>
                  <a:cxn ang="T7">
                    <a:pos x="T2" y="T3"/>
                  </a:cxn>
                  <a:cxn ang="T8">
                    <a:pos x="T4" y="T5"/>
                  </a:cxn>
                </a:cxnLst>
                <a:rect l="0" t="0" r="r" b="b"/>
                <a:pathLst>
                  <a:path w="19620" h="18964" fill="none" extrusionOk="0">
                    <a:moveTo>
                      <a:pt x="19620" y="9034"/>
                    </a:moveTo>
                    <a:cubicBezTo>
                      <a:pt x="17675" y="13256"/>
                      <a:pt x="14421" y="16738"/>
                      <a:pt x="10340" y="18964"/>
                    </a:cubicBezTo>
                  </a:path>
                  <a:path w="19620" h="18964" stroke="0" extrusionOk="0">
                    <a:moveTo>
                      <a:pt x="19620" y="9034"/>
                    </a:moveTo>
                    <a:cubicBezTo>
                      <a:pt x="17675" y="13256"/>
                      <a:pt x="14421" y="16738"/>
                      <a:pt x="10340" y="18964"/>
                    </a:cubicBezTo>
                    <a:lnTo>
                      <a:pt x="0" y="0"/>
                    </a:lnTo>
                    <a:lnTo>
                      <a:pt x="19620" y="9034"/>
                    </a:lnTo>
                    <a:close/>
                  </a:path>
                </a:pathLst>
              </a:custGeom>
              <a:noFill/>
              <a:ln w="19050" cap="sq">
                <a:solidFill>
                  <a:srgbClr val="FF66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81" name="Oval 37"/>
              <p:cNvSpPr>
                <a:spLocks noChangeArrowheads="1"/>
              </p:cNvSpPr>
              <p:nvPr/>
            </p:nvSpPr>
            <p:spPr bwMode="auto">
              <a:xfrm>
                <a:off x="1557" y="2960"/>
                <a:ext cx="46" cy="4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189458" name="Rectangle 25"/>
            <p:cNvSpPr>
              <a:spLocks noChangeArrowheads="1"/>
            </p:cNvSpPr>
            <p:nvPr/>
          </p:nvSpPr>
          <p:spPr bwMode="auto">
            <a:xfrm>
              <a:off x="1429" y="2523"/>
              <a:ext cx="281"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q</a:t>
              </a:r>
              <a:r>
                <a:rPr lang="fa-IR" altLang="en-US" sz="2400" baseline="-25000"/>
                <a:t>0</a:t>
              </a:r>
              <a:endParaRPr lang="en-US" altLang="en-US" sz="2400" baseline="-25000"/>
            </a:p>
          </p:txBody>
        </p:sp>
        <p:grpSp>
          <p:nvGrpSpPr>
            <p:cNvPr id="189459" name="Group 40"/>
            <p:cNvGrpSpPr>
              <a:grpSpLocks/>
            </p:cNvGrpSpPr>
            <p:nvPr/>
          </p:nvGrpSpPr>
          <p:grpSpPr bwMode="auto">
            <a:xfrm>
              <a:off x="1404" y="2908"/>
              <a:ext cx="214" cy="250"/>
              <a:chOff x="3969" y="3022"/>
              <a:chExt cx="214" cy="250"/>
            </a:xfrm>
          </p:grpSpPr>
          <p:sp>
            <p:nvSpPr>
              <p:cNvPr id="189466" name="Rectangle 27"/>
              <p:cNvSpPr>
                <a:spLocks noChangeArrowheads="1"/>
              </p:cNvSpPr>
              <p:nvPr/>
            </p:nvSpPr>
            <p:spPr bwMode="auto">
              <a:xfrm>
                <a:off x="3969" y="3022"/>
                <a:ext cx="2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chemeClr val="accent1"/>
                    </a:solidFill>
                    <a:cs typeface="Times New Roman" panose="02020603050405020304" pitchFamily="18" charset="0"/>
                  </a:rPr>
                  <a:t>E</a:t>
                </a:r>
              </a:p>
            </p:txBody>
          </p:sp>
          <p:sp>
            <p:nvSpPr>
              <p:cNvPr id="189467" name="Line 39"/>
              <p:cNvSpPr>
                <a:spLocks noChangeShapeType="1"/>
              </p:cNvSpPr>
              <p:nvPr/>
            </p:nvSpPr>
            <p:spPr bwMode="auto">
              <a:xfrm>
                <a:off x="4030" y="3059"/>
                <a:ext cx="91" cy="0"/>
              </a:xfrm>
              <a:prstGeom prst="line">
                <a:avLst/>
              </a:prstGeom>
              <a:noFill/>
              <a:ln w="19050" cap="sq">
                <a:solidFill>
                  <a:schemeClr val="accent1"/>
                </a:solidFill>
                <a:round/>
                <a:headEnd type="none" w="lg" len="lg"/>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9460" name="Group 42"/>
            <p:cNvGrpSpPr>
              <a:grpSpLocks/>
            </p:cNvGrpSpPr>
            <p:nvPr/>
          </p:nvGrpSpPr>
          <p:grpSpPr bwMode="auto">
            <a:xfrm>
              <a:off x="1679" y="2819"/>
              <a:ext cx="240" cy="250"/>
              <a:chOff x="3742" y="3478"/>
              <a:chExt cx="240" cy="250"/>
            </a:xfrm>
          </p:grpSpPr>
          <p:sp>
            <p:nvSpPr>
              <p:cNvPr id="189464" name="Rectangle 28"/>
              <p:cNvSpPr>
                <a:spLocks noChangeArrowheads="1"/>
              </p:cNvSpPr>
              <p:nvPr/>
            </p:nvSpPr>
            <p:spPr bwMode="auto">
              <a:xfrm>
                <a:off x="3742" y="3478"/>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chemeClr val="tx2"/>
                    </a:solidFill>
                    <a:cs typeface="Times New Roman" panose="02020603050405020304" pitchFamily="18" charset="0"/>
                  </a:rPr>
                  <a:t>dl</a:t>
                </a:r>
              </a:p>
            </p:txBody>
          </p:sp>
          <p:sp>
            <p:nvSpPr>
              <p:cNvPr id="189465" name="Line 41"/>
              <p:cNvSpPr>
                <a:spLocks noChangeShapeType="1"/>
              </p:cNvSpPr>
              <p:nvPr/>
            </p:nvSpPr>
            <p:spPr bwMode="auto">
              <a:xfrm>
                <a:off x="3833" y="3505"/>
                <a:ext cx="90" cy="0"/>
              </a:xfrm>
              <a:prstGeom prst="line">
                <a:avLst/>
              </a:prstGeom>
              <a:noFill/>
              <a:ln w="19050" cap="sq">
                <a:solidFill>
                  <a:schemeClr val="tx2"/>
                </a:solidFill>
                <a:round/>
                <a:headEnd type="none" w="lg" len="lg"/>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9461" name="Group 44"/>
            <p:cNvGrpSpPr>
              <a:grpSpLocks/>
            </p:cNvGrpSpPr>
            <p:nvPr/>
          </p:nvGrpSpPr>
          <p:grpSpPr bwMode="auto">
            <a:xfrm>
              <a:off x="1722" y="2464"/>
              <a:ext cx="205" cy="250"/>
              <a:chOff x="431" y="1164"/>
              <a:chExt cx="205" cy="250"/>
            </a:xfrm>
          </p:grpSpPr>
          <p:sp>
            <p:nvSpPr>
              <p:cNvPr id="189462" name="Rectangle 26"/>
              <p:cNvSpPr>
                <a:spLocks noChangeArrowheads="1"/>
              </p:cNvSpPr>
              <p:nvPr/>
            </p:nvSpPr>
            <p:spPr bwMode="auto">
              <a:xfrm>
                <a:off x="431" y="1164"/>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rgbClr val="FF3399"/>
                    </a:solidFill>
                    <a:cs typeface="Times New Roman" panose="02020603050405020304" pitchFamily="18" charset="0"/>
                  </a:rPr>
                  <a:t>F</a:t>
                </a:r>
              </a:p>
            </p:txBody>
          </p:sp>
          <p:sp>
            <p:nvSpPr>
              <p:cNvPr id="189463" name="Line 43"/>
              <p:cNvSpPr>
                <a:spLocks noChangeShapeType="1"/>
              </p:cNvSpPr>
              <p:nvPr/>
            </p:nvSpPr>
            <p:spPr bwMode="auto">
              <a:xfrm>
                <a:off x="500" y="1207"/>
                <a:ext cx="91" cy="0"/>
              </a:xfrm>
              <a:prstGeom prst="line">
                <a:avLst/>
              </a:prstGeom>
              <a:noFill/>
              <a:ln w="12700" cap="sq">
                <a:solidFill>
                  <a:srgbClr val="FF3399"/>
                </a:solidFill>
                <a:round/>
                <a:headEnd type="none" w="lg" len="lg"/>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69075" name="Group 51"/>
          <p:cNvGrpSpPr>
            <a:grpSpLocks/>
          </p:cNvGrpSpPr>
          <p:nvPr/>
        </p:nvGrpSpPr>
        <p:grpSpPr bwMode="auto">
          <a:xfrm>
            <a:off x="2640014" y="5589593"/>
            <a:ext cx="3640137" cy="461963"/>
            <a:chOff x="2381" y="2210"/>
            <a:chExt cx="2293" cy="291"/>
          </a:xfrm>
        </p:grpSpPr>
        <p:grpSp>
          <p:nvGrpSpPr>
            <p:cNvPr id="189445" name="Group 46"/>
            <p:cNvGrpSpPr>
              <a:grpSpLocks/>
            </p:cNvGrpSpPr>
            <p:nvPr/>
          </p:nvGrpSpPr>
          <p:grpSpPr bwMode="auto">
            <a:xfrm>
              <a:off x="4321" y="2227"/>
              <a:ext cx="214" cy="250"/>
              <a:chOff x="3969" y="3022"/>
              <a:chExt cx="214" cy="250"/>
            </a:xfrm>
          </p:grpSpPr>
          <p:sp>
            <p:nvSpPr>
              <p:cNvPr id="189447" name="Rectangle 47"/>
              <p:cNvSpPr>
                <a:spLocks noChangeArrowheads="1"/>
              </p:cNvSpPr>
              <p:nvPr/>
            </p:nvSpPr>
            <p:spPr bwMode="auto">
              <a:xfrm>
                <a:off x="3969" y="3022"/>
                <a:ext cx="2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chemeClr val="accent1"/>
                    </a:solidFill>
                    <a:cs typeface="Times New Roman" panose="02020603050405020304" pitchFamily="18" charset="0"/>
                  </a:rPr>
                  <a:t>E</a:t>
                </a:r>
              </a:p>
            </p:txBody>
          </p:sp>
          <p:sp>
            <p:nvSpPr>
              <p:cNvPr id="189448" name="Line 48"/>
              <p:cNvSpPr>
                <a:spLocks noChangeShapeType="1"/>
              </p:cNvSpPr>
              <p:nvPr/>
            </p:nvSpPr>
            <p:spPr bwMode="auto">
              <a:xfrm>
                <a:off x="4030" y="3059"/>
                <a:ext cx="91" cy="0"/>
              </a:xfrm>
              <a:prstGeom prst="line">
                <a:avLst/>
              </a:prstGeom>
              <a:noFill/>
              <a:ln w="19050" cap="sq">
                <a:solidFill>
                  <a:schemeClr val="accent1"/>
                </a:solidFill>
                <a:round/>
                <a:headEnd type="none" w="lg" len="lg"/>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89446" name="Rectangle 50"/>
            <p:cNvSpPr>
              <a:spLocks noChangeArrowheads="1"/>
            </p:cNvSpPr>
            <p:nvPr/>
          </p:nvSpPr>
          <p:spPr bwMode="auto">
            <a:xfrm>
              <a:off x="2381" y="2210"/>
              <a:ext cx="229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sz="2400"/>
                <a:t>   بر سطوح هم پتانسيل عمود است</a:t>
              </a:r>
              <a:endParaRPr lang="en-US" altLang="en-US" sz="2400"/>
            </a:p>
          </p:txBody>
        </p:sp>
      </p:grpSp>
    </p:spTree>
    <p:extLst>
      <p:ext uri="{BB962C8B-B14F-4D97-AF65-F5344CB8AC3E}">
        <p14:creationId xmlns:p14="http://schemas.microsoft.com/office/powerpoint/2010/main" val="17004961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769027">
                                            <p:txEl>
                                              <p:pRg st="0" end="0"/>
                                            </p:txEl>
                                          </p:spTgt>
                                        </p:tgtEl>
                                        <p:attrNameLst>
                                          <p:attrName>style.visibility</p:attrName>
                                        </p:attrNameLst>
                                      </p:cBhvr>
                                      <p:to>
                                        <p:strVal val="visible"/>
                                      </p:to>
                                    </p:set>
                                    <p:anim calcmode="discrete" valueType="clr">
                                      <p:cBhvr override="childStyle">
                                        <p:cTn id="7" dur="80"/>
                                        <p:tgtEl>
                                          <p:spTgt spid="76902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6902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69027">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769027">
                                            <p:txEl>
                                              <p:pRg st="1" end="1"/>
                                            </p:txEl>
                                          </p:spTgt>
                                        </p:tgtEl>
                                        <p:attrNameLst>
                                          <p:attrName>style.visibility</p:attrName>
                                        </p:attrNameLst>
                                      </p:cBhvr>
                                      <p:to>
                                        <p:strVal val="visible"/>
                                      </p:to>
                                    </p:set>
                                    <p:anim calcmode="discrete" valueType="clr">
                                      <p:cBhvr override="childStyle">
                                        <p:cTn id="14" dur="80"/>
                                        <p:tgtEl>
                                          <p:spTgt spid="769027">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769027">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769027">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769027">
                                            <p:txEl>
                                              <p:pRg st="2" end="2"/>
                                            </p:txEl>
                                          </p:spTgt>
                                        </p:tgtEl>
                                        <p:attrNameLst>
                                          <p:attrName>style.visibility</p:attrName>
                                        </p:attrNameLst>
                                      </p:cBhvr>
                                      <p:to>
                                        <p:strVal val="visible"/>
                                      </p:to>
                                    </p:set>
                                    <p:anim calcmode="discrete" valueType="clr">
                                      <p:cBhvr override="childStyle">
                                        <p:cTn id="21" dur="80"/>
                                        <p:tgtEl>
                                          <p:spTgt spid="769027">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769027">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769027">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30" presetClass="entr" presetSubtype="0" fill="hold" nodeType="clickEffect">
                                  <p:stCondLst>
                                    <p:cond delay="0"/>
                                  </p:stCondLst>
                                  <p:childTnLst>
                                    <p:set>
                                      <p:cBhvr>
                                        <p:cTn id="27" dur="1" fill="hold">
                                          <p:stCondLst>
                                            <p:cond delay="0"/>
                                          </p:stCondLst>
                                        </p:cTn>
                                        <p:tgtEl>
                                          <p:spTgt spid="769077"/>
                                        </p:tgtEl>
                                        <p:attrNameLst>
                                          <p:attrName>style.visibility</p:attrName>
                                        </p:attrNameLst>
                                      </p:cBhvr>
                                      <p:to>
                                        <p:strVal val="visible"/>
                                      </p:to>
                                    </p:set>
                                    <p:animEffect transition="in" filter="fade">
                                      <p:cBhvr>
                                        <p:cTn id="28" dur="800" decel="100000"/>
                                        <p:tgtEl>
                                          <p:spTgt spid="769077"/>
                                        </p:tgtEl>
                                      </p:cBhvr>
                                    </p:animEffect>
                                    <p:anim calcmode="lin" valueType="num">
                                      <p:cBhvr>
                                        <p:cTn id="29" dur="800" decel="100000" fill="hold"/>
                                        <p:tgtEl>
                                          <p:spTgt spid="769077"/>
                                        </p:tgtEl>
                                        <p:attrNameLst>
                                          <p:attrName>style.rotation</p:attrName>
                                        </p:attrNameLst>
                                      </p:cBhvr>
                                      <p:tavLst>
                                        <p:tav tm="0">
                                          <p:val>
                                            <p:fltVal val="-90"/>
                                          </p:val>
                                        </p:tav>
                                        <p:tav tm="100000">
                                          <p:val>
                                            <p:fltVal val="0"/>
                                          </p:val>
                                        </p:tav>
                                      </p:tavLst>
                                    </p:anim>
                                    <p:anim calcmode="lin" valueType="num">
                                      <p:cBhvr>
                                        <p:cTn id="30" dur="800" decel="100000" fill="hold"/>
                                        <p:tgtEl>
                                          <p:spTgt spid="769077"/>
                                        </p:tgtEl>
                                        <p:attrNameLst>
                                          <p:attrName>ppt_x</p:attrName>
                                        </p:attrNameLst>
                                      </p:cBhvr>
                                      <p:tavLst>
                                        <p:tav tm="0">
                                          <p:val>
                                            <p:strVal val="#ppt_x+0.4"/>
                                          </p:val>
                                        </p:tav>
                                        <p:tav tm="100000">
                                          <p:val>
                                            <p:strVal val="#ppt_x-0.05"/>
                                          </p:val>
                                        </p:tav>
                                      </p:tavLst>
                                    </p:anim>
                                    <p:anim calcmode="lin" valueType="num">
                                      <p:cBhvr>
                                        <p:cTn id="31" dur="800" decel="100000" fill="hold"/>
                                        <p:tgtEl>
                                          <p:spTgt spid="769077"/>
                                        </p:tgtEl>
                                        <p:attrNameLst>
                                          <p:attrName>ppt_y</p:attrName>
                                        </p:attrNameLst>
                                      </p:cBhvr>
                                      <p:tavLst>
                                        <p:tav tm="0">
                                          <p:val>
                                            <p:strVal val="#ppt_y-0.4"/>
                                          </p:val>
                                        </p:tav>
                                        <p:tav tm="100000">
                                          <p:val>
                                            <p:strVal val="#ppt_y+0.1"/>
                                          </p:val>
                                        </p:tav>
                                      </p:tavLst>
                                    </p:anim>
                                    <p:anim calcmode="lin" valueType="num">
                                      <p:cBhvr>
                                        <p:cTn id="32" dur="200" accel="100000" fill="hold">
                                          <p:stCondLst>
                                            <p:cond delay="800"/>
                                          </p:stCondLst>
                                        </p:cTn>
                                        <p:tgtEl>
                                          <p:spTgt spid="769077"/>
                                        </p:tgtEl>
                                        <p:attrNameLst>
                                          <p:attrName>ppt_x</p:attrName>
                                        </p:attrNameLst>
                                      </p:cBhvr>
                                      <p:tavLst>
                                        <p:tav tm="0">
                                          <p:val>
                                            <p:strVal val="#ppt_x-0.05"/>
                                          </p:val>
                                        </p:tav>
                                        <p:tav tm="100000">
                                          <p:val>
                                            <p:strVal val="#ppt_x"/>
                                          </p:val>
                                        </p:tav>
                                      </p:tavLst>
                                    </p:anim>
                                    <p:anim calcmode="lin" valueType="num">
                                      <p:cBhvr>
                                        <p:cTn id="33" dur="200" accel="100000" fill="hold">
                                          <p:stCondLst>
                                            <p:cond delay="800"/>
                                          </p:stCondLst>
                                        </p:cTn>
                                        <p:tgtEl>
                                          <p:spTgt spid="769077"/>
                                        </p:tgtEl>
                                        <p:attrNameLst>
                                          <p:attrName>ppt_y</p:attrName>
                                        </p:attrNameLst>
                                      </p:cBhvr>
                                      <p:tavLst>
                                        <p:tav tm="0">
                                          <p:val>
                                            <p:strVal val="#ppt_y+0.1"/>
                                          </p:val>
                                        </p:tav>
                                        <p:tav tm="100000">
                                          <p:val>
                                            <p:strVal val="#ppt_y"/>
                                          </p:val>
                                        </p:tav>
                                      </p:tavLst>
                                    </p:anim>
                                  </p:childTnLst>
                                </p:cTn>
                              </p:par>
                            </p:childTnLst>
                          </p:cTn>
                        </p:par>
                        <p:par>
                          <p:cTn id="34" fill="hold" nodeType="afterGroup">
                            <p:stCondLst>
                              <p:cond delay="1000"/>
                            </p:stCondLst>
                            <p:childTnLst>
                              <p:par>
                                <p:cTn id="35" presetID="42" presetClass="entr" presetSubtype="0" fill="hold" nodeType="afterEffect">
                                  <p:stCondLst>
                                    <p:cond delay="0"/>
                                  </p:stCondLst>
                                  <p:childTnLst>
                                    <p:set>
                                      <p:cBhvr>
                                        <p:cTn id="36" dur="1" fill="hold">
                                          <p:stCondLst>
                                            <p:cond delay="0"/>
                                          </p:stCondLst>
                                        </p:cTn>
                                        <p:tgtEl>
                                          <p:spTgt spid="769075"/>
                                        </p:tgtEl>
                                        <p:attrNameLst>
                                          <p:attrName>style.visibility</p:attrName>
                                        </p:attrNameLst>
                                      </p:cBhvr>
                                      <p:to>
                                        <p:strVal val="visible"/>
                                      </p:to>
                                    </p:set>
                                    <p:animEffect transition="in" filter="fade">
                                      <p:cBhvr>
                                        <p:cTn id="37" dur="1000"/>
                                        <p:tgtEl>
                                          <p:spTgt spid="769075"/>
                                        </p:tgtEl>
                                      </p:cBhvr>
                                    </p:animEffect>
                                    <p:anim calcmode="lin" valueType="num">
                                      <p:cBhvr>
                                        <p:cTn id="38" dur="1000" fill="hold"/>
                                        <p:tgtEl>
                                          <p:spTgt spid="769075"/>
                                        </p:tgtEl>
                                        <p:attrNameLst>
                                          <p:attrName>ppt_x</p:attrName>
                                        </p:attrNameLst>
                                      </p:cBhvr>
                                      <p:tavLst>
                                        <p:tav tm="0">
                                          <p:val>
                                            <p:strVal val="#ppt_x"/>
                                          </p:val>
                                        </p:tav>
                                        <p:tav tm="100000">
                                          <p:val>
                                            <p:strVal val="#ppt_x"/>
                                          </p:val>
                                        </p:tav>
                                      </p:tavLst>
                                    </p:anim>
                                    <p:anim calcmode="lin" valueType="num">
                                      <p:cBhvr>
                                        <p:cTn id="39" dur="1000" fill="hold"/>
                                        <p:tgtEl>
                                          <p:spTgt spid="7690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902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a:xfrm>
            <a:off x="1847851" y="3270251"/>
            <a:ext cx="1382713" cy="549275"/>
          </a:xfrm>
        </p:spPr>
        <p:txBody>
          <a:bodyPr>
            <a:normAutofit fontScale="90000"/>
          </a:bodyPr>
          <a:lstStyle/>
          <a:p>
            <a:pPr eaLnBrk="1" hangingPunct="1"/>
            <a:r>
              <a:rPr lang="fa-IR" altLang="en-US" sz="2800"/>
              <a:t> (2) و (1)</a:t>
            </a:r>
            <a:endParaRPr lang="en-US" altLang="en-US" sz="2800"/>
          </a:p>
        </p:txBody>
      </p:sp>
      <p:graphicFrame>
        <p:nvGraphicFramePr>
          <p:cNvPr id="770052" name="Object 4"/>
          <p:cNvGraphicFramePr>
            <a:graphicFrameLocks noChangeAspect="1"/>
          </p:cNvGraphicFramePr>
          <p:nvPr>
            <p:ph sz="quarter" idx="2"/>
          </p:nvPr>
        </p:nvGraphicFramePr>
        <p:xfrm>
          <a:off x="2279651" y="828675"/>
          <a:ext cx="1820863" cy="584200"/>
        </p:xfrm>
        <a:graphic>
          <a:graphicData uri="http://schemas.openxmlformats.org/presentationml/2006/ole">
            <mc:AlternateContent xmlns:mc="http://schemas.openxmlformats.org/markup-compatibility/2006">
              <mc:Choice xmlns:v="urn:schemas-microsoft-com:vml" Requires="v">
                <p:oleObj spid="_x0000_s21506" name="Equation" r:id="rId3" imgW="672808" imgH="215806" progId="Equation.3">
                  <p:embed/>
                </p:oleObj>
              </mc:Choice>
              <mc:Fallback>
                <p:oleObj name="Equation" r:id="rId3" imgW="672808" imgH="21580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9651" y="828675"/>
                        <a:ext cx="1820863" cy="58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0054" name="Object 6"/>
          <p:cNvGraphicFramePr>
            <a:graphicFrameLocks noChangeAspect="1"/>
          </p:cNvGraphicFramePr>
          <p:nvPr>
            <p:ph sz="quarter" idx="3"/>
          </p:nvPr>
        </p:nvGraphicFramePr>
        <p:xfrm>
          <a:off x="2208214" y="2146300"/>
          <a:ext cx="2160587" cy="635000"/>
        </p:xfrm>
        <a:graphic>
          <a:graphicData uri="http://schemas.openxmlformats.org/presentationml/2006/ole">
            <mc:AlternateContent xmlns:mc="http://schemas.openxmlformats.org/markup-compatibility/2006">
              <mc:Choice xmlns:v="urn:schemas-microsoft-com:vml" Requires="v">
                <p:oleObj spid="_x0000_s21507" name="Equation" r:id="rId5" imgW="736280" imgH="215806" progId="Equation.3">
                  <p:embed/>
                </p:oleObj>
              </mc:Choice>
              <mc:Fallback>
                <p:oleObj name="Equation" r:id="rId5" imgW="736280" imgH="21580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214" y="2146300"/>
                        <a:ext cx="2160587"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0056" name="Object 8"/>
          <p:cNvGraphicFramePr>
            <a:graphicFrameLocks noChangeAspect="1"/>
          </p:cNvGraphicFramePr>
          <p:nvPr/>
        </p:nvGraphicFramePr>
        <p:xfrm>
          <a:off x="3219451" y="3213101"/>
          <a:ext cx="4748213" cy="595313"/>
        </p:xfrm>
        <a:graphic>
          <a:graphicData uri="http://schemas.openxmlformats.org/presentationml/2006/ole">
            <mc:AlternateContent xmlns:mc="http://schemas.openxmlformats.org/markup-compatibility/2006">
              <mc:Choice xmlns:v="urn:schemas-microsoft-com:vml" Requires="v">
                <p:oleObj spid="_x0000_s21508" name="Equation" r:id="rId7" imgW="1536033" imgH="215806" progId="Equation.3">
                  <p:embed/>
                </p:oleObj>
              </mc:Choice>
              <mc:Fallback>
                <p:oleObj name="Equation" r:id="rId7" imgW="1536033" imgH="215806"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19451" y="3213101"/>
                        <a:ext cx="4748213" cy="595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0057" name="Object 9"/>
          <p:cNvGraphicFramePr>
            <a:graphicFrameLocks noChangeAspect="1"/>
          </p:cNvGraphicFramePr>
          <p:nvPr/>
        </p:nvGraphicFramePr>
        <p:xfrm>
          <a:off x="2787651" y="5386388"/>
          <a:ext cx="1795463" cy="995362"/>
        </p:xfrm>
        <a:graphic>
          <a:graphicData uri="http://schemas.openxmlformats.org/presentationml/2006/ole">
            <mc:AlternateContent xmlns:mc="http://schemas.openxmlformats.org/markup-compatibility/2006">
              <mc:Choice xmlns:v="urn:schemas-microsoft-com:vml" Requires="v">
                <p:oleObj spid="_x0000_s21509" name="Equation" r:id="rId9" imgW="710891" imgH="393529" progId="Equation.3">
                  <p:embed/>
                </p:oleObj>
              </mc:Choice>
              <mc:Fallback>
                <p:oleObj name="Equation" r:id="rId9" imgW="710891" imgH="39352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87651" y="5386388"/>
                        <a:ext cx="1795463" cy="995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0058" name="Object 10"/>
          <p:cNvGraphicFramePr>
            <a:graphicFrameLocks noChangeAspect="1"/>
          </p:cNvGraphicFramePr>
          <p:nvPr/>
        </p:nvGraphicFramePr>
        <p:xfrm>
          <a:off x="4079875" y="844551"/>
          <a:ext cx="1811338" cy="614363"/>
        </p:xfrm>
        <a:graphic>
          <a:graphicData uri="http://schemas.openxmlformats.org/presentationml/2006/ole">
            <mc:AlternateContent xmlns:mc="http://schemas.openxmlformats.org/markup-compatibility/2006">
              <mc:Choice xmlns:v="urn:schemas-microsoft-com:vml" Requires="v">
                <p:oleObj spid="_x0000_s21510" name="Equation" r:id="rId11" imgW="710891" imgH="241195" progId="Equation.3">
                  <p:embed/>
                </p:oleObj>
              </mc:Choice>
              <mc:Fallback>
                <p:oleObj name="Equation" r:id="rId11" imgW="710891" imgH="241195"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79875" y="844551"/>
                        <a:ext cx="1811338" cy="614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0059" name="Object 11"/>
          <p:cNvGraphicFramePr>
            <a:graphicFrameLocks noChangeAspect="1"/>
          </p:cNvGraphicFramePr>
          <p:nvPr/>
        </p:nvGraphicFramePr>
        <p:xfrm>
          <a:off x="4557713" y="1571625"/>
          <a:ext cx="3194050" cy="522288"/>
        </p:xfrm>
        <a:graphic>
          <a:graphicData uri="http://schemas.openxmlformats.org/presentationml/2006/ole">
            <mc:AlternateContent xmlns:mc="http://schemas.openxmlformats.org/markup-compatibility/2006">
              <mc:Choice xmlns:v="urn:schemas-microsoft-com:vml" Requires="v">
                <p:oleObj spid="_x0000_s21511" name="Equation" r:id="rId13" imgW="1320227" imgH="215806" progId="Equation.3">
                  <p:embed/>
                </p:oleObj>
              </mc:Choice>
              <mc:Fallback>
                <p:oleObj name="Equation" r:id="rId13" imgW="1320227" imgH="215806"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57713" y="1571625"/>
                        <a:ext cx="3194050" cy="522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0060" name="Object 12"/>
          <p:cNvGraphicFramePr>
            <a:graphicFrameLocks noChangeAspect="1"/>
          </p:cNvGraphicFramePr>
          <p:nvPr/>
        </p:nvGraphicFramePr>
        <p:xfrm>
          <a:off x="7740650" y="1585914"/>
          <a:ext cx="1811338" cy="522287"/>
        </p:xfrm>
        <a:graphic>
          <a:graphicData uri="http://schemas.openxmlformats.org/presentationml/2006/ole">
            <mc:AlternateContent xmlns:mc="http://schemas.openxmlformats.org/markup-compatibility/2006">
              <mc:Choice xmlns:v="urn:schemas-microsoft-com:vml" Requires="v">
                <p:oleObj spid="_x0000_s21512" name="Equation" r:id="rId15" imgW="748975" imgH="215806" progId="Equation.3">
                  <p:embed/>
                </p:oleObj>
              </mc:Choice>
              <mc:Fallback>
                <p:oleObj name="Equation" r:id="rId15" imgW="748975" imgH="215806"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40650" y="1585914"/>
                        <a:ext cx="1811338" cy="52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0061" name="Object 13"/>
          <p:cNvGraphicFramePr>
            <a:graphicFrameLocks noChangeAspect="1"/>
          </p:cNvGraphicFramePr>
          <p:nvPr/>
        </p:nvGraphicFramePr>
        <p:xfrm>
          <a:off x="6765926" y="3638550"/>
          <a:ext cx="3217863" cy="1085850"/>
        </p:xfrm>
        <a:graphic>
          <a:graphicData uri="http://schemas.openxmlformats.org/presentationml/2006/ole">
            <mc:AlternateContent xmlns:mc="http://schemas.openxmlformats.org/markup-compatibility/2006">
              <mc:Choice xmlns:v="urn:schemas-microsoft-com:vml" Requires="v">
                <p:oleObj spid="_x0000_s21513" name="Equation" r:id="rId17" imgW="1040948" imgH="393529" progId="Equation.3">
                  <p:embed/>
                </p:oleObj>
              </mc:Choice>
              <mc:Fallback>
                <p:oleObj name="Equation" r:id="rId17" imgW="1040948" imgH="393529"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765926" y="3638550"/>
                        <a:ext cx="3217863" cy="1085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70062" name="Rectangle 14"/>
          <p:cNvSpPr>
            <a:spLocks noChangeArrowheads="1"/>
          </p:cNvSpPr>
          <p:nvPr/>
        </p:nvSpPr>
        <p:spPr bwMode="auto">
          <a:xfrm>
            <a:off x="8772525" y="549276"/>
            <a:ext cx="1369286"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lnSpc>
                <a:spcPct val="80000"/>
              </a:lnSpc>
              <a:buFontTx/>
              <a:buNone/>
            </a:pPr>
            <a:r>
              <a:rPr lang="fa-IR" altLang="en-US"/>
              <a:t>در نتيجه: </a:t>
            </a:r>
          </a:p>
        </p:txBody>
      </p:sp>
      <p:sp>
        <p:nvSpPr>
          <p:cNvPr id="770063" name="Rectangle 15"/>
          <p:cNvSpPr>
            <a:spLocks noChangeArrowheads="1"/>
          </p:cNvSpPr>
          <p:nvPr/>
        </p:nvSpPr>
        <p:spPr bwMode="auto">
          <a:xfrm>
            <a:off x="1962150" y="4724400"/>
            <a:ext cx="8280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en-US" altLang="en-US">
                <a:solidFill>
                  <a:srgbClr val="000000"/>
                </a:solidFill>
                <a:cs typeface="Times New Roman" panose="02020603050405020304" pitchFamily="18" charset="0"/>
              </a:rPr>
              <a:t>E=cos</a:t>
            </a:r>
            <a:r>
              <a:rPr lang="el-GR" altLang="en-US">
                <a:solidFill>
                  <a:srgbClr val="000000"/>
                </a:solidFill>
                <a:cs typeface="Times New Roman" panose="02020603050405020304" pitchFamily="18" charset="0"/>
              </a:rPr>
              <a:t>θ</a:t>
            </a:r>
            <a:r>
              <a:rPr lang="fa-IR" altLang="en-US"/>
              <a:t> مؤلفۀ ميدان در راستاي </a:t>
            </a:r>
            <a:r>
              <a:rPr lang="en-US" altLang="en-US">
                <a:solidFill>
                  <a:srgbClr val="000000"/>
                </a:solidFill>
                <a:cs typeface="Times New Roman" panose="02020603050405020304" pitchFamily="18" charset="0"/>
              </a:rPr>
              <a:t>l</a:t>
            </a:r>
            <a:r>
              <a:rPr lang="fa-IR" altLang="en-US"/>
              <a:t> بوده و در جهت تغيير مكان يا حركت بار</a:t>
            </a:r>
            <a:r>
              <a:rPr lang="fa-IR" altLang="en-US">
                <a:solidFill>
                  <a:srgbClr val="000000"/>
                </a:solidFill>
              </a:rPr>
              <a:t> </a:t>
            </a:r>
            <a:r>
              <a:rPr lang="fa-IR" altLang="en-US" baseline="-25000">
                <a:solidFill>
                  <a:srgbClr val="000000"/>
                </a:solidFill>
              </a:rPr>
              <a:t>0</a:t>
            </a:r>
            <a:r>
              <a:rPr lang="en-US" altLang="en-US">
                <a:solidFill>
                  <a:srgbClr val="000000"/>
                </a:solidFill>
              </a:rPr>
              <a:t>q</a:t>
            </a:r>
            <a:r>
              <a:rPr lang="fa-IR" altLang="en-US"/>
              <a:t> آن را با </a:t>
            </a:r>
            <a:r>
              <a:rPr lang="en-US" altLang="en-US">
                <a:solidFill>
                  <a:srgbClr val="000000"/>
                </a:solidFill>
                <a:cs typeface="Times New Roman" panose="02020603050405020304" pitchFamily="18" charset="0"/>
              </a:rPr>
              <a:t>E</a:t>
            </a:r>
            <a:r>
              <a:rPr lang="en-US" altLang="en-US" baseline="-25000">
                <a:solidFill>
                  <a:srgbClr val="000000"/>
                </a:solidFill>
                <a:cs typeface="Times New Roman" panose="02020603050405020304" pitchFamily="18" charset="0"/>
              </a:rPr>
              <a:t>l</a:t>
            </a:r>
            <a:r>
              <a:rPr lang="fa-IR" altLang="en-US"/>
              <a:t> نشان مي‌دهيم :</a:t>
            </a:r>
          </a:p>
        </p:txBody>
      </p:sp>
      <p:sp>
        <p:nvSpPr>
          <p:cNvPr id="770065" name="Rectangle 17"/>
          <p:cNvSpPr>
            <a:spLocks noChangeArrowheads="1"/>
          </p:cNvSpPr>
          <p:nvPr/>
        </p:nvSpPr>
        <p:spPr bwMode="auto">
          <a:xfrm>
            <a:off x="4806950" y="2232026"/>
            <a:ext cx="6413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eaLnBrk="1" hangingPunct="1">
              <a:spcBef>
                <a:spcPct val="0"/>
              </a:spcBef>
              <a:buClrTx/>
              <a:buFontTx/>
              <a:buNone/>
            </a:pPr>
            <a:r>
              <a:rPr lang="fa-IR" altLang="en-US">
                <a:solidFill>
                  <a:schemeClr val="tx2"/>
                </a:solidFill>
              </a:rPr>
              <a:t> (2)</a:t>
            </a:r>
            <a:endParaRPr lang="en-US" altLang="en-US">
              <a:solidFill>
                <a:schemeClr val="tx2"/>
              </a:solidFill>
            </a:endParaRPr>
          </a:p>
        </p:txBody>
      </p:sp>
      <p:sp>
        <p:nvSpPr>
          <p:cNvPr id="770066" name="Rectangle 18"/>
          <p:cNvSpPr>
            <a:spLocks noChangeArrowheads="1"/>
          </p:cNvSpPr>
          <p:nvPr/>
        </p:nvSpPr>
        <p:spPr bwMode="auto">
          <a:xfrm>
            <a:off x="9648826" y="1614488"/>
            <a:ext cx="61427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a:solidFill>
                  <a:schemeClr val="tx2"/>
                </a:solidFill>
              </a:rPr>
              <a:t>(1)</a:t>
            </a:r>
            <a:endParaRPr lang="en-US" altLang="en-US">
              <a:solidFill>
                <a:schemeClr val="tx2"/>
              </a:solidFill>
            </a:endParaRPr>
          </a:p>
        </p:txBody>
      </p:sp>
    </p:spTree>
    <p:extLst>
      <p:ext uri="{BB962C8B-B14F-4D97-AF65-F5344CB8AC3E}">
        <p14:creationId xmlns:p14="http://schemas.microsoft.com/office/powerpoint/2010/main" val="14273080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70062"/>
                                        </p:tgtEl>
                                        <p:attrNameLst>
                                          <p:attrName>style.visibility</p:attrName>
                                        </p:attrNameLst>
                                      </p:cBhvr>
                                      <p:to>
                                        <p:strVal val="visible"/>
                                      </p:to>
                                    </p:set>
                                    <p:animEffect transition="in" filter="fade">
                                      <p:cBhvr>
                                        <p:cTn id="7" dur="800" decel="100000"/>
                                        <p:tgtEl>
                                          <p:spTgt spid="770062"/>
                                        </p:tgtEl>
                                      </p:cBhvr>
                                    </p:animEffect>
                                    <p:anim calcmode="lin" valueType="num">
                                      <p:cBhvr>
                                        <p:cTn id="8" dur="800" decel="100000" fill="hold"/>
                                        <p:tgtEl>
                                          <p:spTgt spid="770062"/>
                                        </p:tgtEl>
                                        <p:attrNameLst>
                                          <p:attrName>style.rotation</p:attrName>
                                        </p:attrNameLst>
                                      </p:cBhvr>
                                      <p:tavLst>
                                        <p:tav tm="0">
                                          <p:val>
                                            <p:fltVal val="-90"/>
                                          </p:val>
                                        </p:tav>
                                        <p:tav tm="100000">
                                          <p:val>
                                            <p:fltVal val="0"/>
                                          </p:val>
                                        </p:tav>
                                      </p:tavLst>
                                    </p:anim>
                                    <p:anim calcmode="lin" valueType="num">
                                      <p:cBhvr>
                                        <p:cTn id="9" dur="800" decel="100000" fill="hold"/>
                                        <p:tgtEl>
                                          <p:spTgt spid="770062"/>
                                        </p:tgtEl>
                                        <p:attrNameLst>
                                          <p:attrName>ppt_x</p:attrName>
                                        </p:attrNameLst>
                                      </p:cBhvr>
                                      <p:tavLst>
                                        <p:tav tm="0">
                                          <p:val>
                                            <p:strVal val="#ppt_x+0.4"/>
                                          </p:val>
                                        </p:tav>
                                        <p:tav tm="100000">
                                          <p:val>
                                            <p:strVal val="#ppt_x-0.05"/>
                                          </p:val>
                                        </p:tav>
                                      </p:tavLst>
                                    </p:anim>
                                    <p:anim calcmode="lin" valueType="num">
                                      <p:cBhvr>
                                        <p:cTn id="10" dur="800" decel="100000" fill="hold"/>
                                        <p:tgtEl>
                                          <p:spTgt spid="77006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006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006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770052"/>
                                        </p:tgtEl>
                                        <p:attrNameLst>
                                          <p:attrName>style.visibility</p:attrName>
                                        </p:attrNameLst>
                                      </p:cBhvr>
                                      <p:to>
                                        <p:strVal val="visible"/>
                                      </p:to>
                                    </p:set>
                                    <p:animEffect transition="in" filter="fade">
                                      <p:cBhvr>
                                        <p:cTn id="16" dur="1000"/>
                                        <p:tgtEl>
                                          <p:spTgt spid="770052"/>
                                        </p:tgtEl>
                                      </p:cBhvr>
                                    </p:animEffect>
                                    <p:anim calcmode="lin" valueType="num">
                                      <p:cBhvr>
                                        <p:cTn id="17" dur="1000" fill="hold"/>
                                        <p:tgtEl>
                                          <p:spTgt spid="770052"/>
                                        </p:tgtEl>
                                        <p:attrNameLst>
                                          <p:attrName>ppt_x</p:attrName>
                                        </p:attrNameLst>
                                      </p:cBhvr>
                                      <p:tavLst>
                                        <p:tav tm="0">
                                          <p:val>
                                            <p:strVal val="#ppt_x"/>
                                          </p:val>
                                        </p:tav>
                                        <p:tav tm="100000">
                                          <p:val>
                                            <p:strVal val="#ppt_x"/>
                                          </p:val>
                                        </p:tav>
                                      </p:tavLst>
                                    </p:anim>
                                    <p:anim calcmode="lin" valueType="num">
                                      <p:cBhvr>
                                        <p:cTn id="18" dur="1000" fill="hold"/>
                                        <p:tgtEl>
                                          <p:spTgt spid="770052"/>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770058"/>
                                        </p:tgtEl>
                                        <p:attrNameLst>
                                          <p:attrName>style.visibility</p:attrName>
                                        </p:attrNameLst>
                                      </p:cBhvr>
                                      <p:to>
                                        <p:strVal val="visible"/>
                                      </p:to>
                                    </p:set>
                                    <p:animEffect transition="in" filter="fade">
                                      <p:cBhvr>
                                        <p:cTn id="23" dur="1000"/>
                                        <p:tgtEl>
                                          <p:spTgt spid="770058"/>
                                        </p:tgtEl>
                                      </p:cBhvr>
                                    </p:animEffect>
                                    <p:anim calcmode="lin" valueType="num">
                                      <p:cBhvr>
                                        <p:cTn id="24" dur="1000" fill="hold"/>
                                        <p:tgtEl>
                                          <p:spTgt spid="770058"/>
                                        </p:tgtEl>
                                        <p:attrNameLst>
                                          <p:attrName>ppt_x</p:attrName>
                                        </p:attrNameLst>
                                      </p:cBhvr>
                                      <p:tavLst>
                                        <p:tav tm="0">
                                          <p:val>
                                            <p:strVal val="#ppt_x"/>
                                          </p:val>
                                        </p:tav>
                                        <p:tav tm="100000">
                                          <p:val>
                                            <p:strVal val="#ppt_x"/>
                                          </p:val>
                                        </p:tav>
                                      </p:tavLst>
                                    </p:anim>
                                    <p:anim calcmode="lin" valueType="num">
                                      <p:cBhvr>
                                        <p:cTn id="25" dur="1000" fill="hold"/>
                                        <p:tgtEl>
                                          <p:spTgt spid="770058"/>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2" presetClass="entr" presetSubtype="0" fill="hold" nodeType="clickEffect">
                                  <p:stCondLst>
                                    <p:cond delay="0"/>
                                  </p:stCondLst>
                                  <p:childTnLst>
                                    <p:set>
                                      <p:cBhvr>
                                        <p:cTn id="29" dur="1" fill="hold">
                                          <p:stCondLst>
                                            <p:cond delay="0"/>
                                          </p:stCondLst>
                                        </p:cTn>
                                        <p:tgtEl>
                                          <p:spTgt spid="770059"/>
                                        </p:tgtEl>
                                        <p:attrNameLst>
                                          <p:attrName>style.visibility</p:attrName>
                                        </p:attrNameLst>
                                      </p:cBhvr>
                                      <p:to>
                                        <p:strVal val="visible"/>
                                      </p:to>
                                    </p:set>
                                    <p:animEffect transition="in" filter="fade">
                                      <p:cBhvr>
                                        <p:cTn id="30" dur="1000"/>
                                        <p:tgtEl>
                                          <p:spTgt spid="770059"/>
                                        </p:tgtEl>
                                      </p:cBhvr>
                                    </p:animEffect>
                                    <p:anim calcmode="lin" valueType="num">
                                      <p:cBhvr>
                                        <p:cTn id="31" dur="1000" fill="hold"/>
                                        <p:tgtEl>
                                          <p:spTgt spid="770059"/>
                                        </p:tgtEl>
                                        <p:attrNameLst>
                                          <p:attrName>ppt_x</p:attrName>
                                        </p:attrNameLst>
                                      </p:cBhvr>
                                      <p:tavLst>
                                        <p:tav tm="0">
                                          <p:val>
                                            <p:strVal val="#ppt_x"/>
                                          </p:val>
                                        </p:tav>
                                        <p:tav tm="100000">
                                          <p:val>
                                            <p:strVal val="#ppt_x"/>
                                          </p:val>
                                        </p:tav>
                                      </p:tavLst>
                                    </p:anim>
                                    <p:anim calcmode="lin" valueType="num">
                                      <p:cBhvr>
                                        <p:cTn id="32" dur="1000" fill="hold"/>
                                        <p:tgtEl>
                                          <p:spTgt spid="770059"/>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entr" presetSubtype="0" fill="hold" nodeType="clickEffect">
                                  <p:stCondLst>
                                    <p:cond delay="0"/>
                                  </p:stCondLst>
                                  <p:childTnLst>
                                    <p:set>
                                      <p:cBhvr>
                                        <p:cTn id="36" dur="1" fill="hold">
                                          <p:stCondLst>
                                            <p:cond delay="0"/>
                                          </p:stCondLst>
                                        </p:cTn>
                                        <p:tgtEl>
                                          <p:spTgt spid="770060"/>
                                        </p:tgtEl>
                                        <p:attrNameLst>
                                          <p:attrName>style.visibility</p:attrName>
                                        </p:attrNameLst>
                                      </p:cBhvr>
                                      <p:to>
                                        <p:strVal val="visible"/>
                                      </p:to>
                                    </p:set>
                                    <p:animEffect transition="in" filter="fade">
                                      <p:cBhvr>
                                        <p:cTn id="37" dur="1000"/>
                                        <p:tgtEl>
                                          <p:spTgt spid="770060"/>
                                        </p:tgtEl>
                                      </p:cBhvr>
                                    </p:animEffect>
                                    <p:anim calcmode="lin" valueType="num">
                                      <p:cBhvr>
                                        <p:cTn id="38" dur="1000" fill="hold"/>
                                        <p:tgtEl>
                                          <p:spTgt spid="770060"/>
                                        </p:tgtEl>
                                        <p:attrNameLst>
                                          <p:attrName>ppt_x</p:attrName>
                                        </p:attrNameLst>
                                      </p:cBhvr>
                                      <p:tavLst>
                                        <p:tav tm="0">
                                          <p:val>
                                            <p:strVal val="#ppt_x"/>
                                          </p:val>
                                        </p:tav>
                                        <p:tav tm="100000">
                                          <p:val>
                                            <p:strVal val="#ppt_x"/>
                                          </p:val>
                                        </p:tav>
                                      </p:tavLst>
                                    </p:anim>
                                    <p:anim calcmode="lin" valueType="num">
                                      <p:cBhvr>
                                        <p:cTn id="39" dur="1000" fill="hold"/>
                                        <p:tgtEl>
                                          <p:spTgt spid="770060"/>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1000"/>
                            </p:stCondLst>
                            <p:childTnLst>
                              <p:par>
                                <p:cTn id="41" presetID="49" presetClass="entr" presetSubtype="0" decel="100000" fill="hold" grpId="0" nodeType="afterEffect">
                                  <p:stCondLst>
                                    <p:cond delay="0"/>
                                  </p:stCondLst>
                                  <p:childTnLst>
                                    <p:set>
                                      <p:cBhvr>
                                        <p:cTn id="42" dur="1" fill="hold">
                                          <p:stCondLst>
                                            <p:cond delay="0"/>
                                          </p:stCondLst>
                                        </p:cTn>
                                        <p:tgtEl>
                                          <p:spTgt spid="770066"/>
                                        </p:tgtEl>
                                        <p:attrNameLst>
                                          <p:attrName>style.visibility</p:attrName>
                                        </p:attrNameLst>
                                      </p:cBhvr>
                                      <p:to>
                                        <p:strVal val="visible"/>
                                      </p:to>
                                    </p:set>
                                    <p:anim calcmode="lin" valueType="num">
                                      <p:cBhvr>
                                        <p:cTn id="43" dur="500" fill="hold"/>
                                        <p:tgtEl>
                                          <p:spTgt spid="770066"/>
                                        </p:tgtEl>
                                        <p:attrNameLst>
                                          <p:attrName>ppt_w</p:attrName>
                                        </p:attrNameLst>
                                      </p:cBhvr>
                                      <p:tavLst>
                                        <p:tav tm="0">
                                          <p:val>
                                            <p:fltVal val="0"/>
                                          </p:val>
                                        </p:tav>
                                        <p:tav tm="100000">
                                          <p:val>
                                            <p:strVal val="#ppt_w"/>
                                          </p:val>
                                        </p:tav>
                                      </p:tavLst>
                                    </p:anim>
                                    <p:anim calcmode="lin" valueType="num">
                                      <p:cBhvr>
                                        <p:cTn id="44" dur="500" fill="hold"/>
                                        <p:tgtEl>
                                          <p:spTgt spid="770066"/>
                                        </p:tgtEl>
                                        <p:attrNameLst>
                                          <p:attrName>ppt_h</p:attrName>
                                        </p:attrNameLst>
                                      </p:cBhvr>
                                      <p:tavLst>
                                        <p:tav tm="0">
                                          <p:val>
                                            <p:fltVal val="0"/>
                                          </p:val>
                                        </p:tav>
                                        <p:tav tm="100000">
                                          <p:val>
                                            <p:strVal val="#ppt_h"/>
                                          </p:val>
                                        </p:tav>
                                      </p:tavLst>
                                    </p:anim>
                                    <p:anim calcmode="lin" valueType="num">
                                      <p:cBhvr>
                                        <p:cTn id="45" dur="500" fill="hold"/>
                                        <p:tgtEl>
                                          <p:spTgt spid="770066"/>
                                        </p:tgtEl>
                                        <p:attrNameLst>
                                          <p:attrName>style.rotation</p:attrName>
                                        </p:attrNameLst>
                                      </p:cBhvr>
                                      <p:tavLst>
                                        <p:tav tm="0">
                                          <p:val>
                                            <p:fltVal val="360"/>
                                          </p:val>
                                        </p:tav>
                                        <p:tav tm="100000">
                                          <p:val>
                                            <p:fltVal val="0"/>
                                          </p:val>
                                        </p:tav>
                                      </p:tavLst>
                                    </p:anim>
                                    <p:animEffect transition="in" filter="fade">
                                      <p:cBhvr>
                                        <p:cTn id="46" dur="500"/>
                                        <p:tgtEl>
                                          <p:spTgt spid="77006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42" presetClass="entr" presetSubtype="0" fill="hold" nodeType="clickEffect">
                                  <p:stCondLst>
                                    <p:cond delay="0"/>
                                  </p:stCondLst>
                                  <p:childTnLst>
                                    <p:set>
                                      <p:cBhvr>
                                        <p:cTn id="50" dur="1" fill="hold">
                                          <p:stCondLst>
                                            <p:cond delay="0"/>
                                          </p:stCondLst>
                                        </p:cTn>
                                        <p:tgtEl>
                                          <p:spTgt spid="770054"/>
                                        </p:tgtEl>
                                        <p:attrNameLst>
                                          <p:attrName>style.visibility</p:attrName>
                                        </p:attrNameLst>
                                      </p:cBhvr>
                                      <p:to>
                                        <p:strVal val="visible"/>
                                      </p:to>
                                    </p:set>
                                    <p:animEffect transition="in" filter="fade">
                                      <p:cBhvr>
                                        <p:cTn id="51" dur="1000"/>
                                        <p:tgtEl>
                                          <p:spTgt spid="770054"/>
                                        </p:tgtEl>
                                      </p:cBhvr>
                                    </p:animEffect>
                                    <p:anim calcmode="lin" valueType="num">
                                      <p:cBhvr>
                                        <p:cTn id="52" dur="1000" fill="hold"/>
                                        <p:tgtEl>
                                          <p:spTgt spid="770054"/>
                                        </p:tgtEl>
                                        <p:attrNameLst>
                                          <p:attrName>ppt_x</p:attrName>
                                        </p:attrNameLst>
                                      </p:cBhvr>
                                      <p:tavLst>
                                        <p:tav tm="0">
                                          <p:val>
                                            <p:strVal val="#ppt_x"/>
                                          </p:val>
                                        </p:tav>
                                        <p:tav tm="100000">
                                          <p:val>
                                            <p:strVal val="#ppt_x"/>
                                          </p:val>
                                        </p:tav>
                                      </p:tavLst>
                                    </p:anim>
                                    <p:anim calcmode="lin" valueType="num">
                                      <p:cBhvr>
                                        <p:cTn id="53" dur="1000" fill="hold"/>
                                        <p:tgtEl>
                                          <p:spTgt spid="770054"/>
                                        </p:tgtEl>
                                        <p:attrNameLst>
                                          <p:attrName>ppt_y</p:attrName>
                                        </p:attrNameLst>
                                      </p:cBhvr>
                                      <p:tavLst>
                                        <p:tav tm="0">
                                          <p:val>
                                            <p:strVal val="#ppt_y+.1"/>
                                          </p:val>
                                        </p:tav>
                                        <p:tav tm="100000">
                                          <p:val>
                                            <p:strVal val="#ppt_y"/>
                                          </p:val>
                                        </p:tav>
                                      </p:tavLst>
                                    </p:anim>
                                  </p:childTnLst>
                                </p:cTn>
                              </p:par>
                            </p:childTnLst>
                          </p:cTn>
                        </p:par>
                        <p:par>
                          <p:cTn id="54" fill="hold" nodeType="afterGroup">
                            <p:stCondLst>
                              <p:cond delay="1000"/>
                            </p:stCondLst>
                            <p:childTnLst>
                              <p:par>
                                <p:cTn id="55" presetID="49" presetClass="entr" presetSubtype="0" decel="100000" fill="hold" grpId="0" nodeType="afterEffect">
                                  <p:stCondLst>
                                    <p:cond delay="0"/>
                                  </p:stCondLst>
                                  <p:childTnLst>
                                    <p:set>
                                      <p:cBhvr>
                                        <p:cTn id="56" dur="1" fill="hold">
                                          <p:stCondLst>
                                            <p:cond delay="0"/>
                                          </p:stCondLst>
                                        </p:cTn>
                                        <p:tgtEl>
                                          <p:spTgt spid="770065"/>
                                        </p:tgtEl>
                                        <p:attrNameLst>
                                          <p:attrName>style.visibility</p:attrName>
                                        </p:attrNameLst>
                                      </p:cBhvr>
                                      <p:to>
                                        <p:strVal val="visible"/>
                                      </p:to>
                                    </p:set>
                                    <p:anim calcmode="lin" valueType="num">
                                      <p:cBhvr>
                                        <p:cTn id="57" dur="500" fill="hold"/>
                                        <p:tgtEl>
                                          <p:spTgt spid="770065"/>
                                        </p:tgtEl>
                                        <p:attrNameLst>
                                          <p:attrName>ppt_w</p:attrName>
                                        </p:attrNameLst>
                                      </p:cBhvr>
                                      <p:tavLst>
                                        <p:tav tm="0">
                                          <p:val>
                                            <p:fltVal val="0"/>
                                          </p:val>
                                        </p:tav>
                                        <p:tav tm="100000">
                                          <p:val>
                                            <p:strVal val="#ppt_w"/>
                                          </p:val>
                                        </p:tav>
                                      </p:tavLst>
                                    </p:anim>
                                    <p:anim calcmode="lin" valueType="num">
                                      <p:cBhvr>
                                        <p:cTn id="58" dur="500" fill="hold"/>
                                        <p:tgtEl>
                                          <p:spTgt spid="770065"/>
                                        </p:tgtEl>
                                        <p:attrNameLst>
                                          <p:attrName>ppt_h</p:attrName>
                                        </p:attrNameLst>
                                      </p:cBhvr>
                                      <p:tavLst>
                                        <p:tav tm="0">
                                          <p:val>
                                            <p:fltVal val="0"/>
                                          </p:val>
                                        </p:tav>
                                        <p:tav tm="100000">
                                          <p:val>
                                            <p:strVal val="#ppt_h"/>
                                          </p:val>
                                        </p:tav>
                                      </p:tavLst>
                                    </p:anim>
                                    <p:anim calcmode="lin" valueType="num">
                                      <p:cBhvr>
                                        <p:cTn id="59" dur="500" fill="hold"/>
                                        <p:tgtEl>
                                          <p:spTgt spid="770065"/>
                                        </p:tgtEl>
                                        <p:attrNameLst>
                                          <p:attrName>style.rotation</p:attrName>
                                        </p:attrNameLst>
                                      </p:cBhvr>
                                      <p:tavLst>
                                        <p:tav tm="0">
                                          <p:val>
                                            <p:fltVal val="360"/>
                                          </p:val>
                                        </p:tav>
                                        <p:tav tm="100000">
                                          <p:val>
                                            <p:fltVal val="0"/>
                                          </p:val>
                                        </p:tav>
                                      </p:tavLst>
                                    </p:anim>
                                    <p:animEffect transition="in" filter="fade">
                                      <p:cBhvr>
                                        <p:cTn id="60" dur="500"/>
                                        <p:tgtEl>
                                          <p:spTgt spid="77006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49" presetClass="entr" presetSubtype="0" decel="100000" fill="hold" grpId="0" nodeType="clickEffect">
                                  <p:stCondLst>
                                    <p:cond delay="0"/>
                                  </p:stCondLst>
                                  <p:childTnLst>
                                    <p:set>
                                      <p:cBhvr>
                                        <p:cTn id="64" dur="1" fill="hold">
                                          <p:stCondLst>
                                            <p:cond delay="0"/>
                                          </p:stCondLst>
                                        </p:cTn>
                                        <p:tgtEl>
                                          <p:spTgt spid="770050"/>
                                        </p:tgtEl>
                                        <p:attrNameLst>
                                          <p:attrName>style.visibility</p:attrName>
                                        </p:attrNameLst>
                                      </p:cBhvr>
                                      <p:to>
                                        <p:strVal val="visible"/>
                                      </p:to>
                                    </p:set>
                                    <p:anim calcmode="lin" valueType="num">
                                      <p:cBhvr>
                                        <p:cTn id="65" dur="500" fill="hold"/>
                                        <p:tgtEl>
                                          <p:spTgt spid="770050"/>
                                        </p:tgtEl>
                                        <p:attrNameLst>
                                          <p:attrName>ppt_w</p:attrName>
                                        </p:attrNameLst>
                                      </p:cBhvr>
                                      <p:tavLst>
                                        <p:tav tm="0">
                                          <p:val>
                                            <p:fltVal val="0"/>
                                          </p:val>
                                        </p:tav>
                                        <p:tav tm="100000">
                                          <p:val>
                                            <p:strVal val="#ppt_w"/>
                                          </p:val>
                                        </p:tav>
                                      </p:tavLst>
                                    </p:anim>
                                    <p:anim calcmode="lin" valueType="num">
                                      <p:cBhvr>
                                        <p:cTn id="66" dur="500" fill="hold"/>
                                        <p:tgtEl>
                                          <p:spTgt spid="770050"/>
                                        </p:tgtEl>
                                        <p:attrNameLst>
                                          <p:attrName>ppt_h</p:attrName>
                                        </p:attrNameLst>
                                      </p:cBhvr>
                                      <p:tavLst>
                                        <p:tav tm="0">
                                          <p:val>
                                            <p:fltVal val="0"/>
                                          </p:val>
                                        </p:tav>
                                        <p:tav tm="100000">
                                          <p:val>
                                            <p:strVal val="#ppt_h"/>
                                          </p:val>
                                        </p:tav>
                                      </p:tavLst>
                                    </p:anim>
                                    <p:anim calcmode="lin" valueType="num">
                                      <p:cBhvr>
                                        <p:cTn id="67" dur="500" fill="hold"/>
                                        <p:tgtEl>
                                          <p:spTgt spid="770050"/>
                                        </p:tgtEl>
                                        <p:attrNameLst>
                                          <p:attrName>style.rotation</p:attrName>
                                        </p:attrNameLst>
                                      </p:cBhvr>
                                      <p:tavLst>
                                        <p:tav tm="0">
                                          <p:val>
                                            <p:fltVal val="360"/>
                                          </p:val>
                                        </p:tav>
                                        <p:tav tm="100000">
                                          <p:val>
                                            <p:fltVal val="0"/>
                                          </p:val>
                                        </p:tav>
                                      </p:tavLst>
                                    </p:anim>
                                    <p:animEffect transition="in" filter="fade">
                                      <p:cBhvr>
                                        <p:cTn id="68" dur="500"/>
                                        <p:tgtEl>
                                          <p:spTgt spid="770050"/>
                                        </p:tgtEl>
                                      </p:cBhvr>
                                    </p:animEffect>
                                  </p:childTnLst>
                                </p:cTn>
                              </p:par>
                            </p:childTnLst>
                          </p:cTn>
                        </p:par>
                        <p:par>
                          <p:cTn id="69" fill="hold" nodeType="afterGroup">
                            <p:stCondLst>
                              <p:cond delay="500"/>
                            </p:stCondLst>
                            <p:childTnLst>
                              <p:par>
                                <p:cTn id="70" presetID="34" presetClass="entr" presetSubtype="0" fill="hold" nodeType="afterEffect">
                                  <p:stCondLst>
                                    <p:cond delay="0"/>
                                  </p:stCondLst>
                                  <p:childTnLst>
                                    <p:set>
                                      <p:cBhvr>
                                        <p:cTn id="71" dur="1" fill="hold">
                                          <p:stCondLst>
                                            <p:cond delay="0"/>
                                          </p:stCondLst>
                                        </p:cTn>
                                        <p:tgtEl>
                                          <p:spTgt spid="770056"/>
                                        </p:tgtEl>
                                        <p:attrNameLst>
                                          <p:attrName>style.visibility</p:attrName>
                                        </p:attrNameLst>
                                      </p:cBhvr>
                                      <p:to>
                                        <p:strVal val="visible"/>
                                      </p:to>
                                    </p:set>
                                    <p:anim from="(-#ppt_w/2)" to="(#ppt_x)" calcmode="lin" valueType="num">
                                      <p:cBhvr>
                                        <p:cTn id="72" dur="600" fill="hold">
                                          <p:stCondLst>
                                            <p:cond delay="0"/>
                                          </p:stCondLst>
                                        </p:cTn>
                                        <p:tgtEl>
                                          <p:spTgt spid="770056"/>
                                        </p:tgtEl>
                                        <p:attrNameLst>
                                          <p:attrName>ppt_x</p:attrName>
                                        </p:attrNameLst>
                                      </p:cBhvr>
                                    </p:anim>
                                    <p:anim from="0" to="-1.0" calcmode="lin" valueType="num">
                                      <p:cBhvr>
                                        <p:cTn id="73" dur="200" decel="50000" autoRev="1" fill="hold">
                                          <p:stCondLst>
                                            <p:cond delay="600"/>
                                          </p:stCondLst>
                                        </p:cTn>
                                        <p:tgtEl>
                                          <p:spTgt spid="770056"/>
                                        </p:tgtEl>
                                        <p:attrNameLst>
                                          <p:attrName>xshear</p:attrName>
                                        </p:attrNameLst>
                                      </p:cBhvr>
                                    </p:anim>
                                    <p:animScale>
                                      <p:cBhvr>
                                        <p:cTn id="74" dur="200" decel="100000" autoRev="1" fill="hold">
                                          <p:stCondLst>
                                            <p:cond delay="600"/>
                                          </p:stCondLst>
                                        </p:cTn>
                                        <p:tgtEl>
                                          <p:spTgt spid="770056"/>
                                        </p:tgtEl>
                                      </p:cBhvr>
                                      <p:from x="100000" y="100000"/>
                                      <p:to x="80000" y="100000"/>
                                    </p:animScale>
                                    <p:anim by="(#ppt_h/3+#ppt_w*0.1)" calcmode="lin" valueType="num">
                                      <p:cBhvr additive="sum">
                                        <p:cTn id="75" dur="200" decel="100000" autoRev="1" fill="hold">
                                          <p:stCondLst>
                                            <p:cond delay="600"/>
                                          </p:stCondLst>
                                        </p:cTn>
                                        <p:tgtEl>
                                          <p:spTgt spid="770056"/>
                                        </p:tgtEl>
                                        <p:attrNameLst>
                                          <p:attrName>ppt_x</p:attrName>
                                        </p:attrNameLst>
                                      </p:cBhvr>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34" presetClass="entr" presetSubtype="0" fill="hold" nodeType="clickEffect">
                                  <p:stCondLst>
                                    <p:cond delay="0"/>
                                  </p:stCondLst>
                                  <p:childTnLst>
                                    <p:set>
                                      <p:cBhvr>
                                        <p:cTn id="79" dur="1" fill="hold">
                                          <p:stCondLst>
                                            <p:cond delay="0"/>
                                          </p:stCondLst>
                                        </p:cTn>
                                        <p:tgtEl>
                                          <p:spTgt spid="770061"/>
                                        </p:tgtEl>
                                        <p:attrNameLst>
                                          <p:attrName>style.visibility</p:attrName>
                                        </p:attrNameLst>
                                      </p:cBhvr>
                                      <p:to>
                                        <p:strVal val="visible"/>
                                      </p:to>
                                    </p:set>
                                    <p:anim from="(-#ppt_w/2)" to="(#ppt_x)" calcmode="lin" valueType="num">
                                      <p:cBhvr>
                                        <p:cTn id="80" dur="600" fill="hold">
                                          <p:stCondLst>
                                            <p:cond delay="0"/>
                                          </p:stCondLst>
                                        </p:cTn>
                                        <p:tgtEl>
                                          <p:spTgt spid="770061"/>
                                        </p:tgtEl>
                                        <p:attrNameLst>
                                          <p:attrName>ppt_x</p:attrName>
                                        </p:attrNameLst>
                                      </p:cBhvr>
                                    </p:anim>
                                    <p:anim from="0" to="-1.0" calcmode="lin" valueType="num">
                                      <p:cBhvr>
                                        <p:cTn id="81" dur="200" decel="50000" autoRev="1" fill="hold">
                                          <p:stCondLst>
                                            <p:cond delay="600"/>
                                          </p:stCondLst>
                                        </p:cTn>
                                        <p:tgtEl>
                                          <p:spTgt spid="770061"/>
                                        </p:tgtEl>
                                        <p:attrNameLst>
                                          <p:attrName>xshear</p:attrName>
                                        </p:attrNameLst>
                                      </p:cBhvr>
                                    </p:anim>
                                    <p:animScale>
                                      <p:cBhvr>
                                        <p:cTn id="82" dur="200" decel="100000" autoRev="1" fill="hold">
                                          <p:stCondLst>
                                            <p:cond delay="600"/>
                                          </p:stCondLst>
                                        </p:cTn>
                                        <p:tgtEl>
                                          <p:spTgt spid="770061"/>
                                        </p:tgtEl>
                                      </p:cBhvr>
                                      <p:from x="100000" y="100000"/>
                                      <p:to x="80000" y="100000"/>
                                    </p:animScale>
                                    <p:anim by="(#ppt_h/3+#ppt_w*0.1)" calcmode="lin" valueType="num">
                                      <p:cBhvr additive="sum">
                                        <p:cTn id="83" dur="200" decel="100000" autoRev="1" fill="hold">
                                          <p:stCondLst>
                                            <p:cond delay="600"/>
                                          </p:stCondLst>
                                        </p:cTn>
                                        <p:tgtEl>
                                          <p:spTgt spid="770061"/>
                                        </p:tgtEl>
                                        <p:attrNameLst>
                                          <p:attrName>ppt_x</p:attrName>
                                        </p:attrNameLst>
                                      </p:cBhvr>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27" presetClass="entr" presetSubtype="0" fill="hold" grpId="0" nodeType="clickEffect">
                                  <p:stCondLst>
                                    <p:cond delay="0"/>
                                  </p:stCondLst>
                                  <p:iterate type="lt">
                                    <p:tmPct val="50000"/>
                                  </p:iterate>
                                  <p:childTnLst>
                                    <p:set>
                                      <p:cBhvr>
                                        <p:cTn id="87" dur="1" fill="hold">
                                          <p:stCondLst>
                                            <p:cond delay="0"/>
                                          </p:stCondLst>
                                        </p:cTn>
                                        <p:tgtEl>
                                          <p:spTgt spid="770063"/>
                                        </p:tgtEl>
                                        <p:attrNameLst>
                                          <p:attrName>style.visibility</p:attrName>
                                        </p:attrNameLst>
                                      </p:cBhvr>
                                      <p:to>
                                        <p:strVal val="visible"/>
                                      </p:to>
                                    </p:set>
                                    <p:anim calcmode="discrete" valueType="clr">
                                      <p:cBhvr override="childStyle">
                                        <p:cTn id="88" dur="80"/>
                                        <p:tgtEl>
                                          <p:spTgt spid="770063"/>
                                        </p:tgtEl>
                                        <p:attrNameLst>
                                          <p:attrName>style.color</p:attrName>
                                        </p:attrNameLst>
                                      </p:cBhvr>
                                      <p:tavLst>
                                        <p:tav tm="0">
                                          <p:val>
                                            <p:clrVal>
                                              <a:schemeClr val="accent2"/>
                                            </p:clrVal>
                                          </p:val>
                                        </p:tav>
                                        <p:tav tm="50000">
                                          <p:val>
                                            <p:clrVal>
                                              <a:schemeClr val="hlink"/>
                                            </p:clrVal>
                                          </p:val>
                                        </p:tav>
                                      </p:tavLst>
                                    </p:anim>
                                    <p:anim calcmode="discrete" valueType="clr">
                                      <p:cBhvr>
                                        <p:cTn id="89" dur="80"/>
                                        <p:tgtEl>
                                          <p:spTgt spid="770063"/>
                                        </p:tgtEl>
                                        <p:attrNameLst>
                                          <p:attrName>fillcolor</p:attrName>
                                        </p:attrNameLst>
                                      </p:cBhvr>
                                      <p:tavLst>
                                        <p:tav tm="0">
                                          <p:val>
                                            <p:clrVal>
                                              <a:schemeClr val="accent2"/>
                                            </p:clrVal>
                                          </p:val>
                                        </p:tav>
                                        <p:tav tm="50000">
                                          <p:val>
                                            <p:clrVal>
                                              <a:schemeClr val="hlink"/>
                                            </p:clrVal>
                                          </p:val>
                                        </p:tav>
                                      </p:tavLst>
                                    </p:anim>
                                    <p:set>
                                      <p:cBhvr>
                                        <p:cTn id="90" dur="80"/>
                                        <p:tgtEl>
                                          <p:spTgt spid="770063"/>
                                        </p:tgtEl>
                                        <p:attrNameLst>
                                          <p:attrName>fill.type</p:attrName>
                                        </p:attrNameLst>
                                      </p:cBhvr>
                                      <p:to>
                                        <p:strVal val="solid"/>
                                      </p:to>
                                    </p:set>
                                  </p:childTnLst>
                                </p:cTn>
                              </p:par>
                            </p:childTnLst>
                          </p:cTn>
                        </p:par>
                        <p:par>
                          <p:cTn id="91" fill="hold" nodeType="afterGroup">
                            <p:stCondLst>
                              <p:cond delay="3040"/>
                            </p:stCondLst>
                            <p:childTnLst>
                              <p:par>
                                <p:cTn id="92" presetID="42" presetClass="entr" presetSubtype="0" fill="hold" nodeType="afterEffect">
                                  <p:stCondLst>
                                    <p:cond delay="0"/>
                                  </p:stCondLst>
                                  <p:childTnLst>
                                    <p:set>
                                      <p:cBhvr>
                                        <p:cTn id="93" dur="1" fill="hold">
                                          <p:stCondLst>
                                            <p:cond delay="0"/>
                                          </p:stCondLst>
                                        </p:cTn>
                                        <p:tgtEl>
                                          <p:spTgt spid="770057"/>
                                        </p:tgtEl>
                                        <p:attrNameLst>
                                          <p:attrName>style.visibility</p:attrName>
                                        </p:attrNameLst>
                                      </p:cBhvr>
                                      <p:to>
                                        <p:strVal val="visible"/>
                                      </p:to>
                                    </p:set>
                                    <p:animEffect transition="in" filter="fade">
                                      <p:cBhvr>
                                        <p:cTn id="94" dur="1000"/>
                                        <p:tgtEl>
                                          <p:spTgt spid="770057"/>
                                        </p:tgtEl>
                                      </p:cBhvr>
                                    </p:animEffect>
                                    <p:anim calcmode="lin" valueType="num">
                                      <p:cBhvr>
                                        <p:cTn id="95" dur="1000" fill="hold"/>
                                        <p:tgtEl>
                                          <p:spTgt spid="770057"/>
                                        </p:tgtEl>
                                        <p:attrNameLst>
                                          <p:attrName>ppt_x</p:attrName>
                                        </p:attrNameLst>
                                      </p:cBhvr>
                                      <p:tavLst>
                                        <p:tav tm="0">
                                          <p:val>
                                            <p:strVal val="#ppt_x"/>
                                          </p:val>
                                        </p:tav>
                                        <p:tav tm="100000">
                                          <p:val>
                                            <p:strVal val="#ppt_x"/>
                                          </p:val>
                                        </p:tav>
                                      </p:tavLst>
                                    </p:anim>
                                    <p:anim calcmode="lin" valueType="num">
                                      <p:cBhvr>
                                        <p:cTn id="96" dur="1000" fill="hold"/>
                                        <p:tgtEl>
                                          <p:spTgt spid="7700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0050" grpId="0"/>
      <p:bldP spid="770062" grpId="0"/>
      <p:bldP spid="770063" grpId="0"/>
      <p:bldP spid="770065" grpId="0"/>
      <p:bldP spid="77006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4" name="Rectangle 2"/>
          <p:cNvSpPr>
            <a:spLocks noGrp="1" noChangeArrowheads="1"/>
          </p:cNvSpPr>
          <p:nvPr>
            <p:ph type="title"/>
          </p:nvPr>
        </p:nvSpPr>
        <p:spPr>
          <a:xfrm>
            <a:off x="2063750" y="1150938"/>
            <a:ext cx="8001000" cy="838200"/>
          </a:xfrm>
        </p:spPr>
        <p:txBody>
          <a:bodyPr>
            <a:normAutofit fontScale="90000"/>
          </a:bodyPr>
          <a:lstStyle/>
          <a:p>
            <a:pPr algn="ctr" eaLnBrk="1" hangingPunct="1"/>
            <a:r>
              <a:rPr lang="fa-IR" altLang="en-US" smtClean="0"/>
              <a:t> ميدان الكتريكي برابر منفي گراديان يا شيب پتانسيل است :</a:t>
            </a:r>
            <a:endParaRPr lang="en-US" altLang="en-US" smtClean="0"/>
          </a:p>
        </p:txBody>
      </p:sp>
      <p:sp>
        <p:nvSpPr>
          <p:cNvPr id="771075" name="Rectangle 3"/>
          <p:cNvSpPr>
            <a:spLocks noGrp="1" noChangeArrowheads="1"/>
          </p:cNvSpPr>
          <p:nvPr>
            <p:ph type="body" idx="1"/>
          </p:nvPr>
        </p:nvSpPr>
        <p:spPr>
          <a:xfrm>
            <a:off x="2035175" y="2852739"/>
            <a:ext cx="8135938" cy="2016125"/>
          </a:xfrm>
        </p:spPr>
        <p:txBody>
          <a:bodyPr/>
          <a:lstStyle/>
          <a:p>
            <a:pPr marL="0" indent="0" algn="just">
              <a:lnSpc>
                <a:spcPct val="110000"/>
              </a:lnSpc>
              <a:buNone/>
            </a:pPr>
            <a:r>
              <a:rPr lang="fa-IR" altLang="en-US" smtClean="0"/>
              <a:t>در حدي كه </a:t>
            </a:r>
            <a:r>
              <a:rPr lang="el-GR" altLang="en-US" smtClean="0">
                <a:solidFill>
                  <a:srgbClr val="000000"/>
                </a:solidFill>
                <a:cs typeface="Times New Roman" panose="02020603050405020304" pitchFamily="18" charset="0"/>
              </a:rPr>
              <a:t>Δ</a:t>
            </a:r>
            <a:r>
              <a:rPr lang="en-US" altLang="en-US" smtClean="0">
                <a:solidFill>
                  <a:srgbClr val="000000"/>
                </a:solidFill>
                <a:cs typeface="Times New Roman" panose="02020603050405020304" pitchFamily="18" charset="0"/>
              </a:rPr>
              <a:t>l → </a:t>
            </a:r>
            <a:r>
              <a:rPr lang="en-US" altLang="en-US" smtClean="0">
                <a:solidFill>
                  <a:srgbClr val="000000"/>
                </a:solidFill>
                <a:latin typeface="B Nazanin" panose="00000400000000000000" pitchFamily="2" charset="-78"/>
              </a:rPr>
              <a:t>0</a:t>
            </a:r>
            <a:r>
              <a:rPr lang="fa-IR" altLang="en-US" smtClean="0"/>
              <a:t> ميل كند يعني اگر </a:t>
            </a:r>
            <a:r>
              <a:rPr lang="en-US" altLang="en-US" smtClean="0">
                <a:solidFill>
                  <a:srgbClr val="000000"/>
                </a:solidFill>
              </a:rPr>
              <a:t>E</a:t>
            </a:r>
            <a:r>
              <a:rPr lang="en-US" altLang="en-US" baseline="-25000" smtClean="0">
                <a:solidFill>
                  <a:srgbClr val="000000"/>
                </a:solidFill>
                <a:latin typeface="B Nazanin" panose="00000400000000000000" pitchFamily="2" charset="-78"/>
              </a:rPr>
              <a:t>1</a:t>
            </a:r>
            <a:r>
              <a:rPr lang="fa-IR" altLang="en-US" smtClean="0"/>
              <a:t> را درست در يك نقطه بخواهيم و جهت </a:t>
            </a:r>
            <a:r>
              <a:rPr lang="en-US" altLang="en-US" smtClean="0">
                <a:solidFill>
                  <a:srgbClr val="000000"/>
                </a:solidFill>
              </a:rPr>
              <a:t>l</a:t>
            </a:r>
            <a:r>
              <a:rPr lang="fa-IR" altLang="en-US" smtClean="0"/>
              <a:t> همان جهت </a:t>
            </a:r>
            <a:r>
              <a:rPr lang="en-US" altLang="en-US" smtClean="0">
                <a:solidFill>
                  <a:srgbClr val="000000"/>
                </a:solidFill>
              </a:rPr>
              <a:t>x</a:t>
            </a:r>
            <a:r>
              <a:rPr lang="fa-IR" altLang="en-US" smtClean="0"/>
              <a:t> باشد ، داريم : </a:t>
            </a:r>
            <a:r>
              <a:rPr lang="en-US" altLang="en-US" smtClean="0"/>
              <a:t> </a:t>
            </a:r>
            <a:r>
              <a:rPr lang="en-US" altLang="en-US" smtClean="0">
                <a:solidFill>
                  <a:srgbClr val="000000"/>
                </a:solidFill>
                <a:cs typeface="Times New Roman" panose="02020603050405020304" pitchFamily="18" charset="0"/>
              </a:rPr>
              <a:t>E = -</a:t>
            </a:r>
            <a:r>
              <a:rPr lang="en-US" altLang="en-US" sz="3600" baseline="30000">
                <a:solidFill>
                  <a:srgbClr val="000000"/>
                </a:solidFill>
                <a:cs typeface="Times New Roman" panose="02020603050405020304" pitchFamily="18" charset="0"/>
              </a:rPr>
              <a:t>dv</a:t>
            </a:r>
            <a:r>
              <a:rPr lang="en-US" altLang="en-US" sz="3600">
                <a:solidFill>
                  <a:srgbClr val="000000"/>
                </a:solidFill>
                <a:cs typeface="Times New Roman" panose="02020603050405020304" pitchFamily="18" charset="0"/>
              </a:rPr>
              <a:t>⁄</a:t>
            </a:r>
            <a:r>
              <a:rPr lang="en-US" altLang="en-US" sz="3600" baseline="-25000">
                <a:solidFill>
                  <a:srgbClr val="000000"/>
                </a:solidFill>
                <a:cs typeface="Times New Roman" panose="02020603050405020304" pitchFamily="18" charset="0"/>
              </a:rPr>
              <a:t>dx</a:t>
            </a:r>
            <a:r>
              <a:rPr lang="fa-IR" altLang="en-US" smtClean="0"/>
              <a:t>كه </a:t>
            </a:r>
            <a:r>
              <a:rPr lang="en-US" altLang="en-US" sz="3200">
                <a:solidFill>
                  <a:srgbClr val="000000"/>
                </a:solidFill>
                <a:cs typeface="Times New Roman" panose="02020603050405020304" pitchFamily="18" charset="0"/>
              </a:rPr>
              <a:t>-</a:t>
            </a:r>
            <a:r>
              <a:rPr lang="en-US" altLang="en-US" sz="3600" baseline="30000">
                <a:solidFill>
                  <a:srgbClr val="000000"/>
                </a:solidFill>
                <a:cs typeface="Times New Roman" panose="02020603050405020304" pitchFamily="18" charset="0"/>
              </a:rPr>
              <a:t>dv</a:t>
            </a:r>
            <a:r>
              <a:rPr lang="en-US" altLang="en-US" sz="3600">
                <a:solidFill>
                  <a:srgbClr val="000000"/>
                </a:solidFill>
                <a:cs typeface="Times New Roman" panose="02020603050405020304" pitchFamily="18" charset="0"/>
              </a:rPr>
              <a:t>⁄</a:t>
            </a:r>
            <a:r>
              <a:rPr lang="en-US" altLang="en-US" sz="3600" baseline="-25000">
                <a:solidFill>
                  <a:srgbClr val="000000"/>
                </a:solidFill>
                <a:cs typeface="Times New Roman" panose="02020603050405020304" pitchFamily="18" charset="0"/>
              </a:rPr>
              <a:t>dx</a:t>
            </a:r>
            <a:r>
              <a:rPr lang="fa-IR" altLang="en-US" smtClean="0"/>
              <a:t> يا شيب  ( يا مشتق جهتي ) پتانسيل در امتداد </a:t>
            </a:r>
            <a:r>
              <a:rPr lang="en-US" altLang="en-US" smtClean="0">
                <a:solidFill>
                  <a:srgbClr val="000000"/>
                </a:solidFill>
              </a:rPr>
              <a:t>x</a:t>
            </a:r>
            <a:r>
              <a:rPr lang="fa-IR" altLang="en-US" smtClean="0"/>
              <a:t> ناميده مي‌شود.</a:t>
            </a:r>
            <a:endParaRPr lang="en-US" altLang="en-US" smtClean="0"/>
          </a:p>
        </p:txBody>
      </p:sp>
    </p:spTree>
    <p:extLst>
      <p:ext uri="{BB962C8B-B14F-4D97-AF65-F5344CB8AC3E}">
        <p14:creationId xmlns:p14="http://schemas.microsoft.com/office/powerpoint/2010/main" val="33418432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71074"/>
                                        </p:tgtEl>
                                        <p:attrNameLst>
                                          <p:attrName>style.visibility</p:attrName>
                                        </p:attrNameLst>
                                      </p:cBhvr>
                                      <p:to>
                                        <p:strVal val="visible"/>
                                      </p:to>
                                    </p:set>
                                    <p:animEffect transition="in" filter="fade">
                                      <p:cBhvr>
                                        <p:cTn id="7" dur="800" decel="100000"/>
                                        <p:tgtEl>
                                          <p:spTgt spid="771074"/>
                                        </p:tgtEl>
                                      </p:cBhvr>
                                    </p:animEffect>
                                    <p:anim calcmode="lin" valueType="num">
                                      <p:cBhvr>
                                        <p:cTn id="8" dur="800" decel="100000" fill="hold"/>
                                        <p:tgtEl>
                                          <p:spTgt spid="771074"/>
                                        </p:tgtEl>
                                        <p:attrNameLst>
                                          <p:attrName>style.rotation</p:attrName>
                                        </p:attrNameLst>
                                      </p:cBhvr>
                                      <p:tavLst>
                                        <p:tav tm="0">
                                          <p:val>
                                            <p:fltVal val="-90"/>
                                          </p:val>
                                        </p:tav>
                                        <p:tav tm="100000">
                                          <p:val>
                                            <p:fltVal val="0"/>
                                          </p:val>
                                        </p:tav>
                                      </p:tavLst>
                                    </p:anim>
                                    <p:anim calcmode="lin" valueType="num">
                                      <p:cBhvr>
                                        <p:cTn id="9" dur="800" decel="100000" fill="hold"/>
                                        <p:tgtEl>
                                          <p:spTgt spid="771074"/>
                                        </p:tgtEl>
                                        <p:attrNameLst>
                                          <p:attrName>ppt_x</p:attrName>
                                        </p:attrNameLst>
                                      </p:cBhvr>
                                      <p:tavLst>
                                        <p:tav tm="0">
                                          <p:val>
                                            <p:strVal val="#ppt_x+0.4"/>
                                          </p:val>
                                        </p:tav>
                                        <p:tav tm="100000">
                                          <p:val>
                                            <p:strVal val="#ppt_x-0.05"/>
                                          </p:val>
                                        </p:tav>
                                      </p:tavLst>
                                    </p:anim>
                                    <p:anim calcmode="lin" valueType="num">
                                      <p:cBhvr>
                                        <p:cTn id="10" dur="800" decel="100000" fill="hold"/>
                                        <p:tgtEl>
                                          <p:spTgt spid="77107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107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107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71075">
                                            <p:txEl>
                                              <p:pRg st="0" end="0"/>
                                            </p:txEl>
                                          </p:spTgt>
                                        </p:tgtEl>
                                        <p:attrNameLst>
                                          <p:attrName>style.visibility</p:attrName>
                                        </p:attrNameLst>
                                      </p:cBhvr>
                                      <p:to>
                                        <p:strVal val="visible"/>
                                      </p:to>
                                    </p:set>
                                    <p:anim calcmode="discrete" valueType="clr">
                                      <p:cBhvr override="childStyle">
                                        <p:cTn id="16" dur="80"/>
                                        <p:tgtEl>
                                          <p:spTgt spid="77107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71075">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7107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1074" grpId="0"/>
      <p:bldP spid="77107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2100" name="Object 4"/>
          <p:cNvGraphicFramePr>
            <a:graphicFrameLocks noChangeAspect="1"/>
          </p:cNvGraphicFramePr>
          <p:nvPr>
            <p:ph sz="quarter" idx="2"/>
          </p:nvPr>
        </p:nvGraphicFramePr>
        <p:xfrm>
          <a:off x="8385175" y="419101"/>
          <a:ext cx="1785938" cy="619125"/>
        </p:xfrm>
        <a:graphic>
          <a:graphicData uri="http://schemas.openxmlformats.org/presentationml/2006/ole">
            <mc:AlternateContent xmlns:mc="http://schemas.openxmlformats.org/markup-compatibility/2006">
              <mc:Choice xmlns:v="urn:schemas-microsoft-com:vml" Requires="v">
                <p:oleObj spid="_x0000_s22530" name="Equation" r:id="rId3" imgW="622030" imgH="215806" progId="Equation.3">
                  <p:embed/>
                </p:oleObj>
              </mc:Choice>
              <mc:Fallback>
                <p:oleObj name="Equation" r:id="rId3" imgW="622030" imgH="21580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5175" y="419101"/>
                        <a:ext cx="1785938"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2102" name="Object 6"/>
          <p:cNvGraphicFramePr>
            <a:graphicFrameLocks noChangeAspect="1"/>
          </p:cNvGraphicFramePr>
          <p:nvPr>
            <p:ph sz="quarter" idx="3"/>
          </p:nvPr>
        </p:nvGraphicFramePr>
        <p:xfrm>
          <a:off x="2590801" y="1724026"/>
          <a:ext cx="1465263" cy="841375"/>
        </p:xfrm>
        <a:graphic>
          <a:graphicData uri="http://schemas.openxmlformats.org/presentationml/2006/ole">
            <mc:AlternateContent xmlns:mc="http://schemas.openxmlformats.org/markup-compatibility/2006">
              <mc:Choice xmlns:v="urn:schemas-microsoft-com:vml" Requires="v">
                <p:oleObj spid="_x0000_s22531" name="Equation" r:id="rId5" imgW="685800" imgH="393700" progId="Equation.3">
                  <p:embed/>
                </p:oleObj>
              </mc:Choice>
              <mc:Fallback>
                <p:oleObj name="Equation" r:id="rId5" imgW="685800" imgH="393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0801" y="1724026"/>
                        <a:ext cx="1465263" cy="841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2104" name="Object 8"/>
          <p:cNvGraphicFramePr>
            <a:graphicFrameLocks noChangeAspect="1"/>
          </p:cNvGraphicFramePr>
          <p:nvPr/>
        </p:nvGraphicFramePr>
        <p:xfrm>
          <a:off x="2495550" y="3500439"/>
          <a:ext cx="1512888" cy="884237"/>
        </p:xfrm>
        <a:graphic>
          <a:graphicData uri="http://schemas.openxmlformats.org/presentationml/2006/ole">
            <mc:AlternateContent xmlns:mc="http://schemas.openxmlformats.org/markup-compatibility/2006">
              <mc:Choice xmlns:v="urn:schemas-microsoft-com:vml" Requires="v">
                <p:oleObj spid="_x0000_s22532" name="Equation" r:id="rId7" imgW="672808" imgH="393529" progId="Equation.3">
                  <p:embed/>
                </p:oleObj>
              </mc:Choice>
              <mc:Fallback>
                <p:oleObj name="Equation" r:id="rId7" imgW="672808"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95550" y="3500439"/>
                        <a:ext cx="1512888" cy="884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2105" name="Object 9"/>
          <p:cNvGraphicFramePr>
            <a:graphicFrameLocks noChangeAspect="1"/>
          </p:cNvGraphicFramePr>
          <p:nvPr/>
        </p:nvGraphicFramePr>
        <p:xfrm>
          <a:off x="2495551" y="2601914"/>
          <a:ext cx="1584325" cy="898525"/>
        </p:xfrm>
        <a:graphic>
          <a:graphicData uri="http://schemas.openxmlformats.org/presentationml/2006/ole">
            <mc:AlternateContent xmlns:mc="http://schemas.openxmlformats.org/markup-compatibility/2006">
              <mc:Choice xmlns:v="urn:schemas-microsoft-com:vml" Requires="v">
                <p:oleObj spid="_x0000_s22533" name="Equation" r:id="rId9" imgW="685800" imgH="419100" progId="Equation.3">
                  <p:embed/>
                </p:oleObj>
              </mc:Choice>
              <mc:Fallback>
                <p:oleObj name="Equation" r:id="rId9" imgW="685800" imgH="4191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95551" y="2601914"/>
                        <a:ext cx="1584325" cy="898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2106" name="Object 10"/>
          <p:cNvGraphicFramePr>
            <a:graphicFrameLocks noChangeAspect="1"/>
          </p:cNvGraphicFramePr>
          <p:nvPr/>
        </p:nvGraphicFramePr>
        <p:xfrm>
          <a:off x="2424113" y="4508500"/>
          <a:ext cx="4044950" cy="946150"/>
        </p:xfrm>
        <a:graphic>
          <a:graphicData uri="http://schemas.openxmlformats.org/presentationml/2006/ole">
            <mc:AlternateContent xmlns:mc="http://schemas.openxmlformats.org/markup-compatibility/2006">
              <mc:Choice xmlns:v="urn:schemas-microsoft-com:vml" Requires="v">
                <p:oleObj spid="_x0000_s22534" name="Equation" r:id="rId11" imgW="1790700" imgH="419100" progId="Equation.3">
                  <p:embed/>
                </p:oleObj>
              </mc:Choice>
              <mc:Fallback>
                <p:oleObj name="Equation" r:id="rId11" imgW="1790700" imgH="4191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24113" y="4508500"/>
                        <a:ext cx="4044950" cy="946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2107" name="Object 11"/>
          <p:cNvGraphicFramePr>
            <a:graphicFrameLocks noChangeAspect="1"/>
          </p:cNvGraphicFramePr>
          <p:nvPr/>
        </p:nvGraphicFramePr>
        <p:xfrm>
          <a:off x="4699000" y="5445125"/>
          <a:ext cx="5429250" cy="947738"/>
        </p:xfrm>
        <a:graphic>
          <a:graphicData uri="http://schemas.openxmlformats.org/presentationml/2006/ole">
            <mc:AlternateContent xmlns:mc="http://schemas.openxmlformats.org/markup-compatibility/2006">
              <mc:Choice xmlns:v="urn:schemas-microsoft-com:vml" Requires="v">
                <p:oleObj spid="_x0000_s22535" name="Equation" r:id="rId13" imgW="2400300" imgH="419100" progId="Equation.3">
                  <p:embed/>
                </p:oleObj>
              </mc:Choice>
              <mc:Fallback>
                <p:oleObj name="Equation" r:id="rId13" imgW="2400300" imgH="4191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99000" y="5445125"/>
                        <a:ext cx="5429250" cy="947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72112" name="Rectangle 16"/>
          <p:cNvSpPr>
            <a:spLocks noChangeArrowheads="1"/>
          </p:cNvSpPr>
          <p:nvPr/>
        </p:nvSpPr>
        <p:spPr bwMode="auto">
          <a:xfrm>
            <a:off x="5983288" y="1339851"/>
            <a:ext cx="4432624"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lnSpc>
                <a:spcPct val="80000"/>
              </a:lnSpc>
              <a:buFontTx/>
              <a:buNone/>
            </a:pPr>
            <a:r>
              <a:rPr lang="fa-IR" altLang="en-US"/>
              <a:t>در حالت كلي براي يك نقطه از فضا </a:t>
            </a:r>
          </a:p>
        </p:txBody>
      </p:sp>
      <p:sp>
        <p:nvSpPr>
          <p:cNvPr id="772113" name="Rectangle 17"/>
          <p:cNvSpPr>
            <a:spLocks noChangeArrowheads="1"/>
          </p:cNvSpPr>
          <p:nvPr/>
        </p:nvSpPr>
        <p:spPr bwMode="auto">
          <a:xfrm>
            <a:off x="4872039" y="1989139"/>
            <a:ext cx="3039615"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lnSpc>
                <a:spcPct val="80000"/>
              </a:lnSpc>
              <a:buFontTx/>
              <a:buNone/>
            </a:pPr>
            <a:r>
              <a:rPr lang="fa-IR" altLang="en-US"/>
              <a:t>مؤلفهء ميدان در امتداد </a:t>
            </a:r>
            <a:r>
              <a:rPr lang="en-US" altLang="en-US">
                <a:solidFill>
                  <a:srgbClr val="000000"/>
                </a:solidFill>
              </a:rPr>
              <a:t>x</a:t>
            </a:r>
            <a:endParaRPr lang="fa-IR" altLang="en-US">
              <a:solidFill>
                <a:srgbClr val="000000"/>
              </a:solidFill>
            </a:endParaRPr>
          </a:p>
        </p:txBody>
      </p:sp>
      <p:sp>
        <p:nvSpPr>
          <p:cNvPr id="772114" name="Rectangle 18"/>
          <p:cNvSpPr>
            <a:spLocks noChangeArrowheads="1"/>
          </p:cNvSpPr>
          <p:nvPr/>
        </p:nvSpPr>
        <p:spPr bwMode="auto">
          <a:xfrm>
            <a:off x="4886326" y="2924176"/>
            <a:ext cx="3139001"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lnSpc>
                <a:spcPct val="80000"/>
              </a:lnSpc>
              <a:buFontTx/>
              <a:buNone/>
            </a:pPr>
            <a:r>
              <a:rPr lang="fa-IR" altLang="en-US"/>
              <a:t>مؤلفهء ميدان در امتداد </a:t>
            </a:r>
            <a:r>
              <a:rPr lang="en-US" altLang="en-US">
                <a:solidFill>
                  <a:srgbClr val="000000"/>
                </a:solidFill>
              </a:rPr>
              <a:t>y</a:t>
            </a:r>
            <a:r>
              <a:rPr lang="fa-IR" altLang="en-US"/>
              <a:t> </a:t>
            </a:r>
          </a:p>
        </p:txBody>
      </p:sp>
      <p:sp>
        <p:nvSpPr>
          <p:cNvPr id="772115" name="Rectangle 19"/>
          <p:cNvSpPr>
            <a:spLocks noChangeArrowheads="1"/>
          </p:cNvSpPr>
          <p:nvPr/>
        </p:nvSpPr>
        <p:spPr bwMode="auto">
          <a:xfrm>
            <a:off x="4857751" y="3787776"/>
            <a:ext cx="3118161"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lnSpc>
                <a:spcPct val="80000"/>
              </a:lnSpc>
              <a:buFontTx/>
              <a:buNone/>
            </a:pPr>
            <a:r>
              <a:rPr lang="fa-IR" altLang="en-US"/>
              <a:t>مؤلفهء ميدان در امتداد </a:t>
            </a:r>
            <a:r>
              <a:rPr lang="en-US" altLang="en-US">
                <a:solidFill>
                  <a:srgbClr val="000000"/>
                </a:solidFill>
              </a:rPr>
              <a:t>z</a:t>
            </a:r>
            <a:r>
              <a:rPr lang="fa-IR" altLang="en-US"/>
              <a:t> </a:t>
            </a:r>
          </a:p>
        </p:txBody>
      </p:sp>
    </p:spTree>
    <p:extLst>
      <p:ext uri="{BB962C8B-B14F-4D97-AF65-F5344CB8AC3E}">
        <p14:creationId xmlns:p14="http://schemas.microsoft.com/office/powerpoint/2010/main" val="146604607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nodeType="afterEffect">
                                  <p:stCondLst>
                                    <p:cond delay="0"/>
                                  </p:stCondLst>
                                  <p:childTnLst>
                                    <p:set>
                                      <p:cBhvr>
                                        <p:cTn id="6" dur="1" fill="hold">
                                          <p:stCondLst>
                                            <p:cond delay="0"/>
                                          </p:stCondLst>
                                        </p:cTn>
                                        <p:tgtEl>
                                          <p:spTgt spid="772100"/>
                                        </p:tgtEl>
                                        <p:attrNameLst>
                                          <p:attrName>style.visibility</p:attrName>
                                        </p:attrNameLst>
                                      </p:cBhvr>
                                      <p:to>
                                        <p:strVal val="visible"/>
                                      </p:to>
                                    </p:set>
                                    <p:animEffect transition="in" filter="fade">
                                      <p:cBhvr>
                                        <p:cTn id="7" dur="800" decel="100000"/>
                                        <p:tgtEl>
                                          <p:spTgt spid="772100"/>
                                        </p:tgtEl>
                                      </p:cBhvr>
                                    </p:animEffect>
                                    <p:anim calcmode="lin" valueType="num">
                                      <p:cBhvr>
                                        <p:cTn id="8" dur="800" decel="100000" fill="hold"/>
                                        <p:tgtEl>
                                          <p:spTgt spid="772100"/>
                                        </p:tgtEl>
                                        <p:attrNameLst>
                                          <p:attrName>style.rotation</p:attrName>
                                        </p:attrNameLst>
                                      </p:cBhvr>
                                      <p:tavLst>
                                        <p:tav tm="0">
                                          <p:val>
                                            <p:fltVal val="-90"/>
                                          </p:val>
                                        </p:tav>
                                        <p:tav tm="100000">
                                          <p:val>
                                            <p:fltVal val="0"/>
                                          </p:val>
                                        </p:tav>
                                      </p:tavLst>
                                    </p:anim>
                                    <p:anim calcmode="lin" valueType="num">
                                      <p:cBhvr>
                                        <p:cTn id="9" dur="800" decel="100000" fill="hold"/>
                                        <p:tgtEl>
                                          <p:spTgt spid="772100"/>
                                        </p:tgtEl>
                                        <p:attrNameLst>
                                          <p:attrName>ppt_x</p:attrName>
                                        </p:attrNameLst>
                                      </p:cBhvr>
                                      <p:tavLst>
                                        <p:tav tm="0">
                                          <p:val>
                                            <p:strVal val="#ppt_x+0.4"/>
                                          </p:val>
                                        </p:tav>
                                        <p:tav tm="100000">
                                          <p:val>
                                            <p:strVal val="#ppt_x-0.05"/>
                                          </p:val>
                                        </p:tav>
                                      </p:tavLst>
                                    </p:anim>
                                    <p:anim calcmode="lin" valueType="num">
                                      <p:cBhvr>
                                        <p:cTn id="10" dur="800" decel="100000" fill="hold"/>
                                        <p:tgtEl>
                                          <p:spTgt spid="77210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210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210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72112"/>
                                        </p:tgtEl>
                                        <p:attrNameLst>
                                          <p:attrName>style.visibility</p:attrName>
                                        </p:attrNameLst>
                                      </p:cBhvr>
                                      <p:to>
                                        <p:strVal val="visible"/>
                                      </p:to>
                                    </p:set>
                                    <p:anim calcmode="discrete" valueType="clr">
                                      <p:cBhvr override="childStyle">
                                        <p:cTn id="16" dur="80"/>
                                        <p:tgtEl>
                                          <p:spTgt spid="772112"/>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72112"/>
                                        </p:tgtEl>
                                        <p:attrNameLst>
                                          <p:attrName>fillcolor</p:attrName>
                                        </p:attrNameLst>
                                      </p:cBhvr>
                                      <p:tavLst>
                                        <p:tav tm="0">
                                          <p:val>
                                            <p:clrVal>
                                              <a:schemeClr val="accent2"/>
                                            </p:clrVal>
                                          </p:val>
                                        </p:tav>
                                        <p:tav tm="50000">
                                          <p:val>
                                            <p:clrVal>
                                              <a:schemeClr val="hlink"/>
                                            </p:clrVal>
                                          </p:val>
                                        </p:tav>
                                      </p:tavLst>
                                    </p:anim>
                                    <p:set>
                                      <p:cBhvr>
                                        <p:cTn id="18" dur="80"/>
                                        <p:tgtEl>
                                          <p:spTgt spid="772112"/>
                                        </p:tgtEl>
                                        <p:attrNameLst>
                                          <p:attrName>fill.type</p:attrName>
                                        </p:attrNameLst>
                                      </p:cBhvr>
                                      <p:to>
                                        <p:strVal val="solid"/>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772113"/>
                                        </p:tgtEl>
                                        <p:attrNameLst>
                                          <p:attrName>style.visibility</p:attrName>
                                        </p:attrNameLst>
                                      </p:cBhvr>
                                      <p:to>
                                        <p:strVal val="visible"/>
                                      </p:to>
                                    </p:set>
                                    <p:anim calcmode="discrete" valueType="clr">
                                      <p:cBhvr override="childStyle">
                                        <p:cTn id="23" dur="80"/>
                                        <p:tgtEl>
                                          <p:spTgt spid="772113"/>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772113"/>
                                        </p:tgtEl>
                                        <p:attrNameLst>
                                          <p:attrName>fillcolor</p:attrName>
                                        </p:attrNameLst>
                                      </p:cBhvr>
                                      <p:tavLst>
                                        <p:tav tm="0">
                                          <p:val>
                                            <p:clrVal>
                                              <a:schemeClr val="accent2"/>
                                            </p:clrVal>
                                          </p:val>
                                        </p:tav>
                                        <p:tav tm="50000">
                                          <p:val>
                                            <p:clrVal>
                                              <a:schemeClr val="hlink"/>
                                            </p:clrVal>
                                          </p:val>
                                        </p:tav>
                                      </p:tavLst>
                                    </p:anim>
                                    <p:set>
                                      <p:cBhvr>
                                        <p:cTn id="25" dur="80"/>
                                        <p:tgtEl>
                                          <p:spTgt spid="772113"/>
                                        </p:tgtEl>
                                        <p:attrNameLst>
                                          <p:attrName>fill.type</p:attrName>
                                        </p:attrNameLst>
                                      </p:cBhvr>
                                      <p:to>
                                        <p:strVal val="solid"/>
                                      </p:to>
                                    </p:set>
                                  </p:childTnLst>
                                </p:cTn>
                              </p:par>
                            </p:childTnLst>
                          </p:cTn>
                        </p:par>
                        <p:par>
                          <p:cTn id="26" fill="hold" nodeType="afterGroup">
                            <p:stCondLst>
                              <p:cond delay="840"/>
                            </p:stCondLst>
                            <p:childTnLst>
                              <p:par>
                                <p:cTn id="27" presetID="42" presetClass="entr" presetSubtype="0" fill="hold" nodeType="afterEffect">
                                  <p:stCondLst>
                                    <p:cond delay="0"/>
                                  </p:stCondLst>
                                  <p:childTnLst>
                                    <p:set>
                                      <p:cBhvr>
                                        <p:cTn id="28" dur="1" fill="hold">
                                          <p:stCondLst>
                                            <p:cond delay="0"/>
                                          </p:stCondLst>
                                        </p:cTn>
                                        <p:tgtEl>
                                          <p:spTgt spid="772102"/>
                                        </p:tgtEl>
                                        <p:attrNameLst>
                                          <p:attrName>style.visibility</p:attrName>
                                        </p:attrNameLst>
                                      </p:cBhvr>
                                      <p:to>
                                        <p:strVal val="visible"/>
                                      </p:to>
                                    </p:set>
                                    <p:animEffect transition="in" filter="fade">
                                      <p:cBhvr>
                                        <p:cTn id="29" dur="1000"/>
                                        <p:tgtEl>
                                          <p:spTgt spid="772102"/>
                                        </p:tgtEl>
                                      </p:cBhvr>
                                    </p:animEffect>
                                    <p:anim calcmode="lin" valueType="num">
                                      <p:cBhvr>
                                        <p:cTn id="30" dur="1000" fill="hold"/>
                                        <p:tgtEl>
                                          <p:spTgt spid="772102"/>
                                        </p:tgtEl>
                                        <p:attrNameLst>
                                          <p:attrName>ppt_x</p:attrName>
                                        </p:attrNameLst>
                                      </p:cBhvr>
                                      <p:tavLst>
                                        <p:tav tm="0">
                                          <p:val>
                                            <p:strVal val="#ppt_x"/>
                                          </p:val>
                                        </p:tav>
                                        <p:tav tm="100000">
                                          <p:val>
                                            <p:strVal val="#ppt_x"/>
                                          </p:val>
                                        </p:tav>
                                      </p:tavLst>
                                    </p:anim>
                                    <p:anim calcmode="lin" valueType="num">
                                      <p:cBhvr>
                                        <p:cTn id="31" dur="1000" fill="hold"/>
                                        <p:tgtEl>
                                          <p:spTgt spid="772102"/>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772114"/>
                                        </p:tgtEl>
                                        <p:attrNameLst>
                                          <p:attrName>style.visibility</p:attrName>
                                        </p:attrNameLst>
                                      </p:cBhvr>
                                      <p:to>
                                        <p:strVal val="visible"/>
                                      </p:to>
                                    </p:set>
                                    <p:anim calcmode="discrete" valueType="clr">
                                      <p:cBhvr override="childStyle">
                                        <p:cTn id="36" dur="80"/>
                                        <p:tgtEl>
                                          <p:spTgt spid="772114"/>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772114"/>
                                        </p:tgtEl>
                                        <p:attrNameLst>
                                          <p:attrName>fillcolor</p:attrName>
                                        </p:attrNameLst>
                                      </p:cBhvr>
                                      <p:tavLst>
                                        <p:tav tm="0">
                                          <p:val>
                                            <p:clrVal>
                                              <a:schemeClr val="accent2"/>
                                            </p:clrVal>
                                          </p:val>
                                        </p:tav>
                                        <p:tav tm="50000">
                                          <p:val>
                                            <p:clrVal>
                                              <a:schemeClr val="hlink"/>
                                            </p:clrVal>
                                          </p:val>
                                        </p:tav>
                                      </p:tavLst>
                                    </p:anim>
                                    <p:set>
                                      <p:cBhvr>
                                        <p:cTn id="38" dur="80"/>
                                        <p:tgtEl>
                                          <p:spTgt spid="772114"/>
                                        </p:tgtEl>
                                        <p:attrNameLst>
                                          <p:attrName>fill.type</p:attrName>
                                        </p:attrNameLst>
                                      </p:cBhvr>
                                      <p:to>
                                        <p:strVal val="solid"/>
                                      </p:to>
                                    </p:set>
                                  </p:childTnLst>
                                </p:cTn>
                              </p:par>
                            </p:childTnLst>
                          </p:cTn>
                        </p:par>
                        <p:par>
                          <p:cTn id="39" fill="hold" nodeType="afterGroup">
                            <p:stCondLst>
                              <p:cond delay="840"/>
                            </p:stCondLst>
                            <p:childTnLst>
                              <p:par>
                                <p:cTn id="40" presetID="42" presetClass="entr" presetSubtype="0" fill="hold" nodeType="afterEffect">
                                  <p:stCondLst>
                                    <p:cond delay="0"/>
                                  </p:stCondLst>
                                  <p:childTnLst>
                                    <p:set>
                                      <p:cBhvr>
                                        <p:cTn id="41" dur="1" fill="hold">
                                          <p:stCondLst>
                                            <p:cond delay="0"/>
                                          </p:stCondLst>
                                        </p:cTn>
                                        <p:tgtEl>
                                          <p:spTgt spid="772105"/>
                                        </p:tgtEl>
                                        <p:attrNameLst>
                                          <p:attrName>style.visibility</p:attrName>
                                        </p:attrNameLst>
                                      </p:cBhvr>
                                      <p:to>
                                        <p:strVal val="visible"/>
                                      </p:to>
                                    </p:set>
                                    <p:animEffect transition="in" filter="fade">
                                      <p:cBhvr>
                                        <p:cTn id="42" dur="1000"/>
                                        <p:tgtEl>
                                          <p:spTgt spid="772105"/>
                                        </p:tgtEl>
                                      </p:cBhvr>
                                    </p:animEffect>
                                    <p:anim calcmode="lin" valueType="num">
                                      <p:cBhvr>
                                        <p:cTn id="43" dur="1000" fill="hold"/>
                                        <p:tgtEl>
                                          <p:spTgt spid="772105"/>
                                        </p:tgtEl>
                                        <p:attrNameLst>
                                          <p:attrName>ppt_x</p:attrName>
                                        </p:attrNameLst>
                                      </p:cBhvr>
                                      <p:tavLst>
                                        <p:tav tm="0">
                                          <p:val>
                                            <p:strVal val="#ppt_x"/>
                                          </p:val>
                                        </p:tav>
                                        <p:tav tm="100000">
                                          <p:val>
                                            <p:strVal val="#ppt_x"/>
                                          </p:val>
                                        </p:tav>
                                      </p:tavLst>
                                    </p:anim>
                                    <p:anim calcmode="lin" valueType="num">
                                      <p:cBhvr>
                                        <p:cTn id="44" dur="1000" fill="hold"/>
                                        <p:tgtEl>
                                          <p:spTgt spid="772105"/>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7" presetClass="entr" presetSubtype="0" fill="hold" nodeType="clickEffect">
                                  <p:stCondLst>
                                    <p:cond delay="0"/>
                                  </p:stCondLst>
                                  <p:iterate type="lt">
                                    <p:tmPct val="50000"/>
                                  </p:iterate>
                                  <p:childTnLst>
                                    <p:set>
                                      <p:cBhvr>
                                        <p:cTn id="48" dur="1" fill="hold">
                                          <p:stCondLst>
                                            <p:cond delay="0"/>
                                          </p:stCondLst>
                                        </p:cTn>
                                        <p:tgtEl>
                                          <p:spTgt spid="772115">
                                            <p:txEl>
                                              <p:pRg st="0" end="0"/>
                                            </p:txEl>
                                          </p:spTgt>
                                        </p:tgtEl>
                                        <p:attrNameLst>
                                          <p:attrName>style.visibility</p:attrName>
                                        </p:attrNameLst>
                                      </p:cBhvr>
                                      <p:to>
                                        <p:strVal val="visible"/>
                                      </p:to>
                                    </p:set>
                                    <p:anim calcmode="discrete" valueType="clr">
                                      <p:cBhvr override="childStyle">
                                        <p:cTn id="49" dur="80"/>
                                        <p:tgtEl>
                                          <p:spTgt spid="77211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772115">
                                            <p:txEl>
                                              <p:pRg st="0" end="0"/>
                                            </p:txEl>
                                          </p:spTgt>
                                        </p:tgtEl>
                                        <p:attrNameLst>
                                          <p:attrName>fillcolor</p:attrName>
                                        </p:attrNameLst>
                                      </p:cBhvr>
                                      <p:tavLst>
                                        <p:tav tm="0">
                                          <p:val>
                                            <p:clrVal>
                                              <a:schemeClr val="accent2"/>
                                            </p:clrVal>
                                          </p:val>
                                        </p:tav>
                                        <p:tav tm="50000">
                                          <p:val>
                                            <p:clrVal>
                                              <a:schemeClr val="hlink"/>
                                            </p:clrVal>
                                          </p:val>
                                        </p:tav>
                                      </p:tavLst>
                                    </p:anim>
                                    <p:set>
                                      <p:cBhvr>
                                        <p:cTn id="51" dur="80"/>
                                        <p:tgtEl>
                                          <p:spTgt spid="772115">
                                            <p:txEl>
                                              <p:pRg st="0" end="0"/>
                                            </p:txEl>
                                          </p:spTgt>
                                        </p:tgtEl>
                                        <p:attrNameLst>
                                          <p:attrName>fill.type</p:attrName>
                                        </p:attrNameLst>
                                      </p:cBhvr>
                                      <p:to>
                                        <p:strVal val="solid"/>
                                      </p:to>
                                    </p:set>
                                  </p:childTnLst>
                                </p:cTn>
                              </p:par>
                            </p:childTnLst>
                          </p:cTn>
                        </p:par>
                        <p:par>
                          <p:cTn id="52" fill="hold" nodeType="afterGroup">
                            <p:stCondLst>
                              <p:cond delay="840"/>
                            </p:stCondLst>
                            <p:childTnLst>
                              <p:par>
                                <p:cTn id="53" presetID="42" presetClass="entr" presetSubtype="0" fill="hold" nodeType="afterEffect">
                                  <p:stCondLst>
                                    <p:cond delay="0"/>
                                  </p:stCondLst>
                                  <p:childTnLst>
                                    <p:set>
                                      <p:cBhvr>
                                        <p:cTn id="54" dur="1" fill="hold">
                                          <p:stCondLst>
                                            <p:cond delay="0"/>
                                          </p:stCondLst>
                                        </p:cTn>
                                        <p:tgtEl>
                                          <p:spTgt spid="772104"/>
                                        </p:tgtEl>
                                        <p:attrNameLst>
                                          <p:attrName>style.visibility</p:attrName>
                                        </p:attrNameLst>
                                      </p:cBhvr>
                                      <p:to>
                                        <p:strVal val="visible"/>
                                      </p:to>
                                    </p:set>
                                    <p:animEffect transition="in" filter="fade">
                                      <p:cBhvr>
                                        <p:cTn id="55" dur="1000"/>
                                        <p:tgtEl>
                                          <p:spTgt spid="772104"/>
                                        </p:tgtEl>
                                      </p:cBhvr>
                                    </p:animEffect>
                                    <p:anim calcmode="lin" valueType="num">
                                      <p:cBhvr>
                                        <p:cTn id="56" dur="1000" fill="hold"/>
                                        <p:tgtEl>
                                          <p:spTgt spid="772104"/>
                                        </p:tgtEl>
                                        <p:attrNameLst>
                                          <p:attrName>ppt_x</p:attrName>
                                        </p:attrNameLst>
                                      </p:cBhvr>
                                      <p:tavLst>
                                        <p:tav tm="0">
                                          <p:val>
                                            <p:strVal val="#ppt_x"/>
                                          </p:val>
                                        </p:tav>
                                        <p:tav tm="100000">
                                          <p:val>
                                            <p:strVal val="#ppt_x"/>
                                          </p:val>
                                        </p:tav>
                                      </p:tavLst>
                                    </p:anim>
                                    <p:anim calcmode="lin" valueType="num">
                                      <p:cBhvr>
                                        <p:cTn id="57" dur="1000" fill="hold"/>
                                        <p:tgtEl>
                                          <p:spTgt spid="772104"/>
                                        </p:tgtEl>
                                        <p:attrNameLst>
                                          <p:attrName>ppt_y</p:attrName>
                                        </p:attrNameLst>
                                      </p:cBhvr>
                                      <p:tavLst>
                                        <p:tav tm="0">
                                          <p:val>
                                            <p:strVal val="#ppt_y+.1"/>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34" presetClass="entr" presetSubtype="0" fill="hold" nodeType="clickEffect">
                                  <p:stCondLst>
                                    <p:cond delay="0"/>
                                  </p:stCondLst>
                                  <p:childTnLst>
                                    <p:set>
                                      <p:cBhvr>
                                        <p:cTn id="61" dur="1" fill="hold">
                                          <p:stCondLst>
                                            <p:cond delay="0"/>
                                          </p:stCondLst>
                                        </p:cTn>
                                        <p:tgtEl>
                                          <p:spTgt spid="772106"/>
                                        </p:tgtEl>
                                        <p:attrNameLst>
                                          <p:attrName>style.visibility</p:attrName>
                                        </p:attrNameLst>
                                      </p:cBhvr>
                                      <p:to>
                                        <p:strVal val="visible"/>
                                      </p:to>
                                    </p:set>
                                    <p:anim from="(-#ppt_w/2)" to="(#ppt_x)" calcmode="lin" valueType="num">
                                      <p:cBhvr>
                                        <p:cTn id="62" dur="600" fill="hold">
                                          <p:stCondLst>
                                            <p:cond delay="0"/>
                                          </p:stCondLst>
                                        </p:cTn>
                                        <p:tgtEl>
                                          <p:spTgt spid="772106"/>
                                        </p:tgtEl>
                                        <p:attrNameLst>
                                          <p:attrName>ppt_x</p:attrName>
                                        </p:attrNameLst>
                                      </p:cBhvr>
                                    </p:anim>
                                    <p:anim from="0" to="-1.0" calcmode="lin" valueType="num">
                                      <p:cBhvr>
                                        <p:cTn id="63" dur="200" decel="50000" autoRev="1" fill="hold">
                                          <p:stCondLst>
                                            <p:cond delay="600"/>
                                          </p:stCondLst>
                                        </p:cTn>
                                        <p:tgtEl>
                                          <p:spTgt spid="772106"/>
                                        </p:tgtEl>
                                        <p:attrNameLst>
                                          <p:attrName>xshear</p:attrName>
                                        </p:attrNameLst>
                                      </p:cBhvr>
                                    </p:anim>
                                    <p:animScale>
                                      <p:cBhvr>
                                        <p:cTn id="64" dur="200" decel="100000" autoRev="1" fill="hold">
                                          <p:stCondLst>
                                            <p:cond delay="600"/>
                                          </p:stCondLst>
                                        </p:cTn>
                                        <p:tgtEl>
                                          <p:spTgt spid="772106"/>
                                        </p:tgtEl>
                                      </p:cBhvr>
                                      <p:from x="100000" y="100000"/>
                                      <p:to x="80000" y="100000"/>
                                    </p:animScale>
                                    <p:anim by="(#ppt_h/3+#ppt_w*0.1)" calcmode="lin" valueType="num">
                                      <p:cBhvr additive="sum">
                                        <p:cTn id="65" dur="200" decel="100000" autoRev="1" fill="hold">
                                          <p:stCondLst>
                                            <p:cond delay="600"/>
                                          </p:stCondLst>
                                        </p:cTn>
                                        <p:tgtEl>
                                          <p:spTgt spid="772106"/>
                                        </p:tgtEl>
                                        <p:attrNameLst>
                                          <p:attrName>ppt_x</p:attrName>
                                        </p:attrNameLst>
                                      </p:cBhvr>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34" presetClass="entr" presetSubtype="0" fill="hold" nodeType="clickEffect">
                                  <p:stCondLst>
                                    <p:cond delay="0"/>
                                  </p:stCondLst>
                                  <p:childTnLst>
                                    <p:set>
                                      <p:cBhvr>
                                        <p:cTn id="69" dur="1" fill="hold">
                                          <p:stCondLst>
                                            <p:cond delay="0"/>
                                          </p:stCondLst>
                                        </p:cTn>
                                        <p:tgtEl>
                                          <p:spTgt spid="772107"/>
                                        </p:tgtEl>
                                        <p:attrNameLst>
                                          <p:attrName>style.visibility</p:attrName>
                                        </p:attrNameLst>
                                      </p:cBhvr>
                                      <p:to>
                                        <p:strVal val="visible"/>
                                      </p:to>
                                    </p:set>
                                    <p:anim from="(-#ppt_w/2)" to="(#ppt_x)" calcmode="lin" valueType="num">
                                      <p:cBhvr>
                                        <p:cTn id="70" dur="600" fill="hold">
                                          <p:stCondLst>
                                            <p:cond delay="0"/>
                                          </p:stCondLst>
                                        </p:cTn>
                                        <p:tgtEl>
                                          <p:spTgt spid="772107"/>
                                        </p:tgtEl>
                                        <p:attrNameLst>
                                          <p:attrName>ppt_x</p:attrName>
                                        </p:attrNameLst>
                                      </p:cBhvr>
                                    </p:anim>
                                    <p:anim from="0" to="-1.0" calcmode="lin" valueType="num">
                                      <p:cBhvr>
                                        <p:cTn id="71" dur="200" decel="50000" autoRev="1" fill="hold">
                                          <p:stCondLst>
                                            <p:cond delay="600"/>
                                          </p:stCondLst>
                                        </p:cTn>
                                        <p:tgtEl>
                                          <p:spTgt spid="772107"/>
                                        </p:tgtEl>
                                        <p:attrNameLst>
                                          <p:attrName>xshear</p:attrName>
                                        </p:attrNameLst>
                                      </p:cBhvr>
                                    </p:anim>
                                    <p:animScale>
                                      <p:cBhvr>
                                        <p:cTn id="72" dur="200" decel="100000" autoRev="1" fill="hold">
                                          <p:stCondLst>
                                            <p:cond delay="600"/>
                                          </p:stCondLst>
                                        </p:cTn>
                                        <p:tgtEl>
                                          <p:spTgt spid="772107"/>
                                        </p:tgtEl>
                                      </p:cBhvr>
                                      <p:from x="100000" y="100000"/>
                                      <p:to x="80000" y="100000"/>
                                    </p:animScale>
                                    <p:anim by="(#ppt_h/3+#ppt_w*0.1)" calcmode="lin" valueType="num">
                                      <p:cBhvr additive="sum">
                                        <p:cTn id="73" dur="200" decel="100000" autoRev="1" fill="hold">
                                          <p:stCondLst>
                                            <p:cond delay="600"/>
                                          </p:stCondLst>
                                        </p:cTn>
                                        <p:tgtEl>
                                          <p:spTgt spid="77210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2112" grpId="0"/>
      <p:bldP spid="772113" grpId="0"/>
      <p:bldP spid="77211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ChangeArrowheads="1"/>
          </p:cNvSpPr>
          <p:nvPr>
            <p:ph type="title"/>
          </p:nvPr>
        </p:nvSpPr>
        <p:spPr>
          <a:xfrm>
            <a:off x="2279650" y="1654175"/>
            <a:ext cx="8001000" cy="838200"/>
          </a:xfrm>
        </p:spPr>
        <p:txBody>
          <a:bodyPr/>
          <a:lstStyle/>
          <a:p>
            <a:pPr eaLnBrk="1" hangingPunct="1"/>
            <a:r>
              <a:rPr lang="fa-IR" altLang="en-US" smtClean="0"/>
              <a:t> مثال 8 </a:t>
            </a:r>
            <a:endParaRPr lang="en-US" altLang="en-US" smtClean="0"/>
          </a:p>
        </p:txBody>
      </p:sp>
      <p:sp>
        <p:nvSpPr>
          <p:cNvPr id="773123" name="Rectangle 3"/>
          <p:cNvSpPr>
            <a:spLocks noGrp="1" noChangeArrowheads="1"/>
          </p:cNvSpPr>
          <p:nvPr>
            <p:ph type="body" sz="half" idx="1"/>
          </p:nvPr>
        </p:nvSpPr>
        <p:spPr>
          <a:xfrm>
            <a:off x="2078038" y="2708275"/>
            <a:ext cx="8064500" cy="1054100"/>
          </a:xfrm>
        </p:spPr>
        <p:txBody>
          <a:bodyPr/>
          <a:lstStyle/>
          <a:p>
            <a:pPr marL="0" indent="0" algn="just">
              <a:buNone/>
            </a:pPr>
            <a:r>
              <a:rPr lang="fa-IR" altLang="en-US" smtClean="0"/>
              <a:t>پتانسيل الكتريكي در نقطه‌اي به فاصلۀ </a:t>
            </a:r>
            <a:r>
              <a:rPr lang="en-US" altLang="en-US" smtClean="0">
                <a:solidFill>
                  <a:srgbClr val="000000"/>
                </a:solidFill>
              </a:rPr>
              <a:t>r</a:t>
            </a:r>
            <a:r>
              <a:rPr lang="fa-IR" altLang="en-US" smtClean="0"/>
              <a:t> از بار </a:t>
            </a:r>
            <a:r>
              <a:rPr lang="en-US" altLang="en-US" smtClean="0">
                <a:solidFill>
                  <a:srgbClr val="000000"/>
                </a:solidFill>
              </a:rPr>
              <a:t>q</a:t>
            </a:r>
            <a:r>
              <a:rPr lang="fa-IR" altLang="en-US" smtClean="0"/>
              <a:t> از رابطۀ </a:t>
            </a:r>
            <a:r>
              <a:rPr lang="en-US" altLang="en-US" smtClean="0">
                <a:solidFill>
                  <a:srgbClr val="000000"/>
                </a:solidFill>
              </a:rPr>
              <a:t>V=k</a:t>
            </a:r>
            <a:r>
              <a:rPr lang="en-US" altLang="en-US" sz="3600" baseline="30000">
                <a:solidFill>
                  <a:srgbClr val="000000"/>
                </a:solidFill>
              </a:rPr>
              <a:t>q</a:t>
            </a:r>
            <a:r>
              <a:rPr lang="en-US" altLang="en-US" smtClean="0">
                <a:solidFill>
                  <a:srgbClr val="000000"/>
                </a:solidFill>
                <a:cs typeface="Times New Roman" panose="02020603050405020304" pitchFamily="18" charset="0"/>
              </a:rPr>
              <a:t>⁄</a:t>
            </a:r>
            <a:r>
              <a:rPr lang="en-US" altLang="en-US" sz="3600" baseline="-25000">
                <a:solidFill>
                  <a:srgbClr val="000000"/>
                </a:solidFill>
              </a:rPr>
              <a:t>r</a:t>
            </a:r>
            <a:r>
              <a:rPr lang="fa-IR" altLang="en-US" smtClean="0"/>
              <a:t> به دست مي آيد شدت ميدان الكتريكي </a:t>
            </a:r>
            <a:r>
              <a:rPr lang="en-US" altLang="en-US" smtClean="0">
                <a:solidFill>
                  <a:srgbClr val="000000"/>
                </a:solidFill>
              </a:rPr>
              <a:t>E</a:t>
            </a:r>
            <a:r>
              <a:rPr lang="en-US" altLang="en-US" baseline="-25000" smtClean="0">
                <a:solidFill>
                  <a:srgbClr val="000000"/>
                </a:solidFill>
              </a:rPr>
              <a:t>(r)</a:t>
            </a:r>
            <a:r>
              <a:rPr lang="fa-IR" altLang="en-US" smtClean="0"/>
              <a:t> ، حول اين بار را به دست آوريد. </a:t>
            </a:r>
            <a:endParaRPr lang="en-US" altLang="en-US" smtClean="0"/>
          </a:p>
        </p:txBody>
      </p:sp>
    </p:spTree>
    <p:extLst>
      <p:ext uri="{BB962C8B-B14F-4D97-AF65-F5344CB8AC3E}">
        <p14:creationId xmlns:p14="http://schemas.microsoft.com/office/powerpoint/2010/main" val="225544026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73122"/>
                                        </p:tgtEl>
                                        <p:attrNameLst>
                                          <p:attrName>style.visibility</p:attrName>
                                        </p:attrNameLst>
                                      </p:cBhvr>
                                      <p:to>
                                        <p:strVal val="visible"/>
                                      </p:to>
                                    </p:set>
                                    <p:animEffect transition="in" filter="fade">
                                      <p:cBhvr>
                                        <p:cTn id="7" dur="800" decel="100000"/>
                                        <p:tgtEl>
                                          <p:spTgt spid="773122"/>
                                        </p:tgtEl>
                                      </p:cBhvr>
                                    </p:animEffect>
                                    <p:anim calcmode="lin" valueType="num">
                                      <p:cBhvr>
                                        <p:cTn id="8" dur="800" decel="100000" fill="hold"/>
                                        <p:tgtEl>
                                          <p:spTgt spid="773122"/>
                                        </p:tgtEl>
                                        <p:attrNameLst>
                                          <p:attrName>style.rotation</p:attrName>
                                        </p:attrNameLst>
                                      </p:cBhvr>
                                      <p:tavLst>
                                        <p:tav tm="0">
                                          <p:val>
                                            <p:fltVal val="-90"/>
                                          </p:val>
                                        </p:tav>
                                        <p:tav tm="100000">
                                          <p:val>
                                            <p:fltVal val="0"/>
                                          </p:val>
                                        </p:tav>
                                      </p:tavLst>
                                    </p:anim>
                                    <p:anim calcmode="lin" valueType="num">
                                      <p:cBhvr>
                                        <p:cTn id="9" dur="800" decel="100000" fill="hold"/>
                                        <p:tgtEl>
                                          <p:spTgt spid="773122"/>
                                        </p:tgtEl>
                                        <p:attrNameLst>
                                          <p:attrName>ppt_x</p:attrName>
                                        </p:attrNameLst>
                                      </p:cBhvr>
                                      <p:tavLst>
                                        <p:tav tm="0">
                                          <p:val>
                                            <p:strVal val="#ppt_x+0.4"/>
                                          </p:val>
                                        </p:tav>
                                        <p:tav tm="100000">
                                          <p:val>
                                            <p:strVal val="#ppt_x-0.05"/>
                                          </p:val>
                                        </p:tav>
                                      </p:tavLst>
                                    </p:anim>
                                    <p:anim calcmode="lin" valueType="num">
                                      <p:cBhvr>
                                        <p:cTn id="10" dur="800" decel="100000" fill="hold"/>
                                        <p:tgtEl>
                                          <p:spTgt spid="773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3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312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73123">
                                            <p:txEl>
                                              <p:pRg st="0" end="0"/>
                                            </p:txEl>
                                          </p:spTgt>
                                        </p:tgtEl>
                                        <p:attrNameLst>
                                          <p:attrName>style.visibility</p:attrName>
                                        </p:attrNameLst>
                                      </p:cBhvr>
                                      <p:to>
                                        <p:strVal val="visible"/>
                                      </p:to>
                                    </p:set>
                                    <p:anim calcmode="discrete" valueType="clr">
                                      <p:cBhvr override="childStyle">
                                        <p:cTn id="16" dur="80"/>
                                        <p:tgtEl>
                                          <p:spTgt spid="7731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73123">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7312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3122" grpId="0"/>
      <p:bldP spid="77312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82" name="Rectangle 2"/>
          <p:cNvSpPr>
            <a:spLocks noGrp="1" noChangeArrowheads="1"/>
          </p:cNvSpPr>
          <p:nvPr>
            <p:ph type="title"/>
          </p:nvPr>
        </p:nvSpPr>
        <p:spPr>
          <a:xfrm>
            <a:off x="2127250" y="1295400"/>
            <a:ext cx="8001000" cy="838200"/>
          </a:xfrm>
        </p:spPr>
        <p:txBody>
          <a:bodyPr/>
          <a:lstStyle/>
          <a:p>
            <a:pPr eaLnBrk="1" hangingPunct="1"/>
            <a:r>
              <a:rPr lang="fa-IR" altLang="en-US" smtClean="0"/>
              <a:t> مبداء پتانسيل الكتريكي</a:t>
            </a:r>
            <a:endParaRPr lang="en-US" altLang="en-US" smtClean="0"/>
          </a:p>
        </p:txBody>
      </p:sp>
      <p:sp>
        <p:nvSpPr>
          <p:cNvPr id="737283" name="Rectangle 3"/>
          <p:cNvSpPr>
            <a:spLocks noGrp="1" noChangeArrowheads="1"/>
          </p:cNvSpPr>
          <p:nvPr>
            <p:ph type="body" sz="half" idx="1"/>
          </p:nvPr>
        </p:nvSpPr>
        <p:spPr>
          <a:xfrm>
            <a:off x="2135189" y="2879726"/>
            <a:ext cx="7864475" cy="1412875"/>
          </a:xfrm>
        </p:spPr>
        <p:txBody>
          <a:bodyPr/>
          <a:lstStyle/>
          <a:p>
            <a:pPr marL="0" indent="0">
              <a:buNone/>
            </a:pPr>
            <a:r>
              <a:rPr lang="fa-IR" altLang="en-US" smtClean="0"/>
              <a:t>نقطه‌اي در بينهايت است و بقيۀ پتانسيل‌ها را نسبت به آن مي سنجند . بنابراين اگر نقطۀ </a:t>
            </a:r>
            <a:r>
              <a:rPr lang="en-US" altLang="en-US" smtClean="0">
                <a:solidFill>
                  <a:srgbClr val="000000"/>
                </a:solidFill>
                <a:cs typeface="Times New Roman" panose="02020603050405020304" pitchFamily="18" charset="0"/>
              </a:rPr>
              <a:t>A</a:t>
            </a:r>
            <a:r>
              <a:rPr lang="fa-IR" altLang="en-US" smtClean="0"/>
              <a:t> در بينهايت باشد ، داريم : </a:t>
            </a:r>
            <a:r>
              <a:rPr lang="en-US" altLang="en-US" smtClean="0">
                <a:solidFill>
                  <a:srgbClr val="000000"/>
                </a:solidFill>
              </a:rPr>
              <a:t>V</a:t>
            </a:r>
            <a:r>
              <a:rPr lang="en-US" altLang="en-US" baseline="-25000" smtClean="0">
                <a:solidFill>
                  <a:srgbClr val="000000"/>
                </a:solidFill>
              </a:rPr>
              <a:t>A</a:t>
            </a:r>
            <a:r>
              <a:rPr lang="en-US" altLang="en-US" smtClean="0">
                <a:solidFill>
                  <a:srgbClr val="000000"/>
                </a:solidFill>
              </a:rPr>
              <a:t>= </a:t>
            </a:r>
            <a:r>
              <a:rPr lang="en-US" altLang="en-US" sz="3200">
                <a:solidFill>
                  <a:srgbClr val="000000"/>
                </a:solidFill>
                <a:latin typeface="B Nazanin" panose="00000400000000000000" pitchFamily="2" charset="-78"/>
              </a:rPr>
              <a:t>0</a:t>
            </a:r>
          </a:p>
        </p:txBody>
      </p:sp>
    </p:spTree>
    <p:extLst>
      <p:ext uri="{BB962C8B-B14F-4D97-AF65-F5344CB8AC3E}">
        <p14:creationId xmlns:p14="http://schemas.microsoft.com/office/powerpoint/2010/main" val="51114818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37282"/>
                                        </p:tgtEl>
                                        <p:attrNameLst>
                                          <p:attrName>style.visibility</p:attrName>
                                        </p:attrNameLst>
                                      </p:cBhvr>
                                      <p:to>
                                        <p:strVal val="visible"/>
                                      </p:to>
                                    </p:set>
                                    <p:animEffect transition="in" filter="fade">
                                      <p:cBhvr>
                                        <p:cTn id="7" dur="800" decel="100000"/>
                                        <p:tgtEl>
                                          <p:spTgt spid="737282"/>
                                        </p:tgtEl>
                                      </p:cBhvr>
                                    </p:animEffect>
                                    <p:anim calcmode="lin" valueType="num">
                                      <p:cBhvr>
                                        <p:cTn id="8" dur="800" decel="100000" fill="hold"/>
                                        <p:tgtEl>
                                          <p:spTgt spid="737282"/>
                                        </p:tgtEl>
                                        <p:attrNameLst>
                                          <p:attrName>style.rotation</p:attrName>
                                        </p:attrNameLst>
                                      </p:cBhvr>
                                      <p:tavLst>
                                        <p:tav tm="0">
                                          <p:val>
                                            <p:fltVal val="-90"/>
                                          </p:val>
                                        </p:tav>
                                        <p:tav tm="100000">
                                          <p:val>
                                            <p:fltVal val="0"/>
                                          </p:val>
                                        </p:tav>
                                      </p:tavLst>
                                    </p:anim>
                                    <p:anim calcmode="lin" valueType="num">
                                      <p:cBhvr>
                                        <p:cTn id="9" dur="800" decel="100000" fill="hold"/>
                                        <p:tgtEl>
                                          <p:spTgt spid="737282"/>
                                        </p:tgtEl>
                                        <p:attrNameLst>
                                          <p:attrName>ppt_x</p:attrName>
                                        </p:attrNameLst>
                                      </p:cBhvr>
                                      <p:tavLst>
                                        <p:tav tm="0">
                                          <p:val>
                                            <p:strVal val="#ppt_x+0.4"/>
                                          </p:val>
                                        </p:tav>
                                        <p:tav tm="100000">
                                          <p:val>
                                            <p:strVal val="#ppt_x-0.05"/>
                                          </p:val>
                                        </p:tav>
                                      </p:tavLst>
                                    </p:anim>
                                    <p:anim calcmode="lin" valueType="num">
                                      <p:cBhvr>
                                        <p:cTn id="10" dur="800" decel="100000" fill="hold"/>
                                        <p:tgtEl>
                                          <p:spTgt spid="73728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3728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3728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37283">
                                            <p:txEl>
                                              <p:pRg st="0" end="0"/>
                                            </p:txEl>
                                          </p:spTgt>
                                        </p:tgtEl>
                                        <p:attrNameLst>
                                          <p:attrName>style.visibility</p:attrName>
                                        </p:attrNameLst>
                                      </p:cBhvr>
                                      <p:to>
                                        <p:strVal val="visible"/>
                                      </p:to>
                                    </p:set>
                                    <p:anim calcmode="discrete" valueType="clr">
                                      <p:cBhvr override="childStyle">
                                        <p:cTn id="16" dur="80"/>
                                        <p:tgtEl>
                                          <p:spTgt spid="73728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37283">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3728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282" grpId="0"/>
      <p:bldP spid="73728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2"/>
          <p:cNvSpPr>
            <a:spLocks noGrp="1" noChangeArrowheads="1"/>
          </p:cNvSpPr>
          <p:nvPr>
            <p:ph type="title"/>
          </p:nvPr>
        </p:nvSpPr>
        <p:spPr>
          <a:xfrm>
            <a:off x="2208213" y="503238"/>
            <a:ext cx="8001000" cy="838200"/>
          </a:xfrm>
        </p:spPr>
        <p:txBody>
          <a:bodyPr/>
          <a:lstStyle/>
          <a:p>
            <a:pPr eaLnBrk="1" hangingPunct="1"/>
            <a:r>
              <a:rPr lang="fa-IR" altLang="en-US" smtClean="0"/>
              <a:t> حل مثال 8 </a:t>
            </a:r>
            <a:endParaRPr lang="en-US" altLang="en-US" smtClean="0"/>
          </a:p>
        </p:txBody>
      </p:sp>
      <p:graphicFrame>
        <p:nvGraphicFramePr>
          <p:cNvPr id="774148" name="Object 4"/>
          <p:cNvGraphicFramePr>
            <a:graphicFrameLocks noChangeAspect="1"/>
          </p:cNvGraphicFramePr>
          <p:nvPr>
            <p:ph sz="half" idx="2"/>
          </p:nvPr>
        </p:nvGraphicFramePr>
        <p:xfrm>
          <a:off x="3576638" y="2906713"/>
          <a:ext cx="5256212" cy="1314450"/>
        </p:xfrm>
        <a:graphic>
          <a:graphicData uri="http://schemas.openxmlformats.org/presentationml/2006/ole">
            <mc:AlternateContent xmlns:mc="http://schemas.openxmlformats.org/markup-compatibility/2006">
              <mc:Choice xmlns:v="urn:schemas-microsoft-com:vml" Requires="v">
                <p:oleObj spid="_x0000_s23554" name="Equation" r:id="rId3" imgW="1828800" imgH="457200" progId="Equation.3">
                  <p:embed/>
                </p:oleObj>
              </mc:Choice>
              <mc:Fallback>
                <p:oleObj name="Equation" r:id="rId3" imgW="18288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6638" y="2906713"/>
                        <a:ext cx="5256212" cy="1314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5682959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74146"/>
                                        </p:tgtEl>
                                        <p:attrNameLst>
                                          <p:attrName>style.visibility</p:attrName>
                                        </p:attrNameLst>
                                      </p:cBhvr>
                                      <p:to>
                                        <p:strVal val="visible"/>
                                      </p:to>
                                    </p:set>
                                    <p:animEffect transition="in" filter="fade">
                                      <p:cBhvr>
                                        <p:cTn id="7" dur="800" decel="100000"/>
                                        <p:tgtEl>
                                          <p:spTgt spid="774146"/>
                                        </p:tgtEl>
                                      </p:cBhvr>
                                    </p:animEffect>
                                    <p:anim calcmode="lin" valueType="num">
                                      <p:cBhvr>
                                        <p:cTn id="8" dur="800" decel="100000" fill="hold"/>
                                        <p:tgtEl>
                                          <p:spTgt spid="774146"/>
                                        </p:tgtEl>
                                        <p:attrNameLst>
                                          <p:attrName>style.rotation</p:attrName>
                                        </p:attrNameLst>
                                      </p:cBhvr>
                                      <p:tavLst>
                                        <p:tav tm="0">
                                          <p:val>
                                            <p:fltVal val="-90"/>
                                          </p:val>
                                        </p:tav>
                                        <p:tav tm="100000">
                                          <p:val>
                                            <p:fltVal val="0"/>
                                          </p:val>
                                        </p:tav>
                                      </p:tavLst>
                                    </p:anim>
                                    <p:anim calcmode="lin" valueType="num">
                                      <p:cBhvr>
                                        <p:cTn id="9" dur="800" decel="100000" fill="hold"/>
                                        <p:tgtEl>
                                          <p:spTgt spid="774146"/>
                                        </p:tgtEl>
                                        <p:attrNameLst>
                                          <p:attrName>ppt_x</p:attrName>
                                        </p:attrNameLst>
                                      </p:cBhvr>
                                      <p:tavLst>
                                        <p:tav tm="0">
                                          <p:val>
                                            <p:strVal val="#ppt_x+0.4"/>
                                          </p:val>
                                        </p:tav>
                                        <p:tav tm="100000">
                                          <p:val>
                                            <p:strVal val="#ppt_x-0.05"/>
                                          </p:val>
                                        </p:tav>
                                      </p:tavLst>
                                    </p:anim>
                                    <p:anim calcmode="lin" valueType="num">
                                      <p:cBhvr>
                                        <p:cTn id="10" dur="800" decel="100000" fill="hold"/>
                                        <p:tgtEl>
                                          <p:spTgt spid="774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4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414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774148"/>
                                        </p:tgtEl>
                                        <p:attrNameLst>
                                          <p:attrName>style.visibility</p:attrName>
                                        </p:attrNameLst>
                                      </p:cBhvr>
                                      <p:to>
                                        <p:strVal val="visible"/>
                                      </p:to>
                                    </p:set>
                                    <p:animEffect transition="in" filter="fade">
                                      <p:cBhvr>
                                        <p:cTn id="16" dur="1000"/>
                                        <p:tgtEl>
                                          <p:spTgt spid="774148"/>
                                        </p:tgtEl>
                                      </p:cBhvr>
                                    </p:animEffect>
                                    <p:anim calcmode="lin" valueType="num">
                                      <p:cBhvr>
                                        <p:cTn id="17" dur="1000" fill="hold"/>
                                        <p:tgtEl>
                                          <p:spTgt spid="774148"/>
                                        </p:tgtEl>
                                        <p:attrNameLst>
                                          <p:attrName>ppt_x</p:attrName>
                                        </p:attrNameLst>
                                      </p:cBhvr>
                                      <p:tavLst>
                                        <p:tav tm="0">
                                          <p:val>
                                            <p:strVal val="#ppt_x"/>
                                          </p:val>
                                        </p:tav>
                                        <p:tav tm="100000">
                                          <p:val>
                                            <p:strVal val="#ppt_x"/>
                                          </p:val>
                                        </p:tav>
                                      </p:tavLst>
                                    </p:anim>
                                    <p:anim calcmode="lin" valueType="num">
                                      <p:cBhvr>
                                        <p:cTn id="18" dur="1000" fill="hold"/>
                                        <p:tgtEl>
                                          <p:spTgt spid="7741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414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a:xfrm>
            <a:off x="2271713" y="790575"/>
            <a:ext cx="8001000" cy="838200"/>
          </a:xfrm>
        </p:spPr>
        <p:txBody>
          <a:bodyPr/>
          <a:lstStyle/>
          <a:p>
            <a:pPr eaLnBrk="1" hangingPunct="1"/>
            <a:r>
              <a:rPr lang="fa-IR" altLang="en-US" smtClean="0"/>
              <a:t> مثال 9 </a:t>
            </a:r>
            <a:endParaRPr lang="en-US" altLang="en-US" smtClean="0"/>
          </a:p>
        </p:txBody>
      </p:sp>
      <p:sp>
        <p:nvSpPr>
          <p:cNvPr id="775171" name="Rectangle 3"/>
          <p:cNvSpPr>
            <a:spLocks noGrp="1" noChangeArrowheads="1"/>
          </p:cNvSpPr>
          <p:nvPr>
            <p:ph type="body" sz="half" idx="1"/>
          </p:nvPr>
        </p:nvSpPr>
        <p:spPr>
          <a:xfrm>
            <a:off x="2063750" y="2060575"/>
            <a:ext cx="8064500" cy="1125538"/>
          </a:xfrm>
        </p:spPr>
        <p:txBody>
          <a:bodyPr/>
          <a:lstStyle/>
          <a:p>
            <a:pPr marL="0" indent="0" algn="just">
              <a:buNone/>
            </a:pPr>
            <a:r>
              <a:rPr lang="fa-IR" altLang="en-US" smtClean="0"/>
              <a:t>مطلوب است ، شدت ميدان الكتريكي حول دو قطبي كه پتانسيل حول آن در فاصلۀ </a:t>
            </a:r>
            <a:r>
              <a:rPr lang="en-US" altLang="en-US" smtClean="0">
                <a:solidFill>
                  <a:srgbClr val="000000"/>
                </a:solidFill>
              </a:rPr>
              <a:t>r</a:t>
            </a:r>
            <a:r>
              <a:rPr lang="fa-IR" altLang="en-US" smtClean="0"/>
              <a:t> عبارت است از :</a:t>
            </a:r>
            <a:endParaRPr lang="en-US" altLang="en-US" smtClean="0">
              <a:cs typeface="Times New Roman" panose="02020603050405020304" pitchFamily="18" charset="0"/>
            </a:endParaRPr>
          </a:p>
        </p:txBody>
      </p:sp>
      <p:graphicFrame>
        <p:nvGraphicFramePr>
          <p:cNvPr id="775172" name="Object 4"/>
          <p:cNvGraphicFramePr>
            <a:graphicFrameLocks noChangeAspect="1"/>
          </p:cNvGraphicFramePr>
          <p:nvPr>
            <p:ph sz="half" idx="2"/>
          </p:nvPr>
        </p:nvGraphicFramePr>
        <p:xfrm>
          <a:off x="7175501" y="4187826"/>
          <a:ext cx="2371725" cy="1185863"/>
        </p:xfrm>
        <a:graphic>
          <a:graphicData uri="http://schemas.openxmlformats.org/presentationml/2006/ole">
            <mc:AlternateContent xmlns:mc="http://schemas.openxmlformats.org/markup-compatibility/2006">
              <mc:Choice xmlns:v="urn:schemas-microsoft-com:vml" Requires="v">
                <p:oleObj spid="_x0000_s24578" name="Equation" r:id="rId3" imgW="838200" imgH="419100" progId="Equation.3">
                  <p:embed/>
                </p:oleObj>
              </mc:Choice>
              <mc:Fallback>
                <p:oleObj name="Equation" r:id="rId3" imgW="8382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5501" y="4187826"/>
                        <a:ext cx="2371725" cy="1185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75191" name="Group 23"/>
          <p:cNvGrpSpPr>
            <a:grpSpLocks/>
          </p:cNvGrpSpPr>
          <p:nvPr/>
        </p:nvGrpSpPr>
        <p:grpSpPr bwMode="auto">
          <a:xfrm>
            <a:off x="2279651" y="3225800"/>
            <a:ext cx="3960813" cy="2579688"/>
            <a:chOff x="521" y="2123"/>
            <a:chExt cx="2495" cy="1625"/>
          </a:xfrm>
        </p:grpSpPr>
        <p:sp>
          <p:nvSpPr>
            <p:cNvPr id="195590" name="Oval 11"/>
            <p:cNvSpPr>
              <a:spLocks noChangeArrowheads="1"/>
            </p:cNvSpPr>
            <p:nvPr/>
          </p:nvSpPr>
          <p:spPr bwMode="auto">
            <a:xfrm>
              <a:off x="1973" y="2581"/>
              <a:ext cx="46" cy="46"/>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95591" name="Line 12"/>
            <p:cNvSpPr>
              <a:spLocks noChangeShapeType="1"/>
            </p:cNvSpPr>
            <p:nvPr/>
          </p:nvSpPr>
          <p:spPr bwMode="auto">
            <a:xfrm>
              <a:off x="1994" y="2611"/>
              <a:ext cx="0" cy="499"/>
            </a:xfrm>
            <a:prstGeom prst="line">
              <a:avLst/>
            </a:prstGeom>
            <a:noFill/>
            <a:ln w="19050">
              <a:solidFill>
                <a:schemeClr val="accent1"/>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592" name="Line 6"/>
            <p:cNvSpPr>
              <a:spLocks noChangeShapeType="1"/>
            </p:cNvSpPr>
            <p:nvPr/>
          </p:nvSpPr>
          <p:spPr bwMode="auto">
            <a:xfrm flipV="1">
              <a:off x="975" y="2296"/>
              <a:ext cx="0" cy="1452"/>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593" name="Line 7"/>
            <p:cNvSpPr>
              <a:spLocks noChangeShapeType="1"/>
            </p:cNvSpPr>
            <p:nvPr/>
          </p:nvSpPr>
          <p:spPr bwMode="auto">
            <a:xfrm>
              <a:off x="521" y="3113"/>
              <a:ext cx="2313"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594" name="Oval 8"/>
            <p:cNvSpPr>
              <a:spLocks noChangeArrowheads="1"/>
            </p:cNvSpPr>
            <p:nvPr/>
          </p:nvSpPr>
          <p:spPr bwMode="auto">
            <a:xfrm>
              <a:off x="929" y="3430"/>
              <a:ext cx="91" cy="91"/>
            </a:xfrm>
            <a:prstGeom prst="ellipse">
              <a:avLst/>
            </a:prstGeom>
            <a:solidFill>
              <a:schemeClr val="accent1"/>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95595" name="Oval 9"/>
            <p:cNvSpPr>
              <a:spLocks noChangeArrowheads="1"/>
            </p:cNvSpPr>
            <p:nvPr/>
          </p:nvSpPr>
          <p:spPr bwMode="auto">
            <a:xfrm>
              <a:off x="930" y="2704"/>
              <a:ext cx="91" cy="91"/>
            </a:xfrm>
            <a:prstGeom prst="ellipse">
              <a:avLst/>
            </a:prstGeom>
            <a:solidFill>
              <a:srgbClr val="FF0066"/>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95596" name="Line 10"/>
            <p:cNvSpPr>
              <a:spLocks noChangeShapeType="1"/>
            </p:cNvSpPr>
            <p:nvPr/>
          </p:nvSpPr>
          <p:spPr bwMode="auto">
            <a:xfrm flipV="1">
              <a:off x="975" y="2614"/>
              <a:ext cx="998" cy="499"/>
            </a:xfrm>
            <a:prstGeom prst="line">
              <a:avLst/>
            </a:prstGeom>
            <a:noFill/>
            <a:ln w="19050" cap="sq">
              <a:solidFill>
                <a:schemeClr val="folHlink"/>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597" name="Rectangle 13"/>
            <p:cNvSpPr>
              <a:spLocks noChangeArrowheads="1"/>
            </p:cNvSpPr>
            <p:nvPr/>
          </p:nvSpPr>
          <p:spPr bwMode="auto">
            <a:xfrm>
              <a:off x="2784" y="2976"/>
              <a:ext cx="2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X</a:t>
              </a:r>
            </a:p>
          </p:txBody>
        </p:sp>
        <p:sp>
          <p:nvSpPr>
            <p:cNvPr id="195598" name="Rectangle 14"/>
            <p:cNvSpPr>
              <a:spLocks noChangeArrowheads="1"/>
            </p:cNvSpPr>
            <p:nvPr/>
          </p:nvSpPr>
          <p:spPr bwMode="auto">
            <a:xfrm>
              <a:off x="804" y="2123"/>
              <a:ext cx="2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Y</a:t>
              </a:r>
            </a:p>
          </p:txBody>
        </p:sp>
        <p:sp>
          <p:nvSpPr>
            <p:cNvPr id="195599" name="Rectangle 16"/>
            <p:cNvSpPr>
              <a:spLocks noChangeArrowheads="1"/>
            </p:cNvSpPr>
            <p:nvPr/>
          </p:nvSpPr>
          <p:spPr bwMode="auto">
            <a:xfrm>
              <a:off x="2018" y="2750"/>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y</a:t>
              </a:r>
            </a:p>
          </p:txBody>
        </p:sp>
        <p:sp>
          <p:nvSpPr>
            <p:cNvPr id="195600" name="Rectangle 17"/>
            <p:cNvSpPr>
              <a:spLocks noChangeArrowheads="1"/>
            </p:cNvSpPr>
            <p:nvPr/>
          </p:nvSpPr>
          <p:spPr bwMode="auto">
            <a:xfrm>
              <a:off x="1429" y="3060"/>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x</a:t>
              </a:r>
            </a:p>
          </p:txBody>
        </p:sp>
        <p:sp>
          <p:nvSpPr>
            <p:cNvPr id="195601" name="Rectangle 18"/>
            <p:cNvSpPr>
              <a:spLocks noChangeArrowheads="1"/>
            </p:cNvSpPr>
            <p:nvPr/>
          </p:nvSpPr>
          <p:spPr bwMode="auto">
            <a:xfrm>
              <a:off x="694" y="3318"/>
              <a:ext cx="19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­q</a:t>
              </a:r>
            </a:p>
          </p:txBody>
        </p:sp>
        <p:sp>
          <p:nvSpPr>
            <p:cNvPr id="195602" name="Rectangle 19"/>
            <p:cNvSpPr>
              <a:spLocks noChangeArrowheads="1"/>
            </p:cNvSpPr>
            <p:nvPr/>
          </p:nvSpPr>
          <p:spPr bwMode="auto">
            <a:xfrm>
              <a:off x="692" y="2592"/>
              <a:ext cx="25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400">
                  <a:cs typeface="Times New Roman" panose="02020603050405020304" pitchFamily="18" charset="0"/>
                </a:rPr>
                <a:t>+</a:t>
              </a:r>
              <a:r>
                <a:rPr lang="en-US" altLang="en-US" sz="2000">
                  <a:cs typeface="Times New Roman" panose="02020603050405020304" pitchFamily="18" charset="0"/>
                </a:rPr>
                <a:t>q</a:t>
              </a:r>
            </a:p>
          </p:txBody>
        </p:sp>
        <p:sp>
          <p:nvSpPr>
            <p:cNvPr id="195603" name="Rectangle 21"/>
            <p:cNvSpPr>
              <a:spLocks noChangeArrowheads="1"/>
            </p:cNvSpPr>
            <p:nvPr/>
          </p:nvSpPr>
          <p:spPr bwMode="auto">
            <a:xfrm rot="-1838901">
              <a:off x="1389" y="2614"/>
              <a:ext cx="22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r</a:t>
              </a:r>
            </a:p>
          </p:txBody>
        </p:sp>
      </p:grpSp>
    </p:spTree>
    <p:extLst>
      <p:ext uri="{BB962C8B-B14F-4D97-AF65-F5344CB8AC3E}">
        <p14:creationId xmlns:p14="http://schemas.microsoft.com/office/powerpoint/2010/main" val="179824789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75170"/>
                                        </p:tgtEl>
                                        <p:attrNameLst>
                                          <p:attrName>style.visibility</p:attrName>
                                        </p:attrNameLst>
                                      </p:cBhvr>
                                      <p:to>
                                        <p:strVal val="visible"/>
                                      </p:to>
                                    </p:set>
                                    <p:animEffect transition="in" filter="fade">
                                      <p:cBhvr>
                                        <p:cTn id="7" dur="800" decel="100000"/>
                                        <p:tgtEl>
                                          <p:spTgt spid="775170"/>
                                        </p:tgtEl>
                                      </p:cBhvr>
                                    </p:animEffect>
                                    <p:anim calcmode="lin" valueType="num">
                                      <p:cBhvr>
                                        <p:cTn id="8" dur="800" decel="100000" fill="hold"/>
                                        <p:tgtEl>
                                          <p:spTgt spid="775170"/>
                                        </p:tgtEl>
                                        <p:attrNameLst>
                                          <p:attrName>style.rotation</p:attrName>
                                        </p:attrNameLst>
                                      </p:cBhvr>
                                      <p:tavLst>
                                        <p:tav tm="0">
                                          <p:val>
                                            <p:fltVal val="-90"/>
                                          </p:val>
                                        </p:tav>
                                        <p:tav tm="100000">
                                          <p:val>
                                            <p:fltVal val="0"/>
                                          </p:val>
                                        </p:tav>
                                      </p:tavLst>
                                    </p:anim>
                                    <p:anim calcmode="lin" valueType="num">
                                      <p:cBhvr>
                                        <p:cTn id="9" dur="800" decel="100000" fill="hold"/>
                                        <p:tgtEl>
                                          <p:spTgt spid="775170"/>
                                        </p:tgtEl>
                                        <p:attrNameLst>
                                          <p:attrName>ppt_x</p:attrName>
                                        </p:attrNameLst>
                                      </p:cBhvr>
                                      <p:tavLst>
                                        <p:tav tm="0">
                                          <p:val>
                                            <p:strVal val="#ppt_x+0.4"/>
                                          </p:val>
                                        </p:tav>
                                        <p:tav tm="100000">
                                          <p:val>
                                            <p:strVal val="#ppt_x-0.05"/>
                                          </p:val>
                                        </p:tav>
                                      </p:tavLst>
                                    </p:anim>
                                    <p:anim calcmode="lin" valueType="num">
                                      <p:cBhvr>
                                        <p:cTn id="10" dur="800" decel="100000" fill="hold"/>
                                        <p:tgtEl>
                                          <p:spTgt spid="7751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51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517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75171">
                                            <p:txEl>
                                              <p:pRg st="0" end="0"/>
                                            </p:txEl>
                                          </p:spTgt>
                                        </p:tgtEl>
                                        <p:attrNameLst>
                                          <p:attrName>style.visibility</p:attrName>
                                        </p:attrNameLst>
                                      </p:cBhvr>
                                      <p:to>
                                        <p:strVal val="visible"/>
                                      </p:to>
                                    </p:set>
                                    <p:anim calcmode="discrete" valueType="clr">
                                      <p:cBhvr override="childStyle">
                                        <p:cTn id="16" dur="80"/>
                                        <p:tgtEl>
                                          <p:spTgt spid="77517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75171">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75171">
                                            <p:txEl>
                                              <p:pRg st="0" end="0"/>
                                            </p:txEl>
                                          </p:spTgt>
                                        </p:tgtEl>
                                        <p:attrNameLst>
                                          <p:attrName>fill.type</p:attrName>
                                        </p:attrNameLst>
                                      </p:cBhvr>
                                      <p:to>
                                        <p:strVal val="solid"/>
                                      </p:to>
                                    </p:set>
                                  </p:childTnLst>
                                </p:cTn>
                              </p:par>
                            </p:childTnLst>
                          </p:cTn>
                        </p:par>
                        <p:par>
                          <p:cTn id="19" fill="hold" nodeType="afterGroup">
                            <p:stCondLst>
                              <p:cond delay="3720"/>
                            </p:stCondLst>
                            <p:childTnLst>
                              <p:par>
                                <p:cTn id="20" presetID="31" presetClass="entr" presetSubtype="0" fill="hold" nodeType="afterEffect">
                                  <p:stCondLst>
                                    <p:cond delay="0"/>
                                  </p:stCondLst>
                                  <p:iterate type="lt">
                                    <p:tmPct val="5000"/>
                                  </p:iterate>
                                  <p:childTnLst>
                                    <p:set>
                                      <p:cBhvr>
                                        <p:cTn id="21" dur="1" fill="hold">
                                          <p:stCondLst>
                                            <p:cond delay="0"/>
                                          </p:stCondLst>
                                        </p:cTn>
                                        <p:tgtEl>
                                          <p:spTgt spid="775191"/>
                                        </p:tgtEl>
                                        <p:attrNameLst>
                                          <p:attrName>style.visibility</p:attrName>
                                        </p:attrNameLst>
                                      </p:cBhvr>
                                      <p:to>
                                        <p:strVal val="visible"/>
                                      </p:to>
                                    </p:set>
                                    <p:anim calcmode="lin" valueType="num">
                                      <p:cBhvr>
                                        <p:cTn id="22" dur="1000" fill="hold"/>
                                        <p:tgtEl>
                                          <p:spTgt spid="775191"/>
                                        </p:tgtEl>
                                        <p:attrNameLst>
                                          <p:attrName>ppt_w</p:attrName>
                                        </p:attrNameLst>
                                      </p:cBhvr>
                                      <p:tavLst>
                                        <p:tav tm="0">
                                          <p:val>
                                            <p:fltVal val="0"/>
                                          </p:val>
                                        </p:tav>
                                        <p:tav tm="100000">
                                          <p:val>
                                            <p:strVal val="#ppt_w"/>
                                          </p:val>
                                        </p:tav>
                                      </p:tavLst>
                                    </p:anim>
                                    <p:anim calcmode="lin" valueType="num">
                                      <p:cBhvr>
                                        <p:cTn id="23" dur="1000" fill="hold"/>
                                        <p:tgtEl>
                                          <p:spTgt spid="775191"/>
                                        </p:tgtEl>
                                        <p:attrNameLst>
                                          <p:attrName>ppt_h</p:attrName>
                                        </p:attrNameLst>
                                      </p:cBhvr>
                                      <p:tavLst>
                                        <p:tav tm="0">
                                          <p:val>
                                            <p:fltVal val="0"/>
                                          </p:val>
                                        </p:tav>
                                        <p:tav tm="100000">
                                          <p:val>
                                            <p:strVal val="#ppt_h"/>
                                          </p:val>
                                        </p:tav>
                                      </p:tavLst>
                                    </p:anim>
                                    <p:anim calcmode="lin" valueType="num">
                                      <p:cBhvr>
                                        <p:cTn id="24" dur="1000" fill="hold"/>
                                        <p:tgtEl>
                                          <p:spTgt spid="775191"/>
                                        </p:tgtEl>
                                        <p:attrNameLst>
                                          <p:attrName>style.rotation</p:attrName>
                                        </p:attrNameLst>
                                      </p:cBhvr>
                                      <p:tavLst>
                                        <p:tav tm="0">
                                          <p:val>
                                            <p:fltVal val="90"/>
                                          </p:val>
                                        </p:tav>
                                        <p:tav tm="100000">
                                          <p:val>
                                            <p:fltVal val="0"/>
                                          </p:val>
                                        </p:tav>
                                      </p:tavLst>
                                    </p:anim>
                                    <p:animEffect transition="in" filter="fade">
                                      <p:cBhvr>
                                        <p:cTn id="25" dur="1000"/>
                                        <p:tgtEl>
                                          <p:spTgt spid="775191"/>
                                        </p:tgtEl>
                                      </p:cBhvr>
                                    </p:animEffect>
                                  </p:childTnLst>
                                </p:cTn>
                              </p:par>
                            </p:childTnLst>
                          </p:cTn>
                        </p:par>
                        <p:par>
                          <p:cTn id="26" fill="hold" nodeType="afterGroup">
                            <p:stCondLst>
                              <p:cond delay="4720"/>
                            </p:stCondLst>
                            <p:childTnLst>
                              <p:par>
                                <p:cTn id="27" presetID="42" presetClass="entr" presetSubtype="0" fill="hold" nodeType="afterEffect">
                                  <p:stCondLst>
                                    <p:cond delay="0"/>
                                  </p:stCondLst>
                                  <p:childTnLst>
                                    <p:set>
                                      <p:cBhvr>
                                        <p:cTn id="28" dur="1" fill="hold">
                                          <p:stCondLst>
                                            <p:cond delay="0"/>
                                          </p:stCondLst>
                                        </p:cTn>
                                        <p:tgtEl>
                                          <p:spTgt spid="775172"/>
                                        </p:tgtEl>
                                        <p:attrNameLst>
                                          <p:attrName>style.visibility</p:attrName>
                                        </p:attrNameLst>
                                      </p:cBhvr>
                                      <p:to>
                                        <p:strVal val="visible"/>
                                      </p:to>
                                    </p:set>
                                    <p:animEffect transition="in" filter="fade">
                                      <p:cBhvr>
                                        <p:cTn id="29" dur="1000"/>
                                        <p:tgtEl>
                                          <p:spTgt spid="775172"/>
                                        </p:tgtEl>
                                      </p:cBhvr>
                                    </p:animEffect>
                                    <p:anim calcmode="lin" valueType="num">
                                      <p:cBhvr>
                                        <p:cTn id="30" dur="1000" fill="hold"/>
                                        <p:tgtEl>
                                          <p:spTgt spid="775172"/>
                                        </p:tgtEl>
                                        <p:attrNameLst>
                                          <p:attrName>ppt_x</p:attrName>
                                        </p:attrNameLst>
                                      </p:cBhvr>
                                      <p:tavLst>
                                        <p:tav tm="0">
                                          <p:val>
                                            <p:strVal val="#ppt_x"/>
                                          </p:val>
                                        </p:tav>
                                        <p:tav tm="100000">
                                          <p:val>
                                            <p:strVal val="#ppt_x"/>
                                          </p:val>
                                        </p:tav>
                                      </p:tavLst>
                                    </p:anim>
                                    <p:anim calcmode="lin" valueType="num">
                                      <p:cBhvr>
                                        <p:cTn id="31" dur="1000" fill="hold"/>
                                        <p:tgtEl>
                                          <p:spTgt spid="7751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5170" grpId="0"/>
      <p:bldP spid="775171"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ChangeArrowheads="1"/>
          </p:cNvSpPr>
          <p:nvPr>
            <p:ph type="title"/>
          </p:nvPr>
        </p:nvSpPr>
        <p:spPr>
          <a:xfrm>
            <a:off x="2279650" y="503238"/>
            <a:ext cx="8001000" cy="838200"/>
          </a:xfrm>
        </p:spPr>
        <p:txBody>
          <a:bodyPr/>
          <a:lstStyle/>
          <a:p>
            <a:pPr eaLnBrk="1" hangingPunct="1"/>
            <a:r>
              <a:rPr lang="fa-IR" altLang="en-US" smtClean="0"/>
              <a:t> حل مثال 9 </a:t>
            </a:r>
            <a:endParaRPr lang="en-US" altLang="en-US" smtClean="0"/>
          </a:p>
        </p:txBody>
      </p:sp>
      <p:graphicFrame>
        <p:nvGraphicFramePr>
          <p:cNvPr id="776196" name="Object 4"/>
          <p:cNvGraphicFramePr>
            <a:graphicFrameLocks noChangeAspect="1"/>
          </p:cNvGraphicFramePr>
          <p:nvPr>
            <p:ph sz="quarter" idx="2"/>
          </p:nvPr>
        </p:nvGraphicFramePr>
        <p:xfrm>
          <a:off x="4295775" y="1216026"/>
          <a:ext cx="2228850" cy="955675"/>
        </p:xfrm>
        <a:graphic>
          <a:graphicData uri="http://schemas.openxmlformats.org/presentationml/2006/ole">
            <mc:AlternateContent xmlns:mc="http://schemas.openxmlformats.org/markup-compatibility/2006">
              <mc:Choice xmlns:v="urn:schemas-microsoft-com:vml" Requires="v">
                <p:oleObj spid="_x0000_s25602" name="Equation" r:id="rId3" imgW="1155199" imgH="495085" progId="Equation.3">
                  <p:embed/>
                </p:oleObj>
              </mc:Choice>
              <mc:Fallback>
                <p:oleObj name="Equation" r:id="rId3" imgW="1155199" imgH="49508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5775" y="1216026"/>
                        <a:ext cx="2228850"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6198" name="Object 6"/>
          <p:cNvGraphicFramePr>
            <a:graphicFrameLocks noChangeAspect="1"/>
          </p:cNvGraphicFramePr>
          <p:nvPr>
            <p:ph sz="quarter" idx="3"/>
          </p:nvPr>
        </p:nvGraphicFramePr>
        <p:xfrm>
          <a:off x="6772275" y="1196975"/>
          <a:ext cx="2584450" cy="1028700"/>
        </p:xfrm>
        <a:graphic>
          <a:graphicData uri="http://schemas.openxmlformats.org/presentationml/2006/ole">
            <mc:AlternateContent xmlns:mc="http://schemas.openxmlformats.org/markup-compatibility/2006">
              <mc:Choice xmlns:v="urn:schemas-microsoft-com:vml" Requires="v">
                <p:oleObj spid="_x0000_s25603" name="Equation" r:id="rId5" imgW="1244600" imgH="457200" progId="Equation.3">
                  <p:embed/>
                </p:oleObj>
              </mc:Choice>
              <mc:Fallback>
                <p:oleObj name="Equation" r:id="rId5" imgW="12446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72275" y="1196975"/>
                        <a:ext cx="2584450" cy="102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6200" name="Object 8"/>
          <p:cNvGraphicFramePr>
            <a:graphicFrameLocks noChangeAspect="1"/>
          </p:cNvGraphicFramePr>
          <p:nvPr/>
        </p:nvGraphicFramePr>
        <p:xfrm>
          <a:off x="3719514" y="2968626"/>
          <a:ext cx="3455987" cy="1114425"/>
        </p:xfrm>
        <a:graphic>
          <a:graphicData uri="http://schemas.openxmlformats.org/presentationml/2006/ole">
            <mc:AlternateContent xmlns:mc="http://schemas.openxmlformats.org/markup-compatibility/2006">
              <mc:Choice xmlns:v="urn:schemas-microsoft-com:vml" Requires="v">
                <p:oleObj spid="_x0000_s25604" name="Equation" r:id="rId7" imgW="1574800" imgH="508000" progId="Equation.3">
                  <p:embed/>
                </p:oleObj>
              </mc:Choice>
              <mc:Fallback>
                <p:oleObj name="Equation" r:id="rId7" imgW="1574800" imgH="5080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19514" y="2968626"/>
                        <a:ext cx="3455987" cy="1114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6201" name="Object 9"/>
          <p:cNvGraphicFramePr>
            <a:graphicFrameLocks noChangeAspect="1"/>
          </p:cNvGraphicFramePr>
          <p:nvPr/>
        </p:nvGraphicFramePr>
        <p:xfrm>
          <a:off x="7246938" y="2598739"/>
          <a:ext cx="2952750" cy="1881187"/>
        </p:xfrm>
        <a:graphic>
          <a:graphicData uri="http://schemas.openxmlformats.org/presentationml/2006/ole">
            <mc:AlternateContent xmlns:mc="http://schemas.openxmlformats.org/markup-compatibility/2006">
              <mc:Choice xmlns:v="urn:schemas-microsoft-com:vml" Requires="v">
                <p:oleObj spid="_x0000_s25605" name="Equation" r:id="rId9" imgW="1435100" imgH="914400" progId="Equation.3">
                  <p:embed/>
                </p:oleObj>
              </mc:Choice>
              <mc:Fallback>
                <p:oleObj name="Equation" r:id="rId9" imgW="1435100" imgH="914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246938" y="2598739"/>
                        <a:ext cx="2952750" cy="1881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6202" name="Object 10"/>
          <p:cNvGraphicFramePr>
            <a:graphicFrameLocks noChangeAspect="1"/>
          </p:cNvGraphicFramePr>
          <p:nvPr/>
        </p:nvGraphicFramePr>
        <p:xfrm>
          <a:off x="2063750" y="5013325"/>
          <a:ext cx="1612900" cy="927100"/>
        </p:xfrm>
        <a:graphic>
          <a:graphicData uri="http://schemas.openxmlformats.org/presentationml/2006/ole">
            <mc:AlternateContent xmlns:mc="http://schemas.openxmlformats.org/markup-compatibility/2006">
              <mc:Choice xmlns:v="urn:schemas-microsoft-com:vml" Requires="v">
                <p:oleObj spid="_x0000_s25606" name="Equation" r:id="rId11" imgW="685800" imgH="393700" progId="Equation.3">
                  <p:embed/>
                </p:oleObj>
              </mc:Choice>
              <mc:Fallback>
                <p:oleObj name="Equation" r:id="rId11" imgW="685800" imgH="3937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63750" y="5013325"/>
                        <a:ext cx="1612900" cy="927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6203" name="Object 11"/>
          <p:cNvGraphicFramePr>
            <a:graphicFrameLocks noChangeAspect="1"/>
          </p:cNvGraphicFramePr>
          <p:nvPr/>
        </p:nvGraphicFramePr>
        <p:xfrm>
          <a:off x="7189788" y="4968875"/>
          <a:ext cx="2362200" cy="1104900"/>
        </p:xfrm>
        <a:graphic>
          <a:graphicData uri="http://schemas.openxmlformats.org/presentationml/2006/ole">
            <mc:AlternateContent xmlns:mc="http://schemas.openxmlformats.org/markup-compatibility/2006">
              <mc:Choice xmlns:v="urn:schemas-microsoft-com:vml" Requires="v">
                <p:oleObj spid="_x0000_s25607" name="Equation" r:id="rId13" imgW="977900" imgH="457200" progId="Equation.3">
                  <p:embed/>
                </p:oleObj>
              </mc:Choice>
              <mc:Fallback>
                <p:oleObj name="Equation" r:id="rId13" imgW="977900" imgH="4572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89788" y="4968875"/>
                        <a:ext cx="2362200" cy="1104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6205" name="Object 13"/>
          <p:cNvGraphicFramePr>
            <a:graphicFrameLocks noChangeAspect="1"/>
          </p:cNvGraphicFramePr>
          <p:nvPr/>
        </p:nvGraphicFramePr>
        <p:xfrm>
          <a:off x="2135189" y="1216025"/>
          <a:ext cx="1703387" cy="628650"/>
        </p:xfrm>
        <a:graphic>
          <a:graphicData uri="http://schemas.openxmlformats.org/presentationml/2006/ole">
            <mc:AlternateContent xmlns:mc="http://schemas.openxmlformats.org/markup-compatibility/2006">
              <mc:Choice xmlns:v="urn:schemas-microsoft-com:vml" Requires="v">
                <p:oleObj spid="_x0000_s25608" name="Equation" r:id="rId15" imgW="825142" imgH="304668" progId="Equation.3">
                  <p:embed/>
                </p:oleObj>
              </mc:Choice>
              <mc:Fallback>
                <p:oleObj name="Equation" r:id="rId15" imgW="825142" imgH="304668"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35189" y="1216025"/>
                        <a:ext cx="1703387" cy="62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6206" name="Object 14"/>
          <p:cNvGraphicFramePr>
            <a:graphicFrameLocks noChangeAspect="1"/>
          </p:cNvGraphicFramePr>
          <p:nvPr/>
        </p:nvGraphicFramePr>
        <p:xfrm>
          <a:off x="2063751" y="3036889"/>
          <a:ext cx="1655763" cy="1011237"/>
        </p:xfrm>
        <a:graphic>
          <a:graphicData uri="http://schemas.openxmlformats.org/presentationml/2006/ole">
            <mc:AlternateContent xmlns:mc="http://schemas.openxmlformats.org/markup-compatibility/2006">
              <mc:Choice xmlns:v="urn:schemas-microsoft-com:vml" Requires="v">
                <p:oleObj spid="_x0000_s25609" name="Equation" r:id="rId17" imgW="685800" imgH="419100" progId="Equation.3">
                  <p:embed/>
                </p:oleObj>
              </mc:Choice>
              <mc:Fallback>
                <p:oleObj name="Equation" r:id="rId17" imgW="685800" imgH="4191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063751" y="3036889"/>
                        <a:ext cx="1655763" cy="1011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6207" name="Object 15"/>
          <p:cNvGraphicFramePr>
            <a:graphicFrameLocks noChangeAspect="1"/>
          </p:cNvGraphicFramePr>
          <p:nvPr/>
        </p:nvGraphicFramePr>
        <p:xfrm>
          <a:off x="3748089" y="5057775"/>
          <a:ext cx="3386137" cy="998538"/>
        </p:xfrm>
        <a:graphic>
          <a:graphicData uri="http://schemas.openxmlformats.org/presentationml/2006/ole">
            <mc:AlternateContent xmlns:mc="http://schemas.openxmlformats.org/markup-compatibility/2006">
              <mc:Choice xmlns:v="urn:schemas-microsoft-com:vml" Requires="v">
                <p:oleObj spid="_x0000_s25610" name="Equation" r:id="rId19" imgW="1549400" imgH="457200" progId="Equation.3">
                  <p:embed/>
                </p:oleObj>
              </mc:Choice>
              <mc:Fallback>
                <p:oleObj name="Equation" r:id="rId19" imgW="1549400" imgH="4572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748089" y="5057775"/>
                        <a:ext cx="3386137" cy="998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6208" name="Object 16"/>
          <p:cNvGraphicFramePr>
            <a:graphicFrameLocks noChangeAspect="1"/>
          </p:cNvGraphicFramePr>
          <p:nvPr/>
        </p:nvGraphicFramePr>
        <p:xfrm>
          <a:off x="3935413" y="1514475"/>
          <a:ext cx="157162" cy="209550"/>
        </p:xfrm>
        <a:graphic>
          <a:graphicData uri="http://schemas.openxmlformats.org/presentationml/2006/ole">
            <mc:AlternateContent xmlns:mc="http://schemas.openxmlformats.org/markup-compatibility/2006">
              <mc:Choice xmlns:v="urn:schemas-microsoft-com:vml" Requires="v">
                <p:oleObj spid="_x0000_s25611" name="Equation" r:id="rId21" imgW="76068" imgH="101424" progId="Equation.3">
                  <p:embed/>
                </p:oleObj>
              </mc:Choice>
              <mc:Fallback>
                <p:oleObj name="Equation" r:id="rId21" imgW="76068" imgH="101424"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935413" y="1514475"/>
                        <a:ext cx="157162" cy="209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6653655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76194"/>
                                        </p:tgtEl>
                                        <p:attrNameLst>
                                          <p:attrName>style.visibility</p:attrName>
                                        </p:attrNameLst>
                                      </p:cBhvr>
                                      <p:to>
                                        <p:strVal val="visible"/>
                                      </p:to>
                                    </p:set>
                                    <p:animEffect transition="in" filter="fade">
                                      <p:cBhvr>
                                        <p:cTn id="7" dur="800" decel="100000"/>
                                        <p:tgtEl>
                                          <p:spTgt spid="776194"/>
                                        </p:tgtEl>
                                      </p:cBhvr>
                                    </p:animEffect>
                                    <p:anim calcmode="lin" valueType="num">
                                      <p:cBhvr>
                                        <p:cTn id="8" dur="800" decel="100000" fill="hold"/>
                                        <p:tgtEl>
                                          <p:spTgt spid="776194"/>
                                        </p:tgtEl>
                                        <p:attrNameLst>
                                          <p:attrName>style.rotation</p:attrName>
                                        </p:attrNameLst>
                                      </p:cBhvr>
                                      <p:tavLst>
                                        <p:tav tm="0">
                                          <p:val>
                                            <p:fltVal val="-90"/>
                                          </p:val>
                                        </p:tav>
                                        <p:tav tm="100000">
                                          <p:val>
                                            <p:fltVal val="0"/>
                                          </p:val>
                                        </p:tav>
                                      </p:tavLst>
                                    </p:anim>
                                    <p:anim calcmode="lin" valueType="num">
                                      <p:cBhvr>
                                        <p:cTn id="9" dur="800" decel="100000" fill="hold"/>
                                        <p:tgtEl>
                                          <p:spTgt spid="776194"/>
                                        </p:tgtEl>
                                        <p:attrNameLst>
                                          <p:attrName>ppt_x</p:attrName>
                                        </p:attrNameLst>
                                      </p:cBhvr>
                                      <p:tavLst>
                                        <p:tav tm="0">
                                          <p:val>
                                            <p:strVal val="#ppt_x+0.4"/>
                                          </p:val>
                                        </p:tav>
                                        <p:tav tm="100000">
                                          <p:val>
                                            <p:strVal val="#ppt_x-0.05"/>
                                          </p:val>
                                        </p:tav>
                                      </p:tavLst>
                                    </p:anim>
                                    <p:anim calcmode="lin" valueType="num">
                                      <p:cBhvr>
                                        <p:cTn id="10" dur="800" decel="100000" fill="hold"/>
                                        <p:tgtEl>
                                          <p:spTgt spid="776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6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619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776205"/>
                                        </p:tgtEl>
                                        <p:attrNameLst>
                                          <p:attrName>style.visibility</p:attrName>
                                        </p:attrNameLst>
                                      </p:cBhvr>
                                      <p:to>
                                        <p:strVal val="visible"/>
                                      </p:to>
                                    </p:set>
                                    <p:animEffect transition="in" filter="fade">
                                      <p:cBhvr>
                                        <p:cTn id="16" dur="1000"/>
                                        <p:tgtEl>
                                          <p:spTgt spid="776205"/>
                                        </p:tgtEl>
                                      </p:cBhvr>
                                    </p:animEffect>
                                    <p:anim calcmode="lin" valueType="num">
                                      <p:cBhvr>
                                        <p:cTn id="17" dur="1000" fill="hold"/>
                                        <p:tgtEl>
                                          <p:spTgt spid="776205"/>
                                        </p:tgtEl>
                                        <p:attrNameLst>
                                          <p:attrName>ppt_x</p:attrName>
                                        </p:attrNameLst>
                                      </p:cBhvr>
                                      <p:tavLst>
                                        <p:tav tm="0">
                                          <p:val>
                                            <p:strVal val="#ppt_x"/>
                                          </p:val>
                                        </p:tav>
                                        <p:tav tm="100000">
                                          <p:val>
                                            <p:strVal val="#ppt_x"/>
                                          </p:val>
                                        </p:tav>
                                      </p:tavLst>
                                    </p:anim>
                                    <p:anim calcmode="lin" valueType="num">
                                      <p:cBhvr>
                                        <p:cTn id="18" dur="1000" fill="hold"/>
                                        <p:tgtEl>
                                          <p:spTgt spid="776205"/>
                                        </p:tgtEl>
                                        <p:attrNameLst>
                                          <p:attrName>ppt_y</p:attrName>
                                        </p:attrNameLst>
                                      </p:cBhvr>
                                      <p:tavLst>
                                        <p:tav tm="0">
                                          <p:val>
                                            <p:strVal val="#ppt_y+.1"/>
                                          </p:val>
                                        </p:tav>
                                        <p:tav tm="100000">
                                          <p:val>
                                            <p:strVal val="#ppt_y"/>
                                          </p:val>
                                        </p:tav>
                                      </p:tavLst>
                                    </p:anim>
                                  </p:childTnLst>
                                </p:cTn>
                              </p:par>
                            </p:childTnLst>
                          </p:cTn>
                        </p:par>
                        <p:par>
                          <p:cTn id="19" fill="hold" nodeType="afterGroup">
                            <p:stCondLst>
                              <p:cond delay="2000"/>
                            </p:stCondLst>
                            <p:childTnLst>
                              <p:par>
                                <p:cTn id="20" presetID="49" presetClass="entr" presetSubtype="0" decel="100000" fill="hold" nodeType="afterEffect">
                                  <p:stCondLst>
                                    <p:cond delay="0"/>
                                  </p:stCondLst>
                                  <p:childTnLst>
                                    <p:set>
                                      <p:cBhvr>
                                        <p:cTn id="21" dur="1" fill="hold">
                                          <p:stCondLst>
                                            <p:cond delay="0"/>
                                          </p:stCondLst>
                                        </p:cTn>
                                        <p:tgtEl>
                                          <p:spTgt spid="776208"/>
                                        </p:tgtEl>
                                        <p:attrNameLst>
                                          <p:attrName>style.visibility</p:attrName>
                                        </p:attrNameLst>
                                      </p:cBhvr>
                                      <p:to>
                                        <p:strVal val="visible"/>
                                      </p:to>
                                    </p:set>
                                    <p:anim calcmode="lin" valueType="num">
                                      <p:cBhvr>
                                        <p:cTn id="22" dur="500" fill="hold"/>
                                        <p:tgtEl>
                                          <p:spTgt spid="776208"/>
                                        </p:tgtEl>
                                        <p:attrNameLst>
                                          <p:attrName>ppt_w</p:attrName>
                                        </p:attrNameLst>
                                      </p:cBhvr>
                                      <p:tavLst>
                                        <p:tav tm="0">
                                          <p:val>
                                            <p:fltVal val="0"/>
                                          </p:val>
                                        </p:tav>
                                        <p:tav tm="100000">
                                          <p:val>
                                            <p:strVal val="#ppt_w"/>
                                          </p:val>
                                        </p:tav>
                                      </p:tavLst>
                                    </p:anim>
                                    <p:anim calcmode="lin" valueType="num">
                                      <p:cBhvr>
                                        <p:cTn id="23" dur="500" fill="hold"/>
                                        <p:tgtEl>
                                          <p:spTgt spid="776208"/>
                                        </p:tgtEl>
                                        <p:attrNameLst>
                                          <p:attrName>ppt_h</p:attrName>
                                        </p:attrNameLst>
                                      </p:cBhvr>
                                      <p:tavLst>
                                        <p:tav tm="0">
                                          <p:val>
                                            <p:fltVal val="0"/>
                                          </p:val>
                                        </p:tav>
                                        <p:tav tm="100000">
                                          <p:val>
                                            <p:strVal val="#ppt_h"/>
                                          </p:val>
                                        </p:tav>
                                      </p:tavLst>
                                    </p:anim>
                                    <p:anim calcmode="lin" valueType="num">
                                      <p:cBhvr>
                                        <p:cTn id="24" dur="500" fill="hold"/>
                                        <p:tgtEl>
                                          <p:spTgt spid="776208"/>
                                        </p:tgtEl>
                                        <p:attrNameLst>
                                          <p:attrName>style.rotation</p:attrName>
                                        </p:attrNameLst>
                                      </p:cBhvr>
                                      <p:tavLst>
                                        <p:tav tm="0">
                                          <p:val>
                                            <p:fltVal val="360"/>
                                          </p:val>
                                        </p:tav>
                                        <p:tav tm="100000">
                                          <p:val>
                                            <p:fltVal val="0"/>
                                          </p:val>
                                        </p:tav>
                                      </p:tavLst>
                                    </p:anim>
                                    <p:animEffect transition="in" filter="fade">
                                      <p:cBhvr>
                                        <p:cTn id="25" dur="500"/>
                                        <p:tgtEl>
                                          <p:spTgt spid="776208"/>
                                        </p:tgtEl>
                                      </p:cBhvr>
                                    </p:animEffect>
                                  </p:childTnLst>
                                </p:cTn>
                              </p:par>
                            </p:childTnLst>
                          </p:cTn>
                        </p:par>
                        <p:par>
                          <p:cTn id="26" fill="hold" nodeType="afterGroup">
                            <p:stCondLst>
                              <p:cond delay="2500"/>
                            </p:stCondLst>
                            <p:childTnLst>
                              <p:par>
                                <p:cTn id="27" presetID="42" presetClass="entr" presetSubtype="0" fill="hold" nodeType="afterEffect">
                                  <p:stCondLst>
                                    <p:cond delay="0"/>
                                  </p:stCondLst>
                                  <p:childTnLst>
                                    <p:set>
                                      <p:cBhvr>
                                        <p:cTn id="28" dur="1" fill="hold">
                                          <p:stCondLst>
                                            <p:cond delay="0"/>
                                          </p:stCondLst>
                                        </p:cTn>
                                        <p:tgtEl>
                                          <p:spTgt spid="776196"/>
                                        </p:tgtEl>
                                        <p:attrNameLst>
                                          <p:attrName>style.visibility</p:attrName>
                                        </p:attrNameLst>
                                      </p:cBhvr>
                                      <p:to>
                                        <p:strVal val="visible"/>
                                      </p:to>
                                    </p:set>
                                    <p:animEffect transition="in" filter="fade">
                                      <p:cBhvr>
                                        <p:cTn id="29" dur="1000"/>
                                        <p:tgtEl>
                                          <p:spTgt spid="776196"/>
                                        </p:tgtEl>
                                      </p:cBhvr>
                                    </p:animEffect>
                                    <p:anim calcmode="lin" valueType="num">
                                      <p:cBhvr>
                                        <p:cTn id="30" dur="1000" fill="hold"/>
                                        <p:tgtEl>
                                          <p:spTgt spid="776196"/>
                                        </p:tgtEl>
                                        <p:attrNameLst>
                                          <p:attrName>ppt_x</p:attrName>
                                        </p:attrNameLst>
                                      </p:cBhvr>
                                      <p:tavLst>
                                        <p:tav tm="0">
                                          <p:val>
                                            <p:strVal val="#ppt_x"/>
                                          </p:val>
                                        </p:tav>
                                        <p:tav tm="100000">
                                          <p:val>
                                            <p:strVal val="#ppt_x"/>
                                          </p:val>
                                        </p:tav>
                                      </p:tavLst>
                                    </p:anim>
                                    <p:anim calcmode="lin" valueType="num">
                                      <p:cBhvr>
                                        <p:cTn id="31" dur="1000" fill="hold"/>
                                        <p:tgtEl>
                                          <p:spTgt spid="776196"/>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34" presetClass="entr" presetSubtype="0" fill="hold" nodeType="clickEffect">
                                  <p:stCondLst>
                                    <p:cond delay="0"/>
                                  </p:stCondLst>
                                  <p:childTnLst>
                                    <p:set>
                                      <p:cBhvr>
                                        <p:cTn id="35" dur="1" fill="hold">
                                          <p:stCondLst>
                                            <p:cond delay="0"/>
                                          </p:stCondLst>
                                        </p:cTn>
                                        <p:tgtEl>
                                          <p:spTgt spid="776198"/>
                                        </p:tgtEl>
                                        <p:attrNameLst>
                                          <p:attrName>style.visibility</p:attrName>
                                        </p:attrNameLst>
                                      </p:cBhvr>
                                      <p:to>
                                        <p:strVal val="visible"/>
                                      </p:to>
                                    </p:set>
                                    <p:anim from="(-#ppt_w/2)" to="(#ppt_x)" calcmode="lin" valueType="num">
                                      <p:cBhvr>
                                        <p:cTn id="36" dur="600" fill="hold">
                                          <p:stCondLst>
                                            <p:cond delay="0"/>
                                          </p:stCondLst>
                                        </p:cTn>
                                        <p:tgtEl>
                                          <p:spTgt spid="776198"/>
                                        </p:tgtEl>
                                        <p:attrNameLst>
                                          <p:attrName>ppt_x</p:attrName>
                                        </p:attrNameLst>
                                      </p:cBhvr>
                                    </p:anim>
                                    <p:anim from="0" to="-1.0" calcmode="lin" valueType="num">
                                      <p:cBhvr>
                                        <p:cTn id="37" dur="200" decel="50000" autoRev="1" fill="hold">
                                          <p:stCondLst>
                                            <p:cond delay="600"/>
                                          </p:stCondLst>
                                        </p:cTn>
                                        <p:tgtEl>
                                          <p:spTgt spid="776198"/>
                                        </p:tgtEl>
                                        <p:attrNameLst>
                                          <p:attrName>xshear</p:attrName>
                                        </p:attrNameLst>
                                      </p:cBhvr>
                                    </p:anim>
                                    <p:animScale>
                                      <p:cBhvr>
                                        <p:cTn id="38" dur="200" decel="100000" autoRev="1" fill="hold">
                                          <p:stCondLst>
                                            <p:cond delay="600"/>
                                          </p:stCondLst>
                                        </p:cTn>
                                        <p:tgtEl>
                                          <p:spTgt spid="776198"/>
                                        </p:tgtEl>
                                      </p:cBhvr>
                                      <p:from x="100000" y="100000"/>
                                      <p:to x="80000" y="100000"/>
                                    </p:animScale>
                                    <p:anim by="(#ppt_h/3+#ppt_w*0.1)" calcmode="lin" valueType="num">
                                      <p:cBhvr additive="sum">
                                        <p:cTn id="39" dur="200" decel="100000" autoRev="1" fill="hold">
                                          <p:stCondLst>
                                            <p:cond delay="600"/>
                                          </p:stCondLst>
                                        </p:cTn>
                                        <p:tgtEl>
                                          <p:spTgt spid="776198"/>
                                        </p:tgtEl>
                                        <p:attrNameLst>
                                          <p:attrName>ppt_x</p:attrName>
                                        </p:attrNameLst>
                                      </p:cBhvr>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2" presetClass="entr" presetSubtype="0" fill="hold" nodeType="clickEffect">
                                  <p:stCondLst>
                                    <p:cond delay="0"/>
                                  </p:stCondLst>
                                  <p:childTnLst>
                                    <p:set>
                                      <p:cBhvr>
                                        <p:cTn id="43" dur="1" fill="hold">
                                          <p:stCondLst>
                                            <p:cond delay="0"/>
                                          </p:stCondLst>
                                        </p:cTn>
                                        <p:tgtEl>
                                          <p:spTgt spid="776206"/>
                                        </p:tgtEl>
                                        <p:attrNameLst>
                                          <p:attrName>style.visibility</p:attrName>
                                        </p:attrNameLst>
                                      </p:cBhvr>
                                      <p:to>
                                        <p:strVal val="visible"/>
                                      </p:to>
                                    </p:set>
                                    <p:animEffect transition="in" filter="fade">
                                      <p:cBhvr>
                                        <p:cTn id="44" dur="1000"/>
                                        <p:tgtEl>
                                          <p:spTgt spid="776206"/>
                                        </p:tgtEl>
                                      </p:cBhvr>
                                    </p:animEffect>
                                    <p:anim calcmode="lin" valueType="num">
                                      <p:cBhvr>
                                        <p:cTn id="45" dur="1000" fill="hold"/>
                                        <p:tgtEl>
                                          <p:spTgt spid="776206"/>
                                        </p:tgtEl>
                                        <p:attrNameLst>
                                          <p:attrName>ppt_x</p:attrName>
                                        </p:attrNameLst>
                                      </p:cBhvr>
                                      <p:tavLst>
                                        <p:tav tm="0">
                                          <p:val>
                                            <p:strVal val="#ppt_x"/>
                                          </p:val>
                                        </p:tav>
                                        <p:tav tm="100000">
                                          <p:val>
                                            <p:strVal val="#ppt_x"/>
                                          </p:val>
                                        </p:tav>
                                      </p:tavLst>
                                    </p:anim>
                                    <p:anim calcmode="lin" valueType="num">
                                      <p:cBhvr>
                                        <p:cTn id="46" dur="1000" fill="hold"/>
                                        <p:tgtEl>
                                          <p:spTgt spid="776206"/>
                                        </p:tgtEl>
                                        <p:attrNameLst>
                                          <p:attrName>ppt_y</p:attrName>
                                        </p:attrNameLst>
                                      </p:cBhvr>
                                      <p:tavLst>
                                        <p:tav tm="0">
                                          <p:val>
                                            <p:strVal val="#ppt_y+.1"/>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4" presetClass="entr" presetSubtype="0" fill="hold" nodeType="clickEffect">
                                  <p:stCondLst>
                                    <p:cond delay="0"/>
                                  </p:stCondLst>
                                  <p:childTnLst>
                                    <p:set>
                                      <p:cBhvr>
                                        <p:cTn id="50" dur="1" fill="hold">
                                          <p:stCondLst>
                                            <p:cond delay="0"/>
                                          </p:stCondLst>
                                        </p:cTn>
                                        <p:tgtEl>
                                          <p:spTgt spid="776200"/>
                                        </p:tgtEl>
                                        <p:attrNameLst>
                                          <p:attrName>style.visibility</p:attrName>
                                        </p:attrNameLst>
                                      </p:cBhvr>
                                      <p:to>
                                        <p:strVal val="visible"/>
                                      </p:to>
                                    </p:set>
                                    <p:anim from="(-#ppt_w/2)" to="(#ppt_x)" calcmode="lin" valueType="num">
                                      <p:cBhvr>
                                        <p:cTn id="51" dur="600" fill="hold">
                                          <p:stCondLst>
                                            <p:cond delay="0"/>
                                          </p:stCondLst>
                                        </p:cTn>
                                        <p:tgtEl>
                                          <p:spTgt spid="776200"/>
                                        </p:tgtEl>
                                        <p:attrNameLst>
                                          <p:attrName>ppt_x</p:attrName>
                                        </p:attrNameLst>
                                      </p:cBhvr>
                                    </p:anim>
                                    <p:anim from="0" to="-1.0" calcmode="lin" valueType="num">
                                      <p:cBhvr>
                                        <p:cTn id="52" dur="200" decel="50000" autoRev="1" fill="hold">
                                          <p:stCondLst>
                                            <p:cond delay="600"/>
                                          </p:stCondLst>
                                        </p:cTn>
                                        <p:tgtEl>
                                          <p:spTgt spid="776200"/>
                                        </p:tgtEl>
                                        <p:attrNameLst>
                                          <p:attrName>xshear</p:attrName>
                                        </p:attrNameLst>
                                      </p:cBhvr>
                                    </p:anim>
                                    <p:animScale>
                                      <p:cBhvr>
                                        <p:cTn id="53" dur="200" decel="100000" autoRev="1" fill="hold">
                                          <p:stCondLst>
                                            <p:cond delay="600"/>
                                          </p:stCondLst>
                                        </p:cTn>
                                        <p:tgtEl>
                                          <p:spTgt spid="776200"/>
                                        </p:tgtEl>
                                      </p:cBhvr>
                                      <p:from x="100000" y="100000"/>
                                      <p:to x="80000" y="100000"/>
                                    </p:animScale>
                                    <p:anim by="(#ppt_h/3+#ppt_w*0.1)" calcmode="lin" valueType="num">
                                      <p:cBhvr additive="sum">
                                        <p:cTn id="54" dur="200" decel="100000" autoRev="1" fill="hold">
                                          <p:stCondLst>
                                            <p:cond delay="600"/>
                                          </p:stCondLst>
                                        </p:cTn>
                                        <p:tgtEl>
                                          <p:spTgt spid="776200"/>
                                        </p:tgtEl>
                                        <p:attrNameLst>
                                          <p:attrName>ppt_x</p:attrName>
                                        </p:attrNameLst>
                                      </p:cBhvr>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31" presetClass="entr" presetSubtype="0" fill="hold" nodeType="clickEffect">
                                  <p:stCondLst>
                                    <p:cond delay="0"/>
                                  </p:stCondLst>
                                  <p:iterate type="lt">
                                    <p:tmPct val="5000"/>
                                  </p:iterate>
                                  <p:childTnLst>
                                    <p:set>
                                      <p:cBhvr>
                                        <p:cTn id="58" dur="1" fill="hold">
                                          <p:stCondLst>
                                            <p:cond delay="0"/>
                                          </p:stCondLst>
                                        </p:cTn>
                                        <p:tgtEl>
                                          <p:spTgt spid="776201"/>
                                        </p:tgtEl>
                                        <p:attrNameLst>
                                          <p:attrName>style.visibility</p:attrName>
                                        </p:attrNameLst>
                                      </p:cBhvr>
                                      <p:to>
                                        <p:strVal val="visible"/>
                                      </p:to>
                                    </p:set>
                                    <p:anim calcmode="lin" valueType="num">
                                      <p:cBhvr>
                                        <p:cTn id="59" dur="1000" fill="hold"/>
                                        <p:tgtEl>
                                          <p:spTgt spid="776201"/>
                                        </p:tgtEl>
                                        <p:attrNameLst>
                                          <p:attrName>ppt_w</p:attrName>
                                        </p:attrNameLst>
                                      </p:cBhvr>
                                      <p:tavLst>
                                        <p:tav tm="0">
                                          <p:val>
                                            <p:fltVal val="0"/>
                                          </p:val>
                                        </p:tav>
                                        <p:tav tm="100000">
                                          <p:val>
                                            <p:strVal val="#ppt_w"/>
                                          </p:val>
                                        </p:tav>
                                      </p:tavLst>
                                    </p:anim>
                                    <p:anim calcmode="lin" valueType="num">
                                      <p:cBhvr>
                                        <p:cTn id="60" dur="1000" fill="hold"/>
                                        <p:tgtEl>
                                          <p:spTgt spid="776201"/>
                                        </p:tgtEl>
                                        <p:attrNameLst>
                                          <p:attrName>ppt_h</p:attrName>
                                        </p:attrNameLst>
                                      </p:cBhvr>
                                      <p:tavLst>
                                        <p:tav tm="0">
                                          <p:val>
                                            <p:fltVal val="0"/>
                                          </p:val>
                                        </p:tav>
                                        <p:tav tm="100000">
                                          <p:val>
                                            <p:strVal val="#ppt_h"/>
                                          </p:val>
                                        </p:tav>
                                      </p:tavLst>
                                    </p:anim>
                                    <p:anim calcmode="lin" valueType="num">
                                      <p:cBhvr>
                                        <p:cTn id="61" dur="1000" fill="hold"/>
                                        <p:tgtEl>
                                          <p:spTgt spid="776201"/>
                                        </p:tgtEl>
                                        <p:attrNameLst>
                                          <p:attrName>style.rotation</p:attrName>
                                        </p:attrNameLst>
                                      </p:cBhvr>
                                      <p:tavLst>
                                        <p:tav tm="0">
                                          <p:val>
                                            <p:fltVal val="90"/>
                                          </p:val>
                                        </p:tav>
                                        <p:tav tm="100000">
                                          <p:val>
                                            <p:fltVal val="0"/>
                                          </p:val>
                                        </p:tav>
                                      </p:tavLst>
                                    </p:anim>
                                    <p:animEffect transition="in" filter="fade">
                                      <p:cBhvr>
                                        <p:cTn id="62" dur="1000"/>
                                        <p:tgtEl>
                                          <p:spTgt spid="77620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entr" presetSubtype="0" fill="hold" nodeType="clickEffect">
                                  <p:stCondLst>
                                    <p:cond delay="0"/>
                                  </p:stCondLst>
                                  <p:childTnLst>
                                    <p:set>
                                      <p:cBhvr>
                                        <p:cTn id="66" dur="1" fill="hold">
                                          <p:stCondLst>
                                            <p:cond delay="0"/>
                                          </p:stCondLst>
                                        </p:cTn>
                                        <p:tgtEl>
                                          <p:spTgt spid="776202"/>
                                        </p:tgtEl>
                                        <p:attrNameLst>
                                          <p:attrName>style.visibility</p:attrName>
                                        </p:attrNameLst>
                                      </p:cBhvr>
                                      <p:to>
                                        <p:strVal val="visible"/>
                                      </p:to>
                                    </p:set>
                                    <p:animEffect transition="in" filter="fade">
                                      <p:cBhvr>
                                        <p:cTn id="67" dur="1000"/>
                                        <p:tgtEl>
                                          <p:spTgt spid="776202"/>
                                        </p:tgtEl>
                                      </p:cBhvr>
                                    </p:animEffect>
                                    <p:anim calcmode="lin" valueType="num">
                                      <p:cBhvr>
                                        <p:cTn id="68" dur="1000" fill="hold"/>
                                        <p:tgtEl>
                                          <p:spTgt spid="776202"/>
                                        </p:tgtEl>
                                        <p:attrNameLst>
                                          <p:attrName>ppt_x</p:attrName>
                                        </p:attrNameLst>
                                      </p:cBhvr>
                                      <p:tavLst>
                                        <p:tav tm="0">
                                          <p:val>
                                            <p:strVal val="#ppt_x"/>
                                          </p:val>
                                        </p:tav>
                                        <p:tav tm="100000">
                                          <p:val>
                                            <p:strVal val="#ppt_x"/>
                                          </p:val>
                                        </p:tav>
                                      </p:tavLst>
                                    </p:anim>
                                    <p:anim calcmode="lin" valueType="num">
                                      <p:cBhvr>
                                        <p:cTn id="69" dur="1000" fill="hold"/>
                                        <p:tgtEl>
                                          <p:spTgt spid="776202"/>
                                        </p:tgtEl>
                                        <p:attrNameLst>
                                          <p:attrName>ppt_y</p:attrName>
                                        </p:attrNameLst>
                                      </p:cBhvr>
                                      <p:tavLst>
                                        <p:tav tm="0">
                                          <p:val>
                                            <p:strVal val="#ppt_y+.1"/>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34" presetClass="entr" presetSubtype="0" fill="hold" nodeType="clickEffect">
                                  <p:stCondLst>
                                    <p:cond delay="0"/>
                                  </p:stCondLst>
                                  <p:childTnLst>
                                    <p:set>
                                      <p:cBhvr>
                                        <p:cTn id="73" dur="1" fill="hold">
                                          <p:stCondLst>
                                            <p:cond delay="0"/>
                                          </p:stCondLst>
                                        </p:cTn>
                                        <p:tgtEl>
                                          <p:spTgt spid="776207"/>
                                        </p:tgtEl>
                                        <p:attrNameLst>
                                          <p:attrName>style.visibility</p:attrName>
                                        </p:attrNameLst>
                                      </p:cBhvr>
                                      <p:to>
                                        <p:strVal val="visible"/>
                                      </p:to>
                                    </p:set>
                                    <p:anim from="(-#ppt_w/2)" to="(#ppt_x)" calcmode="lin" valueType="num">
                                      <p:cBhvr>
                                        <p:cTn id="74" dur="600" fill="hold">
                                          <p:stCondLst>
                                            <p:cond delay="0"/>
                                          </p:stCondLst>
                                        </p:cTn>
                                        <p:tgtEl>
                                          <p:spTgt spid="776207"/>
                                        </p:tgtEl>
                                        <p:attrNameLst>
                                          <p:attrName>ppt_x</p:attrName>
                                        </p:attrNameLst>
                                      </p:cBhvr>
                                    </p:anim>
                                    <p:anim from="0" to="-1.0" calcmode="lin" valueType="num">
                                      <p:cBhvr>
                                        <p:cTn id="75" dur="200" decel="50000" autoRev="1" fill="hold">
                                          <p:stCondLst>
                                            <p:cond delay="600"/>
                                          </p:stCondLst>
                                        </p:cTn>
                                        <p:tgtEl>
                                          <p:spTgt spid="776207"/>
                                        </p:tgtEl>
                                        <p:attrNameLst>
                                          <p:attrName>xshear</p:attrName>
                                        </p:attrNameLst>
                                      </p:cBhvr>
                                    </p:anim>
                                    <p:animScale>
                                      <p:cBhvr>
                                        <p:cTn id="76" dur="200" decel="100000" autoRev="1" fill="hold">
                                          <p:stCondLst>
                                            <p:cond delay="600"/>
                                          </p:stCondLst>
                                        </p:cTn>
                                        <p:tgtEl>
                                          <p:spTgt spid="776207"/>
                                        </p:tgtEl>
                                      </p:cBhvr>
                                      <p:from x="100000" y="100000"/>
                                      <p:to x="80000" y="100000"/>
                                    </p:animScale>
                                    <p:anim by="(#ppt_h/3+#ppt_w*0.1)" calcmode="lin" valueType="num">
                                      <p:cBhvr additive="sum">
                                        <p:cTn id="77" dur="200" decel="100000" autoRev="1" fill="hold">
                                          <p:stCondLst>
                                            <p:cond delay="600"/>
                                          </p:stCondLst>
                                        </p:cTn>
                                        <p:tgtEl>
                                          <p:spTgt spid="776207"/>
                                        </p:tgtEl>
                                        <p:attrNameLst>
                                          <p:attrName>ppt_x</p:attrName>
                                        </p:attrNameLst>
                                      </p:cBhvr>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31" presetClass="entr" presetSubtype="0" fill="hold" nodeType="clickEffect">
                                  <p:stCondLst>
                                    <p:cond delay="0"/>
                                  </p:stCondLst>
                                  <p:iterate type="lt">
                                    <p:tmPct val="5000"/>
                                  </p:iterate>
                                  <p:childTnLst>
                                    <p:set>
                                      <p:cBhvr>
                                        <p:cTn id="81" dur="1" fill="hold">
                                          <p:stCondLst>
                                            <p:cond delay="0"/>
                                          </p:stCondLst>
                                        </p:cTn>
                                        <p:tgtEl>
                                          <p:spTgt spid="776203"/>
                                        </p:tgtEl>
                                        <p:attrNameLst>
                                          <p:attrName>style.visibility</p:attrName>
                                        </p:attrNameLst>
                                      </p:cBhvr>
                                      <p:to>
                                        <p:strVal val="visible"/>
                                      </p:to>
                                    </p:set>
                                    <p:anim calcmode="lin" valueType="num">
                                      <p:cBhvr>
                                        <p:cTn id="82" dur="1000" fill="hold"/>
                                        <p:tgtEl>
                                          <p:spTgt spid="776203"/>
                                        </p:tgtEl>
                                        <p:attrNameLst>
                                          <p:attrName>ppt_w</p:attrName>
                                        </p:attrNameLst>
                                      </p:cBhvr>
                                      <p:tavLst>
                                        <p:tav tm="0">
                                          <p:val>
                                            <p:fltVal val="0"/>
                                          </p:val>
                                        </p:tav>
                                        <p:tav tm="100000">
                                          <p:val>
                                            <p:strVal val="#ppt_w"/>
                                          </p:val>
                                        </p:tav>
                                      </p:tavLst>
                                    </p:anim>
                                    <p:anim calcmode="lin" valueType="num">
                                      <p:cBhvr>
                                        <p:cTn id="83" dur="1000" fill="hold"/>
                                        <p:tgtEl>
                                          <p:spTgt spid="776203"/>
                                        </p:tgtEl>
                                        <p:attrNameLst>
                                          <p:attrName>ppt_h</p:attrName>
                                        </p:attrNameLst>
                                      </p:cBhvr>
                                      <p:tavLst>
                                        <p:tav tm="0">
                                          <p:val>
                                            <p:fltVal val="0"/>
                                          </p:val>
                                        </p:tav>
                                        <p:tav tm="100000">
                                          <p:val>
                                            <p:strVal val="#ppt_h"/>
                                          </p:val>
                                        </p:tav>
                                      </p:tavLst>
                                    </p:anim>
                                    <p:anim calcmode="lin" valueType="num">
                                      <p:cBhvr>
                                        <p:cTn id="84" dur="1000" fill="hold"/>
                                        <p:tgtEl>
                                          <p:spTgt spid="776203"/>
                                        </p:tgtEl>
                                        <p:attrNameLst>
                                          <p:attrName>style.rotation</p:attrName>
                                        </p:attrNameLst>
                                      </p:cBhvr>
                                      <p:tavLst>
                                        <p:tav tm="0">
                                          <p:val>
                                            <p:fltVal val="90"/>
                                          </p:val>
                                        </p:tav>
                                        <p:tav tm="100000">
                                          <p:val>
                                            <p:fltVal val="0"/>
                                          </p:val>
                                        </p:tav>
                                      </p:tavLst>
                                    </p:anim>
                                    <p:animEffect transition="in" filter="fade">
                                      <p:cBhvr>
                                        <p:cTn id="85" dur="1000"/>
                                        <p:tgtEl>
                                          <p:spTgt spid="776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619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18" name="Rectangle 2"/>
          <p:cNvSpPr>
            <a:spLocks noGrp="1" noChangeArrowheads="1"/>
          </p:cNvSpPr>
          <p:nvPr>
            <p:ph type="title"/>
          </p:nvPr>
        </p:nvSpPr>
        <p:spPr>
          <a:xfrm>
            <a:off x="2351088" y="646113"/>
            <a:ext cx="8001000" cy="838200"/>
          </a:xfrm>
        </p:spPr>
        <p:txBody>
          <a:bodyPr/>
          <a:lstStyle/>
          <a:p>
            <a:pPr eaLnBrk="1" hangingPunct="1"/>
            <a:r>
              <a:rPr lang="fa-IR" altLang="en-US" smtClean="0"/>
              <a:t> مثال 10 </a:t>
            </a:r>
            <a:endParaRPr lang="en-US" altLang="en-US" smtClean="0"/>
          </a:p>
        </p:txBody>
      </p:sp>
      <p:sp>
        <p:nvSpPr>
          <p:cNvPr id="777219" name="Rectangle 3"/>
          <p:cNvSpPr>
            <a:spLocks noGrp="1" noChangeArrowheads="1"/>
          </p:cNvSpPr>
          <p:nvPr>
            <p:ph type="body" sz="half" idx="1"/>
          </p:nvPr>
        </p:nvSpPr>
        <p:spPr>
          <a:xfrm>
            <a:off x="2049464" y="1989138"/>
            <a:ext cx="8135937" cy="1701800"/>
          </a:xfrm>
        </p:spPr>
        <p:txBody>
          <a:bodyPr/>
          <a:lstStyle/>
          <a:p>
            <a:pPr marL="0" indent="0" algn="just">
              <a:buNone/>
            </a:pPr>
            <a:r>
              <a:rPr lang="fa-IR" altLang="en-US" smtClean="0"/>
              <a:t>اگر نمودار تغييرات ميدان الكتريكي بر حسب فاصله براي يك كرهء رساناي بار دار به شعاع </a:t>
            </a:r>
            <a:r>
              <a:rPr lang="en-US" altLang="en-US" smtClean="0">
                <a:solidFill>
                  <a:srgbClr val="000000"/>
                </a:solidFill>
              </a:rPr>
              <a:t>R</a:t>
            </a:r>
            <a:r>
              <a:rPr lang="fa-IR" altLang="en-US" smtClean="0"/>
              <a:t> و بار </a:t>
            </a:r>
            <a:r>
              <a:rPr lang="en-US" altLang="en-US" smtClean="0">
                <a:solidFill>
                  <a:srgbClr val="000000"/>
                </a:solidFill>
              </a:rPr>
              <a:t>q</a:t>
            </a:r>
            <a:r>
              <a:rPr lang="fa-IR" altLang="en-US" smtClean="0"/>
              <a:t> به صورت زير باشد ، نمودار پتانسيل الكتريكي بر حسب فاصله چگونه است ؟</a:t>
            </a:r>
            <a:r>
              <a:rPr lang="en-US" altLang="en-US" smtClean="0"/>
              <a:t> </a:t>
            </a:r>
          </a:p>
        </p:txBody>
      </p:sp>
      <p:grpSp>
        <p:nvGrpSpPr>
          <p:cNvPr id="777235" name="Group 19"/>
          <p:cNvGrpSpPr>
            <a:grpSpLocks/>
          </p:cNvGrpSpPr>
          <p:nvPr/>
        </p:nvGrpSpPr>
        <p:grpSpPr bwMode="auto">
          <a:xfrm>
            <a:off x="2351088" y="3362326"/>
            <a:ext cx="4094162" cy="2587625"/>
            <a:chOff x="975" y="2069"/>
            <a:chExt cx="2579" cy="1630"/>
          </a:xfrm>
        </p:grpSpPr>
        <p:grpSp>
          <p:nvGrpSpPr>
            <p:cNvPr id="197637" name="Group 18"/>
            <p:cNvGrpSpPr>
              <a:grpSpLocks/>
            </p:cNvGrpSpPr>
            <p:nvPr/>
          </p:nvGrpSpPr>
          <p:grpSpPr bwMode="auto">
            <a:xfrm>
              <a:off x="975" y="2069"/>
              <a:ext cx="2579" cy="1630"/>
              <a:chOff x="975" y="2069"/>
              <a:chExt cx="2579" cy="1630"/>
            </a:xfrm>
          </p:grpSpPr>
          <p:sp>
            <p:nvSpPr>
              <p:cNvPr id="197639" name="Line 4"/>
              <p:cNvSpPr>
                <a:spLocks noChangeShapeType="1"/>
              </p:cNvSpPr>
              <p:nvPr/>
            </p:nvSpPr>
            <p:spPr bwMode="auto">
              <a:xfrm flipV="1">
                <a:off x="1183" y="2267"/>
                <a:ext cx="0" cy="136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7640" name="Line 5"/>
              <p:cNvSpPr>
                <a:spLocks noChangeShapeType="1"/>
              </p:cNvSpPr>
              <p:nvPr/>
            </p:nvSpPr>
            <p:spPr bwMode="auto">
              <a:xfrm>
                <a:off x="1002" y="3446"/>
                <a:ext cx="2404"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7641" name="Line 6"/>
              <p:cNvSpPr>
                <a:spLocks noChangeShapeType="1"/>
              </p:cNvSpPr>
              <p:nvPr/>
            </p:nvSpPr>
            <p:spPr bwMode="auto">
              <a:xfrm>
                <a:off x="1195" y="3446"/>
                <a:ext cx="590" cy="0"/>
              </a:xfrm>
              <a:prstGeom prst="line">
                <a:avLst/>
              </a:prstGeom>
              <a:noFill/>
              <a:ln w="19050" cap="sq">
                <a:solidFill>
                  <a:srgbClr val="FF3399"/>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7642" name="Line 7"/>
              <p:cNvSpPr>
                <a:spLocks noChangeShapeType="1"/>
              </p:cNvSpPr>
              <p:nvPr/>
            </p:nvSpPr>
            <p:spPr bwMode="auto">
              <a:xfrm flipV="1">
                <a:off x="1788" y="2769"/>
                <a:ext cx="0" cy="680"/>
              </a:xfrm>
              <a:prstGeom prst="line">
                <a:avLst/>
              </a:prstGeom>
              <a:noFill/>
              <a:ln w="19050">
                <a:solidFill>
                  <a:schemeClr val="hlink"/>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7643" name="Arc 9"/>
              <p:cNvSpPr>
                <a:spLocks/>
              </p:cNvSpPr>
              <p:nvPr/>
            </p:nvSpPr>
            <p:spPr bwMode="auto">
              <a:xfrm flipH="1" flipV="1">
                <a:off x="1787" y="2773"/>
                <a:ext cx="939" cy="598"/>
              </a:xfrm>
              <a:custGeom>
                <a:avLst/>
                <a:gdLst>
                  <a:gd name="T0" fmla="*/ 0 w 21600"/>
                  <a:gd name="T1" fmla="*/ 0 h 21599"/>
                  <a:gd name="T2" fmla="*/ 2 w 21600"/>
                  <a:gd name="T3" fmla="*/ 0 h 21599"/>
                  <a:gd name="T4" fmla="*/ 0 w 21600"/>
                  <a:gd name="T5" fmla="*/ 0 h 21599"/>
                  <a:gd name="T6" fmla="*/ 0 60000 65536"/>
                  <a:gd name="T7" fmla="*/ 0 60000 65536"/>
                  <a:gd name="T8" fmla="*/ 0 60000 65536"/>
                </a:gdLst>
                <a:ahLst/>
                <a:cxnLst>
                  <a:cxn ang="T6">
                    <a:pos x="T0" y="T1"/>
                  </a:cxn>
                  <a:cxn ang="T7">
                    <a:pos x="T2" y="T3"/>
                  </a:cxn>
                  <a:cxn ang="T8">
                    <a:pos x="T4" y="T5"/>
                  </a:cxn>
                </a:cxnLst>
                <a:rect l="0" t="0" r="r" b="b"/>
                <a:pathLst>
                  <a:path w="21600" h="21599" fill="none" extrusionOk="0">
                    <a:moveTo>
                      <a:pt x="182" y="-1"/>
                    </a:moveTo>
                    <a:cubicBezTo>
                      <a:pt x="12039" y="99"/>
                      <a:pt x="21600" y="9740"/>
                      <a:pt x="21600" y="21599"/>
                    </a:cubicBezTo>
                  </a:path>
                  <a:path w="21600" h="21599" stroke="0" extrusionOk="0">
                    <a:moveTo>
                      <a:pt x="182" y="-1"/>
                    </a:moveTo>
                    <a:cubicBezTo>
                      <a:pt x="12039" y="99"/>
                      <a:pt x="21600" y="9740"/>
                      <a:pt x="21600" y="21599"/>
                    </a:cubicBezTo>
                    <a:lnTo>
                      <a:pt x="0" y="21599"/>
                    </a:lnTo>
                    <a:lnTo>
                      <a:pt x="182" y="-1"/>
                    </a:lnTo>
                    <a:close/>
                  </a:path>
                </a:pathLst>
              </a:custGeom>
              <a:noFill/>
              <a:ln w="19050" cap="sq">
                <a:solidFill>
                  <a:srgbClr val="FF3399"/>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7644" name="Rectangle 10"/>
              <p:cNvSpPr>
                <a:spLocks noChangeArrowheads="1"/>
              </p:cNvSpPr>
              <p:nvPr/>
            </p:nvSpPr>
            <p:spPr bwMode="auto">
              <a:xfrm>
                <a:off x="1665" y="3411"/>
                <a:ext cx="2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R</a:t>
                </a:r>
              </a:p>
            </p:txBody>
          </p:sp>
          <p:sp>
            <p:nvSpPr>
              <p:cNvPr id="197645" name="Rectangle 11"/>
              <p:cNvSpPr>
                <a:spLocks noChangeArrowheads="1"/>
              </p:cNvSpPr>
              <p:nvPr/>
            </p:nvSpPr>
            <p:spPr bwMode="auto">
              <a:xfrm>
                <a:off x="975" y="2069"/>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E</a:t>
                </a:r>
              </a:p>
            </p:txBody>
          </p:sp>
          <p:sp>
            <p:nvSpPr>
              <p:cNvPr id="197646" name="Rectangle 12"/>
              <p:cNvSpPr>
                <a:spLocks noChangeArrowheads="1"/>
              </p:cNvSpPr>
              <p:nvPr/>
            </p:nvSpPr>
            <p:spPr bwMode="auto">
              <a:xfrm>
                <a:off x="3374" y="3286"/>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r</a:t>
                </a:r>
              </a:p>
            </p:txBody>
          </p:sp>
        </p:grpSp>
        <p:graphicFrame>
          <p:nvGraphicFramePr>
            <p:cNvPr id="197638" name="Object 14"/>
            <p:cNvGraphicFramePr>
              <a:graphicFrameLocks noChangeAspect="1"/>
            </p:cNvGraphicFramePr>
            <p:nvPr/>
          </p:nvGraphicFramePr>
          <p:xfrm>
            <a:off x="2302" y="2976"/>
            <a:ext cx="170" cy="330"/>
          </p:xfrm>
          <a:graphic>
            <a:graphicData uri="http://schemas.openxmlformats.org/presentationml/2006/ole">
              <mc:AlternateContent xmlns:mc="http://schemas.openxmlformats.org/markup-compatibility/2006">
                <mc:Choice xmlns:v="urn:schemas-microsoft-com:vml" Requires="v">
                  <p:oleObj spid="_x0000_s26626" name="Equation" r:id="rId3" imgW="215806" imgH="418918" progId="Equation.3">
                    <p:embed/>
                  </p:oleObj>
                </mc:Choice>
                <mc:Fallback>
                  <p:oleObj name="Equation" r:id="rId3" imgW="215806" imgH="418918"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2" y="2976"/>
                          <a:ext cx="170" cy="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146423736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77218"/>
                                        </p:tgtEl>
                                        <p:attrNameLst>
                                          <p:attrName>style.visibility</p:attrName>
                                        </p:attrNameLst>
                                      </p:cBhvr>
                                      <p:to>
                                        <p:strVal val="visible"/>
                                      </p:to>
                                    </p:set>
                                    <p:animEffect transition="in" filter="fade">
                                      <p:cBhvr>
                                        <p:cTn id="7" dur="800" decel="100000"/>
                                        <p:tgtEl>
                                          <p:spTgt spid="777218"/>
                                        </p:tgtEl>
                                      </p:cBhvr>
                                    </p:animEffect>
                                    <p:anim calcmode="lin" valueType="num">
                                      <p:cBhvr>
                                        <p:cTn id="8" dur="800" decel="100000" fill="hold"/>
                                        <p:tgtEl>
                                          <p:spTgt spid="777218"/>
                                        </p:tgtEl>
                                        <p:attrNameLst>
                                          <p:attrName>style.rotation</p:attrName>
                                        </p:attrNameLst>
                                      </p:cBhvr>
                                      <p:tavLst>
                                        <p:tav tm="0">
                                          <p:val>
                                            <p:fltVal val="-90"/>
                                          </p:val>
                                        </p:tav>
                                        <p:tav tm="100000">
                                          <p:val>
                                            <p:fltVal val="0"/>
                                          </p:val>
                                        </p:tav>
                                      </p:tavLst>
                                    </p:anim>
                                    <p:anim calcmode="lin" valueType="num">
                                      <p:cBhvr>
                                        <p:cTn id="9" dur="800" decel="100000" fill="hold"/>
                                        <p:tgtEl>
                                          <p:spTgt spid="777218"/>
                                        </p:tgtEl>
                                        <p:attrNameLst>
                                          <p:attrName>ppt_x</p:attrName>
                                        </p:attrNameLst>
                                      </p:cBhvr>
                                      <p:tavLst>
                                        <p:tav tm="0">
                                          <p:val>
                                            <p:strVal val="#ppt_x+0.4"/>
                                          </p:val>
                                        </p:tav>
                                        <p:tav tm="100000">
                                          <p:val>
                                            <p:strVal val="#ppt_x-0.05"/>
                                          </p:val>
                                        </p:tav>
                                      </p:tavLst>
                                    </p:anim>
                                    <p:anim calcmode="lin" valueType="num">
                                      <p:cBhvr>
                                        <p:cTn id="10" dur="800" decel="100000" fill="hold"/>
                                        <p:tgtEl>
                                          <p:spTgt spid="7772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72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721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77219">
                                            <p:txEl>
                                              <p:pRg st="0" end="0"/>
                                            </p:txEl>
                                          </p:spTgt>
                                        </p:tgtEl>
                                        <p:attrNameLst>
                                          <p:attrName>style.visibility</p:attrName>
                                        </p:attrNameLst>
                                      </p:cBhvr>
                                      <p:to>
                                        <p:strVal val="visible"/>
                                      </p:to>
                                    </p:set>
                                    <p:anim calcmode="discrete" valueType="clr">
                                      <p:cBhvr override="childStyle">
                                        <p:cTn id="16" dur="80"/>
                                        <p:tgtEl>
                                          <p:spTgt spid="77721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77219">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77219">
                                            <p:txEl>
                                              <p:pRg st="0" end="0"/>
                                            </p:txEl>
                                          </p:spTgt>
                                        </p:tgtEl>
                                        <p:attrNameLst>
                                          <p:attrName>fill.type</p:attrName>
                                        </p:attrNameLst>
                                      </p:cBhvr>
                                      <p:to>
                                        <p:strVal val="solid"/>
                                      </p:to>
                                    </p:set>
                                  </p:childTnLst>
                                </p:cTn>
                              </p:par>
                            </p:childTnLst>
                          </p:cTn>
                        </p:par>
                        <p:par>
                          <p:cTn id="19" fill="hold" nodeType="afterGroup">
                            <p:stCondLst>
                              <p:cond delay="6120"/>
                            </p:stCondLst>
                            <p:childTnLst>
                              <p:par>
                                <p:cTn id="20" presetID="26" presetClass="entr" presetSubtype="0" fill="hold" nodeType="afterEffect">
                                  <p:stCondLst>
                                    <p:cond delay="0"/>
                                  </p:stCondLst>
                                  <p:childTnLst>
                                    <p:set>
                                      <p:cBhvr>
                                        <p:cTn id="21" dur="1" fill="hold">
                                          <p:stCondLst>
                                            <p:cond delay="0"/>
                                          </p:stCondLst>
                                        </p:cTn>
                                        <p:tgtEl>
                                          <p:spTgt spid="777235"/>
                                        </p:tgtEl>
                                        <p:attrNameLst>
                                          <p:attrName>style.visibility</p:attrName>
                                        </p:attrNameLst>
                                      </p:cBhvr>
                                      <p:to>
                                        <p:strVal val="visible"/>
                                      </p:to>
                                    </p:set>
                                    <p:animEffect transition="in" filter="wipe(down)">
                                      <p:cBhvr>
                                        <p:cTn id="22" dur="580">
                                          <p:stCondLst>
                                            <p:cond delay="0"/>
                                          </p:stCondLst>
                                        </p:cTn>
                                        <p:tgtEl>
                                          <p:spTgt spid="777235"/>
                                        </p:tgtEl>
                                      </p:cBhvr>
                                    </p:animEffect>
                                    <p:anim calcmode="lin" valueType="num">
                                      <p:cBhvr>
                                        <p:cTn id="23" dur="1822" tmFilter="0,0; 0.14,0.36; 0.43,0.73; 0.71,0.91; 1.0,1.0">
                                          <p:stCondLst>
                                            <p:cond delay="0"/>
                                          </p:stCondLst>
                                        </p:cTn>
                                        <p:tgtEl>
                                          <p:spTgt spid="777235"/>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777235"/>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777235"/>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777235"/>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777235"/>
                                        </p:tgtEl>
                                        <p:attrNameLst>
                                          <p:attrName>ppt_y</p:attrName>
                                        </p:attrNameLst>
                                      </p:cBhvr>
                                      <p:tavLst>
                                        <p:tav tm="0" fmla="#ppt_y-sin(pi*$)/81">
                                          <p:val>
                                            <p:fltVal val="0"/>
                                          </p:val>
                                        </p:tav>
                                        <p:tav tm="100000">
                                          <p:val>
                                            <p:fltVal val="1"/>
                                          </p:val>
                                        </p:tav>
                                      </p:tavLst>
                                    </p:anim>
                                    <p:animScale>
                                      <p:cBhvr>
                                        <p:cTn id="28" dur="26">
                                          <p:stCondLst>
                                            <p:cond delay="650"/>
                                          </p:stCondLst>
                                        </p:cTn>
                                        <p:tgtEl>
                                          <p:spTgt spid="777235"/>
                                        </p:tgtEl>
                                      </p:cBhvr>
                                      <p:to x="100000" y="60000"/>
                                    </p:animScale>
                                    <p:animScale>
                                      <p:cBhvr>
                                        <p:cTn id="29" dur="166" decel="50000">
                                          <p:stCondLst>
                                            <p:cond delay="676"/>
                                          </p:stCondLst>
                                        </p:cTn>
                                        <p:tgtEl>
                                          <p:spTgt spid="777235"/>
                                        </p:tgtEl>
                                      </p:cBhvr>
                                      <p:to x="100000" y="100000"/>
                                    </p:animScale>
                                    <p:animScale>
                                      <p:cBhvr>
                                        <p:cTn id="30" dur="26">
                                          <p:stCondLst>
                                            <p:cond delay="1312"/>
                                          </p:stCondLst>
                                        </p:cTn>
                                        <p:tgtEl>
                                          <p:spTgt spid="777235"/>
                                        </p:tgtEl>
                                      </p:cBhvr>
                                      <p:to x="100000" y="80000"/>
                                    </p:animScale>
                                    <p:animScale>
                                      <p:cBhvr>
                                        <p:cTn id="31" dur="166" decel="50000">
                                          <p:stCondLst>
                                            <p:cond delay="1338"/>
                                          </p:stCondLst>
                                        </p:cTn>
                                        <p:tgtEl>
                                          <p:spTgt spid="777235"/>
                                        </p:tgtEl>
                                      </p:cBhvr>
                                      <p:to x="100000" y="100000"/>
                                    </p:animScale>
                                    <p:animScale>
                                      <p:cBhvr>
                                        <p:cTn id="32" dur="26">
                                          <p:stCondLst>
                                            <p:cond delay="1642"/>
                                          </p:stCondLst>
                                        </p:cTn>
                                        <p:tgtEl>
                                          <p:spTgt spid="777235"/>
                                        </p:tgtEl>
                                      </p:cBhvr>
                                      <p:to x="100000" y="90000"/>
                                    </p:animScale>
                                    <p:animScale>
                                      <p:cBhvr>
                                        <p:cTn id="33" dur="166" decel="50000">
                                          <p:stCondLst>
                                            <p:cond delay="1668"/>
                                          </p:stCondLst>
                                        </p:cTn>
                                        <p:tgtEl>
                                          <p:spTgt spid="777235"/>
                                        </p:tgtEl>
                                      </p:cBhvr>
                                      <p:to x="100000" y="100000"/>
                                    </p:animScale>
                                    <p:animScale>
                                      <p:cBhvr>
                                        <p:cTn id="34" dur="26">
                                          <p:stCondLst>
                                            <p:cond delay="1808"/>
                                          </p:stCondLst>
                                        </p:cTn>
                                        <p:tgtEl>
                                          <p:spTgt spid="777235"/>
                                        </p:tgtEl>
                                      </p:cBhvr>
                                      <p:to x="100000" y="95000"/>
                                    </p:animScale>
                                    <p:animScale>
                                      <p:cBhvr>
                                        <p:cTn id="35" dur="166" decel="50000">
                                          <p:stCondLst>
                                            <p:cond delay="1834"/>
                                          </p:stCondLst>
                                        </p:cTn>
                                        <p:tgtEl>
                                          <p:spTgt spid="77723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7218" grpId="0"/>
      <p:bldP spid="777219"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42" name="Rectangle 2"/>
          <p:cNvSpPr>
            <a:spLocks noGrp="1" noChangeArrowheads="1"/>
          </p:cNvSpPr>
          <p:nvPr>
            <p:ph type="title"/>
          </p:nvPr>
        </p:nvSpPr>
        <p:spPr>
          <a:xfrm>
            <a:off x="2279650" y="646113"/>
            <a:ext cx="8001000" cy="838200"/>
          </a:xfrm>
        </p:spPr>
        <p:txBody>
          <a:bodyPr/>
          <a:lstStyle/>
          <a:p>
            <a:pPr eaLnBrk="1" hangingPunct="1"/>
            <a:r>
              <a:rPr lang="fa-IR" altLang="en-US" smtClean="0"/>
              <a:t> حل مثال 10 </a:t>
            </a:r>
            <a:endParaRPr lang="en-US" altLang="en-US" smtClean="0"/>
          </a:p>
        </p:txBody>
      </p:sp>
      <p:sp>
        <p:nvSpPr>
          <p:cNvPr id="778243" name="Rectangle 3"/>
          <p:cNvSpPr>
            <a:spLocks noGrp="1" noChangeArrowheads="1"/>
          </p:cNvSpPr>
          <p:nvPr>
            <p:ph type="body" idx="1"/>
          </p:nvPr>
        </p:nvSpPr>
        <p:spPr>
          <a:xfrm>
            <a:off x="2124075" y="2087564"/>
            <a:ext cx="7989888" cy="1125537"/>
          </a:xfrm>
        </p:spPr>
        <p:txBody>
          <a:bodyPr>
            <a:normAutofit fontScale="85000" lnSpcReduction="10000"/>
          </a:bodyPr>
          <a:lstStyle/>
          <a:p>
            <a:pPr marL="0" indent="0" algn="just">
              <a:buNone/>
            </a:pPr>
            <a:r>
              <a:rPr lang="fa-IR" altLang="en-US" sz="3200"/>
              <a:t>پتانسيل داخل يا روي سطح كرهء رسانا مقداريست ثابت و در خارج از آن با</a:t>
            </a:r>
            <a:r>
              <a:rPr lang="fa-IR" altLang="en-US" smtClean="0"/>
              <a:t> </a:t>
            </a:r>
            <a:r>
              <a:rPr lang="en-US" altLang="en-US" sz="3200">
                <a:solidFill>
                  <a:srgbClr val="000000"/>
                </a:solidFill>
                <a:cs typeface="Times New Roman" panose="02020603050405020304" pitchFamily="18" charset="0"/>
              </a:rPr>
              <a:t>⁄</a:t>
            </a:r>
            <a:r>
              <a:rPr lang="en-US" altLang="en-US" sz="4000" baseline="-25000">
                <a:solidFill>
                  <a:srgbClr val="000000"/>
                </a:solidFill>
              </a:rPr>
              <a:t>r</a:t>
            </a:r>
            <a:r>
              <a:rPr lang="fa-IR" altLang="en-US" sz="4000" baseline="30000">
                <a:solidFill>
                  <a:srgbClr val="000000"/>
                </a:solidFill>
              </a:rPr>
              <a:t>1</a:t>
            </a:r>
            <a:r>
              <a:rPr lang="fa-IR" altLang="en-US" smtClean="0"/>
              <a:t> </a:t>
            </a:r>
            <a:r>
              <a:rPr lang="fa-IR" altLang="en-US" sz="3200"/>
              <a:t>متناسب است.</a:t>
            </a:r>
            <a:r>
              <a:rPr lang="fa-IR" altLang="en-US" smtClean="0"/>
              <a:t> </a:t>
            </a:r>
            <a:endParaRPr lang="en-US" altLang="en-US" smtClean="0"/>
          </a:p>
        </p:txBody>
      </p:sp>
      <p:grpSp>
        <p:nvGrpSpPr>
          <p:cNvPr id="778257" name="Group 17"/>
          <p:cNvGrpSpPr>
            <a:grpSpLocks/>
          </p:cNvGrpSpPr>
          <p:nvPr/>
        </p:nvGrpSpPr>
        <p:grpSpPr bwMode="auto">
          <a:xfrm>
            <a:off x="2379664" y="3284539"/>
            <a:ext cx="4003675" cy="2587625"/>
            <a:chOff x="884" y="2069"/>
            <a:chExt cx="2522" cy="1630"/>
          </a:xfrm>
        </p:grpSpPr>
        <p:sp>
          <p:nvSpPr>
            <p:cNvPr id="198661" name="Line 6"/>
            <p:cNvSpPr>
              <a:spLocks noChangeShapeType="1"/>
            </p:cNvSpPr>
            <p:nvPr/>
          </p:nvSpPr>
          <p:spPr bwMode="auto">
            <a:xfrm flipV="1">
              <a:off x="1183" y="2267"/>
              <a:ext cx="0" cy="136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8662" name="Line 7"/>
            <p:cNvSpPr>
              <a:spLocks noChangeShapeType="1"/>
            </p:cNvSpPr>
            <p:nvPr/>
          </p:nvSpPr>
          <p:spPr bwMode="auto">
            <a:xfrm>
              <a:off x="1002" y="3446"/>
              <a:ext cx="2404"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8663" name="Line 8"/>
            <p:cNvSpPr>
              <a:spLocks noChangeShapeType="1"/>
            </p:cNvSpPr>
            <p:nvPr/>
          </p:nvSpPr>
          <p:spPr bwMode="auto">
            <a:xfrm>
              <a:off x="1195" y="2775"/>
              <a:ext cx="590" cy="0"/>
            </a:xfrm>
            <a:prstGeom prst="line">
              <a:avLst/>
            </a:prstGeom>
            <a:noFill/>
            <a:ln w="19050" cap="sq">
              <a:solidFill>
                <a:srgbClr val="FF3399"/>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8664" name="Line 9"/>
            <p:cNvSpPr>
              <a:spLocks noChangeShapeType="1"/>
            </p:cNvSpPr>
            <p:nvPr/>
          </p:nvSpPr>
          <p:spPr bwMode="auto">
            <a:xfrm flipV="1">
              <a:off x="1788" y="2769"/>
              <a:ext cx="0" cy="680"/>
            </a:xfrm>
            <a:prstGeom prst="line">
              <a:avLst/>
            </a:prstGeom>
            <a:noFill/>
            <a:ln w="19050">
              <a:solidFill>
                <a:schemeClr val="hlink"/>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8665" name="Arc 10"/>
            <p:cNvSpPr>
              <a:spLocks/>
            </p:cNvSpPr>
            <p:nvPr/>
          </p:nvSpPr>
          <p:spPr bwMode="auto">
            <a:xfrm flipH="1" flipV="1">
              <a:off x="1787" y="2773"/>
              <a:ext cx="939" cy="598"/>
            </a:xfrm>
            <a:custGeom>
              <a:avLst/>
              <a:gdLst>
                <a:gd name="T0" fmla="*/ 0 w 21600"/>
                <a:gd name="T1" fmla="*/ 0 h 21599"/>
                <a:gd name="T2" fmla="*/ 2 w 21600"/>
                <a:gd name="T3" fmla="*/ 0 h 21599"/>
                <a:gd name="T4" fmla="*/ 0 w 21600"/>
                <a:gd name="T5" fmla="*/ 0 h 21599"/>
                <a:gd name="T6" fmla="*/ 0 60000 65536"/>
                <a:gd name="T7" fmla="*/ 0 60000 65536"/>
                <a:gd name="T8" fmla="*/ 0 60000 65536"/>
              </a:gdLst>
              <a:ahLst/>
              <a:cxnLst>
                <a:cxn ang="T6">
                  <a:pos x="T0" y="T1"/>
                </a:cxn>
                <a:cxn ang="T7">
                  <a:pos x="T2" y="T3"/>
                </a:cxn>
                <a:cxn ang="T8">
                  <a:pos x="T4" y="T5"/>
                </a:cxn>
              </a:cxnLst>
              <a:rect l="0" t="0" r="r" b="b"/>
              <a:pathLst>
                <a:path w="21600" h="21599" fill="none" extrusionOk="0">
                  <a:moveTo>
                    <a:pt x="182" y="-1"/>
                  </a:moveTo>
                  <a:cubicBezTo>
                    <a:pt x="12039" y="99"/>
                    <a:pt x="21600" y="9740"/>
                    <a:pt x="21600" y="21599"/>
                  </a:cubicBezTo>
                </a:path>
                <a:path w="21600" h="21599" stroke="0" extrusionOk="0">
                  <a:moveTo>
                    <a:pt x="182" y="-1"/>
                  </a:moveTo>
                  <a:cubicBezTo>
                    <a:pt x="12039" y="99"/>
                    <a:pt x="21600" y="9740"/>
                    <a:pt x="21600" y="21599"/>
                  </a:cubicBezTo>
                  <a:lnTo>
                    <a:pt x="0" y="21599"/>
                  </a:lnTo>
                  <a:lnTo>
                    <a:pt x="182" y="-1"/>
                  </a:lnTo>
                  <a:close/>
                </a:path>
              </a:pathLst>
            </a:custGeom>
            <a:noFill/>
            <a:ln w="19050" cap="sq">
              <a:solidFill>
                <a:srgbClr val="FF3399"/>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8666" name="Rectangle 11"/>
            <p:cNvSpPr>
              <a:spLocks noChangeArrowheads="1"/>
            </p:cNvSpPr>
            <p:nvPr/>
          </p:nvSpPr>
          <p:spPr bwMode="auto">
            <a:xfrm>
              <a:off x="1665" y="3411"/>
              <a:ext cx="2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R</a:t>
              </a:r>
            </a:p>
          </p:txBody>
        </p:sp>
        <p:sp>
          <p:nvSpPr>
            <p:cNvPr id="198667" name="Rectangle 12"/>
            <p:cNvSpPr>
              <a:spLocks noChangeArrowheads="1"/>
            </p:cNvSpPr>
            <p:nvPr/>
          </p:nvSpPr>
          <p:spPr bwMode="auto">
            <a:xfrm>
              <a:off x="975" y="2069"/>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V</a:t>
              </a:r>
            </a:p>
          </p:txBody>
        </p:sp>
        <p:graphicFrame>
          <p:nvGraphicFramePr>
            <p:cNvPr id="198668" name="Object 14"/>
            <p:cNvGraphicFramePr>
              <a:graphicFrameLocks noChangeAspect="1"/>
            </p:cNvGraphicFramePr>
            <p:nvPr/>
          </p:nvGraphicFramePr>
          <p:xfrm>
            <a:off x="2290" y="2986"/>
            <a:ext cx="170" cy="310"/>
          </p:xfrm>
          <a:graphic>
            <a:graphicData uri="http://schemas.openxmlformats.org/presentationml/2006/ole">
              <mc:AlternateContent xmlns:mc="http://schemas.openxmlformats.org/markup-compatibility/2006">
                <mc:Choice xmlns:v="urn:schemas-microsoft-com:vml" Requires="v">
                  <p:oleObj spid="_x0000_s27650" name="Equation" r:id="rId3" imgW="215713" imgH="393359" progId="Equation.3">
                    <p:embed/>
                  </p:oleObj>
                </mc:Choice>
                <mc:Fallback>
                  <p:oleObj name="Equation" r:id="rId3" imgW="215713" imgH="39335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90" y="2986"/>
                          <a:ext cx="170" cy="3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8669" name="Object 15"/>
            <p:cNvGraphicFramePr>
              <a:graphicFrameLocks noChangeAspect="1"/>
            </p:cNvGraphicFramePr>
            <p:nvPr/>
          </p:nvGraphicFramePr>
          <p:xfrm>
            <a:off x="884" y="2614"/>
            <a:ext cx="170" cy="310"/>
          </p:xfrm>
          <a:graphic>
            <a:graphicData uri="http://schemas.openxmlformats.org/presentationml/2006/ole">
              <mc:AlternateContent xmlns:mc="http://schemas.openxmlformats.org/markup-compatibility/2006">
                <mc:Choice xmlns:v="urn:schemas-microsoft-com:vml" Requires="v">
                  <p:oleObj spid="_x0000_s27651" name="Equation" r:id="rId5" imgW="215713" imgH="393359" progId="Equation.3">
                    <p:embed/>
                  </p:oleObj>
                </mc:Choice>
                <mc:Fallback>
                  <p:oleObj name="Equation" r:id="rId5" imgW="215713" imgH="39335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4" y="2614"/>
                          <a:ext cx="170" cy="3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30612065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78242"/>
                                        </p:tgtEl>
                                        <p:attrNameLst>
                                          <p:attrName>style.visibility</p:attrName>
                                        </p:attrNameLst>
                                      </p:cBhvr>
                                      <p:to>
                                        <p:strVal val="visible"/>
                                      </p:to>
                                    </p:set>
                                    <p:animEffect transition="in" filter="fade">
                                      <p:cBhvr>
                                        <p:cTn id="7" dur="800" decel="100000"/>
                                        <p:tgtEl>
                                          <p:spTgt spid="778242"/>
                                        </p:tgtEl>
                                      </p:cBhvr>
                                    </p:animEffect>
                                    <p:anim calcmode="lin" valueType="num">
                                      <p:cBhvr>
                                        <p:cTn id="8" dur="800" decel="100000" fill="hold"/>
                                        <p:tgtEl>
                                          <p:spTgt spid="778242"/>
                                        </p:tgtEl>
                                        <p:attrNameLst>
                                          <p:attrName>style.rotation</p:attrName>
                                        </p:attrNameLst>
                                      </p:cBhvr>
                                      <p:tavLst>
                                        <p:tav tm="0">
                                          <p:val>
                                            <p:fltVal val="-90"/>
                                          </p:val>
                                        </p:tav>
                                        <p:tav tm="100000">
                                          <p:val>
                                            <p:fltVal val="0"/>
                                          </p:val>
                                        </p:tav>
                                      </p:tavLst>
                                    </p:anim>
                                    <p:anim calcmode="lin" valueType="num">
                                      <p:cBhvr>
                                        <p:cTn id="9" dur="800" decel="100000" fill="hold"/>
                                        <p:tgtEl>
                                          <p:spTgt spid="778242"/>
                                        </p:tgtEl>
                                        <p:attrNameLst>
                                          <p:attrName>ppt_x</p:attrName>
                                        </p:attrNameLst>
                                      </p:cBhvr>
                                      <p:tavLst>
                                        <p:tav tm="0">
                                          <p:val>
                                            <p:strVal val="#ppt_x+0.4"/>
                                          </p:val>
                                        </p:tav>
                                        <p:tav tm="100000">
                                          <p:val>
                                            <p:strVal val="#ppt_x-0.05"/>
                                          </p:val>
                                        </p:tav>
                                      </p:tavLst>
                                    </p:anim>
                                    <p:anim calcmode="lin" valueType="num">
                                      <p:cBhvr>
                                        <p:cTn id="10" dur="800" decel="100000" fill="hold"/>
                                        <p:tgtEl>
                                          <p:spTgt spid="778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8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824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78243">
                                            <p:txEl>
                                              <p:pRg st="0" end="0"/>
                                            </p:txEl>
                                          </p:spTgt>
                                        </p:tgtEl>
                                        <p:attrNameLst>
                                          <p:attrName>style.visibility</p:attrName>
                                        </p:attrNameLst>
                                      </p:cBhvr>
                                      <p:to>
                                        <p:strVal val="visible"/>
                                      </p:to>
                                    </p:set>
                                    <p:anim calcmode="discrete" valueType="clr">
                                      <p:cBhvr override="childStyle">
                                        <p:cTn id="16" dur="80"/>
                                        <p:tgtEl>
                                          <p:spTgt spid="77824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78243">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78243">
                                            <p:txEl>
                                              <p:pRg st="0" end="0"/>
                                            </p:txEl>
                                          </p:spTgt>
                                        </p:tgtEl>
                                        <p:attrNameLst>
                                          <p:attrName>fill.type</p:attrName>
                                        </p:attrNameLst>
                                      </p:cBhvr>
                                      <p:to>
                                        <p:strVal val="solid"/>
                                      </p:to>
                                    </p:set>
                                  </p:childTnLst>
                                </p:cTn>
                              </p:par>
                            </p:childTnLst>
                          </p:cTn>
                        </p:par>
                        <p:par>
                          <p:cTn id="19" fill="hold" nodeType="afterGroup">
                            <p:stCondLst>
                              <p:cond delay="3680"/>
                            </p:stCondLst>
                            <p:childTnLst>
                              <p:par>
                                <p:cTn id="20" presetID="31" presetClass="entr" presetSubtype="0" fill="hold" nodeType="afterEffect">
                                  <p:stCondLst>
                                    <p:cond delay="0"/>
                                  </p:stCondLst>
                                  <p:iterate type="lt">
                                    <p:tmPct val="5000"/>
                                  </p:iterate>
                                  <p:childTnLst>
                                    <p:set>
                                      <p:cBhvr>
                                        <p:cTn id="21" dur="1" fill="hold">
                                          <p:stCondLst>
                                            <p:cond delay="0"/>
                                          </p:stCondLst>
                                        </p:cTn>
                                        <p:tgtEl>
                                          <p:spTgt spid="778257"/>
                                        </p:tgtEl>
                                        <p:attrNameLst>
                                          <p:attrName>style.visibility</p:attrName>
                                        </p:attrNameLst>
                                      </p:cBhvr>
                                      <p:to>
                                        <p:strVal val="visible"/>
                                      </p:to>
                                    </p:set>
                                    <p:anim calcmode="lin" valueType="num">
                                      <p:cBhvr>
                                        <p:cTn id="22" dur="1000" fill="hold"/>
                                        <p:tgtEl>
                                          <p:spTgt spid="778257"/>
                                        </p:tgtEl>
                                        <p:attrNameLst>
                                          <p:attrName>ppt_w</p:attrName>
                                        </p:attrNameLst>
                                      </p:cBhvr>
                                      <p:tavLst>
                                        <p:tav tm="0">
                                          <p:val>
                                            <p:fltVal val="0"/>
                                          </p:val>
                                        </p:tav>
                                        <p:tav tm="100000">
                                          <p:val>
                                            <p:strVal val="#ppt_w"/>
                                          </p:val>
                                        </p:tav>
                                      </p:tavLst>
                                    </p:anim>
                                    <p:anim calcmode="lin" valueType="num">
                                      <p:cBhvr>
                                        <p:cTn id="23" dur="1000" fill="hold"/>
                                        <p:tgtEl>
                                          <p:spTgt spid="778257"/>
                                        </p:tgtEl>
                                        <p:attrNameLst>
                                          <p:attrName>ppt_h</p:attrName>
                                        </p:attrNameLst>
                                      </p:cBhvr>
                                      <p:tavLst>
                                        <p:tav tm="0">
                                          <p:val>
                                            <p:fltVal val="0"/>
                                          </p:val>
                                        </p:tav>
                                        <p:tav tm="100000">
                                          <p:val>
                                            <p:strVal val="#ppt_h"/>
                                          </p:val>
                                        </p:tav>
                                      </p:tavLst>
                                    </p:anim>
                                    <p:anim calcmode="lin" valueType="num">
                                      <p:cBhvr>
                                        <p:cTn id="24" dur="1000" fill="hold"/>
                                        <p:tgtEl>
                                          <p:spTgt spid="778257"/>
                                        </p:tgtEl>
                                        <p:attrNameLst>
                                          <p:attrName>style.rotation</p:attrName>
                                        </p:attrNameLst>
                                      </p:cBhvr>
                                      <p:tavLst>
                                        <p:tav tm="0">
                                          <p:val>
                                            <p:fltVal val="90"/>
                                          </p:val>
                                        </p:tav>
                                        <p:tav tm="100000">
                                          <p:val>
                                            <p:fltVal val="0"/>
                                          </p:val>
                                        </p:tav>
                                      </p:tavLst>
                                    </p:anim>
                                    <p:animEffect transition="in" filter="fade">
                                      <p:cBhvr>
                                        <p:cTn id="25" dur="1000"/>
                                        <p:tgtEl>
                                          <p:spTgt spid="778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42" grpId="0"/>
      <p:bldP spid="77824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Rectangle 2"/>
          <p:cNvSpPr>
            <a:spLocks noGrp="1" noChangeArrowheads="1"/>
          </p:cNvSpPr>
          <p:nvPr>
            <p:ph type="title"/>
          </p:nvPr>
        </p:nvSpPr>
        <p:spPr>
          <a:xfrm>
            <a:off x="2271713" y="719138"/>
            <a:ext cx="8001000" cy="838200"/>
          </a:xfrm>
        </p:spPr>
        <p:txBody>
          <a:bodyPr/>
          <a:lstStyle/>
          <a:p>
            <a:pPr eaLnBrk="1" hangingPunct="1"/>
            <a:r>
              <a:rPr lang="fa-IR" altLang="en-US" smtClean="0"/>
              <a:t> مثال 11 </a:t>
            </a:r>
            <a:endParaRPr lang="en-US" altLang="en-US" smtClean="0"/>
          </a:p>
        </p:txBody>
      </p:sp>
      <p:sp>
        <p:nvSpPr>
          <p:cNvPr id="779267" name="Rectangle 3"/>
          <p:cNvSpPr>
            <a:spLocks noGrp="1" noChangeArrowheads="1"/>
          </p:cNvSpPr>
          <p:nvPr>
            <p:ph type="body" idx="1"/>
          </p:nvPr>
        </p:nvSpPr>
        <p:spPr>
          <a:xfrm>
            <a:off x="2181226" y="2016125"/>
            <a:ext cx="7847013" cy="1557338"/>
          </a:xfrm>
        </p:spPr>
        <p:txBody>
          <a:bodyPr/>
          <a:lstStyle/>
          <a:p>
            <a:pPr marL="0" indent="0" algn="just">
              <a:buNone/>
            </a:pPr>
            <a:r>
              <a:rPr lang="fa-IR" altLang="en-US" smtClean="0"/>
              <a:t>اگر نمودار تغييرات ميدان الكتريكي بر حسب فاصله براي يك توزيع بار يكنواخت به شعاع </a:t>
            </a:r>
            <a:r>
              <a:rPr lang="en-US" altLang="en-US" smtClean="0">
                <a:solidFill>
                  <a:srgbClr val="000000"/>
                </a:solidFill>
              </a:rPr>
              <a:t>R</a:t>
            </a:r>
            <a:r>
              <a:rPr lang="fa-IR" altLang="en-US" smtClean="0"/>
              <a:t> و بار </a:t>
            </a:r>
            <a:r>
              <a:rPr lang="en-US" altLang="en-US" smtClean="0">
                <a:solidFill>
                  <a:srgbClr val="000000"/>
                </a:solidFill>
              </a:rPr>
              <a:t>q</a:t>
            </a:r>
            <a:r>
              <a:rPr lang="fa-IR" altLang="en-US" smtClean="0"/>
              <a:t> به صورت زير باشد ، نمودار پتانسيل الكتريكي بر حسب فاصله چگونه است ؟ </a:t>
            </a:r>
            <a:endParaRPr lang="en-US" altLang="en-US" smtClean="0"/>
          </a:p>
        </p:txBody>
      </p:sp>
      <p:grpSp>
        <p:nvGrpSpPr>
          <p:cNvPr id="779284" name="Group 20"/>
          <p:cNvGrpSpPr>
            <a:grpSpLocks/>
          </p:cNvGrpSpPr>
          <p:nvPr/>
        </p:nvGrpSpPr>
        <p:grpSpPr bwMode="auto">
          <a:xfrm>
            <a:off x="2433638" y="3500439"/>
            <a:ext cx="4094162" cy="2587625"/>
            <a:chOff x="386" y="1706"/>
            <a:chExt cx="2579" cy="1630"/>
          </a:xfrm>
        </p:grpSpPr>
        <p:sp>
          <p:nvSpPr>
            <p:cNvPr id="199685" name="Line 5"/>
            <p:cNvSpPr>
              <a:spLocks noChangeShapeType="1"/>
            </p:cNvSpPr>
            <p:nvPr/>
          </p:nvSpPr>
          <p:spPr bwMode="auto">
            <a:xfrm flipV="1">
              <a:off x="594" y="1904"/>
              <a:ext cx="0" cy="136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9686" name="Line 6"/>
            <p:cNvSpPr>
              <a:spLocks noChangeShapeType="1"/>
            </p:cNvSpPr>
            <p:nvPr/>
          </p:nvSpPr>
          <p:spPr bwMode="auto">
            <a:xfrm>
              <a:off x="413" y="3083"/>
              <a:ext cx="2404"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9687" name="Line 7"/>
            <p:cNvSpPr>
              <a:spLocks noChangeShapeType="1"/>
            </p:cNvSpPr>
            <p:nvPr/>
          </p:nvSpPr>
          <p:spPr bwMode="auto">
            <a:xfrm flipV="1">
              <a:off x="601" y="2424"/>
              <a:ext cx="583" cy="654"/>
            </a:xfrm>
            <a:prstGeom prst="line">
              <a:avLst/>
            </a:prstGeom>
            <a:noFill/>
            <a:ln w="19050" cap="sq">
              <a:solidFill>
                <a:srgbClr val="FF3399"/>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9688" name="Line 8"/>
            <p:cNvSpPr>
              <a:spLocks noChangeShapeType="1"/>
            </p:cNvSpPr>
            <p:nvPr/>
          </p:nvSpPr>
          <p:spPr bwMode="auto">
            <a:xfrm flipV="1">
              <a:off x="1190" y="2421"/>
              <a:ext cx="0" cy="657"/>
            </a:xfrm>
            <a:prstGeom prst="line">
              <a:avLst/>
            </a:prstGeom>
            <a:noFill/>
            <a:ln w="19050">
              <a:solidFill>
                <a:schemeClr val="hlink"/>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9689" name="Arc 9"/>
            <p:cNvSpPr>
              <a:spLocks/>
            </p:cNvSpPr>
            <p:nvPr/>
          </p:nvSpPr>
          <p:spPr bwMode="auto">
            <a:xfrm flipH="1" flipV="1">
              <a:off x="1192" y="2419"/>
              <a:ext cx="939" cy="598"/>
            </a:xfrm>
            <a:custGeom>
              <a:avLst/>
              <a:gdLst>
                <a:gd name="T0" fmla="*/ 0 w 21600"/>
                <a:gd name="T1" fmla="*/ 0 h 21599"/>
                <a:gd name="T2" fmla="*/ 2 w 21600"/>
                <a:gd name="T3" fmla="*/ 0 h 21599"/>
                <a:gd name="T4" fmla="*/ 0 w 21600"/>
                <a:gd name="T5" fmla="*/ 0 h 21599"/>
                <a:gd name="T6" fmla="*/ 0 60000 65536"/>
                <a:gd name="T7" fmla="*/ 0 60000 65536"/>
                <a:gd name="T8" fmla="*/ 0 60000 65536"/>
              </a:gdLst>
              <a:ahLst/>
              <a:cxnLst>
                <a:cxn ang="T6">
                  <a:pos x="T0" y="T1"/>
                </a:cxn>
                <a:cxn ang="T7">
                  <a:pos x="T2" y="T3"/>
                </a:cxn>
                <a:cxn ang="T8">
                  <a:pos x="T4" y="T5"/>
                </a:cxn>
              </a:cxnLst>
              <a:rect l="0" t="0" r="r" b="b"/>
              <a:pathLst>
                <a:path w="21600" h="21599" fill="none" extrusionOk="0">
                  <a:moveTo>
                    <a:pt x="182" y="-1"/>
                  </a:moveTo>
                  <a:cubicBezTo>
                    <a:pt x="12039" y="99"/>
                    <a:pt x="21600" y="9740"/>
                    <a:pt x="21600" y="21599"/>
                  </a:cubicBezTo>
                </a:path>
                <a:path w="21600" h="21599" stroke="0" extrusionOk="0">
                  <a:moveTo>
                    <a:pt x="182" y="-1"/>
                  </a:moveTo>
                  <a:cubicBezTo>
                    <a:pt x="12039" y="99"/>
                    <a:pt x="21600" y="9740"/>
                    <a:pt x="21600" y="21599"/>
                  </a:cubicBezTo>
                  <a:lnTo>
                    <a:pt x="0" y="21599"/>
                  </a:lnTo>
                  <a:lnTo>
                    <a:pt x="182" y="-1"/>
                  </a:lnTo>
                  <a:close/>
                </a:path>
              </a:pathLst>
            </a:custGeom>
            <a:noFill/>
            <a:ln w="19050" cap="sq">
              <a:solidFill>
                <a:srgbClr val="FF3399"/>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9690" name="Rectangle 10"/>
            <p:cNvSpPr>
              <a:spLocks noChangeArrowheads="1"/>
            </p:cNvSpPr>
            <p:nvPr/>
          </p:nvSpPr>
          <p:spPr bwMode="auto">
            <a:xfrm>
              <a:off x="1076" y="3048"/>
              <a:ext cx="2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R</a:t>
              </a:r>
            </a:p>
          </p:txBody>
        </p:sp>
        <p:sp>
          <p:nvSpPr>
            <p:cNvPr id="199691" name="Rectangle 11"/>
            <p:cNvSpPr>
              <a:spLocks noChangeArrowheads="1"/>
            </p:cNvSpPr>
            <p:nvPr/>
          </p:nvSpPr>
          <p:spPr bwMode="auto">
            <a:xfrm>
              <a:off x="386" y="1706"/>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E</a:t>
              </a:r>
            </a:p>
          </p:txBody>
        </p:sp>
        <p:sp>
          <p:nvSpPr>
            <p:cNvPr id="199692" name="Rectangle 14"/>
            <p:cNvSpPr>
              <a:spLocks noChangeArrowheads="1"/>
            </p:cNvSpPr>
            <p:nvPr/>
          </p:nvSpPr>
          <p:spPr bwMode="auto">
            <a:xfrm>
              <a:off x="2785" y="2909"/>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r</a:t>
              </a:r>
            </a:p>
          </p:txBody>
        </p:sp>
        <p:graphicFrame>
          <p:nvGraphicFramePr>
            <p:cNvPr id="199693" name="Object 17"/>
            <p:cNvGraphicFramePr>
              <a:graphicFrameLocks noChangeAspect="1"/>
            </p:cNvGraphicFramePr>
            <p:nvPr/>
          </p:nvGraphicFramePr>
          <p:xfrm>
            <a:off x="604" y="2499"/>
            <a:ext cx="409" cy="172"/>
          </p:xfrm>
          <a:graphic>
            <a:graphicData uri="http://schemas.openxmlformats.org/presentationml/2006/ole">
              <mc:AlternateContent xmlns:mc="http://schemas.openxmlformats.org/markup-compatibility/2006">
                <mc:Choice xmlns:v="urn:schemas-microsoft-com:vml" Requires="v">
                  <p:oleObj spid="_x0000_s28674" name="Equation" r:id="rId3" imgW="393359" imgH="164957" progId="Equation.3">
                    <p:embed/>
                  </p:oleObj>
                </mc:Choice>
                <mc:Fallback>
                  <p:oleObj name="Equation" r:id="rId3" imgW="393359" imgH="16495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4" y="2499"/>
                          <a:ext cx="409" cy="1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9694" name="Object 18"/>
            <p:cNvGraphicFramePr>
              <a:graphicFrameLocks noChangeAspect="1"/>
            </p:cNvGraphicFramePr>
            <p:nvPr/>
          </p:nvGraphicFramePr>
          <p:xfrm>
            <a:off x="1559" y="2635"/>
            <a:ext cx="515" cy="368"/>
          </p:xfrm>
          <a:graphic>
            <a:graphicData uri="http://schemas.openxmlformats.org/presentationml/2006/ole">
              <mc:AlternateContent xmlns:mc="http://schemas.openxmlformats.org/markup-compatibility/2006">
                <mc:Choice xmlns:v="urn:schemas-microsoft-com:vml" Requires="v">
                  <p:oleObj spid="_x0000_s28675" name="Equation" r:id="rId5" imgW="482391" imgH="418918" progId="Equation.3">
                    <p:embed/>
                  </p:oleObj>
                </mc:Choice>
                <mc:Fallback>
                  <p:oleObj name="Equation" r:id="rId5" imgW="482391" imgH="418918"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59" y="2635"/>
                          <a:ext cx="515" cy="3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25029777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79266"/>
                                        </p:tgtEl>
                                        <p:attrNameLst>
                                          <p:attrName>style.visibility</p:attrName>
                                        </p:attrNameLst>
                                      </p:cBhvr>
                                      <p:to>
                                        <p:strVal val="visible"/>
                                      </p:to>
                                    </p:set>
                                    <p:animEffect transition="in" filter="fade">
                                      <p:cBhvr>
                                        <p:cTn id="7" dur="800" decel="100000"/>
                                        <p:tgtEl>
                                          <p:spTgt spid="779266"/>
                                        </p:tgtEl>
                                      </p:cBhvr>
                                    </p:animEffect>
                                    <p:anim calcmode="lin" valueType="num">
                                      <p:cBhvr>
                                        <p:cTn id="8" dur="800" decel="100000" fill="hold"/>
                                        <p:tgtEl>
                                          <p:spTgt spid="779266"/>
                                        </p:tgtEl>
                                        <p:attrNameLst>
                                          <p:attrName>style.rotation</p:attrName>
                                        </p:attrNameLst>
                                      </p:cBhvr>
                                      <p:tavLst>
                                        <p:tav tm="0">
                                          <p:val>
                                            <p:fltVal val="-90"/>
                                          </p:val>
                                        </p:tav>
                                        <p:tav tm="100000">
                                          <p:val>
                                            <p:fltVal val="0"/>
                                          </p:val>
                                        </p:tav>
                                      </p:tavLst>
                                    </p:anim>
                                    <p:anim calcmode="lin" valueType="num">
                                      <p:cBhvr>
                                        <p:cTn id="9" dur="800" decel="100000" fill="hold"/>
                                        <p:tgtEl>
                                          <p:spTgt spid="779266"/>
                                        </p:tgtEl>
                                        <p:attrNameLst>
                                          <p:attrName>ppt_x</p:attrName>
                                        </p:attrNameLst>
                                      </p:cBhvr>
                                      <p:tavLst>
                                        <p:tav tm="0">
                                          <p:val>
                                            <p:strVal val="#ppt_x+0.4"/>
                                          </p:val>
                                        </p:tav>
                                        <p:tav tm="100000">
                                          <p:val>
                                            <p:strVal val="#ppt_x-0.05"/>
                                          </p:val>
                                        </p:tav>
                                      </p:tavLst>
                                    </p:anim>
                                    <p:anim calcmode="lin" valueType="num">
                                      <p:cBhvr>
                                        <p:cTn id="10" dur="800" decel="100000" fill="hold"/>
                                        <p:tgtEl>
                                          <p:spTgt spid="77926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926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926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79267">
                                            <p:txEl>
                                              <p:pRg st="0" end="0"/>
                                            </p:txEl>
                                          </p:spTgt>
                                        </p:tgtEl>
                                        <p:attrNameLst>
                                          <p:attrName>style.visibility</p:attrName>
                                        </p:attrNameLst>
                                      </p:cBhvr>
                                      <p:to>
                                        <p:strVal val="visible"/>
                                      </p:to>
                                    </p:set>
                                    <p:anim calcmode="discrete" valueType="clr">
                                      <p:cBhvr override="childStyle">
                                        <p:cTn id="16" dur="80"/>
                                        <p:tgtEl>
                                          <p:spTgt spid="77926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79267">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79267">
                                            <p:txEl>
                                              <p:pRg st="0" end="0"/>
                                            </p:txEl>
                                          </p:spTgt>
                                        </p:tgtEl>
                                        <p:attrNameLst>
                                          <p:attrName>fill.type</p:attrName>
                                        </p:attrNameLst>
                                      </p:cBhvr>
                                      <p:to>
                                        <p:strVal val="solid"/>
                                      </p:to>
                                    </p:set>
                                  </p:childTnLst>
                                </p:cTn>
                              </p:par>
                            </p:childTnLst>
                          </p:cTn>
                        </p:par>
                        <p:par>
                          <p:cTn id="19" fill="hold" nodeType="afterGroup">
                            <p:stCondLst>
                              <p:cond delay="6080"/>
                            </p:stCondLst>
                            <p:childTnLst>
                              <p:par>
                                <p:cTn id="20" presetID="15" presetClass="entr" presetSubtype="0" fill="hold" nodeType="afterEffect">
                                  <p:stCondLst>
                                    <p:cond delay="0"/>
                                  </p:stCondLst>
                                  <p:childTnLst>
                                    <p:set>
                                      <p:cBhvr>
                                        <p:cTn id="21" dur="1" fill="hold">
                                          <p:stCondLst>
                                            <p:cond delay="0"/>
                                          </p:stCondLst>
                                        </p:cTn>
                                        <p:tgtEl>
                                          <p:spTgt spid="779284"/>
                                        </p:tgtEl>
                                        <p:attrNameLst>
                                          <p:attrName>style.visibility</p:attrName>
                                        </p:attrNameLst>
                                      </p:cBhvr>
                                      <p:to>
                                        <p:strVal val="visible"/>
                                      </p:to>
                                    </p:set>
                                    <p:anim calcmode="lin" valueType="num">
                                      <p:cBhvr>
                                        <p:cTn id="22" dur="1000" fill="hold"/>
                                        <p:tgtEl>
                                          <p:spTgt spid="779284"/>
                                        </p:tgtEl>
                                        <p:attrNameLst>
                                          <p:attrName>ppt_w</p:attrName>
                                        </p:attrNameLst>
                                      </p:cBhvr>
                                      <p:tavLst>
                                        <p:tav tm="0">
                                          <p:val>
                                            <p:fltVal val="0"/>
                                          </p:val>
                                        </p:tav>
                                        <p:tav tm="100000">
                                          <p:val>
                                            <p:strVal val="#ppt_w"/>
                                          </p:val>
                                        </p:tav>
                                      </p:tavLst>
                                    </p:anim>
                                    <p:anim calcmode="lin" valueType="num">
                                      <p:cBhvr>
                                        <p:cTn id="23" dur="1000" fill="hold"/>
                                        <p:tgtEl>
                                          <p:spTgt spid="779284"/>
                                        </p:tgtEl>
                                        <p:attrNameLst>
                                          <p:attrName>ppt_h</p:attrName>
                                        </p:attrNameLst>
                                      </p:cBhvr>
                                      <p:tavLst>
                                        <p:tav tm="0">
                                          <p:val>
                                            <p:fltVal val="0"/>
                                          </p:val>
                                        </p:tav>
                                        <p:tav tm="100000">
                                          <p:val>
                                            <p:strVal val="#ppt_h"/>
                                          </p:val>
                                        </p:tav>
                                      </p:tavLst>
                                    </p:anim>
                                    <p:anim calcmode="lin" valueType="num">
                                      <p:cBhvr>
                                        <p:cTn id="24" dur="1000" fill="hold"/>
                                        <p:tgtEl>
                                          <p:spTgt spid="779284"/>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77928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66" grpId="0"/>
      <p:bldP spid="779267"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0290" name="Rectangle 2"/>
          <p:cNvSpPr>
            <a:spLocks noGrp="1" noChangeArrowheads="1"/>
          </p:cNvSpPr>
          <p:nvPr>
            <p:ph type="title"/>
          </p:nvPr>
        </p:nvSpPr>
        <p:spPr>
          <a:xfrm>
            <a:off x="2208213" y="790575"/>
            <a:ext cx="8001000" cy="838200"/>
          </a:xfrm>
        </p:spPr>
        <p:txBody>
          <a:bodyPr/>
          <a:lstStyle/>
          <a:p>
            <a:pPr eaLnBrk="1" hangingPunct="1"/>
            <a:r>
              <a:rPr lang="fa-IR" altLang="en-US" smtClean="0"/>
              <a:t> حل مثال 11</a:t>
            </a:r>
            <a:endParaRPr lang="en-US" altLang="en-US" smtClean="0"/>
          </a:p>
        </p:txBody>
      </p:sp>
      <p:grpSp>
        <p:nvGrpSpPr>
          <p:cNvPr id="780303" name="Group 15"/>
          <p:cNvGrpSpPr>
            <a:grpSpLocks/>
          </p:cNvGrpSpPr>
          <p:nvPr/>
        </p:nvGrpSpPr>
        <p:grpSpPr bwMode="auto">
          <a:xfrm>
            <a:off x="4032251" y="2133601"/>
            <a:ext cx="4094163" cy="2587625"/>
            <a:chOff x="748" y="1933"/>
            <a:chExt cx="2579" cy="1630"/>
          </a:xfrm>
        </p:grpSpPr>
        <p:sp>
          <p:nvSpPr>
            <p:cNvPr id="200708" name="Line 5"/>
            <p:cNvSpPr>
              <a:spLocks noChangeShapeType="1"/>
            </p:cNvSpPr>
            <p:nvPr/>
          </p:nvSpPr>
          <p:spPr bwMode="auto">
            <a:xfrm flipV="1">
              <a:off x="956" y="2131"/>
              <a:ext cx="0" cy="136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0709" name="Line 6"/>
            <p:cNvSpPr>
              <a:spLocks noChangeShapeType="1"/>
            </p:cNvSpPr>
            <p:nvPr/>
          </p:nvSpPr>
          <p:spPr bwMode="auto">
            <a:xfrm>
              <a:off x="775" y="3310"/>
              <a:ext cx="2404" cy="0"/>
            </a:xfrm>
            <a:prstGeom prst="line">
              <a:avLst/>
            </a:prstGeom>
            <a:noFill/>
            <a:ln w="19050" cap="sq">
              <a:solidFill>
                <a:schemeClr val="tx1"/>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0710" name="Line 7"/>
            <p:cNvSpPr>
              <a:spLocks noChangeShapeType="1"/>
            </p:cNvSpPr>
            <p:nvPr/>
          </p:nvSpPr>
          <p:spPr bwMode="auto">
            <a:xfrm flipV="1">
              <a:off x="963" y="2651"/>
              <a:ext cx="583" cy="654"/>
            </a:xfrm>
            <a:prstGeom prst="line">
              <a:avLst/>
            </a:prstGeom>
            <a:noFill/>
            <a:ln w="19050" cap="sq">
              <a:solidFill>
                <a:srgbClr val="FF3399"/>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0711" name="Line 8"/>
            <p:cNvSpPr>
              <a:spLocks noChangeShapeType="1"/>
            </p:cNvSpPr>
            <p:nvPr/>
          </p:nvSpPr>
          <p:spPr bwMode="auto">
            <a:xfrm flipV="1">
              <a:off x="1552" y="2648"/>
              <a:ext cx="0" cy="657"/>
            </a:xfrm>
            <a:prstGeom prst="line">
              <a:avLst/>
            </a:prstGeom>
            <a:noFill/>
            <a:ln w="19050">
              <a:solidFill>
                <a:schemeClr val="hlink"/>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0712" name="Arc 9"/>
            <p:cNvSpPr>
              <a:spLocks/>
            </p:cNvSpPr>
            <p:nvPr/>
          </p:nvSpPr>
          <p:spPr bwMode="auto">
            <a:xfrm flipH="1" flipV="1">
              <a:off x="1554" y="2646"/>
              <a:ext cx="939" cy="598"/>
            </a:xfrm>
            <a:custGeom>
              <a:avLst/>
              <a:gdLst>
                <a:gd name="T0" fmla="*/ 0 w 21600"/>
                <a:gd name="T1" fmla="*/ 0 h 21599"/>
                <a:gd name="T2" fmla="*/ 2 w 21600"/>
                <a:gd name="T3" fmla="*/ 0 h 21599"/>
                <a:gd name="T4" fmla="*/ 0 w 21600"/>
                <a:gd name="T5" fmla="*/ 0 h 21599"/>
                <a:gd name="T6" fmla="*/ 0 60000 65536"/>
                <a:gd name="T7" fmla="*/ 0 60000 65536"/>
                <a:gd name="T8" fmla="*/ 0 60000 65536"/>
              </a:gdLst>
              <a:ahLst/>
              <a:cxnLst>
                <a:cxn ang="T6">
                  <a:pos x="T0" y="T1"/>
                </a:cxn>
                <a:cxn ang="T7">
                  <a:pos x="T2" y="T3"/>
                </a:cxn>
                <a:cxn ang="T8">
                  <a:pos x="T4" y="T5"/>
                </a:cxn>
              </a:cxnLst>
              <a:rect l="0" t="0" r="r" b="b"/>
              <a:pathLst>
                <a:path w="21600" h="21599" fill="none" extrusionOk="0">
                  <a:moveTo>
                    <a:pt x="182" y="-1"/>
                  </a:moveTo>
                  <a:cubicBezTo>
                    <a:pt x="12039" y="99"/>
                    <a:pt x="21600" y="9740"/>
                    <a:pt x="21600" y="21599"/>
                  </a:cubicBezTo>
                </a:path>
                <a:path w="21600" h="21599" stroke="0" extrusionOk="0">
                  <a:moveTo>
                    <a:pt x="182" y="-1"/>
                  </a:moveTo>
                  <a:cubicBezTo>
                    <a:pt x="12039" y="99"/>
                    <a:pt x="21600" y="9740"/>
                    <a:pt x="21600" y="21599"/>
                  </a:cubicBezTo>
                  <a:lnTo>
                    <a:pt x="0" y="21599"/>
                  </a:lnTo>
                  <a:lnTo>
                    <a:pt x="182" y="-1"/>
                  </a:lnTo>
                  <a:close/>
                </a:path>
              </a:pathLst>
            </a:custGeom>
            <a:noFill/>
            <a:ln w="19050" cap="sq">
              <a:solidFill>
                <a:srgbClr val="FF3399"/>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0713" name="Rectangle 10"/>
            <p:cNvSpPr>
              <a:spLocks noChangeArrowheads="1"/>
            </p:cNvSpPr>
            <p:nvPr/>
          </p:nvSpPr>
          <p:spPr bwMode="auto">
            <a:xfrm>
              <a:off x="1438" y="3275"/>
              <a:ext cx="2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R</a:t>
              </a:r>
            </a:p>
          </p:txBody>
        </p:sp>
        <p:sp>
          <p:nvSpPr>
            <p:cNvPr id="200714" name="Rectangle 11"/>
            <p:cNvSpPr>
              <a:spLocks noChangeArrowheads="1"/>
            </p:cNvSpPr>
            <p:nvPr/>
          </p:nvSpPr>
          <p:spPr bwMode="auto">
            <a:xfrm>
              <a:off x="748" y="1933"/>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V</a:t>
              </a:r>
            </a:p>
          </p:txBody>
        </p:sp>
        <p:sp>
          <p:nvSpPr>
            <p:cNvPr id="200715" name="Rectangle 12"/>
            <p:cNvSpPr>
              <a:spLocks noChangeArrowheads="1"/>
            </p:cNvSpPr>
            <p:nvPr/>
          </p:nvSpPr>
          <p:spPr bwMode="auto">
            <a:xfrm>
              <a:off x="3147" y="3136"/>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r</a:t>
              </a:r>
            </a:p>
          </p:txBody>
        </p:sp>
        <p:graphicFrame>
          <p:nvGraphicFramePr>
            <p:cNvPr id="200716" name="Object 13"/>
            <p:cNvGraphicFramePr>
              <a:graphicFrameLocks noChangeAspect="1"/>
            </p:cNvGraphicFramePr>
            <p:nvPr/>
          </p:nvGraphicFramePr>
          <p:xfrm>
            <a:off x="972" y="2670"/>
            <a:ext cx="461" cy="252"/>
          </p:xfrm>
          <a:graphic>
            <a:graphicData uri="http://schemas.openxmlformats.org/presentationml/2006/ole">
              <mc:AlternateContent xmlns:mc="http://schemas.openxmlformats.org/markup-compatibility/2006">
                <mc:Choice xmlns:v="urn:schemas-microsoft-com:vml" Requires="v">
                  <p:oleObj spid="_x0000_s29698" name="Equation" r:id="rId3" imgW="444307" imgH="241195" progId="Equation.3">
                    <p:embed/>
                  </p:oleObj>
                </mc:Choice>
                <mc:Fallback>
                  <p:oleObj name="Equation" r:id="rId3" imgW="444307" imgH="24119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2" y="2670"/>
                          <a:ext cx="461" cy="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0717" name="Object 14"/>
            <p:cNvGraphicFramePr>
              <a:graphicFrameLocks noChangeAspect="1"/>
            </p:cNvGraphicFramePr>
            <p:nvPr/>
          </p:nvGraphicFramePr>
          <p:xfrm>
            <a:off x="1955" y="2873"/>
            <a:ext cx="447" cy="345"/>
          </p:xfrm>
          <a:graphic>
            <a:graphicData uri="http://schemas.openxmlformats.org/presentationml/2006/ole">
              <mc:AlternateContent xmlns:mc="http://schemas.openxmlformats.org/markup-compatibility/2006">
                <mc:Choice xmlns:v="urn:schemas-microsoft-com:vml" Requires="v">
                  <p:oleObj spid="_x0000_s29699" name="Equation" r:id="rId5" imgW="418918" imgH="393529" progId="Equation.3">
                    <p:embed/>
                  </p:oleObj>
                </mc:Choice>
                <mc:Fallback>
                  <p:oleObj name="Equation" r:id="rId5" imgW="418918"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55" y="2873"/>
                          <a:ext cx="447" cy="3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21413589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80290"/>
                                        </p:tgtEl>
                                        <p:attrNameLst>
                                          <p:attrName>style.visibility</p:attrName>
                                        </p:attrNameLst>
                                      </p:cBhvr>
                                      <p:to>
                                        <p:strVal val="visible"/>
                                      </p:to>
                                    </p:set>
                                    <p:animEffect transition="in" filter="fade">
                                      <p:cBhvr>
                                        <p:cTn id="7" dur="800" decel="100000"/>
                                        <p:tgtEl>
                                          <p:spTgt spid="780290"/>
                                        </p:tgtEl>
                                      </p:cBhvr>
                                    </p:animEffect>
                                    <p:anim calcmode="lin" valueType="num">
                                      <p:cBhvr>
                                        <p:cTn id="8" dur="800" decel="100000" fill="hold"/>
                                        <p:tgtEl>
                                          <p:spTgt spid="780290"/>
                                        </p:tgtEl>
                                        <p:attrNameLst>
                                          <p:attrName>style.rotation</p:attrName>
                                        </p:attrNameLst>
                                      </p:cBhvr>
                                      <p:tavLst>
                                        <p:tav tm="0">
                                          <p:val>
                                            <p:fltVal val="-90"/>
                                          </p:val>
                                        </p:tav>
                                        <p:tav tm="100000">
                                          <p:val>
                                            <p:fltVal val="0"/>
                                          </p:val>
                                        </p:tav>
                                      </p:tavLst>
                                    </p:anim>
                                    <p:anim calcmode="lin" valueType="num">
                                      <p:cBhvr>
                                        <p:cTn id="9" dur="800" decel="100000" fill="hold"/>
                                        <p:tgtEl>
                                          <p:spTgt spid="780290"/>
                                        </p:tgtEl>
                                        <p:attrNameLst>
                                          <p:attrName>ppt_x</p:attrName>
                                        </p:attrNameLst>
                                      </p:cBhvr>
                                      <p:tavLst>
                                        <p:tav tm="0">
                                          <p:val>
                                            <p:strVal val="#ppt_x+0.4"/>
                                          </p:val>
                                        </p:tav>
                                        <p:tav tm="100000">
                                          <p:val>
                                            <p:strVal val="#ppt_x-0.05"/>
                                          </p:val>
                                        </p:tav>
                                      </p:tavLst>
                                    </p:anim>
                                    <p:anim calcmode="lin" valueType="num">
                                      <p:cBhvr>
                                        <p:cTn id="10" dur="800" decel="100000" fill="hold"/>
                                        <p:tgtEl>
                                          <p:spTgt spid="78029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8029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8029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1" presetClass="entr" presetSubtype="4" fill="hold" nodeType="afterEffect">
                                  <p:stCondLst>
                                    <p:cond delay="0"/>
                                  </p:stCondLst>
                                  <p:childTnLst>
                                    <p:set>
                                      <p:cBhvr>
                                        <p:cTn id="15" dur="1" fill="hold">
                                          <p:stCondLst>
                                            <p:cond delay="0"/>
                                          </p:stCondLst>
                                        </p:cTn>
                                        <p:tgtEl>
                                          <p:spTgt spid="780303"/>
                                        </p:tgtEl>
                                        <p:attrNameLst>
                                          <p:attrName>style.visibility</p:attrName>
                                        </p:attrNameLst>
                                      </p:cBhvr>
                                      <p:to>
                                        <p:strVal val="visible"/>
                                      </p:to>
                                    </p:set>
                                    <p:animEffect transition="in" filter="wheel(4)">
                                      <p:cBhvr>
                                        <p:cTn id="16" dur="2000"/>
                                        <p:tgtEl>
                                          <p:spTgt spid="780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029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a:xfrm>
            <a:off x="2279650" y="692150"/>
            <a:ext cx="8001000" cy="838200"/>
          </a:xfrm>
        </p:spPr>
        <p:txBody>
          <a:bodyPr/>
          <a:lstStyle/>
          <a:p>
            <a:pPr eaLnBrk="1" hangingPunct="1"/>
            <a:r>
              <a:rPr lang="fa-IR" altLang="en-US" smtClean="0"/>
              <a:t> تمرين 1</a:t>
            </a:r>
            <a:endParaRPr lang="en-US" altLang="en-US" smtClean="0"/>
          </a:p>
        </p:txBody>
      </p:sp>
      <p:sp>
        <p:nvSpPr>
          <p:cNvPr id="781315" name="Rectangle 3"/>
          <p:cNvSpPr>
            <a:spLocks noGrp="1" noChangeArrowheads="1"/>
          </p:cNvSpPr>
          <p:nvPr>
            <p:ph type="body" sz="half" idx="1"/>
          </p:nvPr>
        </p:nvSpPr>
        <p:spPr>
          <a:xfrm>
            <a:off x="2209800" y="2087563"/>
            <a:ext cx="7918450" cy="1485900"/>
          </a:xfrm>
        </p:spPr>
        <p:txBody>
          <a:bodyPr/>
          <a:lstStyle/>
          <a:p>
            <a:pPr marL="0" indent="0" algn="just">
              <a:buNone/>
            </a:pPr>
            <a:r>
              <a:rPr lang="fa-IR" altLang="en-US" smtClean="0"/>
              <a:t>بار </a:t>
            </a:r>
            <a:r>
              <a:rPr lang="en-US" altLang="en-US" smtClean="0">
                <a:solidFill>
                  <a:srgbClr val="000000"/>
                </a:solidFill>
              </a:rPr>
              <a:t>q</a:t>
            </a:r>
            <a:r>
              <a:rPr lang="fa-IR" altLang="en-US" smtClean="0"/>
              <a:t> به طور يكنواخت در سرتاسر حجمي كروي نارسانا به شعاع </a:t>
            </a:r>
            <a:r>
              <a:rPr lang="en-US" altLang="en-US" smtClean="0">
                <a:solidFill>
                  <a:srgbClr val="000000"/>
                </a:solidFill>
              </a:rPr>
              <a:t>R</a:t>
            </a:r>
            <a:r>
              <a:rPr lang="fa-IR" altLang="en-US" smtClean="0"/>
              <a:t> ، توزيع شده است ، نشان دهيد پتانسيل در فاصلۀ </a:t>
            </a:r>
            <a:r>
              <a:rPr lang="en-US" altLang="en-US" smtClean="0">
                <a:solidFill>
                  <a:srgbClr val="000000"/>
                </a:solidFill>
              </a:rPr>
              <a:t>r</a:t>
            </a:r>
            <a:r>
              <a:rPr lang="fa-IR" altLang="en-US" smtClean="0"/>
              <a:t> از مركز ، در نقاطي كه </a:t>
            </a:r>
            <a:r>
              <a:rPr lang="en-US" altLang="en-US" smtClean="0">
                <a:solidFill>
                  <a:srgbClr val="000000"/>
                </a:solidFill>
              </a:rPr>
              <a:t>r &lt; R</a:t>
            </a:r>
            <a:r>
              <a:rPr lang="fa-IR" altLang="en-US" smtClean="0"/>
              <a:t> است از رابطۀ زير به دست مي آيد :</a:t>
            </a:r>
            <a:endParaRPr lang="en-US" altLang="en-US" smtClean="0"/>
          </a:p>
        </p:txBody>
      </p:sp>
      <p:graphicFrame>
        <p:nvGraphicFramePr>
          <p:cNvPr id="781316" name="Object 4"/>
          <p:cNvGraphicFramePr>
            <a:graphicFrameLocks noChangeAspect="1"/>
          </p:cNvGraphicFramePr>
          <p:nvPr>
            <p:ph sz="half" idx="2"/>
          </p:nvPr>
        </p:nvGraphicFramePr>
        <p:xfrm>
          <a:off x="4171950" y="3860800"/>
          <a:ext cx="3810000" cy="1905000"/>
        </p:xfrm>
        <a:graphic>
          <a:graphicData uri="http://schemas.openxmlformats.org/presentationml/2006/ole">
            <mc:AlternateContent xmlns:mc="http://schemas.openxmlformats.org/markup-compatibility/2006">
              <mc:Choice xmlns:v="urn:schemas-microsoft-com:vml" Requires="v">
                <p:oleObj spid="_x0000_s30722" name="Equation" r:id="rId3" imgW="1016000" imgH="508000" progId="Equation.3">
                  <p:embed/>
                </p:oleObj>
              </mc:Choice>
              <mc:Fallback>
                <p:oleObj name="Equation" r:id="rId3" imgW="1016000" imgH="508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1950" y="3860800"/>
                        <a:ext cx="3810000" cy="190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5367546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81314"/>
                                        </p:tgtEl>
                                        <p:attrNameLst>
                                          <p:attrName>style.visibility</p:attrName>
                                        </p:attrNameLst>
                                      </p:cBhvr>
                                      <p:to>
                                        <p:strVal val="visible"/>
                                      </p:to>
                                    </p:set>
                                    <p:animEffect transition="in" filter="fade">
                                      <p:cBhvr>
                                        <p:cTn id="7" dur="800" decel="100000"/>
                                        <p:tgtEl>
                                          <p:spTgt spid="781314"/>
                                        </p:tgtEl>
                                      </p:cBhvr>
                                    </p:animEffect>
                                    <p:anim calcmode="lin" valueType="num">
                                      <p:cBhvr>
                                        <p:cTn id="8" dur="800" decel="100000" fill="hold"/>
                                        <p:tgtEl>
                                          <p:spTgt spid="781314"/>
                                        </p:tgtEl>
                                        <p:attrNameLst>
                                          <p:attrName>style.rotation</p:attrName>
                                        </p:attrNameLst>
                                      </p:cBhvr>
                                      <p:tavLst>
                                        <p:tav tm="0">
                                          <p:val>
                                            <p:fltVal val="-90"/>
                                          </p:val>
                                        </p:tav>
                                        <p:tav tm="100000">
                                          <p:val>
                                            <p:fltVal val="0"/>
                                          </p:val>
                                        </p:tav>
                                      </p:tavLst>
                                    </p:anim>
                                    <p:anim calcmode="lin" valueType="num">
                                      <p:cBhvr>
                                        <p:cTn id="9" dur="800" decel="100000" fill="hold"/>
                                        <p:tgtEl>
                                          <p:spTgt spid="781314"/>
                                        </p:tgtEl>
                                        <p:attrNameLst>
                                          <p:attrName>ppt_x</p:attrName>
                                        </p:attrNameLst>
                                      </p:cBhvr>
                                      <p:tavLst>
                                        <p:tav tm="0">
                                          <p:val>
                                            <p:strVal val="#ppt_x+0.4"/>
                                          </p:val>
                                        </p:tav>
                                        <p:tav tm="100000">
                                          <p:val>
                                            <p:strVal val="#ppt_x-0.05"/>
                                          </p:val>
                                        </p:tav>
                                      </p:tavLst>
                                    </p:anim>
                                    <p:anim calcmode="lin" valueType="num">
                                      <p:cBhvr>
                                        <p:cTn id="10" dur="800" decel="100000" fill="hold"/>
                                        <p:tgtEl>
                                          <p:spTgt spid="78131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8131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8131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81315">
                                            <p:txEl>
                                              <p:pRg st="0" end="0"/>
                                            </p:txEl>
                                          </p:spTgt>
                                        </p:tgtEl>
                                        <p:attrNameLst>
                                          <p:attrName>style.visibility</p:attrName>
                                        </p:attrNameLst>
                                      </p:cBhvr>
                                      <p:to>
                                        <p:strVal val="visible"/>
                                      </p:to>
                                    </p:set>
                                    <p:anim calcmode="discrete" valueType="clr">
                                      <p:cBhvr override="childStyle">
                                        <p:cTn id="16" dur="80"/>
                                        <p:tgtEl>
                                          <p:spTgt spid="78131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81315">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81315">
                                            <p:txEl>
                                              <p:pRg st="0" end="0"/>
                                            </p:txEl>
                                          </p:spTgt>
                                        </p:tgtEl>
                                        <p:attrNameLst>
                                          <p:attrName>fill.type</p:attrName>
                                        </p:attrNameLst>
                                      </p:cBhvr>
                                      <p:to>
                                        <p:strVal val="solid"/>
                                      </p:to>
                                    </p:set>
                                  </p:childTnLst>
                                </p:cTn>
                              </p:par>
                            </p:childTnLst>
                          </p:cTn>
                        </p:par>
                        <p:par>
                          <p:cTn id="19" fill="hold" nodeType="afterGroup">
                            <p:stCondLst>
                              <p:cond delay="6040"/>
                            </p:stCondLst>
                            <p:childTnLst>
                              <p:par>
                                <p:cTn id="20" presetID="42" presetClass="entr" presetSubtype="0" fill="hold" nodeType="afterEffect">
                                  <p:stCondLst>
                                    <p:cond delay="0"/>
                                  </p:stCondLst>
                                  <p:childTnLst>
                                    <p:set>
                                      <p:cBhvr>
                                        <p:cTn id="21" dur="1" fill="hold">
                                          <p:stCondLst>
                                            <p:cond delay="0"/>
                                          </p:stCondLst>
                                        </p:cTn>
                                        <p:tgtEl>
                                          <p:spTgt spid="781316"/>
                                        </p:tgtEl>
                                        <p:attrNameLst>
                                          <p:attrName>style.visibility</p:attrName>
                                        </p:attrNameLst>
                                      </p:cBhvr>
                                      <p:to>
                                        <p:strVal val="visible"/>
                                      </p:to>
                                    </p:set>
                                    <p:animEffect transition="in" filter="fade">
                                      <p:cBhvr>
                                        <p:cTn id="22" dur="1000"/>
                                        <p:tgtEl>
                                          <p:spTgt spid="781316"/>
                                        </p:tgtEl>
                                      </p:cBhvr>
                                    </p:animEffect>
                                    <p:anim calcmode="lin" valueType="num">
                                      <p:cBhvr>
                                        <p:cTn id="23" dur="1000" fill="hold"/>
                                        <p:tgtEl>
                                          <p:spTgt spid="781316"/>
                                        </p:tgtEl>
                                        <p:attrNameLst>
                                          <p:attrName>ppt_x</p:attrName>
                                        </p:attrNameLst>
                                      </p:cBhvr>
                                      <p:tavLst>
                                        <p:tav tm="0">
                                          <p:val>
                                            <p:strVal val="#ppt_x"/>
                                          </p:val>
                                        </p:tav>
                                        <p:tav tm="100000">
                                          <p:val>
                                            <p:strVal val="#ppt_x"/>
                                          </p:val>
                                        </p:tav>
                                      </p:tavLst>
                                    </p:anim>
                                    <p:anim calcmode="lin" valueType="num">
                                      <p:cBhvr>
                                        <p:cTn id="24" dur="1000" fill="hold"/>
                                        <p:tgtEl>
                                          <p:spTgt spid="7813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1314" grpId="0"/>
      <p:bldP spid="781315"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2" name="Rectangle 2"/>
          <p:cNvSpPr>
            <a:spLocks noGrp="1" noChangeArrowheads="1"/>
          </p:cNvSpPr>
          <p:nvPr>
            <p:ph type="title"/>
          </p:nvPr>
        </p:nvSpPr>
        <p:spPr>
          <a:xfrm>
            <a:off x="2198688" y="574675"/>
            <a:ext cx="8001000" cy="838200"/>
          </a:xfrm>
        </p:spPr>
        <p:txBody>
          <a:bodyPr/>
          <a:lstStyle/>
          <a:p>
            <a:pPr eaLnBrk="1" hangingPunct="1"/>
            <a:r>
              <a:rPr lang="fa-IR" altLang="en-US" smtClean="0"/>
              <a:t>حل تمرين 1</a:t>
            </a:r>
            <a:endParaRPr lang="en-US" altLang="en-US" smtClean="0"/>
          </a:p>
        </p:txBody>
      </p:sp>
      <p:graphicFrame>
        <p:nvGraphicFramePr>
          <p:cNvPr id="783364" name="Object 4"/>
          <p:cNvGraphicFramePr>
            <a:graphicFrameLocks noChangeAspect="1"/>
          </p:cNvGraphicFramePr>
          <p:nvPr>
            <p:ph sz="quarter" idx="2"/>
          </p:nvPr>
        </p:nvGraphicFramePr>
        <p:xfrm>
          <a:off x="3216276" y="984250"/>
          <a:ext cx="1223963" cy="788988"/>
        </p:xfrm>
        <a:graphic>
          <a:graphicData uri="http://schemas.openxmlformats.org/presentationml/2006/ole">
            <mc:AlternateContent xmlns:mc="http://schemas.openxmlformats.org/markup-compatibility/2006">
              <mc:Choice xmlns:v="urn:schemas-microsoft-com:vml" Requires="v">
                <p:oleObj spid="_x0000_s31746" name="Equation" r:id="rId3" imgW="609336" imgH="393529" progId="Equation.3">
                  <p:embed/>
                </p:oleObj>
              </mc:Choice>
              <mc:Fallback>
                <p:oleObj name="Equation" r:id="rId3" imgW="609336"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6276" y="984250"/>
                        <a:ext cx="1223963"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3366" name="Object 6"/>
          <p:cNvGraphicFramePr>
            <a:graphicFrameLocks noChangeAspect="1"/>
          </p:cNvGraphicFramePr>
          <p:nvPr>
            <p:ph sz="quarter" idx="3"/>
          </p:nvPr>
        </p:nvGraphicFramePr>
        <p:xfrm>
          <a:off x="2233614" y="2109789"/>
          <a:ext cx="2447925" cy="598487"/>
        </p:xfrm>
        <a:graphic>
          <a:graphicData uri="http://schemas.openxmlformats.org/presentationml/2006/ole">
            <mc:AlternateContent xmlns:mc="http://schemas.openxmlformats.org/markup-compatibility/2006">
              <mc:Choice xmlns:v="urn:schemas-microsoft-com:vml" Requires="v">
                <p:oleObj spid="_x0000_s31747" name="Equation" r:id="rId5" imgW="1143000" imgH="279400" progId="Equation.3">
                  <p:embed/>
                </p:oleObj>
              </mc:Choice>
              <mc:Fallback>
                <p:oleObj name="Equation" r:id="rId5" imgW="1143000" imgH="2794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3614" y="2109789"/>
                        <a:ext cx="2447925" cy="598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3368" name="Object 8"/>
          <p:cNvGraphicFramePr>
            <a:graphicFrameLocks noChangeAspect="1"/>
          </p:cNvGraphicFramePr>
          <p:nvPr/>
        </p:nvGraphicFramePr>
        <p:xfrm>
          <a:off x="2190751" y="2925763"/>
          <a:ext cx="1368425" cy="868362"/>
        </p:xfrm>
        <a:graphic>
          <a:graphicData uri="http://schemas.openxmlformats.org/presentationml/2006/ole">
            <mc:AlternateContent xmlns:mc="http://schemas.openxmlformats.org/markup-compatibility/2006">
              <mc:Choice xmlns:v="urn:schemas-microsoft-com:vml" Requires="v">
                <p:oleObj spid="_x0000_s31748" name="Equation" r:id="rId7" imgW="660400" imgH="419100" progId="Equation.3">
                  <p:embed/>
                </p:oleObj>
              </mc:Choice>
              <mc:Fallback>
                <p:oleObj name="Equation" r:id="rId7" imgW="660400" imgH="419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90751" y="2925763"/>
                        <a:ext cx="1368425" cy="868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3369" name="Object 9"/>
          <p:cNvGraphicFramePr>
            <a:graphicFrameLocks noChangeAspect="1"/>
          </p:cNvGraphicFramePr>
          <p:nvPr/>
        </p:nvGraphicFramePr>
        <p:xfrm>
          <a:off x="3187700" y="3789363"/>
          <a:ext cx="3168650" cy="1308100"/>
        </p:xfrm>
        <a:graphic>
          <a:graphicData uri="http://schemas.openxmlformats.org/presentationml/2006/ole">
            <mc:AlternateContent xmlns:mc="http://schemas.openxmlformats.org/markup-compatibility/2006">
              <mc:Choice xmlns:v="urn:schemas-microsoft-com:vml" Requires="v">
                <p:oleObj spid="_x0000_s31749" name="Equation" r:id="rId9" imgW="1447800" imgH="596900" progId="Equation.3">
                  <p:embed/>
                </p:oleObj>
              </mc:Choice>
              <mc:Fallback>
                <p:oleObj name="Equation" r:id="rId9" imgW="1447800" imgH="5969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87700" y="3789363"/>
                        <a:ext cx="3168650" cy="1308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3370" name="Object 10"/>
          <p:cNvGraphicFramePr>
            <a:graphicFrameLocks noChangeAspect="1"/>
          </p:cNvGraphicFramePr>
          <p:nvPr/>
        </p:nvGraphicFramePr>
        <p:xfrm>
          <a:off x="6383339" y="3933825"/>
          <a:ext cx="2808287" cy="1123950"/>
        </p:xfrm>
        <a:graphic>
          <a:graphicData uri="http://schemas.openxmlformats.org/presentationml/2006/ole">
            <mc:AlternateContent xmlns:mc="http://schemas.openxmlformats.org/markup-compatibility/2006">
              <mc:Choice xmlns:v="urn:schemas-microsoft-com:vml" Requires="v">
                <p:oleObj spid="_x0000_s31750" name="Equation" r:id="rId11" imgW="1333500" imgH="533400" progId="Equation.3">
                  <p:embed/>
                </p:oleObj>
              </mc:Choice>
              <mc:Fallback>
                <p:oleObj name="Equation" r:id="rId11" imgW="1333500" imgH="5334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83339" y="3933825"/>
                        <a:ext cx="2808287" cy="1123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83383" name="Group 23"/>
          <p:cNvGrpSpPr>
            <a:grpSpLocks/>
          </p:cNvGrpSpPr>
          <p:nvPr/>
        </p:nvGrpSpPr>
        <p:grpSpPr bwMode="auto">
          <a:xfrm>
            <a:off x="5775326" y="1268413"/>
            <a:ext cx="2697163" cy="2305050"/>
            <a:chOff x="748" y="2614"/>
            <a:chExt cx="1699" cy="1452"/>
          </a:xfrm>
        </p:grpSpPr>
        <p:sp>
          <p:nvSpPr>
            <p:cNvPr id="202766" name="Oval 11"/>
            <p:cNvSpPr>
              <a:spLocks noChangeArrowheads="1"/>
            </p:cNvSpPr>
            <p:nvPr/>
          </p:nvSpPr>
          <p:spPr bwMode="auto">
            <a:xfrm>
              <a:off x="748" y="2614"/>
              <a:ext cx="1452" cy="1452"/>
            </a:xfrm>
            <a:prstGeom prst="ellips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2767" name="Oval 12"/>
            <p:cNvSpPr>
              <a:spLocks noChangeArrowheads="1"/>
            </p:cNvSpPr>
            <p:nvPr/>
          </p:nvSpPr>
          <p:spPr bwMode="auto">
            <a:xfrm>
              <a:off x="975" y="2840"/>
              <a:ext cx="998" cy="998"/>
            </a:xfrm>
            <a:prstGeom prst="ellipse">
              <a:avLst/>
            </a:prstGeom>
            <a:noFill/>
            <a:ln w="19050">
              <a:solidFill>
                <a:schemeClr val="tx1"/>
              </a:solidFill>
              <a:prstDash val="sysDot"/>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2768" name="Line 14"/>
            <p:cNvSpPr>
              <a:spLocks noChangeShapeType="1"/>
            </p:cNvSpPr>
            <p:nvPr/>
          </p:nvSpPr>
          <p:spPr bwMode="auto">
            <a:xfrm flipV="1">
              <a:off x="1474" y="3049"/>
              <a:ext cx="408" cy="272"/>
            </a:xfrm>
            <a:prstGeom prst="line">
              <a:avLst/>
            </a:prstGeom>
            <a:noFill/>
            <a:ln w="19050" cap="sq">
              <a:solidFill>
                <a:srgbClr val="5D93FF"/>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769" name="Line 15"/>
            <p:cNvSpPr>
              <a:spLocks noChangeShapeType="1"/>
            </p:cNvSpPr>
            <p:nvPr/>
          </p:nvSpPr>
          <p:spPr bwMode="auto">
            <a:xfrm flipV="1">
              <a:off x="1471" y="3282"/>
              <a:ext cx="726" cy="45"/>
            </a:xfrm>
            <a:prstGeom prst="line">
              <a:avLst/>
            </a:prstGeom>
            <a:noFill/>
            <a:ln w="19050" cap="sq">
              <a:solidFill>
                <a:srgbClr val="33CC33"/>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770" name="Oval 13"/>
            <p:cNvSpPr>
              <a:spLocks noChangeArrowheads="1"/>
            </p:cNvSpPr>
            <p:nvPr/>
          </p:nvSpPr>
          <p:spPr bwMode="auto">
            <a:xfrm>
              <a:off x="1450" y="3319"/>
              <a:ext cx="23" cy="23"/>
            </a:xfrm>
            <a:prstGeom prst="ellipse">
              <a:avLst/>
            </a:prstGeom>
            <a:solidFill>
              <a:srgbClr val="FF3399"/>
            </a:solidFill>
            <a:ln w="1270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2771" name="Oval 16"/>
            <p:cNvSpPr>
              <a:spLocks noChangeArrowheads="1"/>
            </p:cNvSpPr>
            <p:nvPr/>
          </p:nvSpPr>
          <p:spPr bwMode="auto">
            <a:xfrm>
              <a:off x="1871" y="3037"/>
              <a:ext cx="23" cy="23"/>
            </a:xfrm>
            <a:prstGeom prst="ellipse">
              <a:avLst/>
            </a:prstGeom>
            <a:solidFill>
              <a:schemeClr val="tx1"/>
            </a:solidFill>
            <a:ln w="1270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2772" name="Oval 17"/>
            <p:cNvSpPr>
              <a:spLocks noChangeArrowheads="1"/>
            </p:cNvSpPr>
            <p:nvPr/>
          </p:nvSpPr>
          <p:spPr bwMode="auto">
            <a:xfrm>
              <a:off x="2186" y="3267"/>
              <a:ext cx="23" cy="23"/>
            </a:xfrm>
            <a:prstGeom prst="ellipse">
              <a:avLst/>
            </a:prstGeom>
            <a:solidFill>
              <a:schemeClr val="tx1"/>
            </a:solidFill>
            <a:ln w="1270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2773" name="Rectangle 19"/>
            <p:cNvSpPr>
              <a:spLocks noChangeArrowheads="1"/>
            </p:cNvSpPr>
            <p:nvPr/>
          </p:nvSpPr>
          <p:spPr bwMode="auto">
            <a:xfrm>
              <a:off x="2192" y="3089"/>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A</a:t>
              </a:r>
            </a:p>
          </p:txBody>
        </p:sp>
        <p:sp>
          <p:nvSpPr>
            <p:cNvPr id="202774" name="Rectangle 20"/>
            <p:cNvSpPr>
              <a:spLocks noChangeArrowheads="1"/>
            </p:cNvSpPr>
            <p:nvPr/>
          </p:nvSpPr>
          <p:spPr bwMode="auto">
            <a:xfrm>
              <a:off x="1861" y="2840"/>
              <a:ext cx="2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c</a:t>
              </a:r>
            </a:p>
          </p:txBody>
        </p:sp>
        <p:sp>
          <p:nvSpPr>
            <p:cNvPr id="202775" name="Rectangle 21"/>
            <p:cNvSpPr>
              <a:spLocks noChangeArrowheads="1"/>
            </p:cNvSpPr>
            <p:nvPr/>
          </p:nvSpPr>
          <p:spPr bwMode="auto">
            <a:xfrm>
              <a:off x="1554" y="2960"/>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r</a:t>
              </a:r>
            </a:p>
          </p:txBody>
        </p:sp>
      </p:grpSp>
      <p:sp>
        <p:nvSpPr>
          <p:cNvPr id="783384" name="Rectangle 24"/>
          <p:cNvSpPr>
            <a:spLocks noChangeArrowheads="1"/>
          </p:cNvSpPr>
          <p:nvPr/>
        </p:nvSpPr>
        <p:spPr bwMode="auto">
          <a:xfrm>
            <a:off x="2181226" y="1054100"/>
            <a:ext cx="96372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 داريم</a:t>
            </a:r>
          </a:p>
        </p:txBody>
      </p:sp>
      <p:sp>
        <p:nvSpPr>
          <p:cNvPr id="783385" name="Rectangle 25"/>
          <p:cNvSpPr>
            <a:spLocks noChangeArrowheads="1"/>
          </p:cNvSpPr>
          <p:nvPr/>
        </p:nvSpPr>
        <p:spPr bwMode="auto">
          <a:xfrm>
            <a:off x="2208213" y="5362575"/>
            <a:ext cx="7848600" cy="106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eaLnBrk="1" hangingPunct="1">
              <a:buFontTx/>
              <a:buNone/>
            </a:pPr>
            <a:r>
              <a:rPr lang="fa-IR" altLang="en-US"/>
              <a:t>در مركز كره، (</a:t>
            </a:r>
            <a:r>
              <a:rPr lang="fa-IR" altLang="en-US">
                <a:solidFill>
                  <a:srgbClr val="000000"/>
                </a:solidFill>
              </a:rPr>
              <a:t>0</a:t>
            </a:r>
            <a:r>
              <a:rPr lang="en-US" altLang="en-US">
                <a:solidFill>
                  <a:srgbClr val="000000"/>
                </a:solidFill>
                <a:cs typeface="Times New Roman" panose="02020603050405020304" pitchFamily="18" charset="0"/>
              </a:rPr>
              <a:t>r =</a:t>
            </a:r>
            <a:r>
              <a:rPr lang="fa-IR" altLang="en-US"/>
              <a:t>) پتانيسل مقدار ثابتي است(</a:t>
            </a:r>
            <a:r>
              <a:rPr lang="en-US" altLang="en-US" sz="3600" baseline="30000">
                <a:solidFill>
                  <a:srgbClr val="000000"/>
                </a:solidFill>
              </a:rPr>
              <a:t>kq</a:t>
            </a:r>
            <a:r>
              <a:rPr lang="en-US" altLang="en-US" sz="3600">
                <a:solidFill>
                  <a:srgbClr val="000000"/>
                </a:solidFill>
                <a:cs typeface="Times New Roman" panose="02020603050405020304" pitchFamily="18" charset="0"/>
              </a:rPr>
              <a:t>⁄</a:t>
            </a:r>
            <a:r>
              <a:rPr lang="en-US" altLang="en-US" sz="3600" baseline="-25000">
                <a:solidFill>
                  <a:srgbClr val="000000"/>
                </a:solidFill>
                <a:latin typeface="B Nazanin" panose="00000400000000000000" pitchFamily="2" charset="-78"/>
              </a:rPr>
              <a:t>2</a:t>
            </a:r>
            <a:r>
              <a:rPr lang="en-US" altLang="en-US" sz="3600" baseline="-25000">
                <a:solidFill>
                  <a:srgbClr val="000000"/>
                </a:solidFill>
              </a:rPr>
              <a:t>R</a:t>
            </a:r>
            <a:r>
              <a:rPr lang="fa-IR" altLang="en-US" sz="3600" baseline="30000">
                <a:solidFill>
                  <a:srgbClr val="000000"/>
                </a:solidFill>
              </a:rPr>
              <a:t>۳</a:t>
            </a:r>
            <a:r>
              <a:rPr lang="fa-IR" altLang="en-US"/>
              <a:t>) و مشتق آن (ميدان) </a:t>
            </a:r>
            <a:r>
              <a:rPr lang="fa-IR" altLang="en-US" u="sng"/>
              <a:t>صفر</a:t>
            </a:r>
            <a:r>
              <a:rPr lang="fa-IR" altLang="en-US"/>
              <a:t> است.</a:t>
            </a:r>
            <a:endParaRPr lang="en-US" altLang="en-US"/>
          </a:p>
        </p:txBody>
      </p:sp>
      <p:sp>
        <p:nvSpPr>
          <p:cNvPr id="783386" name="Rectangle 26"/>
          <p:cNvSpPr>
            <a:spLocks noChangeArrowheads="1"/>
          </p:cNvSpPr>
          <p:nvPr/>
        </p:nvSpPr>
        <p:spPr bwMode="auto">
          <a:xfrm>
            <a:off x="2063750" y="4192588"/>
            <a:ext cx="139814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 (2) و(1)</a:t>
            </a:r>
          </a:p>
        </p:txBody>
      </p:sp>
      <p:sp>
        <p:nvSpPr>
          <p:cNvPr id="783387" name="Rectangle 27"/>
          <p:cNvSpPr>
            <a:spLocks noChangeArrowheads="1"/>
          </p:cNvSpPr>
          <p:nvPr/>
        </p:nvSpPr>
        <p:spPr bwMode="auto">
          <a:xfrm>
            <a:off x="4752976" y="2109788"/>
            <a:ext cx="61427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(1)</a:t>
            </a:r>
          </a:p>
        </p:txBody>
      </p:sp>
      <p:sp>
        <p:nvSpPr>
          <p:cNvPr id="783388" name="Rectangle 28"/>
          <p:cNvSpPr>
            <a:spLocks noChangeArrowheads="1"/>
          </p:cNvSpPr>
          <p:nvPr/>
        </p:nvSpPr>
        <p:spPr bwMode="auto">
          <a:xfrm>
            <a:off x="3702051" y="3141663"/>
            <a:ext cx="61427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(2)</a:t>
            </a:r>
          </a:p>
        </p:txBody>
      </p:sp>
    </p:spTree>
    <p:extLst>
      <p:ext uri="{BB962C8B-B14F-4D97-AF65-F5344CB8AC3E}">
        <p14:creationId xmlns:p14="http://schemas.microsoft.com/office/powerpoint/2010/main" val="67423388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83362"/>
                                        </p:tgtEl>
                                        <p:attrNameLst>
                                          <p:attrName>style.visibility</p:attrName>
                                        </p:attrNameLst>
                                      </p:cBhvr>
                                      <p:to>
                                        <p:strVal val="visible"/>
                                      </p:to>
                                    </p:set>
                                    <p:animEffect transition="in" filter="fade">
                                      <p:cBhvr>
                                        <p:cTn id="7" dur="800" decel="100000"/>
                                        <p:tgtEl>
                                          <p:spTgt spid="783362"/>
                                        </p:tgtEl>
                                      </p:cBhvr>
                                    </p:animEffect>
                                    <p:anim calcmode="lin" valueType="num">
                                      <p:cBhvr>
                                        <p:cTn id="8" dur="800" decel="100000" fill="hold"/>
                                        <p:tgtEl>
                                          <p:spTgt spid="783362"/>
                                        </p:tgtEl>
                                        <p:attrNameLst>
                                          <p:attrName>style.rotation</p:attrName>
                                        </p:attrNameLst>
                                      </p:cBhvr>
                                      <p:tavLst>
                                        <p:tav tm="0">
                                          <p:val>
                                            <p:fltVal val="-90"/>
                                          </p:val>
                                        </p:tav>
                                        <p:tav tm="100000">
                                          <p:val>
                                            <p:fltVal val="0"/>
                                          </p:val>
                                        </p:tav>
                                      </p:tavLst>
                                    </p:anim>
                                    <p:anim calcmode="lin" valueType="num">
                                      <p:cBhvr>
                                        <p:cTn id="9" dur="800" decel="100000" fill="hold"/>
                                        <p:tgtEl>
                                          <p:spTgt spid="783362"/>
                                        </p:tgtEl>
                                        <p:attrNameLst>
                                          <p:attrName>ppt_x</p:attrName>
                                        </p:attrNameLst>
                                      </p:cBhvr>
                                      <p:tavLst>
                                        <p:tav tm="0">
                                          <p:val>
                                            <p:strVal val="#ppt_x+0.4"/>
                                          </p:val>
                                        </p:tav>
                                        <p:tav tm="100000">
                                          <p:val>
                                            <p:strVal val="#ppt_x-0.05"/>
                                          </p:val>
                                        </p:tav>
                                      </p:tavLst>
                                    </p:anim>
                                    <p:anim calcmode="lin" valueType="num">
                                      <p:cBhvr>
                                        <p:cTn id="10" dur="800" decel="100000" fill="hold"/>
                                        <p:tgtEl>
                                          <p:spTgt spid="78336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8336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8336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1" presetClass="entr" presetSubtype="4" fill="hold" nodeType="afterEffect">
                                  <p:stCondLst>
                                    <p:cond delay="0"/>
                                  </p:stCondLst>
                                  <p:childTnLst>
                                    <p:set>
                                      <p:cBhvr>
                                        <p:cTn id="15" dur="1" fill="hold">
                                          <p:stCondLst>
                                            <p:cond delay="0"/>
                                          </p:stCondLst>
                                        </p:cTn>
                                        <p:tgtEl>
                                          <p:spTgt spid="783383"/>
                                        </p:tgtEl>
                                        <p:attrNameLst>
                                          <p:attrName>style.visibility</p:attrName>
                                        </p:attrNameLst>
                                      </p:cBhvr>
                                      <p:to>
                                        <p:strVal val="visible"/>
                                      </p:to>
                                    </p:set>
                                    <p:animEffect transition="in" filter="wheel(4)">
                                      <p:cBhvr>
                                        <p:cTn id="16" dur="2000"/>
                                        <p:tgtEl>
                                          <p:spTgt spid="783383"/>
                                        </p:tgtEl>
                                      </p:cBhvr>
                                    </p:animEffect>
                                  </p:childTnLst>
                                </p:cTn>
                              </p:par>
                            </p:childTnLst>
                          </p:cTn>
                        </p:par>
                        <p:par>
                          <p:cTn id="17" fill="hold" nodeType="afterGroup">
                            <p:stCondLst>
                              <p:cond delay="3000"/>
                            </p:stCondLst>
                            <p:childTnLst>
                              <p:par>
                                <p:cTn id="18" presetID="34" presetClass="entr" presetSubtype="0" fill="hold" grpId="0" nodeType="afterEffect">
                                  <p:stCondLst>
                                    <p:cond delay="0"/>
                                  </p:stCondLst>
                                  <p:childTnLst>
                                    <p:set>
                                      <p:cBhvr>
                                        <p:cTn id="19" dur="1" fill="hold">
                                          <p:stCondLst>
                                            <p:cond delay="0"/>
                                          </p:stCondLst>
                                        </p:cTn>
                                        <p:tgtEl>
                                          <p:spTgt spid="783384"/>
                                        </p:tgtEl>
                                        <p:attrNameLst>
                                          <p:attrName>style.visibility</p:attrName>
                                        </p:attrNameLst>
                                      </p:cBhvr>
                                      <p:to>
                                        <p:strVal val="visible"/>
                                      </p:to>
                                    </p:set>
                                    <p:anim from="(-#ppt_w/2)" to="(#ppt_x)" calcmode="lin" valueType="num">
                                      <p:cBhvr>
                                        <p:cTn id="20" dur="600" fill="hold">
                                          <p:stCondLst>
                                            <p:cond delay="0"/>
                                          </p:stCondLst>
                                        </p:cTn>
                                        <p:tgtEl>
                                          <p:spTgt spid="783384"/>
                                        </p:tgtEl>
                                        <p:attrNameLst>
                                          <p:attrName>ppt_x</p:attrName>
                                        </p:attrNameLst>
                                      </p:cBhvr>
                                    </p:anim>
                                    <p:anim from="0" to="-1.0" calcmode="lin" valueType="num">
                                      <p:cBhvr>
                                        <p:cTn id="21" dur="200" decel="50000" autoRev="1" fill="hold">
                                          <p:stCondLst>
                                            <p:cond delay="600"/>
                                          </p:stCondLst>
                                        </p:cTn>
                                        <p:tgtEl>
                                          <p:spTgt spid="783384"/>
                                        </p:tgtEl>
                                        <p:attrNameLst>
                                          <p:attrName>xshear</p:attrName>
                                        </p:attrNameLst>
                                      </p:cBhvr>
                                    </p:anim>
                                    <p:animScale>
                                      <p:cBhvr>
                                        <p:cTn id="22" dur="200" decel="100000" autoRev="1" fill="hold">
                                          <p:stCondLst>
                                            <p:cond delay="600"/>
                                          </p:stCondLst>
                                        </p:cTn>
                                        <p:tgtEl>
                                          <p:spTgt spid="783384"/>
                                        </p:tgtEl>
                                      </p:cBhvr>
                                      <p:from x="100000" y="100000"/>
                                      <p:to x="80000" y="100000"/>
                                    </p:animScale>
                                    <p:anim by="(#ppt_h/3+#ppt_w*0.1)" calcmode="lin" valueType="num">
                                      <p:cBhvr additive="sum">
                                        <p:cTn id="23" dur="200" decel="100000" autoRev="1" fill="hold">
                                          <p:stCondLst>
                                            <p:cond delay="600"/>
                                          </p:stCondLst>
                                        </p:cTn>
                                        <p:tgtEl>
                                          <p:spTgt spid="783384"/>
                                        </p:tgtEl>
                                        <p:attrNameLst>
                                          <p:attrName>ppt_x</p:attrName>
                                        </p:attrNameLst>
                                      </p:cBhvr>
                                    </p:anim>
                                  </p:childTnLst>
                                </p:cTn>
                              </p:par>
                            </p:childTnLst>
                          </p:cTn>
                        </p:par>
                        <p:par>
                          <p:cTn id="24" fill="hold" nodeType="afterGroup">
                            <p:stCondLst>
                              <p:cond delay="4000"/>
                            </p:stCondLst>
                            <p:childTnLst>
                              <p:par>
                                <p:cTn id="25" presetID="42" presetClass="entr" presetSubtype="0" fill="hold" nodeType="afterEffect">
                                  <p:stCondLst>
                                    <p:cond delay="0"/>
                                  </p:stCondLst>
                                  <p:childTnLst>
                                    <p:set>
                                      <p:cBhvr>
                                        <p:cTn id="26" dur="1" fill="hold">
                                          <p:stCondLst>
                                            <p:cond delay="0"/>
                                          </p:stCondLst>
                                        </p:cTn>
                                        <p:tgtEl>
                                          <p:spTgt spid="783364"/>
                                        </p:tgtEl>
                                        <p:attrNameLst>
                                          <p:attrName>style.visibility</p:attrName>
                                        </p:attrNameLst>
                                      </p:cBhvr>
                                      <p:to>
                                        <p:strVal val="visible"/>
                                      </p:to>
                                    </p:set>
                                    <p:animEffect transition="in" filter="fade">
                                      <p:cBhvr>
                                        <p:cTn id="27" dur="1000"/>
                                        <p:tgtEl>
                                          <p:spTgt spid="783364"/>
                                        </p:tgtEl>
                                      </p:cBhvr>
                                    </p:animEffect>
                                    <p:anim calcmode="lin" valueType="num">
                                      <p:cBhvr>
                                        <p:cTn id="28" dur="1000" fill="hold"/>
                                        <p:tgtEl>
                                          <p:spTgt spid="783364"/>
                                        </p:tgtEl>
                                        <p:attrNameLst>
                                          <p:attrName>ppt_x</p:attrName>
                                        </p:attrNameLst>
                                      </p:cBhvr>
                                      <p:tavLst>
                                        <p:tav tm="0">
                                          <p:val>
                                            <p:strVal val="#ppt_x"/>
                                          </p:val>
                                        </p:tav>
                                        <p:tav tm="100000">
                                          <p:val>
                                            <p:strVal val="#ppt_x"/>
                                          </p:val>
                                        </p:tav>
                                      </p:tavLst>
                                    </p:anim>
                                    <p:anim calcmode="lin" valueType="num">
                                      <p:cBhvr>
                                        <p:cTn id="29" dur="1000" fill="hold"/>
                                        <p:tgtEl>
                                          <p:spTgt spid="783364"/>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nodeType="clickEffect">
                                  <p:stCondLst>
                                    <p:cond delay="0"/>
                                  </p:stCondLst>
                                  <p:childTnLst>
                                    <p:set>
                                      <p:cBhvr>
                                        <p:cTn id="33" dur="1" fill="hold">
                                          <p:stCondLst>
                                            <p:cond delay="0"/>
                                          </p:stCondLst>
                                        </p:cTn>
                                        <p:tgtEl>
                                          <p:spTgt spid="783366"/>
                                        </p:tgtEl>
                                        <p:attrNameLst>
                                          <p:attrName>style.visibility</p:attrName>
                                        </p:attrNameLst>
                                      </p:cBhvr>
                                      <p:to>
                                        <p:strVal val="visible"/>
                                      </p:to>
                                    </p:set>
                                    <p:animEffect transition="in" filter="fade">
                                      <p:cBhvr>
                                        <p:cTn id="34" dur="1000"/>
                                        <p:tgtEl>
                                          <p:spTgt spid="783366"/>
                                        </p:tgtEl>
                                      </p:cBhvr>
                                    </p:animEffect>
                                    <p:anim calcmode="lin" valueType="num">
                                      <p:cBhvr>
                                        <p:cTn id="35" dur="1000" fill="hold"/>
                                        <p:tgtEl>
                                          <p:spTgt spid="783366"/>
                                        </p:tgtEl>
                                        <p:attrNameLst>
                                          <p:attrName>ppt_x</p:attrName>
                                        </p:attrNameLst>
                                      </p:cBhvr>
                                      <p:tavLst>
                                        <p:tav tm="0">
                                          <p:val>
                                            <p:strVal val="#ppt_x"/>
                                          </p:val>
                                        </p:tav>
                                        <p:tav tm="100000">
                                          <p:val>
                                            <p:strVal val="#ppt_x"/>
                                          </p:val>
                                        </p:tav>
                                      </p:tavLst>
                                    </p:anim>
                                    <p:anim calcmode="lin" valueType="num">
                                      <p:cBhvr>
                                        <p:cTn id="36" dur="1000" fill="hold"/>
                                        <p:tgtEl>
                                          <p:spTgt spid="783366"/>
                                        </p:tgtEl>
                                        <p:attrNameLst>
                                          <p:attrName>ppt_y</p:attrName>
                                        </p:attrNameLst>
                                      </p:cBhvr>
                                      <p:tavLst>
                                        <p:tav tm="0">
                                          <p:val>
                                            <p:strVal val="#ppt_y+.1"/>
                                          </p:val>
                                        </p:tav>
                                        <p:tav tm="100000">
                                          <p:val>
                                            <p:strVal val="#ppt_y"/>
                                          </p:val>
                                        </p:tav>
                                      </p:tavLst>
                                    </p:anim>
                                  </p:childTnLst>
                                </p:cTn>
                              </p:par>
                            </p:childTnLst>
                          </p:cTn>
                        </p:par>
                        <p:par>
                          <p:cTn id="37" fill="hold" nodeType="afterGroup">
                            <p:stCondLst>
                              <p:cond delay="1000"/>
                            </p:stCondLst>
                            <p:childTnLst>
                              <p:par>
                                <p:cTn id="38" presetID="49" presetClass="entr" presetSubtype="0" decel="100000" fill="hold" grpId="0" nodeType="afterEffect">
                                  <p:stCondLst>
                                    <p:cond delay="0"/>
                                  </p:stCondLst>
                                  <p:childTnLst>
                                    <p:set>
                                      <p:cBhvr>
                                        <p:cTn id="39" dur="1" fill="hold">
                                          <p:stCondLst>
                                            <p:cond delay="0"/>
                                          </p:stCondLst>
                                        </p:cTn>
                                        <p:tgtEl>
                                          <p:spTgt spid="783387"/>
                                        </p:tgtEl>
                                        <p:attrNameLst>
                                          <p:attrName>style.visibility</p:attrName>
                                        </p:attrNameLst>
                                      </p:cBhvr>
                                      <p:to>
                                        <p:strVal val="visible"/>
                                      </p:to>
                                    </p:set>
                                    <p:anim calcmode="lin" valueType="num">
                                      <p:cBhvr>
                                        <p:cTn id="40" dur="500" fill="hold"/>
                                        <p:tgtEl>
                                          <p:spTgt spid="783387"/>
                                        </p:tgtEl>
                                        <p:attrNameLst>
                                          <p:attrName>ppt_w</p:attrName>
                                        </p:attrNameLst>
                                      </p:cBhvr>
                                      <p:tavLst>
                                        <p:tav tm="0">
                                          <p:val>
                                            <p:fltVal val="0"/>
                                          </p:val>
                                        </p:tav>
                                        <p:tav tm="100000">
                                          <p:val>
                                            <p:strVal val="#ppt_w"/>
                                          </p:val>
                                        </p:tav>
                                      </p:tavLst>
                                    </p:anim>
                                    <p:anim calcmode="lin" valueType="num">
                                      <p:cBhvr>
                                        <p:cTn id="41" dur="500" fill="hold"/>
                                        <p:tgtEl>
                                          <p:spTgt spid="783387"/>
                                        </p:tgtEl>
                                        <p:attrNameLst>
                                          <p:attrName>ppt_h</p:attrName>
                                        </p:attrNameLst>
                                      </p:cBhvr>
                                      <p:tavLst>
                                        <p:tav tm="0">
                                          <p:val>
                                            <p:fltVal val="0"/>
                                          </p:val>
                                        </p:tav>
                                        <p:tav tm="100000">
                                          <p:val>
                                            <p:strVal val="#ppt_h"/>
                                          </p:val>
                                        </p:tav>
                                      </p:tavLst>
                                    </p:anim>
                                    <p:anim calcmode="lin" valueType="num">
                                      <p:cBhvr>
                                        <p:cTn id="42" dur="500" fill="hold"/>
                                        <p:tgtEl>
                                          <p:spTgt spid="783387"/>
                                        </p:tgtEl>
                                        <p:attrNameLst>
                                          <p:attrName>style.rotation</p:attrName>
                                        </p:attrNameLst>
                                      </p:cBhvr>
                                      <p:tavLst>
                                        <p:tav tm="0">
                                          <p:val>
                                            <p:fltVal val="360"/>
                                          </p:val>
                                        </p:tav>
                                        <p:tav tm="100000">
                                          <p:val>
                                            <p:fltVal val="0"/>
                                          </p:val>
                                        </p:tav>
                                      </p:tavLst>
                                    </p:anim>
                                    <p:animEffect transition="in" filter="fade">
                                      <p:cBhvr>
                                        <p:cTn id="43" dur="500"/>
                                        <p:tgtEl>
                                          <p:spTgt spid="783387"/>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2" presetClass="entr" presetSubtype="0" fill="hold" nodeType="clickEffect">
                                  <p:stCondLst>
                                    <p:cond delay="0"/>
                                  </p:stCondLst>
                                  <p:childTnLst>
                                    <p:set>
                                      <p:cBhvr>
                                        <p:cTn id="47" dur="1" fill="hold">
                                          <p:stCondLst>
                                            <p:cond delay="0"/>
                                          </p:stCondLst>
                                        </p:cTn>
                                        <p:tgtEl>
                                          <p:spTgt spid="783368"/>
                                        </p:tgtEl>
                                        <p:attrNameLst>
                                          <p:attrName>style.visibility</p:attrName>
                                        </p:attrNameLst>
                                      </p:cBhvr>
                                      <p:to>
                                        <p:strVal val="visible"/>
                                      </p:to>
                                    </p:set>
                                    <p:animEffect transition="in" filter="fade">
                                      <p:cBhvr>
                                        <p:cTn id="48" dur="1000"/>
                                        <p:tgtEl>
                                          <p:spTgt spid="783368"/>
                                        </p:tgtEl>
                                      </p:cBhvr>
                                    </p:animEffect>
                                    <p:anim calcmode="lin" valueType="num">
                                      <p:cBhvr>
                                        <p:cTn id="49" dur="1000" fill="hold"/>
                                        <p:tgtEl>
                                          <p:spTgt spid="783368"/>
                                        </p:tgtEl>
                                        <p:attrNameLst>
                                          <p:attrName>ppt_x</p:attrName>
                                        </p:attrNameLst>
                                      </p:cBhvr>
                                      <p:tavLst>
                                        <p:tav tm="0">
                                          <p:val>
                                            <p:strVal val="#ppt_x"/>
                                          </p:val>
                                        </p:tav>
                                        <p:tav tm="100000">
                                          <p:val>
                                            <p:strVal val="#ppt_x"/>
                                          </p:val>
                                        </p:tav>
                                      </p:tavLst>
                                    </p:anim>
                                    <p:anim calcmode="lin" valueType="num">
                                      <p:cBhvr>
                                        <p:cTn id="50" dur="1000" fill="hold"/>
                                        <p:tgtEl>
                                          <p:spTgt spid="783368"/>
                                        </p:tgtEl>
                                        <p:attrNameLst>
                                          <p:attrName>ppt_y</p:attrName>
                                        </p:attrNameLst>
                                      </p:cBhvr>
                                      <p:tavLst>
                                        <p:tav tm="0">
                                          <p:val>
                                            <p:strVal val="#ppt_y+.1"/>
                                          </p:val>
                                        </p:tav>
                                        <p:tav tm="100000">
                                          <p:val>
                                            <p:strVal val="#ppt_y"/>
                                          </p:val>
                                        </p:tav>
                                      </p:tavLst>
                                    </p:anim>
                                  </p:childTnLst>
                                </p:cTn>
                              </p:par>
                            </p:childTnLst>
                          </p:cTn>
                        </p:par>
                        <p:par>
                          <p:cTn id="51" fill="hold" nodeType="afterGroup">
                            <p:stCondLst>
                              <p:cond delay="1000"/>
                            </p:stCondLst>
                            <p:childTnLst>
                              <p:par>
                                <p:cTn id="52" presetID="49" presetClass="entr" presetSubtype="0" decel="100000" fill="hold" nodeType="afterEffect">
                                  <p:stCondLst>
                                    <p:cond delay="0"/>
                                  </p:stCondLst>
                                  <p:childTnLst>
                                    <p:set>
                                      <p:cBhvr>
                                        <p:cTn id="53" dur="1" fill="hold">
                                          <p:stCondLst>
                                            <p:cond delay="0"/>
                                          </p:stCondLst>
                                        </p:cTn>
                                        <p:tgtEl>
                                          <p:spTgt spid="783388">
                                            <p:txEl>
                                              <p:pRg st="0" end="0"/>
                                            </p:txEl>
                                          </p:spTgt>
                                        </p:tgtEl>
                                        <p:attrNameLst>
                                          <p:attrName>style.visibility</p:attrName>
                                        </p:attrNameLst>
                                      </p:cBhvr>
                                      <p:to>
                                        <p:strVal val="visible"/>
                                      </p:to>
                                    </p:set>
                                    <p:anim calcmode="lin" valueType="num">
                                      <p:cBhvr>
                                        <p:cTn id="54" dur="500" fill="hold"/>
                                        <p:tgtEl>
                                          <p:spTgt spid="783388">
                                            <p:txEl>
                                              <p:pRg st="0" end="0"/>
                                            </p:txEl>
                                          </p:spTgt>
                                        </p:tgtEl>
                                        <p:attrNameLst>
                                          <p:attrName>ppt_w</p:attrName>
                                        </p:attrNameLst>
                                      </p:cBhvr>
                                      <p:tavLst>
                                        <p:tav tm="0">
                                          <p:val>
                                            <p:fltVal val="0"/>
                                          </p:val>
                                        </p:tav>
                                        <p:tav tm="100000">
                                          <p:val>
                                            <p:strVal val="#ppt_w"/>
                                          </p:val>
                                        </p:tav>
                                      </p:tavLst>
                                    </p:anim>
                                    <p:anim calcmode="lin" valueType="num">
                                      <p:cBhvr>
                                        <p:cTn id="55" dur="500" fill="hold"/>
                                        <p:tgtEl>
                                          <p:spTgt spid="783388">
                                            <p:txEl>
                                              <p:pRg st="0" end="0"/>
                                            </p:txEl>
                                          </p:spTgt>
                                        </p:tgtEl>
                                        <p:attrNameLst>
                                          <p:attrName>ppt_h</p:attrName>
                                        </p:attrNameLst>
                                      </p:cBhvr>
                                      <p:tavLst>
                                        <p:tav tm="0">
                                          <p:val>
                                            <p:fltVal val="0"/>
                                          </p:val>
                                        </p:tav>
                                        <p:tav tm="100000">
                                          <p:val>
                                            <p:strVal val="#ppt_h"/>
                                          </p:val>
                                        </p:tav>
                                      </p:tavLst>
                                    </p:anim>
                                    <p:anim calcmode="lin" valueType="num">
                                      <p:cBhvr>
                                        <p:cTn id="56" dur="500" fill="hold"/>
                                        <p:tgtEl>
                                          <p:spTgt spid="783388">
                                            <p:txEl>
                                              <p:pRg st="0" end="0"/>
                                            </p:txEl>
                                          </p:spTgt>
                                        </p:tgtEl>
                                        <p:attrNameLst>
                                          <p:attrName>style.rotation</p:attrName>
                                        </p:attrNameLst>
                                      </p:cBhvr>
                                      <p:tavLst>
                                        <p:tav tm="0">
                                          <p:val>
                                            <p:fltVal val="360"/>
                                          </p:val>
                                        </p:tav>
                                        <p:tav tm="100000">
                                          <p:val>
                                            <p:fltVal val="0"/>
                                          </p:val>
                                        </p:tav>
                                      </p:tavLst>
                                    </p:anim>
                                    <p:animEffect transition="in" filter="fade">
                                      <p:cBhvr>
                                        <p:cTn id="57" dur="500"/>
                                        <p:tgtEl>
                                          <p:spTgt spid="783388">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7" presetClass="entr" presetSubtype="0" fill="hold" grpId="0" nodeType="clickEffect">
                                  <p:stCondLst>
                                    <p:cond delay="0"/>
                                  </p:stCondLst>
                                  <p:iterate type="lt">
                                    <p:tmPct val="50000"/>
                                  </p:iterate>
                                  <p:childTnLst>
                                    <p:set>
                                      <p:cBhvr>
                                        <p:cTn id="61" dur="1" fill="hold">
                                          <p:stCondLst>
                                            <p:cond delay="0"/>
                                          </p:stCondLst>
                                        </p:cTn>
                                        <p:tgtEl>
                                          <p:spTgt spid="783386"/>
                                        </p:tgtEl>
                                        <p:attrNameLst>
                                          <p:attrName>style.visibility</p:attrName>
                                        </p:attrNameLst>
                                      </p:cBhvr>
                                      <p:to>
                                        <p:strVal val="visible"/>
                                      </p:to>
                                    </p:set>
                                    <p:anim calcmode="discrete" valueType="clr">
                                      <p:cBhvr override="childStyle">
                                        <p:cTn id="62" dur="80"/>
                                        <p:tgtEl>
                                          <p:spTgt spid="783386"/>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783386"/>
                                        </p:tgtEl>
                                        <p:attrNameLst>
                                          <p:attrName>fillcolor</p:attrName>
                                        </p:attrNameLst>
                                      </p:cBhvr>
                                      <p:tavLst>
                                        <p:tav tm="0">
                                          <p:val>
                                            <p:clrVal>
                                              <a:schemeClr val="accent2"/>
                                            </p:clrVal>
                                          </p:val>
                                        </p:tav>
                                        <p:tav tm="50000">
                                          <p:val>
                                            <p:clrVal>
                                              <a:schemeClr val="hlink"/>
                                            </p:clrVal>
                                          </p:val>
                                        </p:tav>
                                      </p:tavLst>
                                    </p:anim>
                                    <p:set>
                                      <p:cBhvr>
                                        <p:cTn id="64" dur="80"/>
                                        <p:tgtEl>
                                          <p:spTgt spid="783386"/>
                                        </p:tgtEl>
                                        <p:attrNameLst>
                                          <p:attrName>fill.type</p:attrName>
                                        </p:attrNameLst>
                                      </p:cBhvr>
                                      <p:to>
                                        <p:strVal val="solid"/>
                                      </p:to>
                                    </p:set>
                                  </p:childTnLst>
                                </p:cTn>
                              </p:par>
                            </p:childTnLst>
                          </p:cTn>
                        </p:par>
                        <p:par>
                          <p:cTn id="65" fill="hold" nodeType="afterGroup">
                            <p:stCondLst>
                              <p:cond delay="320"/>
                            </p:stCondLst>
                            <p:childTnLst>
                              <p:par>
                                <p:cTn id="66" presetID="34" presetClass="entr" presetSubtype="0" fill="hold" nodeType="afterEffect">
                                  <p:stCondLst>
                                    <p:cond delay="0"/>
                                  </p:stCondLst>
                                  <p:childTnLst>
                                    <p:set>
                                      <p:cBhvr>
                                        <p:cTn id="67" dur="1" fill="hold">
                                          <p:stCondLst>
                                            <p:cond delay="0"/>
                                          </p:stCondLst>
                                        </p:cTn>
                                        <p:tgtEl>
                                          <p:spTgt spid="783369"/>
                                        </p:tgtEl>
                                        <p:attrNameLst>
                                          <p:attrName>style.visibility</p:attrName>
                                        </p:attrNameLst>
                                      </p:cBhvr>
                                      <p:to>
                                        <p:strVal val="visible"/>
                                      </p:to>
                                    </p:set>
                                    <p:anim from="(-#ppt_w/2)" to="(#ppt_x)" calcmode="lin" valueType="num">
                                      <p:cBhvr>
                                        <p:cTn id="68" dur="600" fill="hold">
                                          <p:stCondLst>
                                            <p:cond delay="0"/>
                                          </p:stCondLst>
                                        </p:cTn>
                                        <p:tgtEl>
                                          <p:spTgt spid="783369"/>
                                        </p:tgtEl>
                                        <p:attrNameLst>
                                          <p:attrName>ppt_x</p:attrName>
                                        </p:attrNameLst>
                                      </p:cBhvr>
                                    </p:anim>
                                    <p:anim from="0" to="-1.0" calcmode="lin" valueType="num">
                                      <p:cBhvr>
                                        <p:cTn id="69" dur="200" decel="50000" autoRev="1" fill="hold">
                                          <p:stCondLst>
                                            <p:cond delay="600"/>
                                          </p:stCondLst>
                                        </p:cTn>
                                        <p:tgtEl>
                                          <p:spTgt spid="783369"/>
                                        </p:tgtEl>
                                        <p:attrNameLst>
                                          <p:attrName>xshear</p:attrName>
                                        </p:attrNameLst>
                                      </p:cBhvr>
                                    </p:anim>
                                    <p:animScale>
                                      <p:cBhvr>
                                        <p:cTn id="70" dur="200" decel="100000" autoRev="1" fill="hold">
                                          <p:stCondLst>
                                            <p:cond delay="600"/>
                                          </p:stCondLst>
                                        </p:cTn>
                                        <p:tgtEl>
                                          <p:spTgt spid="783369"/>
                                        </p:tgtEl>
                                      </p:cBhvr>
                                      <p:from x="100000" y="100000"/>
                                      <p:to x="80000" y="100000"/>
                                    </p:animScale>
                                    <p:anim by="(#ppt_h/3+#ppt_w*0.1)" calcmode="lin" valueType="num">
                                      <p:cBhvr additive="sum">
                                        <p:cTn id="71" dur="200" decel="100000" autoRev="1" fill="hold">
                                          <p:stCondLst>
                                            <p:cond delay="600"/>
                                          </p:stCondLst>
                                        </p:cTn>
                                        <p:tgtEl>
                                          <p:spTgt spid="783369"/>
                                        </p:tgtEl>
                                        <p:attrNameLst>
                                          <p:attrName>ppt_x</p:attrName>
                                        </p:attrNameLst>
                                      </p:cBhvr>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15" presetClass="entr" presetSubtype="0" fill="hold" nodeType="clickEffect">
                                  <p:stCondLst>
                                    <p:cond delay="0"/>
                                  </p:stCondLst>
                                  <p:childTnLst>
                                    <p:set>
                                      <p:cBhvr>
                                        <p:cTn id="75" dur="1" fill="hold">
                                          <p:stCondLst>
                                            <p:cond delay="0"/>
                                          </p:stCondLst>
                                        </p:cTn>
                                        <p:tgtEl>
                                          <p:spTgt spid="783370"/>
                                        </p:tgtEl>
                                        <p:attrNameLst>
                                          <p:attrName>style.visibility</p:attrName>
                                        </p:attrNameLst>
                                      </p:cBhvr>
                                      <p:to>
                                        <p:strVal val="visible"/>
                                      </p:to>
                                    </p:set>
                                    <p:anim calcmode="lin" valueType="num">
                                      <p:cBhvr>
                                        <p:cTn id="76" dur="1000" fill="hold"/>
                                        <p:tgtEl>
                                          <p:spTgt spid="783370"/>
                                        </p:tgtEl>
                                        <p:attrNameLst>
                                          <p:attrName>ppt_w</p:attrName>
                                        </p:attrNameLst>
                                      </p:cBhvr>
                                      <p:tavLst>
                                        <p:tav tm="0">
                                          <p:val>
                                            <p:fltVal val="0"/>
                                          </p:val>
                                        </p:tav>
                                        <p:tav tm="100000">
                                          <p:val>
                                            <p:strVal val="#ppt_w"/>
                                          </p:val>
                                        </p:tav>
                                      </p:tavLst>
                                    </p:anim>
                                    <p:anim calcmode="lin" valueType="num">
                                      <p:cBhvr>
                                        <p:cTn id="77" dur="1000" fill="hold"/>
                                        <p:tgtEl>
                                          <p:spTgt spid="783370"/>
                                        </p:tgtEl>
                                        <p:attrNameLst>
                                          <p:attrName>ppt_h</p:attrName>
                                        </p:attrNameLst>
                                      </p:cBhvr>
                                      <p:tavLst>
                                        <p:tav tm="0">
                                          <p:val>
                                            <p:fltVal val="0"/>
                                          </p:val>
                                        </p:tav>
                                        <p:tav tm="100000">
                                          <p:val>
                                            <p:strVal val="#ppt_h"/>
                                          </p:val>
                                        </p:tav>
                                      </p:tavLst>
                                    </p:anim>
                                    <p:anim calcmode="lin" valueType="num">
                                      <p:cBhvr>
                                        <p:cTn id="78" dur="1000" fill="hold"/>
                                        <p:tgtEl>
                                          <p:spTgt spid="783370"/>
                                        </p:tgtEl>
                                        <p:attrNameLst>
                                          <p:attrName>ppt_x</p:attrName>
                                        </p:attrNameLst>
                                      </p:cBhvr>
                                      <p:tavLst>
                                        <p:tav tm="0" fmla="#ppt_x+(cos(-2*pi*(1-$))*-#ppt_x-sin(-2*pi*(1-$))*(1-#ppt_y))*(1-$)">
                                          <p:val>
                                            <p:fltVal val="0"/>
                                          </p:val>
                                        </p:tav>
                                        <p:tav tm="100000">
                                          <p:val>
                                            <p:fltVal val="1"/>
                                          </p:val>
                                        </p:tav>
                                      </p:tavLst>
                                    </p:anim>
                                    <p:anim calcmode="lin" valueType="num">
                                      <p:cBhvr>
                                        <p:cTn id="79" dur="1000" fill="hold"/>
                                        <p:tgtEl>
                                          <p:spTgt spid="78337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7" presetClass="entr" presetSubtype="0" fill="hold" grpId="0" nodeType="clickEffect">
                                  <p:stCondLst>
                                    <p:cond delay="0"/>
                                  </p:stCondLst>
                                  <p:iterate type="lt">
                                    <p:tmPct val="50000"/>
                                  </p:iterate>
                                  <p:childTnLst>
                                    <p:set>
                                      <p:cBhvr>
                                        <p:cTn id="83" dur="1" fill="hold">
                                          <p:stCondLst>
                                            <p:cond delay="0"/>
                                          </p:stCondLst>
                                        </p:cTn>
                                        <p:tgtEl>
                                          <p:spTgt spid="783385"/>
                                        </p:tgtEl>
                                        <p:attrNameLst>
                                          <p:attrName>style.visibility</p:attrName>
                                        </p:attrNameLst>
                                      </p:cBhvr>
                                      <p:to>
                                        <p:strVal val="visible"/>
                                      </p:to>
                                    </p:set>
                                    <p:anim calcmode="discrete" valueType="clr">
                                      <p:cBhvr override="childStyle">
                                        <p:cTn id="84" dur="80"/>
                                        <p:tgtEl>
                                          <p:spTgt spid="783385"/>
                                        </p:tgtEl>
                                        <p:attrNameLst>
                                          <p:attrName>style.color</p:attrName>
                                        </p:attrNameLst>
                                      </p:cBhvr>
                                      <p:tavLst>
                                        <p:tav tm="0">
                                          <p:val>
                                            <p:clrVal>
                                              <a:schemeClr val="accent2"/>
                                            </p:clrVal>
                                          </p:val>
                                        </p:tav>
                                        <p:tav tm="50000">
                                          <p:val>
                                            <p:clrVal>
                                              <a:schemeClr val="hlink"/>
                                            </p:clrVal>
                                          </p:val>
                                        </p:tav>
                                      </p:tavLst>
                                    </p:anim>
                                    <p:anim calcmode="discrete" valueType="clr">
                                      <p:cBhvr>
                                        <p:cTn id="85" dur="80"/>
                                        <p:tgtEl>
                                          <p:spTgt spid="783385"/>
                                        </p:tgtEl>
                                        <p:attrNameLst>
                                          <p:attrName>fillcolor</p:attrName>
                                        </p:attrNameLst>
                                      </p:cBhvr>
                                      <p:tavLst>
                                        <p:tav tm="0">
                                          <p:val>
                                            <p:clrVal>
                                              <a:schemeClr val="accent2"/>
                                            </p:clrVal>
                                          </p:val>
                                        </p:tav>
                                        <p:tav tm="50000">
                                          <p:val>
                                            <p:clrVal>
                                              <a:schemeClr val="hlink"/>
                                            </p:clrVal>
                                          </p:val>
                                        </p:tav>
                                      </p:tavLst>
                                    </p:anim>
                                    <p:set>
                                      <p:cBhvr>
                                        <p:cTn id="86" dur="80"/>
                                        <p:tgtEl>
                                          <p:spTgt spid="78338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3362" grpId="0"/>
      <p:bldP spid="783384" grpId="0"/>
      <p:bldP spid="783385" grpId="0"/>
      <p:bldP spid="783386" grpId="0"/>
      <p:bldP spid="78338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6" name="Rectangle 2"/>
          <p:cNvSpPr>
            <a:spLocks noGrp="1" noChangeArrowheads="1"/>
          </p:cNvSpPr>
          <p:nvPr>
            <p:ph type="title"/>
          </p:nvPr>
        </p:nvSpPr>
        <p:spPr>
          <a:xfrm>
            <a:off x="2271713" y="503238"/>
            <a:ext cx="8001000" cy="838200"/>
          </a:xfrm>
        </p:spPr>
        <p:txBody>
          <a:bodyPr/>
          <a:lstStyle/>
          <a:p>
            <a:pPr eaLnBrk="1" hangingPunct="1"/>
            <a:r>
              <a:rPr lang="fa-IR" altLang="en-US" smtClean="0"/>
              <a:t>تمرين 2</a:t>
            </a:r>
            <a:endParaRPr lang="en-US" altLang="en-US" smtClean="0"/>
          </a:p>
        </p:txBody>
      </p:sp>
      <p:sp>
        <p:nvSpPr>
          <p:cNvPr id="784387" name="Rectangle 3"/>
          <p:cNvSpPr>
            <a:spLocks noGrp="1" noChangeArrowheads="1"/>
          </p:cNvSpPr>
          <p:nvPr>
            <p:ph type="body" sz="half" idx="1"/>
          </p:nvPr>
        </p:nvSpPr>
        <p:spPr>
          <a:xfrm>
            <a:off x="2135188" y="1438275"/>
            <a:ext cx="7993062" cy="1270000"/>
          </a:xfrm>
        </p:spPr>
        <p:txBody>
          <a:bodyPr/>
          <a:lstStyle/>
          <a:p>
            <a:pPr marL="0" indent="0" algn="just">
              <a:buNone/>
            </a:pPr>
            <a:r>
              <a:rPr lang="fa-IR" altLang="en-US" smtClean="0"/>
              <a:t>سه بار الكتريكي نقطه‌اي مطابق شكل زير قرار دارند به طوري كه </a:t>
            </a:r>
            <a:r>
              <a:rPr lang="en-US" altLang="en-US" smtClean="0">
                <a:solidFill>
                  <a:srgbClr val="000000"/>
                </a:solidFill>
                <a:cs typeface="Times New Roman" panose="02020603050405020304" pitchFamily="18" charset="0"/>
              </a:rPr>
              <a:t>r»</a:t>
            </a:r>
            <a:r>
              <a:rPr lang="el-GR" altLang="en-US" smtClean="0">
                <a:solidFill>
                  <a:srgbClr val="000000"/>
                </a:solidFill>
                <a:cs typeface="Times New Roman" panose="02020603050405020304" pitchFamily="18" charset="0"/>
              </a:rPr>
              <a:t>α</a:t>
            </a:r>
            <a:r>
              <a:rPr lang="fa-IR" altLang="en-US" smtClean="0">
                <a:cs typeface="Times New Roman" panose="02020603050405020304" pitchFamily="18" charset="0"/>
              </a:rPr>
              <a:t> </a:t>
            </a:r>
            <a:r>
              <a:rPr lang="fa-IR" altLang="en-US" smtClean="0"/>
              <a:t>است. نشان دهيد پتانسيل الكتريكي در نقطۀ </a:t>
            </a:r>
            <a:r>
              <a:rPr lang="en-US" altLang="en-US" smtClean="0">
                <a:solidFill>
                  <a:srgbClr val="000000"/>
                </a:solidFill>
              </a:rPr>
              <a:t>P</a:t>
            </a:r>
            <a:r>
              <a:rPr lang="fa-IR" altLang="en-US" smtClean="0"/>
              <a:t> عبارت است از:</a:t>
            </a:r>
            <a:endParaRPr lang="el-GR" altLang="en-US" smtClean="0">
              <a:cs typeface="Times New Roman" panose="02020603050405020304" pitchFamily="18" charset="0"/>
            </a:endParaRPr>
          </a:p>
        </p:txBody>
      </p:sp>
      <p:graphicFrame>
        <p:nvGraphicFramePr>
          <p:cNvPr id="784388" name="Object 4"/>
          <p:cNvGraphicFramePr>
            <a:graphicFrameLocks noChangeAspect="1"/>
          </p:cNvGraphicFramePr>
          <p:nvPr>
            <p:ph sz="half" idx="2"/>
          </p:nvPr>
        </p:nvGraphicFramePr>
        <p:xfrm>
          <a:off x="2206625" y="2528888"/>
          <a:ext cx="1974850" cy="900112"/>
        </p:xfrm>
        <a:graphic>
          <a:graphicData uri="http://schemas.openxmlformats.org/presentationml/2006/ole">
            <mc:AlternateContent xmlns:mc="http://schemas.openxmlformats.org/markup-compatibility/2006">
              <mc:Choice xmlns:v="urn:schemas-microsoft-com:vml" Requires="v">
                <p:oleObj spid="_x0000_s32770" name="Equation" r:id="rId3" imgW="1002865" imgH="457002" progId="Equation.3">
                  <p:embed/>
                </p:oleObj>
              </mc:Choice>
              <mc:Fallback>
                <p:oleObj name="Equation" r:id="rId3" imgW="1002865" imgH="457002"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6625" y="2528888"/>
                        <a:ext cx="1974850" cy="900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84407" name="Group 23"/>
          <p:cNvGrpSpPr>
            <a:grpSpLocks/>
          </p:cNvGrpSpPr>
          <p:nvPr/>
        </p:nvGrpSpPr>
        <p:grpSpPr bwMode="auto">
          <a:xfrm>
            <a:off x="5591176" y="2693988"/>
            <a:ext cx="989013" cy="3613150"/>
            <a:chOff x="783" y="1872"/>
            <a:chExt cx="623" cy="2276"/>
          </a:xfrm>
        </p:grpSpPr>
        <p:grpSp>
          <p:nvGrpSpPr>
            <p:cNvPr id="203782" name="Group 15"/>
            <p:cNvGrpSpPr>
              <a:grpSpLocks/>
            </p:cNvGrpSpPr>
            <p:nvPr/>
          </p:nvGrpSpPr>
          <p:grpSpPr bwMode="auto">
            <a:xfrm>
              <a:off x="930" y="1979"/>
              <a:ext cx="212" cy="2111"/>
              <a:chOff x="1174" y="1856"/>
              <a:chExt cx="212" cy="2111"/>
            </a:xfrm>
          </p:grpSpPr>
          <p:sp>
            <p:nvSpPr>
              <p:cNvPr id="203790" name="Line 10"/>
              <p:cNvSpPr>
                <a:spLocks noChangeShapeType="1"/>
              </p:cNvSpPr>
              <p:nvPr/>
            </p:nvSpPr>
            <p:spPr bwMode="auto">
              <a:xfrm>
                <a:off x="1338" y="1888"/>
                <a:ext cx="0" cy="2041"/>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3791" name="Oval 11"/>
              <p:cNvSpPr>
                <a:spLocks noChangeArrowheads="1"/>
              </p:cNvSpPr>
              <p:nvPr/>
            </p:nvSpPr>
            <p:spPr bwMode="auto">
              <a:xfrm>
                <a:off x="1292" y="1856"/>
                <a:ext cx="91" cy="91"/>
              </a:xfrm>
              <a:prstGeom prst="ellipse">
                <a:avLst/>
              </a:prstGeom>
              <a:solidFill>
                <a:srgbClr val="4382FF"/>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3792" name="Oval 12"/>
              <p:cNvSpPr>
                <a:spLocks noChangeArrowheads="1"/>
              </p:cNvSpPr>
              <p:nvPr/>
            </p:nvSpPr>
            <p:spPr bwMode="auto">
              <a:xfrm>
                <a:off x="1292" y="3524"/>
                <a:ext cx="91" cy="91"/>
              </a:xfrm>
              <a:prstGeom prst="ellipse">
                <a:avLst/>
              </a:prstGeom>
              <a:solidFill>
                <a:srgbClr val="FF3399"/>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3793" name="Oval 13"/>
              <p:cNvSpPr>
                <a:spLocks noChangeArrowheads="1"/>
              </p:cNvSpPr>
              <p:nvPr/>
            </p:nvSpPr>
            <p:spPr bwMode="auto">
              <a:xfrm>
                <a:off x="1292" y="3182"/>
                <a:ext cx="91" cy="91"/>
              </a:xfrm>
              <a:prstGeom prst="ellipse">
                <a:avLst/>
              </a:prstGeom>
              <a:solidFill>
                <a:srgbClr val="FF3399"/>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3794" name="Oval 7"/>
              <p:cNvSpPr>
                <a:spLocks noChangeArrowheads="1"/>
              </p:cNvSpPr>
              <p:nvPr/>
            </p:nvSpPr>
            <p:spPr bwMode="auto">
              <a:xfrm>
                <a:off x="1295" y="3876"/>
                <a:ext cx="91" cy="91"/>
              </a:xfrm>
              <a:prstGeom prst="ellipse">
                <a:avLst/>
              </a:prstGeom>
              <a:solidFill>
                <a:srgbClr val="FF3399"/>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3795" name="AutoShape 14"/>
              <p:cNvSpPr>
                <a:spLocks/>
              </p:cNvSpPr>
              <p:nvPr/>
            </p:nvSpPr>
            <p:spPr bwMode="auto">
              <a:xfrm>
                <a:off x="1174" y="1904"/>
                <a:ext cx="90" cy="1678"/>
              </a:xfrm>
              <a:prstGeom prst="leftBrace">
                <a:avLst>
                  <a:gd name="adj1" fmla="val 155370"/>
                  <a:gd name="adj2" fmla="val 50000"/>
                </a:avLst>
              </a:prstGeom>
              <a:noFill/>
              <a:ln w="1905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203783" name="Rectangle 16"/>
            <p:cNvSpPr>
              <a:spLocks noChangeArrowheads="1"/>
            </p:cNvSpPr>
            <p:nvPr/>
          </p:nvSpPr>
          <p:spPr bwMode="auto">
            <a:xfrm>
              <a:off x="783" y="2704"/>
              <a:ext cx="17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r</a:t>
              </a:r>
            </a:p>
          </p:txBody>
        </p:sp>
        <p:sp>
          <p:nvSpPr>
            <p:cNvPr id="203784" name="Rectangle 17"/>
            <p:cNvSpPr>
              <a:spLocks noChangeArrowheads="1"/>
            </p:cNvSpPr>
            <p:nvPr/>
          </p:nvSpPr>
          <p:spPr bwMode="auto">
            <a:xfrm>
              <a:off x="1074" y="3702"/>
              <a:ext cx="2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a</a:t>
              </a:r>
            </a:p>
          </p:txBody>
        </p:sp>
        <p:sp>
          <p:nvSpPr>
            <p:cNvPr id="203785" name="Rectangle 18"/>
            <p:cNvSpPr>
              <a:spLocks noChangeArrowheads="1"/>
            </p:cNvSpPr>
            <p:nvPr/>
          </p:nvSpPr>
          <p:spPr bwMode="auto">
            <a:xfrm>
              <a:off x="1090" y="1872"/>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P</a:t>
              </a:r>
            </a:p>
          </p:txBody>
        </p:sp>
        <p:sp>
          <p:nvSpPr>
            <p:cNvPr id="203786" name="Rectangle 19"/>
            <p:cNvSpPr>
              <a:spLocks noChangeArrowheads="1"/>
            </p:cNvSpPr>
            <p:nvPr/>
          </p:nvSpPr>
          <p:spPr bwMode="auto">
            <a:xfrm>
              <a:off x="1111" y="3190"/>
              <a:ext cx="2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800">
                  <a:cs typeface="Times New Roman" panose="02020603050405020304" pitchFamily="18" charset="0"/>
                </a:rPr>
                <a:t>+</a:t>
              </a:r>
              <a:r>
                <a:rPr lang="en-US" altLang="en-US" sz="2400">
                  <a:cs typeface="Times New Roman" panose="02020603050405020304" pitchFamily="18" charset="0"/>
                </a:rPr>
                <a:t>q</a:t>
              </a:r>
            </a:p>
          </p:txBody>
        </p:sp>
        <p:sp>
          <p:nvSpPr>
            <p:cNvPr id="203787" name="Rectangle 20"/>
            <p:cNvSpPr>
              <a:spLocks noChangeArrowheads="1"/>
            </p:cNvSpPr>
            <p:nvPr/>
          </p:nvSpPr>
          <p:spPr bwMode="auto">
            <a:xfrm>
              <a:off x="1151" y="3860"/>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600">
                  <a:cs typeface="Times New Roman" panose="02020603050405020304" pitchFamily="18" charset="0"/>
                </a:rPr>
                <a:t>-</a:t>
              </a:r>
              <a:r>
                <a:rPr lang="en-US" altLang="en-US" sz="2400">
                  <a:cs typeface="Times New Roman" panose="02020603050405020304" pitchFamily="18" charset="0"/>
                </a:rPr>
                <a:t>q</a:t>
              </a:r>
            </a:p>
          </p:txBody>
        </p:sp>
        <p:sp>
          <p:nvSpPr>
            <p:cNvPr id="203788" name="Rectangle 21"/>
            <p:cNvSpPr>
              <a:spLocks noChangeArrowheads="1"/>
            </p:cNvSpPr>
            <p:nvPr/>
          </p:nvSpPr>
          <p:spPr bwMode="auto">
            <a:xfrm>
              <a:off x="1119" y="3521"/>
              <a:ext cx="2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1600">
                  <a:cs typeface="Times New Roman" panose="02020603050405020304" pitchFamily="18" charset="0"/>
                </a:rPr>
                <a:t>+</a:t>
              </a:r>
              <a:r>
                <a:rPr lang="en-US" altLang="en-US" sz="2400">
                  <a:cs typeface="Times New Roman" panose="02020603050405020304" pitchFamily="18" charset="0"/>
                </a:rPr>
                <a:t>q</a:t>
              </a:r>
            </a:p>
          </p:txBody>
        </p:sp>
        <p:sp>
          <p:nvSpPr>
            <p:cNvPr id="203789" name="Rectangle 22"/>
            <p:cNvSpPr>
              <a:spLocks noChangeArrowheads="1"/>
            </p:cNvSpPr>
            <p:nvPr/>
          </p:nvSpPr>
          <p:spPr bwMode="auto">
            <a:xfrm>
              <a:off x="1070" y="3353"/>
              <a:ext cx="2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a</a:t>
              </a:r>
            </a:p>
          </p:txBody>
        </p:sp>
      </p:grpSp>
    </p:spTree>
    <p:extLst>
      <p:ext uri="{BB962C8B-B14F-4D97-AF65-F5344CB8AC3E}">
        <p14:creationId xmlns:p14="http://schemas.microsoft.com/office/powerpoint/2010/main" val="109627491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84386"/>
                                        </p:tgtEl>
                                        <p:attrNameLst>
                                          <p:attrName>style.visibility</p:attrName>
                                        </p:attrNameLst>
                                      </p:cBhvr>
                                      <p:to>
                                        <p:strVal val="visible"/>
                                      </p:to>
                                    </p:set>
                                    <p:animEffect transition="in" filter="fade">
                                      <p:cBhvr>
                                        <p:cTn id="7" dur="800" decel="100000"/>
                                        <p:tgtEl>
                                          <p:spTgt spid="784386"/>
                                        </p:tgtEl>
                                      </p:cBhvr>
                                    </p:animEffect>
                                    <p:anim calcmode="lin" valueType="num">
                                      <p:cBhvr>
                                        <p:cTn id="8" dur="800" decel="100000" fill="hold"/>
                                        <p:tgtEl>
                                          <p:spTgt spid="784386"/>
                                        </p:tgtEl>
                                        <p:attrNameLst>
                                          <p:attrName>style.rotation</p:attrName>
                                        </p:attrNameLst>
                                      </p:cBhvr>
                                      <p:tavLst>
                                        <p:tav tm="0">
                                          <p:val>
                                            <p:fltVal val="-90"/>
                                          </p:val>
                                        </p:tav>
                                        <p:tav tm="100000">
                                          <p:val>
                                            <p:fltVal val="0"/>
                                          </p:val>
                                        </p:tav>
                                      </p:tavLst>
                                    </p:anim>
                                    <p:anim calcmode="lin" valueType="num">
                                      <p:cBhvr>
                                        <p:cTn id="9" dur="800" decel="100000" fill="hold"/>
                                        <p:tgtEl>
                                          <p:spTgt spid="784386"/>
                                        </p:tgtEl>
                                        <p:attrNameLst>
                                          <p:attrName>ppt_x</p:attrName>
                                        </p:attrNameLst>
                                      </p:cBhvr>
                                      <p:tavLst>
                                        <p:tav tm="0">
                                          <p:val>
                                            <p:strVal val="#ppt_x+0.4"/>
                                          </p:val>
                                        </p:tav>
                                        <p:tav tm="100000">
                                          <p:val>
                                            <p:strVal val="#ppt_x-0.05"/>
                                          </p:val>
                                        </p:tav>
                                      </p:tavLst>
                                    </p:anim>
                                    <p:anim calcmode="lin" valueType="num">
                                      <p:cBhvr>
                                        <p:cTn id="10" dur="800" decel="100000" fill="hold"/>
                                        <p:tgtEl>
                                          <p:spTgt spid="78438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8438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8438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84387">
                                            <p:txEl>
                                              <p:pRg st="0" end="0"/>
                                            </p:txEl>
                                          </p:spTgt>
                                        </p:tgtEl>
                                        <p:attrNameLst>
                                          <p:attrName>style.visibility</p:attrName>
                                        </p:attrNameLst>
                                      </p:cBhvr>
                                      <p:to>
                                        <p:strVal val="visible"/>
                                      </p:to>
                                    </p:set>
                                    <p:anim calcmode="discrete" valueType="clr">
                                      <p:cBhvr override="childStyle">
                                        <p:cTn id="16" dur="80"/>
                                        <p:tgtEl>
                                          <p:spTgt spid="78438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84387">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84387">
                                            <p:txEl>
                                              <p:pRg st="0" end="0"/>
                                            </p:txEl>
                                          </p:spTgt>
                                        </p:tgtEl>
                                        <p:attrNameLst>
                                          <p:attrName>fill.type</p:attrName>
                                        </p:attrNameLst>
                                      </p:cBhvr>
                                      <p:to>
                                        <p:strVal val="solid"/>
                                      </p:to>
                                    </p:set>
                                  </p:childTnLst>
                                </p:cTn>
                              </p:par>
                            </p:childTnLst>
                          </p:cTn>
                        </p:par>
                        <p:par>
                          <p:cTn id="19" fill="hold" nodeType="afterGroup">
                            <p:stCondLst>
                              <p:cond delay="4880"/>
                            </p:stCondLst>
                            <p:childTnLst>
                              <p:par>
                                <p:cTn id="20" presetID="42" presetClass="entr" presetSubtype="0" fill="hold" nodeType="afterEffect">
                                  <p:stCondLst>
                                    <p:cond delay="0"/>
                                  </p:stCondLst>
                                  <p:childTnLst>
                                    <p:set>
                                      <p:cBhvr>
                                        <p:cTn id="21" dur="1" fill="hold">
                                          <p:stCondLst>
                                            <p:cond delay="0"/>
                                          </p:stCondLst>
                                        </p:cTn>
                                        <p:tgtEl>
                                          <p:spTgt spid="784388"/>
                                        </p:tgtEl>
                                        <p:attrNameLst>
                                          <p:attrName>style.visibility</p:attrName>
                                        </p:attrNameLst>
                                      </p:cBhvr>
                                      <p:to>
                                        <p:strVal val="visible"/>
                                      </p:to>
                                    </p:set>
                                    <p:animEffect transition="in" filter="fade">
                                      <p:cBhvr>
                                        <p:cTn id="22" dur="1000"/>
                                        <p:tgtEl>
                                          <p:spTgt spid="784388"/>
                                        </p:tgtEl>
                                      </p:cBhvr>
                                    </p:animEffect>
                                    <p:anim calcmode="lin" valueType="num">
                                      <p:cBhvr>
                                        <p:cTn id="23" dur="1000" fill="hold"/>
                                        <p:tgtEl>
                                          <p:spTgt spid="784388"/>
                                        </p:tgtEl>
                                        <p:attrNameLst>
                                          <p:attrName>ppt_x</p:attrName>
                                        </p:attrNameLst>
                                      </p:cBhvr>
                                      <p:tavLst>
                                        <p:tav tm="0">
                                          <p:val>
                                            <p:strVal val="#ppt_x"/>
                                          </p:val>
                                        </p:tav>
                                        <p:tav tm="100000">
                                          <p:val>
                                            <p:strVal val="#ppt_x"/>
                                          </p:val>
                                        </p:tav>
                                      </p:tavLst>
                                    </p:anim>
                                    <p:anim calcmode="lin" valueType="num">
                                      <p:cBhvr>
                                        <p:cTn id="24" dur="1000" fill="hold"/>
                                        <p:tgtEl>
                                          <p:spTgt spid="784388"/>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5880"/>
                            </p:stCondLst>
                            <p:childTnLst>
                              <p:par>
                                <p:cTn id="26" presetID="26" presetClass="entr" presetSubtype="0" fill="hold" nodeType="afterEffect">
                                  <p:stCondLst>
                                    <p:cond delay="0"/>
                                  </p:stCondLst>
                                  <p:childTnLst>
                                    <p:set>
                                      <p:cBhvr>
                                        <p:cTn id="27" dur="1" fill="hold">
                                          <p:stCondLst>
                                            <p:cond delay="0"/>
                                          </p:stCondLst>
                                        </p:cTn>
                                        <p:tgtEl>
                                          <p:spTgt spid="784407"/>
                                        </p:tgtEl>
                                        <p:attrNameLst>
                                          <p:attrName>style.visibility</p:attrName>
                                        </p:attrNameLst>
                                      </p:cBhvr>
                                      <p:to>
                                        <p:strVal val="visible"/>
                                      </p:to>
                                    </p:set>
                                    <p:animEffect transition="in" filter="wipe(down)">
                                      <p:cBhvr>
                                        <p:cTn id="28" dur="580">
                                          <p:stCondLst>
                                            <p:cond delay="0"/>
                                          </p:stCondLst>
                                        </p:cTn>
                                        <p:tgtEl>
                                          <p:spTgt spid="784407"/>
                                        </p:tgtEl>
                                      </p:cBhvr>
                                    </p:animEffect>
                                    <p:anim calcmode="lin" valueType="num">
                                      <p:cBhvr>
                                        <p:cTn id="29" dur="1822" tmFilter="0,0; 0.14,0.36; 0.43,0.73; 0.71,0.91; 1.0,1.0">
                                          <p:stCondLst>
                                            <p:cond delay="0"/>
                                          </p:stCondLst>
                                        </p:cTn>
                                        <p:tgtEl>
                                          <p:spTgt spid="784407"/>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784407"/>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784407"/>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784407"/>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784407"/>
                                        </p:tgtEl>
                                        <p:attrNameLst>
                                          <p:attrName>ppt_y</p:attrName>
                                        </p:attrNameLst>
                                      </p:cBhvr>
                                      <p:tavLst>
                                        <p:tav tm="0" fmla="#ppt_y-sin(pi*$)/81">
                                          <p:val>
                                            <p:fltVal val="0"/>
                                          </p:val>
                                        </p:tav>
                                        <p:tav tm="100000">
                                          <p:val>
                                            <p:fltVal val="1"/>
                                          </p:val>
                                        </p:tav>
                                      </p:tavLst>
                                    </p:anim>
                                    <p:animScale>
                                      <p:cBhvr>
                                        <p:cTn id="34" dur="26">
                                          <p:stCondLst>
                                            <p:cond delay="650"/>
                                          </p:stCondLst>
                                        </p:cTn>
                                        <p:tgtEl>
                                          <p:spTgt spid="784407"/>
                                        </p:tgtEl>
                                      </p:cBhvr>
                                      <p:to x="100000" y="60000"/>
                                    </p:animScale>
                                    <p:animScale>
                                      <p:cBhvr>
                                        <p:cTn id="35" dur="166" decel="50000">
                                          <p:stCondLst>
                                            <p:cond delay="676"/>
                                          </p:stCondLst>
                                        </p:cTn>
                                        <p:tgtEl>
                                          <p:spTgt spid="784407"/>
                                        </p:tgtEl>
                                      </p:cBhvr>
                                      <p:to x="100000" y="100000"/>
                                    </p:animScale>
                                    <p:animScale>
                                      <p:cBhvr>
                                        <p:cTn id="36" dur="26">
                                          <p:stCondLst>
                                            <p:cond delay="1312"/>
                                          </p:stCondLst>
                                        </p:cTn>
                                        <p:tgtEl>
                                          <p:spTgt spid="784407"/>
                                        </p:tgtEl>
                                      </p:cBhvr>
                                      <p:to x="100000" y="80000"/>
                                    </p:animScale>
                                    <p:animScale>
                                      <p:cBhvr>
                                        <p:cTn id="37" dur="166" decel="50000">
                                          <p:stCondLst>
                                            <p:cond delay="1338"/>
                                          </p:stCondLst>
                                        </p:cTn>
                                        <p:tgtEl>
                                          <p:spTgt spid="784407"/>
                                        </p:tgtEl>
                                      </p:cBhvr>
                                      <p:to x="100000" y="100000"/>
                                    </p:animScale>
                                    <p:animScale>
                                      <p:cBhvr>
                                        <p:cTn id="38" dur="26">
                                          <p:stCondLst>
                                            <p:cond delay="1642"/>
                                          </p:stCondLst>
                                        </p:cTn>
                                        <p:tgtEl>
                                          <p:spTgt spid="784407"/>
                                        </p:tgtEl>
                                      </p:cBhvr>
                                      <p:to x="100000" y="90000"/>
                                    </p:animScale>
                                    <p:animScale>
                                      <p:cBhvr>
                                        <p:cTn id="39" dur="166" decel="50000">
                                          <p:stCondLst>
                                            <p:cond delay="1668"/>
                                          </p:stCondLst>
                                        </p:cTn>
                                        <p:tgtEl>
                                          <p:spTgt spid="784407"/>
                                        </p:tgtEl>
                                      </p:cBhvr>
                                      <p:to x="100000" y="100000"/>
                                    </p:animScale>
                                    <p:animScale>
                                      <p:cBhvr>
                                        <p:cTn id="40" dur="26">
                                          <p:stCondLst>
                                            <p:cond delay="1808"/>
                                          </p:stCondLst>
                                        </p:cTn>
                                        <p:tgtEl>
                                          <p:spTgt spid="784407"/>
                                        </p:tgtEl>
                                      </p:cBhvr>
                                      <p:to x="100000" y="95000"/>
                                    </p:animScale>
                                    <p:animScale>
                                      <p:cBhvr>
                                        <p:cTn id="41" dur="166" decel="50000">
                                          <p:stCondLst>
                                            <p:cond delay="1834"/>
                                          </p:stCondLst>
                                        </p:cTn>
                                        <p:tgtEl>
                                          <p:spTgt spid="78440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4386" grpId="0"/>
      <p:bldP spid="78438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7" name="Rectangle 3"/>
          <p:cNvSpPr>
            <a:spLocks noGrp="1" noChangeArrowheads="1"/>
          </p:cNvSpPr>
          <p:nvPr>
            <p:ph type="body" sz="half" idx="1"/>
          </p:nvPr>
        </p:nvSpPr>
        <p:spPr>
          <a:xfrm>
            <a:off x="2208214" y="2159001"/>
            <a:ext cx="7773987" cy="1846263"/>
          </a:xfrm>
        </p:spPr>
        <p:txBody>
          <a:bodyPr/>
          <a:lstStyle/>
          <a:p>
            <a:pPr marL="0" indent="0" algn="just">
              <a:buNone/>
            </a:pPr>
            <a:r>
              <a:rPr lang="fa-IR" altLang="en-US" smtClean="0"/>
              <a:t>پتانسيل نقطۀ </a:t>
            </a:r>
            <a:r>
              <a:rPr lang="en-US" altLang="en-US" smtClean="0">
                <a:solidFill>
                  <a:srgbClr val="000000"/>
                </a:solidFill>
                <a:cs typeface="Times New Roman" panose="02020603050405020304" pitchFamily="18" charset="0"/>
              </a:rPr>
              <a:t>B</a:t>
            </a:r>
            <a:r>
              <a:rPr lang="fa-IR" altLang="en-US" smtClean="0"/>
              <a:t> در يك ميدان الكتريكي عبارت است از : مقدار كاري كه بايد انجام دهيم تا واحد بار الكتريكي مثبت را در </a:t>
            </a:r>
            <a:r>
              <a:rPr lang="fa-IR" altLang="en-US" u="sng" smtClean="0">
                <a:solidFill>
                  <a:schemeClr val="tx2"/>
                </a:solidFill>
              </a:rPr>
              <a:t>حال تعادل</a:t>
            </a:r>
            <a:r>
              <a:rPr lang="fa-IR" altLang="en-US" smtClean="0"/>
              <a:t> از بينهايت به نقطۀ </a:t>
            </a:r>
            <a:r>
              <a:rPr lang="en-US" altLang="en-US" smtClean="0">
                <a:solidFill>
                  <a:srgbClr val="000000"/>
                </a:solidFill>
                <a:cs typeface="Times New Roman" panose="02020603050405020304" pitchFamily="18" charset="0"/>
              </a:rPr>
              <a:t>B</a:t>
            </a:r>
            <a:r>
              <a:rPr lang="fa-IR" altLang="en-US" smtClean="0"/>
              <a:t> بياوريم .</a:t>
            </a:r>
          </a:p>
        </p:txBody>
      </p:sp>
      <p:graphicFrame>
        <p:nvGraphicFramePr>
          <p:cNvPr id="738308" name="Object 4"/>
          <p:cNvGraphicFramePr>
            <a:graphicFrameLocks noChangeAspect="1"/>
          </p:cNvGraphicFramePr>
          <p:nvPr>
            <p:ph sz="half" idx="2"/>
          </p:nvPr>
        </p:nvGraphicFramePr>
        <p:xfrm>
          <a:off x="4367214" y="4076701"/>
          <a:ext cx="3457575" cy="1247775"/>
        </p:xfrm>
        <a:graphic>
          <a:graphicData uri="http://schemas.openxmlformats.org/presentationml/2006/ole">
            <mc:AlternateContent xmlns:mc="http://schemas.openxmlformats.org/markup-compatibility/2006">
              <mc:Choice xmlns:v="urn:schemas-microsoft-com:vml" Requires="v">
                <p:oleObj spid="_x0000_s2050" name="Equation" r:id="rId3" imgW="657306" imgH="409489" progId="Equation.3">
                  <p:embed/>
                </p:oleObj>
              </mc:Choice>
              <mc:Fallback>
                <p:oleObj name="Equation" r:id="rId3" imgW="657306" imgH="40948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7214" y="4076701"/>
                        <a:ext cx="3457575" cy="1247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447840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738307">
                                            <p:txEl>
                                              <p:pRg st="0" end="0"/>
                                            </p:txEl>
                                          </p:spTgt>
                                        </p:tgtEl>
                                        <p:attrNameLst>
                                          <p:attrName>style.visibility</p:attrName>
                                        </p:attrNameLst>
                                      </p:cBhvr>
                                      <p:to>
                                        <p:strVal val="visible"/>
                                      </p:to>
                                    </p:set>
                                    <p:anim calcmode="discrete" valueType="clr">
                                      <p:cBhvr override="childStyle">
                                        <p:cTn id="7" dur="80"/>
                                        <p:tgtEl>
                                          <p:spTgt spid="73830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3830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38307">
                                            <p:txEl>
                                              <p:pRg st="0" end="0"/>
                                            </p:txEl>
                                          </p:spTgt>
                                        </p:tgtEl>
                                        <p:attrNameLst>
                                          <p:attrName>fill.type</p:attrName>
                                        </p:attrNameLst>
                                      </p:cBhvr>
                                      <p:to>
                                        <p:strVal val="solid"/>
                                      </p:to>
                                    </p:set>
                                  </p:childTnLst>
                                </p:cTn>
                              </p:par>
                            </p:childTnLst>
                          </p:cTn>
                        </p:par>
                        <p:par>
                          <p:cTn id="10" fill="hold" nodeType="afterGroup">
                            <p:stCondLst>
                              <p:cond delay="4880"/>
                            </p:stCondLst>
                            <p:childTnLst>
                              <p:par>
                                <p:cTn id="11" presetID="42" presetClass="entr" presetSubtype="0" fill="hold" nodeType="afterEffect">
                                  <p:stCondLst>
                                    <p:cond delay="0"/>
                                  </p:stCondLst>
                                  <p:childTnLst>
                                    <p:set>
                                      <p:cBhvr>
                                        <p:cTn id="12" dur="1" fill="hold">
                                          <p:stCondLst>
                                            <p:cond delay="0"/>
                                          </p:stCondLst>
                                        </p:cTn>
                                        <p:tgtEl>
                                          <p:spTgt spid="738308"/>
                                        </p:tgtEl>
                                        <p:attrNameLst>
                                          <p:attrName>style.visibility</p:attrName>
                                        </p:attrNameLst>
                                      </p:cBhvr>
                                      <p:to>
                                        <p:strVal val="visible"/>
                                      </p:to>
                                    </p:set>
                                    <p:animEffect transition="in" filter="fade">
                                      <p:cBhvr>
                                        <p:cTn id="13" dur="1000"/>
                                        <p:tgtEl>
                                          <p:spTgt spid="738308"/>
                                        </p:tgtEl>
                                      </p:cBhvr>
                                    </p:animEffect>
                                    <p:anim calcmode="lin" valueType="num">
                                      <p:cBhvr>
                                        <p:cTn id="14" dur="1000" fill="hold"/>
                                        <p:tgtEl>
                                          <p:spTgt spid="738308"/>
                                        </p:tgtEl>
                                        <p:attrNameLst>
                                          <p:attrName>ppt_x</p:attrName>
                                        </p:attrNameLst>
                                      </p:cBhvr>
                                      <p:tavLst>
                                        <p:tav tm="0">
                                          <p:val>
                                            <p:strVal val="#ppt_x"/>
                                          </p:val>
                                        </p:tav>
                                        <p:tav tm="100000">
                                          <p:val>
                                            <p:strVal val="#ppt_x"/>
                                          </p:val>
                                        </p:tav>
                                      </p:tavLst>
                                    </p:anim>
                                    <p:anim calcmode="lin" valueType="num">
                                      <p:cBhvr>
                                        <p:cTn id="15" dur="1000" fill="hold"/>
                                        <p:tgtEl>
                                          <p:spTgt spid="738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410" name="Rectangle 2"/>
          <p:cNvSpPr>
            <a:spLocks noGrp="1" noChangeArrowheads="1"/>
          </p:cNvSpPr>
          <p:nvPr>
            <p:ph type="title"/>
          </p:nvPr>
        </p:nvSpPr>
        <p:spPr>
          <a:xfrm>
            <a:off x="2271713" y="503238"/>
            <a:ext cx="8001000" cy="838200"/>
          </a:xfrm>
        </p:spPr>
        <p:txBody>
          <a:bodyPr/>
          <a:lstStyle/>
          <a:p>
            <a:pPr eaLnBrk="1" hangingPunct="1"/>
            <a:r>
              <a:rPr lang="fa-IR" altLang="en-US" sz="2800"/>
              <a:t>حل تمرين 2</a:t>
            </a:r>
            <a:endParaRPr lang="en-US" altLang="en-US" sz="2800"/>
          </a:p>
        </p:txBody>
      </p:sp>
      <p:graphicFrame>
        <p:nvGraphicFramePr>
          <p:cNvPr id="785412" name="Object 4"/>
          <p:cNvGraphicFramePr>
            <a:graphicFrameLocks noChangeAspect="1"/>
          </p:cNvGraphicFramePr>
          <p:nvPr>
            <p:ph sz="quarter" idx="2"/>
          </p:nvPr>
        </p:nvGraphicFramePr>
        <p:xfrm>
          <a:off x="2135188" y="1541464"/>
          <a:ext cx="4032250" cy="1023937"/>
        </p:xfrm>
        <a:graphic>
          <a:graphicData uri="http://schemas.openxmlformats.org/presentationml/2006/ole">
            <mc:AlternateContent xmlns:mc="http://schemas.openxmlformats.org/markup-compatibility/2006">
              <mc:Choice xmlns:v="urn:schemas-microsoft-com:vml" Requires="v">
                <p:oleObj spid="_x0000_s33794" name="Equation" r:id="rId3" imgW="1701800" imgH="431800" progId="Equation.3">
                  <p:embed/>
                </p:oleObj>
              </mc:Choice>
              <mc:Fallback>
                <p:oleObj name="Equation" r:id="rId3" imgW="17018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5188" y="1541464"/>
                        <a:ext cx="4032250" cy="1023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5414" name="Object 6"/>
          <p:cNvGraphicFramePr>
            <a:graphicFrameLocks noChangeAspect="1"/>
          </p:cNvGraphicFramePr>
          <p:nvPr>
            <p:ph sz="quarter" idx="3"/>
          </p:nvPr>
        </p:nvGraphicFramePr>
        <p:xfrm>
          <a:off x="5735638" y="2981326"/>
          <a:ext cx="2305050" cy="1376363"/>
        </p:xfrm>
        <a:graphic>
          <a:graphicData uri="http://schemas.openxmlformats.org/presentationml/2006/ole">
            <mc:AlternateContent xmlns:mc="http://schemas.openxmlformats.org/markup-compatibility/2006">
              <mc:Choice xmlns:v="urn:schemas-microsoft-com:vml" Requires="v">
                <p:oleObj spid="_x0000_s33795" name="Equation" r:id="rId5" imgW="977476" imgH="583947" progId="Equation.3">
                  <p:embed/>
                </p:oleObj>
              </mc:Choice>
              <mc:Fallback>
                <p:oleObj name="Equation" r:id="rId5" imgW="977476" imgH="58394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35638" y="2981326"/>
                        <a:ext cx="2305050" cy="1376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5416" name="Object 8"/>
          <p:cNvGraphicFramePr>
            <a:graphicFrameLocks noChangeAspect="1"/>
          </p:cNvGraphicFramePr>
          <p:nvPr/>
        </p:nvGraphicFramePr>
        <p:xfrm>
          <a:off x="2135188" y="4978400"/>
          <a:ext cx="3384550" cy="1042988"/>
        </p:xfrm>
        <a:graphic>
          <a:graphicData uri="http://schemas.openxmlformats.org/presentationml/2006/ole">
            <mc:AlternateContent xmlns:mc="http://schemas.openxmlformats.org/markup-compatibility/2006">
              <mc:Choice xmlns:v="urn:schemas-microsoft-com:vml" Requires="v">
                <p:oleObj spid="_x0000_s33796" name="Equation" r:id="rId7" imgW="1358900" imgH="419100" progId="Equation.3">
                  <p:embed/>
                </p:oleObj>
              </mc:Choice>
              <mc:Fallback>
                <p:oleObj name="Equation" r:id="rId7" imgW="1358900" imgH="419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5188" y="4978400"/>
                        <a:ext cx="3384550"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85421" name="Group 13"/>
          <p:cNvGrpSpPr>
            <a:grpSpLocks/>
          </p:cNvGrpSpPr>
          <p:nvPr/>
        </p:nvGrpSpPr>
        <p:grpSpPr bwMode="auto">
          <a:xfrm>
            <a:off x="2063751" y="5646738"/>
            <a:ext cx="1641475" cy="774700"/>
            <a:chOff x="340" y="3557"/>
            <a:chExt cx="1034" cy="488"/>
          </a:xfrm>
        </p:grpSpPr>
        <p:sp>
          <p:nvSpPr>
            <p:cNvPr id="204812" name="Rectangle 10"/>
            <p:cNvSpPr>
              <a:spLocks noChangeArrowheads="1"/>
            </p:cNvSpPr>
            <p:nvPr/>
          </p:nvSpPr>
          <p:spPr bwMode="auto">
            <a:xfrm>
              <a:off x="340" y="3793"/>
              <a:ext cx="1034" cy="252"/>
            </a:xfrm>
            <a:prstGeom prst="rect">
              <a:avLst/>
            </a:prstGeom>
            <a:noFill/>
            <a:ln w="28575" cap="sq">
              <a:solidFill>
                <a:schemeClr val="accent1"/>
              </a:solidFill>
              <a:miter lim="800000"/>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sz="2000"/>
                <a:t>پتانسيل تک قطبي</a:t>
              </a:r>
            </a:p>
          </p:txBody>
        </p:sp>
        <p:sp>
          <p:nvSpPr>
            <p:cNvPr id="204813" name="Line 11"/>
            <p:cNvSpPr>
              <a:spLocks noChangeShapeType="1"/>
            </p:cNvSpPr>
            <p:nvPr/>
          </p:nvSpPr>
          <p:spPr bwMode="auto">
            <a:xfrm flipV="1">
              <a:off x="839" y="3557"/>
              <a:ext cx="499" cy="227"/>
            </a:xfrm>
            <a:prstGeom prst="line">
              <a:avLst/>
            </a:prstGeom>
            <a:noFill/>
            <a:ln w="28575" cap="sq">
              <a:solidFill>
                <a:schemeClr val="accent1"/>
              </a:solidFill>
              <a:round/>
              <a:headEnd type="none" w="lg" len="lg"/>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85422" name="Group 14"/>
          <p:cNvGrpSpPr>
            <a:grpSpLocks/>
          </p:cNvGrpSpPr>
          <p:nvPr/>
        </p:nvGrpSpPr>
        <p:grpSpPr bwMode="auto">
          <a:xfrm>
            <a:off x="4800600" y="5646738"/>
            <a:ext cx="1549400" cy="774700"/>
            <a:chOff x="2064" y="3557"/>
            <a:chExt cx="976" cy="488"/>
          </a:xfrm>
        </p:grpSpPr>
        <p:sp>
          <p:nvSpPr>
            <p:cNvPr id="204810" name="Rectangle 9"/>
            <p:cNvSpPr>
              <a:spLocks noChangeArrowheads="1"/>
            </p:cNvSpPr>
            <p:nvPr/>
          </p:nvSpPr>
          <p:spPr bwMode="auto">
            <a:xfrm>
              <a:off x="2064" y="3793"/>
              <a:ext cx="976" cy="252"/>
            </a:xfrm>
            <a:prstGeom prst="rect">
              <a:avLst/>
            </a:prstGeom>
            <a:noFill/>
            <a:ln w="28575" cap="sq">
              <a:solidFill>
                <a:schemeClr val="accent1"/>
              </a:solidFill>
              <a:miter lim="800000"/>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sz="2000"/>
                <a:t>پتانسيل دو قطبي</a:t>
              </a:r>
              <a:endParaRPr lang="en-US" altLang="en-US" sz="2000"/>
            </a:p>
          </p:txBody>
        </p:sp>
        <p:sp>
          <p:nvSpPr>
            <p:cNvPr id="204811" name="Line 12"/>
            <p:cNvSpPr>
              <a:spLocks noChangeShapeType="1"/>
            </p:cNvSpPr>
            <p:nvPr/>
          </p:nvSpPr>
          <p:spPr bwMode="auto">
            <a:xfrm flipH="1" flipV="1">
              <a:off x="2290" y="3557"/>
              <a:ext cx="409" cy="227"/>
            </a:xfrm>
            <a:prstGeom prst="line">
              <a:avLst/>
            </a:prstGeom>
            <a:noFill/>
            <a:ln w="28575" cap="sq">
              <a:solidFill>
                <a:schemeClr val="accent1"/>
              </a:solidFill>
              <a:round/>
              <a:headEnd type="none" w="lg" len="lg"/>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aphicFrame>
        <p:nvGraphicFramePr>
          <p:cNvPr id="785423" name="Object 15"/>
          <p:cNvGraphicFramePr>
            <a:graphicFrameLocks noChangeAspect="1"/>
          </p:cNvGraphicFramePr>
          <p:nvPr/>
        </p:nvGraphicFramePr>
        <p:xfrm>
          <a:off x="6240464" y="1460500"/>
          <a:ext cx="2879725" cy="1233488"/>
        </p:xfrm>
        <a:graphic>
          <a:graphicData uri="http://schemas.openxmlformats.org/presentationml/2006/ole">
            <mc:AlternateContent xmlns:mc="http://schemas.openxmlformats.org/markup-compatibility/2006">
              <mc:Choice xmlns:v="urn:schemas-microsoft-com:vml" Requires="v">
                <p:oleObj spid="_x0000_s33797" name="Equation" r:id="rId9" imgW="1218671" imgH="533169" progId="Equation.3">
                  <p:embed/>
                </p:oleObj>
              </mc:Choice>
              <mc:Fallback>
                <p:oleObj name="Equation" r:id="rId9" imgW="1218671" imgH="53316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40464" y="1460500"/>
                        <a:ext cx="2879725" cy="1233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5424" name="Object 16"/>
          <p:cNvGraphicFramePr>
            <a:graphicFrameLocks noChangeAspect="1"/>
          </p:cNvGraphicFramePr>
          <p:nvPr/>
        </p:nvGraphicFramePr>
        <p:xfrm>
          <a:off x="2135189" y="2867025"/>
          <a:ext cx="3709987" cy="2027238"/>
        </p:xfrm>
        <a:graphic>
          <a:graphicData uri="http://schemas.openxmlformats.org/presentationml/2006/ole">
            <mc:AlternateContent xmlns:mc="http://schemas.openxmlformats.org/markup-compatibility/2006">
              <mc:Choice xmlns:v="urn:schemas-microsoft-com:vml" Requires="v">
                <p:oleObj spid="_x0000_s33798" name="Equation" r:id="rId11" imgW="1524000" imgH="914400" progId="Equation.3">
                  <p:embed/>
                </p:oleObj>
              </mc:Choice>
              <mc:Fallback>
                <p:oleObj name="Equation" r:id="rId11" imgW="1524000" imgH="9144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35189" y="2867025"/>
                        <a:ext cx="3709987" cy="2027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5987548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85410"/>
                                        </p:tgtEl>
                                        <p:attrNameLst>
                                          <p:attrName>style.visibility</p:attrName>
                                        </p:attrNameLst>
                                      </p:cBhvr>
                                      <p:to>
                                        <p:strVal val="visible"/>
                                      </p:to>
                                    </p:set>
                                    <p:animEffect transition="in" filter="fade">
                                      <p:cBhvr>
                                        <p:cTn id="7" dur="800" decel="100000"/>
                                        <p:tgtEl>
                                          <p:spTgt spid="785410"/>
                                        </p:tgtEl>
                                      </p:cBhvr>
                                    </p:animEffect>
                                    <p:anim calcmode="lin" valueType="num">
                                      <p:cBhvr>
                                        <p:cTn id="8" dur="800" decel="100000" fill="hold"/>
                                        <p:tgtEl>
                                          <p:spTgt spid="785410"/>
                                        </p:tgtEl>
                                        <p:attrNameLst>
                                          <p:attrName>style.rotation</p:attrName>
                                        </p:attrNameLst>
                                      </p:cBhvr>
                                      <p:tavLst>
                                        <p:tav tm="0">
                                          <p:val>
                                            <p:fltVal val="-90"/>
                                          </p:val>
                                        </p:tav>
                                        <p:tav tm="100000">
                                          <p:val>
                                            <p:fltVal val="0"/>
                                          </p:val>
                                        </p:tav>
                                      </p:tavLst>
                                    </p:anim>
                                    <p:anim calcmode="lin" valueType="num">
                                      <p:cBhvr>
                                        <p:cTn id="9" dur="800" decel="100000" fill="hold"/>
                                        <p:tgtEl>
                                          <p:spTgt spid="785410"/>
                                        </p:tgtEl>
                                        <p:attrNameLst>
                                          <p:attrName>ppt_x</p:attrName>
                                        </p:attrNameLst>
                                      </p:cBhvr>
                                      <p:tavLst>
                                        <p:tav tm="0">
                                          <p:val>
                                            <p:strVal val="#ppt_x+0.4"/>
                                          </p:val>
                                        </p:tav>
                                        <p:tav tm="100000">
                                          <p:val>
                                            <p:strVal val="#ppt_x-0.05"/>
                                          </p:val>
                                        </p:tav>
                                      </p:tavLst>
                                    </p:anim>
                                    <p:anim calcmode="lin" valueType="num">
                                      <p:cBhvr>
                                        <p:cTn id="10" dur="800" decel="100000" fill="hold"/>
                                        <p:tgtEl>
                                          <p:spTgt spid="78541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8541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8541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785412"/>
                                        </p:tgtEl>
                                        <p:attrNameLst>
                                          <p:attrName>style.visibility</p:attrName>
                                        </p:attrNameLst>
                                      </p:cBhvr>
                                      <p:to>
                                        <p:strVal val="visible"/>
                                      </p:to>
                                    </p:set>
                                    <p:animEffect transition="in" filter="fade">
                                      <p:cBhvr>
                                        <p:cTn id="16" dur="1000"/>
                                        <p:tgtEl>
                                          <p:spTgt spid="785412"/>
                                        </p:tgtEl>
                                      </p:cBhvr>
                                    </p:animEffect>
                                    <p:anim calcmode="lin" valueType="num">
                                      <p:cBhvr>
                                        <p:cTn id="17" dur="1000" fill="hold"/>
                                        <p:tgtEl>
                                          <p:spTgt spid="785412"/>
                                        </p:tgtEl>
                                        <p:attrNameLst>
                                          <p:attrName>ppt_x</p:attrName>
                                        </p:attrNameLst>
                                      </p:cBhvr>
                                      <p:tavLst>
                                        <p:tav tm="0">
                                          <p:val>
                                            <p:strVal val="#ppt_x"/>
                                          </p:val>
                                        </p:tav>
                                        <p:tav tm="100000">
                                          <p:val>
                                            <p:strVal val="#ppt_x"/>
                                          </p:val>
                                        </p:tav>
                                      </p:tavLst>
                                    </p:anim>
                                    <p:anim calcmode="lin" valueType="num">
                                      <p:cBhvr>
                                        <p:cTn id="18" dur="1000" fill="hold"/>
                                        <p:tgtEl>
                                          <p:spTgt spid="785412"/>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785423"/>
                                        </p:tgtEl>
                                        <p:attrNameLst>
                                          <p:attrName>style.visibility</p:attrName>
                                        </p:attrNameLst>
                                      </p:cBhvr>
                                      <p:to>
                                        <p:strVal val="visible"/>
                                      </p:to>
                                    </p:set>
                                    <p:animEffect transition="in" filter="fade">
                                      <p:cBhvr>
                                        <p:cTn id="23" dur="1000"/>
                                        <p:tgtEl>
                                          <p:spTgt spid="785423"/>
                                        </p:tgtEl>
                                      </p:cBhvr>
                                    </p:animEffect>
                                    <p:anim calcmode="lin" valueType="num">
                                      <p:cBhvr>
                                        <p:cTn id="24" dur="1000" fill="hold"/>
                                        <p:tgtEl>
                                          <p:spTgt spid="785423"/>
                                        </p:tgtEl>
                                        <p:attrNameLst>
                                          <p:attrName>ppt_x</p:attrName>
                                        </p:attrNameLst>
                                      </p:cBhvr>
                                      <p:tavLst>
                                        <p:tav tm="0">
                                          <p:val>
                                            <p:strVal val="#ppt_x"/>
                                          </p:val>
                                        </p:tav>
                                        <p:tav tm="100000">
                                          <p:val>
                                            <p:strVal val="#ppt_x"/>
                                          </p:val>
                                        </p:tav>
                                      </p:tavLst>
                                    </p:anim>
                                    <p:anim calcmode="lin" valueType="num">
                                      <p:cBhvr>
                                        <p:cTn id="25" dur="1000" fill="hold"/>
                                        <p:tgtEl>
                                          <p:spTgt spid="785423"/>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2" presetClass="entr" presetSubtype="0" fill="hold" nodeType="clickEffect">
                                  <p:stCondLst>
                                    <p:cond delay="0"/>
                                  </p:stCondLst>
                                  <p:childTnLst>
                                    <p:set>
                                      <p:cBhvr>
                                        <p:cTn id="29" dur="1" fill="hold">
                                          <p:stCondLst>
                                            <p:cond delay="0"/>
                                          </p:stCondLst>
                                        </p:cTn>
                                        <p:tgtEl>
                                          <p:spTgt spid="785424"/>
                                        </p:tgtEl>
                                        <p:attrNameLst>
                                          <p:attrName>style.visibility</p:attrName>
                                        </p:attrNameLst>
                                      </p:cBhvr>
                                      <p:to>
                                        <p:strVal val="visible"/>
                                      </p:to>
                                    </p:set>
                                    <p:animEffect transition="in" filter="fade">
                                      <p:cBhvr>
                                        <p:cTn id="30" dur="1000"/>
                                        <p:tgtEl>
                                          <p:spTgt spid="785424"/>
                                        </p:tgtEl>
                                      </p:cBhvr>
                                    </p:animEffect>
                                    <p:anim calcmode="lin" valueType="num">
                                      <p:cBhvr>
                                        <p:cTn id="31" dur="1000" fill="hold"/>
                                        <p:tgtEl>
                                          <p:spTgt spid="785424"/>
                                        </p:tgtEl>
                                        <p:attrNameLst>
                                          <p:attrName>ppt_x</p:attrName>
                                        </p:attrNameLst>
                                      </p:cBhvr>
                                      <p:tavLst>
                                        <p:tav tm="0">
                                          <p:val>
                                            <p:strVal val="#ppt_x"/>
                                          </p:val>
                                        </p:tav>
                                        <p:tav tm="100000">
                                          <p:val>
                                            <p:strVal val="#ppt_x"/>
                                          </p:val>
                                        </p:tav>
                                      </p:tavLst>
                                    </p:anim>
                                    <p:anim calcmode="lin" valueType="num">
                                      <p:cBhvr>
                                        <p:cTn id="32" dur="1000" fill="hold"/>
                                        <p:tgtEl>
                                          <p:spTgt spid="785424"/>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entr" presetSubtype="0" fill="hold" nodeType="clickEffect">
                                  <p:stCondLst>
                                    <p:cond delay="0"/>
                                  </p:stCondLst>
                                  <p:childTnLst>
                                    <p:set>
                                      <p:cBhvr>
                                        <p:cTn id="36" dur="1" fill="hold">
                                          <p:stCondLst>
                                            <p:cond delay="0"/>
                                          </p:stCondLst>
                                        </p:cTn>
                                        <p:tgtEl>
                                          <p:spTgt spid="785414"/>
                                        </p:tgtEl>
                                        <p:attrNameLst>
                                          <p:attrName>style.visibility</p:attrName>
                                        </p:attrNameLst>
                                      </p:cBhvr>
                                      <p:to>
                                        <p:strVal val="visible"/>
                                      </p:to>
                                    </p:set>
                                    <p:animEffect transition="in" filter="fade">
                                      <p:cBhvr>
                                        <p:cTn id="37" dur="1000"/>
                                        <p:tgtEl>
                                          <p:spTgt spid="785414"/>
                                        </p:tgtEl>
                                      </p:cBhvr>
                                    </p:animEffect>
                                    <p:anim calcmode="lin" valueType="num">
                                      <p:cBhvr>
                                        <p:cTn id="38" dur="1000" fill="hold"/>
                                        <p:tgtEl>
                                          <p:spTgt spid="785414"/>
                                        </p:tgtEl>
                                        <p:attrNameLst>
                                          <p:attrName>ppt_x</p:attrName>
                                        </p:attrNameLst>
                                      </p:cBhvr>
                                      <p:tavLst>
                                        <p:tav tm="0">
                                          <p:val>
                                            <p:strVal val="#ppt_x"/>
                                          </p:val>
                                        </p:tav>
                                        <p:tav tm="100000">
                                          <p:val>
                                            <p:strVal val="#ppt_x"/>
                                          </p:val>
                                        </p:tav>
                                      </p:tavLst>
                                    </p:anim>
                                    <p:anim calcmode="lin" valueType="num">
                                      <p:cBhvr>
                                        <p:cTn id="39" dur="1000" fill="hold"/>
                                        <p:tgtEl>
                                          <p:spTgt spid="785414"/>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34" presetClass="entr" presetSubtype="0" fill="hold" nodeType="clickEffect">
                                  <p:stCondLst>
                                    <p:cond delay="0"/>
                                  </p:stCondLst>
                                  <p:childTnLst>
                                    <p:set>
                                      <p:cBhvr>
                                        <p:cTn id="43" dur="1" fill="hold">
                                          <p:stCondLst>
                                            <p:cond delay="0"/>
                                          </p:stCondLst>
                                        </p:cTn>
                                        <p:tgtEl>
                                          <p:spTgt spid="785416"/>
                                        </p:tgtEl>
                                        <p:attrNameLst>
                                          <p:attrName>style.visibility</p:attrName>
                                        </p:attrNameLst>
                                      </p:cBhvr>
                                      <p:to>
                                        <p:strVal val="visible"/>
                                      </p:to>
                                    </p:set>
                                    <p:anim from="(-#ppt_w/2)" to="(#ppt_x)" calcmode="lin" valueType="num">
                                      <p:cBhvr>
                                        <p:cTn id="44" dur="600" fill="hold">
                                          <p:stCondLst>
                                            <p:cond delay="0"/>
                                          </p:stCondLst>
                                        </p:cTn>
                                        <p:tgtEl>
                                          <p:spTgt spid="785416"/>
                                        </p:tgtEl>
                                        <p:attrNameLst>
                                          <p:attrName>ppt_x</p:attrName>
                                        </p:attrNameLst>
                                      </p:cBhvr>
                                    </p:anim>
                                    <p:anim from="0" to="-1.0" calcmode="lin" valueType="num">
                                      <p:cBhvr>
                                        <p:cTn id="45" dur="200" decel="50000" autoRev="1" fill="hold">
                                          <p:stCondLst>
                                            <p:cond delay="600"/>
                                          </p:stCondLst>
                                        </p:cTn>
                                        <p:tgtEl>
                                          <p:spTgt spid="785416"/>
                                        </p:tgtEl>
                                        <p:attrNameLst>
                                          <p:attrName>xshear</p:attrName>
                                        </p:attrNameLst>
                                      </p:cBhvr>
                                    </p:anim>
                                    <p:animScale>
                                      <p:cBhvr>
                                        <p:cTn id="46" dur="200" decel="100000" autoRev="1" fill="hold">
                                          <p:stCondLst>
                                            <p:cond delay="600"/>
                                          </p:stCondLst>
                                        </p:cTn>
                                        <p:tgtEl>
                                          <p:spTgt spid="785416"/>
                                        </p:tgtEl>
                                      </p:cBhvr>
                                      <p:from x="100000" y="100000"/>
                                      <p:to x="80000" y="100000"/>
                                    </p:animScale>
                                    <p:anim by="(#ppt_h/3+#ppt_w*0.1)" calcmode="lin" valueType="num">
                                      <p:cBhvr additive="sum">
                                        <p:cTn id="47" dur="200" decel="100000" autoRev="1" fill="hold">
                                          <p:stCondLst>
                                            <p:cond delay="600"/>
                                          </p:stCondLst>
                                        </p:cTn>
                                        <p:tgtEl>
                                          <p:spTgt spid="785416"/>
                                        </p:tgtEl>
                                        <p:attrNameLst>
                                          <p:attrName>ppt_x</p:attrName>
                                        </p:attrNameLst>
                                      </p:cBhvr>
                                    </p:anim>
                                  </p:childTnLst>
                                </p:cTn>
                              </p:par>
                            </p:childTnLst>
                          </p:cTn>
                        </p:par>
                        <p:par>
                          <p:cTn id="48" fill="hold" nodeType="afterGroup">
                            <p:stCondLst>
                              <p:cond delay="1000"/>
                            </p:stCondLst>
                            <p:childTnLst>
                              <p:par>
                                <p:cTn id="49" presetID="15" presetClass="entr" presetSubtype="0" fill="hold" nodeType="afterEffect">
                                  <p:stCondLst>
                                    <p:cond delay="0"/>
                                  </p:stCondLst>
                                  <p:childTnLst>
                                    <p:set>
                                      <p:cBhvr>
                                        <p:cTn id="50" dur="1" fill="hold">
                                          <p:stCondLst>
                                            <p:cond delay="0"/>
                                          </p:stCondLst>
                                        </p:cTn>
                                        <p:tgtEl>
                                          <p:spTgt spid="785421"/>
                                        </p:tgtEl>
                                        <p:attrNameLst>
                                          <p:attrName>style.visibility</p:attrName>
                                        </p:attrNameLst>
                                      </p:cBhvr>
                                      <p:to>
                                        <p:strVal val="visible"/>
                                      </p:to>
                                    </p:set>
                                    <p:anim calcmode="lin" valueType="num">
                                      <p:cBhvr>
                                        <p:cTn id="51" dur="1000" fill="hold"/>
                                        <p:tgtEl>
                                          <p:spTgt spid="785421"/>
                                        </p:tgtEl>
                                        <p:attrNameLst>
                                          <p:attrName>ppt_w</p:attrName>
                                        </p:attrNameLst>
                                      </p:cBhvr>
                                      <p:tavLst>
                                        <p:tav tm="0">
                                          <p:val>
                                            <p:fltVal val="0"/>
                                          </p:val>
                                        </p:tav>
                                        <p:tav tm="100000">
                                          <p:val>
                                            <p:strVal val="#ppt_w"/>
                                          </p:val>
                                        </p:tav>
                                      </p:tavLst>
                                    </p:anim>
                                    <p:anim calcmode="lin" valueType="num">
                                      <p:cBhvr>
                                        <p:cTn id="52" dur="1000" fill="hold"/>
                                        <p:tgtEl>
                                          <p:spTgt spid="785421"/>
                                        </p:tgtEl>
                                        <p:attrNameLst>
                                          <p:attrName>ppt_h</p:attrName>
                                        </p:attrNameLst>
                                      </p:cBhvr>
                                      <p:tavLst>
                                        <p:tav tm="0">
                                          <p:val>
                                            <p:fltVal val="0"/>
                                          </p:val>
                                        </p:tav>
                                        <p:tav tm="100000">
                                          <p:val>
                                            <p:strVal val="#ppt_h"/>
                                          </p:val>
                                        </p:tav>
                                      </p:tavLst>
                                    </p:anim>
                                    <p:anim calcmode="lin" valueType="num">
                                      <p:cBhvr>
                                        <p:cTn id="53" dur="1000" fill="hold"/>
                                        <p:tgtEl>
                                          <p:spTgt spid="785421"/>
                                        </p:tgtEl>
                                        <p:attrNameLst>
                                          <p:attrName>ppt_x</p:attrName>
                                        </p:attrNameLst>
                                      </p:cBhvr>
                                      <p:tavLst>
                                        <p:tav tm="0" fmla="#ppt_x+(cos(-2*pi*(1-$))*-#ppt_x-sin(-2*pi*(1-$))*(1-#ppt_y))*(1-$)">
                                          <p:val>
                                            <p:fltVal val="0"/>
                                          </p:val>
                                        </p:tav>
                                        <p:tav tm="100000">
                                          <p:val>
                                            <p:fltVal val="1"/>
                                          </p:val>
                                        </p:tav>
                                      </p:tavLst>
                                    </p:anim>
                                    <p:anim calcmode="lin" valueType="num">
                                      <p:cBhvr>
                                        <p:cTn id="54" dur="1000" fill="hold"/>
                                        <p:tgtEl>
                                          <p:spTgt spid="785421"/>
                                        </p:tgtEl>
                                        <p:attrNameLst>
                                          <p:attrName>ppt_y</p:attrName>
                                        </p:attrNameLst>
                                      </p:cBhvr>
                                      <p:tavLst>
                                        <p:tav tm="0" fmla="#ppt_y+(sin(-2*pi*(1-$))*-#ppt_x+cos(-2*pi*(1-$))*(1-#ppt_y))*(1-$)">
                                          <p:val>
                                            <p:fltVal val="0"/>
                                          </p:val>
                                        </p:tav>
                                        <p:tav tm="100000">
                                          <p:val>
                                            <p:fltVal val="1"/>
                                          </p:val>
                                        </p:tav>
                                      </p:tavLst>
                                    </p:anim>
                                  </p:childTnLst>
                                </p:cTn>
                              </p:par>
                              <p:par>
                                <p:cTn id="55" presetID="15" presetClass="entr" presetSubtype="0" fill="hold" nodeType="withEffect">
                                  <p:stCondLst>
                                    <p:cond delay="0"/>
                                  </p:stCondLst>
                                  <p:childTnLst>
                                    <p:set>
                                      <p:cBhvr>
                                        <p:cTn id="56" dur="1" fill="hold">
                                          <p:stCondLst>
                                            <p:cond delay="0"/>
                                          </p:stCondLst>
                                        </p:cTn>
                                        <p:tgtEl>
                                          <p:spTgt spid="785422"/>
                                        </p:tgtEl>
                                        <p:attrNameLst>
                                          <p:attrName>style.visibility</p:attrName>
                                        </p:attrNameLst>
                                      </p:cBhvr>
                                      <p:to>
                                        <p:strVal val="visible"/>
                                      </p:to>
                                    </p:set>
                                    <p:anim calcmode="lin" valueType="num">
                                      <p:cBhvr>
                                        <p:cTn id="57" dur="1000" fill="hold"/>
                                        <p:tgtEl>
                                          <p:spTgt spid="785422"/>
                                        </p:tgtEl>
                                        <p:attrNameLst>
                                          <p:attrName>ppt_w</p:attrName>
                                        </p:attrNameLst>
                                      </p:cBhvr>
                                      <p:tavLst>
                                        <p:tav tm="0">
                                          <p:val>
                                            <p:fltVal val="0"/>
                                          </p:val>
                                        </p:tav>
                                        <p:tav tm="100000">
                                          <p:val>
                                            <p:strVal val="#ppt_w"/>
                                          </p:val>
                                        </p:tav>
                                      </p:tavLst>
                                    </p:anim>
                                    <p:anim calcmode="lin" valueType="num">
                                      <p:cBhvr>
                                        <p:cTn id="58" dur="1000" fill="hold"/>
                                        <p:tgtEl>
                                          <p:spTgt spid="785422"/>
                                        </p:tgtEl>
                                        <p:attrNameLst>
                                          <p:attrName>ppt_h</p:attrName>
                                        </p:attrNameLst>
                                      </p:cBhvr>
                                      <p:tavLst>
                                        <p:tav tm="0">
                                          <p:val>
                                            <p:fltVal val="0"/>
                                          </p:val>
                                        </p:tav>
                                        <p:tav tm="100000">
                                          <p:val>
                                            <p:strVal val="#ppt_h"/>
                                          </p:val>
                                        </p:tav>
                                      </p:tavLst>
                                    </p:anim>
                                    <p:anim calcmode="lin" valueType="num">
                                      <p:cBhvr>
                                        <p:cTn id="59" dur="1000" fill="hold"/>
                                        <p:tgtEl>
                                          <p:spTgt spid="785422"/>
                                        </p:tgtEl>
                                        <p:attrNameLst>
                                          <p:attrName>ppt_x</p:attrName>
                                        </p:attrNameLst>
                                      </p:cBhvr>
                                      <p:tavLst>
                                        <p:tav tm="0" fmla="#ppt_x+(cos(-2*pi*(1-$))*-#ppt_x-sin(-2*pi*(1-$))*(1-#ppt_y))*(1-$)">
                                          <p:val>
                                            <p:fltVal val="0"/>
                                          </p:val>
                                        </p:tav>
                                        <p:tav tm="100000">
                                          <p:val>
                                            <p:fltVal val="1"/>
                                          </p:val>
                                        </p:tav>
                                      </p:tavLst>
                                    </p:anim>
                                    <p:anim calcmode="lin" valueType="num">
                                      <p:cBhvr>
                                        <p:cTn id="60" dur="1000" fill="hold"/>
                                        <p:tgtEl>
                                          <p:spTgt spid="78542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5410"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4" name="Rectangle 2"/>
          <p:cNvSpPr>
            <a:spLocks noGrp="1" noChangeArrowheads="1"/>
          </p:cNvSpPr>
          <p:nvPr>
            <p:ph type="title"/>
          </p:nvPr>
        </p:nvSpPr>
        <p:spPr>
          <a:xfrm>
            <a:off x="2271713" y="790575"/>
            <a:ext cx="8001000" cy="838200"/>
          </a:xfrm>
        </p:spPr>
        <p:txBody>
          <a:bodyPr/>
          <a:lstStyle/>
          <a:p>
            <a:pPr eaLnBrk="1" hangingPunct="1"/>
            <a:r>
              <a:rPr lang="fa-IR" altLang="en-US" sz="2800"/>
              <a:t>تمرين 3</a:t>
            </a:r>
            <a:endParaRPr lang="en-US" altLang="en-US" sz="2800"/>
          </a:p>
        </p:txBody>
      </p:sp>
      <p:sp>
        <p:nvSpPr>
          <p:cNvPr id="786435" name="Rectangle 3"/>
          <p:cNvSpPr>
            <a:spLocks noGrp="1" noChangeArrowheads="1"/>
          </p:cNvSpPr>
          <p:nvPr>
            <p:ph type="body" idx="1"/>
          </p:nvPr>
        </p:nvSpPr>
        <p:spPr>
          <a:xfrm>
            <a:off x="2209800" y="1844675"/>
            <a:ext cx="7772400" cy="1270000"/>
          </a:xfrm>
        </p:spPr>
        <p:txBody>
          <a:bodyPr/>
          <a:lstStyle/>
          <a:p>
            <a:pPr marL="0" indent="0">
              <a:buNone/>
            </a:pPr>
            <a:r>
              <a:rPr lang="fa-IR" altLang="en-US" smtClean="0"/>
              <a:t>از روي پتانسيل يك حلقۀ باردار به شعاع </a:t>
            </a:r>
            <a:r>
              <a:rPr lang="en-US" altLang="en-US" smtClean="0">
                <a:solidFill>
                  <a:srgbClr val="000000"/>
                </a:solidFill>
              </a:rPr>
              <a:t>a</a:t>
            </a:r>
            <a:r>
              <a:rPr lang="fa-IR" altLang="en-US" smtClean="0"/>
              <a:t> در نقطه‌اي روي محور حلقه به فاصلۀ </a:t>
            </a:r>
            <a:r>
              <a:rPr lang="en-US" altLang="en-US" smtClean="0">
                <a:solidFill>
                  <a:srgbClr val="000000"/>
                </a:solidFill>
              </a:rPr>
              <a:t>x</a:t>
            </a:r>
            <a:r>
              <a:rPr lang="fa-IR" altLang="en-US" smtClean="0"/>
              <a:t>، ميدان الكتريكي را در اين نقطه نتيجه بگيريد.</a:t>
            </a:r>
            <a:endParaRPr lang="el-GR" altLang="en-US" smtClean="0">
              <a:cs typeface="Times New Roman" panose="02020603050405020304" pitchFamily="18" charset="0"/>
            </a:endParaRPr>
          </a:p>
        </p:txBody>
      </p:sp>
      <p:grpSp>
        <p:nvGrpSpPr>
          <p:cNvPr id="786449" name="Group 17"/>
          <p:cNvGrpSpPr>
            <a:grpSpLocks/>
          </p:cNvGrpSpPr>
          <p:nvPr/>
        </p:nvGrpSpPr>
        <p:grpSpPr bwMode="auto">
          <a:xfrm>
            <a:off x="4224338" y="3476626"/>
            <a:ext cx="3719512" cy="2257425"/>
            <a:chOff x="537" y="2235"/>
            <a:chExt cx="2343" cy="1422"/>
          </a:xfrm>
        </p:grpSpPr>
        <p:sp>
          <p:nvSpPr>
            <p:cNvPr id="205829" name="Arc 9"/>
            <p:cNvSpPr>
              <a:spLocks/>
            </p:cNvSpPr>
            <p:nvPr/>
          </p:nvSpPr>
          <p:spPr bwMode="auto">
            <a:xfrm>
              <a:off x="1066" y="2795"/>
              <a:ext cx="42" cy="23"/>
            </a:xfrm>
            <a:custGeom>
              <a:avLst/>
              <a:gdLst>
                <a:gd name="T0" fmla="*/ 0 w 20091"/>
                <a:gd name="T1" fmla="*/ 0 h 21600"/>
                <a:gd name="T2" fmla="*/ 0 w 20091"/>
                <a:gd name="T3" fmla="*/ 0 h 21600"/>
                <a:gd name="T4" fmla="*/ 0 w 20091"/>
                <a:gd name="T5" fmla="*/ 0 h 21600"/>
                <a:gd name="T6" fmla="*/ 0 60000 65536"/>
                <a:gd name="T7" fmla="*/ 0 60000 65536"/>
                <a:gd name="T8" fmla="*/ 0 60000 65536"/>
              </a:gdLst>
              <a:ahLst/>
              <a:cxnLst>
                <a:cxn ang="T6">
                  <a:pos x="T0" y="T1"/>
                </a:cxn>
                <a:cxn ang="T7">
                  <a:pos x="T2" y="T3"/>
                </a:cxn>
                <a:cxn ang="T8">
                  <a:pos x="T4" y="T5"/>
                </a:cxn>
              </a:cxnLst>
              <a:rect l="0" t="0" r="r" b="b"/>
              <a:pathLst>
                <a:path w="20091" h="21600" fill="none" extrusionOk="0">
                  <a:moveTo>
                    <a:pt x="0" y="0"/>
                  </a:moveTo>
                  <a:cubicBezTo>
                    <a:pt x="8868" y="0"/>
                    <a:pt x="16835" y="5420"/>
                    <a:pt x="20091" y="13668"/>
                  </a:cubicBezTo>
                </a:path>
                <a:path w="20091" h="21600" stroke="0" extrusionOk="0">
                  <a:moveTo>
                    <a:pt x="0" y="0"/>
                  </a:moveTo>
                  <a:cubicBezTo>
                    <a:pt x="8868" y="0"/>
                    <a:pt x="16835" y="5420"/>
                    <a:pt x="20091" y="13668"/>
                  </a:cubicBezTo>
                  <a:lnTo>
                    <a:pt x="0" y="21600"/>
                  </a:lnTo>
                  <a:lnTo>
                    <a:pt x="0" y="0"/>
                  </a:lnTo>
                  <a:close/>
                </a:path>
              </a:pathLst>
            </a:custGeom>
            <a:noFill/>
            <a:ln w="19050" cap="sq">
              <a:solidFill>
                <a:schemeClr val="hlink"/>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0" name="Oval 4"/>
            <p:cNvSpPr>
              <a:spLocks noChangeArrowheads="1"/>
            </p:cNvSpPr>
            <p:nvPr/>
          </p:nvSpPr>
          <p:spPr bwMode="auto">
            <a:xfrm>
              <a:off x="839" y="2478"/>
              <a:ext cx="453" cy="1179"/>
            </a:xfrm>
            <a:prstGeom prst="ellips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5831" name="Line 5"/>
            <p:cNvSpPr>
              <a:spLocks noChangeShapeType="1"/>
            </p:cNvSpPr>
            <p:nvPr/>
          </p:nvSpPr>
          <p:spPr bwMode="auto">
            <a:xfrm>
              <a:off x="1070" y="3073"/>
              <a:ext cx="1810" cy="0"/>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2" name="Line 6"/>
            <p:cNvSpPr>
              <a:spLocks noChangeShapeType="1"/>
            </p:cNvSpPr>
            <p:nvPr/>
          </p:nvSpPr>
          <p:spPr bwMode="auto">
            <a:xfrm flipV="1">
              <a:off x="1066" y="2482"/>
              <a:ext cx="0" cy="589"/>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3" name="Line 7"/>
            <p:cNvSpPr>
              <a:spLocks noChangeShapeType="1"/>
            </p:cNvSpPr>
            <p:nvPr/>
          </p:nvSpPr>
          <p:spPr bwMode="auto">
            <a:xfrm flipV="1">
              <a:off x="1066" y="2527"/>
              <a:ext cx="90" cy="547"/>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4" name="Line 8"/>
            <p:cNvSpPr>
              <a:spLocks noChangeShapeType="1"/>
            </p:cNvSpPr>
            <p:nvPr/>
          </p:nvSpPr>
          <p:spPr bwMode="auto">
            <a:xfrm>
              <a:off x="1111" y="2490"/>
              <a:ext cx="1769" cy="582"/>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5" name="Arc 10"/>
            <p:cNvSpPr>
              <a:spLocks/>
            </p:cNvSpPr>
            <p:nvPr/>
          </p:nvSpPr>
          <p:spPr bwMode="auto">
            <a:xfrm>
              <a:off x="1066" y="2478"/>
              <a:ext cx="81" cy="590"/>
            </a:xfrm>
            <a:custGeom>
              <a:avLst/>
              <a:gdLst>
                <a:gd name="T0" fmla="*/ 0 w 7699"/>
                <a:gd name="T1" fmla="*/ 0 h 21587"/>
                <a:gd name="T2" fmla="*/ 0 w 7699"/>
                <a:gd name="T3" fmla="*/ 0 h 21587"/>
                <a:gd name="T4" fmla="*/ 0 w 7699"/>
                <a:gd name="T5" fmla="*/ 0 h 21587"/>
                <a:gd name="T6" fmla="*/ 0 60000 65536"/>
                <a:gd name="T7" fmla="*/ 0 60000 65536"/>
                <a:gd name="T8" fmla="*/ 0 60000 65536"/>
              </a:gdLst>
              <a:ahLst/>
              <a:cxnLst>
                <a:cxn ang="T6">
                  <a:pos x="T0" y="T1"/>
                </a:cxn>
                <a:cxn ang="T7">
                  <a:pos x="T2" y="T3"/>
                </a:cxn>
                <a:cxn ang="T8">
                  <a:pos x="T4" y="T5"/>
                </a:cxn>
              </a:cxnLst>
              <a:rect l="0" t="0" r="r" b="b"/>
              <a:pathLst>
                <a:path w="7699" h="21587" fill="none" extrusionOk="0">
                  <a:moveTo>
                    <a:pt x="759" y="0"/>
                  </a:moveTo>
                  <a:cubicBezTo>
                    <a:pt x="3134" y="83"/>
                    <a:pt x="5479" y="558"/>
                    <a:pt x="7699" y="1405"/>
                  </a:cubicBezTo>
                </a:path>
                <a:path w="7699" h="21587" stroke="0" extrusionOk="0">
                  <a:moveTo>
                    <a:pt x="759" y="0"/>
                  </a:moveTo>
                  <a:cubicBezTo>
                    <a:pt x="3134" y="83"/>
                    <a:pt x="5479" y="558"/>
                    <a:pt x="7699" y="1405"/>
                  </a:cubicBezTo>
                  <a:lnTo>
                    <a:pt x="0" y="21587"/>
                  </a:lnTo>
                  <a:lnTo>
                    <a:pt x="759" y="0"/>
                  </a:lnTo>
                  <a:close/>
                </a:path>
              </a:pathLst>
            </a:custGeom>
            <a:noFill/>
            <a:ln w="19050" cap="sq">
              <a:solidFill>
                <a:srgbClr val="FF3399"/>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6" name="Rectangle 11"/>
            <p:cNvSpPr>
              <a:spLocks noChangeArrowheads="1"/>
            </p:cNvSpPr>
            <p:nvPr/>
          </p:nvSpPr>
          <p:spPr bwMode="auto">
            <a:xfrm>
              <a:off x="1837" y="299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x</a:t>
              </a:r>
            </a:p>
          </p:txBody>
        </p:sp>
        <p:sp>
          <p:nvSpPr>
            <p:cNvPr id="205837" name="Rectangle 12"/>
            <p:cNvSpPr>
              <a:spLocks noChangeArrowheads="1"/>
            </p:cNvSpPr>
            <p:nvPr/>
          </p:nvSpPr>
          <p:spPr bwMode="auto">
            <a:xfrm>
              <a:off x="884" y="2614"/>
              <a:ext cx="2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a</a:t>
              </a:r>
            </a:p>
          </p:txBody>
        </p:sp>
        <p:sp>
          <p:nvSpPr>
            <p:cNvPr id="205838" name="Rectangle 13"/>
            <p:cNvSpPr>
              <a:spLocks noChangeArrowheads="1"/>
            </p:cNvSpPr>
            <p:nvPr/>
          </p:nvSpPr>
          <p:spPr bwMode="auto">
            <a:xfrm>
              <a:off x="537" y="2552"/>
              <a:ext cx="3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d</a:t>
              </a:r>
              <a:r>
                <a:rPr lang="el-GR" altLang="en-US" sz="2400">
                  <a:solidFill>
                    <a:srgbClr val="000000"/>
                  </a:solidFill>
                  <a:cs typeface="Times New Roman" panose="02020603050405020304" pitchFamily="18" charset="0"/>
                </a:rPr>
                <a:t>θ</a:t>
              </a:r>
              <a:endParaRPr lang="en-US" altLang="en-US" sz="2400">
                <a:solidFill>
                  <a:srgbClr val="000000"/>
                </a:solidFill>
                <a:cs typeface="Times New Roman" panose="02020603050405020304" pitchFamily="18" charset="0"/>
              </a:endParaRPr>
            </a:p>
          </p:txBody>
        </p:sp>
        <p:sp>
          <p:nvSpPr>
            <p:cNvPr id="205839" name="Rectangle 15"/>
            <p:cNvSpPr>
              <a:spLocks noChangeArrowheads="1"/>
            </p:cNvSpPr>
            <p:nvPr/>
          </p:nvSpPr>
          <p:spPr bwMode="auto">
            <a:xfrm>
              <a:off x="1020" y="2235"/>
              <a:ext cx="5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dq,dl</a:t>
              </a:r>
            </a:p>
          </p:txBody>
        </p:sp>
        <p:sp>
          <p:nvSpPr>
            <p:cNvPr id="205840" name="Arc 16"/>
            <p:cNvSpPr>
              <a:spLocks/>
            </p:cNvSpPr>
            <p:nvPr/>
          </p:nvSpPr>
          <p:spPr bwMode="auto">
            <a:xfrm>
              <a:off x="805" y="2664"/>
              <a:ext cx="295" cy="95"/>
            </a:xfrm>
            <a:custGeom>
              <a:avLst/>
              <a:gdLst>
                <a:gd name="T0" fmla="*/ 0 w 37688"/>
                <a:gd name="T1" fmla="*/ 0 h 22621"/>
                <a:gd name="T2" fmla="*/ 0 w 37688"/>
                <a:gd name="T3" fmla="*/ 0 h 22621"/>
                <a:gd name="T4" fmla="*/ 0 w 37688"/>
                <a:gd name="T5" fmla="*/ 0 h 22621"/>
                <a:gd name="T6" fmla="*/ 0 60000 65536"/>
                <a:gd name="T7" fmla="*/ 0 60000 65536"/>
                <a:gd name="T8" fmla="*/ 0 60000 65536"/>
              </a:gdLst>
              <a:ahLst/>
              <a:cxnLst>
                <a:cxn ang="T6">
                  <a:pos x="T0" y="T1"/>
                </a:cxn>
                <a:cxn ang="T7">
                  <a:pos x="T2" y="T3"/>
                </a:cxn>
                <a:cxn ang="T8">
                  <a:pos x="T4" y="T5"/>
                </a:cxn>
              </a:cxnLst>
              <a:rect l="0" t="0" r="r" b="b"/>
              <a:pathLst>
                <a:path w="37688" h="22621" fill="none" extrusionOk="0">
                  <a:moveTo>
                    <a:pt x="-1" y="7186"/>
                  </a:moveTo>
                  <a:cubicBezTo>
                    <a:pt x="4097" y="2613"/>
                    <a:pt x="9947" y="0"/>
                    <a:pt x="16088" y="0"/>
                  </a:cubicBezTo>
                  <a:cubicBezTo>
                    <a:pt x="28017" y="0"/>
                    <a:pt x="37688" y="9670"/>
                    <a:pt x="37688" y="21600"/>
                  </a:cubicBezTo>
                  <a:cubicBezTo>
                    <a:pt x="37688" y="21940"/>
                    <a:pt x="37679" y="22280"/>
                    <a:pt x="37663" y="22620"/>
                  </a:cubicBezTo>
                </a:path>
                <a:path w="37688" h="22621" stroke="0" extrusionOk="0">
                  <a:moveTo>
                    <a:pt x="-1" y="7186"/>
                  </a:moveTo>
                  <a:cubicBezTo>
                    <a:pt x="4097" y="2613"/>
                    <a:pt x="9947" y="0"/>
                    <a:pt x="16088" y="0"/>
                  </a:cubicBezTo>
                  <a:cubicBezTo>
                    <a:pt x="28017" y="0"/>
                    <a:pt x="37688" y="9670"/>
                    <a:pt x="37688" y="21600"/>
                  </a:cubicBezTo>
                  <a:cubicBezTo>
                    <a:pt x="37688" y="21940"/>
                    <a:pt x="37679" y="22280"/>
                    <a:pt x="37663" y="22620"/>
                  </a:cubicBezTo>
                  <a:lnTo>
                    <a:pt x="16088" y="21600"/>
                  </a:lnTo>
                  <a:lnTo>
                    <a:pt x="-1" y="7186"/>
                  </a:lnTo>
                  <a:close/>
                </a:path>
              </a:pathLst>
            </a:custGeom>
            <a:noFill/>
            <a:ln w="19050" cap="sq">
              <a:solidFill>
                <a:srgbClr val="4382FF"/>
              </a:solidFill>
              <a:round/>
              <a:headEnd type="none" w="lg"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15483809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86434"/>
                                        </p:tgtEl>
                                        <p:attrNameLst>
                                          <p:attrName>style.visibility</p:attrName>
                                        </p:attrNameLst>
                                      </p:cBhvr>
                                      <p:to>
                                        <p:strVal val="visible"/>
                                      </p:to>
                                    </p:set>
                                    <p:animEffect transition="in" filter="fade">
                                      <p:cBhvr>
                                        <p:cTn id="7" dur="800" decel="100000"/>
                                        <p:tgtEl>
                                          <p:spTgt spid="786434"/>
                                        </p:tgtEl>
                                      </p:cBhvr>
                                    </p:animEffect>
                                    <p:anim calcmode="lin" valueType="num">
                                      <p:cBhvr>
                                        <p:cTn id="8" dur="800" decel="100000" fill="hold"/>
                                        <p:tgtEl>
                                          <p:spTgt spid="786434"/>
                                        </p:tgtEl>
                                        <p:attrNameLst>
                                          <p:attrName>style.rotation</p:attrName>
                                        </p:attrNameLst>
                                      </p:cBhvr>
                                      <p:tavLst>
                                        <p:tav tm="0">
                                          <p:val>
                                            <p:fltVal val="-90"/>
                                          </p:val>
                                        </p:tav>
                                        <p:tav tm="100000">
                                          <p:val>
                                            <p:fltVal val="0"/>
                                          </p:val>
                                        </p:tav>
                                      </p:tavLst>
                                    </p:anim>
                                    <p:anim calcmode="lin" valueType="num">
                                      <p:cBhvr>
                                        <p:cTn id="9" dur="800" decel="100000" fill="hold"/>
                                        <p:tgtEl>
                                          <p:spTgt spid="786434"/>
                                        </p:tgtEl>
                                        <p:attrNameLst>
                                          <p:attrName>ppt_x</p:attrName>
                                        </p:attrNameLst>
                                      </p:cBhvr>
                                      <p:tavLst>
                                        <p:tav tm="0">
                                          <p:val>
                                            <p:strVal val="#ppt_x+0.4"/>
                                          </p:val>
                                        </p:tav>
                                        <p:tav tm="100000">
                                          <p:val>
                                            <p:strVal val="#ppt_x-0.05"/>
                                          </p:val>
                                        </p:tav>
                                      </p:tavLst>
                                    </p:anim>
                                    <p:anim calcmode="lin" valueType="num">
                                      <p:cBhvr>
                                        <p:cTn id="10" dur="800" decel="100000" fill="hold"/>
                                        <p:tgtEl>
                                          <p:spTgt spid="7864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864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8643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86435">
                                            <p:txEl>
                                              <p:pRg st="0" end="0"/>
                                            </p:txEl>
                                          </p:spTgt>
                                        </p:tgtEl>
                                        <p:attrNameLst>
                                          <p:attrName>style.visibility</p:attrName>
                                        </p:attrNameLst>
                                      </p:cBhvr>
                                      <p:to>
                                        <p:strVal val="visible"/>
                                      </p:to>
                                    </p:set>
                                    <p:anim calcmode="discrete" valueType="clr">
                                      <p:cBhvr override="childStyle">
                                        <p:cTn id="16" dur="80"/>
                                        <p:tgtEl>
                                          <p:spTgt spid="78643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86435">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86435">
                                            <p:txEl>
                                              <p:pRg st="0" end="0"/>
                                            </p:txEl>
                                          </p:spTgt>
                                        </p:tgtEl>
                                        <p:attrNameLst>
                                          <p:attrName>fill.type</p:attrName>
                                        </p:attrNameLst>
                                      </p:cBhvr>
                                      <p:to>
                                        <p:strVal val="solid"/>
                                      </p:to>
                                    </p:set>
                                  </p:childTnLst>
                                </p:cTn>
                              </p:par>
                            </p:childTnLst>
                          </p:cTn>
                        </p:par>
                        <p:par>
                          <p:cTn id="19" fill="hold" nodeType="afterGroup">
                            <p:stCondLst>
                              <p:cond delay="4880"/>
                            </p:stCondLst>
                            <p:childTnLst>
                              <p:par>
                                <p:cTn id="20" presetID="34" presetClass="entr" presetSubtype="0" fill="hold" nodeType="afterEffect">
                                  <p:stCondLst>
                                    <p:cond delay="0"/>
                                  </p:stCondLst>
                                  <p:childTnLst>
                                    <p:set>
                                      <p:cBhvr>
                                        <p:cTn id="21" dur="1" fill="hold">
                                          <p:stCondLst>
                                            <p:cond delay="0"/>
                                          </p:stCondLst>
                                        </p:cTn>
                                        <p:tgtEl>
                                          <p:spTgt spid="786449"/>
                                        </p:tgtEl>
                                        <p:attrNameLst>
                                          <p:attrName>style.visibility</p:attrName>
                                        </p:attrNameLst>
                                      </p:cBhvr>
                                      <p:to>
                                        <p:strVal val="visible"/>
                                      </p:to>
                                    </p:set>
                                    <p:anim from="(-#ppt_w/2)" to="(#ppt_x)" calcmode="lin" valueType="num">
                                      <p:cBhvr>
                                        <p:cTn id="22" dur="600" fill="hold">
                                          <p:stCondLst>
                                            <p:cond delay="0"/>
                                          </p:stCondLst>
                                        </p:cTn>
                                        <p:tgtEl>
                                          <p:spTgt spid="786449"/>
                                        </p:tgtEl>
                                        <p:attrNameLst>
                                          <p:attrName>ppt_x</p:attrName>
                                        </p:attrNameLst>
                                      </p:cBhvr>
                                    </p:anim>
                                    <p:anim from="0" to="-1.0" calcmode="lin" valueType="num">
                                      <p:cBhvr>
                                        <p:cTn id="23" dur="200" decel="50000" autoRev="1" fill="hold">
                                          <p:stCondLst>
                                            <p:cond delay="600"/>
                                          </p:stCondLst>
                                        </p:cTn>
                                        <p:tgtEl>
                                          <p:spTgt spid="786449"/>
                                        </p:tgtEl>
                                        <p:attrNameLst>
                                          <p:attrName>xshear</p:attrName>
                                        </p:attrNameLst>
                                      </p:cBhvr>
                                    </p:anim>
                                    <p:animScale>
                                      <p:cBhvr>
                                        <p:cTn id="24" dur="200" decel="100000" autoRev="1" fill="hold">
                                          <p:stCondLst>
                                            <p:cond delay="600"/>
                                          </p:stCondLst>
                                        </p:cTn>
                                        <p:tgtEl>
                                          <p:spTgt spid="786449"/>
                                        </p:tgtEl>
                                      </p:cBhvr>
                                      <p:from x="100000" y="100000"/>
                                      <p:to x="80000" y="100000"/>
                                    </p:animScale>
                                    <p:anim by="(#ppt_h/3+#ppt_w*0.1)" calcmode="lin" valueType="num">
                                      <p:cBhvr additive="sum">
                                        <p:cTn id="25" dur="200" decel="100000" autoRev="1" fill="hold">
                                          <p:stCondLst>
                                            <p:cond delay="600"/>
                                          </p:stCondLst>
                                        </p:cTn>
                                        <p:tgtEl>
                                          <p:spTgt spid="78644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6434" grpId="0"/>
      <p:bldP spid="786435"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458" name="Rectangle 2"/>
          <p:cNvSpPr>
            <a:spLocks noGrp="1" noChangeArrowheads="1"/>
          </p:cNvSpPr>
          <p:nvPr>
            <p:ph type="title" sz="quarter"/>
          </p:nvPr>
        </p:nvSpPr>
        <p:spPr>
          <a:xfrm>
            <a:off x="2198688" y="935038"/>
            <a:ext cx="8001000" cy="838200"/>
          </a:xfrm>
        </p:spPr>
        <p:txBody>
          <a:bodyPr/>
          <a:lstStyle/>
          <a:p>
            <a:pPr eaLnBrk="1" hangingPunct="1"/>
            <a:r>
              <a:rPr lang="fa-IR" altLang="en-US" sz="2800"/>
              <a:t>حل تمرين 3</a:t>
            </a:r>
            <a:endParaRPr lang="en-US" altLang="en-US" sz="2800"/>
          </a:p>
        </p:txBody>
      </p:sp>
      <p:graphicFrame>
        <p:nvGraphicFramePr>
          <p:cNvPr id="787460" name="Object 4"/>
          <p:cNvGraphicFramePr>
            <a:graphicFrameLocks noChangeAspect="1"/>
          </p:cNvGraphicFramePr>
          <p:nvPr>
            <p:ph sz="quarter" idx="1"/>
          </p:nvPr>
        </p:nvGraphicFramePr>
        <p:xfrm>
          <a:off x="2424114" y="2095500"/>
          <a:ext cx="1512887" cy="901700"/>
        </p:xfrm>
        <a:graphic>
          <a:graphicData uri="http://schemas.openxmlformats.org/presentationml/2006/ole">
            <mc:AlternateContent xmlns:mc="http://schemas.openxmlformats.org/markup-compatibility/2006">
              <mc:Choice xmlns:v="urn:schemas-microsoft-com:vml" Requires="v">
                <p:oleObj spid="_x0000_s34818" name="Equation" r:id="rId3" imgW="660113" imgH="393529" progId="Equation.3">
                  <p:embed/>
                </p:oleObj>
              </mc:Choice>
              <mc:Fallback>
                <p:oleObj name="Equation" r:id="rId3" imgW="660113"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4114" y="2095500"/>
                        <a:ext cx="1512887" cy="90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7462" name="Object 6"/>
          <p:cNvGraphicFramePr>
            <a:graphicFrameLocks noChangeAspect="1"/>
          </p:cNvGraphicFramePr>
          <p:nvPr>
            <p:ph sz="quarter" idx="2"/>
          </p:nvPr>
        </p:nvGraphicFramePr>
        <p:xfrm>
          <a:off x="2390775" y="3213101"/>
          <a:ext cx="1544638" cy="549275"/>
        </p:xfrm>
        <a:graphic>
          <a:graphicData uri="http://schemas.openxmlformats.org/presentationml/2006/ole">
            <mc:AlternateContent xmlns:mc="http://schemas.openxmlformats.org/markup-compatibility/2006">
              <mc:Choice xmlns:v="urn:schemas-microsoft-com:vml" Requires="v">
                <p:oleObj spid="_x0000_s34819" name="Equation" r:id="rId5" imgW="571252" imgH="203112" progId="Equation.3">
                  <p:embed/>
                </p:oleObj>
              </mc:Choice>
              <mc:Fallback>
                <p:oleObj name="Equation" r:id="rId5" imgW="571252" imgH="20311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90775" y="3213101"/>
                        <a:ext cx="1544638"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7464" name="Object 8"/>
          <p:cNvGraphicFramePr>
            <a:graphicFrameLocks noChangeAspect="1"/>
          </p:cNvGraphicFramePr>
          <p:nvPr>
            <p:ph sz="quarter" idx="3"/>
          </p:nvPr>
        </p:nvGraphicFramePr>
        <p:xfrm>
          <a:off x="2576514" y="4149725"/>
          <a:ext cx="1330325" cy="414338"/>
        </p:xfrm>
        <a:graphic>
          <a:graphicData uri="http://schemas.openxmlformats.org/presentationml/2006/ole">
            <mc:AlternateContent xmlns:mc="http://schemas.openxmlformats.org/markup-compatibility/2006">
              <mc:Choice xmlns:v="urn:schemas-microsoft-com:vml" Requires="v">
                <p:oleObj spid="_x0000_s34820" name="Equation" r:id="rId7" imgW="571004" imgH="177646" progId="Equation.3">
                  <p:embed/>
                </p:oleObj>
              </mc:Choice>
              <mc:Fallback>
                <p:oleObj name="Equation" r:id="rId7" imgW="571004" imgH="177646"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76514" y="4149725"/>
                        <a:ext cx="1330325" cy="414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7466" name="Object 10"/>
          <p:cNvGraphicFramePr>
            <a:graphicFrameLocks noChangeAspect="1"/>
          </p:cNvGraphicFramePr>
          <p:nvPr>
            <p:ph sz="quarter" idx="4"/>
          </p:nvPr>
        </p:nvGraphicFramePr>
        <p:xfrm>
          <a:off x="5524500" y="4868864"/>
          <a:ext cx="4171950" cy="1081087"/>
        </p:xfrm>
        <a:graphic>
          <a:graphicData uri="http://schemas.openxmlformats.org/presentationml/2006/ole">
            <mc:AlternateContent xmlns:mc="http://schemas.openxmlformats.org/markup-compatibility/2006">
              <mc:Choice xmlns:v="urn:schemas-microsoft-com:vml" Requires="v">
                <p:oleObj spid="_x0000_s34821" name="Equation" r:id="rId9" imgW="1765300" imgH="457200" progId="Equation.3">
                  <p:embed/>
                </p:oleObj>
              </mc:Choice>
              <mc:Fallback>
                <p:oleObj name="Equation" r:id="rId9" imgW="1765300" imgH="457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24500" y="4868864"/>
                        <a:ext cx="4171950" cy="1081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7468" name="Object 12"/>
          <p:cNvGraphicFramePr>
            <a:graphicFrameLocks noChangeAspect="1"/>
          </p:cNvGraphicFramePr>
          <p:nvPr/>
        </p:nvGraphicFramePr>
        <p:xfrm>
          <a:off x="4440239" y="2997201"/>
          <a:ext cx="2327275" cy="1038225"/>
        </p:xfrm>
        <a:graphic>
          <a:graphicData uri="http://schemas.openxmlformats.org/presentationml/2006/ole">
            <mc:AlternateContent xmlns:mc="http://schemas.openxmlformats.org/markup-compatibility/2006">
              <mc:Choice xmlns:v="urn:schemas-microsoft-com:vml" Requires="v">
                <p:oleObj spid="_x0000_s34822" name="Equation" r:id="rId11" imgW="1054100" imgH="469900" progId="Equation.3">
                  <p:embed/>
                </p:oleObj>
              </mc:Choice>
              <mc:Fallback>
                <p:oleObj name="Equation" r:id="rId11" imgW="1054100" imgH="4699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40239" y="2997201"/>
                        <a:ext cx="2327275" cy="1038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87469" name="AutoShape 13"/>
          <p:cNvSpPr>
            <a:spLocks/>
          </p:cNvSpPr>
          <p:nvPr/>
        </p:nvSpPr>
        <p:spPr bwMode="auto">
          <a:xfrm>
            <a:off x="4008438" y="2233613"/>
            <a:ext cx="215900" cy="2374900"/>
          </a:xfrm>
          <a:prstGeom prst="rightBrace">
            <a:avLst>
              <a:gd name="adj1" fmla="val 91667"/>
              <a:gd name="adj2" fmla="val 50000"/>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Tree>
    <p:extLst>
      <p:ext uri="{BB962C8B-B14F-4D97-AF65-F5344CB8AC3E}">
        <p14:creationId xmlns:p14="http://schemas.microsoft.com/office/powerpoint/2010/main" val="320915449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87458"/>
                                        </p:tgtEl>
                                        <p:attrNameLst>
                                          <p:attrName>style.visibility</p:attrName>
                                        </p:attrNameLst>
                                      </p:cBhvr>
                                      <p:to>
                                        <p:strVal val="visible"/>
                                      </p:to>
                                    </p:set>
                                    <p:animEffect transition="in" filter="fade">
                                      <p:cBhvr>
                                        <p:cTn id="7" dur="800" decel="100000"/>
                                        <p:tgtEl>
                                          <p:spTgt spid="787458"/>
                                        </p:tgtEl>
                                      </p:cBhvr>
                                    </p:animEffect>
                                    <p:anim calcmode="lin" valueType="num">
                                      <p:cBhvr>
                                        <p:cTn id="8" dur="800" decel="100000" fill="hold"/>
                                        <p:tgtEl>
                                          <p:spTgt spid="787458"/>
                                        </p:tgtEl>
                                        <p:attrNameLst>
                                          <p:attrName>style.rotation</p:attrName>
                                        </p:attrNameLst>
                                      </p:cBhvr>
                                      <p:tavLst>
                                        <p:tav tm="0">
                                          <p:val>
                                            <p:fltVal val="-90"/>
                                          </p:val>
                                        </p:tav>
                                        <p:tav tm="100000">
                                          <p:val>
                                            <p:fltVal val="0"/>
                                          </p:val>
                                        </p:tav>
                                      </p:tavLst>
                                    </p:anim>
                                    <p:anim calcmode="lin" valueType="num">
                                      <p:cBhvr>
                                        <p:cTn id="9" dur="800" decel="100000" fill="hold"/>
                                        <p:tgtEl>
                                          <p:spTgt spid="787458"/>
                                        </p:tgtEl>
                                        <p:attrNameLst>
                                          <p:attrName>ppt_x</p:attrName>
                                        </p:attrNameLst>
                                      </p:cBhvr>
                                      <p:tavLst>
                                        <p:tav tm="0">
                                          <p:val>
                                            <p:strVal val="#ppt_x+0.4"/>
                                          </p:val>
                                        </p:tav>
                                        <p:tav tm="100000">
                                          <p:val>
                                            <p:strVal val="#ppt_x-0.05"/>
                                          </p:val>
                                        </p:tav>
                                      </p:tavLst>
                                    </p:anim>
                                    <p:anim calcmode="lin" valueType="num">
                                      <p:cBhvr>
                                        <p:cTn id="10" dur="800" decel="100000" fill="hold"/>
                                        <p:tgtEl>
                                          <p:spTgt spid="78745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8745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8745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787460"/>
                                        </p:tgtEl>
                                        <p:attrNameLst>
                                          <p:attrName>style.visibility</p:attrName>
                                        </p:attrNameLst>
                                      </p:cBhvr>
                                      <p:to>
                                        <p:strVal val="visible"/>
                                      </p:to>
                                    </p:set>
                                    <p:animEffect transition="in" filter="fade">
                                      <p:cBhvr>
                                        <p:cTn id="16" dur="1000"/>
                                        <p:tgtEl>
                                          <p:spTgt spid="787460"/>
                                        </p:tgtEl>
                                      </p:cBhvr>
                                    </p:animEffect>
                                    <p:anim calcmode="lin" valueType="num">
                                      <p:cBhvr>
                                        <p:cTn id="17" dur="1000" fill="hold"/>
                                        <p:tgtEl>
                                          <p:spTgt spid="787460"/>
                                        </p:tgtEl>
                                        <p:attrNameLst>
                                          <p:attrName>ppt_x</p:attrName>
                                        </p:attrNameLst>
                                      </p:cBhvr>
                                      <p:tavLst>
                                        <p:tav tm="0">
                                          <p:val>
                                            <p:strVal val="#ppt_x"/>
                                          </p:val>
                                        </p:tav>
                                        <p:tav tm="100000">
                                          <p:val>
                                            <p:strVal val="#ppt_x"/>
                                          </p:val>
                                        </p:tav>
                                      </p:tavLst>
                                    </p:anim>
                                    <p:anim calcmode="lin" valueType="num">
                                      <p:cBhvr>
                                        <p:cTn id="18" dur="1000" fill="hold"/>
                                        <p:tgtEl>
                                          <p:spTgt spid="787460"/>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787462"/>
                                        </p:tgtEl>
                                        <p:attrNameLst>
                                          <p:attrName>style.visibility</p:attrName>
                                        </p:attrNameLst>
                                      </p:cBhvr>
                                      <p:to>
                                        <p:strVal val="visible"/>
                                      </p:to>
                                    </p:set>
                                    <p:animEffect transition="in" filter="fade">
                                      <p:cBhvr>
                                        <p:cTn id="23" dur="1000"/>
                                        <p:tgtEl>
                                          <p:spTgt spid="787462"/>
                                        </p:tgtEl>
                                      </p:cBhvr>
                                    </p:animEffect>
                                    <p:anim calcmode="lin" valueType="num">
                                      <p:cBhvr>
                                        <p:cTn id="24" dur="1000" fill="hold"/>
                                        <p:tgtEl>
                                          <p:spTgt spid="787462"/>
                                        </p:tgtEl>
                                        <p:attrNameLst>
                                          <p:attrName>ppt_x</p:attrName>
                                        </p:attrNameLst>
                                      </p:cBhvr>
                                      <p:tavLst>
                                        <p:tav tm="0">
                                          <p:val>
                                            <p:strVal val="#ppt_x"/>
                                          </p:val>
                                        </p:tav>
                                        <p:tav tm="100000">
                                          <p:val>
                                            <p:strVal val="#ppt_x"/>
                                          </p:val>
                                        </p:tav>
                                      </p:tavLst>
                                    </p:anim>
                                    <p:anim calcmode="lin" valueType="num">
                                      <p:cBhvr>
                                        <p:cTn id="25" dur="1000" fill="hold"/>
                                        <p:tgtEl>
                                          <p:spTgt spid="787462"/>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2" presetClass="entr" presetSubtype="0" fill="hold" nodeType="clickEffect">
                                  <p:stCondLst>
                                    <p:cond delay="0"/>
                                  </p:stCondLst>
                                  <p:childTnLst>
                                    <p:set>
                                      <p:cBhvr>
                                        <p:cTn id="29" dur="1" fill="hold">
                                          <p:stCondLst>
                                            <p:cond delay="0"/>
                                          </p:stCondLst>
                                        </p:cTn>
                                        <p:tgtEl>
                                          <p:spTgt spid="787464"/>
                                        </p:tgtEl>
                                        <p:attrNameLst>
                                          <p:attrName>style.visibility</p:attrName>
                                        </p:attrNameLst>
                                      </p:cBhvr>
                                      <p:to>
                                        <p:strVal val="visible"/>
                                      </p:to>
                                    </p:set>
                                    <p:animEffect transition="in" filter="fade">
                                      <p:cBhvr>
                                        <p:cTn id="30" dur="1000"/>
                                        <p:tgtEl>
                                          <p:spTgt spid="787464"/>
                                        </p:tgtEl>
                                      </p:cBhvr>
                                    </p:animEffect>
                                    <p:anim calcmode="lin" valueType="num">
                                      <p:cBhvr>
                                        <p:cTn id="31" dur="1000" fill="hold"/>
                                        <p:tgtEl>
                                          <p:spTgt spid="787464"/>
                                        </p:tgtEl>
                                        <p:attrNameLst>
                                          <p:attrName>ppt_x</p:attrName>
                                        </p:attrNameLst>
                                      </p:cBhvr>
                                      <p:tavLst>
                                        <p:tav tm="0">
                                          <p:val>
                                            <p:strVal val="#ppt_x"/>
                                          </p:val>
                                        </p:tav>
                                        <p:tav tm="100000">
                                          <p:val>
                                            <p:strVal val="#ppt_x"/>
                                          </p:val>
                                        </p:tav>
                                      </p:tavLst>
                                    </p:anim>
                                    <p:anim calcmode="lin" valueType="num">
                                      <p:cBhvr>
                                        <p:cTn id="32" dur="1000" fill="hold"/>
                                        <p:tgtEl>
                                          <p:spTgt spid="787464"/>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9" presetClass="entr" presetSubtype="0" decel="100000" fill="hold" nodeType="clickEffect">
                                  <p:stCondLst>
                                    <p:cond delay="0"/>
                                  </p:stCondLst>
                                  <p:childTnLst>
                                    <p:set>
                                      <p:cBhvr>
                                        <p:cTn id="36" dur="1" fill="hold">
                                          <p:stCondLst>
                                            <p:cond delay="0"/>
                                          </p:stCondLst>
                                        </p:cTn>
                                        <p:tgtEl>
                                          <p:spTgt spid="787469"/>
                                        </p:tgtEl>
                                        <p:attrNameLst>
                                          <p:attrName>style.visibility</p:attrName>
                                        </p:attrNameLst>
                                      </p:cBhvr>
                                      <p:to>
                                        <p:strVal val="visible"/>
                                      </p:to>
                                    </p:set>
                                    <p:anim calcmode="lin" valueType="num">
                                      <p:cBhvr>
                                        <p:cTn id="37" dur="500" fill="hold"/>
                                        <p:tgtEl>
                                          <p:spTgt spid="787469"/>
                                        </p:tgtEl>
                                        <p:attrNameLst>
                                          <p:attrName>ppt_w</p:attrName>
                                        </p:attrNameLst>
                                      </p:cBhvr>
                                      <p:tavLst>
                                        <p:tav tm="0">
                                          <p:val>
                                            <p:fltVal val="0"/>
                                          </p:val>
                                        </p:tav>
                                        <p:tav tm="100000">
                                          <p:val>
                                            <p:strVal val="#ppt_w"/>
                                          </p:val>
                                        </p:tav>
                                      </p:tavLst>
                                    </p:anim>
                                    <p:anim calcmode="lin" valueType="num">
                                      <p:cBhvr>
                                        <p:cTn id="38" dur="500" fill="hold"/>
                                        <p:tgtEl>
                                          <p:spTgt spid="787469"/>
                                        </p:tgtEl>
                                        <p:attrNameLst>
                                          <p:attrName>ppt_h</p:attrName>
                                        </p:attrNameLst>
                                      </p:cBhvr>
                                      <p:tavLst>
                                        <p:tav tm="0">
                                          <p:val>
                                            <p:fltVal val="0"/>
                                          </p:val>
                                        </p:tav>
                                        <p:tav tm="100000">
                                          <p:val>
                                            <p:strVal val="#ppt_h"/>
                                          </p:val>
                                        </p:tav>
                                      </p:tavLst>
                                    </p:anim>
                                    <p:anim calcmode="lin" valueType="num">
                                      <p:cBhvr>
                                        <p:cTn id="39" dur="500" fill="hold"/>
                                        <p:tgtEl>
                                          <p:spTgt spid="787469"/>
                                        </p:tgtEl>
                                        <p:attrNameLst>
                                          <p:attrName>style.rotation</p:attrName>
                                        </p:attrNameLst>
                                      </p:cBhvr>
                                      <p:tavLst>
                                        <p:tav tm="0">
                                          <p:val>
                                            <p:fltVal val="360"/>
                                          </p:val>
                                        </p:tav>
                                        <p:tav tm="100000">
                                          <p:val>
                                            <p:fltVal val="0"/>
                                          </p:val>
                                        </p:tav>
                                      </p:tavLst>
                                    </p:anim>
                                    <p:animEffect transition="in" filter="fade">
                                      <p:cBhvr>
                                        <p:cTn id="40" dur="500"/>
                                        <p:tgtEl>
                                          <p:spTgt spid="787469"/>
                                        </p:tgtEl>
                                      </p:cBhvr>
                                    </p:animEffect>
                                  </p:childTnLst>
                                </p:cTn>
                              </p:par>
                            </p:childTnLst>
                          </p:cTn>
                        </p:par>
                        <p:par>
                          <p:cTn id="41" fill="hold" nodeType="afterGroup">
                            <p:stCondLst>
                              <p:cond delay="500"/>
                            </p:stCondLst>
                            <p:childTnLst>
                              <p:par>
                                <p:cTn id="42" presetID="34" presetClass="entr" presetSubtype="0" fill="hold" nodeType="afterEffect">
                                  <p:stCondLst>
                                    <p:cond delay="0"/>
                                  </p:stCondLst>
                                  <p:childTnLst>
                                    <p:set>
                                      <p:cBhvr>
                                        <p:cTn id="43" dur="1" fill="hold">
                                          <p:stCondLst>
                                            <p:cond delay="0"/>
                                          </p:stCondLst>
                                        </p:cTn>
                                        <p:tgtEl>
                                          <p:spTgt spid="787468"/>
                                        </p:tgtEl>
                                        <p:attrNameLst>
                                          <p:attrName>style.visibility</p:attrName>
                                        </p:attrNameLst>
                                      </p:cBhvr>
                                      <p:to>
                                        <p:strVal val="visible"/>
                                      </p:to>
                                    </p:set>
                                    <p:anim from="(-#ppt_w/2)" to="(#ppt_x)" calcmode="lin" valueType="num">
                                      <p:cBhvr>
                                        <p:cTn id="44" dur="600" fill="hold">
                                          <p:stCondLst>
                                            <p:cond delay="0"/>
                                          </p:stCondLst>
                                        </p:cTn>
                                        <p:tgtEl>
                                          <p:spTgt spid="787468"/>
                                        </p:tgtEl>
                                        <p:attrNameLst>
                                          <p:attrName>ppt_x</p:attrName>
                                        </p:attrNameLst>
                                      </p:cBhvr>
                                    </p:anim>
                                    <p:anim from="0" to="-1.0" calcmode="lin" valueType="num">
                                      <p:cBhvr>
                                        <p:cTn id="45" dur="200" decel="50000" autoRev="1" fill="hold">
                                          <p:stCondLst>
                                            <p:cond delay="600"/>
                                          </p:stCondLst>
                                        </p:cTn>
                                        <p:tgtEl>
                                          <p:spTgt spid="787468"/>
                                        </p:tgtEl>
                                        <p:attrNameLst>
                                          <p:attrName>xshear</p:attrName>
                                        </p:attrNameLst>
                                      </p:cBhvr>
                                    </p:anim>
                                    <p:animScale>
                                      <p:cBhvr>
                                        <p:cTn id="46" dur="200" decel="100000" autoRev="1" fill="hold">
                                          <p:stCondLst>
                                            <p:cond delay="600"/>
                                          </p:stCondLst>
                                        </p:cTn>
                                        <p:tgtEl>
                                          <p:spTgt spid="787468"/>
                                        </p:tgtEl>
                                      </p:cBhvr>
                                      <p:from x="100000" y="100000"/>
                                      <p:to x="80000" y="100000"/>
                                    </p:animScale>
                                    <p:anim by="(#ppt_h/3+#ppt_w*0.1)" calcmode="lin" valueType="num">
                                      <p:cBhvr additive="sum">
                                        <p:cTn id="47" dur="200" decel="100000" autoRev="1" fill="hold">
                                          <p:stCondLst>
                                            <p:cond delay="600"/>
                                          </p:stCondLst>
                                        </p:cTn>
                                        <p:tgtEl>
                                          <p:spTgt spid="787468"/>
                                        </p:tgtEl>
                                        <p:attrNameLst>
                                          <p:attrName>ppt_x</p:attrName>
                                        </p:attrNameLst>
                                      </p:cBhvr>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34" presetClass="entr" presetSubtype="0" fill="hold" nodeType="clickEffect">
                                  <p:stCondLst>
                                    <p:cond delay="0"/>
                                  </p:stCondLst>
                                  <p:childTnLst>
                                    <p:set>
                                      <p:cBhvr>
                                        <p:cTn id="51" dur="1" fill="hold">
                                          <p:stCondLst>
                                            <p:cond delay="0"/>
                                          </p:stCondLst>
                                        </p:cTn>
                                        <p:tgtEl>
                                          <p:spTgt spid="787466"/>
                                        </p:tgtEl>
                                        <p:attrNameLst>
                                          <p:attrName>style.visibility</p:attrName>
                                        </p:attrNameLst>
                                      </p:cBhvr>
                                      <p:to>
                                        <p:strVal val="visible"/>
                                      </p:to>
                                    </p:set>
                                    <p:anim from="(-#ppt_w/2)" to="(#ppt_x)" calcmode="lin" valueType="num">
                                      <p:cBhvr>
                                        <p:cTn id="52" dur="600" fill="hold">
                                          <p:stCondLst>
                                            <p:cond delay="0"/>
                                          </p:stCondLst>
                                        </p:cTn>
                                        <p:tgtEl>
                                          <p:spTgt spid="787466"/>
                                        </p:tgtEl>
                                        <p:attrNameLst>
                                          <p:attrName>ppt_x</p:attrName>
                                        </p:attrNameLst>
                                      </p:cBhvr>
                                    </p:anim>
                                    <p:anim from="0" to="-1.0" calcmode="lin" valueType="num">
                                      <p:cBhvr>
                                        <p:cTn id="53" dur="200" decel="50000" autoRev="1" fill="hold">
                                          <p:stCondLst>
                                            <p:cond delay="600"/>
                                          </p:stCondLst>
                                        </p:cTn>
                                        <p:tgtEl>
                                          <p:spTgt spid="787466"/>
                                        </p:tgtEl>
                                        <p:attrNameLst>
                                          <p:attrName>xshear</p:attrName>
                                        </p:attrNameLst>
                                      </p:cBhvr>
                                    </p:anim>
                                    <p:animScale>
                                      <p:cBhvr>
                                        <p:cTn id="54" dur="200" decel="100000" autoRev="1" fill="hold">
                                          <p:stCondLst>
                                            <p:cond delay="600"/>
                                          </p:stCondLst>
                                        </p:cTn>
                                        <p:tgtEl>
                                          <p:spTgt spid="787466"/>
                                        </p:tgtEl>
                                      </p:cBhvr>
                                      <p:from x="100000" y="100000"/>
                                      <p:to x="80000" y="100000"/>
                                    </p:animScale>
                                    <p:anim by="(#ppt_h/3+#ppt_w*0.1)" calcmode="lin" valueType="num">
                                      <p:cBhvr additive="sum">
                                        <p:cTn id="55" dur="200" decel="100000" autoRev="1" fill="hold">
                                          <p:stCondLst>
                                            <p:cond delay="600"/>
                                          </p:stCondLst>
                                        </p:cTn>
                                        <p:tgtEl>
                                          <p:spTgt spid="78746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745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82" name="Rectangle 2"/>
          <p:cNvSpPr>
            <a:spLocks noGrp="1" noChangeArrowheads="1"/>
          </p:cNvSpPr>
          <p:nvPr>
            <p:ph type="title"/>
          </p:nvPr>
        </p:nvSpPr>
        <p:spPr>
          <a:xfrm>
            <a:off x="2271713" y="1196975"/>
            <a:ext cx="8001000" cy="838200"/>
          </a:xfrm>
        </p:spPr>
        <p:txBody>
          <a:bodyPr/>
          <a:lstStyle/>
          <a:p>
            <a:pPr eaLnBrk="1" hangingPunct="1"/>
            <a:r>
              <a:rPr lang="fa-IR" altLang="en-US" sz="2800"/>
              <a:t>تمرين 4</a:t>
            </a:r>
            <a:endParaRPr lang="en-US" altLang="en-US" sz="2800"/>
          </a:p>
        </p:txBody>
      </p:sp>
      <p:sp>
        <p:nvSpPr>
          <p:cNvPr id="788483" name="Rectangle 3"/>
          <p:cNvSpPr>
            <a:spLocks noGrp="1" noChangeArrowheads="1"/>
          </p:cNvSpPr>
          <p:nvPr>
            <p:ph type="body" idx="1"/>
          </p:nvPr>
        </p:nvSpPr>
        <p:spPr>
          <a:xfrm>
            <a:off x="2209800" y="2565400"/>
            <a:ext cx="7772400" cy="1989138"/>
          </a:xfrm>
        </p:spPr>
        <p:txBody>
          <a:bodyPr/>
          <a:lstStyle/>
          <a:p>
            <a:pPr marL="0" indent="0" algn="just">
              <a:buNone/>
            </a:pPr>
            <a:r>
              <a:rPr lang="fa-IR" altLang="en-US" smtClean="0"/>
              <a:t>به وسيلۀ سيمي دو كرۀ رسانا با بارهاي </a:t>
            </a:r>
            <a:r>
              <a:rPr lang="en-US" altLang="en-US" smtClean="0">
                <a:solidFill>
                  <a:srgbClr val="000000"/>
                </a:solidFill>
                <a:cs typeface="Times New Roman" panose="02020603050405020304" pitchFamily="18" charset="0"/>
              </a:rPr>
              <a:t>q</a:t>
            </a:r>
            <a:r>
              <a:rPr lang="en-US" altLang="en-US" baseline="-25000" smtClean="0">
                <a:solidFill>
                  <a:srgbClr val="000000"/>
                </a:solidFill>
                <a:latin typeface="B Nazanin" panose="00000400000000000000" pitchFamily="2" charset="-78"/>
              </a:rPr>
              <a:t>1</a:t>
            </a:r>
            <a:r>
              <a:rPr lang="fa-IR" altLang="en-US" smtClean="0"/>
              <a:t>و</a:t>
            </a:r>
            <a:r>
              <a:rPr lang="en-US" altLang="en-US" smtClean="0">
                <a:solidFill>
                  <a:srgbClr val="000000"/>
                </a:solidFill>
                <a:cs typeface="Times New Roman" panose="02020603050405020304" pitchFamily="18" charset="0"/>
              </a:rPr>
              <a:t>q</a:t>
            </a:r>
            <a:r>
              <a:rPr lang="en-US" altLang="en-US" baseline="-25000" smtClean="0">
                <a:solidFill>
                  <a:srgbClr val="000000"/>
                </a:solidFill>
                <a:latin typeface="B Nazanin" panose="00000400000000000000" pitchFamily="2" charset="-78"/>
              </a:rPr>
              <a:t>2</a:t>
            </a:r>
            <a:r>
              <a:rPr lang="fa-IR" altLang="en-US" smtClean="0"/>
              <a:t> به شعاعهاي </a:t>
            </a:r>
            <a:r>
              <a:rPr lang="en-US" altLang="en-US" smtClean="0">
                <a:solidFill>
                  <a:srgbClr val="000000"/>
                </a:solidFill>
                <a:cs typeface="Times New Roman" panose="02020603050405020304" pitchFamily="18" charset="0"/>
              </a:rPr>
              <a:t>R</a:t>
            </a:r>
            <a:r>
              <a:rPr lang="en-US" altLang="en-US" baseline="-25000" smtClean="0">
                <a:solidFill>
                  <a:srgbClr val="000000"/>
                </a:solidFill>
                <a:latin typeface="B Nazanin" panose="00000400000000000000" pitchFamily="2" charset="-78"/>
              </a:rPr>
              <a:t>1</a:t>
            </a:r>
            <a:r>
              <a:rPr lang="en-US" altLang="en-US" smtClean="0">
                <a:solidFill>
                  <a:srgbClr val="000000"/>
                </a:solidFill>
                <a:cs typeface="Times New Roman" panose="02020603050405020304" pitchFamily="18" charset="0"/>
              </a:rPr>
              <a:t>&gt;R</a:t>
            </a:r>
            <a:r>
              <a:rPr lang="en-US" altLang="en-US" baseline="-25000" smtClean="0">
                <a:solidFill>
                  <a:srgbClr val="000000"/>
                </a:solidFill>
                <a:latin typeface="B Nazanin" panose="00000400000000000000" pitchFamily="2" charset="-78"/>
              </a:rPr>
              <a:t>2</a:t>
            </a:r>
            <a:r>
              <a:rPr lang="fa-IR" altLang="en-US" smtClean="0"/>
              <a:t> را كه در فاصلۀ زيادي از يكديگر قرار دارند به هم وصل ميكنيم نشان دهيد چگالي بار روي دو كره با شعاع انحنا نسبت عكس دارد، يعني تراكم بار الكتريكي روي نقاط نوك تيز جسم رسانا بيشتر است.</a:t>
            </a:r>
            <a:endParaRPr lang="en-US" altLang="en-US" baseline="-25000" smtClean="0"/>
          </a:p>
        </p:txBody>
      </p:sp>
    </p:spTree>
    <p:extLst>
      <p:ext uri="{BB962C8B-B14F-4D97-AF65-F5344CB8AC3E}">
        <p14:creationId xmlns:p14="http://schemas.microsoft.com/office/powerpoint/2010/main" val="13220324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88482"/>
                                        </p:tgtEl>
                                        <p:attrNameLst>
                                          <p:attrName>style.visibility</p:attrName>
                                        </p:attrNameLst>
                                      </p:cBhvr>
                                      <p:to>
                                        <p:strVal val="visible"/>
                                      </p:to>
                                    </p:set>
                                    <p:animEffect transition="in" filter="fade">
                                      <p:cBhvr>
                                        <p:cTn id="7" dur="800" decel="100000"/>
                                        <p:tgtEl>
                                          <p:spTgt spid="788482"/>
                                        </p:tgtEl>
                                      </p:cBhvr>
                                    </p:animEffect>
                                    <p:anim calcmode="lin" valueType="num">
                                      <p:cBhvr>
                                        <p:cTn id="8" dur="800" decel="100000" fill="hold"/>
                                        <p:tgtEl>
                                          <p:spTgt spid="788482"/>
                                        </p:tgtEl>
                                        <p:attrNameLst>
                                          <p:attrName>style.rotation</p:attrName>
                                        </p:attrNameLst>
                                      </p:cBhvr>
                                      <p:tavLst>
                                        <p:tav tm="0">
                                          <p:val>
                                            <p:fltVal val="-90"/>
                                          </p:val>
                                        </p:tav>
                                        <p:tav tm="100000">
                                          <p:val>
                                            <p:fltVal val="0"/>
                                          </p:val>
                                        </p:tav>
                                      </p:tavLst>
                                    </p:anim>
                                    <p:anim calcmode="lin" valueType="num">
                                      <p:cBhvr>
                                        <p:cTn id="9" dur="800" decel="100000" fill="hold"/>
                                        <p:tgtEl>
                                          <p:spTgt spid="788482"/>
                                        </p:tgtEl>
                                        <p:attrNameLst>
                                          <p:attrName>ppt_x</p:attrName>
                                        </p:attrNameLst>
                                      </p:cBhvr>
                                      <p:tavLst>
                                        <p:tav tm="0">
                                          <p:val>
                                            <p:strVal val="#ppt_x+0.4"/>
                                          </p:val>
                                        </p:tav>
                                        <p:tav tm="100000">
                                          <p:val>
                                            <p:strVal val="#ppt_x-0.05"/>
                                          </p:val>
                                        </p:tav>
                                      </p:tavLst>
                                    </p:anim>
                                    <p:anim calcmode="lin" valueType="num">
                                      <p:cBhvr>
                                        <p:cTn id="10" dur="800" decel="100000" fill="hold"/>
                                        <p:tgtEl>
                                          <p:spTgt spid="78848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8848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8848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88483">
                                            <p:txEl>
                                              <p:pRg st="0" end="0"/>
                                            </p:txEl>
                                          </p:spTgt>
                                        </p:tgtEl>
                                        <p:attrNameLst>
                                          <p:attrName>style.visibility</p:attrName>
                                        </p:attrNameLst>
                                      </p:cBhvr>
                                      <p:to>
                                        <p:strVal val="visible"/>
                                      </p:to>
                                    </p:set>
                                    <p:anim calcmode="discrete" valueType="clr">
                                      <p:cBhvr override="childStyle">
                                        <p:cTn id="16" dur="80"/>
                                        <p:tgtEl>
                                          <p:spTgt spid="78848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88483">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78848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82" grpId="0"/>
      <p:bldP spid="78848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Rectangle 2"/>
          <p:cNvSpPr>
            <a:spLocks noGrp="1" noChangeArrowheads="1"/>
          </p:cNvSpPr>
          <p:nvPr>
            <p:ph type="title" sz="quarter"/>
          </p:nvPr>
        </p:nvSpPr>
        <p:spPr>
          <a:xfrm>
            <a:off x="2271713" y="549275"/>
            <a:ext cx="8001000" cy="838200"/>
          </a:xfrm>
        </p:spPr>
        <p:txBody>
          <a:bodyPr/>
          <a:lstStyle/>
          <a:p>
            <a:pPr eaLnBrk="1" hangingPunct="1"/>
            <a:r>
              <a:rPr lang="fa-IR" altLang="en-US" smtClean="0"/>
              <a:t>حل تمرين 4</a:t>
            </a:r>
            <a:endParaRPr lang="en-US" altLang="en-US" baseline="-25000" smtClean="0">
              <a:latin typeface="B Nazanin" panose="00000400000000000000" pitchFamily="2" charset="-78"/>
            </a:endParaRPr>
          </a:p>
        </p:txBody>
      </p:sp>
      <p:graphicFrame>
        <p:nvGraphicFramePr>
          <p:cNvPr id="789508" name="Object 4"/>
          <p:cNvGraphicFramePr>
            <a:graphicFrameLocks noChangeAspect="1"/>
          </p:cNvGraphicFramePr>
          <p:nvPr>
            <p:ph sz="quarter" idx="1"/>
          </p:nvPr>
        </p:nvGraphicFramePr>
        <p:xfrm>
          <a:off x="2208213" y="2873376"/>
          <a:ext cx="2087562" cy="1203325"/>
        </p:xfrm>
        <a:graphic>
          <a:graphicData uri="http://schemas.openxmlformats.org/presentationml/2006/ole">
            <mc:AlternateContent xmlns:mc="http://schemas.openxmlformats.org/markup-compatibility/2006">
              <mc:Choice xmlns:v="urn:schemas-microsoft-com:vml" Requires="v">
                <p:oleObj spid="_x0000_s35842" name="Equation" r:id="rId3" imgW="748975" imgH="431613" progId="Equation.3">
                  <p:embed/>
                </p:oleObj>
              </mc:Choice>
              <mc:Fallback>
                <p:oleObj name="Equation" r:id="rId3" imgW="748975"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213" y="2873376"/>
                        <a:ext cx="2087562" cy="1203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9510" name="Object 6"/>
          <p:cNvGraphicFramePr>
            <a:graphicFrameLocks noChangeAspect="1"/>
          </p:cNvGraphicFramePr>
          <p:nvPr>
            <p:ph sz="quarter" idx="2"/>
          </p:nvPr>
        </p:nvGraphicFramePr>
        <p:xfrm>
          <a:off x="2206625" y="4752976"/>
          <a:ext cx="1512888" cy="1196975"/>
        </p:xfrm>
        <a:graphic>
          <a:graphicData uri="http://schemas.openxmlformats.org/presentationml/2006/ole">
            <mc:AlternateContent xmlns:mc="http://schemas.openxmlformats.org/markup-compatibility/2006">
              <mc:Choice xmlns:v="urn:schemas-microsoft-com:vml" Requires="v">
                <p:oleObj spid="_x0000_s35843" name="Equation" r:id="rId5" imgW="545863" imgH="431613" progId="Equation.3">
                  <p:embed/>
                </p:oleObj>
              </mc:Choice>
              <mc:Fallback>
                <p:oleObj name="Equation" r:id="rId5" imgW="545863" imgH="4316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6625" y="4752976"/>
                        <a:ext cx="1512888" cy="1196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9512" name="Object 8"/>
          <p:cNvGraphicFramePr>
            <a:graphicFrameLocks noChangeAspect="1"/>
          </p:cNvGraphicFramePr>
          <p:nvPr>
            <p:ph sz="quarter" idx="3"/>
          </p:nvPr>
        </p:nvGraphicFramePr>
        <p:xfrm>
          <a:off x="4440239" y="4440238"/>
          <a:ext cx="3240087" cy="1725612"/>
        </p:xfrm>
        <a:graphic>
          <a:graphicData uri="http://schemas.openxmlformats.org/presentationml/2006/ole">
            <mc:AlternateContent xmlns:mc="http://schemas.openxmlformats.org/markup-compatibility/2006">
              <mc:Choice xmlns:v="urn:schemas-microsoft-com:vml" Requires="v">
                <p:oleObj spid="_x0000_s35844" name="Equation" r:id="rId7" imgW="901309" imgH="583947" progId="Equation.3">
                  <p:embed/>
                </p:oleObj>
              </mc:Choice>
              <mc:Fallback>
                <p:oleObj name="Equation" r:id="rId7" imgW="901309" imgH="58394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40239" y="4440238"/>
                        <a:ext cx="3240087" cy="172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9514" name="Object 10"/>
          <p:cNvGraphicFramePr>
            <a:graphicFrameLocks noChangeAspect="1"/>
          </p:cNvGraphicFramePr>
          <p:nvPr>
            <p:ph sz="quarter" idx="4"/>
          </p:nvPr>
        </p:nvGraphicFramePr>
        <p:xfrm>
          <a:off x="7751764" y="4829176"/>
          <a:ext cx="1944687" cy="1120775"/>
        </p:xfrm>
        <a:graphic>
          <a:graphicData uri="http://schemas.openxmlformats.org/presentationml/2006/ole">
            <mc:AlternateContent xmlns:mc="http://schemas.openxmlformats.org/markup-compatibility/2006">
              <mc:Choice xmlns:v="urn:schemas-microsoft-com:vml" Requires="v">
                <p:oleObj spid="_x0000_s35845" name="Equation" r:id="rId9" imgW="748975" imgH="431613" progId="Equation.3">
                  <p:embed/>
                </p:oleObj>
              </mc:Choice>
              <mc:Fallback>
                <p:oleObj name="Equation" r:id="rId9" imgW="748975" imgH="431613"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51764" y="4829176"/>
                        <a:ext cx="1944687" cy="1120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89516" name="Group 12"/>
          <p:cNvGrpSpPr>
            <a:grpSpLocks/>
          </p:cNvGrpSpPr>
          <p:nvPr/>
        </p:nvGrpSpPr>
        <p:grpSpPr bwMode="auto">
          <a:xfrm>
            <a:off x="2459038" y="842963"/>
            <a:ext cx="5581650" cy="2081212"/>
            <a:chOff x="748" y="2709"/>
            <a:chExt cx="3516" cy="1311"/>
          </a:xfrm>
        </p:grpSpPr>
        <p:sp>
          <p:nvSpPr>
            <p:cNvPr id="789517" name="Oval 13"/>
            <p:cNvSpPr>
              <a:spLocks noChangeArrowheads="1"/>
            </p:cNvSpPr>
            <p:nvPr/>
          </p:nvSpPr>
          <p:spPr bwMode="auto">
            <a:xfrm>
              <a:off x="748" y="2886"/>
              <a:ext cx="726" cy="726"/>
            </a:xfrm>
            <a:prstGeom prst="ellipse">
              <a:avLst/>
            </a:prstGeom>
            <a:gradFill rotWithShape="1">
              <a:gsLst>
                <a:gs pos="0">
                  <a:schemeClr val="hlink"/>
                </a:gs>
                <a:gs pos="100000">
                  <a:schemeClr val="hlink">
                    <a:gamma/>
                    <a:shade val="56863"/>
                    <a:invGamma/>
                  </a:schemeClr>
                </a:gs>
              </a:gsLst>
              <a:path path="shape">
                <a:fillToRect l="50000" t="50000" r="50000" b="50000"/>
              </a:path>
            </a:gradFill>
            <a:ln>
              <a:noFill/>
            </a:ln>
            <a:effectLst/>
            <a:extLst>
              <a:ext uri="{91240B29-F687-4F45-9708-019B960494DF}">
                <a14:hiddenLine xmlns:a14="http://schemas.microsoft.com/office/drawing/2010/main" w="19050" cap="sq">
                  <a:solidFill>
                    <a:schemeClr val="tx1"/>
                  </a:solidFill>
                  <a:round/>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789518" name="Oval 14"/>
            <p:cNvSpPr>
              <a:spLocks noChangeArrowheads="1"/>
            </p:cNvSpPr>
            <p:nvPr/>
          </p:nvSpPr>
          <p:spPr bwMode="auto">
            <a:xfrm>
              <a:off x="2925" y="2840"/>
              <a:ext cx="1180" cy="1180"/>
            </a:xfrm>
            <a:prstGeom prst="ellipse">
              <a:avLst/>
            </a:prstGeom>
            <a:gradFill rotWithShape="1">
              <a:gsLst>
                <a:gs pos="0">
                  <a:schemeClr val="hlink"/>
                </a:gs>
                <a:gs pos="100000">
                  <a:schemeClr val="hlink">
                    <a:gamma/>
                    <a:shade val="58431"/>
                    <a:invGamma/>
                  </a:schemeClr>
                </a:gs>
              </a:gsLst>
              <a:path path="shape">
                <a:fillToRect l="50000" t="50000" r="50000" b="50000"/>
              </a:path>
            </a:gradFill>
            <a:ln>
              <a:noFill/>
            </a:ln>
            <a:effectLst/>
            <a:extLst>
              <a:ext uri="{91240B29-F687-4F45-9708-019B960494DF}">
                <a14:hiddenLine xmlns:a14="http://schemas.microsoft.com/office/drawing/2010/main" w="19050" cap="sq">
                  <a:solidFill>
                    <a:schemeClr val="tx1"/>
                  </a:solidFill>
                  <a:round/>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208908" name="Line 15"/>
            <p:cNvSpPr>
              <a:spLocks noChangeShapeType="1"/>
            </p:cNvSpPr>
            <p:nvPr/>
          </p:nvSpPr>
          <p:spPr bwMode="auto">
            <a:xfrm flipV="1">
              <a:off x="1111" y="2972"/>
              <a:ext cx="231" cy="277"/>
            </a:xfrm>
            <a:prstGeom prst="line">
              <a:avLst/>
            </a:prstGeom>
            <a:noFill/>
            <a:ln w="19050" cap="sq">
              <a:solidFill>
                <a:srgbClr val="FF00FF"/>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909" name="Oval 16"/>
            <p:cNvSpPr>
              <a:spLocks noChangeArrowheads="1"/>
            </p:cNvSpPr>
            <p:nvPr/>
          </p:nvSpPr>
          <p:spPr bwMode="auto">
            <a:xfrm>
              <a:off x="1096" y="3241"/>
              <a:ext cx="23" cy="23"/>
            </a:xfrm>
            <a:prstGeom prst="ellipse">
              <a:avLst/>
            </a:prstGeom>
            <a:solidFill>
              <a:srgbClr val="FF3399"/>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8910" name="Line 17"/>
            <p:cNvSpPr>
              <a:spLocks noChangeShapeType="1"/>
            </p:cNvSpPr>
            <p:nvPr/>
          </p:nvSpPr>
          <p:spPr bwMode="auto">
            <a:xfrm flipV="1">
              <a:off x="3519" y="3058"/>
              <a:ext cx="454" cy="363"/>
            </a:xfrm>
            <a:prstGeom prst="line">
              <a:avLst/>
            </a:prstGeom>
            <a:noFill/>
            <a:ln w="19050" cap="sq">
              <a:solidFill>
                <a:srgbClr val="FF00FF"/>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911" name="Oval 18"/>
            <p:cNvSpPr>
              <a:spLocks noChangeArrowheads="1"/>
            </p:cNvSpPr>
            <p:nvPr/>
          </p:nvSpPr>
          <p:spPr bwMode="auto">
            <a:xfrm>
              <a:off x="3503" y="3413"/>
              <a:ext cx="23" cy="23"/>
            </a:xfrm>
            <a:prstGeom prst="ellipse">
              <a:avLst/>
            </a:prstGeom>
            <a:solidFill>
              <a:srgbClr val="FF3399"/>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08912" name="Freeform 19"/>
            <p:cNvSpPr>
              <a:spLocks/>
            </p:cNvSpPr>
            <p:nvPr/>
          </p:nvSpPr>
          <p:spPr bwMode="auto">
            <a:xfrm>
              <a:off x="1248" y="2709"/>
              <a:ext cx="1723" cy="494"/>
            </a:xfrm>
            <a:custGeom>
              <a:avLst/>
              <a:gdLst>
                <a:gd name="T0" fmla="*/ 0 w 1723"/>
                <a:gd name="T1" fmla="*/ 195 h 494"/>
                <a:gd name="T2" fmla="*/ 536 w 1723"/>
                <a:gd name="T3" fmla="*/ 35 h 494"/>
                <a:gd name="T4" fmla="*/ 1232 w 1723"/>
                <a:gd name="T5" fmla="*/ 403 h 494"/>
                <a:gd name="T6" fmla="*/ 1723 w 1723"/>
                <a:gd name="T7" fmla="*/ 494 h 49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23" h="494">
                  <a:moveTo>
                    <a:pt x="0" y="195"/>
                  </a:moveTo>
                  <a:cubicBezTo>
                    <a:pt x="56" y="149"/>
                    <a:pt x="331" y="0"/>
                    <a:pt x="536" y="35"/>
                  </a:cubicBezTo>
                  <a:cubicBezTo>
                    <a:pt x="741" y="70"/>
                    <a:pt x="1034" y="327"/>
                    <a:pt x="1232" y="403"/>
                  </a:cubicBezTo>
                  <a:cubicBezTo>
                    <a:pt x="1430" y="479"/>
                    <a:pt x="1621" y="475"/>
                    <a:pt x="1723" y="494"/>
                  </a:cubicBezTo>
                </a:path>
              </a:pathLst>
            </a:custGeom>
            <a:noFill/>
            <a:ln w="19050" cap="sq" cmpd="sng">
              <a:solidFill>
                <a:srgbClr val="CC9900"/>
              </a:solidFill>
              <a:prstDash val="solid"/>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913" name="Rectangle 20"/>
            <p:cNvSpPr>
              <a:spLocks noChangeArrowheads="1"/>
            </p:cNvSpPr>
            <p:nvPr/>
          </p:nvSpPr>
          <p:spPr bwMode="auto">
            <a:xfrm>
              <a:off x="1175" y="3066"/>
              <a:ext cx="281"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chemeClr val="bg1"/>
                  </a:solidFill>
                  <a:cs typeface="Times New Roman" panose="02020603050405020304" pitchFamily="18" charset="0"/>
                </a:rPr>
                <a:t>R</a:t>
              </a:r>
              <a:r>
                <a:rPr lang="fa-IR" altLang="en-US" sz="2000" baseline="-25000">
                  <a:solidFill>
                    <a:schemeClr val="bg1"/>
                  </a:solidFill>
                  <a:cs typeface="Times New Roman" panose="02020603050405020304" pitchFamily="18" charset="0"/>
                </a:rPr>
                <a:t>1</a:t>
              </a:r>
              <a:endParaRPr lang="en-US" altLang="en-US" sz="2000" baseline="-25000">
                <a:solidFill>
                  <a:schemeClr val="bg1"/>
                </a:solidFill>
                <a:cs typeface="Times New Roman" panose="02020603050405020304" pitchFamily="18" charset="0"/>
              </a:endParaRPr>
            </a:p>
          </p:txBody>
        </p:sp>
        <p:sp>
          <p:nvSpPr>
            <p:cNvPr id="208914" name="Rectangle 21"/>
            <p:cNvSpPr>
              <a:spLocks noChangeArrowheads="1"/>
            </p:cNvSpPr>
            <p:nvPr/>
          </p:nvSpPr>
          <p:spPr bwMode="auto">
            <a:xfrm>
              <a:off x="3699" y="3190"/>
              <a:ext cx="31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chemeClr val="bg1"/>
                  </a:solidFill>
                  <a:cs typeface="Times New Roman" panose="02020603050405020304" pitchFamily="18" charset="0"/>
                </a:rPr>
                <a:t>R</a:t>
              </a:r>
              <a:r>
                <a:rPr lang="fa-IR" altLang="en-US" sz="2400" baseline="-25000">
                  <a:solidFill>
                    <a:schemeClr val="bg1"/>
                  </a:solidFill>
                  <a:cs typeface="Times New Roman" panose="02020603050405020304" pitchFamily="18" charset="0"/>
                </a:rPr>
                <a:t>2</a:t>
              </a:r>
              <a:endParaRPr lang="en-US" altLang="en-US" sz="2400" baseline="-25000">
                <a:solidFill>
                  <a:schemeClr val="bg1"/>
                </a:solidFill>
                <a:cs typeface="Times New Roman" panose="02020603050405020304" pitchFamily="18" charset="0"/>
              </a:endParaRPr>
            </a:p>
          </p:txBody>
        </p:sp>
        <p:sp>
          <p:nvSpPr>
            <p:cNvPr id="208915" name="Rectangle 22"/>
            <p:cNvSpPr>
              <a:spLocks noChangeArrowheads="1"/>
            </p:cNvSpPr>
            <p:nvPr/>
          </p:nvSpPr>
          <p:spPr bwMode="auto">
            <a:xfrm>
              <a:off x="1346" y="3329"/>
              <a:ext cx="2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q</a:t>
              </a:r>
              <a:r>
                <a:rPr lang="fa-IR" altLang="en-US" sz="2400" baseline="-25000">
                  <a:cs typeface="Times New Roman" panose="02020603050405020304" pitchFamily="18" charset="0"/>
                </a:rPr>
                <a:t>1</a:t>
              </a:r>
              <a:endParaRPr lang="en-US" altLang="en-US" sz="2400" baseline="-25000">
                <a:cs typeface="Times New Roman" panose="02020603050405020304" pitchFamily="18" charset="0"/>
              </a:endParaRPr>
            </a:p>
          </p:txBody>
        </p:sp>
        <p:sp>
          <p:nvSpPr>
            <p:cNvPr id="208916" name="Rectangle 23"/>
            <p:cNvSpPr>
              <a:spLocks noChangeArrowheads="1"/>
            </p:cNvSpPr>
            <p:nvPr/>
          </p:nvSpPr>
          <p:spPr bwMode="auto">
            <a:xfrm>
              <a:off x="3985" y="3596"/>
              <a:ext cx="2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cs typeface="Times New Roman" panose="02020603050405020304" pitchFamily="18" charset="0"/>
                </a:rPr>
                <a:t>q</a:t>
              </a:r>
              <a:r>
                <a:rPr lang="fa-IR" altLang="en-US" sz="2400" baseline="-25000">
                  <a:cs typeface="Times New Roman" panose="02020603050405020304" pitchFamily="18" charset="0"/>
                </a:rPr>
                <a:t>2</a:t>
              </a:r>
              <a:endParaRPr lang="en-US" altLang="en-US" sz="2400" baseline="-25000">
                <a:cs typeface="Times New Roman" panose="02020603050405020304" pitchFamily="18" charset="0"/>
              </a:endParaRPr>
            </a:p>
          </p:txBody>
        </p:sp>
      </p:grpSp>
      <p:sp>
        <p:nvSpPr>
          <p:cNvPr id="789529" name="Rectangle 25"/>
          <p:cNvSpPr>
            <a:spLocks noChangeArrowheads="1"/>
          </p:cNvSpPr>
          <p:nvPr/>
        </p:nvSpPr>
        <p:spPr bwMode="auto">
          <a:xfrm>
            <a:off x="4440239" y="1819276"/>
            <a:ext cx="10310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D0D81"/>
                </a:solidFill>
              </a:rPr>
              <a:t>V</a:t>
            </a:r>
            <a:r>
              <a:rPr lang="en-US" altLang="en-US" sz="2400" baseline="-25000">
                <a:solidFill>
                  <a:srgbClr val="0D0D81"/>
                </a:solidFill>
                <a:latin typeface="B Nazanin" panose="00000400000000000000" pitchFamily="2" charset="-78"/>
              </a:rPr>
              <a:t>1</a:t>
            </a:r>
            <a:r>
              <a:rPr lang="en-US" altLang="en-US" sz="2400">
                <a:solidFill>
                  <a:srgbClr val="0D0D81"/>
                </a:solidFill>
              </a:rPr>
              <a:t>=V</a:t>
            </a:r>
            <a:r>
              <a:rPr lang="en-US" altLang="en-US" sz="2400" baseline="-25000">
                <a:solidFill>
                  <a:srgbClr val="0D0D81"/>
                </a:solidFill>
                <a:latin typeface="B Nazanin" panose="00000400000000000000" pitchFamily="2" charset="-78"/>
              </a:rPr>
              <a:t>2</a:t>
            </a:r>
          </a:p>
        </p:txBody>
      </p:sp>
      <p:graphicFrame>
        <p:nvGraphicFramePr>
          <p:cNvPr id="789530" name="Object 26"/>
          <p:cNvGraphicFramePr>
            <a:graphicFrameLocks noChangeAspect="1"/>
          </p:cNvGraphicFramePr>
          <p:nvPr/>
        </p:nvGraphicFramePr>
        <p:xfrm>
          <a:off x="3925889" y="5229226"/>
          <a:ext cx="211137" cy="282575"/>
        </p:xfrm>
        <a:graphic>
          <a:graphicData uri="http://schemas.openxmlformats.org/presentationml/2006/ole">
            <mc:AlternateContent xmlns:mc="http://schemas.openxmlformats.org/markup-compatibility/2006">
              <mc:Choice xmlns:v="urn:schemas-microsoft-com:vml" Requires="v">
                <p:oleObj spid="_x0000_s35846" name="Equation" r:id="rId11" imgW="76068" imgH="101424" progId="Equation.3">
                  <p:embed/>
                </p:oleObj>
              </mc:Choice>
              <mc:Fallback>
                <p:oleObj name="Equation" r:id="rId11" imgW="76068" imgH="10142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25889" y="5229226"/>
                        <a:ext cx="211137" cy="282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8225283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89506"/>
                                        </p:tgtEl>
                                        <p:attrNameLst>
                                          <p:attrName>style.visibility</p:attrName>
                                        </p:attrNameLst>
                                      </p:cBhvr>
                                      <p:to>
                                        <p:strVal val="visible"/>
                                      </p:to>
                                    </p:set>
                                    <p:animEffect transition="in" filter="fade">
                                      <p:cBhvr>
                                        <p:cTn id="7" dur="800" decel="100000"/>
                                        <p:tgtEl>
                                          <p:spTgt spid="789506"/>
                                        </p:tgtEl>
                                      </p:cBhvr>
                                    </p:animEffect>
                                    <p:anim calcmode="lin" valueType="num">
                                      <p:cBhvr>
                                        <p:cTn id="8" dur="800" decel="100000" fill="hold"/>
                                        <p:tgtEl>
                                          <p:spTgt spid="789506"/>
                                        </p:tgtEl>
                                        <p:attrNameLst>
                                          <p:attrName>style.rotation</p:attrName>
                                        </p:attrNameLst>
                                      </p:cBhvr>
                                      <p:tavLst>
                                        <p:tav tm="0">
                                          <p:val>
                                            <p:fltVal val="-90"/>
                                          </p:val>
                                        </p:tav>
                                        <p:tav tm="100000">
                                          <p:val>
                                            <p:fltVal val="0"/>
                                          </p:val>
                                        </p:tav>
                                      </p:tavLst>
                                    </p:anim>
                                    <p:anim calcmode="lin" valueType="num">
                                      <p:cBhvr>
                                        <p:cTn id="9" dur="800" decel="100000" fill="hold"/>
                                        <p:tgtEl>
                                          <p:spTgt spid="789506"/>
                                        </p:tgtEl>
                                        <p:attrNameLst>
                                          <p:attrName>ppt_x</p:attrName>
                                        </p:attrNameLst>
                                      </p:cBhvr>
                                      <p:tavLst>
                                        <p:tav tm="0">
                                          <p:val>
                                            <p:strVal val="#ppt_x+0.4"/>
                                          </p:val>
                                        </p:tav>
                                        <p:tav tm="100000">
                                          <p:val>
                                            <p:strVal val="#ppt_x-0.05"/>
                                          </p:val>
                                        </p:tav>
                                      </p:tavLst>
                                    </p:anim>
                                    <p:anim calcmode="lin" valueType="num">
                                      <p:cBhvr>
                                        <p:cTn id="10" dur="800" decel="100000" fill="hold"/>
                                        <p:tgtEl>
                                          <p:spTgt spid="78950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8950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8950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nodeType="afterEffect">
                                  <p:stCondLst>
                                    <p:cond delay="0"/>
                                  </p:stCondLst>
                                  <p:childTnLst>
                                    <p:set>
                                      <p:cBhvr>
                                        <p:cTn id="15" dur="1" fill="hold">
                                          <p:stCondLst>
                                            <p:cond delay="0"/>
                                          </p:stCondLst>
                                        </p:cTn>
                                        <p:tgtEl>
                                          <p:spTgt spid="789516"/>
                                        </p:tgtEl>
                                        <p:attrNameLst>
                                          <p:attrName>style.visibility</p:attrName>
                                        </p:attrNameLst>
                                      </p:cBhvr>
                                      <p:to>
                                        <p:strVal val="visible"/>
                                      </p:to>
                                    </p:set>
                                    <p:anim calcmode="lin" valueType="num">
                                      <p:cBhvr>
                                        <p:cTn id="16" dur="500" fill="hold"/>
                                        <p:tgtEl>
                                          <p:spTgt spid="789516"/>
                                        </p:tgtEl>
                                        <p:attrNameLst>
                                          <p:attrName>ppt_w</p:attrName>
                                        </p:attrNameLst>
                                      </p:cBhvr>
                                      <p:tavLst>
                                        <p:tav tm="0">
                                          <p:val>
                                            <p:fltVal val="0"/>
                                          </p:val>
                                        </p:tav>
                                        <p:tav tm="100000">
                                          <p:val>
                                            <p:strVal val="#ppt_w"/>
                                          </p:val>
                                        </p:tav>
                                      </p:tavLst>
                                    </p:anim>
                                    <p:anim calcmode="lin" valueType="num">
                                      <p:cBhvr>
                                        <p:cTn id="17" dur="500" fill="hold"/>
                                        <p:tgtEl>
                                          <p:spTgt spid="789516"/>
                                        </p:tgtEl>
                                        <p:attrNameLst>
                                          <p:attrName>ppt_h</p:attrName>
                                        </p:attrNameLst>
                                      </p:cBhvr>
                                      <p:tavLst>
                                        <p:tav tm="0">
                                          <p:val>
                                            <p:fltVal val="0"/>
                                          </p:val>
                                        </p:tav>
                                        <p:tav tm="100000">
                                          <p:val>
                                            <p:strVal val="#ppt_h"/>
                                          </p:val>
                                        </p:tav>
                                      </p:tavLst>
                                    </p:anim>
                                    <p:anim calcmode="lin" valueType="num">
                                      <p:cBhvr>
                                        <p:cTn id="18" dur="500" fill="hold"/>
                                        <p:tgtEl>
                                          <p:spTgt spid="789516"/>
                                        </p:tgtEl>
                                        <p:attrNameLst>
                                          <p:attrName>style.rotation</p:attrName>
                                        </p:attrNameLst>
                                      </p:cBhvr>
                                      <p:tavLst>
                                        <p:tav tm="0">
                                          <p:val>
                                            <p:fltVal val="360"/>
                                          </p:val>
                                        </p:tav>
                                        <p:tav tm="100000">
                                          <p:val>
                                            <p:fltVal val="0"/>
                                          </p:val>
                                        </p:tav>
                                      </p:tavLst>
                                    </p:anim>
                                    <p:animEffect transition="in" filter="fade">
                                      <p:cBhvr>
                                        <p:cTn id="19" dur="500"/>
                                        <p:tgtEl>
                                          <p:spTgt spid="789516"/>
                                        </p:tgtEl>
                                      </p:cBhvr>
                                    </p:animEffect>
                                  </p:childTnLst>
                                </p:cTn>
                              </p:par>
                            </p:childTnLst>
                          </p:cTn>
                        </p:par>
                        <p:par>
                          <p:cTn id="20" fill="hold" nodeType="afterGroup">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789529"/>
                                        </p:tgtEl>
                                        <p:attrNameLst>
                                          <p:attrName>style.visibility</p:attrName>
                                        </p:attrNameLst>
                                      </p:cBhvr>
                                      <p:to>
                                        <p:strVal val="visible"/>
                                      </p:to>
                                    </p:set>
                                    <p:animEffect transition="in" filter="fade">
                                      <p:cBhvr>
                                        <p:cTn id="23" dur="1000"/>
                                        <p:tgtEl>
                                          <p:spTgt spid="789529"/>
                                        </p:tgtEl>
                                      </p:cBhvr>
                                    </p:animEffect>
                                    <p:anim calcmode="lin" valueType="num">
                                      <p:cBhvr>
                                        <p:cTn id="24" dur="1000" fill="hold"/>
                                        <p:tgtEl>
                                          <p:spTgt spid="789529"/>
                                        </p:tgtEl>
                                        <p:attrNameLst>
                                          <p:attrName>ppt_x</p:attrName>
                                        </p:attrNameLst>
                                      </p:cBhvr>
                                      <p:tavLst>
                                        <p:tav tm="0">
                                          <p:val>
                                            <p:strVal val="#ppt_x"/>
                                          </p:val>
                                        </p:tav>
                                        <p:tav tm="100000">
                                          <p:val>
                                            <p:strVal val="#ppt_x"/>
                                          </p:val>
                                        </p:tav>
                                      </p:tavLst>
                                    </p:anim>
                                    <p:anim calcmode="lin" valueType="num">
                                      <p:cBhvr>
                                        <p:cTn id="25" dur="1000" fill="hold"/>
                                        <p:tgtEl>
                                          <p:spTgt spid="789529"/>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2" presetClass="entr" presetSubtype="0" fill="hold" nodeType="clickEffect">
                                  <p:stCondLst>
                                    <p:cond delay="0"/>
                                  </p:stCondLst>
                                  <p:childTnLst>
                                    <p:set>
                                      <p:cBhvr>
                                        <p:cTn id="29" dur="1" fill="hold">
                                          <p:stCondLst>
                                            <p:cond delay="0"/>
                                          </p:stCondLst>
                                        </p:cTn>
                                        <p:tgtEl>
                                          <p:spTgt spid="789508"/>
                                        </p:tgtEl>
                                        <p:attrNameLst>
                                          <p:attrName>style.visibility</p:attrName>
                                        </p:attrNameLst>
                                      </p:cBhvr>
                                      <p:to>
                                        <p:strVal val="visible"/>
                                      </p:to>
                                    </p:set>
                                    <p:animEffect transition="in" filter="fade">
                                      <p:cBhvr>
                                        <p:cTn id="30" dur="1000"/>
                                        <p:tgtEl>
                                          <p:spTgt spid="789508"/>
                                        </p:tgtEl>
                                      </p:cBhvr>
                                    </p:animEffect>
                                    <p:anim calcmode="lin" valueType="num">
                                      <p:cBhvr>
                                        <p:cTn id="31" dur="1000" fill="hold"/>
                                        <p:tgtEl>
                                          <p:spTgt spid="789508"/>
                                        </p:tgtEl>
                                        <p:attrNameLst>
                                          <p:attrName>ppt_x</p:attrName>
                                        </p:attrNameLst>
                                      </p:cBhvr>
                                      <p:tavLst>
                                        <p:tav tm="0">
                                          <p:val>
                                            <p:strVal val="#ppt_x"/>
                                          </p:val>
                                        </p:tav>
                                        <p:tav tm="100000">
                                          <p:val>
                                            <p:strVal val="#ppt_x"/>
                                          </p:val>
                                        </p:tav>
                                      </p:tavLst>
                                    </p:anim>
                                    <p:anim calcmode="lin" valueType="num">
                                      <p:cBhvr>
                                        <p:cTn id="32" dur="1000" fill="hold"/>
                                        <p:tgtEl>
                                          <p:spTgt spid="789508"/>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entr" presetSubtype="0" fill="hold" nodeType="clickEffect">
                                  <p:stCondLst>
                                    <p:cond delay="0"/>
                                  </p:stCondLst>
                                  <p:childTnLst>
                                    <p:set>
                                      <p:cBhvr>
                                        <p:cTn id="36" dur="1" fill="hold">
                                          <p:stCondLst>
                                            <p:cond delay="0"/>
                                          </p:stCondLst>
                                        </p:cTn>
                                        <p:tgtEl>
                                          <p:spTgt spid="789510"/>
                                        </p:tgtEl>
                                        <p:attrNameLst>
                                          <p:attrName>style.visibility</p:attrName>
                                        </p:attrNameLst>
                                      </p:cBhvr>
                                      <p:to>
                                        <p:strVal val="visible"/>
                                      </p:to>
                                    </p:set>
                                    <p:animEffect transition="in" filter="fade">
                                      <p:cBhvr>
                                        <p:cTn id="37" dur="1000"/>
                                        <p:tgtEl>
                                          <p:spTgt spid="789510"/>
                                        </p:tgtEl>
                                      </p:cBhvr>
                                    </p:animEffect>
                                    <p:anim calcmode="lin" valueType="num">
                                      <p:cBhvr>
                                        <p:cTn id="38" dur="1000" fill="hold"/>
                                        <p:tgtEl>
                                          <p:spTgt spid="789510"/>
                                        </p:tgtEl>
                                        <p:attrNameLst>
                                          <p:attrName>ppt_x</p:attrName>
                                        </p:attrNameLst>
                                      </p:cBhvr>
                                      <p:tavLst>
                                        <p:tav tm="0">
                                          <p:val>
                                            <p:strVal val="#ppt_x"/>
                                          </p:val>
                                        </p:tav>
                                        <p:tav tm="100000">
                                          <p:val>
                                            <p:strVal val="#ppt_x"/>
                                          </p:val>
                                        </p:tav>
                                      </p:tavLst>
                                    </p:anim>
                                    <p:anim calcmode="lin" valueType="num">
                                      <p:cBhvr>
                                        <p:cTn id="39" dur="1000" fill="hold"/>
                                        <p:tgtEl>
                                          <p:spTgt spid="789510"/>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9" presetClass="entr" presetSubtype="0" decel="100000" fill="hold" nodeType="clickEffect">
                                  <p:stCondLst>
                                    <p:cond delay="0"/>
                                  </p:stCondLst>
                                  <p:childTnLst>
                                    <p:set>
                                      <p:cBhvr>
                                        <p:cTn id="43" dur="1" fill="hold">
                                          <p:stCondLst>
                                            <p:cond delay="0"/>
                                          </p:stCondLst>
                                        </p:cTn>
                                        <p:tgtEl>
                                          <p:spTgt spid="789530"/>
                                        </p:tgtEl>
                                        <p:attrNameLst>
                                          <p:attrName>style.visibility</p:attrName>
                                        </p:attrNameLst>
                                      </p:cBhvr>
                                      <p:to>
                                        <p:strVal val="visible"/>
                                      </p:to>
                                    </p:set>
                                    <p:anim calcmode="lin" valueType="num">
                                      <p:cBhvr>
                                        <p:cTn id="44" dur="500" fill="hold"/>
                                        <p:tgtEl>
                                          <p:spTgt spid="789530"/>
                                        </p:tgtEl>
                                        <p:attrNameLst>
                                          <p:attrName>ppt_w</p:attrName>
                                        </p:attrNameLst>
                                      </p:cBhvr>
                                      <p:tavLst>
                                        <p:tav tm="0">
                                          <p:val>
                                            <p:fltVal val="0"/>
                                          </p:val>
                                        </p:tav>
                                        <p:tav tm="100000">
                                          <p:val>
                                            <p:strVal val="#ppt_w"/>
                                          </p:val>
                                        </p:tav>
                                      </p:tavLst>
                                    </p:anim>
                                    <p:anim calcmode="lin" valueType="num">
                                      <p:cBhvr>
                                        <p:cTn id="45" dur="500" fill="hold"/>
                                        <p:tgtEl>
                                          <p:spTgt spid="789530"/>
                                        </p:tgtEl>
                                        <p:attrNameLst>
                                          <p:attrName>ppt_h</p:attrName>
                                        </p:attrNameLst>
                                      </p:cBhvr>
                                      <p:tavLst>
                                        <p:tav tm="0">
                                          <p:val>
                                            <p:fltVal val="0"/>
                                          </p:val>
                                        </p:tav>
                                        <p:tav tm="100000">
                                          <p:val>
                                            <p:strVal val="#ppt_h"/>
                                          </p:val>
                                        </p:tav>
                                      </p:tavLst>
                                    </p:anim>
                                    <p:anim calcmode="lin" valueType="num">
                                      <p:cBhvr>
                                        <p:cTn id="46" dur="500" fill="hold"/>
                                        <p:tgtEl>
                                          <p:spTgt spid="789530"/>
                                        </p:tgtEl>
                                        <p:attrNameLst>
                                          <p:attrName>style.rotation</p:attrName>
                                        </p:attrNameLst>
                                      </p:cBhvr>
                                      <p:tavLst>
                                        <p:tav tm="0">
                                          <p:val>
                                            <p:fltVal val="360"/>
                                          </p:val>
                                        </p:tav>
                                        <p:tav tm="100000">
                                          <p:val>
                                            <p:fltVal val="0"/>
                                          </p:val>
                                        </p:tav>
                                      </p:tavLst>
                                    </p:anim>
                                    <p:animEffect transition="in" filter="fade">
                                      <p:cBhvr>
                                        <p:cTn id="47" dur="500"/>
                                        <p:tgtEl>
                                          <p:spTgt spid="789530"/>
                                        </p:tgtEl>
                                      </p:cBhvr>
                                    </p:animEffect>
                                  </p:childTnLst>
                                </p:cTn>
                              </p:par>
                            </p:childTnLst>
                          </p:cTn>
                        </p:par>
                        <p:par>
                          <p:cTn id="48" fill="hold" nodeType="afterGroup">
                            <p:stCondLst>
                              <p:cond delay="500"/>
                            </p:stCondLst>
                            <p:childTnLst>
                              <p:par>
                                <p:cTn id="49" presetID="31" presetClass="entr" presetSubtype="0" fill="hold" nodeType="afterEffect">
                                  <p:stCondLst>
                                    <p:cond delay="0"/>
                                  </p:stCondLst>
                                  <p:iterate type="lt">
                                    <p:tmPct val="5000"/>
                                  </p:iterate>
                                  <p:childTnLst>
                                    <p:set>
                                      <p:cBhvr>
                                        <p:cTn id="50" dur="1" fill="hold">
                                          <p:stCondLst>
                                            <p:cond delay="0"/>
                                          </p:stCondLst>
                                        </p:cTn>
                                        <p:tgtEl>
                                          <p:spTgt spid="789512"/>
                                        </p:tgtEl>
                                        <p:attrNameLst>
                                          <p:attrName>style.visibility</p:attrName>
                                        </p:attrNameLst>
                                      </p:cBhvr>
                                      <p:to>
                                        <p:strVal val="visible"/>
                                      </p:to>
                                    </p:set>
                                    <p:anim calcmode="lin" valueType="num">
                                      <p:cBhvr>
                                        <p:cTn id="51" dur="1000" fill="hold"/>
                                        <p:tgtEl>
                                          <p:spTgt spid="789512"/>
                                        </p:tgtEl>
                                        <p:attrNameLst>
                                          <p:attrName>ppt_w</p:attrName>
                                        </p:attrNameLst>
                                      </p:cBhvr>
                                      <p:tavLst>
                                        <p:tav tm="0">
                                          <p:val>
                                            <p:fltVal val="0"/>
                                          </p:val>
                                        </p:tav>
                                        <p:tav tm="100000">
                                          <p:val>
                                            <p:strVal val="#ppt_w"/>
                                          </p:val>
                                        </p:tav>
                                      </p:tavLst>
                                    </p:anim>
                                    <p:anim calcmode="lin" valueType="num">
                                      <p:cBhvr>
                                        <p:cTn id="52" dur="1000" fill="hold"/>
                                        <p:tgtEl>
                                          <p:spTgt spid="789512"/>
                                        </p:tgtEl>
                                        <p:attrNameLst>
                                          <p:attrName>ppt_h</p:attrName>
                                        </p:attrNameLst>
                                      </p:cBhvr>
                                      <p:tavLst>
                                        <p:tav tm="0">
                                          <p:val>
                                            <p:fltVal val="0"/>
                                          </p:val>
                                        </p:tav>
                                        <p:tav tm="100000">
                                          <p:val>
                                            <p:strVal val="#ppt_h"/>
                                          </p:val>
                                        </p:tav>
                                      </p:tavLst>
                                    </p:anim>
                                    <p:anim calcmode="lin" valueType="num">
                                      <p:cBhvr>
                                        <p:cTn id="53" dur="1000" fill="hold"/>
                                        <p:tgtEl>
                                          <p:spTgt spid="789512"/>
                                        </p:tgtEl>
                                        <p:attrNameLst>
                                          <p:attrName>style.rotation</p:attrName>
                                        </p:attrNameLst>
                                      </p:cBhvr>
                                      <p:tavLst>
                                        <p:tav tm="0">
                                          <p:val>
                                            <p:fltVal val="90"/>
                                          </p:val>
                                        </p:tav>
                                        <p:tav tm="100000">
                                          <p:val>
                                            <p:fltVal val="0"/>
                                          </p:val>
                                        </p:tav>
                                      </p:tavLst>
                                    </p:anim>
                                    <p:animEffect transition="in" filter="fade">
                                      <p:cBhvr>
                                        <p:cTn id="54" dur="1000"/>
                                        <p:tgtEl>
                                          <p:spTgt spid="789512"/>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4" presetClass="entr" presetSubtype="0" fill="hold" nodeType="clickEffect">
                                  <p:stCondLst>
                                    <p:cond delay="0"/>
                                  </p:stCondLst>
                                  <p:childTnLst>
                                    <p:set>
                                      <p:cBhvr>
                                        <p:cTn id="58" dur="1" fill="hold">
                                          <p:stCondLst>
                                            <p:cond delay="0"/>
                                          </p:stCondLst>
                                        </p:cTn>
                                        <p:tgtEl>
                                          <p:spTgt spid="789514"/>
                                        </p:tgtEl>
                                        <p:attrNameLst>
                                          <p:attrName>style.visibility</p:attrName>
                                        </p:attrNameLst>
                                      </p:cBhvr>
                                      <p:to>
                                        <p:strVal val="visible"/>
                                      </p:to>
                                    </p:set>
                                    <p:anim from="(-#ppt_w/2)" to="(#ppt_x)" calcmode="lin" valueType="num">
                                      <p:cBhvr>
                                        <p:cTn id="59" dur="600" fill="hold">
                                          <p:stCondLst>
                                            <p:cond delay="0"/>
                                          </p:stCondLst>
                                        </p:cTn>
                                        <p:tgtEl>
                                          <p:spTgt spid="789514"/>
                                        </p:tgtEl>
                                        <p:attrNameLst>
                                          <p:attrName>ppt_x</p:attrName>
                                        </p:attrNameLst>
                                      </p:cBhvr>
                                    </p:anim>
                                    <p:anim from="0" to="-1.0" calcmode="lin" valueType="num">
                                      <p:cBhvr>
                                        <p:cTn id="60" dur="200" decel="50000" autoRev="1" fill="hold">
                                          <p:stCondLst>
                                            <p:cond delay="600"/>
                                          </p:stCondLst>
                                        </p:cTn>
                                        <p:tgtEl>
                                          <p:spTgt spid="789514"/>
                                        </p:tgtEl>
                                        <p:attrNameLst>
                                          <p:attrName>xshear</p:attrName>
                                        </p:attrNameLst>
                                      </p:cBhvr>
                                    </p:anim>
                                    <p:animScale>
                                      <p:cBhvr>
                                        <p:cTn id="61" dur="200" decel="100000" autoRev="1" fill="hold">
                                          <p:stCondLst>
                                            <p:cond delay="600"/>
                                          </p:stCondLst>
                                        </p:cTn>
                                        <p:tgtEl>
                                          <p:spTgt spid="789514"/>
                                        </p:tgtEl>
                                      </p:cBhvr>
                                      <p:from x="100000" y="100000"/>
                                      <p:to x="80000" y="100000"/>
                                    </p:animScale>
                                    <p:anim by="(#ppt_h/3+#ppt_w*0.1)" calcmode="lin" valueType="num">
                                      <p:cBhvr additive="sum">
                                        <p:cTn id="62" dur="200" decel="100000" autoRev="1" fill="hold">
                                          <p:stCondLst>
                                            <p:cond delay="600"/>
                                          </p:stCondLst>
                                        </p:cTn>
                                        <p:tgtEl>
                                          <p:spTgt spid="78951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9506" grpId="0"/>
      <p:bldP spid="7895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1" name="Rectangle 3"/>
          <p:cNvSpPr>
            <a:spLocks noGrp="1" noChangeArrowheads="1"/>
          </p:cNvSpPr>
          <p:nvPr>
            <p:ph type="body" idx="1"/>
          </p:nvPr>
        </p:nvSpPr>
        <p:spPr>
          <a:xfrm>
            <a:off x="3430589" y="3084513"/>
            <a:ext cx="5324475" cy="647700"/>
          </a:xfrm>
        </p:spPr>
        <p:txBody>
          <a:bodyPr/>
          <a:lstStyle/>
          <a:p>
            <a:pPr eaLnBrk="1" hangingPunct="1"/>
            <a:r>
              <a:rPr lang="fa-IR" altLang="en-US" smtClean="0"/>
              <a:t>يكاي پتانسيل الكتريكي </a:t>
            </a:r>
            <a:r>
              <a:rPr lang="en-US" altLang="en-US" smtClean="0">
                <a:solidFill>
                  <a:srgbClr val="000000"/>
                </a:solidFill>
                <a:cs typeface="Times New Roman" panose="02020603050405020304" pitchFamily="18" charset="0"/>
              </a:rPr>
              <a:t>Volt</a:t>
            </a:r>
            <a:r>
              <a:rPr lang="fa-IR" altLang="en-US" smtClean="0"/>
              <a:t> يا </a:t>
            </a:r>
            <a:r>
              <a:rPr lang="en-US" altLang="en-US" sz="3600" baseline="30000">
                <a:solidFill>
                  <a:srgbClr val="000000"/>
                </a:solidFill>
                <a:cs typeface="Times New Roman" panose="02020603050405020304" pitchFamily="18" charset="0"/>
              </a:rPr>
              <a:t>j</a:t>
            </a:r>
            <a:r>
              <a:rPr lang="en-US" altLang="en-US" smtClean="0">
                <a:solidFill>
                  <a:srgbClr val="000000"/>
                </a:solidFill>
                <a:cs typeface="Times New Roman" panose="02020603050405020304" pitchFamily="18" charset="0"/>
              </a:rPr>
              <a:t>/</a:t>
            </a:r>
            <a:r>
              <a:rPr lang="en-US" altLang="en-US" sz="3600" baseline="-25000">
                <a:solidFill>
                  <a:srgbClr val="000000"/>
                </a:solidFill>
                <a:cs typeface="Times New Roman" panose="02020603050405020304" pitchFamily="18" charset="0"/>
              </a:rPr>
              <a:t>c</a:t>
            </a:r>
            <a:r>
              <a:rPr lang="fa-IR" altLang="en-US" smtClean="0"/>
              <a:t> است. </a:t>
            </a:r>
            <a:endParaRPr lang="en-US" altLang="en-US" smtClean="0"/>
          </a:p>
        </p:txBody>
      </p:sp>
    </p:spTree>
    <p:extLst>
      <p:ext uri="{BB962C8B-B14F-4D97-AF65-F5344CB8AC3E}">
        <p14:creationId xmlns:p14="http://schemas.microsoft.com/office/powerpoint/2010/main" val="42806597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39331">
                                            <p:txEl>
                                              <p:pRg st="0" end="0"/>
                                            </p:txEl>
                                          </p:spTgt>
                                        </p:tgtEl>
                                        <p:attrNameLst>
                                          <p:attrName>style.visibility</p:attrName>
                                        </p:attrNameLst>
                                      </p:cBhvr>
                                      <p:to>
                                        <p:strVal val="visible"/>
                                      </p:to>
                                    </p:set>
                                    <p:animEffect transition="in" filter="fade">
                                      <p:cBhvr>
                                        <p:cTn id="7" dur="1000"/>
                                        <p:tgtEl>
                                          <p:spTgt spid="739331">
                                            <p:txEl>
                                              <p:pRg st="0" end="0"/>
                                            </p:txEl>
                                          </p:spTgt>
                                        </p:tgtEl>
                                      </p:cBhvr>
                                    </p:animEffect>
                                    <p:anim calcmode="lin" valueType="num">
                                      <p:cBhvr>
                                        <p:cTn id="8" dur="1000" fill="hold"/>
                                        <p:tgtEl>
                                          <p:spTgt spid="7393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3933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933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0376" name="Group 24"/>
          <p:cNvGrpSpPr>
            <a:grpSpLocks/>
          </p:cNvGrpSpPr>
          <p:nvPr/>
        </p:nvGrpSpPr>
        <p:grpSpPr bwMode="auto">
          <a:xfrm>
            <a:off x="4051300" y="2708275"/>
            <a:ext cx="4052888" cy="1016000"/>
            <a:chOff x="1143" y="2827"/>
            <a:chExt cx="2553" cy="640"/>
          </a:xfrm>
        </p:grpSpPr>
        <p:graphicFrame>
          <p:nvGraphicFramePr>
            <p:cNvPr id="160773" name="Object 16"/>
            <p:cNvGraphicFramePr>
              <a:graphicFrameLocks noChangeAspect="1"/>
            </p:cNvGraphicFramePr>
            <p:nvPr/>
          </p:nvGraphicFramePr>
          <p:xfrm>
            <a:off x="2426" y="3249"/>
            <a:ext cx="164" cy="218"/>
          </p:xfrm>
          <a:graphic>
            <a:graphicData uri="http://schemas.openxmlformats.org/presentationml/2006/ole">
              <mc:AlternateContent xmlns:mc="http://schemas.openxmlformats.org/markup-compatibility/2006">
                <mc:Choice xmlns:v="urn:schemas-microsoft-com:vml" Requires="v">
                  <p:oleObj spid="_x0000_s3074" name="Equation" r:id="rId3" imgW="123903" imgH="180855" progId="Equation.3">
                    <p:embed/>
                  </p:oleObj>
                </mc:Choice>
                <mc:Fallback>
                  <p:oleObj name="Equation" r:id="rId3" imgW="123903" imgH="18085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6" y="3249"/>
                          <a:ext cx="164" cy="2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60774" name="Group 15"/>
            <p:cNvGrpSpPr>
              <a:grpSpLocks/>
            </p:cNvGrpSpPr>
            <p:nvPr/>
          </p:nvGrpSpPr>
          <p:grpSpPr bwMode="auto">
            <a:xfrm>
              <a:off x="1143" y="2913"/>
              <a:ext cx="2553" cy="407"/>
              <a:chOff x="1143" y="2913"/>
              <a:chExt cx="2553" cy="407"/>
            </a:xfrm>
          </p:grpSpPr>
          <p:sp>
            <p:nvSpPr>
              <p:cNvPr id="160780" name="Oval 5"/>
              <p:cNvSpPr>
                <a:spLocks noChangeArrowheads="1"/>
              </p:cNvSpPr>
              <p:nvPr/>
            </p:nvSpPr>
            <p:spPr bwMode="auto">
              <a:xfrm>
                <a:off x="1156" y="3022"/>
                <a:ext cx="182" cy="182"/>
              </a:xfrm>
              <a:prstGeom prst="ellipse">
                <a:avLst/>
              </a:prstGeom>
              <a:solidFill>
                <a:srgbClr val="FF3333"/>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60781" name="Line 6"/>
              <p:cNvSpPr>
                <a:spLocks noChangeShapeType="1"/>
              </p:cNvSpPr>
              <p:nvPr/>
            </p:nvSpPr>
            <p:spPr bwMode="auto">
              <a:xfrm>
                <a:off x="1338" y="3113"/>
                <a:ext cx="2358" cy="0"/>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82" name="Line 7"/>
              <p:cNvSpPr>
                <a:spLocks noChangeShapeType="1"/>
              </p:cNvSpPr>
              <p:nvPr/>
            </p:nvSpPr>
            <p:spPr bwMode="auto">
              <a:xfrm>
                <a:off x="2298" y="3207"/>
                <a:ext cx="499" cy="0"/>
              </a:xfrm>
              <a:prstGeom prst="line">
                <a:avLst/>
              </a:prstGeom>
              <a:noFill/>
              <a:ln w="19050" cap="sq">
                <a:solidFill>
                  <a:srgbClr val="FF3333"/>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83" name="Line 8"/>
              <p:cNvSpPr>
                <a:spLocks noChangeShapeType="1"/>
              </p:cNvSpPr>
              <p:nvPr/>
            </p:nvSpPr>
            <p:spPr bwMode="auto">
              <a:xfrm flipH="1">
                <a:off x="2109" y="3022"/>
                <a:ext cx="272" cy="0"/>
              </a:xfrm>
              <a:prstGeom prst="line">
                <a:avLst/>
              </a:prstGeom>
              <a:noFill/>
              <a:ln w="19050" cap="sq">
                <a:solidFill>
                  <a:srgbClr val="04B43A"/>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84" name="Line 9"/>
              <p:cNvSpPr>
                <a:spLocks noChangeShapeType="1"/>
              </p:cNvSpPr>
              <p:nvPr/>
            </p:nvSpPr>
            <p:spPr bwMode="auto">
              <a:xfrm flipH="1">
                <a:off x="2607" y="3014"/>
                <a:ext cx="318" cy="0"/>
              </a:xfrm>
              <a:prstGeom prst="line">
                <a:avLst/>
              </a:prstGeom>
              <a:noFill/>
              <a:ln w="19050" cap="sq">
                <a:solidFill>
                  <a:schemeClr val="folHlink"/>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85" name="Oval 10"/>
              <p:cNvSpPr>
                <a:spLocks noChangeArrowheads="1"/>
              </p:cNvSpPr>
              <p:nvPr/>
            </p:nvSpPr>
            <p:spPr bwMode="auto">
              <a:xfrm>
                <a:off x="3016" y="3091"/>
                <a:ext cx="46" cy="46"/>
              </a:xfrm>
              <a:prstGeom prst="ellipse">
                <a:avLst/>
              </a:prstGeom>
              <a:solidFill>
                <a:srgbClr val="FF3333"/>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60786" name="Line 12"/>
              <p:cNvSpPr>
                <a:spLocks noChangeShapeType="1"/>
              </p:cNvSpPr>
              <p:nvPr/>
            </p:nvSpPr>
            <p:spPr bwMode="auto">
              <a:xfrm flipV="1">
                <a:off x="1791" y="3079"/>
                <a:ext cx="0" cy="68"/>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87" name="Line 13"/>
              <p:cNvSpPr>
                <a:spLocks noChangeShapeType="1"/>
              </p:cNvSpPr>
              <p:nvPr/>
            </p:nvSpPr>
            <p:spPr bwMode="auto">
              <a:xfrm flipV="1">
                <a:off x="3515" y="3079"/>
                <a:ext cx="0" cy="68"/>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88" name="Rectangle 14"/>
              <p:cNvSpPr>
                <a:spLocks noChangeArrowheads="1"/>
              </p:cNvSpPr>
              <p:nvPr/>
            </p:nvSpPr>
            <p:spPr bwMode="auto">
              <a:xfrm>
                <a:off x="1143" y="2913"/>
                <a:ext cx="286"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sz="3600"/>
                  <a:t>+</a:t>
                </a:r>
                <a:endParaRPr lang="en-US" altLang="en-US" sz="3600"/>
              </a:p>
            </p:txBody>
          </p:sp>
        </p:grpSp>
        <p:graphicFrame>
          <p:nvGraphicFramePr>
            <p:cNvPr id="160775" name="Object 18"/>
            <p:cNvGraphicFramePr>
              <a:graphicFrameLocks noChangeAspect="1"/>
            </p:cNvGraphicFramePr>
            <p:nvPr/>
          </p:nvGraphicFramePr>
          <p:xfrm>
            <a:off x="2212" y="2831"/>
            <a:ext cx="124" cy="191"/>
          </p:xfrm>
          <a:graphic>
            <a:graphicData uri="http://schemas.openxmlformats.org/presentationml/2006/ole">
              <mc:AlternateContent xmlns:mc="http://schemas.openxmlformats.org/markup-compatibility/2006">
                <mc:Choice xmlns:v="urn:schemas-microsoft-com:vml" Requires="v">
                  <p:oleObj spid="_x0000_s3075" name="Equation" r:id="rId5" imgW="114185" imgH="190573" progId="Equation.3">
                    <p:embed/>
                  </p:oleObj>
                </mc:Choice>
                <mc:Fallback>
                  <p:oleObj name="Equation" r:id="rId5" imgW="114185" imgH="19057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2" y="2831"/>
                          <a:ext cx="124" cy="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0776" name="Object 20"/>
            <p:cNvGraphicFramePr>
              <a:graphicFrameLocks noChangeAspect="1"/>
            </p:cNvGraphicFramePr>
            <p:nvPr/>
          </p:nvGraphicFramePr>
          <p:xfrm>
            <a:off x="2731" y="2827"/>
            <a:ext cx="136" cy="173"/>
          </p:xfrm>
          <a:graphic>
            <a:graphicData uri="http://schemas.openxmlformats.org/presentationml/2006/ole">
              <mc:AlternateContent xmlns:mc="http://schemas.openxmlformats.org/markup-compatibility/2006">
                <mc:Choice xmlns:v="urn:schemas-microsoft-com:vml" Requires="v">
                  <p:oleObj spid="_x0000_s3076" name="Equation" r:id="rId7" imgW="142799" imgH="180855" progId="Equation.3">
                    <p:embed/>
                  </p:oleObj>
                </mc:Choice>
                <mc:Fallback>
                  <p:oleObj name="Equation" r:id="rId7" imgW="142799" imgH="18085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31" y="2827"/>
                          <a:ext cx="136"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0777" name="Rectangle 21"/>
            <p:cNvSpPr>
              <a:spLocks noChangeArrowheads="1"/>
            </p:cNvSpPr>
            <p:nvPr/>
          </p:nvSpPr>
          <p:spPr bwMode="auto">
            <a:xfrm>
              <a:off x="3403" y="2867"/>
              <a:ext cx="2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A</a:t>
              </a:r>
            </a:p>
          </p:txBody>
        </p:sp>
        <p:sp>
          <p:nvSpPr>
            <p:cNvPr id="160778" name="Rectangle 22"/>
            <p:cNvSpPr>
              <a:spLocks noChangeArrowheads="1"/>
            </p:cNvSpPr>
            <p:nvPr/>
          </p:nvSpPr>
          <p:spPr bwMode="auto">
            <a:xfrm>
              <a:off x="1683" y="2856"/>
              <a:ext cx="2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B</a:t>
              </a:r>
            </a:p>
          </p:txBody>
        </p:sp>
        <p:sp>
          <p:nvSpPr>
            <p:cNvPr id="160779" name="Rectangle 23"/>
            <p:cNvSpPr>
              <a:spLocks noChangeArrowheads="1"/>
            </p:cNvSpPr>
            <p:nvPr/>
          </p:nvSpPr>
          <p:spPr bwMode="auto">
            <a:xfrm>
              <a:off x="2928" y="3097"/>
              <a:ext cx="254"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chemeClr val="tx2"/>
                  </a:solidFill>
                  <a:cs typeface="Times New Roman" panose="02020603050405020304" pitchFamily="18" charset="0"/>
                </a:rPr>
                <a:t>q</a:t>
              </a:r>
              <a:r>
                <a:rPr lang="fa-IR" altLang="en-US" sz="2000" baseline="-25000">
                  <a:solidFill>
                    <a:schemeClr val="tx2"/>
                  </a:solidFill>
                </a:rPr>
                <a:t>0</a:t>
              </a:r>
              <a:endParaRPr lang="en-US" altLang="en-US" sz="2000" baseline="-25000">
                <a:solidFill>
                  <a:schemeClr val="tx2"/>
                </a:solidFill>
              </a:endParaRPr>
            </a:p>
          </p:txBody>
        </p:sp>
      </p:grpSp>
      <p:sp>
        <p:nvSpPr>
          <p:cNvPr id="740378" name="Rectangle 26"/>
          <p:cNvSpPr>
            <a:spLocks noChangeArrowheads="1"/>
          </p:cNvSpPr>
          <p:nvPr/>
        </p:nvSpPr>
        <p:spPr bwMode="auto">
          <a:xfrm>
            <a:off x="3248025" y="1357313"/>
            <a:ext cx="596990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پتانسيل در نزديكي بار مثبت ، مقداري مثبت است </a:t>
            </a:r>
          </a:p>
        </p:txBody>
      </p:sp>
      <p:sp>
        <p:nvSpPr>
          <p:cNvPr id="740379" name="Rectangle 27"/>
          <p:cNvSpPr>
            <a:spLocks noChangeArrowheads="1"/>
          </p:cNvSpPr>
          <p:nvPr/>
        </p:nvSpPr>
        <p:spPr bwMode="auto">
          <a:xfrm>
            <a:off x="2208213" y="4292600"/>
            <a:ext cx="7777162"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fa-IR" altLang="en-US"/>
              <a:t>چون ميدان ناشي از بار مثبت است كاري كه براي آوردن بار </a:t>
            </a:r>
            <a:r>
              <a:rPr lang="en-US" altLang="en-US">
                <a:solidFill>
                  <a:srgbClr val="000000"/>
                </a:solidFill>
                <a:cs typeface="Times New Roman" panose="02020603050405020304" pitchFamily="18" charset="0"/>
              </a:rPr>
              <a:t>q</a:t>
            </a:r>
            <a:r>
              <a:rPr lang="en-US" altLang="en-US" baseline="-25000">
                <a:solidFill>
                  <a:srgbClr val="000000"/>
                </a:solidFill>
                <a:latin typeface="B Nazanin" panose="00000400000000000000" pitchFamily="2" charset="-78"/>
              </a:rPr>
              <a:t>0</a:t>
            </a:r>
            <a:r>
              <a:rPr lang="fa-IR" altLang="en-US"/>
              <a:t> از </a:t>
            </a:r>
            <a:r>
              <a:rPr lang="en-US" altLang="en-US">
                <a:solidFill>
                  <a:srgbClr val="000000"/>
                </a:solidFill>
                <a:cs typeface="Times New Roman" panose="02020603050405020304" pitchFamily="18" charset="0"/>
              </a:rPr>
              <a:t>A</a:t>
            </a:r>
            <a:r>
              <a:rPr lang="fa-IR" altLang="en-US"/>
              <a:t> به </a:t>
            </a:r>
            <a:r>
              <a:rPr lang="en-US" altLang="en-US">
                <a:solidFill>
                  <a:srgbClr val="000000"/>
                </a:solidFill>
                <a:cs typeface="Times New Roman" panose="02020603050405020304" pitchFamily="18" charset="0"/>
              </a:rPr>
              <a:t>B</a:t>
            </a:r>
            <a:r>
              <a:rPr lang="fa-IR" altLang="en-US"/>
              <a:t> انجام مي‌دهيم مثبت است بنابراين پتانسيل اطراف بار مثبت ، مثبت است . </a:t>
            </a:r>
            <a:endParaRPr lang="en-US" altLang="en-US"/>
          </a:p>
        </p:txBody>
      </p:sp>
    </p:spTree>
    <p:extLst>
      <p:ext uri="{BB962C8B-B14F-4D97-AF65-F5344CB8AC3E}">
        <p14:creationId xmlns:p14="http://schemas.microsoft.com/office/powerpoint/2010/main" val="22148416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740378"/>
                                        </p:tgtEl>
                                        <p:attrNameLst>
                                          <p:attrName>style.visibility</p:attrName>
                                        </p:attrNameLst>
                                      </p:cBhvr>
                                      <p:to>
                                        <p:strVal val="visible"/>
                                      </p:to>
                                    </p:set>
                                    <p:anim calcmode="lin" valueType="num">
                                      <p:cBhvr>
                                        <p:cTn id="7" dur="1000" fill="hold"/>
                                        <p:tgtEl>
                                          <p:spTgt spid="740378"/>
                                        </p:tgtEl>
                                        <p:attrNameLst>
                                          <p:attrName>ppt_w</p:attrName>
                                        </p:attrNameLst>
                                      </p:cBhvr>
                                      <p:tavLst>
                                        <p:tav tm="0">
                                          <p:val>
                                            <p:fltVal val="0"/>
                                          </p:val>
                                        </p:tav>
                                        <p:tav tm="100000">
                                          <p:val>
                                            <p:strVal val="#ppt_w"/>
                                          </p:val>
                                        </p:tav>
                                      </p:tavLst>
                                    </p:anim>
                                    <p:anim calcmode="lin" valueType="num">
                                      <p:cBhvr>
                                        <p:cTn id="8" dur="1000" fill="hold"/>
                                        <p:tgtEl>
                                          <p:spTgt spid="740378"/>
                                        </p:tgtEl>
                                        <p:attrNameLst>
                                          <p:attrName>ppt_h</p:attrName>
                                        </p:attrNameLst>
                                      </p:cBhvr>
                                      <p:tavLst>
                                        <p:tav tm="0">
                                          <p:val>
                                            <p:fltVal val="0"/>
                                          </p:val>
                                        </p:tav>
                                        <p:tav tm="100000">
                                          <p:val>
                                            <p:strVal val="#ppt_h"/>
                                          </p:val>
                                        </p:tav>
                                      </p:tavLst>
                                    </p:anim>
                                    <p:anim calcmode="lin" valueType="num">
                                      <p:cBhvr>
                                        <p:cTn id="9" dur="1000" fill="hold"/>
                                        <p:tgtEl>
                                          <p:spTgt spid="74037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4037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740376"/>
                                        </p:tgtEl>
                                        <p:attrNameLst>
                                          <p:attrName>style.visibility</p:attrName>
                                        </p:attrNameLst>
                                      </p:cBhvr>
                                      <p:to>
                                        <p:strVal val="visible"/>
                                      </p:to>
                                    </p:set>
                                    <p:anim from="(-#ppt_w/2)" to="(#ppt_x)" calcmode="lin" valueType="num">
                                      <p:cBhvr>
                                        <p:cTn id="15" dur="600" fill="hold">
                                          <p:stCondLst>
                                            <p:cond delay="0"/>
                                          </p:stCondLst>
                                        </p:cTn>
                                        <p:tgtEl>
                                          <p:spTgt spid="740376"/>
                                        </p:tgtEl>
                                        <p:attrNameLst>
                                          <p:attrName>ppt_x</p:attrName>
                                        </p:attrNameLst>
                                      </p:cBhvr>
                                    </p:anim>
                                    <p:anim from="0" to="-1.0" calcmode="lin" valueType="num">
                                      <p:cBhvr>
                                        <p:cTn id="16" dur="200" decel="50000" autoRev="1" fill="hold">
                                          <p:stCondLst>
                                            <p:cond delay="600"/>
                                          </p:stCondLst>
                                        </p:cTn>
                                        <p:tgtEl>
                                          <p:spTgt spid="740376"/>
                                        </p:tgtEl>
                                        <p:attrNameLst>
                                          <p:attrName>xshear</p:attrName>
                                        </p:attrNameLst>
                                      </p:cBhvr>
                                    </p:anim>
                                    <p:animScale>
                                      <p:cBhvr>
                                        <p:cTn id="17" dur="200" decel="100000" autoRev="1" fill="hold">
                                          <p:stCondLst>
                                            <p:cond delay="600"/>
                                          </p:stCondLst>
                                        </p:cTn>
                                        <p:tgtEl>
                                          <p:spTgt spid="740376"/>
                                        </p:tgtEl>
                                      </p:cBhvr>
                                      <p:from x="100000" y="100000"/>
                                      <p:to x="80000" y="100000"/>
                                    </p:animScale>
                                    <p:anim by="(#ppt_h/3+#ppt_w*0.1)" calcmode="lin" valueType="num">
                                      <p:cBhvr additive="sum">
                                        <p:cTn id="18" dur="200" decel="100000" autoRev="1" fill="hold">
                                          <p:stCondLst>
                                            <p:cond delay="600"/>
                                          </p:stCondLst>
                                        </p:cTn>
                                        <p:tgtEl>
                                          <p:spTgt spid="740376"/>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740379"/>
                                        </p:tgtEl>
                                        <p:attrNameLst>
                                          <p:attrName>style.visibility</p:attrName>
                                        </p:attrNameLst>
                                      </p:cBhvr>
                                      <p:to>
                                        <p:strVal val="visible"/>
                                      </p:to>
                                    </p:set>
                                    <p:anim calcmode="discrete" valueType="clr">
                                      <p:cBhvr override="childStyle">
                                        <p:cTn id="23" dur="80"/>
                                        <p:tgtEl>
                                          <p:spTgt spid="740379"/>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740379"/>
                                        </p:tgtEl>
                                        <p:attrNameLst>
                                          <p:attrName>fillcolor</p:attrName>
                                        </p:attrNameLst>
                                      </p:cBhvr>
                                      <p:tavLst>
                                        <p:tav tm="0">
                                          <p:val>
                                            <p:clrVal>
                                              <a:schemeClr val="accent2"/>
                                            </p:clrVal>
                                          </p:val>
                                        </p:tav>
                                        <p:tav tm="50000">
                                          <p:val>
                                            <p:clrVal>
                                              <a:schemeClr val="hlink"/>
                                            </p:clrVal>
                                          </p:val>
                                        </p:tav>
                                      </p:tavLst>
                                    </p:anim>
                                    <p:set>
                                      <p:cBhvr>
                                        <p:cTn id="25" dur="80"/>
                                        <p:tgtEl>
                                          <p:spTgt spid="74037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0378" grpId="0"/>
      <p:bldP spid="74037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1399" name="Group 23"/>
          <p:cNvGrpSpPr>
            <a:grpSpLocks/>
          </p:cNvGrpSpPr>
          <p:nvPr/>
        </p:nvGrpSpPr>
        <p:grpSpPr bwMode="auto">
          <a:xfrm>
            <a:off x="4059239" y="2686050"/>
            <a:ext cx="4052887" cy="1016000"/>
            <a:chOff x="748" y="2659"/>
            <a:chExt cx="2553" cy="640"/>
          </a:xfrm>
        </p:grpSpPr>
        <p:graphicFrame>
          <p:nvGraphicFramePr>
            <p:cNvPr id="161797" name="Object 6"/>
            <p:cNvGraphicFramePr>
              <a:graphicFrameLocks noChangeAspect="1"/>
            </p:cNvGraphicFramePr>
            <p:nvPr/>
          </p:nvGraphicFramePr>
          <p:xfrm>
            <a:off x="2031" y="3081"/>
            <a:ext cx="164" cy="218"/>
          </p:xfrm>
          <a:graphic>
            <a:graphicData uri="http://schemas.openxmlformats.org/presentationml/2006/ole">
              <mc:AlternateContent xmlns:mc="http://schemas.openxmlformats.org/markup-compatibility/2006">
                <mc:Choice xmlns:v="urn:schemas-microsoft-com:vml" Requires="v">
                  <p:oleObj spid="_x0000_s4098" name="Equation" r:id="rId3" imgW="123903" imgH="180855" progId="Equation.3">
                    <p:embed/>
                  </p:oleObj>
                </mc:Choice>
                <mc:Fallback>
                  <p:oleObj name="Equation" r:id="rId3" imgW="123903" imgH="18085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1" y="3081"/>
                          <a:ext cx="164" cy="2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61798" name="Group 22"/>
            <p:cNvGrpSpPr>
              <a:grpSpLocks/>
            </p:cNvGrpSpPr>
            <p:nvPr/>
          </p:nvGrpSpPr>
          <p:grpSpPr bwMode="auto">
            <a:xfrm>
              <a:off x="748" y="2745"/>
              <a:ext cx="2553" cy="407"/>
              <a:chOff x="748" y="2745"/>
              <a:chExt cx="2553" cy="407"/>
            </a:xfrm>
          </p:grpSpPr>
          <p:sp>
            <p:nvSpPr>
              <p:cNvPr id="161804" name="Oval 8"/>
              <p:cNvSpPr>
                <a:spLocks noChangeArrowheads="1"/>
              </p:cNvSpPr>
              <p:nvPr/>
            </p:nvSpPr>
            <p:spPr bwMode="auto">
              <a:xfrm>
                <a:off x="761" y="2854"/>
                <a:ext cx="182" cy="182"/>
              </a:xfrm>
              <a:prstGeom prst="ellipse">
                <a:avLst/>
              </a:prstGeom>
              <a:solidFill>
                <a:schemeClr val="accent1"/>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61805" name="Rectangle 16"/>
              <p:cNvSpPr>
                <a:spLocks noChangeArrowheads="1"/>
              </p:cNvSpPr>
              <p:nvPr/>
            </p:nvSpPr>
            <p:spPr bwMode="auto">
              <a:xfrm>
                <a:off x="748" y="2745"/>
                <a:ext cx="213"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sz="3600">
                    <a:solidFill>
                      <a:srgbClr val="FE0000"/>
                    </a:solidFill>
                  </a:rPr>
                  <a:t>-</a:t>
                </a:r>
                <a:endParaRPr lang="en-US" altLang="en-US" sz="3600">
                  <a:solidFill>
                    <a:srgbClr val="FE0000"/>
                  </a:solidFill>
                </a:endParaRPr>
              </a:p>
            </p:txBody>
          </p:sp>
          <p:sp>
            <p:nvSpPr>
              <p:cNvPr id="161806" name="Line 9"/>
              <p:cNvSpPr>
                <a:spLocks noChangeShapeType="1"/>
              </p:cNvSpPr>
              <p:nvPr/>
            </p:nvSpPr>
            <p:spPr bwMode="auto">
              <a:xfrm>
                <a:off x="943" y="2945"/>
                <a:ext cx="2358" cy="0"/>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1807" name="Line 10"/>
              <p:cNvSpPr>
                <a:spLocks noChangeShapeType="1"/>
              </p:cNvSpPr>
              <p:nvPr/>
            </p:nvSpPr>
            <p:spPr bwMode="auto">
              <a:xfrm>
                <a:off x="1903" y="3039"/>
                <a:ext cx="499" cy="0"/>
              </a:xfrm>
              <a:prstGeom prst="line">
                <a:avLst/>
              </a:prstGeom>
              <a:noFill/>
              <a:ln w="19050" cap="sq">
                <a:solidFill>
                  <a:srgbClr val="FF3333"/>
                </a:solidFill>
                <a:round/>
                <a:headEnd type="stealth" w="med"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1808" name="Line 11"/>
              <p:cNvSpPr>
                <a:spLocks noChangeShapeType="1"/>
              </p:cNvSpPr>
              <p:nvPr/>
            </p:nvSpPr>
            <p:spPr bwMode="auto">
              <a:xfrm flipH="1">
                <a:off x="1714" y="2854"/>
                <a:ext cx="272" cy="0"/>
              </a:xfrm>
              <a:prstGeom prst="line">
                <a:avLst/>
              </a:prstGeom>
              <a:noFill/>
              <a:ln w="19050" cap="sq">
                <a:solidFill>
                  <a:srgbClr val="04B43A"/>
                </a:solidFill>
                <a:round/>
                <a:headEnd type="none" w="lg"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1809" name="Line 12"/>
              <p:cNvSpPr>
                <a:spLocks noChangeShapeType="1"/>
              </p:cNvSpPr>
              <p:nvPr/>
            </p:nvSpPr>
            <p:spPr bwMode="auto">
              <a:xfrm flipH="1">
                <a:off x="2212" y="2846"/>
                <a:ext cx="318" cy="0"/>
              </a:xfrm>
              <a:prstGeom prst="line">
                <a:avLst/>
              </a:prstGeom>
              <a:noFill/>
              <a:ln w="19050" cap="sq">
                <a:solidFill>
                  <a:schemeClr val="folHlink"/>
                </a:solidFill>
                <a:round/>
                <a:headEnd type="stealth" w="med"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1810" name="Oval 13"/>
              <p:cNvSpPr>
                <a:spLocks noChangeArrowheads="1"/>
              </p:cNvSpPr>
              <p:nvPr/>
            </p:nvSpPr>
            <p:spPr bwMode="auto">
              <a:xfrm>
                <a:off x="2621" y="2923"/>
                <a:ext cx="46" cy="46"/>
              </a:xfrm>
              <a:prstGeom prst="ellipse">
                <a:avLst/>
              </a:prstGeom>
              <a:solidFill>
                <a:srgbClr val="FF3333"/>
              </a:solidFill>
              <a:ln w="19050"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161811" name="Line 14"/>
              <p:cNvSpPr>
                <a:spLocks noChangeShapeType="1"/>
              </p:cNvSpPr>
              <p:nvPr/>
            </p:nvSpPr>
            <p:spPr bwMode="auto">
              <a:xfrm flipV="1">
                <a:off x="1396" y="2911"/>
                <a:ext cx="0" cy="68"/>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1812" name="Line 15"/>
              <p:cNvSpPr>
                <a:spLocks noChangeShapeType="1"/>
              </p:cNvSpPr>
              <p:nvPr/>
            </p:nvSpPr>
            <p:spPr bwMode="auto">
              <a:xfrm flipV="1">
                <a:off x="3120" y="2911"/>
                <a:ext cx="0" cy="68"/>
              </a:xfrm>
              <a:prstGeom prst="line">
                <a:avLst/>
              </a:prstGeom>
              <a:noFill/>
              <a:ln w="19050"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aphicFrame>
          <p:nvGraphicFramePr>
            <p:cNvPr id="161799" name="Object 17"/>
            <p:cNvGraphicFramePr>
              <a:graphicFrameLocks noChangeAspect="1"/>
            </p:cNvGraphicFramePr>
            <p:nvPr/>
          </p:nvGraphicFramePr>
          <p:xfrm>
            <a:off x="1817" y="2663"/>
            <a:ext cx="124" cy="191"/>
          </p:xfrm>
          <a:graphic>
            <a:graphicData uri="http://schemas.openxmlformats.org/presentationml/2006/ole">
              <mc:AlternateContent xmlns:mc="http://schemas.openxmlformats.org/markup-compatibility/2006">
                <mc:Choice xmlns:v="urn:schemas-microsoft-com:vml" Requires="v">
                  <p:oleObj spid="_x0000_s4099" name="Equation" r:id="rId5" imgW="114185" imgH="190573" progId="Equation.3">
                    <p:embed/>
                  </p:oleObj>
                </mc:Choice>
                <mc:Fallback>
                  <p:oleObj name="Equation" r:id="rId5" imgW="114185" imgH="19057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17" y="2663"/>
                          <a:ext cx="124" cy="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1800" name="Object 18"/>
            <p:cNvGraphicFramePr>
              <a:graphicFrameLocks noChangeAspect="1"/>
            </p:cNvGraphicFramePr>
            <p:nvPr/>
          </p:nvGraphicFramePr>
          <p:xfrm>
            <a:off x="2336" y="2659"/>
            <a:ext cx="136" cy="173"/>
          </p:xfrm>
          <a:graphic>
            <a:graphicData uri="http://schemas.openxmlformats.org/presentationml/2006/ole">
              <mc:AlternateContent xmlns:mc="http://schemas.openxmlformats.org/markup-compatibility/2006">
                <mc:Choice xmlns:v="urn:schemas-microsoft-com:vml" Requires="v">
                  <p:oleObj spid="_x0000_s4100" name="Equation" r:id="rId7" imgW="142799" imgH="180855" progId="Equation.3">
                    <p:embed/>
                  </p:oleObj>
                </mc:Choice>
                <mc:Fallback>
                  <p:oleObj name="Equation" r:id="rId7" imgW="142799" imgH="18085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6" y="2659"/>
                          <a:ext cx="136"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1801" name="Rectangle 19"/>
            <p:cNvSpPr>
              <a:spLocks noChangeArrowheads="1"/>
            </p:cNvSpPr>
            <p:nvPr/>
          </p:nvSpPr>
          <p:spPr bwMode="auto">
            <a:xfrm>
              <a:off x="3008" y="2699"/>
              <a:ext cx="2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A</a:t>
              </a:r>
            </a:p>
          </p:txBody>
        </p:sp>
        <p:sp>
          <p:nvSpPr>
            <p:cNvPr id="161802" name="Rectangle 20"/>
            <p:cNvSpPr>
              <a:spLocks noChangeArrowheads="1"/>
            </p:cNvSpPr>
            <p:nvPr/>
          </p:nvSpPr>
          <p:spPr bwMode="auto">
            <a:xfrm>
              <a:off x="1288" y="2688"/>
              <a:ext cx="2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cs typeface="Times New Roman" panose="02020603050405020304" pitchFamily="18" charset="0"/>
                </a:rPr>
                <a:t>B</a:t>
              </a:r>
            </a:p>
          </p:txBody>
        </p:sp>
        <p:sp>
          <p:nvSpPr>
            <p:cNvPr id="161803" name="Rectangle 21"/>
            <p:cNvSpPr>
              <a:spLocks noChangeArrowheads="1"/>
            </p:cNvSpPr>
            <p:nvPr/>
          </p:nvSpPr>
          <p:spPr bwMode="auto">
            <a:xfrm>
              <a:off x="2533" y="2929"/>
              <a:ext cx="254"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000">
                  <a:solidFill>
                    <a:schemeClr val="tx2"/>
                  </a:solidFill>
                  <a:cs typeface="Times New Roman" panose="02020603050405020304" pitchFamily="18" charset="0"/>
                </a:rPr>
                <a:t>q</a:t>
              </a:r>
              <a:r>
                <a:rPr lang="fa-IR" altLang="en-US" sz="2000" baseline="-25000">
                  <a:solidFill>
                    <a:schemeClr val="tx2"/>
                  </a:solidFill>
                </a:rPr>
                <a:t>0</a:t>
              </a:r>
              <a:endParaRPr lang="en-US" altLang="en-US" sz="2000" baseline="-25000">
                <a:solidFill>
                  <a:schemeClr val="tx2"/>
                </a:solidFill>
              </a:endParaRPr>
            </a:p>
          </p:txBody>
        </p:sp>
      </p:grpSp>
      <p:sp>
        <p:nvSpPr>
          <p:cNvPr id="741400" name="Rectangle 24"/>
          <p:cNvSpPr>
            <a:spLocks noChangeArrowheads="1"/>
          </p:cNvSpPr>
          <p:nvPr/>
        </p:nvSpPr>
        <p:spPr bwMode="auto">
          <a:xfrm>
            <a:off x="3322638" y="1350963"/>
            <a:ext cx="577914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پتانسيل در نزديكي بار منفي مقداري منفي است .</a:t>
            </a:r>
          </a:p>
        </p:txBody>
      </p:sp>
      <p:sp>
        <p:nvSpPr>
          <p:cNvPr id="741402" name="Rectangle 26"/>
          <p:cNvSpPr>
            <a:spLocks noChangeArrowheads="1"/>
          </p:cNvSpPr>
          <p:nvPr/>
        </p:nvSpPr>
        <p:spPr bwMode="auto">
          <a:xfrm>
            <a:off x="2112964" y="4337050"/>
            <a:ext cx="792162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fa-IR" altLang="en-US"/>
              <a:t>چون ميدان ناشي از بار منفي است كاري كه براي آوردن بار </a:t>
            </a:r>
            <a:r>
              <a:rPr lang="en-US" altLang="en-US">
                <a:solidFill>
                  <a:srgbClr val="000000"/>
                </a:solidFill>
              </a:rPr>
              <a:t>q</a:t>
            </a:r>
            <a:r>
              <a:rPr lang="en-US" altLang="en-US" baseline="-25000">
                <a:solidFill>
                  <a:srgbClr val="000000"/>
                </a:solidFill>
                <a:latin typeface="B Nazanin" panose="00000400000000000000" pitchFamily="2" charset="-78"/>
              </a:rPr>
              <a:t>0</a:t>
            </a:r>
            <a:r>
              <a:rPr lang="fa-IR" altLang="en-US"/>
              <a:t> از </a:t>
            </a:r>
            <a:r>
              <a:rPr lang="en-US" altLang="en-US">
                <a:solidFill>
                  <a:srgbClr val="000000"/>
                </a:solidFill>
                <a:cs typeface="Times New Roman" panose="02020603050405020304" pitchFamily="18" charset="0"/>
              </a:rPr>
              <a:t>A</a:t>
            </a:r>
            <a:r>
              <a:rPr lang="fa-IR" altLang="en-US"/>
              <a:t> به </a:t>
            </a:r>
            <a:r>
              <a:rPr lang="en-US" altLang="en-US">
                <a:solidFill>
                  <a:srgbClr val="000000"/>
                </a:solidFill>
              </a:rPr>
              <a:t>B</a:t>
            </a:r>
            <a:r>
              <a:rPr lang="fa-IR" altLang="en-US"/>
              <a:t> انجام مي‌دهيم منفي است بنابراين پتانسيل اطراف بار منفي ، منفي است . </a:t>
            </a:r>
            <a:endParaRPr lang="en-US" altLang="en-US"/>
          </a:p>
        </p:txBody>
      </p:sp>
    </p:spTree>
    <p:extLst>
      <p:ext uri="{BB962C8B-B14F-4D97-AF65-F5344CB8AC3E}">
        <p14:creationId xmlns:p14="http://schemas.microsoft.com/office/powerpoint/2010/main" val="34973411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741400"/>
                                        </p:tgtEl>
                                        <p:attrNameLst>
                                          <p:attrName>style.visibility</p:attrName>
                                        </p:attrNameLst>
                                      </p:cBhvr>
                                      <p:to>
                                        <p:strVal val="visible"/>
                                      </p:to>
                                    </p:set>
                                    <p:anim calcmode="lin" valueType="num">
                                      <p:cBhvr>
                                        <p:cTn id="7" dur="1000" fill="hold"/>
                                        <p:tgtEl>
                                          <p:spTgt spid="741400"/>
                                        </p:tgtEl>
                                        <p:attrNameLst>
                                          <p:attrName>ppt_w</p:attrName>
                                        </p:attrNameLst>
                                      </p:cBhvr>
                                      <p:tavLst>
                                        <p:tav tm="0">
                                          <p:val>
                                            <p:fltVal val="0"/>
                                          </p:val>
                                        </p:tav>
                                        <p:tav tm="100000">
                                          <p:val>
                                            <p:strVal val="#ppt_w"/>
                                          </p:val>
                                        </p:tav>
                                      </p:tavLst>
                                    </p:anim>
                                    <p:anim calcmode="lin" valueType="num">
                                      <p:cBhvr>
                                        <p:cTn id="8" dur="1000" fill="hold"/>
                                        <p:tgtEl>
                                          <p:spTgt spid="741400"/>
                                        </p:tgtEl>
                                        <p:attrNameLst>
                                          <p:attrName>ppt_h</p:attrName>
                                        </p:attrNameLst>
                                      </p:cBhvr>
                                      <p:tavLst>
                                        <p:tav tm="0">
                                          <p:val>
                                            <p:fltVal val="0"/>
                                          </p:val>
                                        </p:tav>
                                        <p:tav tm="100000">
                                          <p:val>
                                            <p:strVal val="#ppt_h"/>
                                          </p:val>
                                        </p:tav>
                                      </p:tavLst>
                                    </p:anim>
                                    <p:anim calcmode="lin" valueType="num">
                                      <p:cBhvr>
                                        <p:cTn id="9" dur="1000" fill="hold"/>
                                        <p:tgtEl>
                                          <p:spTgt spid="74140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4140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741399"/>
                                        </p:tgtEl>
                                        <p:attrNameLst>
                                          <p:attrName>style.visibility</p:attrName>
                                        </p:attrNameLst>
                                      </p:cBhvr>
                                      <p:to>
                                        <p:strVal val="visible"/>
                                      </p:to>
                                    </p:set>
                                    <p:anim from="(-#ppt_w/2)" to="(#ppt_x)" calcmode="lin" valueType="num">
                                      <p:cBhvr>
                                        <p:cTn id="15" dur="600" fill="hold">
                                          <p:stCondLst>
                                            <p:cond delay="0"/>
                                          </p:stCondLst>
                                        </p:cTn>
                                        <p:tgtEl>
                                          <p:spTgt spid="741399"/>
                                        </p:tgtEl>
                                        <p:attrNameLst>
                                          <p:attrName>ppt_x</p:attrName>
                                        </p:attrNameLst>
                                      </p:cBhvr>
                                    </p:anim>
                                    <p:anim from="0" to="-1.0" calcmode="lin" valueType="num">
                                      <p:cBhvr>
                                        <p:cTn id="16" dur="200" decel="50000" autoRev="1" fill="hold">
                                          <p:stCondLst>
                                            <p:cond delay="600"/>
                                          </p:stCondLst>
                                        </p:cTn>
                                        <p:tgtEl>
                                          <p:spTgt spid="741399"/>
                                        </p:tgtEl>
                                        <p:attrNameLst>
                                          <p:attrName>xshear</p:attrName>
                                        </p:attrNameLst>
                                      </p:cBhvr>
                                    </p:anim>
                                    <p:animScale>
                                      <p:cBhvr>
                                        <p:cTn id="17" dur="200" decel="100000" autoRev="1" fill="hold">
                                          <p:stCondLst>
                                            <p:cond delay="600"/>
                                          </p:stCondLst>
                                        </p:cTn>
                                        <p:tgtEl>
                                          <p:spTgt spid="741399"/>
                                        </p:tgtEl>
                                      </p:cBhvr>
                                      <p:from x="100000" y="100000"/>
                                      <p:to x="80000" y="100000"/>
                                    </p:animScale>
                                    <p:anim by="(#ppt_h/3+#ppt_w*0.1)" calcmode="lin" valueType="num">
                                      <p:cBhvr additive="sum">
                                        <p:cTn id="18" dur="200" decel="100000" autoRev="1" fill="hold">
                                          <p:stCondLst>
                                            <p:cond delay="600"/>
                                          </p:stCondLst>
                                        </p:cTn>
                                        <p:tgtEl>
                                          <p:spTgt spid="741399"/>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741402"/>
                                        </p:tgtEl>
                                        <p:attrNameLst>
                                          <p:attrName>style.visibility</p:attrName>
                                        </p:attrNameLst>
                                      </p:cBhvr>
                                      <p:to>
                                        <p:strVal val="visible"/>
                                      </p:to>
                                    </p:set>
                                    <p:anim calcmode="discrete" valueType="clr">
                                      <p:cBhvr override="childStyle">
                                        <p:cTn id="23" dur="80"/>
                                        <p:tgtEl>
                                          <p:spTgt spid="741402"/>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741402"/>
                                        </p:tgtEl>
                                        <p:attrNameLst>
                                          <p:attrName>fillcolor</p:attrName>
                                        </p:attrNameLst>
                                      </p:cBhvr>
                                      <p:tavLst>
                                        <p:tav tm="0">
                                          <p:val>
                                            <p:clrVal>
                                              <a:schemeClr val="accent2"/>
                                            </p:clrVal>
                                          </p:val>
                                        </p:tav>
                                        <p:tav tm="50000">
                                          <p:val>
                                            <p:clrVal>
                                              <a:schemeClr val="hlink"/>
                                            </p:clrVal>
                                          </p:val>
                                        </p:tav>
                                      </p:tavLst>
                                    </p:anim>
                                    <p:set>
                                      <p:cBhvr>
                                        <p:cTn id="25" dur="80"/>
                                        <p:tgtEl>
                                          <p:spTgt spid="74140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1400" grpId="0"/>
      <p:bldP spid="74140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a:xfrm>
            <a:off x="2111375" y="1006475"/>
            <a:ext cx="8001000" cy="838200"/>
          </a:xfrm>
        </p:spPr>
        <p:txBody>
          <a:bodyPr/>
          <a:lstStyle/>
          <a:p>
            <a:pPr eaLnBrk="1" hangingPunct="1"/>
            <a:r>
              <a:rPr lang="fa-IR" altLang="en-US" smtClean="0"/>
              <a:t>سطوح هم پتانسيل</a:t>
            </a:r>
            <a:endParaRPr lang="en-US" altLang="en-US" smtClean="0"/>
          </a:p>
        </p:txBody>
      </p:sp>
      <p:sp>
        <p:nvSpPr>
          <p:cNvPr id="742404" name="Rectangle 4"/>
          <p:cNvSpPr>
            <a:spLocks noChangeArrowheads="1"/>
          </p:cNvSpPr>
          <p:nvPr/>
        </p:nvSpPr>
        <p:spPr bwMode="auto">
          <a:xfrm>
            <a:off x="5264150" y="4159250"/>
            <a:ext cx="1625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3600">
                <a:solidFill>
                  <a:srgbClr val="000000"/>
                </a:solidFill>
                <a:cs typeface="Times New Roman" panose="02020603050405020304" pitchFamily="18" charset="0"/>
              </a:rPr>
              <a:t>W</a:t>
            </a:r>
            <a:r>
              <a:rPr lang="en-US" altLang="en-US" sz="3600" baseline="-25000">
                <a:solidFill>
                  <a:srgbClr val="000000"/>
                </a:solidFill>
                <a:cs typeface="Times New Roman" panose="02020603050405020304" pitchFamily="18" charset="0"/>
              </a:rPr>
              <a:t>AB</a:t>
            </a:r>
            <a:r>
              <a:rPr lang="en-US" altLang="en-US" sz="3600">
                <a:solidFill>
                  <a:srgbClr val="000000"/>
                </a:solidFill>
                <a:cs typeface="Times New Roman" panose="02020603050405020304" pitchFamily="18" charset="0"/>
              </a:rPr>
              <a:t>= </a:t>
            </a:r>
            <a:r>
              <a:rPr lang="en-US" altLang="en-US" sz="3600">
                <a:solidFill>
                  <a:srgbClr val="000000"/>
                </a:solidFill>
                <a:latin typeface="B Nazanin" panose="00000400000000000000" pitchFamily="2" charset="-78"/>
              </a:rPr>
              <a:t>0</a:t>
            </a:r>
          </a:p>
        </p:txBody>
      </p:sp>
      <p:sp>
        <p:nvSpPr>
          <p:cNvPr id="742405" name="Rectangle 5"/>
          <p:cNvSpPr>
            <a:spLocks noChangeArrowheads="1"/>
          </p:cNvSpPr>
          <p:nvPr/>
        </p:nvSpPr>
        <p:spPr bwMode="auto">
          <a:xfrm>
            <a:off x="4279901" y="2133601"/>
            <a:ext cx="57134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مكان هندسي نقاطي كه داراي يك پتانسيل هستند.</a:t>
            </a:r>
          </a:p>
        </p:txBody>
      </p:sp>
      <p:sp>
        <p:nvSpPr>
          <p:cNvPr id="742406" name="Rectangle 6"/>
          <p:cNvSpPr>
            <a:spLocks noChangeArrowheads="1"/>
          </p:cNvSpPr>
          <p:nvPr/>
        </p:nvSpPr>
        <p:spPr bwMode="auto">
          <a:xfrm>
            <a:off x="2135189" y="3319464"/>
            <a:ext cx="79216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fa-IR" altLang="en-US"/>
              <a:t>در حركت يك بار الكتريكي روي اين سطوح چون</a:t>
            </a:r>
            <a:r>
              <a:rPr lang="fa-IR" altLang="en-US">
                <a:solidFill>
                  <a:srgbClr val="000000"/>
                </a:solidFill>
              </a:rPr>
              <a:t>0</a:t>
            </a:r>
            <a:r>
              <a:rPr lang="en-US" altLang="en-US">
                <a:solidFill>
                  <a:srgbClr val="000000"/>
                </a:solidFill>
                <a:cs typeface="Times New Roman" panose="02020603050405020304" pitchFamily="18" charset="0"/>
              </a:rPr>
              <a:t>V</a:t>
            </a:r>
            <a:r>
              <a:rPr lang="en-US" altLang="en-US" baseline="-25000">
                <a:solidFill>
                  <a:srgbClr val="000000"/>
                </a:solidFill>
                <a:cs typeface="Times New Roman" panose="02020603050405020304" pitchFamily="18" charset="0"/>
              </a:rPr>
              <a:t>B</a:t>
            </a:r>
            <a:r>
              <a:rPr lang="en-US" altLang="en-US">
                <a:solidFill>
                  <a:srgbClr val="000000"/>
                </a:solidFill>
                <a:cs typeface="Times New Roman" panose="02020603050405020304" pitchFamily="18" charset="0"/>
              </a:rPr>
              <a:t>-V</a:t>
            </a:r>
            <a:r>
              <a:rPr lang="en-US" altLang="en-US" baseline="-25000">
                <a:solidFill>
                  <a:srgbClr val="000000"/>
                </a:solidFill>
                <a:cs typeface="Times New Roman" panose="02020603050405020304" pitchFamily="18" charset="0"/>
              </a:rPr>
              <a:t>A</a:t>
            </a:r>
            <a:r>
              <a:rPr lang="en-US" altLang="en-US">
                <a:solidFill>
                  <a:srgbClr val="000000"/>
                </a:solidFill>
                <a:cs typeface="Times New Roman" panose="02020603050405020304" pitchFamily="18" charset="0"/>
              </a:rPr>
              <a:t>=</a:t>
            </a:r>
            <a:r>
              <a:rPr lang="fa-IR" altLang="en-US"/>
              <a:t> در نتيجه:</a:t>
            </a:r>
          </a:p>
        </p:txBody>
      </p:sp>
      <p:sp>
        <p:nvSpPr>
          <p:cNvPr id="742408" name="Rectangle 8"/>
          <p:cNvSpPr>
            <a:spLocks noChangeArrowheads="1"/>
          </p:cNvSpPr>
          <p:nvPr/>
        </p:nvSpPr>
        <p:spPr bwMode="auto">
          <a:xfrm>
            <a:off x="2135189" y="5003800"/>
            <a:ext cx="788828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fa-IR" altLang="en-US"/>
              <a:t>يعني سطوحي كه در هر نقطه از آنها امتداد شدت ميدان بر سطح هم پتانسيل عمود است.</a:t>
            </a:r>
            <a:endParaRPr lang="en-US" altLang="en-US"/>
          </a:p>
        </p:txBody>
      </p:sp>
    </p:spTree>
    <p:extLst>
      <p:ext uri="{BB962C8B-B14F-4D97-AF65-F5344CB8AC3E}">
        <p14:creationId xmlns:p14="http://schemas.microsoft.com/office/powerpoint/2010/main" val="6633850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42402"/>
                                        </p:tgtEl>
                                        <p:attrNameLst>
                                          <p:attrName>style.visibility</p:attrName>
                                        </p:attrNameLst>
                                      </p:cBhvr>
                                      <p:to>
                                        <p:strVal val="visible"/>
                                      </p:to>
                                    </p:set>
                                    <p:animEffect transition="in" filter="fade">
                                      <p:cBhvr>
                                        <p:cTn id="7" dur="800" decel="100000"/>
                                        <p:tgtEl>
                                          <p:spTgt spid="742402"/>
                                        </p:tgtEl>
                                      </p:cBhvr>
                                    </p:animEffect>
                                    <p:anim calcmode="lin" valueType="num">
                                      <p:cBhvr>
                                        <p:cTn id="8" dur="800" decel="100000" fill="hold"/>
                                        <p:tgtEl>
                                          <p:spTgt spid="742402"/>
                                        </p:tgtEl>
                                        <p:attrNameLst>
                                          <p:attrName>style.rotation</p:attrName>
                                        </p:attrNameLst>
                                      </p:cBhvr>
                                      <p:tavLst>
                                        <p:tav tm="0">
                                          <p:val>
                                            <p:fltVal val="-90"/>
                                          </p:val>
                                        </p:tav>
                                        <p:tav tm="100000">
                                          <p:val>
                                            <p:fltVal val="0"/>
                                          </p:val>
                                        </p:tav>
                                      </p:tavLst>
                                    </p:anim>
                                    <p:anim calcmode="lin" valueType="num">
                                      <p:cBhvr>
                                        <p:cTn id="9" dur="800" decel="100000" fill="hold"/>
                                        <p:tgtEl>
                                          <p:spTgt spid="742402"/>
                                        </p:tgtEl>
                                        <p:attrNameLst>
                                          <p:attrName>ppt_x</p:attrName>
                                        </p:attrNameLst>
                                      </p:cBhvr>
                                      <p:tavLst>
                                        <p:tav tm="0">
                                          <p:val>
                                            <p:strVal val="#ppt_x+0.4"/>
                                          </p:val>
                                        </p:tav>
                                        <p:tav tm="100000">
                                          <p:val>
                                            <p:strVal val="#ppt_x-0.05"/>
                                          </p:val>
                                        </p:tav>
                                      </p:tavLst>
                                    </p:anim>
                                    <p:anim calcmode="lin" valueType="num">
                                      <p:cBhvr>
                                        <p:cTn id="10" dur="800" decel="100000" fill="hold"/>
                                        <p:tgtEl>
                                          <p:spTgt spid="7424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424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4240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742405"/>
                                        </p:tgtEl>
                                        <p:attrNameLst>
                                          <p:attrName>style.visibility</p:attrName>
                                        </p:attrNameLst>
                                      </p:cBhvr>
                                      <p:to>
                                        <p:strVal val="visible"/>
                                      </p:to>
                                    </p:set>
                                    <p:anim calcmode="discrete" valueType="clr">
                                      <p:cBhvr override="childStyle">
                                        <p:cTn id="16" dur="80"/>
                                        <p:tgtEl>
                                          <p:spTgt spid="742405"/>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742405"/>
                                        </p:tgtEl>
                                        <p:attrNameLst>
                                          <p:attrName>fillcolor</p:attrName>
                                        </p:attrNameLst>
                                      </p:cBhvr>
                                      <p:tavLst>
                                        <p:tav tm="0">
                                          <p:val>
                                            <p:clrVal>
                                              <a:schemeClr val="accent2"/>
                                            </p:clrVal>
                                          </p:val>
                                        </p:tav>
                                        <p:tav tm="50000">
                                          <p:val>
                                            <p:clrVal>
                                              <a:schemeClr val="hlink"/>
                                            </p:clrVal>
                                          </p:val>
                                        </p:tav>
                                      </p:tavLst>
                                    </p:anim>
                                    <p:set>
                                      <p:cBhvr>
                                        <p:cTn id="18" dur="80"/>
                                        <p:tgtEl>
                                          <p:spTgt spid="742405"/>
                                        </p:tgtEl>
                                        <p:attrNameLst>
                                          <p:attrName>fill.type</p:attrName>
                                        </p:attrNameLst>
                                      </p:cBhvr>
                                      <p:to>
                                        <p:strVal val="solid"/>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742406"/>
                                        </p:tgtEl>
                                        <p:attrNameLst>
                                          <p:attrName>style.visibility</p:attrName>
                                        </p:attrNameLst>
                                      </p:cBhvr>
                                      <p:to>
                                        <p:strVal val="visible"/>
                                      </p:to>
                                    </p:set>
                                    <p:anim calcmode="discrete" valueType="clr">
                                      <p:cBhvr override="childStyle">
                                        <p:cTn id="23" dur="80"/>
                                        <p:tgtEl>
                                          <p:spTgt spid="742406"/>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742406"/>
                                        </p:tgtEl>
                                        <p:attrNameLst>
                                          <p:attrName>fillcolor</p:attrName>
                                        </p:attrNameLst>
                                      </p:cBhvr>
                                      <p:tavLst>
                                        <p:tav tm="0">
                                          <p:val>
                                            <p:clrVal>
                                              <a:schemeClr val="accent2"/>
                                            </p:clrVal>
                                          </p:val>
                                        </p:tav>
                                        <p:tav tm="50000">
                                          <p:val>
                                            <p:clrVal>
                                              <a:schemeClr val="hlink"/>
                                            </p:clrVal>
                                          </p:val>
                                        </p:tav>
                                      </p:tavLst>
                                    </p:anim>
                                    <p:set>
                                      <p:cBhvr>
                                        <p:cTn id="25" dur="80"/>
                                        <p:tgtEl>
                                          <p:spTgt spid="742406"/>
                                        </p:tgtEl>
                                        <p:attrNameLst>
                                          <p:attrName>fill.type</p:attrName>
                                        </p:attrNameLst>
                                      </p:cBhvr>
                                      <p:to>
                                        <p:strVal val="solid"/>
                                      </p:to>
                                    </p:set>
                                  </p:childTnLst>
                                </p:cTn>
                              </p:par>
                            </p:childTnLst>
                          </p:cTn>
                        </p:par>
                        <p:par>
                          <p:cTn id="26" fill="hold" nodeType="afterGroup">
                            <p:stCondLst>
                              <p:cond delay="1920"/>
                            </p:stCondLst>
                            <p:childTnLst>
                              <p:par>
                                <p:cTn id="27" presetID="42" presetClass="entr" presetSubtype="0" fill="hold" grpId="0" nodeType="afterEffect">
                                  <p:stCondLst>
                                    <p:cond delay="0"/>
                                  </p:stCondLst>
                                  <p:childTnLst>
                                    <p:set>
                                      <p:cBhvr>
                                        <p:cTn id="28" dur="1" fill="hold">
                                          <p:stCondLst>
                                            <p:cond delay="0"/>
                                          </p:stCondLst>
                                        </p:cTn>
                                        <p:tgtEl>
                                          <p:spTgt spid="742404"/>
                                        </p:tgtEl>
                                        <p:attrNameLst>
                                          <p:attrName>style.visibility</p:attrName>
                                        </p:attrNameLst>
                                      </p:cBhvr>
                                      <p:to>
                                        <p:strVal val="visible"/>
                                      </p:to>
                                    </p:set>
                                    <p:animEffect transition="in" filter="fade">
                                      <p:cBhvr>
                                        <p:cTn id="29" dur="1000"/>
                                        <p:tgtEl>
                                          <p:spTgt spid="742404"/>
                                        </p:tgtEl>
                                      </p:cBhvr>
                                    </p:animEffect>
                                    <p:anim calcmode="lin" valueType="num">
                                      <p:cBhvr>
                                        <p:cTn id="30" dur="1000" fill="hold"/>
                                        <p:tgtEl>
                                          <p:spTgt spid="742404"/>
                                        </p:tgtEl>
                                        <p:attrNameLst>
                                          <p:attrName>ppt_x</p:attrName>
                                        </p:attrNameLst>
                                      </p:cBhvr>
                                      <p:tavLst>
                                        <p:tav tm="0">
                                          <p:val>
                                            <p:strVal val="#ppt_x"/>
                                          </p:val>
                                        </p:tav>
                                        <p:tav tm="100000">
                                          <p:val>
                                            <p:strVal val="#ppt_x"/>
                                          </p:val>
                                        </p:tav>
                                      </p:tavLst>
                                    </p:anim>
                                    <p:anim calcmode="lin" valueType="num">
                                      <p:cBhvr>
                                        <p:cTn id="31" dur="1000" fill="hold"/>
                                        <p:tgtEl>
                                          <p:spTgt spid="742404"/>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742408"/>
                                        </p:tgtEl>
                                        <p:attrNameLst>
                                          <p:attrName>style.visibility</p:attrName>
                                        </p:attrNameLst>
                                      </p:cBhvr>
                                      <p:to>
                                        <p:strVal val="visible"/>
                                      </p:to>
                                    </p:set>
                                    <p:anim calcmode="discrete" valueType="clr">
                                      <p:cBhvr override="childStyle">
                                        <p:cTn id="36" dur="80"/>
                                        <p:tgtEl>
                                          <p:spTgt spid="742408"/>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742408"/>
                                        </p:tgtEl>
                                        <p:attrNameLst>
                                          <p:attrName>fillcolor</p:attrName>
                                        </p:attrNameLst>
                                      </p:cBhvr>
                                      <p:tavLst>
                                        <p:tav tm="0">
                                          <p:val>
                                            <p:clrVal>
                                              <a:schemeClr val="accent2"/>
                                            </p:clrVal>
                                          </p:val>
                                        </p:tav>
                                        <p:tav tm="50000">
                                          <p:val>
                                            <p:clrVal>
                                              <a:schemeClr val="hlink"/>
                                            </p:clrVal>
                                          </p:val>
                                        </p:tav>
                                      </p:tavLst>
                                    </p:anim>
                                    <p:set>
                                      <p:cBhvr>
                                        <p:cTn id="38" dur="80"/>
                                        <p:tgtEl>
                                          <p:spTgt spid="74240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2402" grpId="0"/>
      <p:bldP spid="742404" grpId="0"/>
      <p:bldP spid="742405" grpId="0"/>
      <p:bldP spid="742406" grpId="0"/>
      <p:bldP spid="742408"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1676</Words>
  <Application>Microsoft Office PowerPoint</Application>
  <PresentationFormat>Widescreen</PresentationFormat>
  <Paragraphs>269</Paragraphs>
  <Slides>54</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3" baseType="lpstr">
      <vt:lpstr>Arial</vt:lpstr>
      <vt:lpstr>B Nazanin</vt:lpstr>
      <vt:lpstr>Tahoma</vt:lpstr>
      <vt:lpstr>Times New Roman</vt:lpstr>
      <vt:lpstr>Trebuchet MS</vt:lpstr>
      <vt:lpstr>Wingdings</vt:lpstr>
      <vt:lpstr>Wingdings 3</vt:lpstr>
      <vt:lpstr>Facet</vt:lpstr>
      <vt:lpstr>Microsoft Equation 3.0</vt:lpstr>
      <vt:lpstr>PowerPoint Presentation</vt:lpstr>
      <vt:lpstr>پتانسيل الكتريكي اسكالر است و مي‌توان براي تعيين ميدان الكتريكي از آن استفاده كرد.  </vt:lpstr>
      <vt:lpstr>PowerPoint Presentation</vt:lpstr>
      <vt:lpstr> مبداء پتانسيل الكتريكي</vt:lpstr>
      <vt:lpstr>PowerPoint Presentation</vt:lpstr>
      <vt:lpstr>PowerPoint Presentation</vt:lpstr>
      <vt:lpstr>PowerPoint Presentation</vt:lpstr>
      <vt:lpstr>PowerPoint Presentation</vt:lpstr>
      <vt:lpstr>سطوح هم پتانسيل</vt:lpstr>
      <vt:lpstr>مثال 1 </vt:lpstr>
      <vt:lpstr> حل مثال 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پتانسيل اطراف بار نقطه‌اي q به فاصلۀ r :</vt:lpstr>
      <vt:lpstr>پتانسيل الكتريكي يك گروه نقاط باردار در يك نقطه</vt:lpstr>
      <vt:lpstr>مثال 2</vt:lpstr>
      <vt:lpstr>مثال 3</vt:lpstr>
      <vt:lpstr> حل مثال3</vt:lpstr>
      <vt:lpstr> مثال 4 </vt:lpstr>
      <vt:lpstr> حل مثال 4 </vt:lpstr>
      <vt:lpstr> مثال 5 </vt:lpstr>
      <vt:lpstr> حل مثال5 </vt:lpstr>
      <vt:lpstr> مثال6 </vt:lpstr>
      <vt:lpstr> حل مثال 6 </vt:lpstr>
      <vt:lpstr> انرژي پتانسيل الكتريكي </vt:lpstr>
      <vt:lpstr> انرژي پتانسيل الكتريكي سيستمي متشكل از چند بار الكتريكي </vt:lpstr>
      <vt:lpstr> رابطه‌اي براي انرژي پتانسيل الكتريكي </vt:lpstr>
      <vt:lpstr> مثال 7 </vt:lpstr>
      <vt:lpstr> حل مثال 7 </vt:lpstr>
      <vt:lpstr>PowerPoint Presentation</vt:lpstr>
      <vt:lpstr> (2) و (1)</vt:lpstr>
      <vt:lpstr> ميدان الكتريكي برابر منفي گراديان يا شيب پتانسيل است :</vt:lpstr>
      <vt:lpstr>PowerPoint Presentation</vt:lpstr>
      <vt:lpstr> مثال 8 </vt:lpstr>
      <vt:lpstr> حل مثال 8 </vt:lpstr>
      <vt:lpstr> مثال 9 </vt:lpstr>
      <vt:lpstr> حل مثال 9 </vt:lpstr>
      <vt:lpstr> مثال 10 </vt:lpstr>
      <vt:lpstr> حل مثال 10 </vt:lpstr>
      <vt:lpstr> مثال 11 </vt:lpstr>
      <vt:lpstr> حل مثال 11</vt:lpstr>
      <vt:lpstr> تمرين 1</vt:lpstr>
      <vt:lpstr>حل تمرين 1</vt:lpstr>
      <vt:lpstr>تمرين 2</vt:lpstr>
      <vt:lpstr>حل تمرين 2</vt:lpstr>
      <vt:lpstr>تمرين 3</vt:lpstr>
      <vt:lpstr>حل تمرين 3</vt:lpstr>
      <vt:lpstr>تمرين 4</vt:lpstr>
      <vt:lpstr>حل تمرين 4</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2022-02-05T10:33:56Z</dcterms:created>
  <dcterms:modified xsi:type="dcterms:W3CDTF">2022-02-05T10:34:18Z</dcterms:modified>
</cp:coreProperties>
</file>