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indent="-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indent="-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indent="-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indent="-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AAB7B32-5668-495D-88C0-4A20C774C0AC}" type="datetimeFigureOut">
              <a:rPr lang="fa-IR" smtClean="0"/>
              <a:t>1439/06/24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A9A73D50-823E-440D-B6E7-E942BD73AD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497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1" hangingPunct="1">
              <a:defRPr/>
            </a:lvl1pPr>
          </a:lstStyle>
          <a:p>
            <a:pPr lvl="0"/>
            <a:r>
              <a:rPr lang="bg-BG" altLang="fa-IR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eaLnBrk="1" hangingPunct="1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bg-BG" altLang="fa-IR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 eaLnBrk="0" hangingPunct="0">
              <a:defRPr sz="1400">
                <a:latin typeface="+mn-lt"/>
              </a:defRPr>
            </a:lvl1pPr>
          </a:lstStyle>
          <a:p>
            <a:fld id="{676E52B7-DC5F-450E-A2A6-7D4CD4B9E3EA}" type="datetimeFigureOut">
              <a:rPr lang="bg-BG" altLang="fa-IR"/>
              <a:pPr/>
              <a:t>11.3.2018 г.</a:t>
            </a:fld>
            <a:endParaRPr lang="bg-BG" altLang="fa-I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rtl="1" eaLnBrk="0" hangingPunct="0">
              <a:defRPr sz="1400">
                <a:latin typeface="+mn-lt"/>
              </a:defRPr>
            </a:lvl1pPr>
          </a:lstStyle>
          <a:p>
            <a:endParaRPr lang="bg-BG" altLang="fa-I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rtl="1" eaLnBrk="0" hangingPunct="0">
              <a:defRPr sz="1400">
                <a:latin typeface="+mn-lt"/>
              </a:defRPr>
            </a:lvl1pPr>
          </a:lstStyle>
          <a:p>
            <a:fld id="{25E10E4E-A4EA-472B-A72E-6CDD2E816912}" type="slidenum">
              <a:rPr lang="bg-BG" altLang="fa-IR"/>
              <a:pPr/>
              <a:t>‹#›</a:t>
            </a:fld>
            <a:endParaRPr lang="bg-BG" alt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-200949" y="-14288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068A1-4360-4550-804E-C1866916B651}" type="slidenum">
              <a:rPr lang="bg-BG" altLang="fa-IR"/>
              <a:pPr/>
              <a:t>‹#›</a:t>
            </a:fld>
            <a:endParaRPr lang="bg-BG" altLang="fa-IR"/>
          </a:p>
        </p:txBody>
      </p:sp>
    </p:spTree>
    <p:extLst>
      <p:ext uri="{BB962C8B-B14F-4D97-AF65-F5344CB8AC3E}">
        <p14:creationId xmlns:p14="http://schemas.microsoft.com/office/powerpoint/2010/main" val="2232747892"/>
      </p:ext>
    </p:extLst>
  </p:cSld>
  <p:clrMapOvr>
    <a:masterClrMapping/>
  </p:clrMapOvr>
  <p:transition spd="med" advClick="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E8425-0A3F-47DB-B547-EF4178446301}" type="slidenum">
              <a:rPr lang="bg-BG" altLang="fa-IR"/>
              <a:pPr/>
              <a:t>‹#›</a:t>
            </a:fld>
            <a:endParaRPr lang="bg-BG" altLang="fa-IR"/>
          </a:p>
        </p:txBody>
      </p:sp>
    </p:spTree>
    <p:extLst>
      <p:ext uri="{BB962C8B-B14F-4D97-AF65-F5344CB8AC3E}">
        <p14:creationId xmlns:p14="http://schemas.microsoft.com/office/powerpoint/2010/main" val="3540960953"/>
      </p:ext>
    </p:extLst>
  </p:cSld>
  <p:clrMapOvr>
    <a:masterClrMapping/>
  </p:clrMapOvr>
  <p:transition spd="med" advClick="0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930F6-7112-490C-9197-2D53E7C2D036}" type="slidenum">
              <a:rPr lang="bg-BG" altLang="fa-IR"/>
              <a:pPr/>
              <a:t>‹#›</a:t>
            </a:fld>
            <a:endParaRPr lang="bg-BG" altLang="fa-IR"/>
          </a:p>
        </p:txBody>
      </p:sp>
    </p:spTree>
    <p:extLst>
      <p:ext uri="{BB962C8B-B14F-4D97-AF65-F5344CB8AC3E}">
        <p14:creationId xmlns:p14="http://schemas.microsoft.com/office/powerpoint/2010/main" val="728694570"/>
      </p:ext>
    </p:extLst>
  </p:cSld>
  <p:clrMapOvr>
    <a:masterClrMapping/>
  </p:clrMapOvr>
  <p:transition spd="med" advClick="0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6D405-9959-4D72-A41D-D9C1C6EE4801}" type="slidenum">
              <a:rPr lang="bg-BG" altLang="fa-IR"/>
              <a:pPr/>
              <a:t>‹#›</a:t>
            </a:fld>
            <a:endParaRPr lang="bg-BG" altLang="fa-IR"/>
          </a:p>
        </p:txBody>
      </p:sp>
    </p:spTree>
    <p:extLst>
      <p:ext uri="{BB962C8B-B14F-4D97-AF65-F5344CB8AC3E}">
        <p14:creationId xmlns:p14="http://schemas.microsoft.com/office/powerpoint/2010/main" val="1475774597"/>
      </p:ext>
    </p:extLst>
  </p:cSld>
  <p:clrMapOvr>
    <a:masterClrMapping/>
  </p:clrMapOvr>
  <p:transition spd="med" advClick="0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9F986-629E-426B-8028-77EA64B48996}" type="slidenum">
              <a:rPr lang="bg-BG" altLang="fa-IR"/>
              <a:pPr/>
              <a:t>‹#›</a:t>
            </a:fld>
            <a:endParaRPr lang="bg-BG" altLang="fa-IR"/>
          </a:p>
        </p:txBody>
      </p:sp>
    </p:spTree>
    <p:extLst>
      <p:ext uri="{BB962C8B-B14F-4D97-AF65-F5344CB8AC3E}">
        <p14:creationId xmlns:p14="http://schemas.microsoft.com/office/powerpoint/2010/main" val="3193916667"/>
      </p:ext>
    </p:extLst>
  </p:cSld>
  <p:clrMapOvr>
    <a:masterClrMapping/>
  </p:clrMapOvr>
  <p:transition spd="med" advClick="0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9D798-064A-4214-AE1E-6410F6B9D617}" type="slidenum">
              <a:rPr lang="bg-BG" altLang="fa-IR"/>
              <a:pPr/>
              <a:t>‹#›</a:t>
            </a:fld>
            <a:endParaRPr lang="bg-BG" altLang="fa-IR"/>
          </a:p>
        </p:txBody>
      </p:sp>
    </p:spTree>
    <p:extLst>
      <p:ext uri="{BB962C8B-B14F-4D97-AF65-F5344CB8AC3E}">
        <p14:creationId xmlns:p14="http://schemas.microsoft.com/office/powerpoint/2010/main" val="611952553"/>
      </p:ext>
    </p:extLst>
  </p:cSld>
  <p:clrMapOvr>
    <a:masterClrMapping/>
  </p:clrMapOvr>
  <p:transition spd="med" advClick="0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BBDFA-9586-4F53-826B-69B7BDE28343}" type="slidenum">
              <a:rPr lang="bg-BG" altLang="fa-IR"/>
              <a:pPr/>
              <a:t>‹#›</a:t>
            </a:fld>
            <a:endParaRPr lang="bg-BG" altLang="fa-IR"/>
          </a:p>
        </p:txBody>
      </p:sp>
    </p:spTree>
    <p:extLst>
      <p:ext uri="{BB962C8B-B14F-4D97-AF65-F5344CB8AC3E}">
        <p14:creationId xmlns:p14="http://schemas.microsoft.com/office/powerpoint/2010/main" val="2083200253"/>
      </p:ext>
    </p:extLst>
  </p:cSld>
  <p:clrMapOvr>
    <a:masterClrMapping/>
  </p:clrMapOvr>
  <p:transition spd="med" advClick="0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BD3FF-FE39-43B8-AC71-3E53583DE6DD}" type="slidenum">
              <a:rPr lang="bg-BG" altLang="fa-IR"/>
              <a:pPr/>
              <a:t>‹#›</a:t>
            </a:fld>
            <a:endParaRPr lang="bg-BG" altLang="fa-IR"/>
          </a:p>
        </p:txBody>
      </p:sp>
    </p:spTree>
    <p:extLst>
      <p:ext uri="{BB962C8B-B14F-4D97-AF65-F5344CB8AC3E}">
        <p14:creationId xmlns:p14="http://schemas.microsoft.com/office/powerpoint/2010/main" val="1958079330"/>
      </p:ext>
    </p:extLst>
  </p:cSld>
  <p:clrMapOvr>
    <a:masterClrMapping/>
  </p:clrMapOvr>
  <p:transition spd="med" advClick="0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0B838-3CD4-46AE-A1B6-E53310B07948}" type="slidenum">
              <a:rPr lang="bg-BG" altLang="fa-IR"/>
              <a:pPr/>
              <a:t>‹#›</a:t>
            </a:fld>
            <a:endParaRPr lang="bg-BG" altLang="fa-IR"/>
          </a:p>
        </p:txBody>
      </p:sp>
    </p:spTree>
    <p:extLst>
      <p:ext uri="{BB962C8B-B14F-4D97-AF65-F5344CB8AC3E}">
        <p14:creationId xmlns:p14="http://schemas.microsoft.com/office/powerpoint/2010/main" val="671156162"/>
      </p:ext>
    </p:extLst>
  </p:cSld>
  <p:clrMapOvr>
    <a:masterClrMapping/>
  </p:clrMapOvr>
  <p:transition spd="med" advClick="0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5F8F1-81B9-4AFA-B9E6-0990F66131F5}" type="slidenum">
              <a:rPr lang="bg-BG" altLang="fa-IR"/>
              <a:pPr/>
              <a:t>‹#›</a:t>
            </a:fld>
            <a:endParaRPr lang="bg-BG" altLang="fa-IR"/>
          </a:p>
        </p:txBody>
      </p:sp>
    </p:spTree>
    <p:extLst>
      <p:ext uri="{BB962C8B-B14F-4D97-AF65-F5344CB8AC3E}">
        <p14:creationId xmlns:p14="http://schemas.microsoft.com/office/powerpoint/2010/main" val="2688239381"/>
      </p:ext>
    </p:extLst>
  </p:cSld>
  <p:clrMapOvr>
    <a:masterClrMapping/>
  </p:clrMapOvr>
  <p:transition spd="med" advClick="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07241-2BC3-43CE-B3DE-640157DEA7FB}" type="slidenum">
              <a:rPr lang="bg-BG" altLang="fa-IR"/>
              <a:pPr/>
              <a:t>‹#›</a:t>
            </a:fld>
            <a:endParaRPr lang="bg-BG" altLang="fa-IR"/>
          </a:p>
        </p:txBody>
      </p:sp>
    </p:spTree>
    <p:extLst>
      <p:ext uri="{BB962C8B-B14F-4D97-AF65-F5344CB8AC3E}">
        <p14:creationId xmlns:p14="http://schemas.microsoft.com/office/powerpoint/2010/main" val="4168131754"/>
      </p:ext>
    </p:extLst>
  </p:cSld>
  <p:clrMapOvr>
    <a:masterClrMapping/>
  </p:clrMapOvr>
  <p:transition spd="med" advClick="0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99CD8-99D7-47C0-A469-15486C941161}" type="slidenum">
              <a:rPr lang="bg-BG" altLang="fa-IR"/>
              <a:pPr/>
              <a:t>‹#›</a:t>
            </a:fld>
            <a:endParaRPr lang="bg-BG" altLang="fa-IR"/>
          </a:p>
        </p:txBody>
      </p:sp>
    </p:spTree>
    <p:extLst>
      <p:ext uri="{BB962C8B-B14F-4D97-AF65-F5344CB8AC3E}">
        <p14:creationId xmlns:p14="http://schemas.microsoft.com/office/powerpoint/2010/main" val="3773499220"/>
      </p:ext>
    </p:extLst>
  </p:cSld>
  <p:clrMapOvr>
    <a:masterClrMapping/>
  </p:clrMapOvr>
  <p:transition spd="med" advClick="0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86511-2E62-4FC2-8049-8E119EF1EF91}" type="slidenum">
              <a:rPr lang="bg-BG" altLang="fa-IR"/>
              <a:pPr/>
              <a:t>‹#›</a:t>
            </a:fld>
            <a:endParaRPr lang="bg-BG" altLang="fa-IR"/>
          </a:p>
        </p:txBody>
      </p:sp>
    </p:spTree>
    <p:extLst>
      <p:ext uri="{BB962C8B-B14F-4D97-AF65-F5344CB8AC3E}">
        <p14:creationId xmlns:p14="http://schemas.microsoft.com/office/powerpoint/2010/main" val="379757581"/>
      </p:ext>
    </p:extLst>
  </p:cSld>
  <p:clrMapOvr>
    <a:masterClrMapping/>
  </p:clrMapOvr>
  <p:transition spd="med" advClick="0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8F4BD-1856-4193-ACE4-857BF3CB4E6D}" type="slidenum">
              <a:rPr lang="bg-BG" altLang="fa-IR"/>
              <a:pPr/>
              <a:t>‹#›</a:t>
            </a:fld>
            <a:endParaRPr lang="bg-BG" altLang="fa-IR"/>
          </a:p>
        </p:txBody>
      </p:sp>
    </p:spTree>
    <p:extLst>
      <p:ext uri="{BB962C8B-B14F-4D97-AF65-F5344CB8AC3E}">
        <p14:creationId xmlns:p14="http://schemas.microsoft.com/office/powerpoint/2010/main" val="1337292771"/>
      </p:ext>
    </p:extLst>
  </p:cSld>
  <p:clrMapOvr>
    <a:masterClrMapping/>
  </p:clrMapOvr>
  <p:transition spd="med" advClick="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75C34-E3F8-44DC-ABE0-32A7759ADECB}" type="slidenum">
              <a:rPr lang="bg-BG" altLang="fa-IR"/>
              <a:pPr/>
              <a:t>‹#›</a:t>
            </a:fld>
            <a:endParaRPr lang="bg-BG" altLang="fa-IR"/>
          </a:p>
        </p:txBody>
      </p:sp>
    </p:spTree>
    <p:extLst>
      <p:ext uri="{BB962C8B-B14F-4D97-AF65-F5344CB8AC3E}">
        <p14:creationId xmlns:p14="http://schemas.microsoft.com/office/powerpoint/2010/main" val="1744967703"/>
      </p:ext>
    </p:extLst>
  </p:cSld>
  <p:clrMapOvr>
    <a:masterClrMapping/>
  </p:clrMapOvr>
  <p:transition spd="med" advClick="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98FAD-33ED-41A7-B420-A31065978DF5}" type="slidenum">
              <a:rPr lang="bg-BG" altLang="fa-IR"/>
              <a:pPr/>
              <a:t>‹#›</a:t>
            </a:fld>
            <a:endParaRPr lang="bg-BG" altLang="fa-IR"/>
          </a:p>
        </p:txBody>
      </p:sp>
    </p:spTree>
    <p:extLst>
      <p:ext uri="{BB962C8B-B14F-4D97-AF65-F5344CB8AC3E}">
        <p14:creationId xmlns:p14="http://schemas.microsoft.com/office/powerpoint/2010/main" val="1880819309"/>
      </p:ext>
    </p:extLst>
  </p:cSld>
  <p:clrMapOvr>
    <a:masterClrMapping/>
  </p:clrMapOvr>
  <p:transition spd="med" advClick="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E297D-72B2-4337-A5A7-834121D5F3FF}" type="slidenum">
              <a:rPr lang="bg-BG" altLang="fa-IR"/>
              <a:pPr/>
              <a:t>‹#›</a:t>
            </a:fld>
            <a:endParaRPr lang="bg-BG" altLang="fa-IR"/>
          </a:p>
        </p:txBody>
      </p:sp>
    </p:spTree>
    <p:extLst>
      <p:ext uri="{BB962C8B-B14F-4D97-AF65-F5344CB8AC3E}">
        <p14:creationId xmlns:p14="http://schemas.microsoft.com/office/powerpoint/2010/main" val="2208659199"/>
      </p:ext>
    </p:extLst>
  </p:cSld>
  <p:clrMapOvr>
    <a:masterClrMapping/>
  </p:clrMapOvr>
  <p:transition spd="med" advClick="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BA770-BD53-49E3-B1B6-4D1CB3DBB697}" type="slidenum">
              <a:rPr lang="bg-BG" altLang="fa-IR"/>
              <a:pPr/>
              <a:t>‹#›</a:t>
            </a:fld>
            <a:endParaRPr lang="bg-BG" altLang="fa-IR"/>
          </a:p>
        </p:txBody>
      </p:sp>
    </p:spTree>
    <p:extLst>
      <p:ext uri="{BB962C8B-B14F-4D97-AF65-F5344CB8AC3E}">
        <p14:creationId xmlns:p14="http://schemas.microsoft.com/office/powerpoint/2010/main" val="1478991454"/>
      </p:ext>
    </p:extLst>
  </p:cSld>
  <p:clrMapOvr>
    <a:masterClrMapping/>
  </p:clrMapOvr>
  <p:transition spd="med" advClick="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3E48B-0608-47DA-A1FE-1D7FFF68588A}" type="slidenum">
              <a:rPr lang="bg-BG" altLang="fa-IR"/>
              <a:pPr/>
              <a:t>‹#›</a:t>
            </a:fld>
            <a:endParaRPr lang="bg-BG" altLang="fa-IR"/>
          </a:p>
        </p:txBody>
      </p:sp>
    </p:spTree>
    <p:extLst>
      <p:ext uri="{BB962C8B-B14F-4D97-AF65-F5344CB8AC3E}">
        <p14:creationId xmlns:p14="http://schemas.microsoft.com/office/powerpoint/2010/main" val="1985419619"/>
      </p:ext>
    </p:extLst>
  </p:cSld>
  <p:clrMapOvr>
    <a:masterClrMapping/>
  </p:clrMapOvr>
  <p:transition spd="med" advClick="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C70D2-C2FC-4B61-80CE-CB56CA38D9E3}" type="slidenum">
              <a:rPr lang="bg-BG" altLang="fa-IR"/>
              <a:pPr/>
              <a:t>‹#›</a:t>
            </a:fld>
            <a:endParaRPr lang="bg-BG" altLang="fa-IR"/>
          </a:p>
        </p:txBody>
      </p:sp>
    </p:spTree>
    <p:extLst>
      <p:ext uri="{BB962C8B-B14F-4D97-AF65-F5344CB8AC3E}">
        <p14:creationId xmlns:p14="http://schemas.microsoft.com/office/powerpoint/2010/main" val="3857907814"/>
      </p:ext>
    </p:extLst>
  </p:cSld>
  <p:clrMapOvr>
    <a:masterClrMapping/>
  </p:clrMapOvr>
  <p:transition spd="med" advClick="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65E88-0C85-4AF0-9E05-952461DEE37A}" type="slidenum">
              <a:rPr lang="bg-BG" altLang="fa-IR"/>
              <a:pPr/>
              <a:t>‹#›</a:t>
            </a:fld>
            <a:endParaRPr lang="bg-BG" altLang="fa-IR"/>
          </a:p>
        </p:txBody>
      </p:sp>
    </p:spTree>
    <p:extLst>
      <p:ext uri="{BB962C8B-B14F-4D97-AF65-F5344CB8AC3E}">
        <p14:creationId xmlns:p14="http://schemas.microsoft.com/office/powerpoint/2010/main" val="3651782568"/>
      </p:ext>
    </p:extLst>
  </p:cSld>
  <p:clrMapOvr>
    <a:masterClrMapping/>
  </p:clrMapOvr>
  <p:transition spd="med" advClick="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roup 157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44" name="Group 20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031" name="Freeform 7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/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032" name="Freeform 8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/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033" name="Freeform 9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/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034" name="Freeform 10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/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035" name="Freeform 11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/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036" name="Freeform 12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/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037" name="Freeform 13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/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038" name="Freeform 14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/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039" name="Freeform 15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/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040" name="Freeform 16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/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041" name="Freeform 17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/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042" name="Freeform 18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/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043" name="Freeform 19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/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</p:grpSp>
        <p:grpSp>
          <p:nvGrpSpPr>
            <p:cNvPr id="1180" name="Group 156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45" name="Rectangle 21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47" name="Rectangle 23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51" name="Rectangle 27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56" name="Rectangle 32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57" name="Rectangle 33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58" name="Rectangle 34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59" name="Rectangle 35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60" name="Rectangle 36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61" name="Rectangle 37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62" name="Rectangle 38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63" name="Rectangle 39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64" name="Rectangle 40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68" name="Rectangle 44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69" name="Rectangle 45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76" name="Rectangle 52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77" name="Rectangle 53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78" name="Rectangle 54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79" name="Rectangle 55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80" name="Rectangle 56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81" name="Rectangle 57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82" name="Rectangle 58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83" name="Rectangle 59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84" name="Rectangle 60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85" name="Rectangle 61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86" name="Rectangle 62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87" name="Rectangle 63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88" name="Rectangle 64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89" name="Rectangle 65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90" name="Rectangle 66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91" name="Rectangle 67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92" name="Rectangle 68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93" name="Rectangle 69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94" name="Rectangle 70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96" name="Rectangle 72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97" name="Rectangle 73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98" name="Rectangle 74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099" name="Rectangle 75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00" name="Rectangle 76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02" name="Rectangle 78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03" name="Rectangle 79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04" name="Rectangle 80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05" name="Rectangle 81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06" name="Rectangle 82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07" name="Rectangle 83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08" name="Freeform 84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/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109" name="Rectangle 85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10" name="Rectangle 86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11" name="Rectangle 87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12" name="Rectangle 88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13" name="Rectangle 89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14" name="Rectangle 90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15" name="Rectangle 91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16" name="Rectangle 92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17" name="Rectangle 93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18" name="Rectangle 94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19" name="Rectangle 95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20" name="Rectangle 96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21" name="Rectangle 97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22" name="Rectangle 98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23" name="Rectangle 99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24" name="Rectangle 100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25" name="Rectangle 101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26" name="Rectangle 102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27" name="Rectangle 103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28" name="Rectangle 104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29" name="Rectangle 105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30" name="Rectangle 106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31" name="Rectangle 107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32" name="Rectangle 108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33" name="Rectangle 109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34" name="Rectangle 110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35" name="Rectangle 111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36" name="Rectangle 112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37" name="Rectangle 113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38" name="Rectangle 114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39" name="Rectangle 115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44" name="Rectangle 120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46" name="Rectangle 122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48" name="Rectangle 124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49" name="Rectangle 125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50" name="Rectangle 126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51" name="Rectangle 127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52" name="Rectangle 128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53" name="Rectangle 129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54" name="Rectangle 130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55" name="Rectangle 131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56" name="Rectangle 132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57" name="Rectangle 133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58" name="Rectangle 134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59" name="Rectangle 135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60" name="Rectangle 136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61" name="Rectangle 137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62" name="Rectangle 138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63" name="Rectangle 139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64" name="Rectangle 140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65" name="Freeform 141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/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166" name="Freeform 142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/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167" name="Freeform 143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/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168" name="Freeform 144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/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169" name="Freeform 145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/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170" name="Freeform 146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/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171" name="Freeform 147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/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172" name="Freeform 148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/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173" name="Freeform 149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/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75" name="Rectangle 151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1176" name="Freeform 152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/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177" name="Freeform 153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/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178" name="Freeform 154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/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rgbClr val="585A68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1179" name="Oval 155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rgbClr val="535561"/>
                  </a:gs>
                  <a:gs pos="50000">
                    <a:schemeClr val="bg2"/>
                  </a:gs>
                  <a:gs pos="100000">
                    <a:srgbClr val="53556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</p:grpSp>
      </p:grpSp>
      <p:sp>
        <p:nvSpPr>
          <p:cNvPr id="1182" name="Rectangle 158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fa-IR" smtClean="0"/>
              <a:t>Click to edit Master title style</a:t>
            </a: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endParaRPr lang="fa-IR" altLang="fa-IR"/>
          </a:p>
        </p:txBody>
      </p:sp>
      <p:sp>
        <p:nvSpPr>
          <p:cNvPr id="1184" name="Rectangle 1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fa-IR" altLang="fa-IR"/>
          </a:p>
        </p:txBody>
      </p:sp>
      <p:sp>
        <p:nvSpPr>
          <p:cNvPr id="1185" name="Rectangle 1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A59D9FCA-DD22-4625-AF98-036DCDB48226}" type="slidenum">
              <a:rPr lang="bg-BG" altLang="fa-IR"/>
              <a:pPr/>
              <a:t>‹#›</a:t>
            </a:fld>
            <a:endParaRPr lang="bg-BG" altLang="fa-IR"/>
          </a:p>
        </p:txBody>
      </p:sp>
      <p:sp>
        <p:nvSpPr>
          <p:cNvPr id="1186" name="Rectangle 162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fa-IR" smtClean="0"/>
              <a:t>Click to edit Master text styles</a:t>
            </a:r>
          </a:p>
          <a:p>
            <a:pPr lvl="1"/>
            <a:r>
              <a:rPr lang="bg-BG" altLang="fa-IR" smtClean="0"/>
              <a:t>Second level</a:t>
            </a:r>
          </a:p>
          <a:p>
            <a:pPr lvl="2"/>
            <a:r>
              <a:rPr lang="bg-BG" altLang="fa-IR" smtClean="0"/>
              <a:t>Third level</a:t>
            </a:r>
          </a:p>
          <a:p>
            <a:pPr lvl="3"/>
            <a:r>
              <a:rPr lang="bg-BG" altLang="fa-IR" smtClean="0"/>
              <a:t>Fourth level</a:t>
            </a:r>
          </a:p>
          <a:p>
            <a:pPr lvl="4"/>
            <a:r>
              <a:rPr lang="bg-BG" altLang="fa-IR" smtClean="0"/>
              <a:t>Fifth level</a:t>
            </a:r>
          </a:p>
        </p:txBody>
      </p:sp>
      <p:sp>
        <p:nvSpPr>
          <p:cNvPr id="158" name="Rectangle 157"/>
          <p:cNvSpPr/>
          <p:nvPr userDrawn="1"/>
        </p:nvSpPr>
        <p:spPr>
          <a:xfrm>
            <a:off x="-200949" y="-14288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 advClick="0">
    <p:wheel spokes="8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6" name="Group 15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159" name="Group 15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146" name="Freeform 2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/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147" name="Freeform 3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/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148" name="Freeform 4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/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149" name="Freeform 5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/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150" name="Freeform 6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/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151" name="Freeform 7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/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152" name="Freeform 8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/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153" name="Freeform 9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/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154" name="Freeform 10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/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155" name="Freeform 11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/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156" name="Freeform 12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/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157" name="Freeform 13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/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/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</p:grpSp>
        <p:grpSp>
          <p:nvGrpSpPr>
            <p:cNvPr id="6295" name="Group 151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160" name="Rectangle 16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61" name="Rectangle 17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6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63" name="Rectangle 19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64" name="Rectangle 20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65" name="Rectangle 21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66" name="Rectangle 22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67" name="Rectangle 23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68" name="Rectangle 24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69" name="Rectangle 25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70" name="Rectangle 26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71" name="Rectangle 27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72" name="Rectangle 28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73" name="Rectangle 29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74" name="Rectangle 30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75" name="Rectangle 31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76" name="Rectangle 32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77" name="Rectangle 33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78" name="Rectangle 34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79" name="Rectangle 35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80" name="Rectangle 36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8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82" name="Rectangle 38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83" name="Rectangle 39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84" name="Rectangle 40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85" name="Rectangle 41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86" name="Rectangle 42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87" name="Rectangle 43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88" name="Rectangle 44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89" name="Rectangle 45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90" name="Rectangle 46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91" name="Rectangle 47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92" name="Rectangle 48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93" name="Rectangle 49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94" name="Rectangle 50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95" name="Rectangle 51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96" name="Rectangle 52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97" name="Rectangle 53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98" name="Rectangle 54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199" name="Rectangle 55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00" name="Rectangle 56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01" name="Rectangle 57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02" name="Rectangle 58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03" name="Rectangle 59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04" name="Rectangle 60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05" name="Rectangle 61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06" name="Rectangle 62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07" name="Rectangle 63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08" name="Rectangle 64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09" name="Rectangle 65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10" name="Rectangle 66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11" name="Rectangle 67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12" name="Rectangle 68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13" name="Rectangle 69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1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15" name="Rectangle 71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16" name="Rectangle 72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17" name="Rectangle 73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18" name="Rectangle 74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19" name="Rectangle 75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20" name="Rectangle 76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2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22" name="Rectangle 78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23" name="Freeform 79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/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224" name="Rectangle 80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25" name="Rectangle 81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26" name="Rectangle 82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27" name="Rectangle 83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2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29" name="Rectangle 85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30" name="Rectangle 86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31" name="Rectangle 87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32" name="Rectangle 88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33" name="Rectangle 89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34" name="Rectangle 90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35" name="Rectangle 91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36" name="Rectangle 92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37" name="Rectangle 93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38" name="Rectangle 94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39" name="Rectangle 95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40" name="Rectangle 96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41" name="Rectangle 97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42" name="Rectangle 98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43" name="Rectangle 99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44" name="Rectangle 100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45" name="Rectangle 101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46" name="Rectangle 102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47" name="Rectangle 103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48" name="Rectangle 104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49" name="Rectangle 105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50" name="Rectangle 106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51" name="Rectangle 107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52" name="Rectangle 108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53" name="Rectangle 109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54" name="Rectangle 110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55" name="Rectangle 111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56" name="Rectangle 112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57" name="Rectangle 113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58" name="Rectangle 114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59" name="Rectangle 115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60" name="Rectangle 116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61" name="Rectangle 117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62" name="Rectangle 118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63" name="Rectangle 119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64" name="Rectangle 120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65" name="Rectangle 121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66" name="Rectangle 122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67" name="Rectangle 123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68" name="Rectangle 124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69" name="Rectangle 125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70" name="Rectangle 126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71" name="Rectangle 127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72" name="Rectangle 128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73" name="Rectangle 129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74" name="Rectangle 130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75" name="Rectangle 131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76" name="Rectangle 132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77" name="Rectangle 133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78" name="Rectangle 134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79" name="Rectangle 135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80" name="Freeform 136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/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281" name="Freeform 137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/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282" name="Freeform 138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/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283" name="Freeform 139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/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284" name="Freeform 140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/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285" name="Freeform 141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/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286" name="Freeform 142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/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287" name="Freeform 143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/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288" name="Freeform 144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/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289" name="Rectangle 145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90" name="Rectangle 146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  <p:sp>
            <p:nvSpPr>
              <p:cNvPr id="6291" name="Freeform 147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/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292" name="Freeform 148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/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293" name="Freeform 149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/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rgbClr val="585A68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 eaLnBrk="0" hangingPunct="0"/>
                <a:endParaRPr lang="fa-IR" altLang="fa-IR"/>
              </a:p>
            </p:txBody>
          </p:sp>
          <p:sp>
            <p:nvSpPr>
              <p:cNvPr id="6294" name="Oval 150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rgbClr val="535561"/>
                  </a:gs>
                  <a:gs pos="50000">
                    <a:schemeClr val="bg2"/>
                  </a:gs>
                  <a:gs pos="100000">
                    <a:srgbClr val="53556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a-IR" altLang="fa-IR"/>
              </a:p>
            </p:txBody>
          </p:sp>
        </p:grpSp>
      </p:grpSp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fa-IR" smtClean="0"/>
              <a:t>Click to edit Master title style</a:t>
            </a:r>
          </a:p>
        </p:txBody>
      </p:sp>
      <p:sp>
        <p:nvSpPr>
          <p:cNvPr id="6298" name="Rectangle 154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fa-IR" smtClean="0"/>
              <a:t>Click to edit Master text styles</a:t>
            </a:r>
          </a:p>
          <a:p>
            <a:pPr lvl="1"/>
            <a:r>
              <a:rPr lang="bg-BG" altLang="fa-IR" smtClean="0"/>
              <a:t>Second level</a:t>
            </a:r>
          </a:p>
          <a:p>
            <a:pPr lvl="2"/>
            <a:r>
              <a:rPr lang="bg-BG" altLang="fa-IR" smtClean="0"/>
              <a:t>Third level</a:t>
            </a:r>
          </a:p>
          <a:p>
            <a:pPr lvl="3"/>
            <a:r>
              <a:rPr lang="bg-BG" altLang="fa-IR" smtClean="0"/>
              <a:t>Fourth level</a:t>
            </a:r>
          </a:p>
          <a:p>
            <a:pPr lvl="4"/>
            <a:r>
              <a:rPr lang="bg-BG" altLang="fa-IR" smtClean="0"/>
              <a:t>Fifth level</a:t>
            </a:r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4800" y="6248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fa-IR" altLang="fa-IR"/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fa-IR" altLang="fa-IR"/>
          </a:p>
        </p:txBody>
      </p:sp>
      <p:sp>
        <p:nvSpPr>
          <p:cNvPr id="6301" name="Rectangle 1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8EEB3D3-54FA-4FE7-8ED3-ADB8232D2FAD}" type="slidenum">
              <a:rPr lang="bg-BG" altLang="fa-IR"/>
              <a:pPr/>
              <a:t>‹#›</a:t>
            </a:fld>
            <a:endParaRPr lang="bg-BG" altLang="fa-IR"/>
          </a:p>
        </p:txBody>
      </p:sp>
      <p:sp>
        <p:nvSpPr>
          <p:cNvPr id="158" name="Rectangle 157"/>
          <p:cNvSpPr/>
          <p:nvPr userDrawn="1"/>
        </p:nvSpPr>
        <p:spPr>
          <a:xfrm>
            <a:off x="-200949" y="-14288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>
    <p:wheel spokes="8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-153988" y="452438"/>
            <a:ext cx="8539163" cy="5902325"/>
          </a:xfrm>
          <a:noFill/>
        </p:spPr>
        <p:txBody>
          <a:bodyPr/>
          <a:lstStyle/>
          <a:p>
            <a:pPr eaLnBrk="1" hangingPunct="1"/>
            <a:r>
              <a:rPr lang="bg-BG" alt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”</a:t>
            </a:r>
            <a:r>
              <a:rPr lang="ar-SA" alt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طراحی معماری و عوامل </a:t>
            </a:r>
            <a:r>
              <a:rPr lang="ar-SA" alt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طبیعی“</a:t>
            </a:r>
            <a:r>
              <a:rPr lang="bg-BG" alt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bg-BG" alt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bg-BG" alt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bg-BG" alt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ar-SA" alt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موضوع بحث : معماری سبز </a:t>
            </a:r>
            <a:r>
              <a:rPr lang="bg-BG" alt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bg-BG" alt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bg-BG" alt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bg-BG" alt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ar-SA" alt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علت : بررسی رابطه ی طبیعت وساختمان</a:t>
            </a:r>
            <a:r>
              <a:rPr lang="bg-BG" alt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bg-BG" alt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endParaRPr lang="bg-BG" altLang="fa-IR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معمارانی که آثارشاخصی دارند</a:t>
            </a:r>
            <a:r>
              <a:rPr lang="bg-BG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ar-SA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رنتزو  پیانو</a:t>
            </a:r>
            <a:endParaRPr lang="bg-BG" altLang="fa-IR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ar-SA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نورمن فاستر</a:t>
            </a:r>
            <a:endParaRPr lang="bg-BG" altLang="fa-IR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ar-SA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سانتیاگو کالاتراوا</a:t>
            </a:r>
            <a:endParaRPr lang="bg-BG" altLang="fa-IR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ar-SA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ریچارد راجرز</a:t>
            </a:r>
            <a:endParaRPr lang="bg-BG" altLang="fa-IR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ar-SA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برنارد لاسوس</a:t>
            </a:r>
            <a:endParaRPr lang="bg-BG" altLang="fa-IR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ar-SA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اینگن هوون</a:t>
            </a:r>
            <a:endParaRPr lang="bg-BG" altLang="fa-IR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ar-SA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اوردیک</a:t>
            </a:r>
            <a:endParaRPr lang="bg-BG" altLang="fa-IR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ar-SA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کالن</a:t>
            </a:r>
            <a:endParaRPr lang="bg-BG" altLang="fa-IR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ar-SA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نیکلاس گرشماو</a:t>
            </a:r>
            <a:endParaRPr lang="bg-BG" altLang="fa-IR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ar-SA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ایتسوکو هاسه گاوا</a:t>
            </a:r>
            <a:endParaRPr lang="bg-BG" altLang="fa-IR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>
    <p:wheel spokes="8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62050"/>
            <a:ext cx="67818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0375"/>
            <a:ext cx="80010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5625"/>
            <a:ext cx="8001000" cy="57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924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5313"/>
            <a:ext cx="7924800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5867400"/>
            <a:ext cx="6400800" cy="762000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ar-SA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ساختمان هایی که انعکاسی از طبیعت را درون خود جای می دهند</a:t>
            </a:r>
            <a:r>
              <a:rPr lang="bg-BG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1066800"/>
            <a:ext cx="8540750" cy="1143000"/>
          </a:xfrm>
          <a:noFill/>
        </p:spPr>
        <p:txBody>
          <a:bodyPr/>
          <a:lstStyle/>
          <a:p>
            <a:pPr eaLnBrk="1" hangingPunct="1"/>
            <a:r>
              <a:rPr lang="ar-SA" altLang="fa-IR" sz="6000">
                <a:effectLst>
                  <a:outerShdw blurRad="38100" dist="38100" dir="2700000" algn="tl">
                    <a:srgbClr val="000000"/>
                  </a:outerShdw>
                </a:effectLst>
              </a:rPr>
              <a:t>پارلمان آلمان</a:t>
            </a:r>
            <a:endParaRPr lang="bg-BG" altLang="fa-IR" sz="6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46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4800" y="3200400"/>
            <a:ext cx="8540750" cy="1219200"/>
          </a:xfrm>
          <a:noFill/>
        </p:spPr>
        <p:txBody>
          <a:bodyPr/>
          <a:lstStyle/>
          <a:p>
            <a:pPr eaLnBrk="1" hangingPunct="1"/>
            <a:r>
              <a:rPr lang="ar-SA" altLang="fa-I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ساختمانی که تمام انرژی خود را تامین می کند</a:t>
            </a:r>
            <a:r>
              <a:rPr lang="bg-BG" altLang="fa-I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.</a:t>
            </a:r>
          </a:p>
        </p:txBody>
      </p:sp>
    </p:spTree>
  </p:cSld>
  <p:clrMapOvr>
    <a:masterClrMapping/>
  </p:clrMapOvr>
  <p:transition spd="med" advClick="0">
    <p:wheel spokes="8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467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4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ar-SA" altLang="fa-I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رعایت اصول زیر سبب ایجاد توازن و پدید آمدن معماری سبز خواهد شد</a:t>
            </a:r>
            <a:r>
              <a:rPr lang="bg-BG" altLang="fa-I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حفاظت از انرژی</a:t>
            </a:r>
            <a:endParaRPr lang="bg-BG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کار با اقلیم</a:t>
            </a:r>
            <a:endParaRPr lang="bg-BG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کاهش استفاده از منابع جدید</a:t>
            </a:r>
            <a:r>
              <a:rPr lang="bg-BG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احترام به کاربران</a:t>
            </a:r>
            <a:r>
              <a:rPr lang="bg-BG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احترام به سایت</a:t>
            </a:r>
            <a:endParaRPr lang="bg-BG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کل گرایی</a:t>
            </a:r>
            <a:endParaRPr lang="bg-BG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>
    <p:wheel spokes="8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2057400"/>
            <a:ext cx="8540750" cy="1676400"/>
          </a:xfrm>
          <a:noFill/>
        </p:spPr>
        <p:txBody>
          <a:bodyPr/>
          <a:lstStyle/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معماری سبز در ایران</a:t>
            </a:r>
            <a:endParaRPr lang="bg-BG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>
    <p:wheel spokes="8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15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263"/>
            <a:ext cx="79248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8975"/>
            <a:ext cx="78486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533400"/>
            <a:ext cx="8540750" cy="5867400"/>
          </a:xfrm>
          <a:noFill/>
        </p:spPr>
        <p:txBody>
          <a:bodyPr/>
          <a:lstStyle/>
          <a:p>
            <a:pPr eaLnBrk="1" hangingPunct="1"/>
            <a:r>
              <a:rPr lang="ar-SA" altLang="fa-I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هدف از معرفی نمونه ساختمانهای ساخته شده آشنایی با مفاهیم و روند طی شده در پس پرده و نحوه گذر معمار از روند طراحی تا ساخت آن است.</a:t>
            </a:r>
            <a:r>
              <a:rPr lang="bg-BG" altLang="fa-I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bg-BG" altLang="fa-IR" sz="4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altLang="fa-I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bg-BG" altLang="fa-IR" sz="4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ar-SA" altLang="fa-I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بنظر می رسد طراحی ، تلفیق و هماهنگی با محیط زیست کار چندان دشواری نبوده، شاید تنها بر پایه ی آگاهی و تکنولوژی روز استوار است</a:t>
            </a:r>
            <a:r>
              <a:rPr lang="bg-BG" altLang="fa-I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ransition spd="med" advClick="0">
    <p:wheel spokes="8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457200"/>
            <a:ext cx="8540750" cy="5641975"/>
          </a:xfrm>
          <a:noFill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bg-BG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داوری و ارزشیابی یک اثر معماری فرایندی پیچید ه ، حساس و دشوار است. زیرا معماری همانند علوم طبیعی تنها دارای قواعد و اصول معین، مشخص و آشکاری نیست که همه آن را قبول داشته باشند و بتوان به سادگی یک اثررا نسبت به آن سنجید و ارزشیابی کرد</a:t>
            </a:r>
            <a:r>
              <a:rPr lang="bg-BG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 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بلکه به عنوان یک حرفه علمی – هنری ، از برخی اصول ، قواعد و عوامل نیز تاثیر می پذیرد که ریشه در فرهنگ ، تاریخ ، فلسفه و حتی اندیشه های فردی راح دارد و غالبا ً برخی از آثار ، جنبه ای شخصی و فردی نیز به خود می گیرد</a:t>
            </a:r>
            <a:r>
              <a:rPr lang="bg-BG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 advClick="0">
    <p:wheel spokes="8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3250" y="1143000"/>
            <a:ext cx="8540750" cy="2819400"/>
          </a:xfrm>
          <a:noFill/>
        </p:spPr>
        <p:txBody>
          <a:bodyPr/>
          <a:lstStyle/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آیا برای آنکه حقیقتا خودمان باشیم نیازمند دیگرانیم؟</a:t>
            </a:r>
            <a:endParaRPr lang="bg-BG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058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772400" cy="990600"/>
          </a:xfrm>
          <a:noFill/>
        </p:spPr>
        <p:txBody>
          <a:bodyPr anchor="b" anchorCtr="1"/>
          <a:lstStyle/>
          <a:p>
            <a:pPr eaLnBrk="1" hangingPunct="1"/>
            <a:r>
              <a:rPr lang="ar-SA" altLang="fa-IR" sz="5400">
                <a:effectLst>
                  <a:outerShdw blurRad="38100" dist="38100" dir="2700000" algn="tl">
                    <a:srgbClr val="000000"/>
                  </a:outerShdw>
                </a:effectLst>
              </a:rPr>
              <a:t>اصل اول : حفاظت از انرژی</a:t>
            </a:r>
            <a:endParaRPr lang="bg-BG" altLang="fa-IR" sz="5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7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533400"/>
            <a:ext cx="7772400" cy="838200"/>
          </a:xfrm>
          <a:noFill/>
        </p:spPr>
        <p:txBody>
          <a:bodyPr anchor="b" anchorCtr="1"/>
          <a:lstStyle/>
          <a:p>
            <a:pPr eaLnBrk="1" hangingPunct="1"/>
            <a:r>
              <a:rPr lang="ar-SA" altLang="fa-IR" sz="4800">
                <a:effectLst>
                  <a:outerShdw blurRad="38100" dist="38100" dir="2700000" algn="tl">
                    <a:srgbClr val="000000"/>
                  </a:outerShdw>
                </a:effectLst>
              </a:rPr>
              <a:t>اصل دوم : کار با اقلیم</a:t>
            </a:r>
            <a:endParaRPr lang="bg-BG" altLang="fa-IR"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010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772400" cy="990600"/>
          </a:xfrm>
          <a:noFill/>
        </p:spPr>
        <p:txBody>
          <a:bodyPr anchor="b" anchorCtr="1"/>
          <a:lstStyle/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اصل سوم : کاهش استفاده از منابع جدید</a:t>
            </a:r>
            <a:endParaRPr lang="bg-BG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924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0"/>
            <a:ext cx="7772400" cy="1066800"/>
          </a:xfrm>
          <a:noFill/>
        </p:spPr>
        <p:txBody>
          <a:bodyPr anchor="b" anchorCtr="1"/>
          <a:lstStyle/>
          <a:p>
            <a:pPr eaLnBrk="1" hangingPunct="1"/>
            <a:r>
              <a:rPr lang="ar-SA" altLang="fa-IR" sz="5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اصل چهارم : احترام به کاربران</a:t>
            </a:r>
            <a:endParaRPr lang="bg-BG" altLang="fa-IR" sz="5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0"/>
            <a:ext cx="7772400" cy="1219200"/>
          </a:xfrm>
          <a:noFill/>
        </p:spPr>
        <p:txBody>
          <a:bodyPr anchor="b" anchorCtr="1"/>
          <a:lstStyle/>
          <a:p>
            <a:pPr eaLnBrk="1" hangingPunct="1"/>
            <a:r>
              <a:rPr lang="ar-SA" altLang="fa-IR" sz="5400">
                <a:effectLst>
                  <a:outerShdw blurRad="38100" dist="38100" dir="2700000" algn="tl">
                    <a:srgbClr val="000000"/>
                  </a:outerShdw>
                </a:effectLst>
              </a:rPr>
              <a:t>اصل پنجم : احترام به سایت</a:t>
            </a:r>
            <a:endParaRPr lang="bg-BG" altLang="fa-IR" sz="5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848600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772400" cy="914400"/>
          </a:xfrm>
          <a:noFill/>
        </p:spPr>
        <p:txBody>
          <a:bodyPr anchor="b" anchorCtr="1"/>
          <a:lstStyle/>
          <a:p>
            <a:pPr eaLnBrk="1" hangingPunct="1"/>
            <a:r>
              <a:rPr lang="ar-SA" altLang="fa-IR" sz="5400">
                <a:effectLst>
                  <a:outerShdw blurRad="38100" dist="38100" dir="2700000" algn="tl">
                    <a:srgbClr val="000000"/>
                  </a:outerShdw>
                </a:effectLst>
              </a:rPr>
              <a:t>اصل ششم : کل گرایی</a:t>
            </a:r>
            <a:endParaRPr lang="bg-BG" altLang="fa-IR" sz="5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81000" y="1600200"/>
            <a:ext cx="8537575" cy="2667000"/>
          </a:xfrm>
          <a:noFill/>
        </p:spPr>
        <p:txBody>
          <a:bodyPr/>
          <a:lstStyle/>
          <a:p>
            <a:pPr eaLnBrk="1" hangingPunct="1"/>
            <a:r>
              <a:rPr lang="ar-SA" altLang="fa-IR" sz="6000">
                <a:effectLst>
                  <a:outerShdw blurRad="38100" dist="38100" dir="2700000" algn="tl">
                    <a:srgbClr val="000000"/>
                  </a:outerShdw>
                </a:effectLst>
              </a:rPr>
              <a:t>نمونه هایی از ساختمانهای ساخته شده به شیوه معماری سبز</a:t>
            </a:r>
            <a:endParaRPr lang="bg-BG" altLang="fa-IR" sz="6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81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3657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685800"/>
            <a:ext cx="8540750" cy="5257800"/>
          </a:xfrm>
          <a:noFill/>
        </p:spPr>
        <p:txBody>
          <a:bodyPr/>
          <a:lstStyle/>
          <a:p>
            <a:pPr eaLnBrk="1" hangingPunct="1"/>
            <a:r>
              <a:rPr lang="ar-SA" alt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من آرزوی عمری طولانی دارم که بتوانم ریتمهای این طبیعت را کشف کنم .</a:t>
            </a:r>
            <a:r>
              <a:rPr lang="bg-BG" alt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bg-BG" alt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alt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bg-BG" alt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a-IR" alt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ar-SA" alt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فرانک لوید رایت</a:t>
            </a:r>
            <a:r>
              <a:rPr lang="bg-BG" altLang="fa-I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bg-BG" altLang="fa-I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altLang="fa-I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bg-BG" altLang="fa-I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alt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endParaRPr lang="bg-BG" alt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410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441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3048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5438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0"/>
            <a:ext cx="28559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31432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696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5715000"/>
            <a:ext cx="8540750" cy="914400"/>
          </a:xfrm>
          <a:noFill/>
        </p:spPr>
        <p:txBody>
          <a:bodyPr/>
          <a:lstStyle/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اشکال تخیلی ( مشهور به ساختمانهای آینده)</a:t>
            </a:r>
            <a:endParaRPr lang="bg-BG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01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8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543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600200" y="5867400"/>
            <a:ext cx="6400800" cy="685800"/>
          </a:xfrm>
          <a:noFill/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خانه های عجیب و غریب</a:t>
            </a:r>
            <a:endParaRPr lang="bg-BG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fa-IR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fa-IR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3538"/>
            <a:ext cx="8153400" cy="60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1663" y="828675"/>
            <a:ext cx="8542337" cy="4154488"/>
          </a:xfrm>
          <a:noFill/>
        </p:spPr>
        <p:txBody>
          <a:bodyPr/>
          <a:lstStyle/>
          <a:p>
            <a:pPr eaLnBrk="1" hangingPunct="1"/>
            <a:r>
              <a:rPr lang="ar-SA" alt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معماری سبز</a:t>
            </a:r>
            <a:r>
              <a:rPr lang="bg-BG" alt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bg-BG" alt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altLang="fa-I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bg-BG" altLang="fa-I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altLang="fa-IR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bg-BG" alt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bg-BG" alt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alt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bg-BG" alt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bg-BG" alt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7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315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8950"/>
            <a:ext cx="84582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0050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4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1242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32004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540750" cy="1371600"/>
          </a:xfrm>
          <a:noFill/>
        </p:spPr>
        <p:txBody>
          <a:bodyPr/>
          <a:lstStyle/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دلایل شکل گیری</a:t>
            </a:r>
            <a:r>
              <a:rPr lang="bg-BG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28600" y="2514600"/>
            <a:ext cx="8540750" cy="3581400"/>
          </a:xfrm>
          <a:noFill/>
        </p:spPr>
        <p:txBody>
          <a:bodyPr/>
          <a:lstStyle/>
          <a:p>
            <a:pPr eaLnBrk="1" hangingPunct="1"/>
            <a:r>
              <a:rPr lang="ar-SA" altLang="fa-IR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معماری سبز برخاسته از معماری پایدار و توسعه پایدارمی باشد که این نیز ناشی از نیازانسان امروز در مقابل پیامد های سوء جهان صنعتی و مصرفی عصر حاضر است</a:t>
            </a:r>
            <a:r>
              <a:rPr lang="bg-BG" altLang="fa-IR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84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81000" y="5486400"/>
            <a:ext cx="8540750" cy="1143000"/>
          </a:xfrm>
          <a:noFill/>
        </p:spPr>
        <p:txBody>
          <a:bodyPr/>
          <a:lstStyle/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فضاهایی که از طبیعت الهام می گیرند</a:t>
            </a:r>
            <a:endParaRPr lang="bg-BG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>
    <p:wheel spokes="8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2138"/>
            <a:ext cx="81534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5313"/>
            <a:ext cx="82296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8153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9875"/>
            <a:ext cx="8534400" cy="62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ar-SA" altLang="fa-I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برخاستن تيوبهايی از استيل و تيتانيوم آنرا شبيه بال پروانه کرده است که از لابی مجموعه بلند می شود و در افق شهر اوزاکا تبديل به يک تنديس ميشود</a:t>
            </a:r>
            <a:r>
              <a:rPr lang="bg-BG" altLang="fa-I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fa-IR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fa-IR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540750" cy="1295400"/>
          </a:xfrm>
          <a:noFill/>
        </p:spPr>
        <p:txBody>
          <a:bodyPr/>
          <a:lstStyle/>
          <a:p>
            <a:pPr eaLnBrk="1" hangingPunct="1"/>
            <a:r>
              <a:rPr lang="ar-SA" altLang="fa-I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حرکت غير عادی و خلاف قاعده فرم باعث ايجاد يک(لندمارک) يا منومان شهری شده که افراد را در پيدا کردن جهت و آدرس مورد نظر کمک ميکند</a:t>
            </a:r>
            <a:r>
              <a:rPr lang="bg-BG" altLang="fa-I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fa-IR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fa-IR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517650"/>
            <a:ext cx="4826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معماری های-تک</a:t>
            </a:r>
            <a:r>
              <a:rPr lang="bg-BG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معماری و فن آوری می توانند از یکدیگریاد بگیرند</a:t>
            </a:r>
            <a:r>
              <a:rPr lang="bg-BG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معماری های تک با منطق خشک تولید کلان و استفاه بی مهابا از تکنولوژی و تلفیق با کارکردگرائی شدید منجر به محیط های خنثی و بی مصرف شد حساسیت در برابر چنین وضعیتی روابط گسترده تر از جمله ساخت مکان، مصرف انرژی ، شهر سازی و آگاهی زیست محیطی را بوجود آورد</a:t>
            </a:r>
            <a:r>
              <a:rPr lang="bg-BG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bg-BG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بطوریکه امروزه اکوتک (تلفیق طبیعت با تکنولوژی ) را در مقابل های تک قرار داده است</a:t>
            </a:r>
            <a:r>
              <a:rPr lang="bg-BG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 .</a:t>
            </a:r>
          </a:p>
        </p:txBody>
      </p:sp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0225"/>
            <a:ext cx="8229600" cy="59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228600"/>
            <a:ext cx="8540750" cy="1676400"/>
          </a:xfrm>
          <a:noFill/>
        </p:spPr>
        <p:txBody>
          <a:bodyPr/>
          <a:lstStyle/>
          <a:p>
            <a:pPr algn="r" eaLnBrk="1" hangingPunct="1"/>
            <a:r>
              <a:rPr lang="ar-SA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کليت فضا در زير زمين شکل ميگيرد. نور گيری از سقف پروژه ميباشد که کامپلکسی از آهن و شيشه است. رفتن پروژه در زيرزمين باعث اين مي شود که رو سايت فضايی باز و قابل استفاده به صورت پلازا داشته باشيم</a:t>
            </a:r>
            <a:r>
              <a:rPr lang="bg-BG" altLang="fa-IR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610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ar-SA" alt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SA" alt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دانلود</a:t>
            </a:r>
            <a:endParaRPr lang="bg-BG" alt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fa-IR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873250"/>
            <a:ext cx="48260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ar-SA" altLang="fa-I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SA" altLang="fa-I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دانلود</a:t>
            </a:r>
            <a:endParaRPr lang="bg-BG" altLang="fa-I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fa-IR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090738"/>
            <a:ext cx="3619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05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867400" cy="629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92931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01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1463"/>
            <a:ext cx="8001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696200" cy="60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کلیات و اهداف در معماری سبز</a:t>
            </a:r>
            <a:endParaRPr lang="bg-BG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الگوهای نادرست رفتاری محیط طبیعی را ویران می کند و در حالیکه ما برای دوره طولانی بقاه ، طی نسلهای آبی به آن وابسته ایم</a:t>
            </a:r>
            <a:r>
              <a:rPr lang="bg-BG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عملی است برای حل مشکلات که طی آن منابع طبیعی قبل ، بعد و طی پروسه تولید و ساخت به کمترین حدآسیب می بیند</a:t>
            </a:r>
            <a:endParaRPr lang="bg-BG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مصالح مفید بوده و قابل بازگشت به چرخه طبیعت می باشد</a:t>
            </a:r>
            <a:r>
              <a:rPr lang="bg-BG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bg-BG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bg-BG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477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4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77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477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0225"/>
            <a:ext cx="80772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7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505200" y="0"/>
            <a:ext cx="2286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fa-IR">
                <a:latin typeface="Arial" panose="020B0604020202020204" pitchFamily="34" charset="0"/>
              </a:rPr>
              <a:t> </a:t>
            </a:r>
            <a:endParaRPr lang="bg-BG" altLang="fa-IR"/>
          </a:p>
          <a:p>
            <a:pPr algn="ctr" eaLnBrk="1" hangingPunct="1"/>
            <a:r>
              <a:rPr lang="ar-SA" altLang="fa-IR" sz="2800" b="1"/>
              <a:t>چين - جين هوآ</a:t>
            </a:r>
            <a:r>
              <a:rPr lang="bg-BG" altLang="fa-IR"/>
              <a:t> </a:t>
            </a:r>
          </a:p>
        </p:txBody>
      </p:sp>
      <p:sp>
        <p:nvSpPr>
          <p:cNvPr id="73732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81000" y="5867400"/>
            <a:ext cx="8540750" cy="838200"/>
          </a:xfrm>
          <a:noFill/>
        </p:spPr>
        <p:txBody>
          <a:bodyPr/>
          <a:lstStyle/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فضاي نمايشگاه : تاتيانا بيلبائو - مكزيكو</a:t>
            </a:r>
            <a:r>
              <a:rPr lang="bg-BG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 advClick="0">
    <p:wheel spokes="8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29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434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81000" y="5410200"/>
            <a:ext cx="8540750" cy="1143000"/>
          </a:xfrm>
          <a:noFill/>
        </p:spPr>
        <p:txBody>
          <a:bodyPr/>
          <a:lstStyle/>
          <a:p>
            <a:pPr eaLnBrk="1" hangingPunct="1"/>
            <a:r>
              <a:rPr lang="ar-SA" altLang="fa-I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ساختمانهایی که طبیعت را به درون خود می برند</a:t>
            </a:r>
            <a:r>
              <a:rPr lang="bg-BG" altLang="fa-I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 advClick="0">
    <p:wheel spokes="8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81000" y="381000"/>
            <a:ext cx="8540750" cy="1143000"/>
          </a:xfrm>
          <a:noFill/>
        </p:spPr>
        <p:txBody>
          <a:bodyPr/>
          <a:lstStyle/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موضوعات مطرح در معماری سبز</a:t>
            </a:r>
            <a:r>
              <a:rPr lang="bg-BG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81000" y="2133600"/>
            <a:ext cx="8540750" cy="3505200"/>
          </a:xfrm>
          <a:noFill/>
        </p:spPr>
        <p:txBody>
          <a:bodyPr/>
          <a:lstStyle/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صرفه جویی در انرژی</a:t>
            </a:r>
            <a:endParaRPr lang="bg-BG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مسائل جهانی زیست محیطی</a:t>
            </a:r>
            <a:endParaRPr lang="bg-BG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بهینه کردن پروسه تولید مصالح</a:t>
            </a:r>
            <a:endParaRPr lang="bg-BG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بهره گیری از اصول معماری محلی</a:t>
            </a:r>
            <a:r>
              <a:rPr lang="bg-BG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استفاده از فضای سبز  برای کمک به حفاظت محیط زیست</a:t>
            </a:r>
            <a:endParaRPr lang="bg-BG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>
    <p:wheel spokes="8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8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34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4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8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5791200"/>
            <a:ext cx="6400800" cy="685800"/>
          </a:xfrm>
          <a:noFill/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درج طبیعت در ساختار شهری</a:t>
            </a:r>
            <a:endParaRPr lang="bg-BG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153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fa-IR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fa-IR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52500"/>
            <a:ext cx="762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fa-IR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fa-IR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324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دستورالعمل اجرائی معماری سبز</a:t>
            </a:r>
            <a:r>
              <a:rPr lang="bg-BG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bg-BG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در مناطق توسعه یافته ساخت و ساز کنید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bg-BG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پروژه و نقشه های چند منظوره طراحی کنید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bg-BG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دسترسی به حمل و نقل عمومی ، مسیرهای عبور دوچرخه و دسترسی پیاده به خدمات اساسی براحتی فراهم باشد.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bg-BG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ساختمان های قدیمی را بازسازی کنید. 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bg-BG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ساختمان ها را با توجه به حداقل رساندن فشردگی محیطی مستقر سازید و مناطق دست نخورده را حفظ کنید.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bg-BG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از گیاهان بومی و اقلیمی با توجه به ویژگیهای آنها بهره برداری گردد.</a:t>
            </a:r>
          </a:p>
        </p:txBody>
      </p:sp>
    </p:spTree>
  </p:cSld>
  <p:clrMapOvr>
    <a:masterClrMapping/>
  </p:clrMapOvr>
  <p:transition spd="med" advClick="0">
    <p:wheel spokes="8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1215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05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fa-IR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fa-IR" altLang="fa-I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4813"/>
            <a:ext cx="8534400" cy="60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6563"/>
            <a:ext cx="84582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8950"/>
            <a:ext cx="8382000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458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مصالح سبز</a:t>
            </a:r>
            <a:r>
              <a:rPr lang="bg-BG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bg-BG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استفاده از آن مواد شیمیائی که لایه ازن را از بین می برند در تجهیزات مکانیکی و عایق ها اجتناب کنید.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bg-BG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از مصالح ساختمانی بدست آمده از مل استفاده کنید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bg-BG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از مصالح ساختمانی زائد یا فرآورده هائی که از مواد قابل برگشت به چرخه طبیعت بدست آمده استفاده کنید.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bg-BG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فرآورده های چوبی را از جنگل های کنترل شده تهیه نمائید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bg-BG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از مواد دارای گازهای آلوده کننده اجتناب کنید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bg-BG" altLang="fa-I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از وسایل تاسیساتی با کارائی بالا و بهره گیرنده ازانرژی های طبیعی  استفاده کنید</a:t>
            </a:r>
          </a:p>
          <a:p>
            <a:pPr marL="609600" indent="-609600" eaLnBrk="1" hangingPunct="1"/>
            <a:endParaRPr lang="bg-BG" altLang="fa-IR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>
    <p:wheel spokes="8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458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4650"/>
            <a:ext cx="8458200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82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9575"/>
            <a:ext cx="80772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6172200"/>
            <a:ext cx="6400800" cy="685800"/>
          </a:xfrm>
          <a:noFill/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ar-SA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ساختمان هایی که به درون طبیعت می روند</a:t>
            </a:r>
            <a:r>
              <a:rPr lang="bg-BG" alt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 .</a:t>
            </a:r>
          </a:p>
        </p:txBody>
      </p:sp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Compa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mpass">
  <a:themeElements>
    <a:clrScheme name="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1_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Compa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s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ss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s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s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s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s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ss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ss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ss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ss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mpas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846</Words>
  <Application>Microsoft Office PowerPoint</Application>
  <PresentationFormat>On-screen Show (4:3)</PresentationFormat>
  <Paragraphs>81</Paragraphs>
  <Slides>117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117</vt:i4>
      </vt:variant>
    </vt:vector>
  </HeadingPairs>
  <TitlesOfParts>
    <vt:vector size="124" baseType="lpstr">
      <vt:lpstr>Arial</vt:lpstr>
      <vt:lpstr>B Titr</vt:lpstr>
      <vt:lpstr>Calibri</vt:lpstr>
      <vt:lpstr>Tahoma</vt:lpstr>
      <vt:lpstr>Wingdings</vt:lpstr>
      <vt:lpstr>Compass</vt:lpstr>
      <vt:lpstr>1_Compass</vt:lpstr>
      <vt:lpstr>”طراحی معماری و عوامل طبیعی“  موضوع بحث : معماری سبز   علت : بررسی رابطه ی طبیعت وساختمان </vt:lpstr>
      <vt:lpstr>من آرزوی عمری طولانی دارم که بتوانم ریتمهای این طبیعت را کشف کنم .  ”فرانک لوید رایت  . </vt:lpstr>
      <vt:lpstr>معماری سبز  .  </vt:lpstr>
      <vt:lpstr>دلایل شکل گیری:</vt:lpstr>
      <vt:lpstr>معماری های-تک </vt:lpstr>
      <vt:lpstr>کلیات و اهداف در معماری سبز</vt:lpstr>
      <vt:lpstr>موضوعات مطرح در معماری سبز </vt:lpstr>
      <vt:lpstr>دستورالعمل اجرائی معماری سبز:</vt:lpstr>
      <vt:lpstr>مصالح سبز :</vt:lpstr>
      <vt:lpstr>معمارانی که آثارشاخصی دارند: </vt:lpstr>
      <vt:lpstr>رعایت اصول زیر سبب ایجاد توازن و پدید آمدن معماری سبز خواهد شد.</vt:lpstr>
      <vt:lpstr>اصل اول : حفاظت از انرژی</vt:lpstr>
      <vt:lpstr>اصل دوم : کار با اقلیم</vt:lpstr>
      <vt:lpstr>اصل سوم : کاهش استفاده از منابع جدید</vt:lpstr>
      <vt:lpstr>اصل چهارم : احترام به کاربران</vt:lpstr>
      <vt:lpstr>اصل پنجم : احترام به سایت</vt:lpstr>
      <vt:lpstr>اصل ششم : کل گرایی</vt:lpstr>
      <vt:lpstr>نمونه هایی از ساختمانهای ساخته شده به شیوه معماری سبز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اشکال تخیلی ( مشهور به ساختمانهای آینده)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فضاهایی که از طبیعت الهام می گیرند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برخاستن تيوبهايی از استيل و تيتانيوم آنرا شبيه بال پروانه کرده است که از لابی مجموعه بلند می شود و در افق شهر اوزاکا تبديل به يک تنديس ميشود.</vt:lpstr>
      <vt:lpstr>PowerPoint Presentation</vt:lpstr>
      <vt:lpstr>حرکت غير عادی و خلاف قاعده فرم باعث ايجاد يک(لندمارک) يا منومان شهری شده که افراد را در پيدا کردن جهت و آدرس مورد نظر کمک ميکند.</vt:lpstr>
      <vt:lpstr>PowerPoint Presentation</vt:lpstr>
      <vt:lpstr>PowerPoint Presentation</vt:lpstr>
      <vt:lpstr>کليت فضا در زير زمين شکل ميگيرد. نور گيری از سقف پروژه ميباشد که کامپلکسی از آهن و شيشه است. رفتن پروژه در زيرزمين باعث اين مي شود که رو سايت فضايی باز و قابل استفاده به صورت پلازا داشته باشيم.</vt:lpstr>
      <vt:lpstr> دانلود</vt:lpstr>
      <vt:lpstr> دانلود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فضاي نمايشگاه : تاتيانا بيلبائو - مكزيكو </vt:lpstr>
      <vt:lpstr>PowerPoint Presentation</vt:lpstr>
      <vt:lpstr>ساختمانهایی که طبیعت را به درون خود می برند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پارلمان آلمان</vt:lpstr>
      <vt:lpstr>PowerPoint Presentation</vt:lpstr>
      <vt:lpstr>PowerPoint Presentation</vt:lpstr>
      <vt:lpstr>PowerPoint Presentation</vt:lpstr>
      <vt:lpstr>معماری سبز در ایران</vt:lpstr>
      <vt:lpstr>PowerPoint Presentation</vt:lpstr>
      <vt:lpstr>PowerPoint Presentation</vt:lpstr>
      <vt:lpstr>PowerPoint Presentation</vt:lpstr>
      <vt:lpstr>PowerPoint Presentation</vt:lpstr>
      <vt:lpstr>هدف از معرفی نمونه ساختمانهای ساخته شده آشنایی با مفاهیم و روند طی شده در پس پرده و نحوه گذر معمار از روند طراحی تا ساخت آن است.  بنظر می رسد طراحی ، تلفیق و هماهنگی با محیط زیست کار چندان دشواری نبوده، شاید تنها بر پایه ی آگاهی و تکنولوژی روز استوار است. </vt:lpstr>
      <vt:lpstr>PowerPoint Presentation</vt:lpstr>
      <vt:lpstr>آیا برای آنکه حقیقتا خودمان باشیم نیازمند دیگرانیم؟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”طراحی معماری و عوامل طبیعی“  موضوع بحث : معماری سبز   علت : بررسی رابطه ی طبیعت وساختمان معماریسم دانلود کانال معماری رایگان telegram.me/memarism313</dc:title>
  <dc:creator>ziarati</dc:creator>
  <cp:lastModifiedBy>kamal</cp:lastModifiedBy>
  <cp:revision>5</cp:revision>
  <dcterms:modified xsi:type="dcterms:W3CDTF">2018-03-10T21:24:29Z</dcterms:modified>
</cp:coreProperties>
</file>