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60" r:id="rId4"/>
    <p:sldId id="264" r:id="rId5"/>
    <p:sldId id="259" r:id="rId6"/>
    <p:sldId id="265" r:id="rId7"/>
    <p:sldId id="261" r:id="rId8"/>
    <p:sldId id="262" r:id="rId9"/>
    <p:sldId id="258" r:id="rId10"/>
    <p:sldId id="271" r:id="rId11"/>
    <p:sldId id="273" r:id="rId12"/>
    <p:sldId id="274" r:id="rId13"/>
    <p:sldId id="270" r:id="rId14"/>
    <p:sldId id="266" r:id="rId15"/>
    <p:sldId id="269" r:id="rId16"/>
    <p:sldId id="267" r:id="rId17"/>
    <p:sldId id="272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F51894-14CF-4516-B6B6-417F1A808FAA}" type="datetimeFigureOut">
              <a:rPr lang="fa-IR" smtClean="0"/>
              <a:pPr/>
              <a:t>01/19/1434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CC464A-61B2-436B-BB98-C14691DC2196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آرم دانشگاه آزاد کلیب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747613" cy="187220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352928" cy="6120680"/>
          </a:xfrm>
        </p:spPr>
        <p:txBody>
          <a:bodyPr/>
          <a:lstStyle/>
          <a:p>
            <a:endParaRPr lang="fa-IR" dirty="0" smtClean="0"/>
          </a:p>
          <a:p>
            <a:r>
              <a:rPr lang="fa-IR" sz="4000" dirty="0" smtClean="0">
                <a:solidFill>
                  <a:srgbClr val="FFFF00"/>
                </a:solidFill>
              </a:rPr>
              <a:t>مصالح </a:t>
            </a:r>
            <a:r>
              <a:rPr lang="fa-IR" sz="4000" dirty="0" smtClean="0">
                <a:solidFill>
                  <a:srgbClr val="FFFF00"/>
                </a:solidFill>
              </a:rPr>
              <a:t>ساختمان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موضوع   :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sz="4000" b="1" dirty="0" smtClean="0">
                <a:solidFill>
                  <a:srgbClr val="FFFF00"/>
                </a:solidFill>
              </a:rPr>
              <a:t>PVC</a:t>
            </a:r>
            <a:r>
              <a:rPr lang="fa-IR" sz="4000" dirty="0" smtClean="0">
                <a:solidFill>
                  <a:srgbClr val="FFFF00"/>
                </a:solidFill>
              </a:rPr>
              <a:t> و کاربرد آن در ساختمان</a:t>
            </a:r>
            <a:endParaRPr lang="en-US" sz="4000" dirty="0" smtClean="0">
              <a:solidFill>
                <a:srgbClr val="FFFF00"/>
              </a:solidFill>
            </a:endParaRP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استاد راهنما   :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fa-IR" sz="5400" dirty="0" smtClean="0">
                <a:solidFill>
                  <a:srgbClr val="FFFF00"/>
                </a:solidFill>
                <a:cs typeface="B Titr" pitchFamily="2" charset="-78"/>
              </a:rPr>
              <a:t>مهندس تقوی</a:t>
            </a:r>
            <a:endParaRPr lang="en-US" sz="5400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r"/>
            <a:r>
              <a:rPr lang="fa-IR" b="1" dirty="0" smtClean="0">
                <a:solidFill>
                  <a:srgbClr val="FFFF00"/>
                </a:solidFill>
              </a:rPr>
              <a:t>تهیه و تنظیم :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fa-IR" sz="4000" dirty="0" smtClean="0">
                <a:solidFill>
                  <a:srgbClr val="FF3300"/>
                </a:solidFill>
              </a:rPr>
              <a:t>بابک فرج </a:t>
            </a:r>
            <a:r>
              <a:rPr lang="fa-IR" sz="4000" dirty="0" smtClean="0">
                <a:solidFill>
                  <a:srgbClr val="FF3300"/>
                </a:solidFill>
              </a:rPr>
              <a:t>زاده</a:t>
            </a:r>
          </a:p>
          <a:p>
            <a:r>
              <a:rPr lang="fa-IR" sz="3600" dirty="0" smtClean="0">
                <a:solidFill>
                  <a:srgbClr val="FF3300"/>
                </a:solidFill>
                <a:cs typeface="B Morvarid" pitchFamily="2" charset="-78"/>
              </a:rPr>
              <a:t>سالتحصیلی 92 - 91</a:t>
            </a:r>
            <a:endParaRPr lang="en-US" sz="3600" dirty="0" smtClean="0">
              <a:solidFill>
                <a:srgbClr val="FF3300"/>
              </a:solidFill>
              <a:cs typeface="B Morvarid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892480" cy="6192688"/>
          </a:xfrm>
        </p:spPr>
        <p:txBody>
          <a:bodyPr>
            <a:normAutofit fontScale="92500" lnSpcReduction="10000"/>
          </a:bodyPr>
          <a:lstStyle/>
          <a:p>
            <a:pPr marL="177800" indent="-41275" algn="ctr">
              <a:buNone/>
            </a:pPr>
            <a:r>
              <a:rPr lang="fa-IR" b="1" dirty="0" smtClean="0">
                <a:solidFill>
                  <a:srgbClr val="00FF00"/>
                </a:solidFill>
                <a:cs typeface="B Titr" pitchFamily="2" charset="-78"/>
              </a:rPr>
              <a:t>کاربرد های </a:t>
            </a:r>
            <a:r>
              <a:rPr lang="en-US" b="1" dirty="0" smtClean="0">
                <a:solidFill>
                  <a:srgbClr val="00FF00"/>
                </a:solidFill>
                <a:cs typeface="B Titr" pitchFamily="2" charset="-78"/>
              </a:rPr>
              <a:t>PVC</a:t>
            </a:r>
            <a:endParaRPr lang="fa-IR" b="1" dirty="0" smtClean="0">
              <a:solidFill>
                <a:srgbClr val="00FF00"/>
              </a:solidFill>
              <a:cs typeface="B Titr" pitchFamily="2" charset="-78"/>
            </a:endParaRPr>
          </a:p>
          <a:p>
            <a:pPr marL="177800" indent="-41275" algn="ctr">
              <a:buNone/>
            </a:pPr>
            <a:endParaRPr lang="en-US" dirty="0" smtClean="0">
              <a:solidFill>
                <a:srgbClr val="00FF00"/>
              </a:solidFill>
              <a:cs typeface="B Titr" pitchFamily="2" charset="-78"/>
            </a:endParaRPr>
          </a:p>
          <a:p>
            <a:pPr marL="177800" indent="-41275">
              <a:buNone/>
            </a:pPr>
            <a:r>
              <a:rPr lang="fa-IR" dirty="0" smtClean="0">
                <a:solidFill>
                  <a:srgbClr val="FFFF00"/>
                </a:solidFill>
              </a:rPr>
              <a:t>1- </a:t>
            </a:r>
            <a:r>
              <a:rPr lang="fa-IR" dirty="0">
                <a:solidFill>
                  <a:srgbClr val="FFFF00"/>
                </a:solidFill>
              </a:rPr>
              <a:t>کاربرد در صنعت ساختمان : لوله، لوله های سیم پیچ باریک ، اتصالات ، دیوارپوش ، درب ها و پنجره ها.</a:t>
            </a:r>
            <a:endParaRPr lang="en-US" dirty="0">
              <a:solidFill>
                <a:srgbClr val="FFFF00"/>
              </a:solidFill>
            </a:endParaRPr>
          </a:p>
          <a:p>
            <a:pPr marL="177800" indent="-41275">
              <a:buNone/>
            </a:pPr>
            <a:r>
              <a:rPr lang="fa-IR" dirty="0">
                <a:solidFill>
                  <a:srgbClr val="FFFF00"/>
                </a:solidFill>
              </a:rPr>
              <a:t>2- سازه های ساختمانی وتجاری : ورقه ی وینیلی انعطاف پذیرو پوشش دهی کف با کاشی، عایق کردن وپوشش دهی سیم، نوار الکتریکی ، جعبه ها و پوشش های بیرونی که به طور سخت وصلب قالب گیری شده اند.</a:t>
            </a:r>
            <a:endParaRPr lang="en-US" dirty="0">
              <a:solidFill>
                <a:srgbClr val="FFFF00"/>
              </a:solidFill>
            </a:endParaRPr>
          </a:p>
          <a:p>
            <a:pPr marL="177800" indent="-41275">
              <a:buNone/>
            </a:pPr>
            <a:r>
              <a:rPr lang="fa-IR" dirty="0">
                <a:solidFill>
                  <a:srgbClr val="FFFF00"/>
                </a:solidFill>
              </a:rPr>
              <a:t>3- کالاهای تفریحی و ورزشی: اسباب بازی ها و کفش های ورزشی .</a:t>
            </a:r>
            <a:endParaRPr lang="en-US" dirty="0">
              <a:solidFill>
                <a:srgbClr val="FFFF00"/>
              </a:solidFill>
            </a:endParaRPr>
          </a:p>
          <a:p>
            <a:pPr marL="177800" indent="-41275">
              <a:buNone/>
            </a:pPr>
            <a:r>
              <a:rPr lang="fa-IR" dirty="0">
                <a:solidFill>
                  <a:srgbClr val="FFFF00"/>
                </a:solidFill>
              </a:rPr>
              <a:t>4- کالاهای مصرفی: لوازم خانگی،چمدان ،کیف دستی،کفش ،رومیزی </a:t>
            </a:r>
            <a:r>
              <a:rPr lang="fa-IR" dirty="0" smtClean="0">
                <a:solidFill>
                  <a:srgbClr val="FFFF00"/>
                </a:solidFill>
              </a:rPr>
              <a:t>، نوارچسب</a:t>
            </a:r>
            <a:r>
              <a:rPr lang="fa-IR" dirty="0">
                <a:solidFill>
                  <a:srgbClr val="FFFF00"/>
                </a:solidFill>
              </a:rPr>
              <a:t>، برچسب ها،جلد کتاب و دفتر و کارت های اعتباری</a:t>
            </a:r>
            <a:endParaRPr lang="en-US" dirty="0">
              <a:solidFill>
                <a:srgbClr val="FFFF00"/>
              </a:solidFill>
            </a:endParaRPr>
          </a:p>
          <a:p>
            <a:pPr marL="177800" indent="-41275">
              <a:buNone/>
            </a:pPr>
            <a:r>
              <a:rPr lang="fa-IR" dirty="0">
                <a:solidFill>
                  <a:srgbClr val="FFFF00"/>
                </a:solidFill>
              </a:rPr>
              <a:t>5- کاربردهای خودروی: پانل های درب داشبورت ، پارچه رویی صندلی ها و تو دوزی ماشین، غالب های قسمتا های مختلف </a:t>
            </a:r>
            <a:r>
              <a:rPr lang="fa-IR" dirty="0" smtClean="0">
                <a:solidFill>
                  <a:srgbClr val="FFFF00"/>
                </a:solidFill>
              </a:rPr>
              <a:t>بدنه</a:t>
            </a: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</a:rPr>
              <a:t>6- کاربردهای ویژه در صنایع بسته بندی و صنایع پزشکی</a:t>
            </a:r>
            <a:endParaRPr lang="en-US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</a:rPr>
              <a:t>7- بطری های مات و شفاف،دستکش های طبی،کیسه های ذخیره و نگه داری خون،لوله ها وشیلنگ های </a:t>
            </a:r>
            <a:r>
              <a:rPr lang="fa-IR" dirty="0" smtClean="0">
                <a:solidFill>
                  <a:srgbClr val="FFFF00"/>
                </a:solidFill>
              </a:rPr>
              <a:t>مختلف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336704"/>
          </a:xfrm>
        </p:spPr>
        <p:txBody>
          <a:bodyPr/>
          <a:lstStyle/>
          <a:p>
            <a:r>
              <a:rPr lang="fa-IR" dirty="0" smtClean="0">
                <a:cs typeface="B Titr" pitchFamily="2" charset="-78"/>
              </a:rPr>
              <a:t>نمونه هایی از کاربرد </a:t>
            </a:r>
            <a:r>
              <a:rPr lang="en-US" dirty="0" smtClean="0">
                <a:cs typeface="B Titr" pitchFamily="2" charset="-78"/>
              </a:rPr>
              <a:t>PVC</a:t>
            </a:r>
            <a:endParaRPr lang="fa-IR" dirty="0" smtClean="0">
              <a:cs typeface="B Titr" pitchFamily="2" charset="-78"/>
            </a:endParaRPr>
          </a:p>
          <a:p>
            <a:endParaRPr lang="fa-IR" dirty="0"/>
          </a:p>
        </p:txBody>
      </p:sp>
      <p:pic>
        <p:nvPicPr>
          <p:cNvPr id="4" name="Picture 3" descr="d1ddb06d86d148518e9604ae4bee54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861048"/>
            <a:ext cx="2869808" cy="2808312"/>
          </a:xfrm>
          <a:prstGeom prst="rect">
            <a:avLst/>
          </a:prstGeom>
        </p:spPr>
      </p:pic>
      <p:pic>
        <p:nvPicPr>
          <p:cNvPr id="5" name="Picture 4" descr="undergroundDrainage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3617641"/>
            <a:ext cx="2160240" cy="3240360"/>
          </a:xfrm>
          <a:prstGeom prst="rect">
            <a:avLst/>
          </a:prstGeom>
        </p:spPr>
      </p:pic>
      <p:pic>
        <p:nvPicPr>
          <p:cNvPr id="6" name="Picture 5" descr="Sakhtemoon_IMG_1033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3707890"/>
            <a:ext cx="2448272" cy="3150110"/>
          </a:xfrm>
          <a:prstGeom prst="rect">
            <a:avLst/>
          </a:prstGeom>
        </p:spPr>
      </p:pic>
      <p:pic>
        <p:nvPicPr>
          <p:cNvPr id="8" name="Picture 7" descr="slide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836712"/>
            <a:ext cx="6793961" cy="2642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5437-BigP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6336704"/>
          </a:xfrm>
        </p:spPr>
        <p:txBody>
          <a:bodyPr>
            <a:normAutofit fontScale="92500" lnSpcReduction="20000"/>
          </a:bodyPr>
          <a:lstStyle/>
          <a:p>
            <a:pPr marL="355600" indent="0" algn="ctr">
              <a:buNone/>
            </a:pPr>
            <a:r>
              <a:rPr lang="fa-IR" b="1" dirty="0">
                <a:solidFill>
                  <a:srgbClr val="FFFF00"/>
                </a:solidFill>
              </a:rPr>
              <a:t> </a:t>
            </a:r>
            <a:r>
              <a:rPr lang="fa-IR" sz="3800" b="1" dirty="0" smtClean="0">
                <a:solidFill>
                  <a:srgbClr val="FFFF00"/>
                </a:solidFill>
              </a:rPr>
              <a:t>سقف </a:t>
            </a:r>
            <a:r>
              <a:rPr lang="fa-IR" sz="3800" b="1" dirty="0">
                <a:solidFill>
                  <a:srgbClr val="FFFF00"/>
                </a:solidFill>
              </a:rPr>
              <a:t>کاذب </a:t>
            </a:r>
            <a:r>
              <a:rPr lang="en-US" sz="3800" b="1" dirty="0">
                <a:solidFill>
                  <a:srgbClr val="FFFF00"/>
                </a:solidFill>
              </a:rPr>
              <a:t>P.V.C </a:t>
            </a:r>
            <a:endParaRPr lang="fa-IR" sz="3800" b="1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endParaRPr lang="fa-IR" sz="3800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endParaRPr lang="fa-IR" sz="3800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endParaRPr lang="fa-IR" sz="3800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endParaRPr lang="en-US" sz="3800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endParaRPr lang="fa-IR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endParaRPr lang="fa-IR" dirty="0" smtClean="0">
              <a:solidFill>
                <a:srgbClr val="FFFF00"/>
              </a:solidFill>
            </a:endParaRPr>
          </a:p>
          <a:p>
            <a:pPr marL="82550" indent="0">
              <a:buNone/>
            </a:pP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مزیت </a:t>
            </a: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استفاده از سقف کاذب در </a:t>
            </a: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ساختمان اجرای </a:t>
            </a: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صحیح سقف کاذب در ساختمانها </a:t>
            </a: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می </a:t>
            </a: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تواند به میزان قابل توجهی مصرف </a:t>
            </a: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سوخت </a:t>
            </a: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را کاهش دهد. </a:t>
            </a: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سقف </a:t>
            </a: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کاذب با </a:t>
            </a: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حذف </a:t>
            </a: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بخشی از فضای مورد سرمایش و گرمایش میزان مصرف انرژی را که برای این منظور به کار می رود، کاهش می دهد.</a:t>
            </a:r>
            <a:endParaRPr lang="en-US" dirty="0">
              <a:solidFill>
                <a:srgbClr val="FFFF00"/>
              </a:solidFill>
              <a:cs typeface="B Baran" pitchFamily="2" charset="-78"/>
            </a:endParaRPr>
          </a:p>
          <a:p>
            <a:pPr marL="82550" indent="0">
              <a:buNone/>
            </a:pP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سقف کاذب در طبقات فوقانی می تواند از انتقال حرارت بین فضای داخلی و فضای خارج ساختمان بکاهد.</a:t>
            </a:r>
            <a:endParaRPr lang="en-US" dirty="0">
              <a:solidFill>
                <a:srgbClr val="FFFF00"/>
              </a:solidFill>
              <a:cs typeface="B Baran" pitchFamily="2" charset="-78"/>
            </a:endParaRPr>
          </a:p>
          <a:p>
            <a:pPr marL="82550" indent="0">
              <a:buNone/>
            </a:pPr>
            <a:r>
              <a:rPr lang="fa-IR" dirty="0">
                <a:solidFill>
                  <a:srgbClr val="FFFF00"/>
                </a:solidFill>
                <a:cs typeface="B Baran" pitchFamily="2" charset="-78"/>
              </a:rPr>
              <a:t>استفاده از عایقهای حرارتی در سقفهای کاذب و اجرای صحیح و بدون درز اینگونه سقفها تبادل حرارتی را کاهش می دهد</a:t>
            </a:r>
            <a:r>
              <a:rPr lang="fa-IR" dirty="0" smtClean="0">
                <a:solidFill>
                  <a:srgbClr val="FFFF00"/>
                </a:solidFill>
                <a:cs typeface="B Baran" pitchFamily="2" charset="-78"/>
              </a:rPr>
              <a:t>.</a:t>
            </a:r>
            <a:endParaRPr lang="en-US" dirty="0">
              <a:solidFill>
                <a:srgbClr val="FFFF00"/>
              </a:solidFill>
              <a:cs typeface="B Baran" pitchFamily="2" charset="-78"/>
            </a:endParaRPr>
          </a:p>
        </p:txBody>
      </p:sp>
      <p:pic>
        <p:nvPicPr>
          <p:cNvPr id="5" name="Picture 4" descr="slid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908719"/>
            <a:ext cx="6552728" cy="2548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3200" b="1" dirty="0" smtClean="0">
                <a:solidFill>
                  <a:srgbClr val="FFFF00"/>
                </a:solidFill>
                <a:cs typeface="B Zar" pitchFamily="2" charset="-78"/>
              </a:rPr>
              <a:t>مهمترین دلایل استفاده از سیستم سقف کاذب را می‌توان به ترتیب زیر برشمرد:</a:t>
            </a:r>
            <a:endParaRPr lang="en-US" sz="3200" b="1" dirty="0" smtClean="0">
              <a:solidFill>
                <a:srgbClr val="FFFF00"/>
              </a:solidFill>
              <a:cs typeface="B Zar" pitchFamily="2" charset="-78"/>
            </a:endParaRPr>
          </a:p>
          <a:p>
            <a:pPr>
              <a:buNone/>
            </a:pPr>
            <a:endParaRPr lang="fa-IR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fa-IR" dirty="0" smtClean="0">
                <a:solidFill>
                  <a:srgbClr val="FFFF00"/>
                </a:solidFill>
              </a:rPr>
              <a:t>الف</a:t>
            </a:r>
            <a:r>
              <a:rPr lang="fa-IR" dirty="0">
                <a:solidFill>
                  <a:srgbClr val="FFFF00"/>
                </a:solidFill>
              </a:rPr>
              <a:t>: ایجاد رویه‌ای برای پوشش قسمت زیرین سقف ساختمان</a:t>
            </a: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fa-IR" dirty="0">
                <a:solidFill>
                  <a:srgbClr val="FFFF00"/>
                </a:solidFill>
              </a:rPr>
              <a:t>ب: ایجاد فضایی برای جاسازی تأسیسات و تجهیزات سبک وزن</a:t>
            </a: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fa-IR" dirty="0">
                <a:solidFill>
                  <a:srgbClr val="FFFF00"/>
                </a:solidFill>
              </a:rPr>
              <a:t>پ: بهبود عایقبندی صوتی و یا حرارتی سقف هر طبقه از ساختمان</a:t>
            </a: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fa-IR" dirty="0">
                <a:solidFill>
                  <a:srgbClr val="FFFF00"/>
                </a:solidFill>
              </a:rPr>
              <a:t>ج: ایجاد سقفی کوتاه‌تر برای فضاهای داخلی </a:t>
            </a:r>
            <a:r>
              <a:rPr lang="fa-IR" dirty="0" smtClean="0">
                <a:solidFill>
                  <a:srgbClr val="FFFF00"/>
                </a:solidFill>
              </a:rPr>
              <a:t>ساختمان</a:t>
            </a:r>
          </a:p>
          <a:p>
            <a:pPr>
              <a:buNone/>
            </a:pPr>
            <a:r>
              <a:rPr lang="fa-IR" dirty="0" smtClean="0">
                <a:solidFill>
                  <a:srgbClr val="FFFF00"/>
                </a:solidFill>
              </a:rPr>
              <a:t>د : زیبائی و استحکام فوق العاده سقفهای کاذب </a:t>
            </a:r>
            <a:r>
              <a:rPr lang="en-US" dirty="0" smtClean="0">
                <a:solidFill>
                  <a:srgbClr val="FFFF00"/>
                </a:solidFill>
              </a:rPr>
              <a:t>P.V.C 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/>
          </a:bodyPr>
          <a:lstStyle/>
          <a:p>
            <a:pPr marL="357188" indent="-84138">
              <a:buNone/>
            </a:pPr>
            <a:r>
              <a:rPr lang="fa-IR" dirty="0">
                <a:solidFill>
                  <a:srgbClr val="FFFF00"/>
                </a:solidFill>
              </a:rPr>
              <a:t> </a:t>
            </a:r>
            <a:r>
              <a:rPr lang="fa-IR" b="1" dirty="0" smtClean="0">
                <a:solidFill>
                  <a:srgbClr val="FFFF00"/>
                </a:solidFill>
              </a:rPr>
              <a:t>دیوار </a:t>
            </a:r>
            <a:r>
              <a:rPr lang="fa-IR" b="1" dirty="0">
                <a:solidFill>
                  <a:srgbClr val="FFFF00"/>
                </a:solidFill>
              </a:rPr>
              <a:t>کوب </a:t>
            </a:r>
            <a:r>
              <a:rPr lang="en-US" b="1" dirty="0" smtClean="0">
                <a:solidFill>
                  <a:srgbClr val="FFFF00"/>
                </a:solidFill>
              </a:rPr>
              <a:t>P.V.C</a:t>
            </a:r>
            <a:endParaRPr lang="fa-IR" b="1" dirty="0" smtClean="0">
              <a:solidFill>
                <a:srgbClr val="FFFF00"/>
              </a:solidFill>
            </a:endParaRPr>
          </a:p>
          <a:p>
            <a:pPr marL="357188" indent="-84138">
              <a:buNone/>
            </a:pPr>
            <a:endParaRPr lang="fa-IR" b="1" dirty="0" smtClean="0">
              <a:solidFill>
                <a:srgbClr val="FFFF00"/>
              </a:solidFill>
            </a:endParaRPr>
          </a:p>
          <a:p>
            <a:pPr marL="357188" indent="-84138">
              <a:buNone/>
            </a:pPr>
            <a:endParaRPr lang="fa-IR" b="1" dirty="0" smtClean="0">
              <a:solidFill>
                <a:srgbClr val="FFFF00"/>
              </a:solidFill>
            </a:endParaRPr>
          </a:p>
          <a:p>
            <a:pPr marL="357188" indent="-84138">
              <a:buNone/>
            </a:pPr>
            <a:endParaRPr lang="fa-IR" b="1" dirty="0" smtClean="0">
              <a:solidFill>
                <a:srgbClr val="FFFF00"/>
              </a:solidFill>
            </a:endParaRPr>
          </a:p>
          <a:p>
            <a:pPr marL="357188" indent="-84138">
              <a:buNone/>
            </a:pPr>
            <a:endParaRPr lang="fa-IR" b="1" dirty="0" smtClean="0">
              <a:solidFill>
                <a:srgbClr val="FFFF00"/>
              </a:solidFill>
            </a:endParaRPr>
          </a:p>
          <a:p>
            <a:pPr marL="357188" indent="-84138">
              <a:buNone/>
            </a:pPr>
            <a:endParaRPr lang="fa-IR" b="1" dirty="0" smtClean="0">
              <a:solidFill>
                <a:srgbClr val="FFFF00"/>
              </a:solidFill>
            </a:endParaRPr>
          </a:p>
          <a:p>
            <a:pPr marL="357188" indent="-84138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357188" indent="-84138">
              <a:buNone/>
            </a:pPr>
            <a:r>
              <a:rPr lang="fa-IR" dirty="0">
                <a:solidFill>
                  <a:srgbClr val="FFFF00"/>
                </a:solidFill>
              </a:rPr>
              <a:t> پوششهای دیوار وسقف پی وی سی ( </a:t>
            </a:r>
            <a:r>
              <a:rPr lang="en-US" dirty="0">
                <a:solidFill>
                  <a:srgbClr val="FFFF00"/>
                </a:solidFill>
              </a:rPr>
              <a:t>PVC </a:t>
            </a:r>
            <a:r>
              <a:rPr lang="fa-IR" dirty="0">
                <a:solidFill>
                  <a:srgbClr val="FFFF00"/>
                </a:solidFill>
              </a:rPr>
              <a:t>) علاوه بر تنوع و زیبایی منحصر به فرد خود بسیار سبک و با کیفیت میباشتد که خود باعث سیک شدن ساختمان می شود</a:t>
            </a:r>
            <a:endParaRPr lang="en-US" dirty="0">
              <a:solidFill>
                <a:srgbClr val="FFFF00"/>
              </a:solidFill>
            </a:endParaRPr>
          </a:p>
          <a:p>
            <a:pPr marL="357188" indent="-84138">
              <a:buNone/>
            </a:pPr>
            <a:r>
              <a:rPr lang="fa-IR" dirty="0">
                <a:solidFill>
                  <a:srgbClr val="FFFF00"/>
                </a:solidFill>
              </a:rPr>
              <a:t>طول عمر بسیار بالای دیوار پوششهای پی وی سی ( </a:t>
            </a:r>
            <a:r>
              <a:rPr lang="en-US" dirty="0">
                <a:solidFill>
                  <a:srgbClr val="FFFF00"/>
                </a:solidFill>
              </a:rPr>
              <a:t>P.V.C</a:t>
            </a:r>
            <a:r>
              <a:rPr lang="fa-IR" dirty="0">
                <a:solidFill>
                  <a:srgbClr val="FFFF00"/>
                </a:solidFill>
              </a:rPr>
              <a:t>) باعث حذف مخارج اضافی مانند رنگ آمیزی هرساله ساختمان </a:t>
            </a:r>
            <a:r>
              <a:rPr lang="fa-IR" dirty="0" smtClean="0">
                <a:solidFill>
                  <a:srgbClr val="FFFF00"/>
                </a:solidFill>
              </a:rPr>
              <a:t>میشود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enbank-1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60648"/>
            <a:ext cx="4242048" cy="3181536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355600" indent="0">
              <a:buNone/>
            </a:pPr>
            <a:r>
              <a:rPr lang="fa-IR" sz="3200" dirty="0" smtClean="0">
                <a:solidFill>
                  <a:srgbClr val="FFFF00"/>
                </a:solidFill>
              </a:rPr>
              <a:t>دیوار </a:t>
            </a:r>
            <a:r>
              <a:rPr lang="fa-IR" sz="3200" dirty="0">
                <a:solidFill>
                  <a:srgbClr val="FFFF00"/>
                </a:solidFill>
              </a:rPr>
              <a:t>پوشهای پی وی سی (</a:t>
            </a:r>
            <a:r>
              <a:rPr lang="en-US" sz="3200" dirty="0">
                <a:solidFill>
                  <a:srgbClr val="FFFF00"/>
                </a:solidFill>
              </a:rPr>
              <a:t>P.V.C</a:t>
            </a:r>
            <a:r>
              <a:rPr lang="fa-IR" sz="3200" dirty="0">
                <a:solidFill>
                  <a:srgbClr val="FFFF00"/>
                </a:solidFill>
              </a:rPr>
              <a:t>) به علت استحکام فوق العاده خود باعث جلوگیری از به هدر رفتن حرارت و برودت ساختمان شده و مانند عایقی در ساختمان میباشد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sz="3200" dirty="0">
                <a:solidFill>
                  <a:srgbClr val="FFFF00"/>
                </a:solidFill>
              </a:rPr>
              <a:t>دیوارپوششهای پی وی سی (</a:t>
            </a:r>
            <a:r>
              <a:rPr lang="en-US" sz="3200" dirty="0">
                <a:solidFill>
                  <a:srgbClr val="FFFF00"/>
                </a:solidFill>
              </a:rPr>
              <a:t>P.V.C</a:t>
            </a:r>
            <a:r>
              <a:rPr lang="fa-IR" sz="3200" dirty="0">
                <a:solidFill>
                  <a:srgbClr val="FFFF00"/>
                </a:solidFill>
              </a:rPr>
              <a:t>) در مقابل ترک ساختمان و ضربه بسیار مقاوم می باشند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sz="3200" dirty="0">
                <a:solidFill>
                  <a:srgbClr val="FFFF00"/>
                </a:solidFill>
              </a:rPr>
              <a:t>دیوار پوشهای پی وی سی( </a:t>
            </a:r>
            <a:r>
              <a:rPr lang="en-US" sz="3200" dirty="0">
                <a:solidFill>
                  <a:srgbClr val="FFFF00"/>
                </a:solidFill>
              </a:rPr>
              <a:t>P.V.C</a:t>
            </a:r>
            <a:r>
              <a:rPr lang="fa-IR" sz="3200" dirty="0">
                <a:solidFill>
                  <a:srgbClr val="FFFF00"/>
                </a:solidFill>
              </a:rPr>
              <a:t>) قایلیت شستشو با تمام مواد شوینده (بهداشتی) را دارا میباشند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sz="3200" dirty="0">
                <a:solidFill>
                  <a:srgbClr val="FFFF00"/>
                </a:solidFill>
              </a:rPr>
              <a:t>دیوار پوشهای پی وی سی( </a:t>
            </a:r>
            <a:r>
              <a:rPr lang="en-US" sz="3200" dirty="0">
                <a:solidFill>
                  <a:srgbClr val="FFFF00"/>
                </a:solidFill>
              </a:rPr>
              <a:t>P.V.C</a:t>
            </a:r>
            <a:r>
              <a:rPr lang="fa-IR" sz="3200" dirty="0">
                <a:solidFill>
                  <a:srgbClr val="FFFF00"/>
                </a:solidFill>
              </a:rPr>
              <a:t>) محیطی زیبا و آرام بخش را یرای شما به ارمغان می </a:t>
            </a:r>
            <a:r>
              <a:rPr lang="fa-IR" sz="3200" dirty="0" smtClean="0">
                <a:solidFill>
                  <a:srgbClr val="FFFF00"/>
                </a:solidFill>
              </a:rPr>
              <a:t>آورد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09160"/>
          </a:xfrm>
        </p:spPr>
        <p:txBody>
          <a:bodyPr/>
          <a:lstStyle/>
          <a:p>
            <a:pPr algn="ctr">
              <a:buNone/>
            </a:pPr>
            <a:r>
              <a:rPr lang="fa-IR" sz="19900" dirty="0" smtClean="0"/>
              <a:t>پایان</a:t>
            </a:r>
            <a:endParaRPr lang="fa-I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264696"/>
          </a:xfrm>
        </p:spPr>
        <p:txBody>
          <a:bodyPr>
            <a:noAutofit/>
          </a:bodyPr>
          <a:lstStyle/>
          <a:p>
            <a:pPr marL="177800" indent="0">
              <a:buNone/>
            </a:pPr>
            <a:r>
              <a:rPr lang="fa-IR" sz="2000" b="1" dirty="0">
                <a:solidFill>
                  <a:srgbClr val="FFFF00"/>
                </a:solidFill>
                <a:cs typeface="B Zar" pitchFamily="2" charset="-78"/>
              </a:rPr>
              <a:t>مقدمه </a:t>
            </a:r>
            <a:endParaRPr lang="en-US" sz="2000" dirty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r>
              <a:rPr lang="fa-IR" sz="2000" b="1" dirty="0">
                <a:solidFill>
                  <a:srgbClr val="00FF00"/>
                </a:solidFill>
                <a:cs typeface="B Zar" pitchFamily="2" charset="-78"/>
              </a:rPr>
              <a:t>پی وی سی(</a:t>
            </a:r>
            <a:r>
              <a:rPr lang="en-US" sz="2000" b="1" dirty="0">
                <a:solidFill>
                  <a:srgbClr val="00FF00"/>
                </a:solidFill>
                <a:cs typeface="B Zar" pitchFamily="2" charset="-78"/>
              </a:rPr>
              <a:t>P.V.C</a:t>
            </a:r>
            <a:r>
              <a:rPr lang="fa-IR" sz="2000" b="1" dirty="0" smtClean="0">
                <a:solidFill>
                  <a:srgbClr val="00FF00"/>
                </a:solidFill>
                <a:cs typeface="B Zar" pitchFamily="2" charset="-78"/>
              </a:rPr>
              <a:t>)</a:t>
            </a:r>
          </a:p>
          <a:p>
            <a:pPr marL="177800" indent="0">
              <a:buNone/>
            </a:pPr>
            <a:endParaRPr lang="en-US" sz="2000" dirty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       پلی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ونیل کلراید (  </a:t>
            </a:r>
            <a:r>
              <a:rPr lang="en-US" dirty="0">
                <a:solidFill>
                  <a:srgbClr val="FFFF00"/>
                </a:solidFill>
                <a:cs typeface="B Zar" pitchFamily="2" charset="-78"/>
              </a:rPr>
              <a:t>Poly Vinyl </a:t>
            </a:r>
            <a:r>
              <a:rPr lang="en-US" dirty="0" smtClean="0">
                <a:solidFill>
                  <a:srgbClr val="FFFF00"/>
                </a:solidFill>
                <a:cs typeface="B Zar" pitchFamily="2" charset="-78"/>
              </a:rPr>
              <a:t>Chloride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 )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با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 نام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اختصار پی وی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سی  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( </a:t>
            </a:r>
            <a:r>
              <a:rPr lang="en-US" dirty="0">
                <a:solidFill>
                  <a:srgbClr val="FFFF00"/>
                </a:solidFill>
                <a:cs typeface="B Zar" pitchFamily="2" charset="-78"/>
              </a:rPr>
              <a:t>P.V.C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) یک نوع پلیمر ترمو پلاستیک است که در صنایع متعددی کاربرد دارد . </a:t>
            </a:r>
            <a:endParaRPr lang="en-US" dirty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این محصول یکی از با ارزشترین محصولات در صنایع شیمیایی محسوب می گردد . بیش از 50 درصد پی وی سی تولید شده در صنعت ساختمان کاربرد دارد. </a:t>
            </a:r>
            <a:endParaRPr lang="en-US" dirty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پلی وینیل کلراید در اوایل دهه 1930 معرفی شد که به واسطه قیمت رقابتی آن ، خواص فیزیکی ، مکانیکی و شیمیایی آن ، توانایی فرآیند پذیری گسترده و قابل باز یافت بودن ، به یک ماده بسیار متداول در تولید مصالح ساختمانی و صنعت ساختمان مبدل شد .</a:t>
            </a:r>
            <a:endParaRPr lang="en-US" dirty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پی وی سی بعنوان یک ماده ساختمانی مقرون به صرفه و دارای مزایای متعددی می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باشد بطوریکه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در سالهای اخیر جایگزین مواد ساختمانی سنتی از قبیل خاک رس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، چوب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و بتن در بسیاری از مناطق شده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است .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پلی وینیل کلراید (</a:t>
            </a:r>
            <a:r>
              <a:rPr lang="en-US" dirty="0" smtClean="0">
                <a:solidFill>
                  <a:srgbClr val="FFFF00"/>
                </a:solidFill>
                <a:cs typeface="B Zar" pitchFamily="2" charset="-78"/>
              </a:rPr>
              <a:t>P.V.C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) با موارد استفاده نامحدود است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.</a:t>
            </a:r>
            <a:endParaRPr lang="fa-IR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endParaRPr lang="en-US" dirty="0">
              <a:solidFill>
                <a:srgbClr val="FFFF00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endParaRPr lang="fa-IR" dirty="0" smtClean="0"/>
          </a:p>
          <a:p>
            <a:pPr marL="177800" indent="0">
              <a:buNone/>
            </a:pPr>
            <a:endParaRPr lang="en-US" b="1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177800" indent="0">
              <a:buNone/>
            </a:pP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از جمله </a:t>
            </a:r>
            <a:r>
              <a:rPr lang="fa-IR" b="1" dirty="0" smtClean="0">
                <a:solidFill>
                  <a:srgbClr val="FFFF00"/>
                </a:solidFill>
                <a:cs typeface="B Titr" pitchFamily="2" charset="-78"/>
              </a:rPr>
              <a:t>مزیتهای</a:t>
            </a: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 محصولات پی وی سی می توان به موارد زیر اشاره کرد : </a:t>
            </a:r>
            <a:endParaRPr lang="en-US" dirty="0" smtClean="0">
              <a:solidFill>
                <a:srgbClr val="FFFF00"/>
              </a:solidFill>
              <a:cs typeface="B Titr" pitchFamily="2" charset="-78"/>
            </a:endParaRPr>
          </a:p>
          <a:p>
            <a:pPr marL="411163" indent="39688">
              <a:buNone/>
            </a:pPr>
            <a:endParaRPr lang="fa-IR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411163" indent="39688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صددرصد ضد آب </a:t>
            </a:r>
          </a:p>
          <a:p>
            <a:pPr marL="411163" indent="39688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 عایق حرارت و برودت </a:t>
            </a:r>
          </a:p>
          <a:p>
            <a:pPr marL="411163" indent="39688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 عایق صدا ، سبک </a:t>
            </a:r>
          </a:p>
          <a:p>
            <a:pPr marL="411163" indent="39688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ضد آتش </a:t>
            </a:r>
          </a:p>
          <a:p>
            <a:pPr marL="411163" indent="39688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 ضد حشره </a:t>
            </a:r>
          </a:p>
          <a:p>
            <a:pPr marL="411163" indent="39688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 تنوع در طرح و رنگ و ...</a:t>
            </a:r>
            <a:endParaRPr lang="en-US" b="1" dirty="0" smtClean="0">
              <a:solidFill>
                <a:srgbClr val="00FF00"/>
              </a:solidFill>
              <a:cs typeface="B Zar" pitchFamily="2" charset="-78"/>
            </a:endParaRPr>
          </a:p>
          <a:p>
            <a:pPr marL="411163" indent="39688">
              <a:buNone/>
            </a:pP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 </a:t>
            </a:r>
            <a:endParaRPr lang="en-US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411163" indent="39688">
              <a:buNone/>
            </a:pP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 </a:t>
            </a:r>
            <a:endParaRPr lang="en-US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411163" indent="39688">
              <a:buNone/>
            </a:pP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 </a:t>
            </a:r>
            <a:endParaRPr lang="en-US" dirty="0" smtClean="0">
              <a:solidFill>
                <a:srgbClr val="FFFF00"/>
              </a:solidFill>
              <a:cs typeface="B Zar" pitchFamily="2" charset="-78"/>
            </a:endParaRPr>
          </a:p>
        </p:txBody>
      </p:sp>
      <p:pic>
        <p:nvPicPr>
          <p:cNvPr id="4" name="Picture 3" descr="51993-BigPic.jpg"/>
          <p:cNvPicPr>
            <a:picLocks noChangeAspect="1"/>
          </p:cNvPicPr>
          <p:nvPr/>
        </p:nvPicPr>
        <p:blipFill>
          <a:blip r:embed="rId2" cstate="print"/>
          <a:srcRect l="10150" t="10680" r="18909" b="16337"/>
          <a:stretch>
            <a:fillRect/>
          </a:stretch>
        </p:blipFill>
        <p:spPr>
          <a:xfrm>
            <a:off x="395536" y="2204863"/>
            <a:ext cx="3960440" cy="3183883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048672"/>
          </a:xfrm>
        </p:spPr>
        <p:txBody>
          <a:bodyPr>
            <a:normAutofit lnSpcReduction="10000"/>
          </a:bodyPr>
          <a:lstStyle/>
          <a:p>
            <a:pPr marL="355600" indent="0">
              <a:buNone/>
            </a:pPr>
            <a:endParaRPr lang="fa-IR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355600" indent="0">
              <a:buNone/>
            </a:pP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دو </a:t>
            </a:r>
            <a:r>
              <a:rPr lang="fa-IR" b="1" dirty="0">
                <a:solidFill>
                  <a:srgbClr val="00FF00"/>
                </a:solidFill>
                <a:cs typeface="B Zar" pitchFamily="2" charset="-78"/>
              </a:rPr>
              <a:t>گروه اصلی از رزین های </a:t>
            </a:r>
            <a:r>
              <a:rPr lang="en-US" b="1" dirty="0" smtClean="0">
                <a:solidFill>
                  <a:srgbClr val="00FF00"/>
                </a:solidFill>
                <a:cs typeface="B Zar" pitchFamily="2" charset="-78"/>
              </a:rPr>
              <a:t>PVC</a:t>
            </a: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 </a:t>
            </a:r>
            <a:r>
              <a:rPr lang="fa-IR" b="1" dirty="0" smtClean="0">
                <a:solidFill>
                  <a:srgbClr val="00FF00"/>
                </a:solidFill>
                <a:cs typeface="B Zar" pitchFamily="2" charset="-78"/>
              </a:rPr>
              <a:t>در </a:t>
            </a:r>
            <a:r>
              <a:rPr lang="fa-IR" b="1" dirty="0">
                <a:solidFill>
                  <a:srgbClr val="00FF00"/>
                </a:solidFill>
                <a:cs typeface="B Zar" pitchFamily="2" charset="-78"/>
              </a:rPr>
              <a:t>دسترس می باشند :</a:t>
            </a:r>
            <a:endParaRPr lang="en-US" b="1" dirty="0">
              <a:solidFill>
                <a:srgbClr val="00FF00"/>
              </a:solidFill>
              <a:cs typeface="B Zar" pitchFamily="2" charset="-78"/>
            </a:endParaRPr>
          </a:p>
          <a:p>
            <a:pPr marL="355600" indent="0">
              <a:buNone/>
            </a:pPr>
            <a:endParaRPr lang="fa-IR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1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- رزین های سوسپانسیونی همو پلیمری و </a:t>
            </a:r>
            <a:endParaRPr lang="fa-IR" dirty="0" smtClean="0">
              <a:solidFill>
                <a:srgbClr val="FFFF00"/>
              </a:solidFill>
              <a:cs typeface="B Zar" pitchFamily="2" charset="-78"/>
            </a:endParaRP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  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2- رزین های پراکنشی .</a:t>
            </a:r>
            <a:endParaRPr lang="en-US" dirty="0">
              <a:solidFill>
                <a:srgbClr val="FFFF00"/>
              </a:solidFill>
              <a:cs typeface="B Zar" pitchFamily="2" charset="-78"/>
            </a:endParaRPr>
          </a:p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رزین های سوسپانسیونی بیش از 90 درصد کل بازار </a:t>
            </a:r>
            <a:r>
              <a:rPr lang="en-US" dirty="0" err="1">
                <a:solidFill>
                  <a:srgbClr val="FFFF00"/>
                </a:solidFill>
                <a:cs typeface="B Zar" pitchFamily="2" charset="-78"/>
              </a:rPr>
              <a:t>pvc</a:t>
            </a: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 را به خود اختصاص می دهند . آنها به صورت پودرهای سفید شامل ذرات متخلخل زبر تولید می شوند . وقتی که با افزودنیها مخلوط می شوند ، رزین تعلیقی یا سوسپانسیونی به یک مخلوط یا آمیزه پودری تبدیل می شود .</a:t>
            </a:r>
            <a:endParaRPr lang="en-US" dirty="0">
              <a:solidFill>
                <a:srgbClr val="FFFF00"/>
              </a:solidFill>
              <a:cs typeface="B Zar" pitchFamily="2" charset="-78"/>
            </a:endParaRPr>
          </a:p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  <a:cs typeface="B Zar" pitchFamily="2" charset="-78"/>
              </a:rPr>
              <a:t>رزین های سوسپانسیون را می توان ، هم برای کاربردهایی که نیاز به نرم سازی و انعطاف پذیری ندارند به صورت رزین های صلب و سخت و ، هم برای کاربردهایی که نرم کنندگی لازم دارند ، به صورت رزین های انعطاف پذیر ف تولید کرد </a:t>
            </a:r>
            <a:r>
              <a:rPr lang="fa-IR" dirty="0" smtClean="0">
                <a:solidFill>
                  <a:srgbClr val="FFFF00"/>
                </a:solidFill>
                <a:cs typeface="B Zar" pitchFamily="2" charset="-78"/>
              </a:rPr>
              <a:t>.</a:t>
            </a:r>
            <a:endParaRPr lang="en-US" dirty="0">
              <a:solidFill>
                <a:srgbClr val="FFFF00"/>
              </a:solidFill>
              <a:cs typeface="B Zar" pitchFamily="2" charset="-78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547688" indent="-12700" algn="just">
              <a:buNone/>
            </a:pPr>
            <a:endParaRPr lang="fa-IR" sz="4400" dirty="0" smtClean="0">
              <a:solidFill>
                <a:srgbClr val="FFFF00"/>
              </a:solidFill>
              <a:cs typeface="B Baran" pitchFamily="2" charset="-78"/>
            </a:endParaRPr>
          </a:p>
          <a:p>
            <a:pPr marL="547688" indent="-12700" algn="just">
              <a:buNone/>
            </a:pPr>
            <a:r>
              <a:rPr lang="fa-IR" sz="4400" dirty="0" smtClean="0">
                <a:solidFill>
                  <a:srgbClr val="FFFF00"/>
                </a:solidFill>
                <a:cs typeface="B Baran" pitchFamily="2" charset="-78"/>
              </a:rPr>
              <a:t>همه </a:t>
            </a:r>
            <a:r>
              <a:rPr lang="fa-IR" sz="4400" dirty="0">
                <a:solidFill>
                  <a:srgbClr val="FFFF00"/>
                </a:solidFill>
                <a:cs typeface="B Baran" pitchFamily="2" charset="-78"/>
              </a:rPr>
              <a:t>رزینهای </a:t>
            </a:r>
            <a:r>
              <a:rPr lang="en-US" sz="4400" dirty="0" smtClean="0">
                <a:solidFill>
                  <a:srgbClr val="FFFF00"/>
                </a:solidFill>
                <a:cs typeface="B Baran" pitchFamily="2" charset="-78"/>
              </a:rPr>
              <a:t>PVC</a:t>
            </a:r>
            <a:r>
              <a:rPr lang="fa-IR" sz="4400" dirty="0" smtClean="0">
                <a:solidFill>
                  <a:srgbClr val="FFFF00"/>
                </a:solidFill>
                <a:cs typeface="B Baran" pitchFamily="2" charset="-78"/>
              </a:rPr>
              <a:t>، </a:t>
            </a:r>
            <a:r>
              <a:rPr lang="fa-IR" sz="4400" dirty="0">
                <a:solidFill>
                  <a:srgbClr val="FFFF00"/>
                </a:solidFill>
                <a:cs typeface="B Baran" pitchFamily="2" charset="-78"/>
              </a:rPr>
              <a:t>برای اینکه بدون تجزیه وتخریب و بیرنگ شدن پلیمر،فرایند شوند،به افزودن پایدار کننده های حرارتی در مخلوط آمیزه ی خود نیاز دارند.نرم کننده ها به منظور افزایش انعطاف پذیری کمپاند (آمیزه) به فرمولاسیون اضافه می شوند</a:t>
            </a:r>
            <a:r>
              <a:rPr lang="fa-IR" sz="4400" dirty="0" smtClean="0">
                <a:solidFill>
                  <a:srgbClr val="FFFF00"/>
                </a:solidFill>
                <a:cs typeface="B Baran" pitchFamily="2" charset="-78"/>
              </a:rPr>
              <a:t>.</a:t>
            </a:r>
          </a:p>
          <a:p>
            <a:pPr marL="547688" indent="-12700" algn="just">
              <a:buNone/>
            </a:pPr>
            <a:endParaRPr lang="en-US" sz="4400" dirty="0">
              <a:solidFill>
                <a:srgbClr val="FFFF00"/>
              </a:solidFill>
              <a:cs typeface="B Baran" pitchFamily="2" charset="-78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355600" indent="0">
              <a:buNone/>
            </a:pPr>
            <a:r>
              <a:rPr lang="fa-IR" sz="3600" b="1" dirty="0" smtClean="0">
                <a:solidFill>
                  <a:srgbClr val="00FF00"/>
                </a:solidFill>
                <a:cs typeface="B Titr" pitchFamily="2" charset="-78"/>
              </a:rPr>
              <a:t>مزایای </a:t>
            </a:r>
            <a:r>
              <a:rPr lang="en-US" sz="3600" b="1" dirty="0" smtClean="0">
                <a:solidFill>
                  <a:srgbClr val="00FF00"/>
                </a:solidFill>
                <a:cs typeface="B Titr" pitchFamily="2" charset="-78"/>
              </a:rPr>
              <a:t>PVC</a:t>
            </a:r>
            <a:endParaRPr lang="fa-IR" sz="3600" b="1" dirty="0" smtClean="0">
              <a:solidFill>
                <a:srgbClr val="00FF00"/>
              </a:solidFill>
              <a:cs typeface="B Titr" pitchFamily="2" charset="-78"/>
            </a:endParaRPr>
          </a:p>
          <a:p>
            <a:pPr marL="35560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</a:rPr>
              <a:t>1- به کمک تمام روشهای ویژه بسپارهای گرما نرم آنها را می توان فرایند نامید.</a:t>
            </a:r>
            <a:endParaRPr lang="en-US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</a:rPr>
              <a:t>2- دامنه گسترده ای از انعطاف پذیری دارند،که این خاصیت به موجب افزودن مقادیر متعددی از نرم کننده امکان پذیر می شود</a:t>
            </a:r>
            <a:r>
              <a:rPr lang="fa-IR" dirty="0" smtClean="0">
                <a:solidFill>
                  <a:srgbClr val="FFFF00"/>
                </a:solidFill>
              </a:rPr>
              <a:t>.</a:t>
            </a: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</a:rPr>
              <a:t>3- نسبتا ارزان است.</a:t>
            </a:r>
            <a:endParaRPr lang="en-US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</a:rPr>
              <a:t> 4- مقاومت خوبی در برابر هوازدگی و شرایط نا مساعد آب وهوایی از خود نشان می دهند. </a:t>
            </a:r>
            <a:endParaRPr lang="en-US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</a:rPr>
              <a:t>5- پایداری ابعادی مطلوبی دارند.</a:t>
            </a:r>
            <a:endParaRPr lang="en-US" dirty="0" smtClean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 smtClean="0">
                <a:solidFill>
                  <a:srgbClr val="FFFF00"/>
                </a:solidFill>
              </a:rPr>
              <a:t>6- مقاومت عالی در برابر آب و محلولهای آبی از خود نشان می دهند..</a:t>
            </a:r>
          </a:p>
          <a:p>
            <a:pPr marL="35560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579296" cy="5793507"/>
          </a:xfrm>
        </p:spPr>
        <p:txBody>
          <a:bodyPr>
            <a:normAutofit/>
          </a:bodyPr>
          <a:lstStyle/>
          <a:p>
            <a:pPr marL="355600" indent="0">
              <a:buNone/>
              <a:tabLst>
                <a:tab pos="355600" algn="l"/>
              </a:tabLst>
            </a:pPr>
            <a:r>
              <a:rPr lang="fa-IR" sz="3200" b="1" dirty="0" smtClean="0">
                <a:solidFill>
                  <a:srgbClr val="00FF00"/>
                </a:solidFill>
                <a:cs typeface="B Titr" pitchFamily="2" charset="-78"/>
              </a:rPr>
              <a:t>معایب و محدودیتهای </a:t>
            </a:r>
            <a:r>
              <a:rPr lang="en-US" sz="3200" b="1" dirty="0" smtClean="0">
                <a:solidFill>
                  <a:srgbClr val="00FF00"/>
                </a:solidFill>
                <a:cs typeface="B Titr" pitchFamily="2" charset="-78"/>
              </a:rPr>
              <a:t>PVC</a:t>
            </a:r>
            <a:endParaRPr lang="en-US" sz="3200" dirty="0" smtClean="0">
              <a:solidFill>
                <a:srgbClr val="00FF00"/>
              </a:solidFill>
              <a:cs typeface="B Titr" pitchFamily="2" charset="-78"/>
            </a:endParaRPr>
          </a:p>
          <a:p>
            <a:pPr marL="355600" indent="0">
              <a:buNone/>
              <a:tabLst>
                <a:tab pos="355600" algn="l"/>
              </a:tabLst>
            </a:pPr>
            <a:endParaRPr lang="fa-IR" sz="3200" dirty="0" smtClean="0">
              <a:solidFill>
                <a:srgbClr val="FFFF00"/>
              </a:solidFill>
            </a:endParaRPr>
          </a:p>
          <a:p>
            <a:pPr marL="355600" indent="0">
              <a:buNone/>
              <a:tabLst>
                <a:tab pos="355600" algn="l"/>
              </a:tabLst>
            </a:pPr>
            <a:r>
              <a:rPr lang="fa-IR" sz="3200" dirty="0" smtClean="0">
                <a:solidFill>
                  <a:srgbClr val="FFFF00"/>
                </a:solidFill>
              </a:rPr>
              <a:t>1- </a:t>
            </a:r>
            <a:r>
              <a:rPr lang="fa-IR" sz="3200" dirty="0">
                <a:solidFill>
                  <a:srgbClr val="FFFF00"/>
                </a:solidFill>
              </a:rPr>
              <a:t>به وسیله حلالهای قوی همانند هیدرو کربنهای </a:t>
            </a:r>
            <a:r>
              <a:rPr lang="fa-IR" sz="3200" dirty="0" smtClean="0">
                <a:solidFill>
                  <a:srgbClr val="FFFF00"/>
                </a:solidFill>
              </a:rPr>
              <a:t>آروماتیک ، استرها </a:t>
            </a:r>
            <a:r>
              <a:rPr lang="fa-IR" sz="3200" dirty="0">
                <a:solidFill>
                  <a:srgbClr val="FFFF00"/>
                </a:solidFill>
              </a:rPr>
              <a:t>و حلالهای کلردارشده شدیدا تحت حمله قرار می گیرد.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  <a:tabLst>
                <a:tab pos="355600" algn="l"/>
              </a:tabLst>
            </a:pPr>
            <a:r>
              <a:rPr lang="fa-IR" sz="3200" dirty="0">
                <a:solidFill>
                  <a:srgbClr val="FFFF00"/>
                </a:solidFill>
              </a:rPr>
              <a:t>2- </a:t>
            </a:r>
            <a:r>
              <a:rPr lang="fa-IR" sz="3200" dirty="0" smtClean="0">
                <a:solidFill>
                  <a:srgbClr val="FFFF00"/>
                </a:solidFill>
              </a:rPr>
              <a:t>توانایی </a:t>
            </a:r>
            <a:r>
              <a:rPr lang="fa-IR" sz="3200" dirty="0">
                <a:solidFill>
                  <a:srgbClr val="FFFF00"/>
                </a:solidFill>
              </a:rPr>
              <a:t>تحمل گرمایی محدودی دارد.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  <a:tabLst>
                <a:tab pos="355600" algn="l"/>
              </a:tabLst>
            </a:pPr>
            <a:r>
              <a:rPr lang="fa-IR" sz="3200" dirty="0">
                <a:solidFill>
                  <a:srgbClr val="FFFF00"/>
                </a:solidFill>
              </a:rPr>
              <a:t>3- در اثر تخریب حرارتی پلیمر، هیدروکلریک اسید تولید می شود.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  <a:tabLst>
                <a:tab pos="355600" algn="l"/>
              </a:tabLst>
            </a:pPr>
            <a:r>
              <a:rPr lang="fa-IR" sz="3200" dirty="0">
                <a:solidFill>
                  <a:srgbClr val="FFFF00"/>
                </a:solidFill>
              </a:rPr>
              <a:t>4- به وسسیله ترکیبات گوگردی ،لکه دار و رنگی می شود.</a:t>
            </a:r>
            <a:endParaRPr lang="en-US" sz="3200" dirty="0">
              <a:solidFill>
                <a:srgbClr val="FFFF00"/>
              </a:solidFill>
            </a:endParaRPr>
          </a:p>
          <a:p>
            <a:pPr marL="355600" indent="0">
              <a:buNone/>
              <a:tabLst>
                <a:tab pos="355600" algn="l"/>
              </a:tabLst>
            </a:pPr>
            <a:r>
              <a:rPr lang="fa-IR" sz="3200" dirty="0">
                <a:solidFill>
                  <a:srgbClr val="FFFF00"/>
                </a:solidFill>
              </a:rPr>
              <a:t>5- دانسیته بالاتری نسبت به بسیاری از پلاستیکها دارد</a:t>
            </a:r>
            <a:r>
              <a:rPr lang="fa-IR" sz="3200" dirty="0" smtClean="0">
                <a:solidFill>
                  <a:srgbClr val="FFFF00"/>
                </a:solidFill>
              </a:rPr>
              <a:t>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793507"/>
          </a:xfrm>
        </p:spPr>
        <p:txBody>
          <a:bodyPr>
            <a:normAutofit/>
          </a:bodyPr>
          <a:lstStyle/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</a:rPr>
              <a:t> </a:t>
            </a:r>
            <a:endParaRPr lang="en-US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sz="3200" b="1" dirty="0">
                <a:solidFill>
                  <a:srgbClr val="00FF00"/>
                </a:solidFill>
                <a:cs typeface="B Titr" pitchFamily="2" charset="-78"/>
              </a:rPr>
              <a:t>موارد استفاده و  </a:t>
            </a:r>
            <a:r>
              <a:rPr lang="fa-IR" sz="3200" b="1" dirty="0" smtClean="0">
                <a:solidFill>
                  <a:srgbClr val="00FF00"/>
                </a:solidFill>
                <a:cs typeface="B Titr" pitchFamily="2" charset="-78"/>
              </a:rPr>
              <a:t>مصرف</a:t>
            </a:r>
          </a:p>
          <a:p>
            <a:pPr marL="35560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</a:rPr>
              <a:t>از پی وی </a:t>
            </a:r>
            <a:r>
              <a:rPr lang="fa-IR" dirty="0" smtClean="0">
                <a:solidFill>
                  <a:srgbClr val="FFFF00"/>
                </a:solidFill>
              </a:rPr>
              <a:t>سی ( </a:t>
            </a:r>
            <a:r>
              <a:rPr lang="en-US" dirty="0" smtClean="0">
                <a:solidFill>
                  <a:srgbClr val="FFFF00"/>
                </a:solidFill>
              </a:rPr>
              <a:t>P.V.C</a:t>
            </a:r>
            <a:r>
              <a:rPr lang="fa-IR" dirty="0">
                <a:solidFill>
                  <a:srgbClr val="FFFF00"/>
                </a:solidFill>
              </a:rPr>
              <a:t>) در هر کجای ساختمان می توان استفاده کرد</a:t>
            </a:r>
            <a:endParaRPr lang="en-US" dirty="0">
              <a:solidFill>
                <a:srgbClr val="FFFF00"/>
              </a:solidFill>
            </a:endParaRPr>
          </a:p>
          <a:p>
            <a:pPr marL="355600" indent="0">
              <a:buNone/>
            </a:pPr>
            <a:r>
              <a:rPr lang="fa-IR" dirty="0">
                <a:solidFill>
                  <a:srgbClr val="FFFF00"/>
                </a:solidFill>
              </a:rPr>
              <a:t>سقف سرویسهای بهداشتی  -  سقف حمام  - دیوارها  - آشپز خانه  -  اماکن عمومی -  </a:t>
            </a:r>
            <a:r>
              <a:rPr lang="fa-IR" dirty="0" smtClean="0">
                <a:solidFill>
                  <a:srgbClr val="FFFF00"/>
                </a:solidFill>
              </a:rPr>
              <a:t>مغازه - رستوران  </a:t>
            </a:r>
            <a:r>
              <a:rPr lang="fa-IR" dirty="0">
                <a:solidFill>
                  <a:srgbClr val="FFFF00"/>
                </a:solidFill>
              </a:rPr>
              <a:t>- هتل و... 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51988-BigP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501008"/>
            <a:ext cx="3477766" cy="2921323"/>
          </a:xfrm>
          <a:prstGeom prst="rect">
            <a:avLst/>
          </a:prstGeom>
        </p:spPr>
      </p:pic>
      <p:pic>
        <p:nvPicPr>
          <p:cNvPr id="5" name="Picture 4" descr="44515-Big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573016"/>
            <a:ext cx="3744417" cy="2808312"/>
          </a:xfrm>
          <a:prstGeom prst="rect">
            <a:avLst/>
          </a:prstGeom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8892480" cy="6264696"/>
          </a:xfrm>
        </p:spPr>
        <p:txBody>
          <a:bodyPr>
            <a:normAutofit fontScale="92500"/>
          </a:bodyPr>
          <a:lstStyle/>
          <a:p>
            <a:pPr marL="177800" indent="-41275">
              <a:buNone/>
            </a:pPr>
            <a:r>
              <a:rPr lang="fa-IR" dirty="0" smtClean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پلی 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وینیل کلراید (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PVC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) به صورت عمده در سه دسته 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Injection </a:t>
            </a:r>
            <a:r>
              <a:rPr lang="en-US" dirty="0" err="1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Moulding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 (قالب تزریقی) ، 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Pipe </a:t>
            </a:r>
            <a:r>
              <a:rPr lang="en-US" dirty="0" err="1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Extrution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 (پایپ) و 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Film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 (فیلم) تولید می شود.</a:t>
            </a:r>
            <a:b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</a:b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پلی وینیل کلراید (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PVC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) ترموپلاستی (گرما نرم) با موارد مصرف گسترده و گوناگون است. نوع سخت آن که بدون افزودن پلاستایزر تولید می شود در ساخت لوله های ساختمانی ، لوله مجرای سیم ، فریم در و پنجره، تایل های سقف، تور های محافظ فنس ، کارت های اعتباری ، اسباب بازی ، قطعات اتومبیل کاربرد دارد و نوع نرم و قابل انعطاف آن در ساخت شیت ، فیلم ، پوشش فیلم و کابل ، کف سازی ، پرده های حمام، پارچه ، چرم های مصنوعی کاربرد دارد. </a:t>
            </a:r>
            <a:b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</a:b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پلی وینیل کلراید (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PVC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) به روش تولید 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Emulsion 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در تولید روکش ها ، چرم مصنوعی ، روکش کف سازی استفاده می شود و در دیگر کاربردهای پلی وینیل کلراید (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PVC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) به روش </a:t>
            </a:r>
            <a:r>
              <a:rPr lang="en-US" dirty="0" err="1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Suspention</a:t>
            </a:r>
            <a:r>
              <a:rPr lang="en-US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r>
              <a:rPr lang="fa-IR" dirty="0" smtClean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 تولید </a:t>
            </a:r>
            <a:r>
              <a:rPr lang="fa-IR" dirty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می شود</a:t>
            </a:r>
            <a:r>
              <a:rPr lang="fa-IR" dirty="0" smtClean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.</a:t>
            </a:r>
          </a:p>
          <a:p>
            <a:pPr marL="177800" indent="-41275">
              <a:buNone/>
            </a:pPr>
            <a:r>
              <a:rPr lang="fa-IR" dirty="0" smtClean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بیشترین کاربرد پلی وینیل کلراید (</a:t>
            </a:r>
            <a:r>
              <a:rPr lang="en-US" dirty="0" smtClean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PVC</a:t>
            </a:r>
            <a:r>
              <a:rPr lang="fa-IR" dirty="0" smtClean="0">
                <a:solidFill>
                  <a:srgbClr val="FFFF00"/>
                </a:solidFill>
                <a:latin typeface="Adobe Ming Std L" pitchFamily="18" charset="-128"/>
                <a:ea typeface="Adobe Ming Std L" pitchFamily="18" charset="-128"/>
              </a:rPr>
              <a:t>) در ساختمان سازی و بناست و به علت ویژگی ضد آتش آن رفته رفته جایگزین مصالح سنتی چون چوب ، فلز می شود. </a:t>
            </a:r>
            <a:endParaRPr lang="en-US" dirty="0">
              <a:solidFill>
                <a:srgbClr val="FFFF00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907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asghar</dc:creator>
  <cp:lastModifiedBy>asghar</cp:lastModifiedBy>
  <cp:revision>29</cp:revision>
  <dcterms:created xsi:type="dcterms:W3CDTF">2012-11-26T11:06:45Z</dcterms:created>
  <dcterms:modified xsi:type="dcterms:W3CDTF">2012-12-02T17:39:22Z</dcterms:modified>
</cp:coreProperties>
</file>