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6" r:id="rId3"/>
    <p:sldId id="259" r:id="rId4"/>
    <p:sldId id="258"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D6FF4-9416-4CBC-BF4D-017BA9FEBA8A}" type="datetimeFigureOut">
              <a:rPr lang="fa-IR" smtClean="0"/>
              <a:pPr/>
              <a:t>10/23/1436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6F54D99-9359-48FF-A795-5E2F45D9DAB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CD6FF4-9416-4CBC-BF4D-017BA9FEBA8A}" type="datetimeFigureOut">
              <a:rPr lang="fa-IR" smtClean="0"/>
              <a:pPr/>
              <a:t>10/23/1436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F54D99-9359-48FF-A795-5E2F45D9DAB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32" y="-71462"/>
            <a:ext cx="9144032" cy="69294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3.jpg"/>
          <p:cNvPicPr>
            <a:picLocks noChangeAspect="1"/>
          </p:cNvPicPr>
          <p:nvPr/>
        </p:nvPicPr>
        <p:blipFill>
          <a:blip r:embed="rId2" cstate="print"/>
          <a:srcRect l="8791" t="7119" r="14286" b="6032"/>
          <a:stretch>
            <a:fillRect/>
          </a:stretch>
        </p:blipFill>
        <p:spPr>
          <a:xfrm>
            <a:off x="214282" y="2428868"/>
            <a:ext cx="5000660" cy="4357694"/>
          </a:xfrm>
          <a:prstGeom prst="rect">
            <a:avLst/>
          </a:prstGeom>
        </p:spPr>
      </p:pic>
      <p:sp>
        <p:nvSpPr>
          <p:cNvPr id="1026" name="Rectangle 2"/>
          <p:cNvSpPr>
            <a:spLocks noChangeArrowheads="1"/>
          </p:cNvSpPr>
          <p:nvPr/>
        </p:nvSpPr>
        <p:spPr bwMode="auto">
          <a:xfrm>
            <a:off x="2214578"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4" name="Rectangle 2"/>
          <p:cNvSpPr>
            <a:spLocks noChangeArrowheads="1"/>
          </p:cNvSpPr>
          <p:nvPr/>
        </p:nvSpPr>
        <p:spPr bwMode="auto">
          <a:xfrm>
            <a:off x="357158" y="1115311"/>
            <a:ext cx="864399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b="1" spc="-170" dirty="0" smtClean="0">
                <a:cs typeface="B Nazanin" pitchFamily="2" charset="-78"/>
              </a:rPr>
              <a:t>تعریف چوب بسته به اینکه این ماده را در چه قسمت بخواهیم مورد مطالعه قرار دهیم فرق می کند و </a:t>
            </a:r>
            <a:r>
              <a:rPr lang="fa-IR" sz="3600" b="1" spc="-170" dirty="0" err="1" smtClean="0">
                <a:cs typeface="B Nazanin" pitchFamily="2" charset="-78"/>
              </a:rPr>
              <a:t>بطورکلی</a:t>
            </a:r>
            <a:r>
              <a:rPr lang="fa-IR" sz="3600" b="1" spc="-170" dirty="0" smtClean="0">
                <a:cs typeface="B Nazanin" pitchFamily="2" charset="-78"/>
              </a:rPr>
              <a:t> می توان سه تعریف برای آن بکار برد.</a:t>
            </a:r>
            <a:endParaRPr lang="en-US" sz="3600" b="1" spc="-170" dirty="0" smtClean="0">
              <a:cs typeface="B Nazanin" pitchFamily="2" charset="-78"/>
            </a:endParaRPr>
          </a:p>
        </p:txBody>
      </p:sp>
      <p:sp>
        <p:nvSpPr>
          <p:cNvPr id="21505" name="Rectangle 1"/>
          <p:cNvSpPr>
            <a:spLocks noChangeArrowheads="1"/>
          </p:cNvSpPr>
          <p:nvPr/>
        </p:nvSpPr>
        <p:spPr bwMode="auto">
          <a:xfrm>
            <a:off x="5429256" y="3282735"/>
            <a:ext cx="352115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3600" b="1" spc="-170" dirty="0" smtClean="0">
                <a:cs typeface="B Nazanin" pitchFamily="2" charset="-78"/>
              </a:rPr>
              <a:t>الف: تعریف گیاه </a:t>
            </a:r>
            <a:r>
              <a:rPr lang="fa-IR" sz="3600" b="1" spc="-170" dirty="0" err="1" smtClean="0">
                <a:cs typeface="B Nazanin" pitchFamily="2" charset="-78"/>
              </a:rPr>
              <a:t>شناسی</a:t>
            </a:r>
            <a:r>
              <a:rPr lang="fa-IR" sz="3600" b="1" spc="-170" dirty="0" smtClean="0">
                <a:cs typeface="B Nazanin" pitchFamily="2" charset="-78"/>
              </a:rPr>
              <a:t>:</a:t>
            </a:r>
          </a:p>
        </p:txBody>
      </p:sp>
      <p:sp>
        <p:nvSpPr>
          <p:cNvPr id="7" name="Rectangle 1"/>
          <p:cNvSpPr>
            <a:spLocks noChangeArrowheads="1"/>
          </p:cNvSpPr>
          <p:nvPr/>
        </p:nvSpPr>
        <p:spPr bwMode="auto">
          <a:xfrm>
            <a:off x="6018522" y="4139991"/>
            <a:ext cx="29318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ب- تعریف تجارتی :</a:t>
            </a:r>
            <a:endParaRPr lang="en-US" sz="3600" b="1" spc="-170" dirty="0" smtClean="0">
              <a:cs typeface="B Nazanin" pitchFamily="2" charset="-78"/>
            </a:endParaRPr>
          </a:p>
        </p:txBody>
      </p:sp>
      <p:sp>
        <p:nvSpPr>
          <p:cNvPr id="9" name="Rectangle 1"/>
          <p:cNvSpPr>
            <a:spLocks noChangeArrowheads="1"/>
          </p:cNvSpPr>
          <p:nvPr/>
        </p:nvSpPr>
        <p:spPr bwMode="auto">
          <a:xfrm>
            <a:off x="5299416" y="5068685"/>
            <a:ext cx="36509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ج- تعریف صنعتی (فنی):</a:t>
            </a:r>
            <a:endParaRPr lang="en-US" sz="3600" b="1" spc="-170" dirty="0" smtClean="0">
              <a:cs typeface="B Nazani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14578"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21505" name="Rectangle 1"/>
          <p:cNvSpPr>
            <a:spLocks noChangeArrowheads="1"/>
          </p:cNvSpPr>
          <p:nvPr/>
        </p:nvSpPr>
        <p:spPr bwMode="auto">
          <a:xfrm>
            <a:off x="5429256" y="1068157"/>
            <a:ext cx="352115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3600" b="1" spc="-170" dirty="0" smtClean="0">
                <a:cs typeface="B Nazanin" pitchFamily="2" charset="-78"/>
              </a:rPr>
              <a:t>الف: تعریف گیاه </a:t>
            </a:r>
            <a:r>
              <a:rPr lang="fa-IR" sz="3600" b="1" spc="-170" dirty="0" err="1" smtClean="0">
                <a:cs typeface="B Nazanin" pitchFamily="2" charset="-78"/>
              </a:rPr>
              <a:t>شناسی</a:t>
            </a:r>
            <a:r>
              <a:rPr lang="fa-IR" sz="3600" b="1" spc="-170" dirty="0" smtClean="0">
                <a:cs typeface="B Nazanin" pitchFamily="2" charset="-78"/>
              </a:rPr>
              <a:t>:</a:t>
            </a:r>
          </a:p>
        </p:txBody>
      </p:sp>
      <p:sp>
        <p:nvSpPr>
          <p:cNvPr id="11" name="Rectangle 2"/>
          <p:cNvSpPr>
            <a:spLocks noChangeArrowheads="1"/>
          </p:cNvSpPr>
          <p:nvPr/>
        </p:nvSpPr>
        <p:spPr bwMode="auto">
          <a:xfrm>
            <a:off x="142844" y="1714488"/>
            <a:ext cx="892975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200" b="1" spc="-170" dirty="0" smtClean="0">
                <a:cs typeface="B Nazanin" pitchFamily="2" charset="-78"/>
              </a:rPr>
              <a:t>چوب عبارت است از مجموعه ای از بافتهای ثانویه </a:t>
            </a:r>
            <a:r>
              <a:rPr lang="fa-IR" sz="3200" b="1" spc="-170" dirty="0" err="1" smtClean="0">
                <a:cs typeface="B Nazanin" pitchFamily="2" charset="-78"/>
              </a:rPr>
              <a:t>لینینی</a:t>
            </a:r>
            <a:r>
              <a:rPr lang="fa-IR" sz="3200" b="1" spc="-170" dirty="0" smtClean="0">
                <a:cs typeface="B Nazanin" pitchFamily="2" charset="-78"/>
              </a:rPr>
              <a:t> شده گیاهان آوندی که در بین مغز و لایه زاینده (</a:t>
            </a:r>
            <a:r>
              <a:rPr lang="fa-IR" sz="3200" b="1" spc="-170" dirty="0" err="1" smtClean="0">
                <a:cs typeface="B Nazanin" pitchFamily="2" charset="-78"/>
              </a:rPr>
              <a:t>کامبیوم</a:t>
            </a:r>
            <a:r>
              <a:rPr lang="fa-IR" sz="3200" b="1" spc="-170" dirty="0" smtClean="0">
                <a:cs typeface="B Nazanin" pitchFamily="2" charset="-78"/>
              </a:rPr>
              <a:t>) ساقه و ریشه و شاخه‌ها قرار می‌گیرد. نظیر چوب درختان </a:t>
            </a:r>
            <a:r>
              <a:rPr lang="fa-IR" sz="3200" b="1" spc="-170" dirty="0" err="1" smtClean="0">
                <a:cs typeface="B Nazanin" pitchFamily="2" charset="-78"/>
              </a:rPr>
              <a:t>راش</a:t>
            </a:r>
            <a:r>
              <a:rPr lang="fa-IR" sz="3200" b="1" spc="-170" dirty="0" smtClean="0">
                <a:cs typeface="B Nazanin" pitchFamily="2" charset="-78"/>
              </a:rPr>
              <a:t>، صنوبر، گلابی، انار و چنار  و غیره.</a:t>
            </a:r>
            <a:endParaRPr lang="en-US" sz="3200" b="1" spc="-170" dirty="0" smtClean="0">
              <a:cs typeface="B Nazanin" pitchFamily="2" charset="-78"/>
            </a:endParaRPr>
          </a:p>
        </p:txBody>
      </p:sp>
      <p:pic>
        <p:nvPicPr>
          <p:cNvPr id="13" name="Picture 12" descr="28.jpg"/>
          <p:cNvPicPr>
            <a:picLocks noChangeAspect="1"/>
          </p:cNvPicPr>
          <p:nvPr/>
        </p:nvPicPr>
        <p:blipFill>
          <a:blip r:embed="rId2" cstate="print"/>
          <a:stretch>
            <a:fillRect/>
          </a:stretch>
        </p:blipFill>
        <p:spPr>
          <a:xfrm>
            <a:off x="1928794" y="3429000"/>
            <a:ext cx="4286280" cy="32089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14578"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21505" name="Rectangle 1"/>
          <p:cNvSpPr>
            <a:spLocks noChangeArrowheads="1"/>
          </p:cNvSpPr>
          <p:nvPr/>
        </p:nvSpPr>
        <p:spPr bwMode="auto">
          <a:xfrm>
            <a:off x="5429256" y="1068157"/>
            <a:ext cx="352115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fa-IR" sz="3600" b="1" spc="-170" dirty="0" smtClean="0">
                <a:cs typeface="B Nazanin" pitchFamily="2" charset="-78"/>
              </a:rPr>
              <a:t>الف: تعریف گیاه </a:t>
            </a:r>
            <a:r>
              <a:rPr lang="fa-IR" sz="3600" b="1" spc="-170" dirty="0" err="1" smtClean="0">
                <a:cs typeface="B Nazanin" pitchFamily="2" charset="-78"/>
              </a:rPr>
              <a:t>شناسی</a:t>
            </a:r>
            <a:r>
              <a:rPr lang="fa-IR" sz="3600" b="1" spc="-170" dirty="0" smtClean="0">
                <a:cs typeface="B Nazanin" pitchFamily="2" charset="-78"/>
              </a:rPr>
              <a:t>:</a:t>
            </a:r>
          </a:p>
        </p:txBody>
      </p:sp>
      <p:pic>
        <p:nvPicPr>
          <p:cNvPr id="6" name="Picture 5" descr="27.jpg"/>
          <p:cNvPicPr>
            <a:picLocks noChangeAspect="1"/>
          </p:cNvPicPr>
          <p:nvPr/>
        </p:nvPicPr>
        <p:blipFill>
          <a:blip r:embed="rId2" cstate="print"/>
          <a:stretch>
            <a:fillRect/>
          </a:stretch>
        </p:blipFill>
        <p:spPr>
          <a:xfrm>
            <a:off x="0" y="1135"/>
            <a:ext cx="9144000" cy="68557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1.jpg"/>
          <p:cNvPicPr>
            <a:picLocks noChangeAspect="1"/>
          </p:cNvPicPr>
          <p:nvPr/>
        </p:nvPicPr>
        <p:blipFill>
          <a:blip r:embed="rId2" cstate="print"/>
          <a:stretch>
            <a:fillRect/>
          </a:stretch>
        </p:blipFill>
        <p:spPr>
          <a:xfrm>
            <a:off x="5500694" y="3738814"/>
            <a:ext cx="3143272" cy="3119186"/>
          </a:xfrm>
          <a:prstGeom prst="rect">
            <a:avLst/>
          </a:prstGeom>
        </p:spPr>
      </p:pic>
      <p:sp>
        <p:nvSpPr>
          <p:cNvPr id="1026" name="Rectangle 2"/>
          <p:cNvSpPr>
            <a:spLocks noChangeArrowheads="1"/>
          </p:cNvSpPr>
          <p:nvPr/>
        </p:nvSpPr>
        <p:spPr bwMode="auto">
          <a:xfrm>
            <a:off x="1857356"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5" name="Rectangle 1"/>
          <p:cNvSpPr>
            <a:spLocks noChangeArrowheads="1"/>
          </p:cNvSpPr>
          <p:nvPr/>
        </p:nvSpPr>
        <p:spPr bwMode="auto">
          <a:xfrm>
            <a:off x="5929322" y="1000108"/>
            <a:ext cx="293189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ب- تعریف تجارتی :</a:t>
            </a:r>
            <a:endParaRPr lang="en-US" sz="3600" b="1" spc="-170" dirty="0" smtClean="0">
              <a:cs typeface="B Nazanin" pitchFamily="2" charset="-78"/>
            </a:endParaRPr>
          </a:p>
        </p:txBody>
      </p:sp>
      <p:sp>
        <p:nvSpPr>
          <p:cNvPr id="7" name="Rectangle 2"/>
          <p:cNvSpPr>
            <a:spLocks noChangeArrowheads="1"/>
          </p:cNvSpPr>
          <p:nvPr/>
        </p:nvSpPr>
        <p:spPr bwMode="auto">
          <a:xfrm>
            <a:off x="142844" y="1643050"/>
            <a:ext cx="892975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200" b="1" spc="-170" dirty="0" smtClean="0">
                <a:cs typeface="B Nazanin" pitchFamily="2" charset="-78"/>
              </a:rPr>
              <a:t>چوب عبارت است از قسمت داخلی ساقه، ریشه و شاخه درختان و درختچه ها که قابل تبدیل برای استفاده در مصارف گوناگون می باشد و می‌توان با کار کردن بر روی آن به ارزش و مرغوبیت آن افزود نظیر تهیه تخته چند لایه از چوب </a:t>
            </a:r>
            <a:r>
              <a:rPr lang="fa-IR" sz="3200" b="1" spc="-170" dirty="0" err="1" smtClean="0">
                <a:cs typeface="B Nazanin" pitchFamily="2" charset="-78"/>
              </a:rPr>
              <a:t>راش</a:t>
            </a:r>
            <a:r>
              <a:rPr lang="fa-IR" sz="3200" b="1" spc="-170" dirty="0" smtClean="0">
                <a:cs typeface="B Nazanin" pitchFamily="2" charset="-78"/>
              </a:rPr>
              <a:t>.</a:t>
            </a:r>
            <a:endParaRPr lang="en-US" sz="3200" b="1" spc="-170" dirty="0" smtClean="0">
              <a:cs typeface="B Nazanin" pitchFamily="2" charset="-78"/>
            </a:endParaRPr>
          </a:p>
        </p:txBody>
      </p:sp>
      <p:pic>
        <p:nvPicPr>
          <p:cNvPr id="24579" name="Picture 83" descr="shpon"/>
          <p:cNvPicPr>
            <a:picLocks noChangeAspect="1" noChangeArrowheads="1"/>
          </p:cNvPicPr>
          <p:nvPr/>
        </p:nvPicPr>
        <p:blipFill>
          <a:blip r:embed="rId3" cstate="print"/>
          <a:srcRect/>
          <a:stretch>
            <a:fillRect/>
          </a:stretch>
        </p:blipFill>
        <p:spPr bwMode="auto">
          <a:xfrm>
            <a:off x="428596" y="3643314"/>
            <a:ext cx="3500430" cy="3036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8" descr="Research_Cellulose(50)"/>
          <p:cNvPicPr>
            <a:picLocks noChangeAspect="1" noChangeArrowheads="1"/>
          </p:cNvPicPr>
          <p:nvPr/>
        </p:nvPicPr>
        <p:blipFill>
          <a:blip r:embed="rId2" cstate="print"/>
          <a:srcRect r="9191"/>
          <a:stretch>
            <a:fillRect/>
          </a:stretch>
        </p:blipFill>
        <p:spPr bwMode="auto">
          <a:xfrm>
            <a:off x="5400708" y="4802188"/>
            <a:ext cx="3529010" cy="2055812"/>
          </a:xfrm>
          <a:prstGeom prst="rect">
            <a:avLst/>
          </a:prstGeom>
          <a:noFill/>
          <a:ln w="9525">
            <a:noFill/>
            <a:miter lim="800000"/>
            <a:headEnd/>
            <a:tailEnd/>
          </a:ln>
        </p:spPr>
      </p:pic>
      <p:pic>
        <p:nvPicPr>
          <p:cNvPr id="25602" name="Picture 31" descr="2"/>
          <p:cNvPicPr>
            <a:picLocks noChangeAspect="1" noChangeArrowheads="1"/>
          </p:cNvPicPr>
          <p:nvPr/>
        </p:nvPicPr>
        <p:blipFill>
          <a:blip r:embed="rId3" cstate="print">
            <a:lum bright="-10000" contrast="20000"/>
          </a:blip>
          <a:srcRect t="16577" b="10989"/>
          <a:stretch>
            <a:fillRect/>
          </a:stretch>
        </p:blipFill>
        <p:spPr bwMode="auto">
          <a:xfrm>
            <a:off x="0" y="3717926"/>
            <a:ext cx="5479698" cy="3140098"/>
          </a:xfrm>
          <a:prstGeom prst="rect">
            <a:avLst/>
          </a:prstGeom>
          <a:noFill/>
          <a:ln w="9525">
            <a:noFill/>
            <a:miter lim="800000"/>
            <a:headEnd/>
            <a:tailEnd/>
          </a:ln>
        </p:spPr>
      </p:pic>
      <p:sp>
        <p:nvSpPr>
          <p:cNvPr id="1026" name="Rectangle 2"/>
          <p:cNvSpPr>
            <a:spLocks noChangeArrowheads="1"/>
          </p:cNvSpPr>
          <p:nvPr/>
        </p:nvSpPr>
        <p:spPr bwMode="auto">
          <a:xfrm>
            <a:off x="1857356"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7" name="Rectangle 2"/>
          <p:cNvSpPr>
            <a:spLocks noChangeArrowheads="1"/>
          </p:cNvSpPr>
          <p:nvPr/>
        </p:nvSpPr>
        <p:spPr bwMode="auto">
          <a:xfrm>
            <a:off x="142844" y="1643050"/>
            <a:ext cx="892975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200" b="1" spc="-170" dirty="0" smtClean="0">
                <a:cs typeface="B Nazanin" pitchFamily="2" charset="-78"/>
              </a:rPr>
              <a:t>چوب عبارت است از ماده جامد </a:t>
            </a:r>
            <a:r>
              <a:rPr lang="fa-IR" sz="3200" b="1" spc="-170" dirty="0" err="1" smtClean="0">
                <a:cs typeface="B Nazanin" pitchFamily="2" charset="-78"/>
              </a:rPr>
              <a:t>متخلخل</a:t>
            </a:r>
            <a:r>
              <a:rPr lang="fa-IR" sz="3200" b="1" spc="-170" dirty="0" smtClean="0">
                <a:cs typeface="B Nazanin" pitchFamily="2" charset="-78"/>
              </a:rPr>
              <a:t> فیبر شکل، که دارای ساختمان یاخته‌ای سازمان یافته ، هر </a:t>
            </a:r>
            <a:r>
              <a:rPr lang="fa-IR" sz="3200" b="1" spc="-170" dirty="0" err="1" smtClean="0">
                <a:cs typeface="B Nazanin" pitchFamily="2" charset="-78"/>
              </a:rPr>
              <a:t>سونایکسان</a:t>
            </a:r>
            <a:r>
              <a:rPr lang="fa-IR" sz="3200" b="1" spc="-170" dirty="0" smtClean="0">
                <a:cs typeface="B Nazanin" pitchFamily="2" charset="-78"/>
              </a:rPr>
              <a:t> و </a:t>
            </a:r>
            <a:r>
              <a:rPr lang="fa-IR" sz="3200" b="1" spc="-170" dirty="0" err="1" smtClean="0">
                <a:cs typeface="B Nazanin" pitchFamily="2" charset="-78"/>
              </a:rPr>
              <a:t>ناهمگن</a:t>
            </a:r>
            <a:r>
              <a:rPr lang="fa-IR" sz="3200" b="1" spc="-170" dirty="0" smtClean="0">
                <a:cs typeface="B Nazanin" pitchFamily="2" charset="-78"/>
              </a:rPr>
              <a:t> می باشد و با توجه به این موضوع و اینکه این ساده حاصل زندگی درخت و دائما دستخوش تغییرات محیط است، در یک گونه بخصوص هم </a:t>
            </a:r>
            <a:r>
              <a:rPr lang="fa-IR" sz="3200" b="1" spc="-170" dirty="0" err="1" smtClean="0">
                <a:cs typeface="B Nazanin" pitchFamily="2" charset="-78"/>
              </a:rPr>
              <a:t>خواصش</a:t>
            </a:r>
            <a:r>
              <a:rPr lang="fa-IR" sz="3200" b="1" spc="-170" dirty="0" smtClean="0">
                <a:cs typeface="B Nazanin" pitchFamily="2" charset="-78"/>
              </a:rPr>
              <a:t> در زمان و مکان تغییر می‌یابد.</a:t>
            </a:r>
            <a:endParaRPr lang="en-US" sz="3200" b="1" spc="-170" dirty="0" smtClean="0">
              <a:cs typeface="B Nazanin" pitchFamily="2" charset="-78"/>
            </a:endParaRPr>
          </a:p>
        </p:txBody>
      </p:sp>
      <p:sp>
        <p:nvSpPr>
          <p:cNvPr id="9" name="Rectangle 1"/>
          <p:cNvSpPr>
            <a:spLocks noChangeArrowheads="1"/>
          </p:cNvSpPr>
          <p:nvPr/>
        </p:nvSpPr>
        <p:spPr bwMode="auto">
          <a:xfrm>
            <a:off x="5421595" y="996719"/>
            <a:ext cx="36509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ج- تعریف صنعتی (فنی):</a:t>
            </a:r>
            <a:endParaRPr lang="en-US" sz="3600" b="1" spc="-170" dirty="0" smtClean="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857356"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7" name="Rectangle 2"/>
          <p:cNvSpPr>
            <a:spLocks noChangeArrowheads="1"/>
          </p:cNvSpPr>
          <p:nvPr/>
        </p:nvSpPr>
        <p:spPr bwMode="auto">
          <a:xfrm>
            <a:off x="142844" y="1643050"/>
            <a:ext cx="892975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از این تعریف مشخص می شود که این ماده مانند هر موجود زنده از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یاخته‌های بیشماری که هر دسته از آنها به بافت معینی اختصاص یافته و وظیفه ای بخصوص را انجام می‌دهند،</a:t>
            </a:r>
            <a:r>
              <a:rPr lang="fa-IR" sz="2800" b="1" spc="-170" dirty="0" smtClean="0">
                <a:cs typeface="B Nazanin" pitchFamily="2" charset="-78"/>
              </a:rPr>
              <a:t> تشکیل یافته است.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از این رو خویشاوندی علم چوب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شناسی</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به زیست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شناسی</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نزدیکتر است، </a:t>
            </a:r>
            <a:r>
              <a:rPr lang="fa-IR" sz="2800" b="1" spc="-170" dirty="0" smtClean="0">
                <a:cs typeface="B Nazanin" pitchFamily="2" charset="-78"/>
              </a:rPr>
              <a:t>تا به علم مهندسی و فیزیک که در مباحث شناخت مواد معدنی و سایر جامدات همگن بکار می رود. با توجه به تعریف فنی چوب و خواص ویژه آن ، این جسم دارای </a:t>
            </a:r>
            <a:r>
              <a:rPr lang="fa-IR" sz="2800" b="1" spc="-170" dirty="0" err="1" smtClean="0">
                <a:cs typeface="B Nazanin" pitchFamily="2" charset="-78"/>
              </a:rPr>
              <a:t>اختلافاتی</a:t>
            </a:r>
            <a:r>
              <a:rPr lang="fa-IR" sz="2800" b="1" spc="-170" dirty="0" smtClean="0">
                <a:cs typeface="B Nazanin" pitchFamily="2" charset="-78"/>
              </a:rPr>
              <a:t> با سایر مواد جامد می باشد که </a:t>
            </a:r>
            <a:r>
              <a:rPr lang="fa-IR" sz="2800" b="1" spc="-170" dirty="0" err="1" smtClean="0">
                <a:cs typeface="B Nazanin" pitchFamily="2" charset="-78"/>
              </a:rPr>
              <a:t>ذیلا</a:t>
            </a:r>
            <a:r>
              <a:rPr lang="fa-IR" sz="2800" b="1" spc="-170" dirty="0" smtClean="0">
                <a:cs typeface="B Nazanin" pitchFamily="2" charset="-78"/>
              </a:rPr>
              <a:t> از آنها نام برده می شود.</a:t>
            </a:r>
            <a:endParaRPr lang="en-US" sz="2800" b="1" spc="-170" dirty="0" smtClean="0">
              <a:cs typeface="B Nazanin" pitchFamily="2" charset="-78"/>
            </a:endParaRPr>
          </a:p>
        </p:txBody>
      </p:sp>
      <p:sp>
        <p:nvSpPr>
          <p:cNvPr id="9" name="Rectangle 1"/>
          <p:cNvSpPr>
            <a:spLocks noChangeArrowheads="1"/>
          </p:cNvSpPr>
          <p:nvPr/>
        </p:nvSpPr>
        <p:spPr bwMode="auto">
          <a:xfrm>
            <a:off x="5421595" y="996719"/>
            <a:ext cx="36509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ج- تعریف صنعتی (فنی):</a:t>
            </a:r>
            <a:endParaRPr lang="en-US" sz="3600" b="1" spc="-170" dirty="0" smtClean="0">
              <a:cs typeface="B Nazanin" pitchFamily="2" charset="-78"/>
            </a:endParaRPr>
          </a:p>
        </p:txBody>
      </p:sp>
      <p:sp>
        <p:nvSpPr>
          <p:cNvPr id="8" name="Rectangle 2"/>
          <p:cNvSpPr>
            <a:spLocks noChangeArrowheads="1"/>
          </p:cNvSpPr>
          <p:nvPr/>
        </p:nvSpPr>
        <p:spPr bwMode="auto">
          <a:xfrm>
            <a:off x="214250" y="4901525"/>
            <a:ext cx="892975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(1)- اجزاء تشکیل دهنده آن از انواع مختلف یاخته‌ها مثل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فیبر، اشعه چوبی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پارانشیم</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آوند ها و غیره می باشد .</a:t>
            </a:r>
            <a:r>
              <a:rPr lang="fa-IR" sz="2800" b="1" spc="-170" dirty="0" smtClean="0">
                <a:cs typeface="B Nazanin" pitchFamily="2" charset="-78"/>
              </a:rPr>
              <a:t> بعلاوه هر یک از این عناصر در مواقع مختلف فصول رویش گیاهی شکل خاصی دارند. (نظیر چوب بهاره و چوب </a:t>
            </a:r>
            <a:r>
              <a:rPr lang="fa-IR" sz="2800" b="1" spc="-170" dirty="0" err="1" smtClean="0">
                <a:cs typeface="B Nazanin" pitchFamily="2" charset="-78"/>
              </a:rPr>
              <a:t>تابستانه</a:t>
            </a:r>
            <a:r>
              <a:rPr lang="fa-IR" sz="2800" b="1" spc="-170" dirty="0" smtClean="0">
                <a:cs typeface="B Nazanin" pitchFamily="2" charset="-78"/>
              </a:rPr>
              <a:t>) </a:t>
            </a:r>
            <a:endParaRPr lang="en-US" sz="2800" b="1" spc="-170" dirty="0" smtClean="0">
              <a:cs typeface="B Nazanin"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857356"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7" name="Rectangle 2"/>
          <p:cNvSpPr>
            <a:spLocks noChangeArrowheads="1"/>
          </p:cNvSpPr>
          <p:nvPr/>
        </p:nvSpPr>
        <p:spPr bwMode="auto">
          <a:xfrm>
            <a:off x="142844" y="1643050"/>
            <a:ext cx="89297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(2) – چوب هر </a:t>
            </a:r>
            <a:r>
              <a:rPr lang="fa-IR" sz="2800" b="1" spc="-170" dirty="0" err="1" smtClean="0">
                <a:cs typeface="B Nazanin" pitchFamily="2" charset="-78"/>
              </a:rPr>
              <a:t>سونا</a:t>
            </a:r>
            <a:r>
              <a:rPr lang="fa-IR" sz="2800" b="1" spc="-170" dirty="0" smtClean="0">
                <a:cs typeface="B Nazanin" pitchFamily="2" charset="-78"/>
              </a:rPr>
              <a:t> یکسان می باشد. چون بافتهای مختلف آن در جهات متفاوت قرار گرفته </a:t>
            </a:r>
            <a:r>
              <a:rPr lang="fa-IR" sz="2800" b="1" spc="-170" dirty="0" err="1" smtClean="0">
                <a:cs typeface="B Nazanin" pitchFamily="2" charset="-78"/>
              </a:rPr>
              <a:t>اند</a:t>
            </a:r>
            <a:r>
              <a:rPr lang="fa-IR" sz="2800" b="1" spc="-170" dirty="0" smtClean="0">
                <a:cs typeface="B Nazanin" pitchFamily="2" charset="-78"/>
              </a:rPr>
              <a:t>. عده ای در جهت راستای درخت قرار دارند ( </a:t>
            </a:r>
            <a:r>
              <a:rPr lang="fa-IR" sz="2800" b="1" spc="-170" dirty="0" err="1" smtClean="0">
                <a:cs typeface="B Nazanin" pitchFamily="2" charset="-78"/>
              </a:rPr>
              <a:t>آوندها</a:t>
            </a:r>
            <a:r>
              <a:rPr lang="fa-IR" sz="2800" b="1" spc="-170" dirty="0" smtClean="0">
                <a:cs typeface="B Nazanin" pitchFamily="2" charset="-78"/>
              </a:rPr>
              <a:t> و الیاف) و عده ای در جهت عمود بر راستای درخت قرار گرفته </a:t>
            </a:r>
            <a:r>
              <a:rPr lang="fa-IR" sz="2800" b="1" spc="-170" dirty="0" err="1" smtClean="0">
                <a:cs typeface="B Nazanin" pitchFamily="2" charset="-78"/>
              </a:rPr>
              <a:t>اند</a:t>
            </a:r>
            <a:r>
              <a:rPr lang="fa-IR" sz="2800" b="1" spc="-170" dirty="0" smtClean="0">
                <a:cs typeface="B Nazanin" pitchFamily="2" charset="-78"/>
              </a:rPr>
              <a:t>(اشعه چوبی) از خاصیت هر </a:t>
            </a:r>
            <a:r>
              <a:rPr lang="fa-IR" sz="2800" b="1" spc="-170" dirty="0" err="1" smtClean="0">
                <a:cs typeface="B Nazanin" pitchFamily="2" charset="-78"/>
              </a:rPr>
              <a:t>سونا</a:t>
            </a:r>
            <a:r>
              <a:rPr lang="fa-IR" sz="2800" b="1" spc="-170" dirty="0" smtClean="0">
                <a:cs typeface="B Nazanin" pitchFamily="2" charset="-78"/>
              </a:rPr>
              <a:t> یکسان بودن و </a:t>
            </a:r>
            <a:r>
              <a:rPr lang="fa-IR" sz="2800" b="1" spc="-170" dirty="0" err="1" smtClean="0">
                <a:cs typeface="B Nazanin" pitchFamily="2" charset="-78"/>
              </a:rPr>
              <a:t>ناهمگنی</a:t>
            </a:r>
            <a:r>
              <a:rPr lang="fa-IR" sz="2800" b="1" spc="-170" dirty="0" smtClean="0">
                <a:cs typeface="B Nazanin" pitchFamily="2" charset="-78"/>
              </a:rPr>
              <a:t> چوب نتیجه گیری می شود که چوب دارای سه جهت می باشند :</a:t>
            </a:r>
            <a:endParaRPr lang="en-US" sz="2800" b="1" spc="-170" dirty="0" smtClean="0">
              <a:cs typeface="B Nazanin" pitchFamily="2" charset="-78"/>
            </a:endParaRPr>
          </a:p>
        </p:txBody>
      </p:sp>
      <p:sp>
        <p:nvSpPr>
          <p:cNvPr id="9" name="Rectangle 1"/>
          <p:cNvSpPr>
            <a:spLocks noChangeArrowheads="1"/>
          </p:cNvSpPr>
          <p:nvPr/>
        </p:nvSpPr>
        <p:spPr bwMode="auto">
          <a:xfrm>
            <a:off x="5421595" y="996719"/>
            <a:ext cx="36509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ج- تعریف صنعتی (فنی):</a:t>
            </a:r>
            <a:endParaRPr lang="en-US" sz="3600" b="1" spc="-170" dirty="0" smtClean="0">
              <a:cs typeface="B Nazanin" pitchFamily="2" charset="-78"/>
            </a:endParaRPr>
          </a:p>
        </p:txBody>
      </p:sp>
      <p:sp>
        <p:nvSpPr>
          <p:cNvPr id="8" name="Rectangle 2"/>
          <p:cNvSpPr>
            <a:spLocks noChangeArrowheads="1"/>
          </p:cNvSpPr>
          <p:nvPr/>
        </p:nvSpPr>
        <p:spPr bwMode="auto">
          <a:xfrm>
            <a:off x="0" y="375174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جهت طولی </a:t>
            </a:r>
            <a:r>
              <a:rPr lang="fa-IR" sz="2800" b="1" spc="-170" dirty="0" smtClean="0">
                <a:cs typeface="B Nazanin" pitchFamily="2" charset="-78"/>
              </a:rPr>
              <a:t>که در جهت الیاف ، </a:t>
            </a:r>
            <a:r>
              <a:rPr lang="fa-IR" sz="2800" b="1" spc="-170" dirty="0" err="1" smtClean="0">
                <a:cs typeface="B Nazanin" pitchFamily="2" charset="-78"/>
              </a:rPr>
              <a:t>آوندها</a:t>
            </a:r>
            <a:r>
              <a:rPr lang="fa-IR" sz="2800" b="1" spc="-170" dirty="0" smtClean="0">
                <a:cs typeface="B Nazanin" pitchFamily="2" charset="-78"/>
              </a:rPr>
              <a:t> و فیبر (در پهن </a:t>
            </a:r>
            <a:r>
              <a:rPr lang="fa-IR" sz="2800" b="1" spc="-170" dirty="0" err="1" smtClean="0">
                <a:cs typeface="B Nazanin" pitchFamily="2" charset="-78"/>
              </a:rPr>
              <a:t>برگان</a:t>
            </a:r>
            <a:r>
              <a:rPr lang="fa-IR" sz="2800" b="1" spc="-170" dirty="0" smtClean="0">
                <a:cs typeface="B Nazanin" pitchFamily="2" charset="-78"/>
              </a:rPr>
              <a:t> )و </a:t>
            </a:r>
            <a:r>
              <a:rPr lang="fa-IR" sz="2800" b="1" spc="-170" dirty="0" err="1" smtClean="0">
                <a:cs typeface="B Nazanin" pitchFamily="2" charset="-78"/>
              </a:rPr>
              <a:t>تراکئید</a:t>
            </a:r>
            <a:r>
              <a:rPr lang="fa-IR" sz="2800" b="1" spc="-170" dirty="0" smtClean="0">
                <a:cs typeface="B Nazanin" pitchFamily="2" charset="-78"/>
              </a:rPr>
              <a:t> (در سوزنی </a:t>
            </a:r>
            <a:r>
              <a:rPr lang="fa-IR" sz="2800" b="1" spc="-170" dirty="0" err="1" smtClean="0">
                <a:cs typeface="B Nazanin" pitchFamily="2" charset="-78"/>
              </a:rPr>
              <a:t>برگان</a:t>
            </a:r>
            <a:r>
              <a:rPr lang="fa-IR" sz="2800" b="1" spc="-170" dirty="0" smtClean="0">
                <a:cs typeface="B Nazanin" pitchFamily="2" charset="-78"/>
              </a:rPr>
              <a:t>) می باشد، که در واقع موازی با طول درخت است .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جهت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مماسی</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a:t>
            </a:r>
            <a:r>
              <a:rPr lang="fa-IR" sz="2800" b="1" spc="-170" dirty="0" smtClean="0">
                <a:cs typeface="B Nazanin" pitchFamily="2" charset="-78"/>
              </a:rPr>
              <a:t>که برا ی توجیه بهتر آن می توان گفت که چنانچه بخواهیم یک جزء تشکیل دهنده چوب نظیر فیبر چوبی را از لحاظ ضخامت اندازه گیری کنیم جهت خط اندازه گیری ما بطوری موازی با خط </a:t>
            </a:r>
            <a:r>
              <a:rPr lang="fa-IR" sz="2800" b="1" spc="-170" dirty="0" err="1" smtClean="0">
                <a:cs typeface="B Nazanin" pitchFamily="2" charset="-78"/>
              </a:rPr>
              <a:t>مماس</a:t>
            </a:r>
            <a:r>
              <a:rPr lang="fa-IR" sz="2800" b="1" spc="-170" dirty="0" smtClean="0">
                <a:cs typeface="B Nazanin" pitchFamily="2" charset="-78"/>
              </a:rPr>
              <a:t> بر دایره سالانه قرار می گیرد. و سرانجام جهت دیگر چوب،جهت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شعاعی</a:t>
            </a:r>
            <a:r>
              <a:rPr lang="fa-IR" sz="2800" b="1" spc="-170" dirty="0" smtClean="0">
                <a:cs typeface="B Nazanin" pitchFamily="2" charset="-78"/>
              </a:rPr>
              <a:t> است که هم جهت با خط فرض مستقیمی است که از ناحیه پوست به ناحیه مغز درخت متصل می شود.</a:t>
            </a:r>
            <a:endParaRPr lang="en-US" sz="2800" b="1" spc="-170" dirty="0" smtClean="0">
              <a:cs typeface="B Nazanin"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5" descr="4"/>
          <p:cNvPicPr>
            <a:picLocks noChangeAspect="1" noChangeArrowheads="1"/>
          </p:cNvPicPr>
          <p:nvPr/>
        </p:nvPicPr>
        <p:blipFill>
          <a:blip r:embed="rId2" cstate="print"/>
          <a:srcRect r="2457"/>
          <a:stretch>
            <a:fillRect/>
          </a:stretch>
        </p:blipFill>
        <p:spPr bwMode="auto">
          <a:xfrm>
            <a:off x="714348" y="684225"/>
            <a:ext cx="8429684" cy="6173799"/>
          </a:xfrm>
          <a:prstGeom prst="rect">
            <a:avLst/>
          </a:prstGeom>
          <a:noFill/>
          <a:ln w="9525">
            <a:noFill/>
            <a:miter lim="800000"/>
            <a:headEnd/>
            <a:tailEnd/>
          </a:ln>
        </p:spPr>
      </p:pic>
      <p:pic>
        <p:nvPicPr>
          <p:cNvPr id="26626" name="Picture 56" descr="3"/>
          <p:cNvPicPr>
            <a:picLocks noChangeAspect="1" noChangeArrowheads="1"/>
          </p:cNvPicPr>
          <p:nvPr/>
        </p:nvPicPr>
        <p:blipFill>
          <a:blip r:embed="rId3" cstate="print"/>
          <a:srcRect r="8351"/>
          <a:stretch>
            <a:fillRect/>
          </a:stretch>
        </p:blipFill>
        <p:spPr bwMode="auto">
          <a:xfrm>
            <a:off x="71406" y="71414"/>
            <a:ext cx="2500330"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857356"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تعاریف و تغییرات چوب </a:t>
            </a:r>
            <a:endParaRPr lang="en-US" sz="4800" dirty="0">
              <a:cs typeface="2  Titr" pitchFamily="2" charset="-78"/>
            </a:endParaRPr>
          </a:p>
        </p:txBody>
      </p:sp>
      <p:sp>
        <p:nvSpPr>
          <p:cNvPr id="7" name="Rectangle 2"/>
          <p:cNvSpPr>
            <a:spLocks noChangeArrowheads="1"/>
          </p:cNvSpPr>
          <p:nvPr/>
        </p:nvSpPr>
        <p:spPr bwMode="auto">
          <a:xfrm>
            <a:off x="142844" y="1643050"/>
            <a:ext cx="89297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(3)- چوب دارای ساختمان شیمیائی بخصوص می باشد. غشاء یاخته های آن از </a:t>
            </a:r>
            <a:r>
              <a:rPr lang="fa-IR" sz="2800" b="1" spc="-170" dirty="0" err="1" smtClean="0">
                <a:cs typeface="B Nazanin" pitchFamily="2" charset="-78"/>
              </a:rPr>
              <a:t>مولکول</a:t>
            </a:r>
            <a:r>
              <a:rPr lang="fa-IR" sz="2800" b="1" spc="-170" dirty="0" smtClean="0">
                <a:cs typeface="B Nazanin" pitchFamily="2" charset="-78"/>
              </a:rPr>
              <a:t> های درشت مواد </a:t>
            </a:r>
            <a:r>
              <a:rPr lang="fa-IR" sz="2800" b="1" spc="-170" dirty="0" err="1" smtClean="0">
                <a:cs typeface="B Nazanin" pitchFamily="2" charset="-78"/>
              </a:rPr>
              <a:t>کلوئیدی</a:t>
            </a:r>
            <a:r>
              <a:rPr lang="fa-IR" sz="2800" b="1" spc="-170" dirty="0" smtClean="0">
                <a:cs typeface="B Nazanin" pitchFamily="2" charset="-78"/>
              </a:rPr>
              <a:t> و رشته ای چون </a:t>
            </a:r>
            <a:r>
              <a:rPr lang="fa-IR" sz="2800" b="1" spc="-170" dirty="0" err="1" smtClean="0">
                <a:cs typeface="B Nazanin" pitchFamily="2" charset="-78"/>
              </a:rPr>
              <a:t>لینین</a:t>
            </a:r>
            <a:r>
              <a:rPr lang="fa-IR" sz="2800" b="1" spc="-170" dirty="0" smtClean="0">
                <a:cs typeface="B Nazanin" pitchFamily="2" charset="-78"/>
              </a:rPr>
              <a:t> و </a:t>
            </a:r>
            <a:r>
              <a:rPr lang="fa-IR" sz="2800" b="1" spc="-170" dirty="0" err="1" smtClean="0">
                <a:cs typeface="B Nazanin" pitchFamily="2" charset="-78"/>
              </a:rPr>
              <a:t>سلولز</a:t>
            </a:r>
            <a:r>
              <a:rPr lang="fa-IR" sz="2800" b="1" spc="-170" dirty="0" smtClean="0">
                <a:cs typeface="B Nazanin" pitchFamily="2" charset="-78"/>
              </a:rPr>
              <a:t> تشکیل یافته و وجود این مواد </a:t>
            </a:r>
            <a:r>
              <a:rPr lang="fa-IR" sz="2800" b="1" spc="-170" dirty="0" err="1" smtClean="0">
                <a:cs typeface="B Nazanin" pitchFamily="2" charset="-78"/>
              </a:rPr>
              <a:t>کلوئیدی</a:t>
            </a:r>
            <a:r>
              <a:rPr lang="fa-IR" sz="2800" b="1" spc="-170" dirty="0" smtClean="0">
                <a:cs typeface="B Nazanin" pitchFamily="2" charset="-78"/>
              </a:rPr>
              <a:t> در غشاء یاخته ها و بین آنها عامل مهم جذب رطوبت در چوب می باشد که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کیفیت جاذب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الرطوبه</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بودن </a:t>
            </a:r>
            <a:r>
              <a:rPr lang="fa-IR" sz="2800" b="1" spc="-170" dirty="0" smtClean="0">
                <a:cs typeface="B Nazanin" pitchFamily="2" charset="-78"/>
              </a:rPr>
              <a:t>را به این جسم می دهد. این خاصیت سبب می شود که: </a:t>
            </a:r>
            <a:endParaRPr lang="en-US" sz="2800" b="1" spc="-170" dirty="0" smtClean="0">
              <a:cs typeface="B Nazanin" pitchFamily="2" charset="-78"/>
            </a:endParaRPr>
          </a:p>
        </p:txBody>
      </p:sp>
      <p:sp>
        <p:nvSpPr>
          <p:cNvPr id="9" name="Rectangle 1"/>
          <p:cNvSpPr>
            <a:spLocks noChangeArrowheads="1"/>
          </p:cNvSpPr>
          <p:nvPr/>
        </p:nvSpPr>
        <p:spPr bwMode="auto">
          <a:xfrm>
            <a:off x="5421595" y="996719"/>
            <a:ext cx="365099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3600" b="1" spc="-170" dirty="0" smtClean="0">
                <a:cs typeface="B Nazanin" pitchFamily="2" charset="-78"/>
              </a:rPr>
              <a:t>ج- تعریف صنعتی (فنی):</a:t>
            </a:r>
            <a:endParaRPr lang="en-US" sz="3600" b="1" spc="-170" dirty="0" smtClean="0">
              <a:cs typeface="B Nazanin" pitchFamily="2" charset="-78"/>
            </a:endParaRPr>
          </a:p>
        </p:txBody>
      </p:sp>
      <p:pic>
        <p:nvPicPr>
          <p:cNvPr id="27650" name="Picture 58" descr="cellwall"/>
          <p:cNvPicPr>
            <a:picLocks noChangeAspect="1" noChangeArrowheads="1"/>
          </p:cNvPicPr>
          <p:nvPr/>
        </p:nvPicPr>
        <p:blipFill>
          <a:blip r:embed="rId2" cstate="print"/>
          <a:srcRect/>
          <a:stretch>
            <a:fillRect/>
          </a:stretch>
        </p:blipFill>
        <p:spPr bwMode="auto">
          <a:xfrm>
            <a:off x="532476" y="3857628"/>
            <a:ext cx="3253706" cy="2568596"/>
          </a:xfrm>
          <a:prstGeom prst="rect">
            <a:avLst/>
          </a:prstGeom>
          <a:noFill/>
          <a:ln w="9525">
            <a:noFill/>
            <a:miter lim="800000"/>
            <a:headEnd/>
            <a:tailEnd/>
          </a:ln>
        </p:spPr>
      </p:pic>
      <p:pic>
        <p:nvPicPr>
          <p:cNvPr id="27651" name="Picture 57" descr="cellulose_triacetate"/>
          <p:cNvPicPr>
            <a:picLocks noChangeAspect="1" noChangeArrowheads="1"/>
          </p:cNvPicPr>
          <p:nvPr/>
        </p:nvPicPr>
        <p:blipFill>
          <a:blip r:embed="rId3" cstate="print"/>
          <a:srcRect b="6685"/>
          <a:stretch>
            <a:fillRect/>
          </a:stretch>
        </p:blipFill>
        <p:spPr bwMode="auto">
          <a:xfrm rot="5400000">
            <a:off x="5709568" y="3720192"/>
            <a:ext cx="2005023" cy="299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42852"/>
            <a:ext cx="90011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2800" b="1" spc="-170" dirty="0" smtClean="0">
                <a:cs typeface="B Nazanin" pitchFamily="2" charset="-78"/>
              </a:rPr>
              <a:t>اولا: چنانچه چوب در محیط مرطوبی واقع شود آب را به شدت به خود جذب کند. </a:t>
            </a:r>
            <a:endParaRPr lang="en-US" sz="2800" b="1" spc="-170" dirty="0" smtClean="0">
              <a:cs typeface="B Nazanin" pitchFamily="2" charset="-78"/>
            </a:endParaRPr>
          </a:p>
        </p:txBody>
      </p:sp>
      <p:sp>
        <p:nvSpPr>
          <p:cNvPr id="8" name="Rectangle 2"/>
          <p:cNvSpPr>
            <a:spLocks noChangeArrowheads="1"/>
          </p:cNvSpPr>
          <p:nvPr/>
        </p:nvSpPr>
        <p:spPr bwMode="auto">
          <a:xfrm>
            <a:off x="0" y="418036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ثانیا : چنانچه چوب در محیط خشکی قرار گیرد مقداری از آب خود را از دست بدهد و در هر دو حالت،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جذب و دفع آب، چوب سعی می کند خود را بحال تعادل با </a:t>
            </a:r>
            <a:r>
              <a:rPr lang="fa-IR"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محیطش</a:t>
            </a:r>
            <a:r>
              <a:rPr lang="fa-IR" sz="2800" b="1" spc="-170" dirty="0" smtClean="0">
                <a:cs typeface="B Nazanin" pitchFamily="2" charset="-78"/>
              </a:rPr>
              <a:t> در آورد و متناسب با این تغییر حالت، خواص فیزیکی و مکانیکی آنهم تغییر پیدا می کند. بطوری که با جذب آب ابعادش در جهات مختلف زیادتر ، وزن مخصوص بیشتر و </a:t>
            </a:r>
            <a:r>
              <a:rPr lang="fa-IR" sz="2800" b="1" spc="-170" dirty="0" err="1" smtClean="0">
                <a:cs typeface="B Nazanin" pitchFamily="2" charset="-78"/>
              </a:rPr>
              <a:t>پایداریش</a:t>
            </a:r>
            <a:r>
              <a:rPr lang="fa-IR" sz="2800" b="1" spc="-170" dirty="0" smtClean="0">
                <a:cs typeface="B Nazanin" pitchFamily="2" charset="-78"/>
              </a:rPr>
              <a:t> در برابر نیروهای مختلف کمتر می‌شود ولی در حالت دفع آب تغییر خواص ذکر شده برعکس می‌گردد.</a:t>
            </a:r>
            <a:endParaRPr lang="en-US" sz="2800" b="1" spc="-170" dirty="0" smtClean="0">
              <a:cs typeface="B Nazanin" pitchFamily="2" charset="-78"/>
            </a:endParaRPr>
          </a:p>
        </p:txBody>
      </p:sp>
      <p:pic>
        <p:nvPicPr>
          <p:cNvPr id="28674" name="Picture 3" descr="evap2"/>
          <p:cNvPicPr>
            <a:picLocks noChangeAspect="1" noChangeArrowheads="1"/>
          </p:cNvPicPr>
          <p:nvPr/>
        </p:nvPicPr>
        <p:blipFill>
          <a:blip r:embed="rId2" cstate="print"/>
          <a:srcRect/>
          <a:stretch>
            <a:fillRect/>
          </a:stretch>
        </p:blipFill>
        <p:spPr bwMode="auto">
          <a:xfrm>
            <a:off x="1928794" y="857232"/>
            <a:ext cx="5014919" cy="3270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103884"/>
            <a:ext cx="85725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Times New Roman" pitchFamily="18" charset="0"/>
                <a:ea typeface="Calibri" pitchFamily="34" charset="0"/>
                <a:cs typeface="2  Titr" pitchFamily="2" charset="-78"/>
              </a:rPr>
              <a:t>مقدمه</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200"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چوب و فراورده های مرکب آن از دیر باز اهمیت اقتصادی متنوعی در کشورهای</a:t>
            </a:r>
            <a:r>
              <a:rPr kumimoji="0" lang="fa-IR" sz="3200" b="0" i="0" u="none" strike="noStrike" cap="none" normalizeH="0" dirty="0" smtClean="0">
                <a:ln>
                  <a:noFill/>
                </a:ln>
                <a:solidFill>
                  <a:schemeClr val="tx1"/>
                </a:solidFill>
                <a:effectLst/>
                <a:latin typeface="Times New Roman" pitchFamily="18" charset="0"/>
                <a:ea typeface="Calibri" pitchFamily="34" charset="0"/>
                <a:cs typeface="B Lotus" pitchFamily="2" charset="-78"/>
              </a:rPr>
              <a:t> </a:t>
            </a:r>
            <a:r>
              <a:rPr kumimoji="0" lang="fa-IR" sz="3200"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در حال توسعه و صنعتی داشته است در آمریکای شمالی در طی سالهای 1970 حجم فرآورده های چوبی در مصارف ساختمانی از سایر مصالح ساختمانی بیشتر بوده</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a-IR" sz="3200"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است. مصرف فعلی چوب در جهان (بالغ بر یک میلیون تن در سال)برابر مقدار آهن و فولاد تولیدی می</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a-IR" sz="3200" b="0" i="0" u="none" strike="noStrike" cap="none" normalizeH="0" baseline="0" dirty="0" smtClean="0">
                <a:ln>
                  <a:noFill/>
                </a:ln>
                <a:solidFill>
                  <a:schemeClr val="tx1"/>
                </a:solidFill>
                <a:effectLst/>
                <a:latin typeface="Times New Roman" pitchFamily="18" charset="0"/>
                <a:ea typeface="Calibri" pitchFamily="34" charset="0"/>
                <a:cs typeface="B Lotus" pitchFamily="2" charset="-78"/>
              </a:rPr>
              <a:t>باشد. </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102.jpg"/>
          <p:cNvPicPr>
            <a:picLocks noChangeAspect="1"/>
          </p:cNvPicPr>
          <p:nvPr/>
        </p:nvPicPr>
        <p:blipFill>
          <a:blip r:embed="rId2" cstate="print"/>
          <a:stretch>
            <a:fillRect/>
          </a:stretch>
        </p:blipFill>
        <p:spPr>
          <a:xfrm>
            <a:off x="71406" y="3494763"/>
            <a:ext cx="5286412" cy="33632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714488"/>
            <a:ext cx="892975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ماده چوبی در برابر عوامل فیزیکی و شیمیائی که به سایر مصالح ساختمانی </a:t>
            </a:r>
            <a:r>
              <a:rPr lang="fa-IR" sz="2800" b="1" spc="-170" dirty="0" err="1" smtClean="0">
                <a:cs typeface="B Nazanin" pitchFamily="2" charset="-78"/>
              </a:rPr>
              <a:t>بسهولت</a:t>
            </a:r>
            <a:r>
              <a:rPr lang="fa-IR" sz="2800" b="1" spc="-170" dirty="0" smtClean="0">
                <a:cs typeface="B Nazanin" pitchFamily="2" charset="-78"/>
              </a:rPr>
              <a:t> آسیب رسانیده و باعث انهدام آنها می‌شود، مقاومت نشان می‌دهد. بدین منظور می‌توان از چوب در </a:t>
            </a:r>
            <a:r>
              <a:rPr lang="fa-IR" sz="2800" b="1" dirty="0" smtClean="0">
                <a:ln w="1905"/>
                <a:solidFill>
                  <a:srgbClr val="FF0000"/>
                </a:solidFill>
                <a:effectLst>
                  <a:innerShdw blurRad="69850" dist="43180" dir="5400000">
                    <a:srgbClr val="000000">
                      <a:alpha val="65000"/>
                    </a:srgbClr>
                  </a:innerShdw>
                </a:effectLst>
                <a:cs typeface="B Nazanin" pitchFamily="2" charset="-78"/>
              </a:rPr>
              <a:t>ساختمان اسکله بنادر و اماکن با تغییرات شدید جوی، </a:t>
            </a:r>
            <a:r>
              <a:rPr lang="fa-IR" sz="2800" b="1" dirty="0" err="1" smtClean="0">
                <a:ln w="1905"/>
                <a:solidFill>
                  <a:srgbClr val="FF0000"/>
                </a:solidFill>
                <a:effectLst>
                  <a:innerShdw blurRad="69850" dist="43180" dir="5400000">
                    <a:srgbClr val="000000">
                      <a:alpha val="65000"/>
                    </a:srgbClr>
                  </a:innerShdw>
                </a:effectLst>
                <a:cs typeface="B Nazanin" pitchFamily="2" charset="-78"/>
              </a:rPr>
              <a:t>محلهائی</a:t>
            </a:r>
            <a:r>
              <a:rPr lang="fa-IR" sz="2800" b="1" dirty="0" smtClean="0">
                <a:ln w="1905"/>
                <a:solidFill>
                  <a:srgbClr val="FF0000"/>
                </a:solidFill>
                <a:effectLst>
                  <a:innerShdw blurRad="69850" dist="43180" dir="5400000">
                    <a:srgbClr val="000000">
                      <a:alpha val="65000"/>
                    </a:srgbClr>
                  </a:innerShdw>
                </a:effectLst>
                <a:cs typeface="B Nazanin" pitchFamily="2" charset="-78"/>
              </a:rPr>
              <a:t> که انواع گازها در آن پخش می‌شود استفاده کرد</a:t>
            </a:r>
            <a:r>
              <a:rPr lang="fa-IR" sz="2800" b="1" spc="-170" dirty="0" smtClean="0">
                <a:cs typeface="B Nazanin" pitchFamily="2" charset="-78"/>
              </a:rPr>
              <a:t>، ولی حشرات و قارچها از عوامل مخرب مهم در چوب بشمار می روند و تنها این عوامل هستند که به دوام طبیعی آن لطمه می زنند و </a:t>
            </a:r>
            <a:r>
              <a:rPr lang="fa-IR" sz="2800" b="1" spc="-170" dirty="0" err="1" smtClean="0">
                <a:cs typeface="B Nazanin" pitchFamily="2" charset="-78"/>
              </a:rPr>
              <a:t>چوبهائی</a:t>
            </a:r>
            <a:r>
              <a:rPr lang="fa-IR" sz="2800" b="1" spc="-170" dirty="0" smtClean="0">
                <a:cs typeface="B Nazanin" pitchFamily="2" charset="-78"/>
              </a:rPr>
              <a:t> که در اماکن مرطوب </a:t>
            </a:r>
            <a:r>
              <a:rPr lang="fa-IR" sz="2800" b="1" spc="-170" dirty="0" err="1" smtClean="0">
                <a:cs typeface="B Nazanin" pitchFamily="2" charset="-78"/>
              </a:rPr>
              <a:t>سربسته</a:t>
            </a:r>
            <a:r>
              <a:rPr lang="fa-IR" sz="2800" b="1" spc="-170" dirty="0" smtClean="0">
                <a:cs typeface="B Nazanin" pitchFamily="2" charset="-78"/>
              </a:rPr>
              <a:t> قرار گیرند زودتر مورد حمل آنها واقع میشوند. </a:t>
            </a:r>
            <a:r>
              <a:rPr lang="fa-IR" sz="2800" b="1" dirty="0" smtClean="0">
                <a:ln w="1905"/>
                <a:solidFill>
                  <a:srgbClr val="FF0000"/>
                </a:solidFill>
                <a:effectLst>
                  <a:innerShdw blurRad="69850" dist="43180" dir="5400000">
                    <a:srgbClr val="000000">
                      <a:alpha val="65000"/>
                    </a:srgbClr>
                  </a:innerShdw>
                </a:effectLst>
                <a:cs typeface="B Nazanin" pitchFamily="2" charset="-78"/>
              </a:rPr>
              <a:t>هر</a:t>
            </a:r>
            <a:r>
              <a:rPr lang="fa-IR" sz="2800" b="1" spc="-170" dirty="0" smtClean="0">
                <a:cs typeface="B Nazanin" pitchFamily="2" charset="-78"/>
              </a:rPr>
              <a:t> </a:t>
            </a:r>
            <a:r>
              <a:rPr lang="fa-IR" sz="2800" b="1" dirty="0" smtClean="0">
                <a:ln w="1905"/>
                <a:solidFill>
                  <a:srgbClr val="FF0000"/>
                </a:solidFill>
                <a:effectLst>
                  <a:innerShdw blurRad="69850" dist="43180" dir="5400000">
                    <a:srgbClr val="000000">
                      <a:alpha val="65000"/>
                    </a:srgbClr>
                  </a:innerShdw>
                </a:effectLst>
                <a:cs typeface="B Nazanin" pitchFamily="2" charset="-78"/>
              </a:rPr>
              <a:t>قدر چوب خشک تر باشد و محیط هم رطوبت نسبی کمتری داشته و پیوسته تهویه گردد، دوام چوب بیشتر می شود</a:t>
            </a:r>
            <a:r>
              <a:rPr lang="fa-IR" sz="2800" b="1" spc="-170" dirty="0" smtClean="0">
                <a:cs typeface="B Nazanin" pitchFamily="2" charset="-78"/>
              </a:rPr>
              <a:t> بطوری که </a:t>
            </a:r>
            <a:r>
              <a:rPr lang="fa-IR" sz="2800" b="1" spc="-170" dirty="0" err="1" smtClean="0">
                <a:cs typeface="B Nazanin" pitchFamily="2" charset="-78"/>
              </a:rPr>
              <a:t>وسائل</a:t>
            </a:r>
            <a:r>
              <a:rPr lang="fa-IR" sz="2800" b="1" spc="-170" dirty="0" smtClean="0">
                <a:cs typeface="B Nazanin" pitchFamily="2" charset="-78"/>
              </a:rPr>
              <a:t> چوبی که در مناطق خشک مصر بعد از چندین هزار سال بدست آمده کاملا سالم مانده است </a:t>
            </a:r>
            <a:r>
              <a:rPr lang="fa-IR" sz="2800" b="1" dirty="0" smtClean="0">
                <a:ln w="1905"/>
                <a:solidFill>
                  <a:srgbClr val="FF0000"/>
                </a:solidFill>
                <a:effectLst>
                  <a:innerShdw blurRad="69850" dist="43180" dir="5400000">
                    <a:srgbClr val="000000">
                      <a:alpha val="65000"/>
                    </a:srgbClr>
                  </a:innerShdw>
                </a:effectLst>
                <a:cs typeface="B Nazanin" pitchFamily="2" charset="-78"/>
              </a:rPr>
              <a:t>برای افزودن به دوام چوب باید آنرا با مواد ضد حشره و ضد قارچ آغشته و </a:t>
            </a:r>
            <a:r>
              <a:rPr lang="fa-IR" sz="2800" b="1" dirty="0" err="1" smtClean="0">
                <a:ln w="1905"/>
                <a:solidFill>
                  <a:srgbClr val="FF0000"/>
                </a:solidFill>
                <a:effectLst>
                  <a:innerShdw blurRad="69850" dist="43180" dir="5400000">
                    <a:srgbClr val="000000">
                      <a:alpha val="65000"/>
                    </a:srgbClr>
                  </a:innerShdw>
                </a:effectLst>
                <a:cs typeface="B Nazanin" pitchFamily="2" charset="-78"/>
              </a:rPr>
              <a:t>اشباح</a:t>
            </a:r>
            <a:r>
              <a:rPr lang="fa-IR" sz="2800" b="1" dirty="0" smtClean="0">
                <a:ln w="1905"/>
                <a:solidFill>
                  <a:srgbClr val="FF0000"/>
                </a:solidFill>
                <a:effectLst>
                  <a:innerShdw blurRad="69850" dist="43180" dir="5400000">
                    <a:srgbClr val="000000">
                      <a:alpha val="65000"/>
                    </a:srgbClr>
                  </a:innerShdw>
                </a:effectLst>
                <a:cs typeface="B Nazanin" pitchFamily="2" charset="-78"/>
              </a:rPr>
              <a:t> نمود.</a:t>
            </a:r>
            <a:endParaRPr lang="en-US" sz="2800" b="1" dirty="0" smtClean="0">
              <a:ln w="1905"/>
              <a:solidFill>
                <a:srgbClr val="FF0000"/>
              </a:solidFill>
              <a:effectLst>
                <a:innerShdw blurRad="69850" dist="43180" dir="5400000">
                  <a:srgbClr val="000000">
                    <a:alpha val="65000"/>
                  </a:srgbClr>
                </a:innerShdw>
              </a:effectLst>
              <a:cs typeface="B Nazanin" pitchFamily="2" charset="-78"/>
            </a:endParaRPr>
          </a:p>
        </p:txBody>
      </p:sp>
      <p:sp>
        <p:nvSpPr>
          <p:cNvPr id="9" name="Rectangle 1"/>
          <p:cNvSpPr>
            <a:spLocks noChangeArrowheads="1"/>
          </p:cNvSpPr>
          <p:nvPr/>
        </p:nvSpPr>
        <p:spPr bwMode="auto">
          <a:xfrm>
            <a:off x="6072198" y="285728"/>
            <a:ext cx="2824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4800" b="1" spc="-170" dirty="0" smtClean="0">
                <a:cs typeface="2  Titr" pitchFamily="2" charset="-78"/>
              </a:rPr>
              <a:t>دوام طبیعی: </a:t>
            </a:r>
            <a:endParaRPr lang="en-US" sz="4800" b="1" spc="-170" dirty="0" smtClean="0">
              <a:cs typeface="2  Titr" pitchFamily="2" charset="-78"/>
            </a:endParaRPr>
          </a:p>
        </p:txBody>
      </p:sp>
      <p:pic>
        <p:nvPicPr>
          <p:cNvPr id="10" name="Object 4"/>
          <p:cNvPicPr>
            <a:picLocks noChangeArrowheads="1"/>
          </p:cNvPicPr>
          <p:nvPr/>
        </p:nvPicPr>
        <p:blipFill>
          <a:blip r:embed="rId2" cstate="print"/>
          <a:srcRect/>
          <a:stretch>
            <a:fillRect/>
          </a:stretch>
        </p:blipFill>
        <p:spPr bwMode="auto">
          <a:xfrm rot="258379">
            <a:off x="1337819" y="58567"/>
            <a:ext cx="1614267" cy="14448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6072198" y="285728"/>
            <a:ext cx="2824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4800" b="1" spc="-170" dirty="0" smtClean="0">
                <a:cs typeface="2  Titr" pitchFamily="2" charset="-78"/>
              </a:rPr>
              <a:t>دوام طبیعی: </a:t>
            </a:r>
            <a:endParaRPr lang="en-US" sz="4800" b="1" spc="-170" dirty="0" smtClean="0">
              <a:cs typeface="2  Titr" pitchFamily="2" charset="-78"/>
            </a:endParaRPr>
          </a:p>
        </p:txBody>
      </p:sp>
      <p:pic>
        <p:nvPicPr>
          <p:cNvPr id="10" name="Object 4"/>
          <p:cNvPicPr>
            <a:picLocks noChangeArrowheads="1"/>
          </p:cNvPicPr>
          <p:nvPr/>
        </p:nvPicPr>
        <p:blipFill>
          <a:blip r:embed="rId2" cstate="print"/>
          <a:srcRect/>
          <a:stretch>
            <a:fillRect/>
          </a:stretch>
        </p:blipFill>
        <p:spPr bwMode="auto">
          <a:xfrm rot="258379">
            <a:off x="1337819" y="58567"/>
            <a:ext cx="1614267" cy="1444827"/>
          </a:xfrm>
          <a:prstGeom prst="rect">
            <a:avLst/>
          </a:prstGeom>
          <a:noFill/>
        </p:spPr>
      </p:pic>
      <p:pic>
        <p:nvPicPr>
          <p:cNvPr id="30722" name="Picture 6" descr="slide10"/>
          <p:cNvPicPr>
            <a:picLocks noChangeAspect="1" noChangeArrowheads="1"/>
          </p:cNvPicPr>
          <p:nvPr/>
        </p:nvPicPr>
        <p:blipFill>
          <a:blip r:embed="rId3" cstate="print"/>
          <a:srcRect/>
          <a:stretch>
            <a:fillRect/>
          </a:stretch>
        </p:blipFill>
        <p:spPr bwMode="auto">
          <a:xfrm>
            <a:off x="5286380" y="1785927"/>
            <a:ext cx="3586938" cy="3000396"/>
          </a:xfrm>
          <a:prstGeom prst="rect">
            <a:avLst/>
          </a:prstGeom>
          <a:noFill/>
          <a:ln w="9525">
            <a:noFill/>
            <a:miter lim="800000"/>
            <a:headEnd/>
            <a:tailEnd/>
          </a:ln>
        </p:spPr>
      </p:pic>
      <p:pic>
        <p:nvPicPr>
          <p:cNvPr id="30723" name="Picture 5" descr="wp3-conk"/>
          <p:cNvPicPr>
            <a:picLocks noChangeAspect="1" noChangeArrowheads="1"/>
          </p:cNvPicPr>
          <p:nvPr/>
        </p:nvPicPr>
        <p:blipFill>
          <a:blip r:embed="rId4" cstate="print"/>
          <a:srcRect/>
          <a:stretch>
            <a:fillRect/>
          </a:stretch>
        </p:blipFill>
        <p:spPr bwMode="auto">
          <a:xfrm>
            <a:off x="210379" y="4857760"/>
            <a:ext cx="3004299" cy="1928802"/>
          </a:xfrm>
          <a:prstGeom prst="rect">
            <a:avLst/>
          </a:prstGeom>
          <a:noFill/>
          <a:ln w="9525">
            <a:noFill/>
            <a:miter lim="800000"/>
            <a:headEnd/>
            <a:tailEnd/>
          </a:ln>
        </p:spPr>
      </p:pic>
      <p:pic>
        <p:nvPicPr>
          <p:cNvPr id="30724" name="Picture 8" descr="slide12"/>
          <p:cNvPicPr>
            <a:picLocks noChangeAspect="1" noChangeArrowheads="1"/>
          </p:cNvPicPr>
          <p:nvPr/>
        </p:nvPicPr>
        <p:blipFill>
          <a:blip r:embed="rId5" cstate="print"/>
          <a:srcRect/>
          <a:stretch>
            <a:fillRect/>
          </a:stretch>
        </p:blipFill>
        <p:spPr bwMode="auto">
          <a:xfrm>
            <a:off x="214282" y="1857364"/>
            <a:ext cx="4489469" cy="2920155"/>
          </a:xfrm>
          <a:prstGeom prst="rect">
            <a:avLst/>
          </a:prstGeom>
          <a:noFill/>
          <a:ln w="9525">
            <a:noFill/>
            <a:miter lim="800000"/>
            <a:headEnd/>
            <a:tailEnd/>
          </a:ln>
        </p:spPr>
      </p:pic>
      <p:pic>
        <p:nvPicPr>
          <p:cNvPr id="30725" name="Picture 7" descr="slide13"/>
          <p:cNvPicPr>
            <a:picLocks noChangeAspect="1" noChangeArrowheads="1"/>
          </p:cNvPicPr>
          <p:nvPr/>
        </p:nvPicPr>
        <p:blipFill>
          <a:blip r:embed="rId6" cstate="print"/>
          <a:srcRect/>
          <a:stretch>
            <a:fillRect/>
          </a:stretch>
        </p:blipFill>
        <p:spPr bwMode="auto">
          <a:xfrm>
            <a:off x="3357554" y="4929174"/>
            <a:ext cx="3043880" cy="1785974"/>
          </a:xfrm>
          <a:prstGeom prst="rect">
            <a:avLst/>
          </a:prstGeom>
          <a:noFill/>
          <a:ln w="9525">
            <a:noFill/>
            <a:miter lim="800000"/>
            <a:headEnd/>
            <a:tailEnd/>
          </a:ln>
        </p:spPr>
      </p:pic>
      <p:pic>
        <p:nvPicPr>
          <p:cNvPr id="30726" name="Picture 71" descr="fire-retardant"/>
          <p:cNvPicPr>
            <a:picLocks noChangeAspect="1" noChangeArrowheads="1"/>
          </p:cNvPicPr>
          <p:nvPr/>
        </p:nvPicPr>
        <p:blipFill>
          <a:blip r:embed="rId7" cstate="print"/>
          <a:srcRect/>
          <a:stretch>
            <a:fillRect/>
          </a:stretch>
        </p:blipFill>
        <p:spPr bwMode="auto">
          <a:xfrm>
            <a:off x="6858016" y="4929198"/>
            <a:ext cx="1530353" cy="16869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142984"/>
            <a:ext cx="892975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err="1" smtClean="0">
                <a:cs typeface="B Nazanin" pitchFamily="2" charset="-78"/>
              </a:rPr>
              <a:t>پردوام</a:t>
            </a:r>
            <a:r>
              <a:rPr lang="fa-IR" sz="2800" b="1" spc="-170" dirty="0" smtClean="0">
                <a:cs typeface="B Nazanin" pitchFamily="2" charset="-78"/>
              </a:rPr>
              <a:t> ترین </a:t>
            </a:r>
            <a:r>
              <a:rPr lang="fa-IR" sz="2800" b="1" spc="-170" dirty="0" err="1" smtClean="0">
                <a:cs typeface="B Nazanin" pitchFamily="2" charset="-78"/>
              </a:rPr>
              <a:t>چوبها</a:t>
            </a:r>
            <a:r>
              <a:rPr lang="fa-IR" sz="2800" b="1" spc="-170" dirty="0" smtClean="0">
                <a:cs typeface="B Nazanin" pitchFamily="2" charset="-78"/>
              </a:rPr>
              <a:t> از بین پهن </a:t>
            </a:r>
            <a:r>
              <a:rPr lang="fa-IR" sz="2800" b="1" spc="-170" dirty="0" err="1" smtClean="0">
                <a:cs typeface="B Nazanin" pitchFamily="2" charset="-78"/>
              </a:rPr>
              <a:t>برگان</a:t>
            </a:r>
            <a:r>
              <a:rPr lang="fa-IR" sz="2800" b="1" spc="-170" dirty="0" smtClean="0">
                <a:cs typeface="B Nazanin" pitchFamily="2" charset="-78"/>
              </a:rPr>
              <a:t> بلوط، شاه بلوط، نارون و </a:t>
            </a:r>
            <a:r>
              <a:rPr lang="fa-IR" sz="2800" b="1" spc="-170" dirty="0" err="1" smtClean="0">
                <a:cs typeface="B Nazanin" pitchFamily="2" charset="-78"/>
              </a:rPr>
              <a:t>اقاقیا</a:t>
            </a:r>
            <a:r>
              <a:rPr lang="fa-IR" sz="2800" b="1" spc="-170" dirty="0" smtClean="0">
                <a:cs typeface="B Nazanin" pitchFamily="2" charset="-78"/>
              </a:rPr>
              <a:t> است و از بین سوزنی </a:t>
            </a:r>
            <a:r>
              <a:rPr lang="fa-IR" sz="2800" b="1" spc="-170" dirty="0" err="1" smtClean="0">
                <a:cs typeface="B Nazanin" pitchFamily="2" charset="-78"/>
              </a:rPr>
              <a:t>برگان</a:t>
            </a:r>
            <a:r>
              <a:rPr lang="fa-IR" sz="2800" b="1" spc="-170" dirty="0" smtClean="0">
                <a:cs typeface="B Nazanin" pitchFamily="2" charset="-78"/>
              </a:rPr>
              <a:t> </a:t>
            </a:r>
            <a:r>
              <a:rPr lang="fa-IR" sz="2800" b="1" spc="-170" dirty="0" err="1" smtClean="0">
                <a:cs typeface="B Nazanin" pitchFamily="2" charset="-78"/>
              </a:rPr>
              <a:t>ملز</a:t>
            </a:r>
            <a:r>
              <a:rPr lang="fa-IR" sz="2800" b="1" spc="-170" dirty="0" smtClean="0">
                <a:cs typeface="B Nazanin" pitchFamily="2" charset="-78"/>
              </a:rPr>
              <a:t> و سرو می‌باشد. دوام طبیعی چوب وابسته به ترکیبات شیمیائی است که در این جسم وجود دارد. بطور کلی </a:t>
            </a:r>
            <a:r>
              <a:rPr lang="fa-IR" sz="2800" b="1" spc="-170" dirty="0" err="1" smtClean="0">
                <a:cs typeface="B Nazanin" pitchFamily="2" charset="-78"/>
              </a:rPr>
              <a:t>چوبهائی</a:t>
            </a:r>
            <a:r>
              <a:rPr lang="fa-IR" sz="2800" b="1" spc="-170" dirty="0" smtClean="0">
                <a:cs typeface="B Nazanin" pitchFamily="2" charset="-78"/>
              </a:rPr>
              <a:t> که </a:t>
            </a:r>
            <a:r>
              <a:rPr lang="fa-IR" sz="2800" b="1" spc="-170" dirty="0" err="1" smtClean="0">
                <a:cs typeface="B Nazanin" pitchFamily="2" charset="-78"/>
              </a:rPr>
              <a:t>طبیعتا</a:t>
            </a:r>
            <a:r>
              <a:rPr lang="fa-IR" sz="2800" b="1" spc="-170" dirty="0" smtClean="0">
                <a:cs typeface="B Nazanin" pitchFamily="2" charset="-78"/>
              </a:rPr>
              <a:t> حاوی مواد محافظتی (ضد حشرات و قارچها) مانند انواع مواد معطر، </a:t>
            </a:r>
            <a:r>
              <a:rPr lang="fa-IR" sz="2800" b="1" spc="-170" dirty="0" err="1" smtClean="0">
                <a:cs typeface="B Nazanin" pitchFamily="2" charset="-78"/>
              </a:rPr>
              <a:t>صمغها</a:t>
            </a:r>
            <a:r>
              <a:rPr lang="fa-IR" sz="2800" b="1" spc="-170" dirty="0" smtClean="0">
                <a:cs typeface="B Nazanin" pitchFamily="2" charset="-78"/>
              </a:rPr>
              <a:t> و تانن و یا فاقد مواد ذخیره ای نشاسته ای (مواد قندی) زیاد باشد در برابر عوامل مخرب بیولوژیک از خود پایداری بیشتری نشان می‌دهند. مثل چوب سرو و بلوط.</a:t>
            </a:r>
            <a:endParaRPr lang="en-US" sz="2800" b="1" spc="-170" dirty="0" err="1" smtClean="0">
              <a:cs typeface="B Nazanin" pitchFamily="2" charset="-78"/>
            </a:endParaRPr>
          </a:p>
        </p:txBody>
      </p:sp>
      <p:sp>
        <p:nvSpPr>
          <p:cNvPr id="9" name="Rectangle 1"/>
          <p:cNvSpPr>
            <a:spLocks noChangeArrowheads="1"/>
          </p:cNvSpPr>
          <p:nvPr/>
        </p:nvSpPr>
        <p:spPr bwMode="auto">
          <a:xfrm>
            <a:off x="6072198" y="285728"/>
            <a:ext cx="2824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4800" b="1" spc="-170" dirty="0" smtClean="0">
                <a:cs typeface="2  Titr" pitchFamily="2" charset="-78"/>
              </a:rPr>
              <a:t>دوام طبیعی: </a:t>
            </a:r>
            <a:endParaRPr lang="en-US" sz="4800" b="1" spc="-170" dirty="0" smtClean="0">
              <a:cs typeface="2  Titr" pitchFamily="2" charset="-78"/>
            </a:endParaRPr>
          </a:p>
        </p:txBody>
      </p:sp>
      <p:pic>
        <p:nvPicPr>
          <p:cNvPr id="31746" name="Picture 66"/>
          <p:cNvPicPr>
            <a:picLocks noChangeAspect="1" noChangeArrowheads="1"/>
          </p:cNvPicPr>
          <p:nvPr/>
        </p:nvPicPr>
        <p:blipFill>
          <a:blip r:embed="rId2" cstate="print"/>
          <a:srcRect/>
          <a:stretch>
            <a:fillRect/>
          </a:stretch>
        </p:blipFill>
        <p:spPr bwMode="auto">
          <a:xfrm>
            <a:off x="239777" y="3571875"/>
            <a:ext cx="2974901" cy="3211431"/>
          </a:xfrm>
          <a:prstGeom prst="rect">
            <a:avLst/>
          </a:prstGeom>
          <a:noFill/>
          <a:ln w="9525">
            <a:noFill/>
            <a:miter lim="800000"/>
            <a:headEnd/>
            <a:tailEnd/>
          </a:ln>
        </p:spPr>
      </p:pic>
      <p:sp>
        <p:nvSpPr>
          <p:cNvPr id="6" name="Rectangle 2"/>
          <p:cNvSpPr>
            <a:spLocks noChangeArrowheads="1"/>
          </p:cNvSpPr>
          <p:nvPr/>
        </p:nvSpPr>
        <p:spPr bwMode="auto">
          <a:xfrm>
            <a:off x="3643306" y="4184886"/>
            <a:ext cx="528644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در هر حال برای افزودن به دوام طبیعی چوب باید تا حد امکان (مناسب با محیط) آنرا خشک کرد و در جای خشک نگهداشت و در محل استقرار چوب هوا دائما تهویه گردد.</a:t>
            </a:r>
            <a:endParaRPr lang="en-US" sz="2800" b="1" spc="-170" dirty="0" err="1" smtClean="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1142984"/>
            <a:ext cx="892975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err="1" smtClean="0">
                <a:cs typeface="B Nazanin" pitchFamily="2" charset="-78"/>
              </a:rPr>
              <a:t>پردوام</a:t>
            </a:r>
            <a:r>
              <a:rPr lang="fa-IR" sz="2800" b="1" spc="-170" dirty="0" smtClean="0">
                <a:cs typeface="B Nazanin" pitchFamily="2" charset="-78"/>
              </a:rPr>
              <a:t> ترین </a:t>
            </a:r>
            <a:r>
              <a:rPr lang="fa-IR" sz="2800" b="1" spc="-170" dirty="0" err="1" smtClean="0">
                <a:cs typeface="B Nazanin" pitchFamily="2" charset="-78"/>
              </a:rPr>
              <a:t>چوبها</a:t>
            </a:r>
            <a:r>
              <a:rPr lang="fa-IR" sz="2800" b="1" spc="-170" dirty="0" smtClean="0">
                <a:cs typeface="B Nazanin" pitchFamily="2" charset="-78"/>
              </a:rPr>
              <a:t> از بین </a:t>
            </a:r>
            <a:r>
              <a:rPr lang="fa-IR" sz="2800" b="1" spc="-170" dirty="0" smtClean="0">
                <a:solidFill>
                  <a:srgbClr val="FF0000"/>
                </a:solidFill>
                <a:cs typeface="B Nazanin" pitchFamily="2" charset="-78"/>
              </a:rPr>
              <a:t>پهن </a:t>
            </a:r>
            <a:r>
              <a:rPr lang="fa-IR" sz="2800" b="1" spc="-170" dirty="0" err="1" smtClean="0">
                <a:solidFill>
                  <a:srgbClr val="FF0000"/>
                </a:solidFill>
                <a:cs typeface="B Nazanin" pitchFamily="2" charset="-78"/>
              </a:rPr>
              <a:t>برگان</a:t>
            </a:r>
            <a:r>
              <a:rPr lang="fa-IR" sz="2800" b="1" spc="-170" dirty="0" smtClean="0">
                <a:solidFill>
                  <a:srgbClr val="FF0000"/>
                </a:solidFill>
                <a:cs typeface="B Nazanin" pitchFamily="2" charset="-78"/>
              </a:rPr>
              <a:t> بلوط، شاه بلوط، نارون و </a:t>
            </a:r>
            <a:r>
              <a:rPr lang="fa-IR" sz="2800" b="1" spc="-170" dirty="0" err="1" smtClean="0">
                <a:solidFill>
                  <a:srgbClr val="FF0000"/>
                </a:solidFill>
                <a:cs typeface="B Nazanin" pitchFamily="2" charset="-78"/>
              </a:rPr>
              <a:t>اقاقیا</a:t>
            </a:r>
            <a:r>
              <a:rPr lang="fa-IR" sz="2800" b="1" spc="-170" dirty="0" smtClean="0">
                <a:solidFill>
                  <a:srgbClr val="FF0000"/>
                </a:solidFill>
                <a:cs typeface="B Nazanin" pitchFamily="2" charset="-78"/>
              </a:rPr>
              <a:t> است </a:t>
            </a:r>
            <a:r>
              <a:rPr lang="fa-IR" sz="2800" b="1" spc="-170" dirty="0" smtClean="0">
                <a:cs typeface="B Nazanin" pitchFamily="2" charset="-78"/>
              </a:rPr>
              <a:t>و از بین </a:t>
            </a:r>
            <a:r>
              <a:rPr lang="fa-IR" sz="2800" b="1" spc="-170" dirty="0" smtClean="0">
                <a:solidFill>
                  <a:srgbClr val="FF0000"/>
                </a:solidFill>
                <a:cs typeface="B Nazanin" pitchFamily="2" charset="-78"/>
              </a:rPr>
              <a:t>سوزنی </a:t>
            </a:r>
            <a:r>
              <a:rPr lang="fa-IR" sz="2800" b="1" spc="-170" dirty="0" err="1" smtClean="0">
                <a:solidFill>
                  <a:srgbClr val="FF0000"/>
                </a:solidFill>
                <a:cs typeface="B Nazanin" pitchFamily="2" charset="-78"/>
              </a:rPr>
              <a:t>برگان</a:t>
            </a:r>
            <a:r>
              <a:rPr lang="fa-IR" sz="2800" b="1" spc="-170" dirty="0" smtClean="0">
                <a:solidFill>
                  <a:srgbClr val="FF0000"/>
                </a:solidFill>
                <a:cs typeface="B Nazanin" pitchFamily="2" charset="-78"/>
              </a:rPr>
              <a:t> </a:t>
            </a:r>
            <a:r>
              <a:rPr lang="fa-IR" sz="2800" b="1" spc="-170" dirty="0" err="1" smtClean="0">
                <a:solidFill>
                  <a:srgbClr val="FF0000"/>
                </a:solidFill>
                <a:cs typeface="B Nazanin" pitchFamily="2" charset="-78"/>
              </a:rPr>
              <a:t>ملز</a:t>
            </a:r>
            <a:r>
              <a:rPr lang="fa-IR" sz="2800" b="1" spc="-170" dirty="0" smtClean="0">
                <a:solidFill>
                  <a:srgbClr val="FF0000"/>
                </a:solidFill>
                <a:cs typeface="B Nazanin" pitchFamily="2" charset="-78"/>
              </a:rPr>
              <a:t> و سرو</a:t>
            </a:r>
            <a:r>
              <a:rPr lang="fa-IR" sz="2800" b="1" spc="-170" dirty="0" smtClean="0">
                <a:cs typeface="B Nazanin" pitchFamily="2" charset="-78"/>
              </a:rPr>
              <a:t> می‌باشد. دوام طبیعی چوب وابسته به ترکیبات شیمیائی است که در این جسم وجود دارد. بطور کلی </a:t>
            </a:r>
            <a:r>
              <a:rPr lang="fa-IR" sz="2800" b="1" spc="-170" dirty="0" err="1" smtClean="0">
                <a:cs typeface="B Nazanin" pitchFamily="2" charset="-78"/>
              </a:rPr>
              <a:t>چوبهائی</a:t>
            </a:r>
            <a:r>
              <a:rPr lang="fa-IR" sz="2800" b="1" spc="-170" dirty="0" smtClean="0">
                <a:cs typeface="B Nazanin" pitchFamily="2" charset="-78"/>
              </a:rPr>
              <a:t> که </a:t>
            </a:r>
            <a:r>
              <a:rPr lang="fa-IR" sz="2800" b="1" spc="-170" dirty="0" err="1" smtClean="0">
                <a:cs typeface="B Nazanin" pitchFamily="2" charset="-78"/>
              </a:rPr>
              <a:t>طبیعتا</a:t>
            </a:r>
            <a:r>
              <a:rPr lang="fa-IR" sz="2800" b="1" spc="-170" dirty="0" smtClean="0">
                <a:cs typeface="B Nazanin" pitchFamily="2" charset="-78"/>
              </a:rPr>
              <a:t> حاوی </a:t>
            </a:r>
            <a:r>
              <a:rPr lang="fa-IR" sz="2800" b="1" spc="-170" dirty="0" smtClean="0">
                <a:solidFill>
                  <a:srgbClr val="FF0000"/>
                </a:solidFill>
                <a:cs typeface="B Nazanin" pitchFamily="2" charset="-78"/>
              </a:rPr>
              <a:t>مواد محافظتی </a:t>
            </a:r>
            <a:r>
              <a:rPr lang="fa-IR" sz="2800" b="1" spc="-170" dirty="0" smtClean="0">
                <a:cs typeface="B Nazanin" pitchFamily="2" charset="-78"/>
              </a:rPr>
              <a:t>(ضد حشرات و قارچها) مانند انواع مواد معطر، </a:t>
            </a:r>
            <a:r>
              <a:rPr lang="fa-IR" sz="2800" b="1" spc="-170" dirty="0" err="1" smtClean="0">
                <a:cs typeface="B Nazanin" pitchFamily="2" charset="-78"/>
              </a:rPr>
              <a:t>صمغها</a:t>
            </a:r>
            <a:r>
              <a:rPr lang="fa-IR" sz="2800" b="1" spc="-170" dirty="0" smtClean="0">
                <a:cs typeface="B Nazanin" pitchFamily="2" charset="-78"/>
              </a:rPr>
              <a:t> و تانن و یا فاقد مواد ذخیره ای نشاسته ای (مواد قندی) زیاد باشد در برابر عوامل مخرب بیولوژیک از خود پایداری بیشتری نشان می‌دهند. مثل چوب سرو و بلوط.</a:t>
            </a:r>
            <a:endParaRPr lang="en-US" sz="2800" b="1" spc="-170" dirty="0" err="1" smtClean="0">
              <a:cs typeface="B Nazanin" pitchFamily="2" charset="-78"/>
            </a:endParaRPr>
          </a:p>
        </p:txBody>
      </p:sp>
      <p:sp>
        <p:nvSpPr>
          <p:cNvPr id="9" name="Rectangle 1"/>
          <p:cNvSpPr>
            <a:spLocks noChangeArrowheads="1"/>
          </p:cNvSpPr>
          <p:nvPr/>
        </p:nvSpPr>
        <p:spPr bwMode="auto">
          <a:xfrm>
            <a:off x="6072198" y="285728"/>
            <a:ext cx="282449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fa-IR" sz="4800" b="1" spc="-170" dirty="0" smtClean="0">
                <a:cs typeface="2  Titr" pitchFamily="2" charset="-78"/>
              </a:rPr>
              <a:t>دوام طبیعی: </a:t>
            </a:r>
            <a:endParaRPr lang="en-US" sz="4800" b="1" spc="-170" dirty="0" smtClean="0">
              <a:cs typeface="2  Titr" pitchFamily="2" charset="-78"/>
            </a:endParaRPr>
          </a:p>
        </p:txBody>
      </p:sp>
      <p:pic>
        <p:nvPicPr>
          <p:cNvPr id="31746" name="Picture 66"/>
          <p:cNvPicPr>
            <a:picLocks noChangeAspect="1" noChangeArrowheads="1"/>
          </p:cNvPicPr>
          <p:nvPr/>
        </p:nvPicPr>
        <p:blipFill>
          <a:blip r:embed="rId2" cstate="print"/>
          <a:srcRect/>
          <a:stretch>
            <a:fillRect/>
          </a:stretch>
        </p:blipFill>
        <p:spPr bwMode="auto">
          <a:xfrm>
            <a:off x="239777" y="3571875"/>
            <a:ext cx="2974901" cy="3211431"/>
          </a:xfrm>
          <a:prstGeom prst="rect">
            <a:avLst/>
          </a:prstGeom>
          <a:noFill/>
          <a:ln w="9525">
            <a:noFill/>
            <a:miter lim="800000"/>
            <a:headEnd/>
            <a:tailEnd/>
          </a:ln>
        </p:spPr>
      </p:pic>
      <p:sp>
        <p:nvSpPr>
          <p:cNvPr id="6" name="Rectangle 2"/>
          <p:cNvSpPr>
            <a:spLocks noChangeArrowheads="1"/>
          </p:cNvSpPr>
          <p:nvPr/>
        </p:nvSpPr>
        <p:spPr bwMode="auto">
          <a:xfrm>
            <a:off x="3643306" y="4184886"/>
            <a:ext cx="528644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در هر حال برای افزودن به دوام طبیعی چوب باید تا حد امکان (مناسب با محیط) آنرا خشک کرد و در جای خشک نگهداشت و در محل استقرار چوب هوا دائما تهویه گردد.</a:t>
            </a:r>
            <a:endParaRPr lang="en-US" sz="2800" b="1" spc="-170" dirty="0" err="1" smtClean="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214290"/>
            <a:ext cx="8572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dirty="0">
                <a:cs typeface="B Nazanin" pitchFamily="2" charset="-78"/>
              </a:rPr>
              <a:t>چوب بر خلاف دیگر مصالح، ماهیت زنده و با روح </a:t>
            </a:r>
            <a:r>
              <a:rPr lang="fa-IR" sz="3600" dirty="0" smtClean="0">
                <a:cs typeface="B Nazanin" pitchFamily="2" charset="-78"/>
              </a:rPr>
              <a:t>دارد </a:t>
            </a:r>
            <a:r>
              <a:rPr lang="fa-IR" sz="3600" dirty="0">
                <a:cs typeface="B Nazanin" pitchFamily="2" charset="-78"/>
              </a:rPr>
              <a:t>و به عبارت دیگر وقتی که به یک صندلی چوبی نگاه می</a:t>
            </a:r>
            <a:r>
              <a:rPr lang="en-US" sz="3600" dirty="0">
                <a:cs typeface="B Nazanin" pitchFamily="2" charset="-78"/>
              </a:rPr>
              <a:t>‌</a:t>
            </a:r>
            <a:r>
              <a:rPr lang="fa-IR" sz="3600" dirty="0">
                <a:cs typeface="B Nazanin" pitchFamily="2" charset="-78"/>
              </a:rPr>
              <a:t>کنیم به یک آرامش و احساس خوبی که در دیگر مصالح وجود ندارد می رسیم چرا که این ماده روزی زنده بوده است و همانند انسان ها نفس می کشیده است، رشد می کرده است و... </a:t>
            </a:r>
            <a:endParaRPr lang="en-US" sz="3600" dirty="0">
              <a:cs typeface="B Nazanin" pitchFamily="2" charset="-78"/>
            </a:endParaRPr>
          </a:p>
        </p:txBody>
      </p:sp>
      <p:pic>
        <p:nvPicPr>
          <p:cNvPr id="2" name="Picture 2" descr="C:\Users\Masoud\Desktop\علوم تحقیق\3.jpg"/>
          <p:cNvPicPr>
            <a:picLocks noChangeAspect="1" noChangeArrowheads="1"/>
          </p:cNvPicPr>
          <p:nvPr/>
        </p:nvPicPr>
        <p:blipFill>
          <a:blip r:embed="rId2" cstate="print"/>
          <a:srcRect/>
          <a:stretch>
            <a:fillRect/>
          </a:stretch>
        </p:blipFill>
        <p:spPr bwMode="auto">
          <a:xfrm>
            <a:off x="142843" y="3214686"/>
            <a:ext cx="5539989" cy="3500462"/>
          </a:xfrm>
          <a:prstGeom prst="rect">
            <a:avLst/>
          </a:prstGeom>
          <a:noFill/>
        </p:spPr>
      </p:pic>
      <p:pic>
        <p:nvPicPr>
          <p:cNvPr id="1027" name="Picture 3" descr="C:\Users\Masoud\Desktop\علوم تحقیق\4.jpg"/>
          <p:cNvPicPr>
            <a:picLocks noChangeAspect="1" noChangeArrowheads="1"/>
          </p:cNvPicPr>
          <p:nvPr/>
        </p:nvPicPr>
        <p:blipFill>
          <a:blip r:embed="rId3" cstate="print"/>
          <a:srcRect/>
          <a:stretch>
            <a:fillRect/>
          </a:stretch>
        </p:blipFill>
        <p:spPr bwMode="auto">
          <a:xfrm>
            <a:off x="6084271" y="3357562"/>
            <a:ext cx="2488257" cy="3357586"/>
          </a:xfrm>
          <a:prstGeom prst="rect">
            <a:avLst/>
          </a:prstGeom>
          <a:noFill/>
        </p:spPr>
      </p:pic>
      <p:pic>
        <p:nvPicPr>
          <p:cNvPr id="2050" name="Picture 4" descr="2"/>
          <p:cNvPicPr>
            <a:picLocks noChangeAspect="1" noChangeArrowheads="1"/>
          </p:cNvPicPr>
          <p:nvPr/>
        </p:nvPicPr>
        <p:blipFill>
          <a:blip r:embed="rId4" cstate="print"/>
          <a:srcRect/>
          <a:stretch>
            <a:fillRect/>
          </a:stretch>
        </p:blipFill>
        <p:spPr bwMode="auto">
          <a:xfrm>
            <a:off x="214282" y="3786190"/>
            <a:ext cx="5445125" cy="248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357686" y="214290"/>
            <a:ext cx="457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dirty="0">
                <a:cs typeface="B Nazanin" pitchFamily="2" charset="-78"/>
              </a:rPr>
              <a:t>چوب بر خلاف دیگر مصالح، ماهیت زنده و با روح </a:t>
            </a:r>
            <a:r>
              <a:rPr lang="fa-IR" sz="3600" dirty="0" smtClean="0">
                <a:cs typeface="B Nazanin" pitchFamily="2" charset="-78"/>
              </a:rPr>
              <a:t>دارد </a:t>
            </a:r>
            <a:r>
              <a:rPr lang="fa-IR" sz="3600" dirty="0">
                <a:cs typeface="B Nazanin" pitchFamily="2" charset="-78"/>
              </a:rPr>
              <a:t>و به عبارت دیگر وقتی که به یک صندلی چوبی نگاه می</a:t>
            </a:r>
            <a:r>
              <a:rPr lang="en-US" sz="3600" dirty="0">
                <a:cs typeface="B Nazanin" pitchFamily="2" charset="-78"/>
              </a:rPr>
              <a:t>‌</a:t>
            </a:r>
            <a:r>
              <a:rPr lang="fa-IR" sz="3600" dirty="0">
                <a:cs typeface="B Nazanin" pitchFamily="2" charset="-78"/>
              </a:rPr>
              <a:t>کنیم به یک آرامش و احساس خوبی که در دیگر مصالح وجود ندارد می رسیم چرا که این ماده روزی زنده بوده است و همانند انسان ها نفس می کشیده است، رشد می کرده است و... </a:t>
            </a:r>
            <a:endParaRPr lang="en-US" sz="3600" dirty="0">
              <a:cs typeface="B Nazanin" pitchFamily="2" charset="-78"/>
            </a:endParaRPr>
          </a:p>
        </p:txBody>
      </p:sp>
      <p:pic>
        <p:nvPicPr>
          <p:cNvPr id="7" name="Picture 6" descr="5.jpg"/>
          <p:cNvPicPr>
            <a:picLocks noChangeAspect="1"/>
          </p:cNvPicPr>
          <p:nvPr/>
        </p:nvPicPr>
        <p:blipFill>
          <a:blip r:embed="rId2" cstate="print"/>
          <a:stretch>
            <a:fillRect/>
          </a:stretch>
        </p:blipFill>
        <p:spPr>
          <a:xfrm>
            <a:off x="0" y="-24"/>
            <a:ext cx="4359609" cy="65722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14480" y="142852"/>
            <a:ext cx="528638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400" b="1" dirty="0" smtClean="0">
                <a:cs typeface="2  Titr" pitchFamily="2" charset="-78"/>
              </a:rPr>
              <a:t>تاریخچه مصرف چوب </a:t>
            </a:r>
            <a:endParaRPr lang="en-US" sz="4400" dirty="0">
              <a:cs typeface="2  Titr" pitchFamily="2" charset="-78"/>
            </a:endParaRPr>
          </a:p>
        </p:txBody>
      </p:sp>
      <p:sp>
        <p:nvSpPr>
          <p:cNvPr id="4" name="Rectangle 2"/>
          <p:cNvSpPr>
            <a:spLocks noChangeArrowheads="1"/>
          </p:cNvSpPr>
          <p:nvPr/>
        </p:nvSpPr>
        <p:spPr bwMode="auto">
          <a:xfrm>
            <a:off x="4786314" y="958880"/>
            <a:ext cx="421484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spc="-170" dirty="0" smtClean="0">
                <a:cs typeface="B Nazanin" pitchFamily="2" charset="-78"/>
              </a:rPr>
              <a:t>چوب یکی از اولین موادی است که بطور طبیعی و فراوان در دسترس بشر قرار داشته است. از این رو تاریخ استفاده از آن به زمانهای خیلی دور می رسد. </a:t>
            </a:r>
            <a:endParaRPr lang="en-US" sz="3600" spc="-170" dirty="0">
              <a:cs typeface="B Nazanin" pitchFamily="2" charset="-78"/>
            </a:endParaRPr>
          </a:p>
        </p:txBody>
      </p:sp>
      <p:pic>
        <p:nvPicPr>
          <p:cNvPr id="5" name="Picture 4" descr="7.JPG"/>
          <p:cNvPicPr>
            <a:picLocks noChangeAspect="1"/>
          </p:cNvPicPr>
          <p:nvPr/>
        </p:nvPicPr>
        <p:blipFill>
          <a:blip r:embed="rId2" cstate="print"/>
          <a:stretch>
            <a:fillRect/>
          </a:stretch>
        </p:blipFill>
        <p:spPr>
          <a:xfrm>
            <a:off x="92048" y="928671"/>
            <a:ext cx="4408514" cy="2857520"/>
          </a:xfrm>
          <a:prstGeom prst="rect">
            <a:avLst/>
          </a:prstGeom>
        </p:spPr>
      </p:pic>
      <p:sp>
        <p:nvSpPr>
          <p:cNvPr id="6" name="TextBox 5"/>
          <p:cNvSpPr txBox="1"/>
          <p:nvPr/>
        </p:nvSpPr>
        <p:spPr>
          <a:xfrm>
            <a:off x="71438" y="3857628"/>
            <a:ext cx="9001156" cy="3046988"/>
          </a:xfrm>
          <a:prstGeom prst="rect">
            <a:avLst/>
          </a:prstGeom>
          <a:noFill/>
        </p:spPr>
        <p:txBody>
          <a:bodyPr wrap="square" rtlCol="1">
            <a:spAutoFit/>
          </a:bodyPr>
          <a:lstStyle/>
          <a:p>
            <a:pPr algn="just"/>
            <a:r>
              <a:rPr lang="fa-IR" dirty="0" smtClean="0"/>
              <a:t>. </a:t>
            </a:r>
            <a:r>
              <a:rPr lang="fa-IR" sz="3200" spc="-170" dirty="0" smtClean="0">
                <a:cs typeface="B Nazanin" pitchFamily="2" charset="-78"/>
              </a:rPr>
              <a:t>بطور کلی می توان گفت با آنکه انسان قبل از تاریخ پناهگاه زندگی خود را از </a:t>
            </a:r>
            <a:r>
              <a:rPr lang="fa-IR" sz="3200" spc="-170" dirty="0" err="1" smtClean="0">
                <a:cs typeface="B Nazanin" pitchFamily="2" charset="-78"/>
              </a:rPr>
              <a:t>غارنشینی</a:t>
            </a:r>
            <a:r>
              <a:rPr lang="fa-IR" sz="3200" spc="-170" dirty="0" smtClean="0">
                <a:cs typeface="B Nazanin" pitchFamily="2" charset="-78"/>
              </a:rPr>
              <a:t> آغاز کرد ولی از چوب قدیم‌تر از سایر مواد استفاده نمود. در کاوشهای باستان </a:t>
            </a:r>
            <a:r>
              <a:rPr lang="fa-IR" sz="3200" spc="-170" dirty="0" err="1" smtClean="0">
                <a:cs typeface="B Nazanin" pitchFamily="2" charset="-78"/>
              </a:rPr>
              <a:t>شناسی</a:t>
            </a:r>
            <a:r>
              <a:rPr lang="fa-IR" sz="3200" spc="-170" dirty="0" smtClean="0">
                <a:cs typeface="B Nazanin" pitchFamily="2" charset="-78"/>
              </a:rPr>
              <a:t> در کنار دریاچه‌های سوئیس </a:t>
            </a:r>
            <a:r>
              <a:rPr lang="fa-IR" sz="3200" spc="-170" dirty="0" err="1" smtClean="0">
                <a:cs typeface="B Nazanin" pitchFamily="2" charset="-78"/>
              </a:rPr>
              <a:t>ساووا</a:t>
            </a:r>
            <a:r>
              <a:rPr lang="fa-IR" sz="3200" spc="-170" dirty="0" smtClean="0">
                <a:cs typeface="B Nazanin" pitchFamily="2" charset="-78"/>
              </a:rPr>
              <a:t>(در حوزه آلپ) ایتالیا و بسیاری از نقاط دیگر که در گذشته در آب قرار داشته‌اند پایه‌های چوبی خانه‌های شناور مربوط به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دوران پارینه سنگی‌، </a:t>
            </a:r>
            <a:r>
              <a:rPr lang="fa-I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نوسنگی</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و عصر آهن</a:t>
            </a:r>
            <a:r>
              <a:rPr lang="fa-IR" sz="3200" spc="-170" dirty="0" smtClean="0">
                <a:cs typeface="B Nazanin" pitchFamily="2" charset="-78"/>
              </a:rPr>
              <a:t> هنوز به دست می آید که نشانه قدمت استفاده از چوب در ساختمان ، وسایل کار و منزل می باشد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14480"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تاریخچه مصرف چوب </a:t>
            </a:r>
            <a:endParaRPr lang="en-US" sz="4800" dirty="0">
              <a:cs typeface="2  Titr" pitchFamily="2" charset="-78"/>
            </a:endParaRPr>
          </a:p>
        </p:txBody>
      </p:sp>
      <p:sp>
        <p:nvSpPr>
          <p:cNvPr id="4" name="Rectangle 2"/>
          <p:cNvSpPr>
            <a:spLocks noChangeArrowheads="1"/>
          </p:cNvSpPr>
          <p:nvPr/>
        </p:nvSpPr>
        <p:spPr bwMode="auto">
          <a:xfrm>
            <a:off x="2143108" y="1000108"/>
            <a:ext cx="68580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spc="-170" dirty="0" smtClean="0">
                <a:cs typeface="B Nazanin" pitchFamily="2" charset="-78"/>
              </a:rPr>
              <a:t>مساله قابل توجه در تاریخچه مصرف چوب، تکامل صنایع چوبی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در مصر قدیم است که از حدود 3200 سال قبل از میلاد</a:t>
            </a:r>
            <a:r>
              <a:rPr lang="fa-IR" sz="3600" spc="-170" dirty="0" smtClean="0">
                <a:cs typeface="B Nazanin" pitchFamily="2" charset="-78"/>
              </a:rPr>
              <a:t> به خوبی به فنون کار با چوب آشنا بوده </a:t>
            </a:r>
            <a:r>
              <a:rPr lang="fa-IR" sz="3600" spc="-170" dirty="0" err="1" smtClean="0">
                <a:cs typeface="B Nazanin" pitchFamily="2" charset="-78"/>
              </a:rPr>
              <a:t>اند</a:t>
            </a:r>
            <a:r>
              <a:rPr lang="fa-IR" sz="3600" spc="-170" dirty="0" smtClean="0">
                <a:cs typeface="B Nazanin" pitchFamily="2" charset="-78"/>
              </a:rPr>
              <a:t> و در دوره </a:t>
            </a:r>
            <a:r>
              <a:rPr lang="fa-IR" sz="3600" spc="-170" dirty="0" err="1" smtClean="0">
                <a:cs typeface="B Nazanin" pitchFamily="2" charset="-78"/>
              </a:rPr>
              <a:t>آنئولی</a:t>
            </a:r>
            <a:r>
              <a:rPr lang="fa-IR" sz="3600" spc="-170" dirty="0" smtClean="0">
                <a:cs typeface="B Nazanin" pitchFamily="2" charset="-78"/>
              </a:rPr>
              <a:t> تیک (دوره سنگ و مس) از فلز مس افزارهای تبدیل چوب ساخته </a:t>
            </a:r>
            <a:r>
              <a:rPr lang="fa-IR" sz="3600" spc="-170" dirty="0" err="1" smtClean="0">
                <a:cs typeface="B Nazanin" pitchFamily="2" charset="-78"/>
              </a:rPr>
              <a:t>اند</a:t>
            </a:r>
            <a:r>
              <a:rPr lang="fa-IR" sz="3600" spc="-170" dirty="0" smtClean="0">
                <a:cs typeface="B Nazanin" pitchFamily="2" charset="-78"/>
              </a:rPr>
              <a:t>.</a:t>
            </a:r>
            <a:endParaRPr lang="en-US" sz="3600" spc="-170" dirty="0" smtClean="0">
              <a:cs typeface="B Nazanin" pitchFamily="2" charset="-78"/>
            </a:endParaRPr>
          </a:p>
        </p:txBody>
      </p:sp>
      <p:pic>
        <p:nvPicPr>
          <p:cNvPr id="6" name="Picture 5" descr="11.jpg"/>
          <p:cNvPicPr>
            <a:picLocks noChangeAspect="1"/>
          </p:cNvPicPr>
          <p:nvPr/>
        </p:nvPicPr>
        <p:blipFill>
          <a:blip r:embed="rId2" cstate="print"/>
          <a:srcRect t="2488" b="5823"/>
          <a:stretch>
            <a:fillRect/>
          </a:stretch>
        </p:blipFill>
        <p:spPr>
          <a:xfrm>
            <a:off x="0" y="0"/>
            <a:ext cx="2143107" cy="4500570"/>
          </a:xfrm>
          <a:prstGeom prst="rect">
            <a:avLst/>
          </a:prstGeom>
        </p:spPr>
      </p:pic>
      <p:pic>
        <p:nvPicPr>
          <p:cNvPr id="5" name="Picture 4" descr="7.JPG"/>
          <p:cNvPicPr>
            <a:picLocks noChangeAspect="1"/>
          </p:cNvPicPr>
          <p:nvPr/>
        </p:nvPicPr>
        <p:blipFill>
          <a:blip r:embed="rId3" cstate="print"/>
          <a:stretch>
            <a:fillRect/>
          </a:stretch>
        </p:blipFill>
        <p:spPr>
          <a:xfrm>
            <a:off x="71406" y="4429132"/>
            <a:ext cx="1856648" cy="2357454"/>
          </a:xfrm>
          <a:prstGeom prst="rect">
            <a:avLst/>
          </a:prstGeom>
        </p:spPr>
      </p:pic>
      <p:sp>
        <p:nvSpPr>
          <p:cNvPr id="8" name="Rectangle 2"/>
          <p:cNvSpPr>
            <a:spLocks noChangeArrowheads="1"/>
          </p:cNvSpPr>
          <p:nvPr/>
        </p:nvSpPr>
        <p:spPr bwMode="auto">
          <a:xfrm>
            <a:off x="2071670" y="4000504"/>
            <a:ext cx="685804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spc="-170" dirty="0" smtClean="0">
                <a:cs typeface="B Nazanin" pitchFamily="2" charset="-78"/>
              </a:rPr>
              <a:t>مبل سازی ، که نمونه بارز آن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تخت سلطنتی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توتان</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خامون</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ملکه مصر  که از چوب آبنوس ساخته شده است و مربوط به 4000 سال</a:t>
            </a:r>
            <a:r>
              <a:rPr lang="fa-IR" sz="3600" spc="-170" dirty="0" smtClean="0">
                <a:cs typeface="B Nazanin" pitchFamily="2" charset="-78"/>
              </a:rPr>
              <a:t> قبل می باشد، رونق بسزائی داشته است.</a:t>
            </a:r>
            <a:endParaRPr lang="en-US" sz="3600" spc="-170" dirty="0" err="1" smtClean="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14480"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تاریخچه مصرف چوب </a:t>
            </a:r>
            <a:endParaRPr lang="en-US" sz="4800" dirty="0">
              <a:cs typeface="2  Titr" pitchFamily="2" charset="-78"/>
            </a:endParaRPr>
          </a:p>
        </p:txBody>
      </p:sp>
      <p:sp>
        <p:nvSpPr>
          <p:cNvPr id="4" name="Rectangle 2"/>
          <p:cNvSpPr>
            <a:spLocks noChangeArrowheads="1"/>
          </p:cNvSpPr>
          <p:nvPr/>
        </p:nvSpPr>
        <p:spPr bwMode="auto">
          <a:xfrm>
            <a:off x="4214810" y="1000108"/>
            <a:ext cx="47863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spc="-170" dirty="0" smtClean="0">
                <a:cs typeface="B Nazanin" pitchFamily="2" charset="-78"/>
              </a:rPr>
              <a:t>در امپراطوری چین در حدود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یازده قرن قبل از میلاد مسیح</a:t>
            </a:r>
            <a:r>
              <a:rPr lang="fa-IR" sz="3600" spc="-170" dirty="0" smtClean="0">
                <a:cs typeface="B Nazanin" pitchFamily="2" charset="-78"/>
              </a:rPr>
              <a:t> چوب به قدری اهمیت و ارزش داشته است که آئین نامه </a:t>
            </a:r>
            <a:r>
              <a:rPr lang="fa-IR" sz="3600" spc="-170" dirty="0" err="1" smtClean="0">
                <a:cs typeface="B Nazanin" pitchFamily="2" charset="-78"/>
              </a:rPr>
              <a:t>هائی</a:t>
            </a:r>
            <a:r>
              <a:rPr lang="fa-IR" sz="3600" spc="-170" dirty="0" smtClean="0">
                <a:cs typeface="B Nazanin" pitchFamily="2" charset="-78"/>
              </a:rPr>
              <a:t> برای تنبیه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متخلفین که درختان را قطع می‌کرده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اند</a:t>
            </a:r>
            <a:r>
              <a:rPr lang="fa-IR" sz="3600" spc="-170" dirty="0" smtClean="0">
                <a:cs typeface="B Nazanin" pitchFamily="2" charset="-78"/>
              </a:rPr>
              <a:t> وضع شده است.</a:t>
            </a:r>
            <a:endParaRPr lang="en-US" sz="3600" spc="-170" dirty="0" smtClean="0">
              <a:cs typeface="B Nazanin" pitchFamily="2" charset="-78"/>
            </a:endParaRPr>
          </a:p>
        </p:txBody>
      </p:sp>
      <p:sp>
        <p:nvSpPr>
          <p:cNvPr id="8" name="Rectangle 2"/>
          <p:cNvSpPr>
            <a:spLocks noChangeArrowheads="1"/>
          </p:cNvSpPr>
          <p:nvPr/>
        </p:nvSpPr>
        <p:spPr bwMode="auto">
          <a:xfrm>
            <a:off x="0" y="4406824"/>
            <a:ext cx="892971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600" spc="-170" dirty="0" smtClean="0">
                <a:cs typeface="B Nazanin" pitchFamily="2" charset="-78"/>
              </a:rPr>
              <a:t>در معابد </a:t>
            </a:r>
            <a:r>
              <a:rPr lang="fa-IR" sz="3600" spc="-170" dirty="0" err="1" smtClean="0">
                <a:cs typeface="B Nazanin" pitchFamily="2" charset="-78"/>
              </a:rPr>
              <a:t>بودائی</a:t>
            </a:r>
            <a:r>
              <a:rPr lang="fa-IR" sz="3600" spc="-170" dirty="0" smtClean="0">
                <a:cs typeface="B Nazanin" pitchFamily="2" charset="-78"/>
              </a:rPr>
              <a:t> که در هند و جنوب شرقی آسیا در اعصار بسیار قدیم ساخته شده‌اند مجسمه‌های چوبی به اشکال مختلف قرارداده شده است، که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ظرافت هنرهای چوبی و اطلاع از خواص این ماده را بازگو می‌کند </a:t>
            </a:r>
            <a:r>
              <a:rPr lang="fa-IR" sz="3600" spc="-170" dirty="0" smtClean="0">
                <a:cs typeface="B Nazanin" pitchFamily="2" charset="-78"/>
              </a:rPr>
              <a:t>و غالب آنها از چوب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خوش بوی صندل </a:t>
            </a:r>
            <a:r>
              <a:rPr lang="fa-IR" sz="3600" spc="-170" dirty="0" smtClean="0">
                <a:cs typeface="B Nazanin" pitchFamily="2" charset="-78"/>
              </a:rPr>
              <a:t>می‌باشد.</a:t>
            </a:r>
            <a:endParaRPr lang="en-US" sz="3600" spc="-170" dirty="0" smtClean="0">
              <a:cs typeface="B Nazanin" pitchFamily="2" charset="-78"/>
            </a:endParaRPr>
          </a:p>
        </p:txBody>
      </p:sp>
      <p:pic>
        <p:nvPicPr>
          <p:cNvPr id="3076" name="Picture 15" descr="4ktytnb"/>
          <p:cNvPicPr>
            <a:picLocks noChangeAspect="1" noChangeArrowheads="1"/>
          </p:cNvPicPr>
          <p:nvPr/>
        </p:nvPicPr>
        <p:blipFill>
          <a:blip r:embed="rId2" cstate="print">
            <a:lum contrast="20000"/>
          </a:blip>
          <a:srcRect/>
          <a:stretch>
            <a:fillRect/>
          </a:stretch>
        </p:blipFill>
        <p:spPr bwMode="auto">
          <a:xfrm>
            <a:off x="125403" y="1285860"/>
            <a:ext cx="3732217"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14480" y="142852"/>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تاریخچه مصرف چوب </a:t>
            </a:r>
            <a:endParaRPr lang="en-US" sz="4800" dirty="0">
              <a:cs typeface="2  Titr" pitchFamily="2" charset="-78"/>
            </a:endParaRPr>
          </a:p>
        </p:txBody>
      </p:sp>
      <p:sp>
        <p:nvSpPr>
          <p:cNvPr id="4" name="Rectangle 2"/>
          <p:cNvSpPr>
            <a:spLocks noChangeArrowheads="1"/>
          </p:cNvSpPr>
          <p:nvPr/>
        </p:nvSpPr>
        <p:spPr bwMode="auto">
          <a:xfrm>
            <a:off x="3357554" y="857232"/>
            <a:ext cx="5643602" cy="3990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ts val="3800"/>
              </a:lnSpc>
            </a:pPr>
            <a:r>
              <a:rPr lang="fa-IR" sz="3600" spc="-170" dirty="0" smtClean="0">
                <a:cs typeface="B Nazanin" pitchFamily="2" charset="-78"/>
              </a:rPr>
              <a:t>پس از توسعه دین مسیح، صنایع و هنرهای چوبی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تحت تاثیر عقاید این دین قرار گرفت و شاهکارهای هنری</a:t>
            </a:r>
            <a:r>
              <a:rPr lang="fa-IR" sz="3600" spc="-170" dirty="0" smtClean="0">
                <a:cs typeface="B Nazanin" pitchFamily="2" charset="-78"/>
              </a:rPr>
              <a:t>، بازگو کننده آمال قلبی هنرمندان و کار </a:t>
            </a:r>
            <a:r>
              <a:rPr lang="fa-IR" sz="3600" spc="-170" dirty="0" err="1" smtClean="0">
                <a:cs typeface="B Nazanin" pitchFamily="2" charset="-78"/>
              </a:rPr>
              <a:t>ورزان</a:t>
            </a:r>
            <a:r>
              <a:rPr lang="fa-IR" sz="3600" spc="-170" dirty="0" smtClean="0">
                <a:cs typeface="B Nazanin" pitchFamily="2" charset="-78"/>
              </a:rPr>
              <a:t> در ساختمان </a:t>
            </a:r>
            <a:r>
              <a:rPr lang="fa-IR" sz="3600" spc="-170" dirty="0" err="1" smtClean="0">
                <a:cs typeface="B Nazanin" pitchFamily="2" charset="-78"/>
              </a:rPr>
              <a:t>کلیساها</a:t>
            </a:r>
            <a:r>
              <a:rPr lang="fa-IR" sz="3600" spc="-170" dirty="0" smtClean="0">
                <a:cs typeface="B Nazanin" pitchFamily="2" charset="-78"/>
              </a:rPr>
              <a:t>، هنوز هم به چشم می خورد. جالب اینکه در اغلب این آثار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چوب بلوط که در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شرائط</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طبیعی دوام زیاد دارد </a:t>
            </a:r>
            <a:r>
              <a:rPr lang="fa-IR" sz="3600" spc="-170" dirty="0" smtClean="0">
                <a:cs typeface="B Nazanin" pitchFamily="2" charset="-78"/>
              </a:rPr>
              <a:t>مورد استفاده قرار گرفته است. </a:t>
            </a:r>
            <a:endParaRPr lang="en-US" sz="3600" spc="-170" dirty="0" smtClean="0">
              <a:cs typeface="B Nazanin" pitchFamily="2" charset="-78"/>
            </a:endParaRPr>
          </a:p>
        </p:txBody>
      </p:sp>
      <p:sp>
        <p:nvSpPr>
          <p:cNvPr id="8" name="Rectangle 2"/>
          <p:cNvSpPr>
            <a:spLocks noChangeArrowheads="1"/>
          </p:cNvSpPr>
          <p:nvPr/>
        </p:nvSpPr>
        <p:spPr bwMode="auto">
          <a:xfrm>
            <a:off x="142876" y="4929198"/>
            <a:ext cx="89297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2800" b="1" spc="-170" dirty="0" smtClean="0">
                <a:cs typeface="B Nazanin" pitchFamily="2" charset="-78"/>
              </a:rPr>
              <a:t>همانطور که قبلا گفته شد از زمان شروع قرون معاصر (حدود 200سال پیش) صنایع چوب عصر جدیدی آغاز کرد </a:t>
            </a:r>
            <a:r>
              <a:rPr lang="fa-I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و سرانجام در سال 1808 در انگلستان اولین ماشین چوب بری که شامل یک اره تسمه ای بود، </a:t>
            </a:r>
            <a:r>
              <a:rPr lang="fa-IR" sz="2800" b="1" spc="-170" dirty="0" smtClean="0">
                <a:cs typeface="B Nazanin" pitchFamily="2" charset="-78"/>
              </a:rPr>
              <a:t>که در پیرامون دو گردونه می‌چرخید، ساخته می شد و تدریجا در سایر نقاط صنعتی اروپا این روش معمول گردید .</a:t>
            </a:r>
            <a:endParaRPr lang="en-US" sz="2800" b="1" spc="-170" dirty="0" smtClean="0">
              <a:cs typeface="B Nazanin" pitchFamily="2" charset="-78"/>
            </a:endParaRPr>
          </a:p>
        </p:txBody>
      </p:sp>
      <p:pic>
        <p:nvPicPr>
          <p:cNvPr id="20482" name="Picture 18" descr="singer1"/>
          <p:cNvPicPr>
            <a:picLocks noChangeAspect="1" noChangeArrowheads="1"/>
          </p:cNvPicPr>
          <p:nvPr/>
        </p:nvPicPr>
        <p:blipFill>
          <a:blip r:embed="rId2" cstate="print"/>
          <a:srcRect t="13855" b="10110"/>
          <a:stretch>
            <a:fillRect/>
          </a:stretch>
        </p:blipFill>
        <p:spPr bwMode="auto">
          <a:xfrm>
            <a:off x="214282" y="1214422"/>
            <a:ext cx="3083095"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714480" y="97673"/>
            <a:ext cx="5286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a-IR" sz="4800" b="1" dirty="0" smtClean="0">
                <a:cs typeface="2  Titr" pitchFamily="2" charset="-78"/>
              </a:rPr>
              <a:t>تاریخچه مصرف چوب </a:t>
            </a:r>
            <a:endParaRPr lang="en-US" sz="4800" dirty="0">
              <a:cs typeface="2  Titr" pitchFamily="2" charset="-78"/>
            </a:endParaRPr>
          </a:p>
        </p:txBody>
      </p:sp>
      <p:sp>
        <p:nvSpPr>
          <p:cNvPr id="4" name="Rectangle 2"/>
          <p:cNvSpPr>
            <a:spLocks noChangeArrowheads="1"/>
          </p:cNvSpPr>
          <p:nvPr/>
        </p:nvSpPr>
        <p:spPr bwMode="auto">
          <a:xfrm>
            <a:off x="285720" y="1055732"/>
            <a:ext cx="8715436"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ts val="3800"/>
              </a:lnSpc>
            </a:pPr>
            <a:r>
              <a:rPr lang="fa-IR" sz="3600" dirty="0" smtClean="0">
                <a:cs typeface="B Nazanin" pitchFamily="2" charset="-78"/>
              </a:rPr>
              <a:t>مصرف چوب در ایران تاریخ </a:t>
            </a:r>
            <a:r>
              <a:rPr lang="fa-IR" sz="3600" dirty="0" err="1" smtClean="0">
                <a:cs typeface="B Nazanin" pitchFamily="2" charset="-78"/>
              </a:rPr>
              <a:t>مدونی</a:t>
            </a:r>
            <a:r>
              <a:rPr lang="fa-IR" sz="3600" dirty="0" smtClean="0">
                <a:cs typeface="B Nazanin" pitchFamily="2" charset="-78"/>
              </a:rPr>
              <a:t> از اعصار باستانی ندارد. ولی طبق مطالعاتی که توسط </a:t>
            </a:r>
            <a:r>
              <a:rPr lang="fa-IR" sz="3600" dirty="0" err="1" smtClean="0">
                <a:cs typeface="B Nazanin" pitchFamily="2" charset="-78"/>
              </a:rPr>
              <a:t>کاوشگران</a:t>
            </a:r>
            <a:r>
              <a:rPr lang="fa-IR" sz="3600" dirty="0" smtClean="0">
                <a:cs typeface="B Nazanin" pitchFamily="2" charset="-78"/>
              </a:rPr>
              <a:t> انجام شده است </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مردمان بومی ایران قبل از مهاجرت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آریائی</a:t>
            </a:r>
            <a:r>
              <a:rPr lang="fa-I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ها از حدود 4200 سال قبل از میلاد مسیح چوب را برای خانه سازی مصرف می کرده </a:t>
            </a:r>
            <a:r>
              <a:rPr lang="fa-IR"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اند</a:t>
            </a:r>
            <a:r>
              <a:rPr lang="fa-IR" sz="3600" dirty="0" smtClean="0">
                <a:cs typeface="B Nazanin" pitchFamily="2" charset="-78"/>
              </a:rPr>
              <a:t> و البته استفاده از چوب در تهیه </a:t>
            </a:r>
            <a:r>
              <a:rPr lang="fa-IR" sz="3600" dirty="0" err="1" smtClean="0">
                <a:cs typeface="B Nazanin" pitchFamily="2" charset="-78"/>
              </a:rPr>
              <a:t>وسائل</a:t>
            </a:r>
            <a:r>
              <a:rPr lang="fa-IR" sz="3600" dirty="0" smtClean="0">
                <a:cs typeface="B Nazanin" pitchFamily="2" charset="-78"/>
              </a:rPr>
              <a:t> کشاورزی نیز رونق داشته است. </a:t>
            </a:r>
            <a:endParaRPr lang="en-US" sz="3600" dirty="0" smtClean="0">
              <a:cs typeface="B Nazanin" pitchFamily="2" charset="-78"/>
            </a:endParaRPr>
          </a:p>
        </p:txBody>
      </p:sp>
      <p:sp>
        <p:nvSpPr>
          <p:cNvPr id="8" name="Rectangle 2"/>
          <p:cNvSpPr>
            <a:spLocks noChangeArrowheads="1"/>
          </p:cNvSpPr>
          <p:nvPr/>
        </p:nvSpPr>
        <p:spPr bwMode="auto">
          <a:xfrm>
            <a:off x="142844" y="4224417"/>
            <a:ext cx="892975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a-IR" sz="3200" b="1" spc="-170" dirty="0" smtClean="0">
                <a:cs typeface="B Nazanin" pitchFamily="2" charset="-78"/>
              </a:rPr>
              <a:t>ولی از زمان هخامنشیان که تاریخ مدون تری در دسترس می باشد مصرف چوب در امپراطوری ایران مشخص تر است و در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سنگ نوشته </a:t>
            </a:r>
            <a:r>
              <a:rPr lang="fa-IR"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هائی</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 که از تخت جمشید </a:t>
            </a:r>
            <a:r>
              <a:rPr lang="fa-IR" sz="3200" b="1" spc="-170" dirty="0" smtClean="0">
                <a:cs typeface="B Nazanin" pitchFamily="2" charset="-78"/>
              </a:rPr>
              <a:t>به دست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آمده استفاده از چوب سدر در پوشش و تزئینات کاخها</a:t>
            </a:r>
            <a:r>
              <a:rPr lang="fa-IR" sz="3200" b="1" spc="-170" dirty="0" smtClean="0">
                <a:cs typeface="B Nazanin" pitchFamily="2" charset="-78"/>
              </a:rPr>
              <a:t> مشخص شده‌است.</a:t>
            </a:r>
            <a:endParaRPr lang="en-US" sz="3200" b="1" spc="-170" dirty="0" smtClean="0">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7087</TotalTime>
  <Words>1931</Words>
  <Application>Microsoft Office PowerPoint</Application>
  <PresentationFormat>On-screen Show (4:3)</PresentationFormat>
  <Paragraphs>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Masoud</dc:creator>
  <cp:lastModifiedBy>a</cp:lastModifiedBy>
  <cp:revision>10</cp:revision>
  <dcterms:created xsi:type="dcterms:W3CDTF">2011-11-12T19:51:46Z</dcterms:created>
  <dcterms:modified xsi:type="dcterms:W3CDTF">2015-08-08T04:50:42Z</dcterms:modified>
</cp:coreProperties>
</file>