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333" r:id="rId2"/>
    <p:sldId id="256" r:id="rId3"/>
    <p:sldId id="257" r:id="rId4"/>
    <p:sldId id="329" r:id="rId5"/>
    <p:sldId id="258" r:id="rId6"/>
    <p:sldId id="259" r:id="rId7"/>
    <p:sldId id="260" r:id="rId8"/>
    <p:sldId id="278" r:id="rId9"/>
    <p:sldId id="315" r:id="rId10"/>
    <p:sldId id="261" r:id="rId11"/>
    <p:sldId id="262" r:id="rId12"/>
    <p:sldId id="312" r:id="rId13"/>
    <p:sldId id="281" r:id="rId14"/>
    <p:sldId id="282" r:id="rId15"/>
    <p:sldId id="263" r:id="rId16"/>
    <p:sldId id="266" r:id="rId17"/>
    <p:sldId id="274" r:id="rId18"/>
    <p:sldId id="273" r:id="rId19"/>
    <p:sldId id="332" r:id="rId20"/>
    <p:sldId id="275" r:id="rId21"/>
    <p:sldId id="276" r:id="rId22"/>
    <p:sldId id="279" r:id="rId23"/>
    <p:sldId id="277" r:id="rId24"/>
    <p:sldId id="280" r:id="rId25"/>
    <p:sldId id="264" r:id="rId26"/>
    <p:sldId id="265" r:id="rId27"/>
    <p:sldId id="269" r:id="rId28"/>
    <p:sldId id="270" r:id="rId29"/>
    <p:sldId id="271" r:id="rId30"/>
    <p:sldId id="286" r:id="rId31"/>
    <p:sldId id="283" r:id="rId32"/>
    <p:sldId id="284" r:id="rId33"/>
    <p:sldId id="285" r:id="rId34"/>
    <p:sldId id="287" r:id="rId35"/>
    <p:sldId id="288" r:id="rId36"/>
    <p:sldId id="293" r:id="rId37"/>
    <p:sldId id="317" r:id="rId38"/>
    <p:sldId id="294" r:id="rId39"/>
    <p:sldId id="289" r:id="rId40"/>
    <p:sldId id="292" r:id="rId41"/>
    <p:sldId id="318" r:id="rId42"/>
    <p:sldId id="316" r:id="rId43"/>
    <p:sldId id="301" r:id="rId44"/>
    <p:sldId id="302" r:id="rId45"/>
    <p:sldId id="303" r:id="rId46"/>
    <p:sldId id="304" r:id="rId47"/>
    <p:sldId id="305" r:id="rId48"/>
    <p:sldId id="306" r:id="rId49"/>
    <p:sldId id="307" r:id="rId50"/>
    <p:sldId id="308" r:id="rId51"/>
    <p:sldId id="309" r:id="rId52"/>
    <p:sldId id="310" r:id="rId53"/>
    <p:sldId id="319" r:id="rId54"/>
    <p:sldId id="320" r:id="rId55"/>
    <p:sldId id="321" r:id="rId56"/>
    <p:sldId id="322" r:id="rId57"/>
    <p:sldId id="323" r:id="rId58"/>
    <p:sldId id="324" r:id="rId59"/>
    <p:sldId id="296" r:id="rId60"/>
    <p:sldId id="297" r:id="rId61"/>
    <p:sldId id="298" r:id="rId62"/>
    <p:sldId id="299" r:id="rId63"/>
    <p:sldId id="300" r:id="rId64"/>
    <p:sldId id="290" r:id="rId65"/>
    <p:sldId id="313" r:id="rId66"/>
    <p:sldId id="314" r:id="rId67"/>
    <p:sldId id="331" r:id="rId68"/>
    <p:sldId id="330" r:id="rId69"/>
    <p:sldId id="325" r:id="rId70"/>
    <p:sldId id="326" r:id="rId71"/>
    <p:sldId id="327" r:id="rId72"/>
    <p:sldId id="328" r:id="rId73"/>
    <p:sldId id="268" r:id="rId74"/>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3486" autoAdjust="0"/>
  </p:normalViewPr>
  <p:slideViewPr>
    <p:cSldViewPr>
      <p:cViewPr>
        <p:scale>
          <a:sx n="90" d="100"/>
          <a:sy n="90" d="100"/>
        </p:scale>
        <p:origin x="1018" y="39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342161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339020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3772826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413564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83362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1861472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63875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583872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86841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0D20D-38F1-492A-AB2B-D2E2DC1F411F}" type="datetimeFigureOut">
              <a:rPr lang="en-US" smtClean="0"/>
              <a:pPr/>
              <a:t>4/30/2017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131255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30D20D-38F1-492A-AB2B-D2E2DC1F411F}" type="datetimeFigureOut">
              <a:rPr lang="en-US" smtClean="0"/>
              <a:pPr/>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161911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30D20D-38F1-492A-AB2B-D2E2DC1F411F}" type="datetimeFigureOut">
              <a:rPr lang="en-US" smtClean="0"/>
              <a:pPr/>
              <a:t>4/30/2017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175355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30D20D-38F1-492A-AB2B-D2E2DC1F411F}" type="datetimeFigureOut">
              <a:rPr lang="en-US" smtClean="0"/>
              <a:pPr/>
              <a:t>4/30/2017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167249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0D20D-38F1-492A-AB2B-D2E2DC1F411F}" type="datetimeFigureOut">
              <a:rPr lang="en-US" smtClean="0"/>
              <a:pPr/>
              <a:t>4/30/2017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41407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0D20D-38F1-492A-AB2B-D2E2DC1F411F}" type="datetimeFigureOut">
              <a:rPr lang="en-US" smtClean="0"/>
              <a:pPr/>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405813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0D20D-38F1-492A-AB2B-D2E2DC1F411F}" type="datetimeFigureOut">
              <a:rPr lang="en-US" smtClean="0"/>
              <a:pPr/>
              <a:t>4/30/2017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8412CA-C13E-406C-962D-A0BF33A4F1EE}" type="slidenum">
              <a:rPr lang="en-US" smtClean="0"/>
              <a:pPr/>
              <a:t>‹#›</a:t>
            </a:fld>
            <a:endParaRPr lang="en-US"/>
          </a:p>
        </p:txBody>
      </p:sp>
    </p:spTree>
    <p:extLst>
      <p:ext uri="{BB962C8B-B14F-4D97-AF65-F5344CB8AC3E}">
        <p14:creationId xmlns:p14="http://schemas.microsoft.com/office/powerpoint/2010/main" val="46609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7930D20D-38F1-492A-AB2B-D2E2DC1F411F}" type="datetimeFigureOut">
              <a:rPr lang="en-US" smtClean="0"/>
              <a:pPr/>
              <a:t>4/30/2017</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6E8412CA-C13E-406C-962D-A0BF33A4F1EE}" type="slidenum">
              <a:rPr lang="en-US" smtClean="0"/>
              <a:pPr/>
              <a:t>‹#›</a:t>
            </a:fld>
            <a:endParaRPr lang="en-US"/>
          </a:p>
        </p:txBody>
      </p:sp>
    </p:spTree>
    <p:extLst>
      <p:ext uri="{BB962C8B-B14F-4D97-AF65-F5344CB8AC3E}">
        <p14:creationId xmlns:p14="http://schemas.microsoft.com/office/powerpoint/2010/main" val="23070922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312" y="39297"/>
            <a:ext cx="7498080" cy="857250"/>
          </a:xfrm>
        </p:spPr>
        <p:txBody>
          <a:bodyPr>
            <a:noAutofit/>
          </a:bodyPr>
          <a:lstStyle/>
          <a:p>
            <a:pPr algn="r" rtl="1"/>
            <a:r>
              <a:rPr lang="fa-IR" sz="4800" dirty="0" smtClean="0">
                <a:solidFill>
                  <a:schemeClr val="tx1"/>
                </a:solidFill>
                <a:latin typeface="IranNastaliq" pitchFamily="18" charset="0"/>
                <a:cs typeface="B Titr" panose="00000700000000000000" pitchFamily="2" charset="-78"/>
              </a:rPr>
              <a:t>                                                                              آشنايي با معماري اسلامي</a:t>
            </a:r>
            <a:endParaRPr lang="en-US" sz="4800" dirty="0">
              <a:solidFill>
                <a:schemeClr val="tx1"/>
              </a:solidFill>
              <a:latin typeface="IranNastaliq" pitchFamily="18" charset="0"/>
              <a:cs typeface="B Titr" panose="00000700000000000000" pitchFamily="2" charset="-78"/>
            </a:endParaRPr>
          </a:p>
        </p:txBody>
      </p:sp>
      <p:sp>
        <p:nvSpPr>
          <p:cNvPr id="5" name="Content Placeholder 2"/>
          <p:cNvSpPr>
            <a:spLocks noGrp="1"/>
          </p:cNvSpPr>
          <p:nvPr>
            <p:ph sz="half" idx="1"/>
          </p:nvPr>
        </p:nvSpPr>
        <p:spPr>
          <a:xfrm>
            <a:off x="1752600" y="1962150"/>
            <a:ext cx="7098792" cy="3497580"/>
          </a:xfrm>
        </p:spPr>
        <p:txBody>
          <a:bodyPr>
            <a:normAutofit lnSpcReduction="10000"/>
          </a:bodyPr>
          <a:lstStyle/>
          <a:p>
            <a:pPr algn="r" rtl="1">
              <a:buNone/>
            </a:pPr>
            <a:r>
              <a:rPr lang="fa-IR" dirty="0" smtClean="0">
                <a:cs typeface="B Titr" panose="00000700000000000000" pitchFamily="2" charset="-78"/>
              </a:rPr>
              <a:t>زير </a:t>
            </a:r>
            <a:r>
              <a:rPr lang="fa-IR" dirty="0" smtClean="0">
                <a:cs typeface="B Titr" panose="00000700000000000000" pitchFamily="2" charset="-78"/>
              </a:rPr>
              <a:t>نظر استاد گرانقدر سركار خانم مهندس رفيعي</a:t>
            </a:r>
          </a:p>
          <a:p>
            <a:pPr algn="r" rtl="1">
              <a:buNone/>
            </a:pPr>
            <a:r>
              <a:rPr lang="fa-IR" dirty="0" smtClean="0">
                <a:cs typeface="B Titr" panose="00000700000000000000" pitchFamily="2" charset="-78"/>
              </a:rPr>
              <a:t>                                 </a:t>
            </a:r>
          </a:p>
          <a:p>
            <a:pPr algn="r" rtl="1">
              <a:buNone/>
            </a:pPr>
            <a:r>
              <a:rPr lang="fa-IR" sz="3600" dirty="0" smtClean="0">
                <a:latin typeface="IranNastaliq" pitchFamily="18" charset="0"/>
                <a:cs typeface="B Titr" panose="00000700000000000000" pitchFamily="2" charset="-78"/>
              </a:rPr>
              <a:t>دانشجويان</a:t>
            </a:r>
            <a:r>
              <a:rPr lang="fa-IR" sz="3600" dirty="0" smtClean="0">
                <a:latin typeface="IranNastaliq" pitchFamily="18" charset="0"/>
                <a:cs typeface="B Titr" panose="00000700000000000000" pitchFamily="2" charset="-78"/>
              </a:rPr>
              <a:t>:</a:t>
            </a:r>
          </a:p>
          <a:p>
            <a:pPr algn="r" rtl="1">
              <a:buNone/>
            </a:pPr>
            <a:r>
              <a:rPr lang="fa-IR" sz="2400" dirty="0" smtClean="0">
                <a:latin typeface="IranNastaliq" pitchFamily="18" charset="0"/>
                <a:cs typeface="B Titr" panose="00000700000000000000" pitchFamily="2" charset="-78"/>
              </a:rPr>
              <a:t>                                                                                                                                                          مريم جزغاني</a:t>
            </a:r>
          </a:p>
          <a:p>
            <a:pPr algn="r" rtl="1">
              <a:buNone/>
            </a:pPr>
            <a:r>
              <a:rPr lang="fa-IR" sz="2400" dirty="0" smtClean="0">
                <a:latin typeface="IranNastaliq" pitchFamily="18" charset="0"/>
                <a:cs typeface="B Titr" panose="00000700000000000000" pitchFamily="2" charset="-78"/>
              </a:rPr>
              <a:t>    زهرا </a:t>
            </a:r>
            <a:r>
              <a:rPr lang="fa-IR" sz="2400" dirty="0" smtClean="0">
                <a:latin typeface="IranNastaliq" pitchFamily="18" charset="0"/>
                <a:cs typeface="B Titr" panose="00000700000000000000" pitchFamily="2" charset="-78"/>
              </a:rPr>
              <a:t>رضايي                      </a:t>
            </a:r>
          </a:p>
          <a:p>
            <a:pPr algn="r" rtl="1">
              <a:buNone/>
            </a:pPr>
            <a:r>
              <a:rPr lang="fa-IR" sz="2400" dirty="0" smtClean="0">
                <a:latin typeface="IranNastaliq" pitchFamily="18" charset="0"/>
                <a:cs typeface="B Titr" panose="00000700000000000000" pitchFamily="2" charset="-78"/>
              </a:rPr>
              <a:t> </a:t>
            </a:r>
            <a:endParaRPr lang="fa-IR" sz="2400" dirty="0" smtClean="0">
              <a:latin typeface="IranNastaliq" pitchFamily="18" charset="0"/>
              <a:cs typeface="B Titr" panose="00000700000000000000" pitchFamily="2" charset="-78"/>
            </a:endParaRPr>
          </a:p>
          <a:p>
            <a:pPr algn="r" rtl="1">
              <a:buNone/>
            </a:pPr>
            <a:r>
              <a:rPr lang="fa-IR" sz="3200" dirty="0" smtClean="0">
                <a:latin typeface="IranNastaliq" pitchFamily="18" charset="0"/>
                <a:cs typeface="B Titr" panose="00000700000000000000" pitchFamily="2" charset="-78"/>
              </a:rPr>
              <a:t>                                                                         </a:t>
            </a:r>
            <a:endParaRPr lang="en-US" sz="1600" dirty="0">
              <a:cs typeface="B Titr" panose="00000700000000000000" pitchFamily="2" charset="-78"/>
            </a:endParaRPr>
          </a:p>
        </p:txBody>
      </p:sp>
      <p:sp>
        <p:nvSpPr>
          <p:cNvPr id="4" name="Subtitle 2"/>
          <p:cNvSpPr txBox="1">
            <a:spLocks/>
          </p:cNvSpPr>
          <p:nvPr/>
        </p:nvSpPr>
        <p:spPr>
          <a:xfrm>
            <a:off x="1444752" y="209550"/>
            <a:ext cx="7406640" cy="3755952"/>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lgn="just" rtl="1">
              <a:buNone/>
            </a:pPr>
            <a:r>
              <a:rPr lang="fa-IR" sz="1600" dirty="0" smtClean="0">
                <a:latin typeface="IranNastaliq" pitchFamily="18" charset="0"/>
                <a:cs typeface="B Titr" panose="00000700000000000000" pitchFamily="2" charset="-78"/>
              </a:rPr>
              <a:t>                                                                                                                                                                                                                                          </a:t>
            </a:r>
            <a:r>
              <a:rPr lang="fa-IR" sz="1600" dirty="0" smtClean="0">
                <a:solidFill>
                  <a:schemeClr val="tx1"/>
                </a:solidFill>
                <a:latin typeface="IranNastaliq" pitchFamily="18" charset="0"/>
                <a:cs typeface="B Titr" panose="00000700000000000000" pitchFamily="2" charset="-78"/>
              </a:rPr>
              <a:t>بسم الله   الرحمن الرحيم </a:t>
            </a:r>
            <a:endParaRPr lang="en-US" sz="1600" dirty="0">
              <a:solidFill>
                <a:schemeClr val="tx1"/>
              </a:solidFill>
              <a:latin typeface="IranNastaliq" pitchFamily="18" charset="0"/>
              <a:cs typeface="B Titr" panose="00000700000000000000" pitchFamily="2" charset="-78"/>
            </a:endParaRPr>
          </a:p>
        </p:txBody>
      </p:sp>
      <p:sp>
        <p:nvSpPr>
          <p:cNvPr id="3" name="Rectangle 2"/>
          <p:cNvSpPr/>
          <p:nvPr/>
        </p:nvSpPr>
        <p:spPr>
          <a:xfrm>
            <a:off x="521033" y="4629150"/>
            <a:ext cx="832279" cy="369332"/>
          </a:xfrm>
          <a:prstGeom prst="rect">
            <a:avLst/>
          </a:prstGeom>
        </p:spPr>
        <p:txBody>
          <a:bodyPr wrap="none">
            <a:spAutoFit/>
          </a:bodyPr>
          <a:lstStyle/>
          <a:p>
            <a:pPr algn="r" rtl="1">
              <a:buNone/>
            </a:pPr>
            <a:r>
              <a:rPr lang="fa-IR" dirty="0">
                <a:latin typeface="IranNastaliq" pitchFamily="18" charset="0"/>
                <a:cs typeface="B Titr" panose="00000700000000000000" pitchFamily="2" charset="-78"/>
              </a:rPr>
              <a:t>بهار </a:t>
            </a:r>
            <a:r>
              <a:rPr lang="fa-IR" sz="1050" dirty="0">
                <a:latin typeface="IranNastaliq" pitchFamily="18" charset="0"/>
                <a:cs typeface="B Titr" panose="00000700000000000000" pitchFamily="2" charset="-78"/>
              </a:rPr>
              <a:t>1389</a:t>
            </a:r>
            <a:endParaRPr lang="en-US" sz="1050" dirty="0">
              <a:cs typeface="B Titr" panose="00000700000000000000" pitchFamily="2" charset="-78"/>
            </a:endParaRPr>
          </a:p>
        </p:txBody>
      </p:sp>
    </p:spTree>
    <p:extLst>
      <p:ext uri="{BB962C8B-B14F-4D97-AF65-F5344CB8AC3E}">
        <p14:creationId xmlns:p14="http://schemas.microsoft.com/office/powerpoint/2010/main" val="16826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0" end="0"/>
                                            </p:txEl>
                                          </p:spTgt>
                                        </p:tgtEl>
                                        <p:attrNameLst>
                                          <p:attrName>ppt_w</p:attrName>
                                        </p:attrNameLst>
                                      </p:cBhvr>
                                    </p:anim>
                                    <p:anim by="(#ppt_w*0.50)" calcmode="lin" valueType="num">
                                      <p:cBhvr>
                                        <p:cTn id="8" dur="500" decel="50000" autoRev="1" fill="hold">
                                          <p:stCondLst>
                                            <p:cond delay="0"/>
                                          </p:stCondLst>
                                        </p:cTn>
                                        <p:tgtEl>
                                          <p:spTgt spid="4">
                                            <p:txEl>
                                              <p:pRg st="0" end="0"/>
                                            </p:txEl>
                                          </p:spTgt>
                                        </p:tgtEl>
                                        <p:attrNameLst>
                                          <p:attrName>ppt_x</p:attrName>
                                        </p:attrNameLst>
                                      </p:cBhvr>
                                    </p:anim>
                                    <p:anim from="(-#ppt_h/2)" to="(#ppt_y)" calcmode="lin" valueType="num">
                                      <p:cBhvr>
                                        <p:cTn id="9" dur="1000" fill="hold">
                                          <p:stCondLst>
                                            <p:cond delay="0"/>
                                          </p:stCondLst>
                                        </p:cTn>
                                        <p:tgtEl>
                                          <p:spTgt spid="4">
                                            <p:txEl>
                                              <p:pRg st="0" end="0"/>
                                            </p:txEl>
                                          </p:spTgt>
                                        </p:tgtEl>
                                        <p:attrNameLst>
                                          <p:attrName>ppt_y</p:attrName>
                                        </p:attrNameLst>
                                      </p:cBhvr>
                                    </p:anim>
                                    <p:animRot by="21600000">
                                      <p:cBhvr>
                                        <p:cTn id="10" dur="1000" fill="hold">
                                          <p:stCondLst>
                                            <p:cond delay="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4095750"/>
            <a:ext cx="7086600" cy="857250"/>
          </a:xfrm>
        </p:spPr>
        <p:txBody>
          <a:bodyPr>
            <a:normAutofit/>
          </a:bodyPr>
          <a:lstStyle/>
          <a:p>
            <a:pPr algn="r" rtl="1"/>
            <a:r>
              <a:rPr lang="fa-IR" sz="1800" dirty="0" smtClean="0">
                <a:solidFill>
                  <a:schemeClr val="tx1"/>
                </a:solidFill>
                <a:latin typeface="IranNastaliq" pitchFamily="18" charset="0"/>
                <a:cs typeface="B Titr" panose="00000700000000000000" pitchFamily="2" charset="-78"/>
              </a:rPr>
              <a:t>                                                                                                                                                                                                                                                                                                                                                                                              گرم خانه حمام علي قلي آقا</a:t>
            </a:r>
            <a:endParaRPr lang="en-US" sz="1800" dirty="0">
              <a:solidFill>
                <a:schemeClr val="tx1"/>
              </a:solidFill>
              <a:latin typeface="IranNastaliq" pitchFamily="18" charset="0"/>
              <a:cs typeface="B Titr" panose="00000700000000000000" pitchFamily="2" charset="-78"/>
            </a:endParaRPr>
          </a:p>
        </p:txBody>
      </p:sp>
      <p:pic>
        <p:nvPicPr>
          <p:cNvPr id="7" name="Content Placeholder 6" descr="IMG_1146.JPG"/>
          <p:cNvPicPr>
            <a:picLocks noGrp="1" noChangeAspect="1"/>
          </p:cNvPicPr>
          <p:nvPr>
            <p:ph sz="half" idx="1"/>
          </p:nvPr>
        </p:nvPicPr>
        <p:blipFill>
          <a:blip r:embed="rId2" cstate="print">
            <a:lum contrast="30000"/>
          </a:blip>
          <a:stretch>
            <a:fillRect/>
          </a:stretch>
        </p:blipFill>
        <p:spPr>
          <a:xfrm rot="16200000">
            <a:off x="633525" y="234307"/>
            <a:ext cx="3990752" cy="4191001"/>
          </a:xfrm>
        </p:spPr>
      </p:pic>
      <p:sp>
        <p:nvSpPr>
          <p:cNvPr id="4" name="Content Placeholder 3"/>
          <p:cNvSpPr>
            <a:spLocks noGrp="1"/>
          </p:cNvSpPr>
          <p:nvPr>
            <p:ph sz="half" idx="2"/>
          </p:nvPr>
        </p:nvSpPr>
        <p:spPr>
          <a:xfrm>
            <a:off x="5054601" y="361950"/>
            <a:ext cx="3867912" cy="3497580"/>
          </a:xfrm>
        </p:spPr>
        <p:txBody>
          <a:bodyPr>
            <a:normAutofit/>
          </a:bodyPr>
          <a:lstStyle/>
          <a:p>
            <a:pPr algn="just" rtl="1">
              <a:buNone/>
            </a:pPr>
            <a:r>
              <a:rPr lang="fa-IR" sz="2000" b="1" dirty="0" smtClean="0">
                <a:cs typeface="B Titr" panose="00000700000000000000" pitchFamily="2" charset="-78"/>
              </a:rPr>
              <a:t>   کريز: </a:t>
            </a:r>
          </a:p>
          <a:p>
            <a:pPr algn="just" rtl="1">
              <a:buNone/>
            </a:pPr>
            <a:r>
              <a:rPr lang="fa-IR" sz="2000" b="1" dirty="0" smtClean="0">
                <a:cs typeface="B Nazanin" panose="00000400000000000000" pitchFamily="2" charset="-78"/>
              </a:rPr>
              <a:t>    </a:t>
            </a:r>
            <a:r>
              <a:rPr lang="fa-IR" sz="2000" dirty="0" smtClean="0">
                <a:cs typeface="B Nazanin" panose="00000400000000000000" pitchFamily="2" charset="-78"/>
              </a:rPr>
              <a:t>فضاهای کوچک و فرورفته در اطراف گرمخانه ها که گاهی به آن کريچه هم مي گويند.مکانی است که اعيان و اشراف در آن استحمام مي كردند.     </a:t>
            </a:r>
          </a:p>
          <a:p>
            <a:pPr algn="just" rtl="1">
              <a:buNone/>
            </a:pPr>
            <a:r>
              <a:rPr lang="fa-IR" sz="2000" b="1" dirty="0" smtClean="0">
                <a:cs typeface="B Titr" panose="00000700000000000000" pitchFamily="2" charset="-78"/>
              </a:rPr>
              <a:t>   تيون( تيان):</a:t>
            </a:r>
          </a:p>
          <a:p>
            <a:pPr algn="just" rtl="1">
              <a:buNone/>
            </a:pPr>
            <a:r>
              <a:rPr lang="fa-IR" sz="2000" dirty="0" smtClean="0">
                <a:cs typeface="B Nazanin" panose="00000400000000000000" pitchFamily="2" charset="-78"/>
              </a:rPr>
              <a:t>    ديگ آب گرم حمام ساخته شده از فولاد و مس و مقداری قلع و روی.(هفت جوش)                                                                           </a:t>
            </a:r>
            <a:endParaRPr lang="en-US" sz="2000" dirty="0" smtClean="0">
              <a:cs typeface="B Nazanin" panose="00000400000000000000" pitchFamily="2" charset="-78"/>
            </a:endParaRPr>
          </a:p>
          <a:p>
            <a:pPr algn="just" rtl="1">
              <a:buNone/>
            </a:pPr>
            <a:endParaRPr lang="en-US" sz="2000" dirty="0">
              <a:cs typeface="B Nazanin" panose="00000400000000000000" pitchFamily="2" charset="-78"/>
            </a:endParaRPr>
          </a:p>
        </p:txBody>
      </p:sp>
    </p:spTree>
  </p:cSld>
  <p:clrMapOvr>
    <a:masterClrMapping/>
  </p:clrMapOvr>
  <p:transition spd="slow">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714750"/>
            <a:ext cx="7498080" cy="857250"/>
          </a:xfrm>
        </p:spPr>
        <p:txBody>
          <a:bodyPr>
            <a:normAutofit/>
          </a:bodyPr>
          <a:lstStyle/>
          <a:p>
            <a:pPr algn="r" rtl="1"/>
            <a:r>
              <a:rPr lang="fa-IR" sz="1400" dirty="0" smtClean="0">
                <a:solidFill>
                  <a:schemeClr val="tx1"/>
                </a:solidFill>
                <a:latin typeface="IranNastaliq" pitchFamily="18" charset="0"/>
                <a:cs typeface="B Titr" panose="00000700000000000000" pitchFamily="2" charset="-78"/>
              </a:rPr>
              <a:t>                                                                                                                                                                                                                                                                                                                                                                                                                  محل تون در زير خزينه حمام فين كاشان</a:t>
            </a:r>
            <a:endParaRPr lang="en-US" sz="1400" dirty="0">
              <a:solidFill>
                <a:schemeClr val="tx1"/>
              </a:solidFill>
              <a:latin typeface="IranNastaliq" pitchFamily="18" charset="0"/>
              <a:cs typeface="B Titr" panose="00000700000000000000" pitchFamily="2" charset="-78"/>
            </a:endParaRPr>
          </a:p>
        </p:txBody>
      </p:sp>
      <p:pic>
        <p:nvPicPr>
          <p:cNvPr id="5" name="Content Placeholder 4" descr="16.jpg"/>
          <p:cNvPicPr>
            <a:picLocks noGrp="1" noChangeAspect="1"/>
          </p:cNvPicPr>
          <p:nvPr>
            <p:ph sz="half" idx="1"/>
          </p:nvPr>
        </p:nvPicPr>
        <p:blipFill>
          <a:blip r:embed="rId2" cstate="print"/>
          <a:stretch>
            <a:fillRect/>
          </a:stretch>
        </p:blipFill>
        <p:spPr>
          <a:xfrm>
            <a:off x="609600" y="514350"/>
            <a:ext cx="3746500" cy="3352800"/>
          </a:xfrm>
        </p:spPr>
      </p:pic>
      <p:sp>
        <p:nvSpPr>
          <p:cNvPr id="4" name="Content Placeholder 3"/>
          <p:cNvSpPr>
            <a:spLocks noGrp="1"/>
          </p:cNvSpPr>
          <p:nvPr>
            <p:ph sz="half" idx="2"/>
          </p:nvPr>
        </p:nvSpPr>
        <p:spPr>
          <a:xfrm>
            <a:off x="4953000" y="285750"/>
            <a:ext cx="4020312" cy="4933950"/>
          </a:xfrm>
        </p:spPr>
        <p:txBody>
          <a:bodyPr>
            <a:noAutofit/>
          </a:bodyPr>
          <a:lstStyle/>
          <a:p>
            <a:pPr algn="just" rtl="1">
              <a:buNone/>
            </a:pPr>
            <a:r>
              <a:rPr lang="fa-IR" sz="1800" b="1" dirty="0" smtClean="0">
                <a:cs typeface="B Titr" panose="00000700000000000000" pitchFamily="2" charset="-78"/>
              </a:rPr>
              <a:t>     گلخن(خن):</a:t>
            </a:r>
          </a:p>
          <a:p>
            <a:pPr algn="just" rtl="1">
              <a:buNone/>
            </a:pPr>
            <a:r>
              <a:rPr lang="fa-IR" sz="1800" dirty="0" smtClean="0">
                <a:cs typeface="B Nazanin" panose="00000400000000000000" pitchFamily="2" charset="-78"/>
              </a:rPr>
              <a:t>     فضايي است که درزيرتيون قرار دارد و به آتشدان  وتون نيز معروف است وبرای روشن کردن تيون و گرم کردن آن استفاده مي شود.مسير دسترسی آن از بيرون ازحمام وگذر عمومی است و محلی برای انبار کردن سوخت حمام دارد. </a:t>
            </a:r>
          </a:p>
          <a:p>
            <a:pPr algn="just" rtl="1">
              <a:buNone/>
            </a:pPr>
            <a:r>
              <a:rPr lang="fa-IR" sz="1800" b="1" dirty="0" smtClean="0">
                <a:cs typeface="B Nazanin" panose="00000400000000000000" pitchFamily="2" charset="-78"/>
              </a:rPr>
              <a:t>    </a:t>
            </a:r>
            <a:r>
              <a:rPr lang="fa-IR" sz="1800" b="1" dirty="0" smtClean="0">
                <a:cs typeface="B Titr" panose="00000700000000000000" pitchFamily="2" charset="-78"/>
              </a:rPr>
              <a:t>ميانداب:</a:t>
            </a:r>
          </a:p>
          <a:p>
            <a:pPr algn="just" rtl="1">
              <a:buNone/>
            </a:pPr>
            <a:r>
              <a:rPr lang="fa-IR" sz="1800" b="1" dirty="0" smtClean="0">
                <a:cs typeface="B Nazanin" panose="00000400000000000000" pitchFamily="2" charset="-78"/>
              </a:rPr>
              <a:t>    </a:t>
            </a:r>
            <a:r>
              <a:rPr lang="fa-IR" sz="1800" dirty="0" smtClean="0">
                <a:cs typeface="B Nazanin" panose="00000400000000000000" pitchFamily="2" charset="-78"/>
              </a:rPr>
              <a:t>مکانی است که آب خزينه حمام را پس از تعويض در آن می ريزند.</a:t>
            </a:r>
            <a:endParaRPr lang="en-US" sz="1800" dirty="0" smtClean="0">
              <a:cs typeface="B Nazanin" panose="00000400000000000000" pitchFamily="2" charset="-78"/>
            </a:endParaRPr>
          </a:p>
          <a:p>
            <a:pPr algn="just" rtl="1">
              <a:buNone/>
            </a:pPr>
            <a:r>
              <a:rPr lang="fa-IR" sz="1800" b="1" dirty="0" smtClean="0">
                <a:cs typeface="B Titr" panose="00000700000000000000" pitchFamily="2" charset="-78"/>
              </a:rPr>
              <a:t>     دستک:</a:t>
            </a:r>
          </a:p>
          <a:p>
            <a:pPr algn="just" rtl="1">
              <a:buNone/>
            </a:pPr>
            <a:r>
              <a:rPr lang="fa-IR" sz="1800" dirty="0" smtClean="0">
                <a:cs typeface="B Nazanin" panose="00000400000000000000" pitchFamily="2" charset="-78"/>
              </a:rPr>
              <a:t>    مکانی است در دهليز ورودی که در آن آب سرد (آب معمولی )وجود دارد که از آن آب برای وضو گرفتن استفاده می شود.                                  </a:t>
            </a:r>
            <a:endParaRPr lang="en-US" sz="1800" dirty="0" smtClean="0">
              <a:cs typeface="B Nazanin" panose="00000400000000000000" pitchFamily="2" charset="-78"/>
            </a:endParaRPr>
          </a:p>
          <a:p>
            <a:pPr algn="just" rtl="1">
              <a:buNone/>
            </a:pPr>
            <a:r>
              <a:rPr lang="fa-IR" sz="1800" b="1" dirty="0" smtClean="0">
                <a:cs typeface="B Nazanin" panose="00000400000000000000" pitchFamily="2" charset="-78"/>
              </a:rPr>
              <a:t>     </a:t>
            </a:r>
            <a:r>
              <a:rPr lang="fa-IR" sz="1800" dirty="0" smtClean="0">
                <a:cs typeface="B Nazanin" panose="00000400000000000000" pitchFamily="2" charset="-78"/>
              </a:rPr>
              <a:t>    </a:t>
            </a:r>
            <a:endParaRPr lang="en-US" sz="1800" dirty="0">
              <a:cs typeface="B Nazanin" panose="00000400000000000000" pitchFamily="2" charset="-78"/>
            </a:endParaRPr>
          </a:p>
        </p:txBody>
      </p:sp>
    </p:spTree>
  </p:cSld>
  <p:clrMapOvr>
    <a:masterClrMapping/>
  </p:clrMapOvr>
  <p:transition spd="slow">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037" y="-35983"/>
            <a:ext cx="6447501" cy="990600"/>
          </a:xfrm>
        </p:spPr>
        <p:txBody>
          <a:bodyPr>
            <a:normAutofit/>
          </a:bodyPr>
          <a:lstStyle/>
          <a:p>
            <a:pPr algn="r" rtl="1"/>
            <a:r>
              <a:rPr lang="fa-IR" sz="2400" dirty="0" smtClean="0">
                <a:solidFill>
                  <a:schemeClr val="tx1"/>
                </a:solidFill>
                <a:latin typeface="IranNastaliq" pitchFamily="18" charset="0"/>
                <a:cs typeface="B Titr" panose="00000700000000000000" pitchFamily="2" charset="-78"/>
              </a:rPr>
              <a:t>                                                                                                                                   تقسيم بندي فضاها در حمام</a:t>
            </a:r>
            <a:endParaRPr lang="en-US" sz="2400"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1295400" y="1143000"/>
            <a:ext cx="7848600" cy="3497580"/>
          </a:xfrm>
        </p:spPr>
        <p:txBody>
          <a:bodyPr>
            <a:normAutofit/>
          </a:bodyPr>
          <a:lstStyle/>
          <a:p>
            <a:pPr algn="just" rtl="1">
              <a:buNone/>
            </a:pPr>
            <a:r>
              <a:rPr lang="fa-IR" sz="2000" dirty="0" smtClean="0">
                <a:cs typeface="Mitra" pitchFamily="2" charset="-78"/>
              </a:rPr>
              <a:t>    از آنجايي که استحمام شامل مراحل مختلفی است ،لذا حمامهای سنتی ايران دارای فضاهايي با عملکردهاو خصوصيات متفاوت بوده اند .در اين رابطه فضاهای داخل حمام را می توان به سه قسمت :</a:t>
            </a:r>
          </a:p>
          <a:p>
            <a:pPr algn="just" rtl="1">
              <a:buNone/>
            </a:pPr>
            <a:r>
              <a:rPr lang="fa-IR" sz="2000" dirty="0" smtClean="0">
                <a:cs typeface="Mitra" pitchFamily="2" charset="-78"/>
              </a:rPr>
              <a:t>     1 -نيمه گرم و نيمه مرطوب   </a:t>
            </a:r>
          </a:p>
          <a:p>
            <a:pPr algn="just" rtl="1">
              <a:buNone/>
            </a:pPr>
            <a:r>
              <a:rPr lang="fa-IR" sz="2000" dirty="0" smtClean="0">
                <a:cs typeface="Mitra" pitchFamily="2" charset="-78"/>
              </a:rPr>
              <a:t>     2-گرم و مرطوب  </a:t>
            </a:r>
          </a:p>
          <a:p>
            <a:pPr algn="just" rtl="1">
              <a:buNone/>
            </a:pPr>
            <a:r>
              <a:rPr lang="fa-IR" sz="2000" dirty="0" smtClean="0">
                <a:cs typeface="Mitra" pitchFamily="2" charset="-78"/>
              </a:rPr>
              <a:t>     3-بسيار گرم و بسيار مرطوب  تقسيم نمود.</a:t>
            </a:r>
            <a:endParaRPr lang="en-US" sz="2000" dirty="0" smtClean="0">
              <a:cs typeface="Mitra" pitchFamily="2" charset="-78"/>
            </a:endParaRPr>
          </a:p>
          <a:p>
            <a:pPr algn="r" rtl="1">
              <a:buNone/>
            </a:pPr>
            <a:r>
              <a:rPr lang="fa-IR" sz="2000" dirty="0" smtClean="0"/>
              <a:t>    </a:t>
            </a:r>
            <a:endParaRPr lang="en-US" sz="2000" dirty="0"/>
          </a:p>
        </p:txBody>
      </p:sp>
      <p:pic>
        <p:nvPicPr>
          <p:cNvPr id="6" name="Picture 5" descr="11.jpg"/>
          <p:cNvPicPr>
            <a:picLocks noChangeAspect="1"/>
          </p:cNvPicPr>
          <p:nvPr/>
        </p:nvPicPr>
        <p:blipFill>
          <a:blip r:embed="rId2" cstate="print">
            <a:lum contrast="40000"/>
          </a:blip>
          <a:stretch>
            <a:fillRect/>
          </a:stretch>
        </p:blipFill>
        <p:spPr>
          <a:xfrm>
            <a:off x="781512" y="2114550"/>
            <a:ext cx="4412788" cy="2173482"/>
          </a:xfrm>
          <a:prstGeom prst="rect">
            <a:avLst/>
          </a:prstGeom>
        </p:spPr>
      </p:pic>
    </p:spTree>
  </p:cSld>
  <p:clrMapOvr>
    <a:masterClrMapping/>
  </p:clrMapOvr>
  <p:transition spd="slow">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449"/>
            <a:ext cx="7498080" cy="857250"/>
          </a:xfrm>
        </p:spPr>
        <p:txBody>
          <a:bodyPr>
            <a:normAutofit fontScale="90000"/>
          </a:bodyPr>
          <a:lstStyle/>
          <a:p>
            <a:pPr algn="r" rtl="1"/>
            <a:r>
              <a:rPr lang="fa-IR" dirty="0" smtClean="0">
                <a:solidFill>
                  <a:schemeClr val="tx1"/>
                </a:solidFill>
                <a:latin typeface="IranNastaliq" pitchFamily="18" charset="0"/>
                <a:cs typeface="B Titr" panose="00000700000000000000" pitchFamily="2" charset="-78"/>
              </a:rPr>
              <a:t>                                                                                                                                               تاثير اقليم بر حمام ها</a:t>
            </a:r>
            <a:endParaRPr lang="en-US" dirty="0">
              <a:solidFill>
                <a:schemeClr val="tx1"/>
              </a:solidFill>
              <a:latin typeface="IranNastaliq" pitchFamily="18" charset="0"/>
              <a:cs typeface="B Titr" panose="00000700000000000000" pitchFamily="2" charset="-78"/>
            </a:endParaRPr>
          </a:p>
        </p:txBody>
      </p:sp>
      <p:pic>
        <p:nvPicPr>
          <p:cNvPr id="5" name="Content Placeholder 4" descr="IMG_1338.JPG"/>
          <p:cNvPicPr>
            <a:picLocks noGrp="1" noChangeAspect="1"/>
          </p:cNvPicPr>
          <p:nvPr>
            <p:ph sz="half" idx="1"/>
          </p:nvPr>
        </p:nvPicPr>
        <p:blipFill>
          <a:blip r:embed="rId2" cstate="print">
            <a:lum contrast="40000"/>
          </a:blip>
          <a:stretch>
            <a:fillRect/>
          </a:stretch>
        </p:blipFill>
        <p:spPr>
          <a:xfrm>
            <a:off x="500380" y="590550"/>
            <a:ext cx="4629850" cy="3501231"/>
          </a:xfrm>
        </p:spPr>
      </p:pic>
      <p:sp>
        <p:nvSpPr>
          <p:cNvPr id="4" name="Content Placeholder 3"/>
          <p:cNvSpPr>
            <a:spLocks noGrp="1"/>
          </p:cNvSpPr>
          <p:nvPr>
            <p:ph sz="half" idx="2"/>
          </p:nvPr>
        </p:nvSpPr>
        <p:spPr>
          <a:xfrm>
            <a:off x="5029200" y="1123950"/>
            <a:ext cx="4267200" cy="3497580"/>
          </a:xfrm>
        </p:spPr>
        <p:txBody>
          <a:bodyPr>
            <a:normAutofit/>
          </a:bodyPr>
          <a:lstStyle/>
          <a:p>
            <a:pPr algn="r" rtl="1">
              <a:buNone/>
            </a:pPr>
            <a:r>
              <a:rPr lang="fa-IR" sz="2000" dirty="0" smtClean="0">
                <a:cs typeface="B Nazanin" panose="00000400000000000000" pitchFamily="2" charset="-78"/>
              </a:rPr>
              <a:t>    در مناطق گرم و خشک و خصوصاً مناطق سرد ،جهت حفظ حرارت داخل حمام ،کالبد ساختمان تا حد ممکن در داخل زمين قرار می گرفته است. در روستاهای کوهستانی و يا روستاهايي که امکان دسترسی به چوب آسان بوده ،حمامها غالباًبا تير چوبی و کاهگل پوشيده شده است در سواحل جنوبی دريای خزر به جهت بارندگی بسيار زياد،بامها يا به صورت شيبدار و يا به صورت طاق و گنبد اجرا می شده است .</a:t>
            </a:r>
            <a:endParaRPr lang="en-US" sz="2000" dirty="0" smtClean="0">
              <a:cs typeface="B Nazanin" panose="00000400000000000000" pitchFamily="2" charset="-78"/>
            </a:endParaRPr>
          </a:p>
          <a:p>
            <a:pPr algn="r" rtl="1">
              <a:buNone/>
            </a:pPr>
            <a:endParaRPr lang="en-US" sz="2000" dirty="0">
              <a:cs typeface="B Nazanin" panose="00000400000000000000" pitchFamily="2" charset="-78"/>
            </a:endParaRPr>
          </a:p>
        </p:txBody>
      </p:sp>
      <p:sp>
        <p:nvSpPr>
          <p:cNvPr id="6" name="Title 1"/>
          <p:cNvSpPr txBox="1">
            <a:spLocks/>
          </p:cNvSpPr>
          <p:nvPr/>
        </p:nvSpPr>
        <p:spPr>
          <a:xfrm>
            <a:off x="-2886010" y="3940731"/>
            <a:ext cx="749808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حمام قاضيلر در بازار خلخال(اقليم سرد)</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IMG_1320.JPG"/>
          <p:cNvPicPr>
            <a:picLocks noGrp="1" noChangeAspect="1"/>
          </p:cNvPicPr>
          <p:nvPr>
            <p:ph sz="half" idx="1"/>
          </p:nvPr>
        </p:nvPicPr>
        <p:blipFill>
          <a:blip r:embed="rId2" cstate="print">
            <a:lum contrast="40000"/>
          </a:blip>
          <a:stretch>
            <a:fillRect/>
          </a:stretch>
        </p:blipFill>
        <p:spPr>
          <a:xfrm>
            <a:off x="381000" y="1481931"/>
            <a:ext cx="4038600" cy="2986881"/>
          </a:xfrm>
        </p:spPr>
      </p:pic>
      <p:pic>
        <p:nvPicPr>
          <p:cNvPr id="8" name="Content Placeholder 7" descr="IMG_1334.JPG"/>
          <p:cNvPicPr>
            <a:picLocks noGrp="1" noChangeAspect="1"/>
          </p:cNvPicPr>
          <p:nvPr>
            <p:ph sz="half" idx="2"/>
          </p:nvPr>
        </p:nvPicPr>
        <p:blipFill>
          <a:blip r:embed="rId3" cstate="print">
            <a:lum contrast="40000"/>
          </a:blip>
          <a:stretch>
            <a:fillRect/>
          </a:stretch>
        </p:blipFill>
        <p:spPr>
          <a:xfrm>
            <a:off x="4953000" y="285750"/>
            <a:ext cx="3866092" cy="2899569"/>
          </a:xfrm>
        </p:spPr>
      </p:pic>
      <p:sp>
        <p:nvSpPr>
          <p:cNvPr id="9" name="Title 1"/>
          <p:cNvSpPr txBox="1">
            <a:spLocks/>
          </p:cNvSpPr>
          <p:nvPr/>
        </p:nvSpPr>
        <p:spPr>
          <a:xfrm>
            <a:off x="3962400" y="2983310"/>
            <a:ext cx="749808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بام حمام گنجعلي خان</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10" name="Title 1"/>
          <p:cNvSpPr txBox="1">
            <a:spLocks/>
          </p:cNvSpPr>
          <p:nvPr/>
        </p:nvSpPr>
        <p:spPr>
          <a:xfrm>
            <a:off x="-3749040" y="4286250"/>
            <a:ext cx="786384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گرمابه</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گلشن در لاهيجان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71600" y="4178830"/>
            <a:ext cx="7086600" cy="857250"/>
          </a:xfrm>
        </p:spPr>
        <p:txBody>
          <a:bodyPr>
            <a:normAutofit/>
          </a:bodyPr>
          <a:lstStyle/>
          <a:p>
            <a:pPr algn="r" rtl="1"/>
            <a:r>
              <a:rPr lang="fa-IR" sz="1600" dirty="0" smtClean="0">
                <a:solidFill>
                  <a:schemeClr val="tx1"/>
                </a:solidFill>
                <a:latin typeface="IranNastaliq" pitchFamily="18" charset="0"/>
                <a:cs typeface="B Titr" panose="00000700000000000000" pitchFamily="2" charset="-78"/>
              </a:rPr>
              <a:t>                                                                                                                                                                                                                                                                                                                                                                                                                                                            حمام گنجعلي خان</a:t>
            </a:r>
            <a:endParaRPr lang="en-US" sz="1600"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4114802" y="209550"/>
            <a:ext cx="4817532" cy="4267200"/>
          </a:xfrm>
        </p:spPr>
        <p:txBody>
          <a:bodyPr>
            <a:noAutofit/>
          </a:bodyPr>
          <a:lstStyle/>
          <a:p>
            <a:pPr algn="r" rtl="1">
              <a:buNone/>
            </a:pPr>
            <a:r>
              <a:rPr lang="fa-IR" sz="2400" dirty="0" smtClean="0">
                <a:latin typeface="IranNastaliq" pitchFamily="18" charset="0"/>
                <a:cs typeface="B Titr" panose="00000700000000000000" pitchFamily="2" charset="-78"/>
              </a:rPr>
              <a:t>نحوه </a:t>
            </a:r>
            <a:r>
              <a:rPr lang="fa-IR" sz="2400" dirty="0" smtClean="0">
                <a:latin typeface="IranNastaliq" pitchFamily="18" charset="0"/>
                <a:cs typeface="B Titr" panose="00000700000000000000" pitchFamily="2" charset="-78"/>
              </a:rPr>
              <a:t>قرار گيري حمام ها نسبت به سطح </a:t>
            </a:r>
            <a:r>
              <a:rPr lang="fa-IR" sz="2400" dirty="0" smtClean="0">
                <a:latin typeface="IranNastaliq" pitchFamily="18" charset="0"/>
                <a:cs typeface="B Titr" panose="00000700000000000000" pitchFamily="2" charset="-78"/>
              </a:rPr>
              <a:t>معابر  </a:t>
            </a:r>
            <a:r>
              <a:rPr lang="fa-IR" sz="2400" dirty="0" smtClean="0">
                <a:latin typeface="IranNastaliq" pitchFamily="18" charset="0"/>
                <a:cs typeface="B Titr" panose="00000700000000000000" pitchFamily="2" charset="-78"/>
              </a:rPr>
              <a:t>:</a:t>
            </a:r>
          </a:p>
          <a:p>
            <a:pPr algn="r" rtl="1">
              <a:buNone/>
            </a:pPr>
            <a:r>
              <a:rPr lang="fa-IR" sz="2000" dirty="0" smtClean="0">
                <a:cs typeface="B Nazanin" panose="00000400000000000000" pitchFamily="2" charset="-78"/>
              </a:rPr>
              <a:t>    </a:t>
            </a:r>
            <a:r>
              <a:rPr lang="ar-SA" sz="2000" dirty="0" smtClean="0">
                <a:cs typeface="B Nazanin" panose="00000400000000000000" pitchFamily="2" charset="-78"/>
              </a:rPr>
              <a:t>بنای حمام های قد</a:t>
            </a:r>
            <a:r>
              <a:rPr lang="fa-IR" sz="2000" dirty="0" smtClean="0">
                <a:cs typeface="B Nazanin" panose="00000400000000000000" pitchFamily="2" charset="-78"/>
              </a:rPr>
              <a:t>يم</a:t>
            </a:r>
            <a:r>
              <a:rPr lang="ar-SA" sz="2000" dirty="0" smtClean="0">
                <a:cs typeface="B Nazanin" panose="00000400000000000000" pitchFamily="2" charset="-78"/>
              </a:rPr>
              <a:t>ی به جهت سهولت سوار شدن</a:t>
            </a:r>
            <a:r>
              <a:rPr lang="fa-IR" sz="2000" dirty="0" smtClean="0">
                <a:cs typeface="B Nazanin" panose="00000400000000000000" pitchFamily="2" charset="-78"/>
              </a:rPr>
              <a:t> </a:t>
            </a:r>
            <a:r>
              <a:rPr lang="ar-SA" sz="2000" dirty="0" smtClean="0">
                <a:cs typeface="B Nazanin" panose="00000400000000000000" pitchFamily="2" charset="-78"/>
              </a:rPr>
              <a:t>جر</a:t>
            </a:r>
            <a:r>
              <a:rPr lang="fa-IR" sz="2000" dirty="0" smtClean="0">
                <a:cs typeface="B Nazanin" panose="00000400000000000000" pitchFamily="2" charset="-78"/>
              </a:rPr>
              <a:t>ي</a:t>
            </a:r>
            <a:r>
              <a:rPr lang="ar-SA" sz="2000" dirty="0" smtClean="0">
                <a:cs typeface="B Nazanin" panose="00000400000000000000" pitchFamily="2" charset="-78"/>
              </a:rPr>
              <a:t>ان آب به</a:t>
            </a:r>
            <a:r>
              <a:rPr lang="fa-IR" sz="2000" dirty="0" smtClean="0">
                <a:cs typeface="B Nazanin" panose="00000400000000000000" pitchFamily="2" charset="-78"/>
              </a:rPr>
              <a:t> سيستم </a:t>
            </a:r>
            <a:r>
              <a:rPr lang="ar-SA" sz="2000" dirty="0" smtClean="0">
                <a:cs typeface="B Nazanin" panose="00000400000000000000" pitchFamily="2" charset="-78"/>
              </a:rPr>
              <a:t>آبرسانی آن ، گرم شدن فضای داخلی به هنگام زمستان و استحکام بنا ، همگی پائ</a:t>
            </a:r>
            <a:r>
              <a:rPr lang="fa-IR" sz="2000" dirty="0" smtClean="0">
                <a:cs typeface="B Nazanin" panose="00000400000000000000" pitchFamily="2" charset="-78"/>
              </a:rPr>
              <a:t>ين </a:t>
            </a:r>
            <a:r>
              <a:rPr lang="ar-SA" sz="2000" dirty="0" smtClean="0">
                <a:cs typeface="B Nazanin" panose="00000400000000000000" pitchFamily="2" charset="-78"/>
              </a:rPr>
              <a:t>تر از سطح معابر اطراف ساخته می شد و دسترسی به آن تقر</a:t>
            </a:r>
            <a:r>
              <a:rPr lang="fa-IR" sz="2000" dirty="0" smtClean="0">
                <a:cs typeface="B Nazanin" panose="00000400000000000000" pitchFamily="2" charset="-78"/>
              </a:rPr>
              <a:t>يباً</a:t>
            </a:r>
            <a:r>
              <a:rPr lang="ar-SA" sz="2000" dirty="0" smtClean="0">
                <a:cs typeface="B Nazanin" panose="00000400000000000000" pitchFamily="2" charset="-78"/>
              </a:rPr>
              <a:t> از طر</a:t>
            </a:r>
            <a:r>
              <a:rPr lang="fa-IR" sz="2000" dirty="0" smtClean="0">
                <a:cs typeface="B Nazanin" panose="00000400000000000000" pitchFamily="2" charset="-78"/>
              </a:rPr>
              <a:t>يق</a:t>
            </a:r>
            <a:r>
              <a:rPr lang="ar-SA" sz="2000" dirty="0" smtClean="0">
                <a:cs typeface="B Nazanin" panose="00000400000000000000" pitchFamily="2" charset="-78"/>
              </a:rPr>
              <a:t> پله های متعددی صورت می گرفت.                                </a:t>
            </a:r>
            <a:endParaRPr lang="en-US" sz="2000" dirty="0" smtClean="0">
              <a:cs typeface="B Nazanin" panose="00000400000000000000" pitchFamily="2" charset="-78"/>
            </a:endParaRPr>
          </a:p>
          <a:p>
            <a:pPr algn="r" rtl="1">
              <a:buNone/>
            </a:pPr>
            <a:endParaRPr lang="en-US" sz="2400" dirty="0" smtClean="0">
              <a:cs typeface="B Titr" panose="00000700000000000000" pitchFamily="2" charset="-78"/>
            </a:endParaRPr>
          </a:p>
          <a:p>
            <a:pPr algn="r" rtl="1">
              <a:buNone/>
            </a:pPr>
            <a:endParaRPr lang="en-US" sz="2400" dirty="0" smtClean="0">
              <a:cs typeface="B Titr" panose="00000700000000000000" pitchFamily="2" charset="-78"/>
            </a:endParaRPr>
          </a:p>
          <a:p>
            <a:pPr algn="r" rtl="1">
              <a:buNone/>
            </a:pPr>
            <a:r>
              <a:rPr lang="fa-IR" sz="2400" dirty="0" smtClean="0">
                <a:cs typeface="B Titr" panose="00000700000000000000" pitchFamily="2" charset="-78"/>
              </a:rPr>
              <a:t> </a:t>
            </a:r>
            <a:endParaRPr lang="en-US" sz="2400" dirty="0">
              <a:cs typeface="B Titr" panose="00000700000000000000" pitchFamily="2" charset="-78"/>
            </a:endParaRPr>
          </a:p>
        </p:txBody>
      </p:sp>
      <p:pic>
        <p:nvPicPr>
          <p:cNvPr id="5" name="Picture 4" descr="IMG_1257.JPG"/>
          <p:cNvPicPr>
            <a:picLocks noChangeAspect="1"/>
          </p:cNvPicPr>
          <p:nvPr/>
        </p:nvPicPr>
        <p:blipFill>
          <a:blip r:embed="rId2" cstate="print">
            <a:lum contrast="30000"/>
          </a:blip>
          <a:stretch>
            <a:fillRect/>
          </a:stretch>
        </p:blipFill>
        <p:spPr>
          <a:xfrm rot="16200000">
            <a:off x="436034" y="1114424"/>
            <a:ext cx="3733802" cy="3657600"/>
          </a:xfrm>
          <a:prstGeom prst="rect">
            <a:avLst/>
          </a:prstGeom>
        </p:spPr>
      </p:pic>
    </p:spTree>
  </p:cSld>
  <p:clrMapOvr>
    <a:masterClrMapping/>
  </p:clrMapOvr>
  <p:transition spd="slow">
    <p:split dir="in"/>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1804"/>
            <a:ext cx="6447501" cy="990600"/>
          </a:xfrm>
        </p:spPr>
        <p:txBody>
          <a:bodyPr>
            <a:normAutofit/>
          </a:bodyPr>
          <a:lstStyle/>
          <a:p>
            <a:pPr algn="r" rtl="1"/>
            <a:r>
              <a:rPr lang="fa-IR" dirty="0" smtClean="0">
                <a:solidFill>
                  <a:schemeClr val="tx1"/>
                </a:solidFill>
                <a:latin typeface="IranNastaliq" pitchFamily="18" charset="0"/>
                <a:cs typeface="B Titr" panose="00000700000000000000" pitchFamily="2" charset="-78"/>
              </a:rPr>
              <a:t>                                                                                                                                                          نورگيري در حمام ها</a:t>
            </a:r>
            <a:endParaRPr lang="en-US" dirty="0">
              <a:solidFill>
                <a:schemeClr val="tx1"/>
              </a:solidFill>
              <a:latin typeface="IranNastaliq" pitchFamily="18" charset="0"/>
              <a:cs typeface="B Titr" panose="00000700000000000000" pitchFamily="2" charset="-78"/>
            </a:endParaRPr>
          </a:p>
        </p:txBody>
      </p:sp>
      <p:pic>
        <p:nvPicPr>
          <p:cNvPr id="5" name="Content Placeholder 4" descr="15.jpg"/>
          <p:cNvPicPr>
            <a:picLocks noGrp="1" noChangeAspect="1"/>
          </p:cNvPicPr>
          <p:nvPr>
            <p:ph sz="half" idx="1"/>
          </p:nvPr>
        </p:nvPicPr>
        <p:blipFill>
          <a:blip r:embed="rId2" cstate="print">
            <a:lum contrast="20000"/>
          </a:blip>
          <a:stretch>
            <a:fillRect/>
          </a:stretch>
        </p:blipFill>
        <p:spPr>
          <a:xfrm>
            <a:off x="660400" y="666750"/>
            <a:ext cx="3962400" cy="2971800"/>
          </a:xfrm>
        </p:spPr>
      </p:pic>
      <p:sp>
        <p:nvSpPr>
          <p:cNvPr id="4" name="Content Placeholder 3"/>
          <p:cNvSpPr>
            <a:spLocks noGrp="1"/>
          </p:cNvSpPr>
          <p:nvPr>
            <p:ph sz="half" idx="2"/>
          </p:nvPr>
        </p:nvSpPr>
        <p:spPr>
          <a:xfrm>
            <a:off x="4876800" y="828213"/>
            <a:ext cx="4040918" cy="2910580"/>
          </a:xfrm>
        </p:spPr>
        <p:txBody>
          <a:bodyPr>
            <a:noAutofit/>
          </a:bodyPr>
          <a:lstStyle/>
          <a:p>
            <a:pPr algn="r" rtl="1">
              <a:buNone/>
            </a:pPr>
            <a:r>
              <a:rPr lang="fa-IR" sz="2100" dirty="0" smtClean="0">
                <a:cs typeface="B Nazanin" panose="00000400000000000000" pitchFamily="2" charset="-78"/>
              </a:rPr>
              <a:t>     از آنجا که بخش عمده ای از سطوح جانبی اکثر حمامها در داخل زمين بوده ،لذا نور آفتاب از طريق نورگيرهای سقفی و يا پنجره های زير طاق وارد فضای حمام می شده است .بدين منظور شيشه های محدب شکل به نام گل جام بر بالای گنبد نصب می شده است .به مکانی که اين گل جامها قرار داشته ،جامخانه گفته می شده است .</a:t>
            </a:r>
            <a:endParaRPr lang="en-US" sz="2100" dirty="0" smtClean="0">
              <a:cs typeface="B Nazanin" panose="00000400000000000000" pitchFamily="2" charset="-78"/>
            </a:endParaRPr>
          </a:p>
          <a:p>
            <a:pPr algn="r" rtl="1">
              <a:buNone/>
            </a:pPr>
            <a:endParaRPr lang="en-US" sz="2100" dirty="0">
              <a:cs typeface="B Nazanin" panose="00000400000000000000" pitchFamily="2" charset="-78"/>
            </a:endParaRPr>
          </a:p>
        </p:txBody>
      </p:sp>
      <p:sp>
        <p:nvSpPr>
          <p:cNvPr id="6" name="Title 1"/>
          <p:cNvSpPr txBox="1">
            <a:spLocks/>
          </p:cNvSpPr>
          <p:nvPr/>
        </p:nvSpPr>
        <p:spPr>
          <a:xfrm>
            <a:off x="-2590800" y="34861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16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گلجامها در جامخانه حمام گنجعلي خان</a:t>
            </a:r>
            <a:endParaRPr kumimoji="0" lang="en-US" sz="1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cover dir="l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IMG_1269.JPG"/>
          <p:cNvPicPr>
            <a:picLocks noGrp="1" noChangeAspect="1"/>
          </p:cNvPicPr>
          <p:nvPr>
            <p:ph sz="half" idx="1"/>
          </p:nvPr>
        </p:nvPicPr>
        <p:blipFill>
          <a:blip r:embed="rId2" cstate="print">
            <a:lum contrast="40000"/>
          </a:blip>
          <a:stretch>
            <a:fillRect/>
          </a:stretch>
        </p:blipFill>
        <p:spPr>
          <a:xfrm rot="16200000">
            <a:off x="1161058" y="191492"/>
            <a:ext cx="2699147" cy="3497263"/>
          </a:xfrm>
        </p:spPr>
      </p:pic>
      <p:pic>
        <p:nvPicPr>
          <p:cNvPr id="12" name="Content Placeholder 11" descr="IMG_1306.JPG"/>
          <p:cNvPicPr>
            <a:picLocks noGrp="1" noChangeAspect="1"/>
          </p:cNvPicPr>
          <p:nvPr>
            <p:ph sz="half" idx="2"/>
          </p:nvPr>
        </p:nvPicPr>
        <p:blipFill>
          <a:blip r:embed="rId3" cstate="print">
            <a:lum contrast="30000"/>
          </a:blip>
          <a:stretch>
            <a:fillRect/>
          </a:stretch>
        </p:blipFill>
        <p:spPr>
          <a:xfrm>
            <a:off x="4953000" y="578247"/>
            <a:ext cx="3657600" cy="2743200"/>
          </a:xfrm>
        </p:spPr>
      </p:pic>
      <p:sp>
        <p:nvSpPr>
          <p:cNvPr id="9" name="Title 1"/>
          <p:cNvSpPr txBox="1">
            <a:spLocks/>
          </p:cNvSpPr>
          <p:nvPr/>
        </p:nvSpPr>
        <p:spPr>
          <a:xfrm>
            <a:off x="1295400" y="38671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10" name="Title 1"/>
          <p:cNvSpPr txBox="1">
            <a:spLocks/>
          </p:cNvSpPr>
          <p:nvPr/>
        </p:nvSpPr>
        <p:spPr>
          <a:xfrm>
            <a:off x="304800" y="37147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0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گلجامها در جامخانه </a:t>
            </a:r>
            <a:r>
              <a:rPr kumimoji="0" lang="fa-IR" sz="20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حمام</a:t>
            </a:r>
            <a:r>
              <a:rPr kumimoji="0" lang="fa-IR" sz="20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وكيل</a:t>
            </a:r>
            <a:endParaRPr kumimoji="0" lang="en-US" sz="20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39158"/>
            <a:ext cx="7498080" cy="857250"/>
          </a:xfrm>
        </p:spPr>
        <p:txBody>
          <a:bodyPr>
            <a:normAutofit fontScale="90000"/>
          </a:bodyPr>
          <a:lstStyle/>
          <a:p>
            <a:pPr algn="r" rtl="1"/>
            <a:r>
              <a:rPr lang="fa-IR" dirty="0" smtClean="0">
                <a:solidFill>
                  <a:schemeClr val="tx1"/>
                </a:solidFill>
                <a:latin typeface="IranNastaliq" pitchFamily="18" charset="0"/>
                <a:cs typeface="B Titr" panose="00000700000000000000" pitchFamily="2" charset="-78"/>
              </a:rPr>
              <a:t>                                                                                                                                               تامين حرارت حمام ها</a:t>
            </a:r>
            <a:endParaRPr lang="en-US"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228600" y="971550"/>
            <a:ext cx="8915400" cy="1447800"/>
          </a:xfrm>
        </p:spPr>
        <p:txBody>
          <a:bodyPr>
            <a:normAutofit/>
          </a:bodyPr>
          <a:lstStyle/>
          <a:p>
            <a:pPr algn="just" rtl="1">
              <a:buNone/>
            </a:pPr>
            <a:r>
              <a:rPr lang="fa-IR" sz="2100" dirty="0" smtClean="0">
                <a:cs typeface="Mitra" pitchFamily="2" charset="-78"/>
              </a:rPr>
              <a:t>     تامين حرارت داخل ساختمان حمام به طور مستقل امکان نداشته است.لذا حرارت مورد نياز در خارج از فضای زيستي حمام و از طريق سوزاندن مواد آلی در تون (آتشدان)که در زير ديگ خزينه حمام قرار داشته و آب خزينه را گرم می کرده و همچنين انتقال دود و حرارت آتش از زيرکف حمام صورت می گرفته است.</a:t>
            </a:r>
            <a:endParaRPr lang="en-US" sz="2100" dirty="0" smtClean="0">
              <a:cs typeface="Mitra" pitchFamily="2" charset="-78"/>
            </a:endParaRPr>
          </a:p>
          <a:p>
            <a:pPr algn="just">
              <a:buNone/>
            </a:pPr>
            <a:endParaRPr lang="en-US" sz="2100" dirty="0">
              <a:cs typeface="Mitra" pitchFamily="2" charset="-78"/>
            </a:endParaRPr>
          </a:p>
        </p:txBody>
      </p:sp>
      <p:sp>
        <p:nvSpPr>
          <p:cNvPr id="6" name="Content Placeholder 3"/>
          <p:cNvSpPr>
            <a:spLocks noGrp="1"/>
          </p:cNvSpPr>
          <p:nvPr>
            <p:ph sz="half" idx="2"/>
          </p:nvPr>
        </p:nvSpPr>
        <p:spPr>
          <a:xfrm>
            <a:off x="1353312" y="3409950"/>
            <a:ext cx="7790688" cy="1447800"/>
          </a:xfrm>
        </p:spPr>
        <p:txBody>
          <a:bodyPr>
            <a:normAutofit/>
          </a:bodyPr>
          <a:lstStyle/>
          <a:p>
            <a:pPr algn="just" rtl="1">
              <a:buNone/>
            </a:pPr>
            <a:r>
              <a:rPr lang="fa-IR" sz="2100" dirty="0" smtClean="0">
                <a:cs typeface="Mitra" pitchFamily="2" charset="-78"/>
              </a:rPr>
              <a:t>     </a:t>
            </a:r>
            <a:endParaRPr lang="en-US" sz="2100" dirty="0" smtClean="0">
              <a:cs typeface="Mitra" pitchFamily="2" charset="-78"/>
            </a:endParaRPr>
          </a:p>
          <a:p>
            <a:pPr algn="just">
              <a:buNone/>
            </a:pPr>
            <a:endParaRPr lang="en-US" sz="2100" dirty="0">
              <a:cs typeface="Mitra" pitchFamily="2" charset="-78"/>
            </a:endParaRPr>
          </a:p>
        </p:txBody>
      </p:sp>
      <p:sp>
        <p:nvSpPr>
          <p:cNvPr id="7" name="Content Placeholder 3"/>
          <p:cNvSpPr>
            <a:spLocks noGrp="1"/>
          </p:cNvSpPr>
          <p:nvPr>
            <p:ph sz="half" idx="4294967295"/>
          </p:nvPr>
        </p:nvSpPr>
        <p:spPr>
          <a:xfrm>
            <a:off x="1352550" y="2876550"/>
            <a:ext cx="7791450" cy="1447800"/>
          </a:xfrm>
        </p:spPr>
        <p:txBody>
          <a:bodyPr>
            <a:noAutofit/>
          </a:bodyPr>
          <a:lstStyle/>
          <a:p>
            <a:pPr algn="just" rtl="1">
              <a:buNone/>
            </a:pPr>
            <a:r>
              <a:rPr lang="fa-IR" sz="2100" dirty="0" smtClean="0">
                <a:cs typeface="Mitra" pitchFamily="2" charset="-78"/>
              </a:rPr>
              <a:t>    </a:t>
            </a:r>
            <a:endParaRPr lang="en-US" sz="2100" dirty="0">
              <a:cs typeface="Mitra" pitchFamily="2" charset="-78"/>
            </a:endParaRPr>
          </a:p>
        </p:txBody>
      </p:sp>
      <p:sp>
        <p:nvSpPr>
          <p:cNvPr id="5" name="Title 1"/>
          <p:cNvSpPr txBox="1">
            <a:spLocks/>
          </p:cNvSpPr>
          <p:nvPr/>
        </p:nvSpPr>
        <p:spPr>
          <a:xfrm>
            <a:off x="1447800" y="2114550"/>
            <a:ext cx="749808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endParaRPr kumimoji="0" lang="en-US" sz="43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pic>
        <p:nvPicPr>
          <p:cNvPr id="8" name="Picture 7" descr="111.jpg"/>
          <p:cNvPicPr>
            <a:picLocks noChangeAspect="1"/>
          </p:cNvPicPr>
          <p:nvPr/>
        </p:nvPicPr>
        <p:blipFill>
          <a:blip r:embed="rId2" cstate="print">
            <a:lum contrast="40000"/>
          </a:blip>
          <a:stretch>
            <a:fillRect/>
          </a:stretch>
        </p:blipFill>
        <p:spPr>
          <a:xfrm>
            <a:off x="914400" y="2058684"/>
            <a:ext cx="2834680" cy="2952750"/>
          </a:xfrm>
          <a:prstGeom prst="rect">
            <a:avLst/>
          </a:prstGeom>
        </p:spPr>
      </p:pic>
      <p:pic>
        <p:nvPicPr>
          <p:cNvPr id="9" name="Picture 8" descr="112.jpg"/>
          <p:cNvPicPr>
            <a:picLocks noChangeAspect="1"/>
          </p:cNvPicPr>
          <p:nvPr/>
        </p:nvPicPr>
        <p:blipFill>
          <a:blip r:embed="rId3" cstate="print">
            <a:lum contrast="40000"/>
          </a:blip>
          <a:stretch>
            <a:fillRect/>
          </a:stretch>
        </p:blipFill>
        <p:spPr>
          <a:xfrm>
            <a:off x="4513419" y="2370440"/>
            <a:ext cx="3866242" cy="2383819"/>
          </a:xfrm>
          <a:prstGeom prst="rect">
            <a:avLst/>
          </a:prstGeom>
        </p:spPr>
      </p:pic>
    </p:spTree>
  </p:cSld>
  <p:clrMapOvr>
    <a:masterClrMapping/>
  </p:clrMapOvr>
  <p:transition spd="slow">
    <p:comb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1429512" y="-95250"/>
            <a:ext cx="7498080" cy="857250"/>
          </a:xfrm>
          <a:prstGeom prst="rect">
            <a:avLst/>
          </a:prstGeom>
        </p:spPr>
        <p:txBody>
          <a:bodyPr anchor="ctr">
            <a:no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cs typeface="B Titr" panose="00000700000000000000" pitchFamily="2" charset="-78"/>
              </a:rPr>
              <a:t>                                                                                                                                        تامين</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cs typeface="B Titr" panose="00000700000000000000" pitchFamily="2" charset="-78"/>
              </a:rPr>
              <a:t>   رطوبت در حمام ها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cs typeface="B Titr" panose="00000700000000000000" pitchFamily="2" charset="-78"/>
            </a:endParaRPr>
          </a:p>
        </p:txBody>
      </p:sp>
      <p:sp>
        <p:nvSpPr>
          <p:cNvPr id="3" name="Content Placeholder 2"/>
          <p:cNvSpPr>
            <a:spLocks noGrp="1"/>
          </p:cNvSpPr>
          <p:nvPr>
            <p:ph sz="half" idx="1"/>
          </p:nvPr>
        </p:nvSpPr>
        <p:spPr>
          <a:xfrm>
            <a:off x="1219200" y="971550"/>
            <a:ext cx="7708392" cy="2419350"/>
          </a:xfrm>
        </p:spPr>
        <p:txBody>
          <a:bodyPr>
            <a:normAutofit/>
          </a:bodyPr>
          <a:lstStyle/>
          <a:p>
            <a:pPr algn="just" rtl="1">
              <a:buNone/>
            </a:pPr>
            <a:r>
              <a:rPr lang="fa-IR" sz="2000" dirty="0" smtClean="0">
                <a:cs typeface="Mitra" pitchFamily="2" charset="-78"/>
              </a:rPr>
              <a:t>     آب مورد نياز حمام از آب نهر ها و قنات ها و آب چاه تامين مي شد.در مجاور حمامهايي كه از آب چاه استفاده مي كردند يك چاه حفر مي شده و آب آن توسط انسان يا يك يا دو گاو بيرون كشيده مي شده است . خزينه منتقل می شده است .اين آب وارد يك حوض شده و از آنجا توسط لوله های سفالين به نام تنبوشه به خزينه منتقل مي شده است .</a:t>
            </a:r>
            <a:endParaRPr lang="en-US" sz="2000" dirty="0" smtClean="0">
              <a:cs typeface="Mitra" pitchFamily="2" charset="-78"/>
            </a:endParaRPr>
          </a:p>
        </p:txBody>
      </p:sp>
    </p:spTree>
  </p:cSld>
  <p:clrMapOvr>
    <a:masterClrMapping/>
  </p:clrMapOvr>
  <p:transition spd="slow">
    <p:diamon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33350"/>
            <a:ext cx="9464040" cy="1314450"/>
          </a:xfrm>
        </p:spPr>
        <p:txBody>
          <a:bodyPr>
            <a:noAutofit/>
          </a:bodyPr>
          <a:lstStyle/>
          <a:p>
            <a:pPr algn="r" rtl="1"/>
            <a:r>
              <a:rPr lang="fa-IR" sz="3600" dirty="0" smtClean="0">
                <a:solidFill>
                  <a:schemeClr val="accent2">
                    <a:lumMod val="50000"/>
                  </a:schemeClr>
                </a:solidFill>
                <a:latin typeface="IranNastaliq" pitchFamily="18" charset="0"/>
                <a:cs typeface="B Titr" panose="00000700000000000000" pitchFamily="2" charset="-78"/>
              </a:rPr>
              <a:t>تاریخچه </a:t>
            </a:r>
            <a:r>
              <a:rPr lang="fa-IR" sz="3600" dirty="0" smtClean="0">
                <a:solidFill>
                  <a:schemeClr val="accent2">
                    <a:lumMod val="50000"/>
                  </a:schemeClr>
                </a:solidFill>
                <a:latin typeface="IranNastaliq" pitchFamily="18" charset="0"/>
                <a:cs typeface="B Titr" panose="00000700000000000000" pitchFamily="2" charset="-78"/>
              </a:rPr>
              <a:t>حمام </a:t>
            </a:r>
            <a:r>
              <a:rPr lang="fa-IR" sz="3600" dirty="0" smtClean="0">
                <a:solidFill>
                  <a:schemeClr val="accent2">
                    <a:lumMod val="50000"/>
                  </a:schemeClr>
                </a:solidFill>
                <a:latin typeface="IranNastaliq" pitchFamily="18" charset="0"/>
                <a:cs typeface="B Titr" panose="00000700000000000000" pitchFamily="2" charset="-78"/>
              </a:rPr>
              <a:t>ها</a:t>
            </a:r>
            <a:endParaRPr lang="en-US" sz="3600" dirty="0">
              <a:solidFill>
                <a:schemeClr val="accent2">
                  <a:lumMod val="50000"/>
                </a:schemeClr>
              </a:solidFill>
              <a:latin typeface="IranNastaliq" pitchFamily="18" charset="0"/>
              <a:cs typeface="B Titr" panose="00000700000000000000" pitchFamily="2" charset="-78"/>
            </a:endParaRPr>
          </a:p>
        </p:txBody>
      </p:sp>
      <p:pic>
        <p:nvPicPr>
          <p:cNvPr id="5" name="Picture 4" descr="IMG_1216.JPG"/>
          <p:cNvPicPr>
            <a:picLocks noChangeAspect="1"/>
          </p:cNvPicPr>
          <p:nvPr/>
        </p:nvPicPr>
        <p:blipFill>
          <a:blip r:embed="rId2" cstate="print">
            <a:lum contrast="20000"/>
          </a:blip>
          <a:stretch>
            <a:fillRect/>
          </a:stretch>
        </p:blipFill>
        <p:spPr>
          <a:xfrm rot="16200000">
            <a:off x="418251" y="2415439"/>
            <a:ext cx="2238375" cy="2493847"/>
          </a:xfrm>
          <a:prstGeom prst="rect">
            <a:avLst/>
          </a:prstGeom>
        </p:spPr>
      </p:pic>
      <p:pic>
        <p:nvPicPr>
          <p:cNvPr id="6" name="Picture 5" descr="IMG_1212.JPG"/>
          <p:cNvPicPr>
            <a:picLocks noChangeAspect="1"/>
          </p:cNvPicPr>
          <p:nvPr/>
        </p:nvPicPr>
        <p:blipFill>
          <a:blip r:embed="rId3" cstate="print"/>
          <a:stretch>
            <a:fillRect/>
          </a:stretch>
        </p:blipFill>
        <p:spPr>
          <a:xfrm>
            <a:off x="3124200" y="2543175"/>
            <a:ext cx="2715453" cy="2257425"/>
          </a:xfrm>
          <a:prstGeom prst="rect">
            <a:avLst/>
          </a:prstGeom>
        </p:spPr>
      </p:pic>
      <p:pic>
        <p:nvPicPr>
          <p:cNvPr id="7" name="Picture 6" descr="IMG_1306.JPG"/>
          <p:cNvPicPr>
            <a:picLocks noChangeAspect="1"/>
          </p:cNvPicPr>
          <p:nvPr/>
        </p:nvPicPr>
        <p:blipFill>
          <a:blip r:embed="rId4" cstate="print">
            <a:lum contrast="10000"/>
          </a:blip>
          <a:stretch>
            <a:fillRect/>
          </a:stretch>
        </p:blipFill>
        <p:spPr>
          <a:xfrm>
            <a:off x="6096000" y="2543175"/>
            <a:ext cx="2815713" cy="2257425"/>
          </a:xfrm>
          <a:prstGeom prst="rect">
            <a:avLst/>
          </a:prstGeom>
        </p:spPr>
      </p:pic>
      <p:pic>
        <p:nvPicPr>
          <p:cNvPr id="8" name="Picture 7" descr="IMG_1285.JPG"/>
          <p:cNvPicPr>
            <a:picLocks noChangeAspect="1"/>
          </p:cNvPicPr>
          <p:nvPr/>
        </p:nvPicPr>
        <p:blipFill>
          <a:blip r:embed="rId5" cstate="print">
            <a:lum contrast="30000"/>
          </a:blip>
          <a:stretch>
            <a:fillRect/>
          </a:stretch>
        </p:blipFill>
        <p:spPr>
          <a:xfrm>
            <a:off x="290514" y="209550"/>
            <a:ext cx="2433018" cy="2165386"/>
          </a:xfrm>
          <a:prstGeom prst="rect">
            <a:avLst/>
          </a:prstGeom>
        </p:spPr>
      </p:pic>
      <p:pic>
        <p:nvPicPr>
          <p:cNvPr id="9" name="Picture 8" descr="IMG_1233.JPG"/>
          <p:cNvPicPr>
            <a:picLocks noChangeAspect="1"/>
          </p:cNvPicPr>
          <p:nvPr/>
        </p:nvPicPr>
        <p:blipFill>
          <a:blip r:embed="rId6" cstate="print">
            <a:lum contrast="30000"/>
          </a:blip>
          <a:stretch>
            <a:fillRect/>
          </a:stretch>
        </p:blipFill>
        <p:spPr>
          <a:xfrm>
            <a:off x="3124200" y="209550"/>
            <a:ext cx="2715453" cy="2165386"/>
          </a:xfrm>
          <a:prstGeom prst="rect">
            <a:avLst/>
          </a:prstGeom>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949" y="-171450"/>
            <a:ext cx="6447501" cy="990600"/>
          </a:xfrm>
        </p:spPr>
        <p:txBody>
          <a:bodyPr>
            <a:normAutofit/>
          </a:bodyPr>
          <a:lstStyle/>
          <a:p>
            <a:pPr algn="r" rtl="1"/>
            <a:r>
              <a:rPr lang="fa-IR" dirty="0" smtClean="0">
                <a:solidFill>
                  <a:schemeClr val="tx1"/>
                </a:solidFill>
                <a:latin typeface="IranNastaliq" pitchFamily="18" charset="0"/>
                <a:cs typeface="B Titr" panose="00000700000000000000" pitchFamily="2" charset="-78"/>
              </a:rPr>
              <a:t>                                                                                     ايجاد رطوبت با احداث حوض در فضاهاي حمام </a:t>
            </a:r>
            <a:endParaRPr lang="en-US" dirty="0">
              <a:solidFill>
                <a:schemeClr val="tx1"/>
              </a:solidFill>
              <a:latin typeface="IranNastaliq" pitchFamily="18" charset="0"/>
              <a:cs typeface="B Titr" panose="00000700000000000000" pitchFamily="2" charset="-78"/>
            </a:endParaRPr>
          </a:p>
        </p:txBody>
      </p:sp>
      <p:pic>
        <p:nvPicPr>
          <p:cNvPr id="9" name="Content Placeholder 8" descr="IMG_1083.JPG"/>
          <p:cNvPicPr>
            <a:picLocks noGrp="1" noChangeAspect="1"/>
          </p:cNvPicPr>
          <p:nvPr>
            <p:ph sz="half" idx="1"/>
          </p:nvPr>
        </p:nvPicPr>
        <p:blipFill>
          <a:blip r:embed="rId2" cstate="print">
            <a:lum contrast="40000"/>
          </a:blip>
          <a:stretch>
            <a:fillRect/>
          </a:stretch>
        </p:blipFill>
        <p:spPr>
          <a:xfrm rot="10800000">
            <a:off x="990600" y="944959"/>
            <a:ext cx="3152974" cy="2952752"/>
          </a:xfrm>
        </p:spPr>
      </p:pic>
      <p:pic>
        <p:nvPicPr>
          <p:cNvPr id="8" name="Content Placeholder 7" descr="IMG_1251.JPG"/>
          <p:cNvPicPr>
            <a:picLocks noGrp="1" noChangeAspect="1"/>
          </p:cNvPicPr>
          <p:nvPr>
            <p:ph sz="half" idx="2"/>
          </p:nvPr>
        </p:nvPicPr>
        <p:blipFill>
          <a:blip r:embed="rId3" cstate="print">
            <a:lum contrast="30000"/>
          </a:blip>
          <a:stretch>
            <a:fillRect/>
          </a:stretch>
        </p:blipFill>
        <p:spPr>
          <a:xfrm>
            <a:off x="4743450" y="944959"/>
            <a:ext cx="3657600" cy="2986881"/>
          </a:xfrm>
        </p:spPr>
      </p:pic>
      <p:sp>
        <p:nvSpPr>
          <p:cNvPr id="10" name="Title 1"/>
          <p:cNvSpPr txBox="1">
            <a:spLocks/>
          </p:cNvSpPr>
          <p:nvPr/>
        </p:nvSpPr>
        <p:spPr>
          <a:xfrm>
            <a:off x="-3276600" y="3594896"/>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حمام زنانه اراك</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11" name="Title 1"/>
          <p:cNvSpPr txBox="1">
            <a:spLocks/>
          </p:cNvSpPr>
          <p:nvPr/>
        </p:nvSpPr>
        <p:spPr>
          <a:xfrm>
            <a:off x="990599" y="3629024"/>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گرمخانه حمام 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diamon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78940"/>
            <a:ext cx="6447501" cy="990600"/>
          </a:xfrm>
        </p:spPr>
        <p:txBody>
          <a:bodyPr>
            <a:noAutofit/>
          </a:bodyPr>
          <a:lstStyle/>
          <a:p>
            <a:pPr algn="r" rtl="1"/>
            <a:r>
              <a:rPr lang="fa-IR" sz="2800" dirty="0" smtClean="0">
                <a:solidFill>
                  <a:schemeClr val="tx1"/>
                </a:solidFill>
                <a:latin typeface="IranNastaliq" pitchFamily="18" charset="0"/>
                <a:cs typeface="B Titr" panose="00000700000000000000" pitchFamily="2" charset="-78"/>
              </a:rPr>
              <a:t>                                                                                                    اهميت تهويه در حمام ها</a:t>
            </a:r>
            <a:endParaRPr lang="en-US" sz="2800" dirty="0">
              <a:solidFill>
                <a:schemeClr val="tx1"/>
              </a:solidFill>
              <a:latin typeface="IranNastaliq" pitchFamily="18" charset="0"/>
              <a:cs typeface="B Titr" panose="00000700000000000000" pitchFamily="2" charset="-78"/>
            </a:endParaRPr>
          </a:p>
        </p:txBody>
      </p:sp>
      <p:pic>
        <p:nvPicPr>
          <p:cNvPr id="5" name="Content Placeholder 4" descr="IMG_1222.JPG"/>
          <p:cNvPicPr>
            <a:picLocks noGrp="1" noChangeAspect="1"/>
          </p:cNvPicPr>
          <p:nvPr>
            <p:ph sz="half" idx="1"/>
          </p:nvPr>
        </p:nvPicPr>
        <p:blipFill>
          <a:blip r:embed="rId2" cstate="print">
            <a:lum contrast="30000"/>
          </a:blip>
          <a:stretch>
            <a:fillRect/>
          </a:stretch>
        </p:blipFill>
        <p:spPr>
          <a:xfrm>
            <a:off x="685800" y="510712"/>
            <a:ext cx="4292310" cy="3505200"/>
          </a:xfrm>
        </p:spPr>
      </p:pic>
      <p:sp>
        <p:nvSpPr>
          <p:cNvPr id="4" name="Content Placeholder 3"/>
          <p:cNvSpPr>
            <a:spLocks noGrp="1"/>
          </p:cNvSpPr>
          <p:nvPr>
            <p:ph sz="half" idx="2"/>
          </p:nvPr>
        </p:nvSpPr>
        <p:spPr>
          <a:xfrm>
            <a:off x="5181600" y="804383"/>
            <a:ext cx="3865168" cy="2910580"/>
          </a:xfrm>
        </p:spPr>
        <p:txBody>
          <a:bodyPr>
            <a:normAutofit/>
          </a:bodyPr>
          <a:lstStyle/>
          <a:p>
            <a:pPr algn="r" rtl="1">
              <a:buNone/>
            </a:pPr>
            <a:r>
              <a:rPr lang="en-US" sz="2100" dirty="0" smtClean="0">
                <a:cs typeface="Mitra" pitchFamily="2" charset="-78"/>
              </a:rPr>
              <a:t>     </a:t>
            </a:r>
            <a:r>
              <a:rPr lang="fa-IR" sz="2100" dirty="0" smtClean="0">
                <a:cs typeface="Mitra" pitchFamily="2" charset="-78"/>
              </a:rPr>
              <a:t>باز کردن پنجره ها و حفره هايي زير طاق ،در مواقعی که هوای حمام سنگين و آلوده بوده و همچنين استفاده از روغن و يا نفت تميز برای چراغ و خاموش کردن چراغ در بيرون از محوطه حمام از جمله تمهيداتي بوده که برای سالم نگاه داشتن هوای حمام</a:t>
            </a:r>
            <a:r>
              <a:rPr lang="en-US" sz="2100" dirty="0" smtClean="0">
                <a:cs typeface="Mitra" pitchFamily="2" charset="-78"/>
              </a:rPr>
              <a:t>  </a:t>
            </a:r>
            <a:r>
              <a:rPr lang="fa-IR" sz="2100" dirty="0" smtClean="0">
                <a:cs typeface="Mitra" pitchFamily="2" charset="-78"/>
              </a:rPr>
              <a:t>بكار برده مي شد.</a:t>
            </a:r>
            <a:r>
              <a:rPr lang="en-US" sz="2100" dirty="0" smtClean="0">
                <a:cs typeface="Mitra" pitchFamily="2" charset="-78"/>
              </a:rPr>
              <a:t>  </a:t>
            </a:r>
            <a:r>
              <a:rPr lang="fa-IR" sz="2100" dirty="0" smtClean="0">
                <a:cs typeface="Mitra" pitchFamily="2" charset="-78"/>
              </a:rPr>
              <a:t> </a:t>
            </a:r>
            <a:endParaRPr lang="en-US" sz="2100" dirty="0" smtClean="0">
              <a:cs typeface="Mitra" pitchFamily="2" charset="-78"/>
            </a:endParaRPr>
          </a:p>
          <a:p>
            <a:pPr algn="r" rtl="1">
              <a:buNone/>
            </a:pPr>
            <a:endParaRPr lang="en-US" sz="2100" dirty="0">
              <a:cs typeface="Mitra" pitchFamily="2" charset="-78"/>
            </a:endParaRPr>
          </a:p>
        </p:txBody>
      </p:sp>
      <p:sp>
        <p:nvSpPr>
          <p:cNvPr id="6" name="Title 1"/>
          <p:cNvSpPr txBox="1">
            <a:spLocks/>
          </p:cNvSpPr>
          <p:nvPr/>
        </p:nvSpPr>
        <p:spPr>
          <a:xfrm>
            <a:off x="-2857500" y="3687446"/>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گرم</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خانه حمام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descr="17.jpg"/>
          <p:cNvPicPr>
            <a:picLocks noGrp="1" noChangeAspect="1"/>
          </p:cNvPicPr>
          <p:nvPr>
            <p:ph sz="half" idx="1"/>
          </p:nvPr>
        </p:nvPicPr>
        <p:blipFill>
          <a:blip r:embed="rId2" cstate="print">
            <a:lum contrast="10000"/>
          </a:blip>
          <a:stretch>
            <a:fillRect/>
          </a:stretch>
        </p:blipFill>
        <p:spPr>
          <a:xfrm>
            <a:off x="914400" y="285750"/>
            <a:ext cx="3657600" cy="3505200"/>
          </a:xfrm>
        </p:spPr>
      </p:pic>
      <p:pic>
        <p:nvPicPr>
          <p:cNvPr id="7" name="Content Placeholder 6" descr="IMG_1123.JPG"/>
          <p:cNvPicPr>
            <a:picLocks noGrp="1" noChangeAspect="1"/>
          </p:cNvPicPr>
          <p:nvPr>
            <p:ph sz="half" idx="2"/>
          </p:nvPr>
        </p:nvPicPr>
        <p:blipFill>
          <a:blip r:embed="rId3" cstate="print">
            <a:lum contrast="20000"/>
          </a:blip>
          <a:stretch>
            <a:fillRect/>
          </a:stretch>
        </p:blipFill>
        <p:spPr>
          <a:xfrm rot="16200000">
            <a:off x="5084367" y="474265"/>
            <a:ext cx="3490119" cy="3143250"/>
          </a:xfrm>
        </p:spPr>
      </p:pic>
      <p:sp>
        <p:nvSpPr>
          <p:cNvPr id="6" name="Title 1"/>
          <p:cNvSpPr txBox="1">
            <a:spLocks/>
          </p:cNvSpPr>
          <p:nvPr/>
        </p:nvSpPr>
        <p:spPr>
          <a:xfrm>
            <a:off x="-838200" y="366792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پنجره</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زير طاق جهت نور و تهويه حمام گنجعلي خان</a:t>
            </a: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
        <p:nvSpPr>
          <p:cNvPr id="8" name="Title 1"/>
          <p:cNvSpPr txBox="1">
            <a:spLocks/>
          </p:cNvSpPr>
          <p:nvPr/>
        </p:nvSpPr>
        <p:spPr>
          <a:xfrm>
            <a:off x="4986866" y="3657337"/>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گرم خانه      حمام شاه </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00050"/>
            <a:ext cx="6447501" cy="990600"/>
          </a:xfrm>
        </p:spPr>
        <p:txBody>
          <a:bodyPr>
            <a:noAutofit/>
          </a:bodyPr>
          <a:lstStyle/>
          <a:p>
            <a:pPr algn="r" rtl="1"/>
            <a:r>
              <a:rPr lang="fa-IR" sz="3200" dirty="0" smtClean="0">
                <a:solidFill>
                  <a:schemeClr val="tx1"/>
                </a:solidFill>
                <a:latin typeface="IranNastaliq" pitchFamily="18" charset="0"/>
                <a:cs typeface="B Titr" panose="00000700000000000000" pitchFamily="2" charset="-78"/>
              </a:rPr>
              <a:t>                                                                                                                                     مصالح در حمام ها</a:t>
            </a:r>
            <a:endParaRPr lang="en-US" sz="3200" dirty="0">
              <a:solidFill>
                <a:schemeClr val="tx1"/>
              </a:solidFill>
              <a:latin typeface="IranNastaliq" pitchFamily="18" charset="0"/>
              <a:cs typeface="B Titr" panose="00000700000000000000" pitchFamily="2" charset="-78"/>
            </a:endParaRPr>
          </a:p>
        </p:txBody>
      </p:sp>
      <p:pic>
        <p:nvPicPr>
          <p:cNvPr id="5" name="Content Placeholder 4" descr="IMG_1154.JPG"/>
          <p:cNvPicPr>
            <a:picLocks noGrp="1" noChangeAspect="1"/>
          </p:cNvPicPr>
          <p:nvPr>
            <p:ph sz="half" idx="1"/>
          </p:nvPr>
        </p:nvPicPr>
        <p:blipFill>
          <a:blip r:embed="rId2" cstate="print">
            <a:lum contrast="30000"/>
          </a:blip>
          <a:stretch>
            <a:fillRect/>
          </a:stretch>
        </p:blipFill>
        <p:spPr>
          <a:xfrm>
            <a:off x="533399" y="438150"/>
            <a:ext cx="4495801" cy="3559176"/>
          </a:xfrm>
        </p:spPr>
      </p:pic>
      <p:sp>
        <p:nvSpPr>
          <p:cNvPr id="4" name="Content Placeholder 3"/>
          <p:cNvSpPr>
            <a:spLocks noGrp="1"/>
          </p:cNvSpPr>
          <p:nvPr>
            <p:ph sz="half" idx="2"/>
          </p:nvPr>
        </p:nvSpPr>
        <p:spPr>
          <a:xfrm>
            <a:off x="5181600" y="1123950"/>
            <a:ext cx="3962400" cy="3497580"/>
          </a:xfrm>
        </p:spPr>
        <p:txBody>
          <a:bodyPr>
            <a:normAutofit/>
          </a:bodyPr>
          <a:lstStyle/>
          <a:p>
            <a:pPr algn="just" rtl="1">
              <a:buNone/>
            </a:pPr>
            <a:r>
              <a:rPr lang="fa-IR" sz="2100" dirty="0" smtClean="0">
                <a:latin typeface="IranNastaliq" pitchFamily="18" charset="0"/>
                <a:cs typeface="Mitra" pitchFamily="2" charset="-78"/>
              </a:rPr>
              <a:t>     از آنجا كه حمامها خصوصاً حمامهاي عمومي ،مانند ساير ابنيه ،جنبه استفاده عام داشته و براي استفاده نسلهاي متمادي احداث مي شده ،لذا مصالح بكار رفته در آن ،در كليه اقليمهاي ايران ،از نوع بادوام و مرغوب بوده است .بدين جهت ديوارها و طاقهاي قوسي حمام عمدتاً با آجر اجرا مي شده است.</a:t>
            </a:r>
            <a:endParaRPr lang="en-US" sz="2100" dirty="0">
              <a:latin typeface="IranNastaliq" pitchFamily="18" charset="0"/>
              <a:cs typeface="Mitra" pitchFamily="2" charset="-78"/>
            </a:endParaRPr>
          </a:p>
        </p:txBody>
      </p:sp>
      <p:sp>
        <p:nvSpPr>
          <p:cNvPr id="6" name="Title 1"/>
          <p:cNvSpPr txBox="1">
            <a:spLocks/>
          </p:cNvSpPr>
          <p:nvPr/>
        </p:nvSpPr>
        <p:spPr>
          <a:xfrm>
            <a:off x="-2209800" y="3568701"/>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گرم</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خانه حمام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07.JPG"/>
          <p:cNvPicPr>
            <a:picLocks noGrp="1" noChangeAspect="1"/>
          </p:cNvPicPr>
          <p:nvPr>
            <p:ph sz="half" idx="1"/>
          </p:nvPr>
        </p:nvPicPr>
        <p:blipFill>
          <a:blip r:embed="rId2" cstate="print">
            <a:lum contrast="40000"/>
          </a:blip>
          <a:stretch>
            <a:fillRect/>
          </a:stretch>
        </p:blipFill>
        <p:spPr>
          <a:xfrm rot="16200000">
            <a:off x="1320800" y="31750"/>
            <a:ext cx="3352800" cy="4470400"/>
          </a:xfrm>
        </p:spPr>
      </p:pic>
      <p:sp>
        <p:nvSpPr>
          <p:cNvPr id="4" name="Content Placeholder 3"/>
          <p:cNvSpPr>
            <a:spLocks noGrp="1"/>
          </p:cNvSpPr>
          <p:nvPr>
            <p:ph sz="half" idx="2"/>
          </p:nvPr>
        </p:nvSpPr>
        <p:spPr>
          <a:xfrm>
            <a:off x="5486400" y="588432"/>
            <a:ext cx="3138026" cy="3583518"/>
          </a:xfrm>
        </p:spPr>
        <p:txBody>
          <a:bodyPr>
            <a:noAutofit/>
          </a:bodyPr>
          <a:lstStyle/>
          <a:p>
            <a:pPr algn="r" rtl="1">
              <a:buFont typeface="Wingdings" pitchFamily="2" charset="2"/>
              <a:buChar char="Ø"/>
            </a:pPr>
            <a:r>
              <a:rPr lang="fa-IR" sz="2000" dirty="0" smtClean="0">
                <a:cs typeface="B Nazanin" panose="00000400000000000000" pitchFamily="2" charset="-78"/>
              </a:rPr>
              <a:t>سنگ مرمر:ستون هاي حمام و كفپوش و لبه حوضها</a:t>
            </a:r>
          </a:p>
          <a:p>
            <a:pPr algn="r" rtl="1">
              <a:buFont typeface="Wingdings" pitchFamily="2" charset="2"/>
              <a:buChar char="Ø"/>
            </a:pPr>
            <a:r>
              <a:rPr lang="fa-IR" sz="2000" dirty="0" smtClean="0">
                <a:cs typeface="B Nazanin" panose="00000400000000000000" pitchFamily="2" charset="-78"/>
              </a:rPr>
              <a:t>كاشي:ازاره ها ،حوضهاوسكوها</a:t>
            </a:r>
          </a:p>
          <a:p>
            <a:pPr algn="r" rtl="1">
              <a:buFont typeface="Wingdings" pitchFamily="2" charset="2"/>
              <a:buChar char="Ø"/>
            </a:pPr>
            <a:r>
              <a:rPr lang="fa-IR" sz="2000" dirty="0" smtClean="0">
                <a:cs typeface="B Nazanin" panose="00000400000000000000" pitchFamily="2" charset="-78"/>
              </a:rPr>
              <a:t>آجر :ديواره حمام و سقف </a:t>
            </a:r>
          </a:p>
          <a:p>
            <a:pPr algn="r" rtl="1">
              <a:buFont typeface="Wingdings" pitchFamily="2" charset="2"/>
              <a:buChar char="Ø"/>
            </a:pPr>
            <a:r>
              <a:rPr lang="fa-IR" sz="2000" dirty="0" smtClean="0">
                <a:cs typeface="B Nazanin" panose="00000400000000000000" pitchFamily="2" charset="-78"/>
              </a:rPr>
              <a:t>سنگ لاشه :پايه هاي حمام </a:t>
            </a:r>
          </a:p>
          <a:p>
            <a:pPr algn="r" rtl="1">
              <a:buFont typeface="Wingdings" pitchFamily="2" charset="2"/>
              <a:buChar char="Ø"/>
            </a:pPr>
            <a:r>
              <a:rPr lang="fa-IR" sz="2000" dirty="0" smtClean="0">
                <a:cs typeface="B Nazanin" panose="00000400000000000000" pitchFamily="2" charset="-78"/>
              </a:rPr>
              <a:t>تنبوشه :لوله هاي سفالي براي سيستم آبرساني</a:t>
            </a:r>
          </a:p>
          <a:p>
            <a:pPr algn="r" rtl="1">
              <a:buFont typeface="Wingdings" pitchFamily="2" charset="2"/>
              <a:buChar char="Ø"/>
            </a:pPr>
            <a:r>
              <a:rPr lang="fa-IR" sz="2000" dirty="0" smtClean="0">
                <a:cs typeface="B Nazanin" panose="00000400000000000000" pitchFamily="2" charset="-78"/>
              </a:rPr>
              <a:t>ساروج:خزينه،تزئينات سقف ،پوشش داخلي حوضها</a:t>
            </a:r>
            <a:endParaRPr lang="en-US" sz="2000" dirty="0">
              <a:cs typeface="B Nazanin" panose="00000400000000000000" pitchFamily="2" charset="-78"/>
            </a:endParaRPr>
          </a:p>
        </p:txBody>
      </p:sp>
      <p:sp>
        <p:nvSpPr>
          <p:cNvPr id="6" name="Title 1"/>
          <p:cNvSpPr txBox="1">
            <a:spLocks/>
          </p:cNvSpPr>
          <p:nvPr/>
        </p:nvSpPr>
        <p:spPr>
          <a:xfrm>
            <a:off x="-2781301" y="36385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سقف سربينه</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حمام آقا نقي</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31762"/>
            <a:ext cx="7498080" cy="857250"/>
          </a:xfrm>
        </p:spPr>
        <p:txBody>
          <a:bodyPr>
            <a:noAutofit/>
          </a:bodyPr>
          <a:lstStyle/>
          <a:p>
            <a:pPr algn="r" rtl="1"/>
            <a:r>
              <a:rPr lang="fa-IR" sz="2800" dirty="0" smtClean="0">
                <a:solidFill>
                  <a:schemeClr val="tx1"/>
                </a:solidFill>
                <a:latin typeface="IranNastaliq" pitchFamily="18" charset="0"/>
                <a:cs typeface="B Titr" panose="00000700000000000000" pitchFamily="2" charset="-78"/>
              </a:rPr>
              <a:t>                                                                                                                  تزئينات و آرايه ها در حمام </a:t>
            </a:r>
            <a:endParaRPr lang="en-US" sz="2800" dirty="0">
              <a:solidFill>
                <a:schemeClr val="tx1"/>
              </a:solidFill>
              <a:latin typeface="IranNastaliq" pitchFamily="18" charset="0"/>
              <a:cs typeface="B Titr" panose="00000700000000000000" pitchFamily="2" charset="-78"/>
            </a:endParaRPr>
          </a:p>
        </p:txBody>
      </p:sp>
      <p:sp>
        <p:nvSpPr>
          <p:cNvPr id="5" name="Content Placeholder 2"/>
          <p:cNvSpPr>
            <a:spLocks noGrp="1"/>
          </p:cNvSpPr>
          <p:nvPr>
            <p:ph sz="half" idx="1"/>
          </p:nvPr>
        </p:nvSpPr>
        <p:spPr>
          <a:xfrm>
            <a:off x="4171950" y="971550"/>
            <a:ext cx="4972050" cy="3497263"/>
          </a:xfrm>
        </p:spPr>
        <p:txBody>
          <a:bodyPr>
            <a:normAutofit/>
          </a:bodyPr>
          <a:lstStyle/>
          <a:p>
            <a:pPr algn="just" rtl="1">
              <a:buNone/>
            </a:pPr>
            <a:r>
              <a:rPr lang="fa-IR" sz="1600" b="1" dirty="0" smtClean="0">
                <a:cs typeface="B Nazanin" panose="00000400000000000000" pitchFamily="2" charset="-78"/>
              </a:rPr>
              <a:t>    سابقه تاريخي</a:t>
            </a:r>
            <a:endParaRPr lang="en-US" sz="1600" dirty="0" smtClean="0">
              <a:cs typeface="B Nazanin" panose="00000400000000000000" pitchFamily="2" charset="-78"/>
            </a:endParaRPr>
          </a:p>
          <a:p>
            <a:pPr algn="just" rtl="1">
              <a:buNone/>
            </a:pPr>
            <a:r>
              <a:rPr lang="fa-IR" sz="1600" dirty="0" smtClean="0">
                <a:cs typeface="B Nazanin" panose="00000400000000000000" pitchFamily="2" charset="-78"/>
              </a:rPr>
              <a:t>    از تزئينات حمام تا اوايل اسلام اطلاعی در دست نيست، به نظر ميرسد که منع تصويرگری در اسلام، بناهای عام المنفعه را نيز به سادگی کشانده که حمام ها نيز از اين قاعده مستثنی نبودند.                                             </a:t>
            </a:r>
          </a:p>
          <a:p>
            <a:pPr algn="just" rtl="1">
              <a:buNone/>
            </a:pPr>
            <a:r>
              <a:rPr lang="fa-IR" sz="1600" dirty="0" smtClean="0">
                <a:cs typeface="B Nazanin" panose="00000400000000000000" pitchFamily="2" charset="-78"/>
              </a:rPr>
              <a:t>     پس از آن پاره ای از خلفای بنی اميه و بنی عباس به شکل مدارا نگرانه با  اين مسئله بر خورد کردند، و علاوه بر کاخ ها وعمارت های خود ،بر ديوار حمام ها نيز به نگارگری پرداختند.                                                       </a:t>
            </a:r>
            <a:endParaRPr lang="en-US" sz="1600" dirty="0" smtClean="0">
              <a:cs typeface="B Nazanin" panose="00000400000000000000" pitchFamily="2" charset="-78"/>
            </a:endParaRPr>
          </a:p>
          <a:p>
            <a:pPr algn="just" rtl="1">
              <a:buNone/>
            </a:pPr>
            <a:r>
              <a:rPr lang="fa-IR" sz="1600" dirty="0" smtClean="0">
                <a:cs typeface="B Nazanin" panose="00000400000000000000" pitchFamily="2" charset="-78"/>
              </a:rPr>
              <a:t>     در حمام های به جای مانده از دوره سلجوقی اثری از تزئينات ديده نمی شود و در تبين نقوش حمام ها در دوران تيموري، تصاوير و مينياتورها نقش اساسی را ايفا می کنند.                                                                  </a:t>
            </a:r>
            <a:endParaRPr lang="en-US" sz="1600" dirty="0" smtClean="0">
              <a:cs typeface="B Nazanin" panose="00000400000000000000" pitchFamily="2" charset="-78"/>
            </a:endParaRPr>
          </a:p>
          <a:p>
            <a:pPr algn="just" rtl="1">
              <a:buNone/>
            </a:pPr>
            <a:r>
              <a:rPr lang="fa-IR" sz="1600" dirty="0" smtClean="0">
                <a:cs typeface="B Nazanin" panose="00000400000000000000" pitchFamily="2" charset="-78"/>
              </a:rPr>
              <a:t>     از دوره ی صفويه به بعد، تصاوير جانوران،انسان و گياهان،بر روی کاشی های ازاره و آهکبری های سربينه نقش بست.</a:t>
            </a:r>
            <a:endParaRPr lang="en-US" sz="1600" dirty="0">
              <a:cs typeface="B Nazanin" panose="00000400000000000000" pitchFamily="2" charset="-78"/>
            </a:endParaRPr>
          </a:p>
        </p:txBody>
      </p:sp>
      <p:pic>
        <p:nvPicPr>
          <p:cNvPr id="6" name="Picture 5" descr="IMG_1143.JPG"/>
          <p:cNvPicPr>
            <a:picLocks noChangeAspect="1"/>
          </p:cNvPicPr>
          <p:nvPr/>
        </p:nvPicPr>
        <p:blipFill>
          <a:blip r:embed="rId2" cstate="print">
            <a:lum contrast="20000"/>
          </a:blip>
          <a:stretch>
            <a:fillRect/>
          </a:stretch>
        </p:blipFill>
        <p:spPr>
          <a:xfrm>
            <a:off x="643171" y="514350"/>
            <a:ext cx="3293829" cy="2895600"/>
          </a:xfrm>
          <a:prstGeom prst="rect">
            <a:avLst/>
          </a:prstGeom>
        </p:spPr>
      </p:pic>
      <p:sp>
        <p:nvSpPr>
          <p:cNvPr id="7" name="Title 1"/>
          <p:cNvSpPr txBox="1">
            <a:spLocks/>
          </p:cNvSpPr>
          <p:nvPr/>
        </p:nvSpPr>
        <p:spPr>
          <a:xfrm>
            <a:off x="2057400" y="3790950"/>
            <a:ext cx="3048000" cy="13525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2015067" y="3165474"/>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12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ازاره ميان در حمام شاهزاده مربوط به دوره صفويه</a:t>
            </a:r>
            <a:endParaRPr kumimoji="0" lang="en-US" sz="12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checke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90500"/>
            <a:ext cx="6447501" cy="990600"/>
          </a:xfrm>
        </p:spPr>
        <p:txBody>
          <a:bodyPr>
            <a:noAutofit/>
          </a:bodyPr>
          <a:lstStyle/>
          <a:p>
            <a:pPr algn="r" rtl="1"/>
            <a:r>
              <a:rPr lang="fa-IR" sz="2400" dirty="0" smtClean="0">
                <a:solidFill>
                  <a:schemeClr val="tx1"/>
                </a:solidFill>
                <a:latin typeface="IranNastaliq" pitchFamily="18" charset="0"/>
                <a:cs typeface="B Titr" panose="00000700000000000000" pitchFamily="2" charset="-78"/>
              </a:rPr>
              <a:t>                                                                                                                                                  انواع تزئينات در حمام ها</a:t>
            </a:r>
            <a:r>
              <a:rPr lang="fa-IR" sz="2400" dirty="0" smtClean="0">
                <a:solidFill>
                  <a:schemeClr val="tx1"/>
                </a:solidFill>
                <a:latin typeface="IranNastaliq" pitchFamily="18" charset="0"/>
                <a:cs typeface="B Titr" panose="00000700000000000000" pitchFamily="2" charset="-78"/>
              </a:rPr>
              <a:t>:                                                                                                                                                                                  </a:t>
            </a:r>
            <a:r>
              <a:rPr lang="fa-IR" sz="2400" dirty="0" smtClean="0">
                <a:solidFill>
                  <a:schemeClr val="tx1"/>
                </a:solidFill>
                <a:latin typeface="IranNastaliq" pitchFamily="18" charset="0"/>
                <a:cs typeface="B Titr" panose="00000700000000000000" pitchFamily="2" charset="-78"/>
              </a:rPr>
              <a:t>1.  </a:t>
            </a:r>
            <a:r>
              <a:rPr lang="fa-IR" sz="2400" dirty="0" smtClean="0">
                <a:solidFill>
                  <a:schemeClr val="tx1"/>
                </a:solidFill>
                <a:latin typeface="+mn-lt"/>
                <a:ea typeface="+mn-ea"/>
                <a:cs typeface="B Titr" panose="00000700000000000000" pitchFamily="2" charset="-78"/>
              </a:rPr>
              <a:t>تزئينات كالبدي                         2. تزئينات الحاقي</a:t>
            </a:r>
            <a:endParaRPr lang="en-US" sz="2400" dirty="0" smtClean="0">
              <a:solidFill>
                <a:schemeClr val="tx1"/>
              </a:solidFill>
              <a:latin typeface="+mn-lt"/>
              <a:ea typeface="+mn-ea"/>
              <a:cs typeface="B Titr" panose="00000700000000000000" pitchFamily="2" charset="-78"/>
            </a:endParaRPr>
          </a:p>
        </p:txBody>
      </p:sp>
      <p:pic>
        <p:nvPicPr>
          <p:cNvPr id="5" name="Content Placeholder 4" descr="IMG_1158.JPG"/>
          <p:cNvPicPr>
            <a:picLocks noGrp="1" noChangeAspect="1"/>
          </p:cNvPicPr>
          <p:nvPr>
            <p:ph sz="half" idx="1"/>
          </p:nvPr>
        </p:nvPicPr>
        <p:blipFill>
          <a:blip r:embed="rId2" cstate="print">
            <a:lum contrast="20000"/>
          </a:blip>
          <a:stretch>
            <a:fillRect/>
          </a:stretch>
        </p:blipFill>
        <p:spPr>
          <a:xfrm>
            <a:off x="1431094" y="1076325"/>
            <a:ext cx="2988506" cy="3048000"/>
          </a:xfrm>
        </p:spPr>
      </p:pic>
      <p:sp>
        <p:nvSpPr>
          <p:cNvPr id="4" name="Content Placeholder 3"/>
          <p:cNvSpPr>
            <a:spLocks noGrp="1"/>
          </p:cNvSpPr>
          <p:nvPr>
            <p:ph sz="half" idx="2"/>
          </p:nvPr>
        </p:nvSpPr>
        <p:spPr>
          <a:xfrm>
            <a:off x="5029200" y="1276350"/>
            <a:ext cx="4267200" cy="3497580"/>
          </a:xfrm>
        </p:spPr>
        <p:txBody>
          <a:bodyPr>
            <a:normAutofit/>
          </a:bodyPr>
          <a:lstStyle/>
          <a:p>
            <a:pPr algn="just" rtl="1">
              <a:buNone/>
            </a:pPr>
            <a:r>
              <a:rPr lang="fa-IR" sz="2100" b="1" dirty="0" smtClean="0">
                <a:cs typeface="B Nazanin" panose="00000400000000000000" pitchFamily="2" charset="-78"/>
              </a:rPr>
              <a:t>   </a:t>
            </a:r>
            <a:r>
              <a:rPr lang="fa-IR" sz="3200" b="1" dirty="0" smtClean="0">
                <a:latin typeface="IranNastaliq" pitchFamily="18" charset="0"/>
                <a:cs typeface="B Nazanin" panose="00000400000000000000" pitchFamily="2" charset="-78"/>
              </a:rPr>
              <a:t> تزئينات كالبدي: </a:t>
            </a:r>
          </a:p>
          <a:p>
            <a:pPr algn="just" rtl="1">
              <a:buNone/>
            </a:pPr>
            <a:r>
              <a:rPr lang="fa-IR" sz="2400" dirty="0" smtClean="0">
                <a:cs typeface="B Nazanin" panose="00000400000000000000" pitchFamily="2" charset="-78"/>
              </a:rPr>
              <a:t>   اين نوع تزئينات همراه با اندام و کالبد بنا جان ميگيرد. </a:t>
            </a:r>
            <a:endParaRPr lang="en-US" sz="2400" dirty="0" smtClean="0">
              <a:cs typeface="B Nazanin" panose="00000400000000000000" pitchFamily="2" charset="-78"/>
            </a:endParaRPr>
          </a:p>
          <a:p>
            <a:pPr algn="just" rtl="1">
              <a:buNone/>
            </a:pPr>
            <a:r>
              <a:rPr lang="fa-IR" sz="2400" dirty="0" smtClean="0">
                <a:cs typeface="B Nazanin" panose="00000400000000000000" pitchFamily="2" charset="-78"/>
              </a:rPr>
              <a:t>   </a:t>
            </a:r>
            <a:r>
              <a:rPr lang="fa-IR" sz="2400" b="1" dirty="0" smtClean="0">
                <a:cs typeface="B Nazanin" panose="00000400000000000000" pitchFamily="2" charset="-78"/>
              </a:rPr>
              <a:t>الف-ستونهای سنگی</a:t>
            </a:r>
            <a:r>
              <a:rPr lang="fa-IR" sz="2400" dirty="0" smtClean="0">
                <a:cs typeface="B Nazanin" panose="00000400000000000000" pitchFamily="2" charset="-78"/>
              </a:rPr>
              <a:t>:</a:t>
            </a:r>
          </a:p>
          <a:p>
            <a:pPr algn="just" rtl="1">
              <a:buNone/>
            </a:pPr>
            <a:r>
              <a:rPr lang="fa-IR" sz="2400" dirty="0" smtClean="0">
                <a:cs typeface="B Nazanin" panose="00000400000000000000" pitchFamily="2" charset="-78"/>
              </a:rPr>
              <a:t>    کاربرد ستون های سنگی در سربينه و گرمخانه به عنوان يكي از عناصر مهم معماری حمام مطرح است که گاه جنبه ی تزئيني نيز پيدا می کند.                                                               </a:t>
            </a:r>
            <a:endParaRPr lang="en-US" sz="2400" dirty="0" smtClean="0">
              <a:cs typeface="B Nazanin" panose="00000400000000000000" pitchFamily="2" charset="-78"/>
            </a:endParaRPr>
          </a:p>
          <a:p>
            <a:pPr algn="just" rtl="1">
              <a:buNone/>
            </a:pPr>
            <a:endParaRPr lang="fa-IR" sz="2100" dirty="0" smtClean="0">
              <a:cs typeface="B Nazanin" panose="00000400000000000000" pitchFamily="2" charset="-78"/>
            </a:endParaRPr>
          </a:p>
        </p:txBody>
      </p:sp>
      <p:sp>
        <p:nvSpPr>
          <p:cNvPr id="6" name="Title 1"/>
          <p:cNvSpPr txBox="1">
            <a:spLocks/>
          </p:cNvSpPr>
          <p:nvPr/>
        </p:nvSpPr>
        <p:spPr>
          <a:xfrm>
            <a:off x="76200" y="391668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تزئينات سربينه</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a:t>
            </a: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حمام نوبر تبريز</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196.JPG"/>
          <p:cNvPicPr>
            <a:picLocks noGrp="1" noChangeAspect="1"/>
          </p:cNvPicPr>
          <p:nvPr>
            <p:ph sz="half" idx="1"/>
          </p:nvPr>
        </p:nvPicPr>
        <p:blipFill>
          <a:blip r:embed="rId2" cstate="print">
            <a:lum contrast="20000"/>
          </a:blip>
          <a:stretch>
            <a:fillRect/>
          </a:stretch>
        </p:blipFill>
        <p:spPr>
          <a:xfrm rot="16200000">
            <a:off x="972103" y="342347"/>
            <a:ext cx="3352800" cy="3468206"/>
          </a:xfrm>
        </p:spPr>
      </p:pic>
      <p:sp>
        <p:nvSpPr>
          <p:cNvPr id="4" name="Content Placeholder 3"/>
          <p:cNvSpPr>
            <a:spLocks noGrp="1"/>
          </p:cNvSpPr>
          <p:nvPr>
            <p:ph sz="half" idx="2"/>
          </p:nvPr>
        </p:nvSpPr>
        <p:spPr>
          <a:xfrm>
            <a:off x="4648200" y="400048"/>
            <a:ext cx="4629912" cy="4381501"/>
          </a:xfrm>
        </p:spPr>
        <p:txBody>
          <a:bodyPr>
            <a:normAutofit fontScale="92500" lnSpcReduction="20000"/>
          </a:bodyPr>
          <a:lstStyle/>
          <a:p>
            <a:pPr algn="just" rtl="1">
              <a:buNone/>
            </a:pPr>
            <a:r>
              <a:rPr lang="fa-IR" sz="2100" dirty="0" smtClean="0">
                <a:cs typeface="Mitra" pitchFamily="2" charset="-78"/>
              </a:rPr>
              <a:t>     </a:t>
            </a:r>
            <a:r>
              <a:rPr lang="fa-IR" sz="2100" b="1" dirty="0" smtClean="0">
                <a:cs typeface="Mitra" pitchFamily="2" charset="-78"/>
              </a:rPr>
              <a:t>ب-کاربندی ها:</a:t>
            </a:r>
          </a:p>
          <a:p>
            <a:pPr algn="just" rtl="1">
              <a:buNone/>
            </a:pPr>
            <a:r>
              <a:rPr lang="fa-IR" sz="2100" dirty="0" smtClean="0">
                <a:cs typeface="Mitra" pitchFamily="2" charset="-78"/>
              </a:rPr>
              <a:t>     </a:t>
            </a:r>
            <a:r>
              <a:rPr lang="fa-IR" sz="2300" dirty="0" smtClean="0">
                <a:cs typeface="Mitra" pitchFamily="2" charset="-78"/>
              </a:rPr>
              <a:t>کاربندی و رسمی بندی يكي از مهمترين عناصر تزئيني در معماری حمام ها بوده که برای ايجاد تناسب فضاها،کاربرد فراوان داشته است.  </a:t>
            </a:r>
          </a:p>
          <a:p>
            <a:pPr algn="just" rtl="1">
              <a:buNone/>
            </a:pPr>
            <a:endParaRPr lang="fa-IR" sz="2100" dirty="0" smtClean="0">
              <a:cs typeface="Mitra" pitchFamily="2" charset="-78"/>
            </a:endParaRPr>
          </a:p>
          <a:p>
            <a:pPr algn="just" rtl="1">
              <a:buNone/>
            </a:pPr>
            <a:r>
              <a:rPr lang="fa-IR" sz="2400" b="1" dirty="0" smtClean="0"/>
              <a:t>    </a:t>
            </a:r>
            <a:r>
              <a:rPr lang="fa-IR" sz="2600" b="1" dirty="0" smtClean="0">
                <a:latin typeface="IranNastaliq" pitchFamily="18" charset="0"/>
                <a:cs typeface="B Titr" panose="00000700000000000000" pitchFamily="2" charset="-78"/>
              </a:rPr>
              <a:t>تزئینات الحاقی:</a:t>
            </a:r>
            <a:endParaRPr lang="fa-IR" sz="1700" b="1" dirty="0" smtClean="0">
              <a:latin typeface="IranNastaliq" pitchFamily="18" charset="0"/>
              <a:cs typeface="B Titr" panose="00000700000000000000" pitchFamily="2" charset="-78"/>
            </a:endParaRPr>
          </a:p>
          <a:p>
            <a:pPr algn="just" rtl="1">
              <a:buNone/>
            </a:pPr>
            <a:r>
              <a:rPr lang="fa-IR" sz="2400" b="1" dirty="0" smtClean="0"/>
              <a:t>   </a:t>
            </a:r>
            <a:r>
              <a:rPr lang="fa-IR" sz="2300" dirty="0" smtClean="0">
                <a:cs typeface="Mitra" pitchFamily="2" charset="-78"/>
              </a:rPr>
              <a:t>اين تزئينات پس از اتمام ساختمان حمام،به بنا افزوده شده است. اهم اين تزئينات عبارتند از:   </a:t>
            </a:r>
          </a:p>
          <a:p>
            <a:pPr algn="just" rtl="1">
              <a:buNone/>
            </a:pPr>
            <a:r>
              <a:rPr lang="fa-IR" sz="2300" dirty="0" smtClean="0">
                <a:cs typeface="Mitra" pitchFamily="2" charset="-78"/>
              </a:rPr>
              <a:t>     الف)تزئينات كاشي كاري    </a:t>
            </a:r>
            <a:endParaRPr lang="fa-IR" sz="2300" dirty="0" smtClean="0">
              <a:cs typeface="Mitra" pitchFamily="2" charset="-78"/>
            </a:endParaRPr>
          </a:p>
          <a:p>
            <a:pPr algn="just" rtl="1">
              <a:buNone/>
            </a:pPr>
            <a:r>
              <a:rPr lang="fa-IR" sz="2300" dirty="0">
                <a:cs typeface="Mitra" pitchFamily="2" charset="-78"/>
              </a:rPr>
              <a:t> </a:t>
            </a:r>
            <a:r>
              <a:rPr lang="fa-IR" sz="2300" dirty="0" smtClean="0">
                <a:cs typeface="Mitra" pitchFamily="2" charset="-78"/>
              </a:rPr>
              <a:t>    </a:t>
            </a:r>
            <a:r>
              <a:rPr lang="fa-IR" sz="2300" dirty="0" smtClean="0">
                <a:cs typeface="Mitra" pitchFamily="2" charset="-78"/>
              </a:rPr>
              <a:t> </a:t>
            </a:r>
            <a:r>
              <a:rPr lang="fa-IR" sz="2300" dirty="0" smtClean="0">
                <a:cs typeface="Mitra" pitchFamily="2" charset="-78"/>
              </a:rPr>
              <a:t>ب)نقاشي </a:t>
            </a:r>
            <a:endParaRPr lang="fa-IR" sz="2300" dirty="0" smtClean="0">
              <a:cs typeface="Mitra" pitchFamily="2" charset="-78"/>
            </a:endParaRPr>
          </a:p>
          <a:p>
            <a:pPr algn="just" rtl="1">
              <a:buNone/>
            </a:pPr>
            <a:r>
              <a:rPr lang="fa-IR" sz="2300" dirty="0">
                <a:cs typeface="Mitra" pitchFamily="2" charset="-78"/>
              </a:rPr>
              <a:t> </a:t>
            </a:r>
            <a:r>
              <a:rPr lang="fa-IR" sz="2300" dirty="0" smtClean="0">
                <a:cs typeface="Mitra" pitchFamily="2" charset="-78"/>
              </a:rPr>
              <a:t>   </a:t>
            </a:r>
            <a:r>
              <a:rPr lang="fa-IR" sz="2300" dirty="0" smtClean="0">
                <a:cs typeface="Mitra" pitchFamily="2" charset="-78"/>
              </a:rPr>
              <a:t>   </a:t>
            </a:r>
            <a:r>
              <a:rPr lang="fa-IR" sz="2300" dirty="0" smtClean="0">
                <a:cs typeface="Mitra" pitchFamily="2" charset="-78"/>
              </a:rPr>
              <a:t>ج)آهك بري                                         </a:t>
            </a:r>
            <a:endParaRPr lang="en-US" sz="2300" dirty="0" smtClean="0">
              <a:cs typeface="Mitra" pitchFamily="2" charset="-78"/>
            </a:endParaRPr>
          </a:p>
          <a:p>
            <a:pPr algn="just" rtl="1">
              <a:buNone/>
            </a:pPr>
            <a:r>
              <a:rPr lang="fa-IR" sz="2300" dirty="0" smtClean="0">
                <a:cs typeface="Mitra" pitchFamily="2" charset="-78"/>
              </a:rPr>
              <a:t>      د)مقرنس كاري                                     </a:t>
            </a:r>
            <a:endParaRPr lang="en-US" sz="2300" dirty="0" smtClean="0">
              <a:cs typeface="Mitra" pitchFamily="2" charset="-78"/>
            </a:endParaRPr>
          </a:p>
          <a:p>
            <a:pPr algn="just" rtl="1">
              <a:buNone/>
            </a:pPr>
            <a:r>
              <a:rPr lang="fa-IR" sz="2100" dirty="0" smtClean="0">
                <a:cs typeface="Mitra" pitchFamily="2" charset="-78"/>
              </a:rPr>
              <a:t>                                                           </a:t>
            </a:r>
            <a:endParaRPr lang="en-US" sz="2100" dirty="0" smtClean="0">
              <a:cs typeface="Mitra" pitchFamily="2" charset="-78"/>
            </a:endParaRPr>
          </a:p>
        </p:txBody>
      </p:sp>
      <p:sp>
        <p:nvSpPr>
          <p:cNvPr id="6" name="Title 1"/>
          <p:cNvSpPr txBox="1">
            <a:spLocks/>
          </p:cNvSpPr>
          <p:nvPr/>
        </p:nvSpPr>
        <p:spPr>
          <a:xfrm>
            <a:off x="25400" y="3742267"/>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16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كاربندي هاي گرمخانه حمام  محمد رحيم خان </a:t>
            </a:r>
            <a:endParaRPr kumimoji="0" lang="en-US" sz="1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split orient="vert"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IMG_1081.JPG"/>
          <p:cNvPicPr>
            <a:picLocks noGrp="1" noChangeAspect="1"/>
          </p:cNvPicPr>
          <p:nvPr>
            <p:ph sz="half" idx="1"/>
          </p:nvPr>
        </p:nvPicPr>
        <p:blipFill>
          <a:blip r:embed="rId2" cstate="print">
            <a:lum contrast="40000"/>
          </a:blip>
          <a:stretch>
            <a:fillRect/>
          </a:stretch>
        </p:blipFill>
        <p:spPr>
          <a:xfrm rot="5400000">
            <a:off x="1431726" y="-231576"/>
            <a:ext cx="3080147" cy="3962400"/>
          </a:xfrm>
        </p:spPr>
      </p:pic>
      <p:pic>
        <p:nvPicPr>
          <p:cNvPr id="5" name="Content Placeholder 4" descr="IMG_1252.JPG"/>
          <p:cNvPicPr>
            <a:picLocks noGrp="1" noChangeAspect="1"/>
          </p:cNvPicPr>
          <p:nvPr>
            <p:ph sz="half" idx="2"/>
          </p:nvPr>
        </p:nvPicPr>
        <p:blipFill>
          <a:blip r:embed="rId3" cstate="print">
            <a:lum contrast="20000"/>
          </a:blip>
          <a:stretch>
            <a:fillRect/>
          </a:stretch>
        </p:blipFill>
        <p:spPr>
          <a:xfrm>
            <a:off x="5029200" y="1504950"/>
            <a:ext cx="3829050" cy="3048000"/>
          </a:xfrm>
        </p:spPr>
      </p:pic>
      <p:sp>
        <p:nvSpPr>
          <p:cNvPr id="6" name="Title 1"/>
          <p:cNvSpPr txBox="1">
            <a:spLocks/>
          </p:cNvSpPr>
          <p:nvPr/>
        </p:nvSpPr>
        <p:spPr>
          <a:xfrm>
            <a:off x="1905000" y="4181475"/>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كاربندي هاي گرمخانه حمام  گنجعلي خان </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2794000" y="30289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تزئينات سقف سربينه حمام اراك</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1090.JPG"/>
          <p:cNvPicPr>
            <a:picLocks noGrp="1" noChangeAspect="1"/>
          </p:cNvPicPr>
          <p:nvPr>
            <p:ph sz="half" idx="1"/>
          </p:nvPr>
        </p:nvPicPr>
        <p:blipFill>
          <a:blip r:embed="rId2" cstate="print">
            <a:lum contrast="40000"/>
          </a:blip>
          <a:stretch>
            <a:fillRect/>
          </a:stretch>
        </p:blipFill>
        <p:spPr>
          <a:xfrm>
            <a:off x="838200" y="361950"/>
            <a:ext cx="3508573" cy="4051661"/>
          </a:xfrm>
        </p:spPr>
      </p:pic>
      <p:sp>
        <p:nvSpPr>
          <p:cNvPr id="4" name="Content Placeholder 3"/>
          <p:cNvSpPr>
            <a:spLocks noGrp="1"/>
          </p:cNvSpPr>
          <p:nvPr>
            <p:ph sz="half" idx="2"/>
          </p:nvPr>
        </p:nvSpPr>
        <p:spPr>
          <a:xfrm>
            <a:off x="4702372" y="361950"/>
            <a:ext cx="4220140" cy="3592830"/>
          </a:xfrm>
        </p:spPr>
        <p:txBody>
          <a:bodyPr>
            <a:normAutofit/>
          </a:bodyPr>
          <a:lstStyle/>
          <a:p>
            <a:pPr algn="r" rtl="1">
              <a:buNone/>
            </a:pPr>
            <a:r>
              <a:rPr lang="fa-IR" sz="2400" b="1" dirty="0" smtClean="0">
                <a:latin typeface="IranNastaliq" pitchFamily="18" charset="0"/>
                <a:cs typeface="B Titr" panose="00000700000000000000" pitchFamily="2" charset="-78"/>
              </a:rPr>
              <a:t>الف-تزئينات </a:t>
            </a:r>
            <a:r>
              <a:rPr lang="fa-IR" sz="2400" b="1" dirty="0" smtClean="0">
                <a:latin typeface="IranNastaliq" pitchFamily="18" charset="0"/>
                <a:cs typeface="B Titr" panose="00000700000000000000" pitchFamily="2" charset="-78"/>
              </a:rPr>
              <a:t>کاشی کاری</a:t>
            </a:r>
            <a:r>
              <a:rPr lang="fa-IR" sz="2400" b="1" dirty="0" smtClean="0">
                <a:latin typeface="IranNastaliq" pitchFamily="18" charset="0"/>
                <a:cs typeface="B Titr" panose="00000700000000000000" pitchFamily="2" charset="-78"/>
              </a:rPr>
              <a:t>:</a:t>
            </a:r>
          </a:p>
          <a:p>
            <a:pPr algn="r" rtl="1">
              <a:buNone/>
            </a:pPr>
            <a:endParaRPr lang="fa-IR" sz="2400" b="1" dirty="0" smtClean="0">
              <a:latin typeface="IranNastaliq" pitchFamily="18" charset="0"/>
              <a:cs typeface="B Titr" panose="00000700000000000000" pitchFamily="2" charset="-78"/>
            </a:endParaRPr>
          </a:p>
          <a:p>
            <a:pPr algn="r" rtl="1">
              <a:buNone/>
            </a:pPr>
            <a:r>
              <a:rPr lang="fa-IR" sz="2100" b="1" dirty="0" smtClean="0">
                <a:cs typeface="Mitra" pitchFamily="2" charset="-78"/>
              </a:rPr>
              <a:t>    </a:t>
            </a:r>
            <a:r>
              <a:rPr lang="fa-IR" sz="2100" dirty="0" smtClean="0">
                <a:cs typeface="Mitra" pitchFamily="2" charset="-78"/>
              </a:rPr>
              <a:t>کاشی يكي از مهم ترين مصالح تزئيني بوده که در حمام ها مورد استفاده فروان داشته است.در سردرها،سربينه و حتی گاهی گرمخانه ها به عنوان يك عنصر تزئيني نقش مهمی را ايفا می کرده است.                                                                          </a:t>
            </a:r>
            <a:endParaRPr lang="en-US" sz="2100" dirty="0" smtClean="0">
              <a:cs typeface="Mitra" pitchFamily="2" charset="-78"/>
            </a:endParaRPr>
          </a:p>
          <a:p>
            <a:pPr algn="r" rtl="1">
              <a:buNone/>
            </a:pPr>
            <a:endParaRPr lang="en-US" sz="2100" dirty="0">
              <a:cs typeface="Mitra" pitchFamily="2" charset="-78"/>
            </a:endParaRPr>
          </a:p>
        </p:txBody>
      </p:sp>
      <p:sp>
        <p:nvSpPr>
          <p:cNvPr id="8" name="Title 1"/>
          <p:cNvSpPr txBox="1">
            <a:spLocks/>
          </p:cNvSpPr>
          <p:nvPr/>
        </p:nvSpPr>
        <p:spPr>
          <a:xfrm>
            <a:off x="-3200400" y="40957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تزئينات سقف حمام آقا نقي</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jpg"/>
          <p:cNvPicPr>
            <a:picLocks noChangeAspect="1"/>
          </p:cNvPicPr>
          <p:nvPr/>
        </p:nvPicPr>
        <p:blipFill>
          <a:blip r:embed="rId2" cstate="print"/>
          <a:stretch>
            <a:fillRect/>
          </a:stretch>
        </p:blipFill>
        <p:spPr>
          <a:xfrm>
            <a:off x="1143000" y="2114550"/>
            <a:ext cx="3810000" cy="2524417"/>
          </a:xfrm>
          <a:prstGeom prst="rect">
            <a:avLst/>
          </a:prstGeom>
        </p:spPr>
      </p:pic>
      <p:sp>
        <p:nvSpPr>
          <p:cNvPr id="8" name="Title 7"/>
          <p:cNvSpPr>
            <a:spLocks noGrp="1"/>
          </p:cNvSpPr>
          <p:nvPr>
            <p:ph type="title"/>
          </p:nvPr>
        </p:nvSpPr>
        <p:spPr>
          <a:xfrm>
            <a:off x="228600" y="133350"/>
            <a:ext cx="8686800" cy="1905000"/>
          </a:xfrm>
        </p:spPr>
        <p:txBody>
          <a:bodyPr>
            <a:noAutofit/>
          </a:bodyPr>
          <a:lstStyle/>
          <a:p>
            <a:pPr algn="r" rtl="1"/>
            <a:r>
              <a:rPr lang="fa-IR" sz="3600" b="1" dirty="0" smtClean="0">
                <a:solidFill>
                  <a:schemeClr val="tx1"/>
                </a:solidFill>
                <a:latin typeface="IranNastaliq" pitchFamily="18" charset="0"/>
                <a:ea typeface="+mn-ea"/>
                <a:cs typeface="B Titr" panose="00000700000000000000" pitchFamily="2" charset="-78"/>
              </a:rPr>
              <a:t>حمام:</a:t>
            </a:r>
            <a:r>
              <a:rPr lang="fa-IR" sz="2000" b="1" dirty="0" smtClean="0">
                <a:solidFill>
                  <a:schemeClr val="tx1"/>
                </a:solidFill>
                <a:latin typeface="BHoma "/>
                <a:cs typeface="B Titr" panose="00000700000000000000" pitchFamily="2" charset="-78"/>
              </a:rPr>
              <a:t/>
            </a:r>
            <a:br>
              <a:rPr lang="fa-IR" sz="2000" b="1" dirty="0" smtClean="0">
                <a:solidFill>
                  <a:schemeClr val="tx1"/>
                </a:solidFill>
                <a:latin typeface="BHoma "/>
                <a:cs typeface="B Titr" panose="00000700000000000000" pitchFamily="2" charset="-78"/>
              </a:rPr>
            </a:br>
            <a:r>
              <a:rPr lang="fa-IR" sz="2100" dirty="0" smtClean="0">
                <a:solidFill>
                  <a:schemeClr val="tx1"/>
                </a:solidFill>
                <a:latin typeface="+mn-lt"/>
                <a:ea typeface="+mn-ea"/>
                <a:cs typeface="B Nazanin" panose="00000400000000000000" pitchFamily="2" charset="-78"/>
              </a:rPr>
              <a:t>گرمابه از جمله ابنيه مهم شهری بوده که معمولاً در مراکز محلات و يا مجاور راسته های بازاروياگذرهای اصلی احداث می شده است . گرمابه،برابر با جايگاه گرم است. در اينجا "آبه"به معنی آب نيست،بلکه آبه ياآوه ياآوج،برابر جايگاه است و به جايگاه ساختمان گفته می شود. به طور كلي حمام واژه اي عربي است و معادل آن در فارسي گرمابه است </a:t>
            </a:r>
            <a:r>
              <a:rPr lang="fa-IR" sz="2100" dirty="0" smtClean="0">
                <a:solidFill>
                  <a:schemeClr val="tx1"/>
                </a:solidFill>
                <a:cs typeface="B Nazanin" panose="00000400000000000000" pitchFamily="2" charset="-78"/>
              </a:rPr>
              <a:t>. </a:t>
            </a:r>
            <a:endParaRPr lang="en-US" sz="2100" dirty="0" smtClean="0">
              <a:solidFill>
                <a:schemeClr val="tx1"/>
              </a:solidFill>
              <a:latin typeface="+mn-lt"/>
              <a:ea typeface="+mn-ea"/>
              <a:cs typeface="B Nazanin" panose="00000400000000000000" pitchFamily="2" charset="-78"/>
            </a:endParaRPr>
          </a:p>
        </p:txBody>
      </p:sp>
      <p:sp>
        <p:nvSpPr>
          <p:cNvPr id="3" name="Content Placeholder 2"/>
          <p:cNvSpPr>
            <a:spLocks noGrp="1"/>
          </p:cNvSpPr>
          <p:nvPr>
            <p:ph sz="half" idx="1"/>
          </p:nvPr>
        </p:nvSpPr>
        <p:spPr>
          <a:xfrm>
            <a:off x="999067" y="4705350"/>
            <a:ext cx="3657600" cy="590550"/>
          </a:xfrm>
        </p:spPr>
        <p:txBody>
          <a:bodyPr>
            <a:noAutofit/>
          </a:bodyPr>
          <a:lstStyle/>
          <a:p>
            <a:pPr algn="r" rtl="1">
              <a:buNone/>
            </a:pPr>
            <a:r>
              <a:rPr lang="fa-IR" sz="1200" b="1" dirty="0" smtClean="0">
                <a:latin typeface="IranNastaliq" pitchFamily="18" charset="0"/>
                <a:cs typeface="B Titr" panose="00000700000000000000" pitchFamily="2" charset="-78"/>
              </a:rPr>
              <a:t>بافت </a:t>
            </a:r>
            <a:r>
              <a:rPr lang="fa-IR" sz="1200" b="1" dirty="0" smtClean="0">
                <a:latin typeface="IranNastaliq" pitchFamily="18" charset="0"/>
                <a:cs typeface="B Titr" panose="00000700000000000000" pitchFamily="2" charset="-78"/>
              </a:rPr>
              <a:t>مركزي بندر تاريخي سيراف درد وران اوايل اسلام</a:t>
            </a:r>
            <a:r>
              <a:rPr lang="fa-IR" sz="1200" b="1" dirty="0" smtClean="0">
                <a:latin typeface="BHoma "/>
                <a:cs typeface="B Titr" panose="00000700000000000000" pitchFamily="2" charset="-78"/>
              </a:rPr>
              <a:t>     </a:t>
            </a:r>
          </a:p>
          <a:p>
            <a:pPr algn="r" rtl="1">
              <a:buNone/>
            </a:pPr>
            <a:r>
              <a:rPr lang="fa-IR" sz="1200" dirty="0" smtClean="0">
                <a:cs typeface="B Titr" panose="00000700000000000000" pitchFamily="2" charset="-78"/>
              </a:rPr>
              <a:t>     </a:t>
            </a:r>
            <a:endParaRPr lang="fa-IR" sz="1200" b="1" dirty="0" smtClean="0">
              <a:cs typeface="B Titr" panose="00000700000000000000" pitchFamily="2" charset="-78"/>
            </a:endParaRPr>
          </a:p>
          <a:p>
            <a:pPr algn="r" rtl="1">
              <a:buNone/>
            </a:pPr>
            <a:endParaRPr lang="fa-IR" sz="1200" b="1" dirty="0" smtClean="0">
              <a:cs typeface="B Titr" panose="00000700000000000000" pitchFamily="2" charset="-78"/>
            </a:endParaRPr>
          </a:p>
          <a:p>
            <a:pPr algn="r" rtl="1">
              <a:buNone/>
            </a:pPr>
            <a:endParaRPr lang="fa-IR" sz="1200" dirty="0" smtClean="0">
              <a:cs typeface="B Titr" panose="00000700000000000000" pitchFamily="2" charset="-78"/>
            </a:endParaRPr>
          </a:p>
          <a:p>
            <a:pPr algn="r" rtl="1">
              <a:buNone/>
            </a:pPr>
            <a:endParaRPr lang="en-US" sz="1200" b="1" dirty="0">
              <a:latin typeface="BHoma "/>
              <a:cs typeface="B Titr" panose="00000700000000000000" pitchFamily="2" charset="-78"/>
            </a:endParaRPr>
          </a:p>
        </p:txBody>
      </p:sp>
      <p:sp>
        <p:nvSpPr>
          <p:cNvPr id="9" name="Content Placeholder 8"/>
          <p:cNvSpPr>
            <a:spLocks noGrp="1"/>
          </p:cNvSpPr>
          <p:nvPr>
            <p:ph sz="half" idx="2"/>
          </p:nvPr>
        </p:nvSpPr>
        <p:spPr>
          <a:xfrm>
            <a:off x="5334000" y="2312670"/>
            <a:ext cx="3581400" cy="2830830"/>
          </a:xfrm>
        </p:spPr>
        <p:txBody>
          <a:bodyPr>
            <a:noAutofit/>
          </a:bodyPr>
          <a:lstStyle/>
          <a:p>
            <a:pPr algn="r" rtl="1">
              <a:buNone/>
            </a:pPr>
            <a:r>
              <a:rPr lang="fa-IR" sz="2400" b="1" dirty="0" smtClean="0">
                <a:latin typeface="IranNastaliq" pitchFamily="18" charset="0"/>
                <a:cs typeface="B Titr" panose="00000700000000000000" pitchFamily="2" charset="-78"/>
              </a:rPr>
              <a:t>تاريخچه </a:t>
            </a:r>
            <a:r>
              <a:rPr lang="fa-IR" sz="2400" b="1" dirty="0" smtClean="0">
                <a:latin typeface="IranNastaliq" pitchFamily="18" charset="0"/>
                <a:cs typeface="B Titr" panose="00000700000000000000" pitchFamily="2" charset="-78"/>
              </a:rPr>
              <a:t>احداث حمام:</a:t>
            </a:r>
          </a:p>
          <a:p>
            <a:pPr algn="r" rtl="1">
              <a:buNone/>
            </a:pPr>
            <a:r>
              <a:rPr lang="fa-IR" sz="1800" dirty="0" smtClean="0">
                <a:cs typeface="B Nazanin" panose="00000400000000000000" pitchFamily="2" charset="-78"/>
              </a:rPr>
              <a:t>ساخت </a:t>
            </a:r>
            <a:r>
              <a:rPr lang="fa-IR" sz="1800" dirty="0" smtClean="0">
                <a:cs typeface="B Nazanin" panose="00000400000000000000" pitchFamily="2" charset="-78"/>
              </a:rPr>
              <a:t>حمام فراتر از زمان سليمان نبي نبوده است.بر مبناي كاوشهاي باستان شناسانه بدست آمده كه گرمابه در عصر هخامنشي و ساساني رواج داشته و مورد استفاده طبقات بالاي جامعه بوده است .در عصر صفوي نيز ساخت حمام ها رونق يافت.</a:t>
            </a:r>
            <a:r>
              <a:rPr lang="en-US" sz="1800" dirty="0" smtClean="0">
                <a:cs typeface="B Nazanin" panose="00000400000000000000" pitchFamily="2" charset="-78"/>
              </a:rPr>
              <a:t> </a:t>
            </a:r>
            <a:endParaRPr lang="fa-IR" sz="1800" dirty="0" smtClean="0">
              <a:cs typeface="B Nazanin" panose="00000400000000000000" pitchFamily="2" charset="-78"/>
            </a:endParaRPr>
          </a:p>
        </p:txBody>
      </p:sp>
    </p:spTree>
  </p:cSld>
  <p:clrMapOvr>
    <a:masterClrMapping/>
  </p:clrMapOvr>
  <p:transition spd="slow">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95400" y="514350"/>
            <a:ext cx="7638288" cy="4126230"/>
          </a:xfrm>
        </p:spPr>
        <p:txBody>
          <a:bodyPr>
            <a:normAutofit/>
          </a:bodyPr>
          <a:lstStyle/>
          <a:p>
            <a:pPr algn="just" rtl="1">
              <a:buNone/>
            </a:pPr>
            <a:r>
              <a:rPr lang="fa-IR" sz="2400" b="1" dirty="0" smtClean="0">
                <a:cs typeface="B Titr" panose="00000700000000000000" pitchFamily="2" charset="-78"/>
              </a:rPr>
              <a:t>      </a:t>
            </a:r>
            <a:r>
              <a:rPr lang="fa-IR" sz="2400" b="1" dirty="0" smtClean="0">
                <a:latin typeface="IranNastaliq" pitchFamily="18" charset="0"/>
                <a:cs typeface="B Titr" panose="00000700000000000000" pitchFamily="2" charset="-78"/>
              </a:rPr>
              <a:t>ب-نقاشی:</a:t>
            </a:r>
          </a:p>
          <a:p>
            <a:pPr algn="just" rtl="1">
              <a:buNone/>
            </a:pPr>
            <a:r>
              <a:rPr lang="fa-IR" sz="2000" b="1" dirty="0" smtClean="0">
                <a:cs typeface="Mitra" pitchFamily="2" charset="-78"/>
              </a:rPr>
              <a:t>     </a:t>
            </a:r>
            <a:r>
              <a:rPr lang="fa-IR" sz="2000" dirty="0" smtClean="0">
                <a:cs typeface="Mitra" pitchFamily="2" charset="-78"/>
              </a:rPr>
              <a:t>از ديگر عناصر مهم تزئينی در حمام ها نقاشی است که برای تزئين سربينه ها به کار می رفته است. موضوع اصلی نقاشی ها را نيز همچون کاشی کاری و آهک بری،نقوش گياهی،حيوانی و انسانی تشکيل مي دهند.                                                                         </a:t>
            </a:r>
            <a:endParaRPr lang="en-US" sz="2000" dirty="0" smtClean="0">
              <a:cs typeface="Mitra" pitchFamily="2" charset="-78"/>
            </a:endParaRPr>
          </a:p>
          <a:p>
            <a:pPr algn="just" rtl="1">
              <a:buNone/>
            </a:pPr>
            <a:r>
              <a:rPr lang="fa-IR" sz="2000" b="1" dirty="0" smtClean="0">
                <a:cs typeface="Mitra" pitchFamily="2" charset="-78"/>
              </a:rPr>
              <a:t>     </a:t>
            </a:r>
            <a:r>
              <a:rPr lang="fa-IR" b="1" dirty="0" smtClean="0">
                <a:latin typeface="IranNastaliq" pitchFamily="18" charset="0"/>
                <a:cs typeface="IranNastaliq" pitchFamily="18" charset="0"/>
              </a:rPr>
              <a:t>ج-آهک بری:</a:t>
            </a:r>
            <a:endParaRPr lang="fa-IR" sz="2000" b="1" dirty="0" smtClean="0">
              <a:latin typeface="IranNastaliq" pitchFamily="18" charset="0"/>
              <a:cs typeface="IranNastaliq" pitchFamily="18" charset="0"/>
            </a:endParaRPr>
          </a:p>
          <a:p>
            <a:pPr algn="just" rtl="1">
              <a:buNone/>
            </a:pPr>
            <a:r>
              <a:rPr lang="fa-IR" sz="2000" b="1" dirty="0" smtClean="0">
                <a:cs typeface="Mitra" pitchFamily="2" charset="-78"/>
              </a:rPr>
              <a:t>     </a:t>
            </a:r>
            <a:r>
              <a:rPr lang="fa-IR" sz="2000" dirty="0" smtClean="0">
                <a:cs typeface="Mitra" pitchFamily="2" charset="-78"/>
              </a:rPr>
              <a:t>از جمله هنر های تزئيني ارزشمندی که در حمام ها استفاده می شود آهک بری به شيوه گچ بری است.اين اعتبار به سبب مقاومت آهک در برابر رطوبت و شکل پذيری آن است.نقوش آن به چهار دسته ی هندسی،حيوانی،گياهی و انسانی تقسيم می شوند.           </a:t>
            </a:r>
            <a:endParaRPr lang="en-US" sz="2000" dirty="0" smtClean="0">
              <a:cs typeface="Mitra" pitchFamily="2" charset="-78"/>
            </a:endParaRPr>
          </a:p>
          <a:p>
            <a:pPr algn="just" rtl="1">
              <a:buNone/>
            </a:pPr>
            <a:r>
              <a:rPr lang="fa-IR" sz="2000" b="1" dirty="0" smtClean="0">
                <a:cs typeface="Mitra" pitchFamily="2" charset="-78"/>
              </a:rPr>
              <a:t>     </a:t>
            </a:r>
            <a:r>
              <a:rPr lang="fa-IR" b="1" dirty="0" smtClean="0">
                <a:latin typeface="IranNastaliq" pitchFamily="18" charset="0"/>
                <a:cs typeface="IranNastaliq" pitchFamily="18" charset="0"/>
              </a:rPr>
              <a:t>د- مقرنس کاری:</a:t>
            </a:r>
            <a:endParaRPr lang="fa-IR" sz="2000" b="1" dirty="0" smtClean="0">
              <a:latin typeface="IranNastaliq" pitchFamily="18" charset="0"/>
              <a:cs typeface="IranNastaliq" pitchFamily="18" charset="0"/>
            </a:endParaRPr>
          </a:p>
          <a:p>
            <a:pPr algn="just" rtl="1">
              <a:buNone/>
            </a:pPr>
            <a:r>
              <a:rPr lang="fa-IR" sz="2000" b="1" dirty="0" smtClean="0">
                <a:cs typeface="Mitra" pitchFamily="2" charset="-78"/>
              </a:rPr>
              <a:t>      </a:t>
            </a:r>
            <a:r>
              <a:rPr lang="fa-IR" sz="2000" dirty="0" smtClean="0">
                <a:cs typeface="Mitra" pitchFamily="2" charset="-78"/>
              </a:rPr>
              <a:t>ريزه کاری و پر کاری اين تزئينات نشان صبر،دقت و ذوق معمار بنا است و به ميزان شخصيت بانی حمام و سرمايه گذاری وی نيز بستگی داشته است.</a:t>
            </a:r>
            <a:endParaRPr lang="en-US" sz="2000" dirty="0">
              <a:cs typeface="Mitra" pitchFamily="2" charset="-78"/>
            </a:endParaRPr>
          </a:p>
        </p:txBody>
      </p:sp>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447800" y="1143000"/>
            <a:ext cx="7486650" cy="3497263"/>
          </a:xfrm>
        </p:spPr>
        <p:txBody>
          <a:bodyPr>
            <a:normAutofit/>
          </a:bodyPr>
          <a:lstStyle/>
          <a:p>
            <a:pPr algn="just" rtl="1">
              <a:buNone/>
            </a:pPr>
            <a:r>
              <a:rPr lang="fa-IR" sz="2100" dirty="0" smtClean="0">
                <a:cs typeface="Mitra" pitchFamily="2" charset="-78"/>
              </a:rPr>
              <a:t>     کاشی خشت هفت رنگ در دوره صفويه مجدداً احيا شد. اين نوع کاشی کاری به دو دليل در حمام ها به کار می رفت:        </a:t>
            </a:r>
          </a:p>
          <a:p>
            <a:pPr algn="just" rtl="1">
              <a:buNone/>
            </a:pPr>
            <a:r>
              <a:rPr lang="fa-IR" sz="2100" dirty="0" smtClean="0">
                <a:cs typeface="Mitra" pitchFamily="2" charset="-78"/>
              </a:rPr>
              <a:t>                            </a:t>
            </a:r>
            <a:endParaRPr lang="en-US" sz="2100" dirty="0" smtClean="0">
              <a:cs typeface="Mitra" pitchFamily="2" charset="-78"/>
            </a:endParaRPr>
          </a:p>
          <a:p>
            <a:pPr algn="just" rtl="1">
              <a:buNone/>
            </a:pPr>
            <a:r>
              <a:rPr lang="fa-IR" sz="2100" dirty="0" smtClean="0">
                <a:cs typeface="Mitra" pitchFamily="2" charset="-78"/>
              </a:rPr>
              <a:t>      1.کاشی معرق در حمام ها به علت نفوذ بخار آب و فروپاشی زود هنگام  آن قابل استفاده نبود. </a:t>
            </a:r>
          </a:p>
          <a:p>
            <a:pPr algn="just" rtl="1">
              <a:buNone/>
            </a:pPr>
            <a:r>
              <a:rPr lang="fa-IR" sz="2100" dirty="0" smtClean="0">
                <a:cs typeface="Mitra" pitchFamily="2" charset="-78"/>
              </a:rPr>
              <a:t>                                                                 </a:t>
            </a:r>
            <a:endParaRPr lang="en-US" sz="2100" dirty="0" smtClean="0">
              <a:cs typeface="Mitra" pitchFamily="2" charset="-78"/>
            </a:endParaRPr>
          </a:p>
          <a:p>
            <a:pPr algn="just" rtl="1">
              <a:buNone/>
            </a:pPr>
            <a:r>
              <a:rPr lang="fa-IR" sz="2100" dirty="0" smtClean="0">
                <a:cs typeface="Mitra" pitchFamily="2" charset="-78"/>
              </a:rPr>
              <a:t>       2.کاشی خشت يك رنگ نيزبه رنگ فيروزه ای و آبی سير در ازاره ها به کار رفته            است.مانند برخی از حمامهای يزد.</a:t>
            </a:r>
            <a:endParaRPr lang="en-US" sz="2100" dirty="0">
              <a:cs typeface="Mitra" pitchFamily="2" charset="-78"/>
            </a:endParaRPr>
          </a:p>
        </p:txBody>
      </p:sp>
    </p:spTree>
  </p:cSld>
  <p:clrMapOvr>
    <a:masterClrMapping/>
  </p:clrMapOvr>
  <p:transition spd="slow">
    <p:cover dir="l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04800" y="285750"/>
            <a:ext cx="8686800" cy="3497580"/>
          </a:xfrm>
        </p:spPr>
        <p:txBody>
          <a:bodyPr>
            <a:noAutofit/>
          </a:bodyPr>
          <a:lstStyle/>
          <a:p>
            <a:pPr algn="just" rtl="1">
              <a:buNone/>
            </a:pPr>
            <a:r>
              <a:rPr lang="fa-IR" sz="2400" dirty="0" smtClean="0">
                <a:latin typeface="IranNastaliq" pitchFamily="18" charset="0"/>
                <a:cs typeface="B Titr" panose="00000700000000000000" pitchFamily="2" charset="-78"/>
              </a:rPr>
              <a:t>      نقوش کاشی کاری های حمام ها عبارتند از:               </a:t>
            </a:r>
            <a:endParaRPr lang="en-US" sz="2400" dirty="0" smtClean="0">
              <a:latin typeface="IranNastaliq" pitchFamily="18" charset="0"/>
              <a:cs typeface="B Titr" panose="00000700000000000000" pitchFamily="2" charset="-78"/>
            </a:endParaRPr>
          </a:p>
          <a:p>
            <a:pPr algn="just" rtl="1">
              <a:buNone/>
            </a:pPr>
            <a:r>
              <a:rPr lang="fa-IR" sz="2000" b="1" dirty="0" smtClean="0">
                <a:cs typeface="Mitra" pitchFamily="2" charset="-78"/>
              </a:rPr>
              <a:t>    1.نقوش گياهي:</a:t>
            </a:r>
          </a:p>
          <a:p>
            <a:pPr algn="just" rtl="1">
              <a:buNone/>
            </a:pPr>
            <a:r>
              <a:rPr lang="fa-IR" sz="2000" dirty="0" smtClean="0">
                <a:cs typeface="Mitra" pitchFamily="2" charset="-78"/>
              </a:rPr>
              <a:t>     يكي از مهمترين ويژگي های نقوش در  حمام ها، استفاده ی فراوان از نقوش طبيعي به خصوص گياهي است. طرح های اسليمي،گل و بوته ،درختان سرو و صنوبر،انگور و نيز منظره های طبيعي مانند چشمه های آب روان و گياهان وحشی،مهم ترين نقوش آن را تشکيل مي دهند.</a:t>
            </a:r>
            <a:endParaRPr lang="en-US" sz="2000" dirty="0">
              <a:cs typeface="Mitra" pitchFamily="2" charset="-78"/>
            </a:endParaRPr>
          </a:p>
        </p:txBody>
      </p:sp>
      <p:sp>
        <p:nvSpPr>
          <p:cNvPr id="5" name="Rectangle 4"/>
          <p:cNvSpPr/>
          <p:nvPr/>
        </p:nvSpPr>
        <p:spPr>
          <a:xfrm>
            <a:off x="4648200" y="2419350"/>
            <a:ext cx="4114800" cy="1015663"/>
          </a:xfrm>
          <a:prstGeom prst="rect">
            <a:avLst/>
          </a:prstGeom>
        </p:spPr>
        <p:txBody>
          <a:bodyPr wrap="square">
            <a:spAutoFit/>
          </a:bodyPr>
          <a:lstStyle/>
          <a:p>
            <a:pPr algn="just" rtl="1"/>
            <a:r>
              <a:rPr lang="fa-IR" sz="2000" dirty="0" smtClean="0">
                <a:cs typeface="Mitra" pitchFamily="2" charset="-78"/>
              </a:rPr>
              <a:t> 2.</a:t>
            </a:r>
            <a:r>
              <a:rPr lang="fa-IR" sz="2000" b="1" dirty="0" smtClean="0">
                <a:cs typeface="Mitra" pitchFamily="2" charset="-78"/>
              </a:rPr>
              <a:t>نقوش حيوانی:</a:t>
            </a:r>
          </a:p>
          <a:p>
            <a:pPr algn="just" rtl="1"/>
            <a:r>
              <a:rPr lang="fa-IR" sz="2000" dirty="0" smtClean="0">
                <a:cs typeface="Mitra" pitchFamily="2" charset="-78"/>
              </a:rPr>
              <a:t>از نقوش حيواني که در تزئينات کاشی کاری به کار رفته می توان به نقش شير،گاو،اژدها و پرندگان اشاره کرد. </a:t>
            </a:r>
            <a:endParaRPr lang="en-US" sz="2000" dirty="0" smtClean="0">
              <a:cs typeface="Mitra" pitchFamily="2" charset="-78"/>
            </a:endParaRPr>
          </a:p>
        </p:txBody>
      </p:sp>
      <p:pic>
        <p:nvPicPr>
          <p:cNvPr id="6" name="Picture 5" descr="IMG_1405.JPG"/>
          <p:cNvPicPr>
            <a:picLocks noChangeAspect="1"/>
          </p:cNvPicPr>
          <p:nvPr/>
        </p:nvPicPr>
        <p:blipFill>
          <a:blip r:embed="rId2" cstate="print">
            <a:lum contrast="40000"/>
          </a:blip>
          <a:stretch>
            <a:fillRect/>
          </a:stretch>
        </p:blipFill>
        <p:spPr>
          <a:xfrm>
            <a:off x="723900" y="2266950"/>
            <a:ext cx="3505200" cy="2628900"/>
          </a:xfrm>
          <a:prstGeom prst="rect">
            <a:avLst/>
          </a:prstGeom>
        </p:spPr>
      </p:pic>
      <p:sp>
        <p:nvSpPr>
          <p:cNvPr id="7" name="Title 1"/>
          <p:cNvSpPr txBox="1">
            <a:spLocks/>
          </p:cNvSpPr>
          <p:nvPr/>
        </p:nvSpPr>
        <p:spPr>
          <a:xfrm>
            <a:off x="-414867" y="41719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تزئينات</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حمام علي قلي آقا</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07.JPG"/>
          <p:cNvPicPr>
            <a:picLocks noGrp="1" noChangeAspect="1"/>
          </p:cNvPicPr>
          <p:nvPr>
            <p:ph sz="half" idx="1"/>
          </p:nvPr>
        </p:nvPicPr>
        <p:blipFill>
          <a:blip r:embed="rId2" cstate="print">
            <a:lum contrast="40000"/>
          </a:blip>
          <a:stretch>
            <a:fillRect/>
          </a:stretch>
        </p:blipFill>
        <p:spPr>
          <a:xfrm rot="16200000">
            <a:off x="945159" y="-249942"/>
            <a:ext cx="2622947" cy="3497263"/>
          </a:xfrm>
        </p:spPr>
      </p:pic>
      <p:sp>
        <p:nvSpPr>
          <p:cNvPr id="4" name="Content Placeholder 3"/>
          <p:cNvSpPr>
            <a:spLocks noGrp="1"/>
          </p:cNvSpPr>
          <p:nvPr>
            <p:ph sz="half" idx="2"/>
          </p:nvPr>
        </p:nvSpPr>
        <p:spPr>
          <a:xfrm>
            <a:off x="5012402" y="457200"/>
            <a:ext cx="3886200" cy="3497580"/>
          </a:xfrm>
        </p:spPr>
        <p:txBody>
          <a:bodyPr>
            <a:normAutofit/>
          </a:bodyPr>
          <a:lstStyle/>
          <a:p>
            <a:pPr algn="just" rtl="1">
              <a:buNone/>
            </a:pPr>
            <a:r>
              <a:rPr lang="fa-IR" sz="2000" b="1" dirty="0" smtClean="0">
                <a:cs typeface="Mitra" pitchFamily="2" charset="-78"/>
              </a:rPr>
              <a:t>    3.نقوش انسانی</a:t>
            </a:r>
            <a:r>
              <a:rPr lang="fa-IR" sz="2000" dirty="0" smtClean="0">
                <a:cs typeface="Mitra" pitchFamily="2" charset="-78"/>
              </a:rPr>
              <a:t>:</a:t>
            </a:r>
          </a:p>
          <a:p>
            <a:pPr algn="just" rtl="1">
              <a:buNone/>
            </a:pPr>
            <a:r>
              <a:rPr lang="fa-IR" sz="2000" dirty="0" smtClean="0">
                <a:cs typeface="Mitra" pitchFamily="2" charset="-78"/>
              </a:rPr>
              <a:t>     که از دوره صفويه بر روی کاشی های حمام مرسوم شد و در دوره قاجار بيشتر تصاوير و نقوش حماسی و نظامی،بر ديوارهای حمام ها نقش بست.</a:t>
            </a:r>
            <a:endParaRPr lang="en-US" sz="2000" dirty="0">
              <a:cs typeface="Mitra" pitchFamily="2" charset="-78"/>
            </a:endParaRPr>
          </a:p>
        </p:txBody>
      </p:sp>
      <p:pic>
        <p:nvPicPr>
          <p:cNvPr id="6" name="Picture 5" descr="IMG_1406.JPG"/>
          <p:cNvPicPr>
            <a:picLocks noChangeAspect="1"/>
          </p:cNvPicPr>
          <p:nvPr/>
        </p:nvPicPr>
        <p:blipFill>
          <a:blip r:embed="rId3" cstate="print">
            <a:lum contrast="40000"/>
          </a:blip>
          <a:stretch>
            <a:fillRect/>
          </a:stretch>
        </p:blipFill>
        <p:spPr>
          <a:xfrm>
            <a:off x="508000" y="2914650"/>
            <a:ext cx="3200400" cy="2019300"/>
          </a:xfrm>
          <a:prstGeom prst="rect">
            <a:avLst/>
          </a:prstGeom>
        </p:spPr>
      </p:pic>
      <p:sp>
        <p:nvSpPr>
          <p:cNvPr id="7" name="Title 1"/>
          <p:cNvSpPr txBox="1">
            <a:spLocks/>
          </p:cNvSpPr>
          <p:nvPr/>
        </p:nvSpPr>
        <p:spPr>
          <a:xfrm>
            <a:off x="-762000" y="407670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تزئينات</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حمام علي قلي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920" y="-171450"/>
            <a:ext cx="6447501" cy="990600"/>
          </a:xfrm>
        </p:spPr>
        <p:txBody>
          <a:bodyPr>
            <a:noAutofit/>
          </a:bodyPr>
          <a:lstStyle/>
          <a:p>
            <a:pPr algn="r" rtl="1"/>
            <a:r>
              <a:rPr lang="fa-IR" sz="2800" dirty="0" smtClean="0">
                <a:solidFill>
                  <a:schemeClr val="tx1"/>
                </a:solidFill>
                <a:latin typeface="IranNastaliq" pitchFamily="18" charset="0"/>
                <a:cs typeface="B Titr" panose="00000700000000000000" pitchFamily="2" charset="-78"/>
              </a:rPr>
              <a:t>                                                                                                    حمام در ادوار مختلف</a:t>
            </a:r>
            <a:endParaRPr lang="en-US" sz="2800"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1312333" y="819150"/>
            <a:ext cx="7848600" cy="4191000"/>
          </a:xfrm>
        </p:spPr>
        <p:txBody>
          <a:bodyPr>
            <a:normAutofit/>
          </a:bodyPr>
          <a:lstStyle/>
          <a:p>
            <a:pPr algn="r" rtl="1">
              <a:buNone/>
            </a:pPr>
            <a:r>
              <a:rPr lang="fa-IR" sz="2000" b="1" dirty="0" smtClean="0">
                <a:cs typeface="Mitra" pitchFamily="2" charset="-78"/>
              </a:rPr>
              <a:t>     حمام در دوره هخامنشي:</a:t>
            </a:r>
          </a:p>
          <a:p>
            <a:pPr algn="just" rtl="1">
              <a:buNone/>
            </a:pPr>
            <a:r>
              <a:rPr lang="fa-IR" sz="2000" dirty="0" smtClean="0">
                <a:cs typeface="Mitra" pitchFamily="2" charset="-78"/>
              </a:rPr>
              <a:t>    </a:t>
            </a:r>
            <a:r>
              <a:rPr lang="ar-SA" sz="2000" dirty="0" smtClean="0">
                <a:cs typeface="Mitra" pitchFamily="2" charset="-78"/>
              </a:rPr>
              <a:t>از جمله آثار مکشوفه، حمام تخت جمش</a:t>
            </a:r>
            <a:r>
              <a:rPr lang="fa-IR" sz="2000" dirty="0" smtClean="0">
                <a:cs typeface="Mitra" pitchFamily="2" charset="-78"/>
              </a:rPr>
              <a:t>يد</a:t>
            </a:r>
            <a:r>
              <a:rPr lang="ar-SA" sz="2000" dirty="0" smtClean="0">
                <a:cs typeface="Mitra" pitchFamily="2" charset="-78"/>
              </a:rPr>
              <a:t> می باشد که از دو بخش داخلی و خارجی تشک</a:t>
            </a:r>
            <a:r>
              <a:rPr lang="fa-IR" sz="2000" dirty="0" smtClean="0">
                <a:cs typeface="Mitra" pitchFamily="2" charset="-78"/>
              </a:rPr>
              <a:t>يل </a:t>
            </a:r>
            <a:r>
              <a:rPr lang="ar-SA" sz="2000" dirty="0" smtClean="0">
                <a:cs typeface="Mitra" pitchFamily="2" charset="-78"/>
              </a:rPr>
              <a:t>و با پله ای از </a:t>
            </a:r>
            <a:r>
              <a:rPr lang="fa-IR" sz="2000" dirty="0" smtClean="0">
                <a:cs typeface="Mitra" pitchFamily="2" charset="-78"/>
              </a:rPr>
              <a:t>يكديگر </a:t>
            </a:r>
            <a:r>
              <a:rPr lang="ar-SA" sz="2000" dirty="0" smtClean="0">
                <a:cs typeface="Mitra" pitchFamily="2" charset="-78"/>
              </a:rPr>
              <a:t>متما</a:t>
            </a:r>
            <a:r>
              <a:rPr lang="fa-IR" sz="2000" dirty="0" smtClean="0">
                <a:cs typeface="Mitra" pitchFamily="2" charset="-78"/>
              </a:rPr>
              <a:t>يز</a:t>
            </a:r>
            <a:r>
              <a:rPr lang="ar-SA" sz="2000" dirty="0" smtClean="0">
                <a:cs typeface="Mitra" pitchFamily="2" charset="-78"/>
              </a:rPr>
              <a:t> می شده </a:t>
            </a:r>
            <a:r>
              <a:rPr lang="fa-IR" sz="2000" dirty="0" smtClean="0">
                <a:cs typeface="Mitra" pitchFamily="2" charset="-78"/>
              </a:rPr>
              <a:t>است</a:t>
            </a:r>
            <a:r>
              <a:rPr lang="ar-SA" sz="2000" dirty="0" smtClean="0">
                <a:cs typeface="Mitra" pitchFamily="2" charset="-78"/>
              </a:rPr>
              <a:t>. بخش داخلی ، محوطه کوچکی به ابعاد 75/1 × 25/2 متر است که در م</a:t>
            </a:r>
            <a:r>
              <a:rPr lang="fa-IR" sz="2000" dirty="0" smtClean="0">
                <a:cs typeface="Mitra" pitchFamily="2" charset="-78"/>
              </a:rPr>
              <a:t>يانه</a:t>
            </a:r>
            <a:r>
              <a:rPr lang="ar-SA" sz="2000" dirty="0" smtClean="0">
                <a:cs typeface="Mitra" pitchFamily="2" charset="-78"/>
              </a:rPr>
              <a:t> آن ، چاه حمام با سرپوشی از آجر مشبک به ابعاد 55 × 55 سانتی متر قرار دارد . فاضلاب حمام از ا</a:t>
            </a:r>
            <a:r>
              <a:rPr lang="fa-IR" sz="2000" dirty="0" smtClean="0">
                <a:cs typeface="Mitra" pitchFamily="2" charset="-78"/>
              </a:rPr>
              <a:t>ين</a:t>
            </a:r>
            <a:r>
              <a:rPr lang="ar-SA" sz="2000" dirty="0" smtClean="0">
                <a:cs typeface="Mitra" pitchFamily="2" charset="-78"/>
              </a:rPr>
              <a:t> در</a:t>
            </a:r>
            <a:r>
              <a:rPr lang="fa-IR" sz="2000" dirty="0" smtClean="0">
                <a:cs typeface="Mitra" pitchFamily="2" charset="-78"/>
              </a:rPr>
              <a:t>يچه</a:t>
            </a:r>
            <a:r>
              <a:rPr lang="ar-SA" sz="2000" dirty="0" smtClean="0">
                <a:cs typeface="Mitra" pitchFamily="2" charset="-78"/>
              </a:rPr>
              <a:t> وارد چاه می شده</a:t>
            </a:r>
            <a:r>
              <a:rPr lang="fa-IR" sz="2000" dirty="0" smtClean="0">
                <a:cs typeface="Mitra" pitchFamily="2" charset="-78"/>
              </a:rPr>
              <a:t> است.</a:t>
            </a:r>
          </a:p>
          <a:p>
            <a:pPr algn="just" rtl="1">
              <a:buNone/>
            </a:pPr>
            <a:endParaRPr lang="fa-IR" sz="2000" dirty="0" smtClean="0">
              <a:cs typeface="Mitra" pitchFamily="2" charset="-78"/>
            </a:endParaRPr>
          </a:p>
          <a:p>
            <a:pPr algn="just" rtl="1">
              <a:buNone/>
            </a:pPr>
            <a:endParaRPr lang="fa-IR" sz="2000" dirty="0" smtClean="0">
              <a:cs typeface="Mitra" pitchFamily="2" charset="-78"/>
            </a:endParaRPr>
          </a:p>
          <a:p>
            <a:pPr algn="just" rtl="1">
              <a:buNone/>
            </a:pPr>
            <a:r>
              <a:rPr lang="fa-IR" sz="2000" dirty="0" smtClean="0">
                <a:cs typeface="Mitra" pitchFamily="2" charset="-78"/>
              </a:rPr>
              <a:t>     </a:t>
            </a:r>
          </a:p>
          <a:p>
            <a:pPr algn="just" rtl="1">
              <a:buNone/>
            </a:pPr>
            <a:endParaRPr lang="fa-IR" sz="2000" dirty="0" smtClean="0">
              <a:cs typeface="Mitra" pitchFamily="2" charset="-78"/>
            </a:endParaRPr>
          </a:p>
          <a:p>
            <a:pPr algn="just" rtl="1">
              <a:buNone/>
            </a:pPr>
            <a:endParaRPr lang="en-US" sz="2000" dirty="0" smtClean="0">
              <a:cs typeface="Mitra" pitchFamily="2" charset="-78"/>
            </a:endParaRPr>
          </a:p>
          <a:p>
            <a:pPr algn="just" rtl="1">
              <a:buNone/>
            </a:pPr>
            <a:endParaRPr lang="fa-IR" sz="2000" b="1" dirty="0" smtClean="0">
              <a:cs typeface="Mitra" pitchFamily="2" charset="-78"/>
            </a:endParaRPr>
          </a:p>
        </p:txBody>
      </p:sp>
      <p:sp>
        <p:nvSpPr>
          <p:cNvPr id="6" name="Content Placeholder 3"/>
          <p:cNvSpPr>
            <a:spLocks noGrp="1"/>
          </p:cNvSpPr>
          <p:nvPr>
            <p:ph sz="half" idx="2"/>
          </p:nvPr>
        </p:nvSpPr>
        <p:spPr>
          <a:xfrm>
            <a:off x="1447800" y="2952750"/>
            <a:ext cx="7562088" cy="2724150"/>
          </a:xfrm>
        </p:spPr>
        <p:txBody>
          <a:bodyPr>
            <a:normAutofit/>
          </a:bodyPr>
          <a:lstStyle/>
          <a:p>
            <a:pPr algn="just" rtl="1">
              <a:buNone/>
            </a:pPr>
            <a:r>
              <a:rPr lang="fa-IR" sz="2000" b="1" dirty="0" smtClean="0">
                <a:cs typeface="Mitra" pitchFamily="2" charset="-78"/>
              </a:rPr>
              <a:t>     حمام در دوره اشكاني و ساساني:</a:t>
            </a:r>
          </a:p>
          <a:p>
            <a:pPr algn="just" rtl="1">
              <a:buNone/>
            </a:pPr>
            <a:r>
              <a:rPr lang="fa-IR" sz="2000" b="1" dirty="0" smtClean="0">
                <a:cs typeface="Mitra" pitchFamily="2" charset="-78"/>
              </a:rPr>
              <a:t>     </a:t>
            </a:r>
            <a:r>
              <a:rPr lang="ar-SA" sz="2000" dirty="0" smtClean="0">
                <a:cs typeface="Mitra" pitchFamily="2" charset="-78"/>
              </a:rPr>
              <a:t>از دوره اشکانی هم بقا</a:t>
            </a:r>
            <a:r>
              <a:rPr lang="fa-IR" sz="2000" dirty="0" smtClean="0">
                <a:cs typeface="Mitra" pitchFamily="2" charset="-78"/>
              </a:rPr>
              <a:t>ياي</a:t>
            </a:r>
            <a:r>
              <a:rPr lang="ar-SA" sz="2000" dirty="0" smtClean="0">
                <a:cs typeface="Mitra" pitchFamily="2" charset="-78"/>
              </a:rPr>
              <a:t> حمامی در کاخ آشور ( واقع در ب</a:t>
            </a:r>
            <a:r>
              <a:rPr lang="fa-IR" sz="2000" dirty="0" smtClean="0">
                <a:cs typeface="Mitra" pitchFamily="2" charset="-78"/>
              </a:rPr>
              <a:t>ين</a:t>
            </a:r>
            <a:r>
              <a:rPr lang="ar-SA" sz="2000" dirty="0" smtClean="0">
                <a:cs typeface="Mitra" pitchFamily="2" charset="-78"/>
              </a:rPr>
              <a:t> النهر</a:t>
            </a:r>
            <a:r>
              <a:rPr lang="fa-IR" sz="2000" dirty="0" smtClean="0">
                <a:cs typeface="Mitra" pitchFamily="2" charset="-78"/>
              </a:rPr>
              <a:t>ين </a:t>
            </a:r>
            <a:r>
              <a:rPr lang="ar-SA" sz="2000" dirty="0" smtClean="0">
                <a:cs typeface="Mitra" pitchFamily="2" charset="-78"/>
              </a:rPr>
              <a:t>شمالی ) و از دوره ساسانی آثاری در تخت سل</a:t>
            </a:r>
            <a:r>
              <a:rPr lang="fa-IR" sz="2000" dirty="0" smtClean="0">
                <a:cs typeface="Mitra" pitchFamily="2" charset="-78"/>
              </a:rPr>
              <a:t>يما</a:t>
            </a:r>
            <a:r>
              <a:rPr lang="ar-SA" sz="2000" dirty="0" smtClean="0">
                <a:cs typeface="Mitra" pitchFamily="2" charset="-78"/>
              </a:rPr>
              <a:t>ن به دست آمده است</a:t>
            </a:r>
            <a:r>
              <a:rPr lang="en-US" sz="2000" dirty="0" smtClean="0">
                <a:cs typeface="Mitra" pitchFamily="2" charset="-78"/>
              </a:rPr>
              <a:t> .</a:t>
            </a:r>
            <a:r>
              <a:rPr lang="ar-SA" sz="2000" dirty="0" smtClean="0">
                <a:cs typeface="Mitra" pitchFamily="2" charset="-78"/>
              </a:rPr>
              <a:t>متون تار</a:t>
            </a:r>
            <a:r>
              <a:rPr lang="fa-IR" sz="2000" dirty="0" smtClean="0">
                <a:cs typeface="Mitra" pitchFamily="2" charset="-78"/>
              </a:rPr>
              <a:t>يخ</a:t>
            </a:r>
            <a:r>
              <a:rPr lang="ar-SA" sz="2000" dirty="0" smtClean="0">
                <a:cs typeface="Mitra" pitchFamily="2" charset="-78"/>
              </a:rPr>
              <a:t>ی و کشف</a:t>
            </a:r>
            <a:r>
              <a:rPr lang="fa-IR" sz="2000" dirty="0" smtClean="0">
                <a:cs typeface="Mitra" pitchFamily="2" charset="-78"/>
              </a:rPr>
              <a:t>يا</a:t>
            </a:r>
            <a:r>
              <a:rPr lang="ar-SA" sz="2000" dirty="0" smtClean="0">
                <a:cs typeface="Mitra" pitchFamily="2" charset="-78"/>
              </a:rPr>
              <a:t>ت باستان شناسی نشان می دهد که ساخت حمام به و</a:t>
            </a:r>
            <a:r>
              <a:rPr lang="fa-IR" sz="2000" dirty="0" smtClean="0">
                <a:cs typeface="Mitra" pitchFamily="2" charset="-78"/>
              </a:rPr>
              <a:t>يژ</a:t>
            </a:r>
            <a:r>
              <a:rPr lang="ar-SA" sz="2000" dirty="0" smtClean="0">
                <a:cs typeface="Mitra" pitchFamily="2" charset="-78"/>
              </a:rPr>
              <a:t>ه حمام های عمومی در دوره های بعد گسترش ز</a:t>
            </a:r>
            <a:r>
              <a:rPr lang="fa-IR" sz="2000" dirty="0" smtClean="0">
                <a:cs typeface="Mitra" pitchFamily="2" charset="-78"/>
              </a:rPr>
              <a:t>يا</a:t>
            </a:r>
            <a:r>
              <a:rPr lang="ar-SA" sz="2000" dirty="0" smtClean="0">
                <a:cs typeface="Mitra" pitchFamily="2" charset="-78"/>
              </a:rPr>
              <a:t>دی پ</a:t>
            </a:r>
            <a:r>
              <a:rPr lang="fa-IR" sz="2000" dirty="0" smtClean="0">
                <a:cs typeface="Mitra" pitchFamily="2" charset="-78"/>
              </a:rPr>
              <a:t>يد</a:t>
            </a:r>
            <a:r>
              <a:rPr lang="ar-SA" sz="2000" dirty="0" smtClean="0">
                <a:cs typeface="Mitra" pitchFamily="2" charset="-78"/>
              </a:rPr>
              <a:t>ا می کند و در بس</a:t>
            </a:r>
            <a:r>
              <a:rPr lang="fa-IR" sz="2000" dirty="0" smtClean="0">
                <a:cs typeface="Mitra" pitchFamily="2" charset="-78"/>
              </a:rPr>
              <a:t>يا</a:t>
            </a:r>
            <a:r>
              <a:rPr lang="ar-SA" sz="2000" dirty="0" smtClean="0">
                <a:cs typeface="Mitra" pitchFamily="2" charset="-78"/>
              </a:rPr>
              <a:t>ری از شهرها و روستاهای بزرگ ، حمامهای عمومی و پررونقی ساخته می شود. </a:t>
            </a:r>
            <a:endParaRPr lang="en-US" sz="2000" b="1" dirty="0">
              <a:cs typeface="Mitra" pitchFamily="2" charset="-78"/>
            </a:endParaRPr>
          </a:p>
        </p:txBody>
      </p:sp>
    </p:spTree>
  </p:cSld>
  <p:clrMapOvr>
    <a:masterClrMapping/>
  </p:clrMapOvr>
  <p:transition spd="slow">
    <p:check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524000" y="819150"/>
            <a:ext cx="7409688" cy="2362200"/>
          </a:xfrm>
        </p:spPr>
        <p:txBody>
          <a:bodyPr>
            <a:normAutofit/>
          </a:bodyPr>
          <a:lstStyle/>
          <a:p>
            <a:pPr algn="r" rtl="1">
              <a:buNone/>
            </a:pPr>
            <a:r>
              <a:rPr lang="fa-IR" sz="2000" b="1" dirty="0" smtClean="0">
                <a:cs typeface="Mitra" pitchFamily="2" charset="-78"/>
              </a:rPr>
              <a:t>    حمام سده هاي نخستين اسلام:</a:t>
            </a:r>
          </a:p>
          <a:p>
            <a:pPr algn="just" rtl="1">
              <a:buNone/>
            </a:pPr>
            <a:r>
              <a:rPr lang="fa-IR" sz="2000" dirty="0" smtClean="0">
                <a:cs typeface="Mitra" pitchFamily="2" charset="-78"/>
              </a:rPr>
              <a:t>    </a:t>
            </a:r>
            <a:r>
              <a:rPr lang="ar-SA" sz="2000" dirty="0" smtClean="0">
                <a:cs typeface="Mitra" pitchFamily="2" charset="-78"/>
              </a:rPr>
              <a:t>اطلاع ز</a:t>
            </a:r>
            <a:r>
              <a:rPr lang="fa-IR" sz="2000" dirty="0" smtClean="0">
                <a:cs typeface="Mitra" pitchFamily="2" charset="-78"/>
              </a:rPr>
              <a:t>يا</a:t>
            </a:r>
            <a:r>
              <a:rPr lang="ar-SA" sz="2000" dirty="0" smtClean="0">
                <a:cs typeface="Mitra" pitchFamily="2" charset="-78"/>
              </a:rPr>
              <a:t>دی از نقشه و چگونگی حمام های ا</a:t>
            </a:r>
            <a:r>
              <a:rPr lang="fa-IR" sz="2000" dirty="0" smtClean="0">
                <a:cs typeface="Mitra" pitchFamily="2" charset="-78"/>
              </a:rPr>
              <a:t>ين</a:t>
            </a:r>
            <a:r>
              <a:rPr lang="ar-SA" sz="2000" dirty="0" smtClean="0">
                <a:cs typeface="Mitra" pitchFamily="2" charset="-78"/>
              </a:rPr>
              <a:t> دوره ندار</a:t>
            </a:r>
            <a:r>
              <a:rPr lang="fa-IR" sz="2000" dirty="0" smtClean="0">
                <a:cs typeface="Mitra" pitchFamily="2" charset="-78"/>
              </a:rPr>
              <a:t>يم</a:t>
            </a:r>
            <a:r>
              <a:rPr lang="ar-SA" sz="2000" dirty="0" smtClean="0">
                <a:cs typeface="Mitra" pitchFamily="2" charset="-78"/>
              </a:rPr>
              <a:t> . در جر</a:t>
            </a:r>
            <a:r>
              <a:rPr lang="fa-IR" sz="2000" dirty="0" smtClean="0">
                <a:cs typeface="Mitra" pitchFamily="2" charset="-78"/>
              </a:rPr>
              <a:t>يا</a:t>
            </a:r>
            <a:r>
              <a:rPr lang="ar-SA" sz="2000" dirty="0" smtClean="0">
                <a:cs typeface="Mitra" pitchFamily="2" charset="-78"/>
              </a:rPr>
              <a:t>ن حفر</a:t>
            </a:r>
            <a:r>
              <a:rPr lang="fa-IR" sz="2000" dirty="0" smtClean="0">
                <a:cs typeface="Mitra" pitchFamily="2" charset="-78"/>
              </a:rPr>
              <a:t>يات </a:t>
            </a:r>
            <a:r>
              <a:rPr lang="ar-SA" sz="2000" dirty="0" smtClean="0">
                <a:cs typeface="Mitra" pitchFamily="2" charset="-78"/>
              </a:rPr>
              <a:t>باستان شناسی س</a:t>
            </a:r>
            <a:r>
              <a:rPr lang="fa-IR" sz="2000" dirty="0" smtClean="0">
                <a:cs typeface="Mitra" pitchFamily="2" charset="-78"/>
              </a:rPr>
              <a:t>ير</a:t>
            </a:r>
            <a:r>
              <a:rPr lang="ar-SA" sz="2000" dirty="0" smtClean="0">
                <a:cs typeface="Mitra" pitchFamily="2" charset="-78"/>
              </a:rPr>
              <a:t>اف – در حاش</a:t>
            </a:r>
            <a:r>
              <a:rPr lang="fa-IR" sz="2000" dirty="0" smtClean="0">
                <a:cs typeface="Mitra" pitchFamily="2" charset="-78"/>
              </a:rPr>
              <a:t>يه</a:t>
            </a:r>
            <a:r>
              <a:rPr lang="ar-SA" sz="2000" dirty="0" smtClean="0">
                <a:cs typeface="Mitra" pitchFamily="2" charset="-78"/>
              </a:rPr>
              <a:t> خل</a:t>
            </a:r>
            <a:r>
              <a:rPr lang="fa-IR" sz="2000" dirty="0" smtClean="0">
                <a:cs typeface="Mitra" pitchFamily="2" charset="-78"/>
              </a:rPr>
              <a:t>يج </a:t>
            </a:r>
            <a:r>
              <a:rPr lang="ar-SA" sz="2000" dirty="0" smtClean="0">
                <a:cs typeface="Mitra" pitchFamily="2" charset="-78"/>
              </a:rPr>
              <a:t>فارس – بقا</a:t>
            </a:r>
            <a:r>
              <a:rPr lang="fa-IR" sz="2000" dirty="0" smtClean="0">
                <a:cs typeface="Mitra" pitchFamily="2" charset="-78"/>
              </a:rPr>
              <a:t>يا</a:t>
            </a:r>
            <a:r>
              <a:rPr lang="ar-SA" sz="2000" dirty="0" smtClean="0">
                <a:cs typeface="Mitra" pitchFamily="2" charset="-78"/>
              </a:rPr>
              <a:t>ی حمامی مربوط به سده های نخست</a:t>
            </a:r>
            <a:r>
              <a:rPr lang="fa-IR" sz="2000" dirty="0" smtClean="0">
                <a:cs typeface="Mitra" pitchFamily="2" charset="-78"/>
              </a:rPr>
              <a:t>ين</a:t>
            </a:r>
            <a:r>
              <a:rPr lang="ar-SA" sz="2000" dirty="0" smtClean="0">
                <a:cs typeface="Mitra" pitchFamily="2" charset="-78"/>
              </a:rPr>
              <a:t> اسلامی کشف شد به ابعاد 5/11 × 17 متر که مشتمل بر رختکن ( سرب</a:t>
            </a:r>
            <a:r>
              <a:rPr lang="fa-IR" sz="2000" dirty="0" smtClean="0">
                <a:cs typeface="Mitra" pitchFamily="2" charset="-78"/>
              </a:rPr>
              <a:t>ين</a:t>
            </a:r>
            <a:r>
              <a:rPr lang="ar-SA" sz="2000" dirty="0" smtClean="0">
                <a:cs typeface="Mitra" pitchFamily="2" charset="-78"/>
              </a:rPr>
              <a:t>ه ) ، گرمخانه ، خز</a:t>
            </a:r>
            <a:r>
              <a:rPr lang="fa-IR" sz="2000" dirty="0" smtClean="0">
                <a:cs typeface="Mitra" pitchFamily="2" charset="-78"/>
              </a:rPr>
              <a:t>ينه</a:t>
            </a:r>
            <a:r>
              <a:rPr lang="ar-SA" sz="2000" dirty="0" smtClean="0">
                <a:cs typeface="Mitra" pitchFamily="2" charset="-78"/>
              </a:rPr>
              <a:t> ها ، تون ، انبار سوخت و با قلوه سنگ های بزرگ و کوچک ساخته شده بود</a:t>
            </a:r>
            <a:r>
              <a:rPr lang="en-US" sz="2000" dirty="0" smtClean="0">
                <a:cs typeface="Mitra" pitchFamily="2" charset="-78"/>
              </a:rPr>
              <a:t> . </a:t>
            </a:r>
            <a:endParaRPr lang="fa-IR" sz="2000" dirty="0" smtClean="0">
              <a:cs typeface="Mitra" pitchFamily="2" charset="-78"/>
            </a:endParaRPr>
          </a:p>
          <a:p>
            <a:pPr algn="just" rtl="1">
              <a:buNone/>
            </a:pPr>
            <a:endParaRPr lang="fa-IR" sz="2000" dirty="0" smtClean="0">
              <a:cs typeface="Mitra" pitchFamily="2" charset="-78"/>
            </a:endParaRPr>
          </a:p>
        </p:txBody>
      </p:sp>
      <p:sp>
        <p:nvSpPr>
          <p:cNvPr id="3" name="Title 1"/>
          <p:cNvSpPr>
            <a:spLocks noGrp="1"/>
          </p:cNvSpPr>
          <p:nvPr>
            <p:ph type="title"/>
          </p:nvPr>
        </p:nvSpPr>
        <p:spPr>
          <a:xfrm>
            <a:off x="2553920" y="-171450"/>
            <a:ext cx="6447501" cy="990600"/>
          </a:xfrm>
        </p:spPr>
        <p:txBody>
          <a:bodyPr>
            <a:noAutofit/>
          </a:bodyPr>
          <a:lstStyle/>
          <a:p>
            <a:pPr algn="r" rtl="1"/>
            <a:r>
              <a:rPr lang="fa-IR" sz="2800" dirty="0" smtClean="0">
                <a:solidFill>
                  <a:schemeClr val="tx1"/>
                </a:solidFill>
                <a:latin typeface="IranNastaliq" pitchFamily="18" charset="0"/>
                <a:cs typeface="B Titr" panose="00000700000000000000" pitchFamily="2" charset="-78"/>
              </a:rPr>
              <a:t>                                                                                                    حمام در ادوار مختلف</a:t>
            </a:r>
            <a:endParaRPr lang="en-US" sz="2800" dirty="0">
              <a:solidFill>
                <a:schemeClr val="tx1"/>
              </a:solidFill>
              <a:latin typeface="IranNastaliq" pitchFamily="18" charset="0"/>
              <a:cs typeface="B Titr" panose="00000700000000000000" pitchFamily="2" charset="-78"/>
            </a:endParaRPr>
          </a:p>
        </p:txBody>
      </p:sp>
    </p:spTree>
  </p:cSld>
  <p:clrMapOvr>
    <a:masterClrMapping/>
  </p:clrMapOvr>
  <p:transition spd="slow">
    <p:wheel spokes="8"/>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09550"/>
            <a:ext cx="6447501" cy="990600"/>
          </a:xfrm>
        </p:spPr>
        <p:txBody>
          <a:bodyPr>
            <a:normAutofit/>
          </a:bodyPr>
          <a:lstStyle/>
          <a:p>
            <a:pPr algn="r" rtl="1"/>
            <a:r>
              <a:rPr lang="fa-IR" sz="2000" dirty="0" smtClean="0">
                <a:solidFill>
                  <a:schemeClr val="tx1"/>
                </a:solidFill>
                <a:latin typeface="IranNastaliq" pitchFamily="18" charset="0"/>
                <a:cs typeface="B Titr" panose="00000700000000000000" pitchFamily="2" charset="-78"/>
              </a:rPr>
              <a:t>حمام  </a:t>
            </a:r>
            <a:r>
              <a:rPr lang="fa-IR" sz="2000" dirty="0" smtClean="0">
                <a:solidFill>
                  <a:schemeClr val="tx1"/>
                </a:solidFill>
                <a:latin typeface="IranNastaliq" pitchFamily="18" charset="0"/>
                <a:cs typeface="B Titr" panose="00000700000000000000" pitchFamily="2" charset="-78"/>
              </a:rPr>
              <a:t>خربه المفجر(حمام هاي دوره اموي)</a:t>
            </a:r>
            <a:endParaRPr lang="en-US" sz="2000" dirty="0">
              <a:solidFill>
                <a:schemeClr val="tx1"/>
              </a:solidFill>
              <a:latin typeface="IranNastaliq" pitchFamily="18" charset="0"/>
              <a:cs typeface="B Titr" panose="00000700000000000000" pitchFamily="2" charset="-78"/>
            </a:endParaRPr>
          </a:p>
        </p:txBody>
      </p:sp>
      <p:pic>
        <p:nvPicPr>
          <p:cNvPr id="5" name="Content Placeholder 4" descr="1.jpg"/>
          <p:cNvPicPr>
            <a:picLocks noGrp="1" noChangeAspect="1"/>
          </p:cNvPicPr>
          <p:nvPr>
            <p:ph sz="half" idx="1"/>
          </p:nvPr>
        </p:nvPicPr>
        <p:blipFill>
          <a:blip r:embed="rId2" cstate="print">
            <a:lum contrast="40000"/>
          </a:blip>
          <a:stretch>
            <a:fillRect/>
          </a:stretch>
        </p:blipFill>
        <p:spPr>
          <a:xfrm rot="5400000">
            <a:off x="609600" y="427567"/>
            <a:ext cx="3657600" cy="4191000"/>
          </a:xfrm>
        </p:spPr>
      </p:pic>
      <p:sp>
        <p:nvSpPr>
          <p:cNvPr id="4" name="Content Placeholder 3"/>
          <p:cNvSpPr>
            <a:spLocks noGrp="1"/>
          </p:cNvSpPr>
          <p:nvPr>
            <p:ph sz="half" idx="2"/>
          </p:nvPr>
        </p:nvSpPr>
        <p:spPr>
          <a:xfrm>
            <a:off x="5151967" y="719667"/>
            <a:ext cx="3962400" cy="3200400"/>
          </a:xfrm>
        </p:spPr>
        <p:txBody>
          <a:bodyPr>
            <a:noAutofit/>
          </a:bodyPr>
          <a:lstStyle/>
          <a:p>
            <a:pPr algn="just" rtl="1">
              <a:buNone/>
            </a:pPr>
            <a:r>
              <a:rPr lang="en-US" sz="2000" dirty="0" smtClean="0">
                <a:cs typeface="Mitra" pitchFamily="2" charset="-78"/>
              </a:rPr>
              <a:t>      </a:t>
            </a:r>
            <a:r>
              <a:rPr lang="ar-SA" sz="2000" dirty="0" smtClean="0">
                <a:cs typeface="Mitra" pitchFamily="2" charset="-78"/>
              </a:rPr>
              <a:t>خرب</a:t>
            </a:r>
            <a:r>
              <a:rPr lang="fa-IR" sz="2000" dirty="0" smtClean="0">
                <a:cs typeface="Mitra" pitchFamily="2" charset="-78"/>
              </a:rPr>
              <a:t>‍‍ة</a:t>
            </a:r>
            <a:r>
              <a:rPr lang="ar-SA" sz="2000" dirty="0" smtClean="0">
                <a:cs typeface="Mitra" pitchFamily="2" charset="-78"/>
              </a:rPr>
              <a:t> المفجر(106-126 ه.ق) شامل سه بخش مجزا قلعه ،مسجد و حمامی در غرب مجموعه بوده است.حمام به صورت تالاری با وسعت تقر</a:t>
            </a:r>
            <a:r>
              <a:rPr lang="fa-IR" sz="2000" dirty="0" smtClean="0">
                <a:cs typeface="Mitra" pitchFamily="2" charset="-78"/>
              </a:rPr>
              <a:t>يب</a:t>
            </a:r>
            <a:r>
              <a:rPr lang="ar-SA" sz="2000" dirty="0" smtClean="0">
                <a:cs typeface="Mitra" pitchFamily="2" charset="-78"/>
              </a:rPr>
              <a:t>ا ب</a:t>
            </a:r>
            <a:r>
              <a:rPr lang="fa-IR" sz="2000" dirty="0" smtClean="0">
                <a:cs typeface="Mitra" pitchFamily="2" charset="-78"/>
              </a:rPr>
              <a:t>ي</a:t>
            </a:r>
            <a:r>
              <a:rPr lang="ar-SA" sz="2000" dirty="0" smtClean="0">
                <a:cs typeface="Mitra" pitchFamily="2" charset="-78"/>
              </a:rPr>
              <a:t>ش از 30 متر مربع بوده که در </a:t>
            </a:r>
            <a:r>
              <a:rPr lang="fa-IR" sz="2000" dirty="0" smtClean="0">
                <a:cs typeface="Mitra" pitchFamily="2" charset="-78"/>
              </a:rPr>
              <a:t>يك</a:t>
            </a:r>
            <a:r>
              <a:rPr lang="ar-SA" sz="2000" dirty="0" smtClean="0">
                <a:cs typeface="Mitra" pitchFamily="2" charset="-78"/>
              </a:rPr>
              <a:t> طرف آن حوضی قرار داشته و </a:t>
            </a:r>
            <a:r>
              <a:rPr lang="fa-IR" sz="2000" dirty="0" smtClean="0">
                <a:cs typeface="Mitra" pitchFamily="2" charset="-78"/>
              </a:rPr>
              <a:t>يك</a:t>
            </a:r>
            <a:r>
              <a:rPr lang="ar-SA" sz="2000" dirty="0" smtClean="0">
                <a:cs typeface="Mitra" pitchFamily="2" charset="-78"/>
              </a:rPr>
              <a:t> ورودی و </a:t>
            </a:r>
            <a:r>
              <a:rPr lang="fa-IR" sz="2000" dirty="0" smtClean="0">
                <a:cs typeface="Mitra" pitchFamily="2" charset="-78"/>
              </a:rPr>
              <a:t>يك</a:t>
            </a:r>
            <a:r>
              <a:rPr lang="ar-SA" sz="2000" dirty="0" smtClean="0">
                <a:cs typeface="Mitra" pitchFamily="2" charset="-78"/>
              </a:rPr>
              <a:t> اتاق خصوصی باشگوه گنبددار</a:t>
            </a:r>
            <a:r>
              <a:rPr lang="fa-IR" sz="2000" dirty="0" smtClean="0">
                <a:cs typeface="Mitra" pitchFamily="2" charset="-78"/>
              </a:rPr>
              <a:t>نيز</a:t>
            </a:r>
            <a:r>
              <a:rPr lang="ar-SA" sz="2000" dirty="0" smtClean="0">
                <a:cs typeface="Mitra" pitchFamily="2" charset="-78"/>
              </a:rPr>
              <a:t>در اضلاع </a:t>
            </a:r>
            <a:r>
              <a:rPr lang="fa-IR" sz="2000" dirty="0" smtClean="0">
                <a:cs typeface="Mitra" pitchFamily="2" charset="-78"/>
              </a:rPr>
              <a:t>ديگر</a:t>
            </a:r>
            <a:r>
              <a:rPr lang="ar-SA" sz="2000" dirty="0" smtClean="0">
                <a:cs typeface="Mitra" pitchFamily="2" charset="-78"/>
              </a:rPr>
              <a:t>آن قرار داشته اند. در قسمت اصلی آن 16 پا</a:t>
            </a:r>
            <a:r>
              <a:rPr lang="fa-IR" sz="2000" dirty="0" smtClean="0">
                <a:cs typeface="Mitra" pitchFamily="2" charset="-78"/>
              </a:rPr>
              <a:t>يه</a:t>
            </a:r>
            <a:r>
              <a:rPr lang="ar-SA" sz="2000" dirty="0" smtClean="0">
                <a:cs typeface="Mitra" pitchFamily="2" charset="-78"/>
              </a:rPr>
              <a:t> بزرگ و </a:t>
            </a:r>
            <a:r>
              <a:rPr lang="fa-IR" sz="2000" dirty="0" smtClean="0">
                <a:cs typeface="Mitra" pitchFamily="2" charset="-78"/>
              </a:rPr>
              <a:t>يك</a:t>
            </a:r>
            <a:r>
              <a:rPr lang="ar-SA" sz="2000" dirty="0" smtClean="0">
                <a:cs typeface="Mitra" pitchFamily="2" charset="-78"/>
              </a:rPr>
              <a:t> گنبد مرکزی قرار داشته است.            </a:t>
            </a:r>
            <a:endParaRPr lang="en-US" sz="2000" dirty="0" smtClean="0">
              <a:cs typeface="Mitra" pitchFamily="2" charset="-78"/>
            </a:endParaRPr>
          </a:p>
          <a:p>
            <a:pPr algn="just" rtl="1">
              <a:buNone/>
            </a:pPr>
            <a:endParaRPr lang="en-US" sz="2000" dirty="0" smtClean="0">
              <a:cs typeface="Mitra" pitchFamily="2" charset="-78"/>
            </a:endParaRPr>
          </a:p>
          <a:p>
            <a:pPr algn="just" rtl="1"/>
            <a:endParaRPr lang="en-US" sz="2000" dirty="0">
              <a:cs typeface="Mitra" pitchFamily="2" charset="-78"/>
            </a:endParaRPr>
          </a:p>
        </p:txBody>
      </p:sp>
      <p:sp>
        <p:nvSpPr>
          <p:cNvPr id="6" name="Title 1"/>
          <p:cNvSpPr txBox="1">
            <a:spLocks/>
          </p:cNvSpPr>
          <p:nvPr/>
        </p:nvSpPr>
        <p:spPr>
          <a:xfrm>
            <a:off x="-3429000" y="3979334"/>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خربه المفجر،سده دوم</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p:strips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5.jpg"/>
          <p:cNvPicPr>
            <a:picLocks noGrp="1" noChangeAspect="1"/>
          </p:cNvPicPr>
          <p:nvPr>
            <p:ph sz="half" idx="1"/>
          </p:nvPr>
        </p:nvPicPr>
        <p:blipFill>
          <a:blip r:embed="rId2" cstate="print">
            <a:lum contrast="30000"/>
          </a:blip>
          <a:stretch>
            <a:fillRect/>
          </a:stretch>
        </p:blipFill>
        <p:spPr>
          <a:xfrm rot="10800000">
            <a:off x="502230" y="209550"/>
            <a:ext cx="7574970" cy="4114800"/>
          </a:xfrm>
        </p:spPr>
      </p:pic>
      <p:sp>
        <p:nvSpPr>
          <p:cNvPr id="9" name="Content Placeholder 8"/>
          <p:cNvSpPr>
            <a:spLocks noGrp="1"/>
          </p:cNvSpPr>
          <p:nvPr>
            <p:ph sz="half" idx="2"/>
          </p:nvPr>
        </p:nvSpPr>
        <p:spPr/>
        <p:txBody>
          <a:bodyPr/>
          <a:lstStyle/>
          <a:p>
            <a:endParaRPr lang="en-US" dirty="0"/>
          </a:p>
        </p:txBody>
      </p:sp>
      <p:sp>
        <p:nvSpPr>
          <p:cNvPr id="8" name="Title 1"/>
          <p:cNvSpPr txBox="1">
            <a:spLocks/>
          </p:cNvSpPr>
          <p:nvPr/>
        </p:nvSpPr>
        <p:spPr>
          <a:xfrm>
            <a:off x="-1828800" y="3982047"/>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پلان خربه المفجر</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jpg"/>
          <p:cNvPicPr>
            <a:picLocks noGrp="1" noChangeAspect="1"/>
          </p:cNvPicPr>
          <p:nvPr>
            <p:ph sz="half" idx="1"/>
          </p:nvPr>
        </p:nvPicPr>
        <p:blipFill>
          <a:blip r:embed="rId2" cstate="print">
            <a:lum contrast="10000"/>
          </a:blip>
          <a:stretch>
            <a:fillRect/>
          </a:stretch>
        </p:blipFill>
        <p:spPr>
          <a:xfrm>
            <a:off x="541868" y="361950"/>
            <a:ext cx="4476508" cy="3748881"/>
          </a:xfrm>
        </p:spPr>
      </p:pic>
      <p:pic>
        <p:nvPicPr>
          <p:cNvPr id="6" name="Content Placeholder 5" descr="4.jpg"/>
          <p:cNvPicPr>
            <a:picLocks noGrp="1" noChangeAspect="1"/>
          </p:cNvPicPr>
          <p:nvPr>
            <p:ph sz="half" idx="2"/>
          </p:nvPr>
        </p:nvPicPr>
        <p:blipFill>
          <a:blip r:embed="rId3" cstate="print">
            <a:lum contrast="30000"/>
          </a:blip>
          <a:stretch>
            <a:fillRect/>
          </a:stretch>
        </p:blipFill>
        <p:spPr>
          <a:xfrm rot="10800000">
            <a:off x="5410199" y="361949"/>
            <a:ext cx="3166712" cy="3748881"/>
          </a:xfrm>
        </p:spPr>
      </p:pic>
      <p:sp>
        <p:nvSpPr>
          <p:cNvPr id="7" name="Title 1"/>
          <p:cNvSpPr txBox="1">
            <a:spLocks/>
          </p:cNvSpPr>
          <p:nvPr/>
        </p:nvSpPr>
        <p:spPr>
          <a:xfrm>
            <a:off x="1371600" y="3912658"/>
            <a:ext cx="7086600" cy="857250"/>
          </a:xfrm>
          <a:prstGeom prst="rect">
            <a:avLst/>
          </a:prstGeom>
        </p:spPr>
        <p:txBody>
          <a:bodyPr anchor="ctr">
            <a:normAutofit/>
          </a:bodyPr>
          <a:lstStyle/>
          <a:p>
            <a:pPr lvl="0" algn="r" rtl="1">
              <a:spcBef>
                <a:spcPct val="0"/>
              </a:spcBef>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تنديس</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منقوش يك </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شاه </a:t>
            </a:r>
            <a:r>
              <a:rPr lang="fa-IR" dirty="0">
                <a:effectLst>
                  <a:outerShdw blurRad="50000" dist="30000" dir="5400000" algn="tl" rotWithShape="0">
                    <a:srgbClr val="000000">
                      <a:alpha val="30000"/>
                    </a:srgbClr>
                  </a:outerShdw>
                </a:effectLst>
                <a:latin typeface="IranNastaliq" pitchFamily="18" charset="0"/>
                <a:cs typeface="B Titr" panose="00000700000000000000" pitchFamily="2" charset="-78"/>
              </a:rPr>
              <a:t> در حمام </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
        <p:nvSpPr>
          <p:cNvPr id="8" name="Title 1"/>
          <p:cNvSpPr txBox="1">
            <a:spLocks/>
          </p:cNvSpPr>
          <p:nvPr/>
        </p:nvSpPr>
        <p:spPr>
          <a:xfrm>
            <a:off x="533401" y="4011745"/>
            <a:ext cx="3399368"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رهفرش </a:t>
            </a: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موزاييك حمام</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285750"/>
            <a:ext cx="8628888" cy="4572000"/>
          </a:xfrm>
        </p:spPr>
        <p:txBody>
          <a:bodyPr>
            <a:normAutofit/>
          </a:bodyPr>
          <a:lstStyle/>
          <a:p>
            <a:pPr algn="just" rtl="1">
              <a:buNone/>
            </a:pPr>
            <a:r>
              <a:rPr lang="fa-IR" sz="2000" b="1" dirty="0" smtClean="0">
                <a:cs typeface="Mitra" pitchFamily="2" charset="-78"/>
              </a:rPr>
              <a:t>    حمام در دوره ايلخاني:</a:t>
            </a:r>
          </a:p>
          <a:p>
            <a:pPr algn="just" rtl="1">
              <a:buNone/>
            </a:pPr>
            <a:r>
              <a:rPr lang="fa-IR" sz="2000" dirty="0" smtClean="0"/>
              <a:t>    </a:t>
            </a:r>
            <a:r>
              <a:rPr lang="ar-SA" sz="2000" dirty="0" smtClean="0">
                <a:cs typeface="Mitra" pitchFamily="2" charset="-78"/>
              </a:rPr>
              <a:t>در دوره ا</a:t>
            </a:r>
            <a:r>
              <a:rPr lang="fa-IR" sz="2000" dirty="0" smtClean="0">
                <a:cs typeface="Mitra" pitchFamily="2" charset="-78"/>
              </a:rPr>
              <a:t>يل</a:t>
            </a:r>
            <a:r>
              <a:rPr lang="ar-SA" sz="2000" dirty="0" smtClean="0">
                <a:cs typeface="Mitra" pitchFamily="2" charset="-78"/>
              </a:rPr>
              <a:t>خانی ن</a:t>
            </a:r>
            <a:r>
              <a:rPr lang="fa-IR" sz="2000" dirty="0" smtClean="0">
                <a:cs typeface="Mitra" pitchFamily="2" charset="-78"/>
              </a:rPr>
              <a:t>يز</a:t>
            </a:r>
            <a:r>
              <a:rPr lang="ar-SA" sz="2000" dirty="0" smtClean="0">
                <a:cs typeface="Mitra" pitchFamily="2" charset="-78"/>
              </a:rPr>
              <a:t> به همراه اقدامات گسترده عمرانی در شهرها</a:t>
            </a:r>
            <a:r>
              <a:rPr lang="fa-IR" sz="2000" dirty="0" smtClean="0">
                <a:cs typeface="Mitra" pitchFamily="2" charset="-78"/>
              </a:rPr>
              <a:t>يي</a:t>
            </a:r>
            <a:r>
              <a:rPr lang="ar-SA" sz="2000" dirty="0" smtClean="0">
                <a:cs typeface="Mitra" pitchFamily="2" charset="-78"/>
              </a:rPr>
              <a:t> چون تبر</a:t>
            </a:r>
            <a:r>
              <a:rPr lang="fa-IR" sz="2000" dirty="0" smtClean="0">
                <a:cs typeface="Mitra" pitchFamily="2" charset="-78"/>
              </a:rPr>
              <a:t>يز</a:t>
            </a:r>
            <a:r>
              <a:rPr lang="ar-SA" sz="2000" dirty="0" smtClean="0">
                <a:cs typeface="Mitra" pitchFamily="2" charset="-78"/>
              </a:rPr>
              <a:t> ، مراغه و سلطان</a:t>
            </a:r>
            <a:r>
              <a:rPr lang="fa-IR" sz="2000" dirty="0" smtClean="0">
                <a:cs typeface="Mitra" pitchFamily="2" charset="-78"/>
              </a:rPr>
              <a:t>يه</a:t>
            </a:r>
            <a:r>
              <a:rPr lang="ar-SA" sz="2000" dirty="0" smtClean="0">
                <a:cs typeface="Mitra" pitchFamily="2" charset="-78"/>
              </a:rPr>
              <a:t> حمام ها</a:t>
            </a:r>
            <a:r>
              <a:rPr lang="fa-IR" sz="2000" dirty="0" smtClean="0">
                <a:cs typeface="Mitra" pitchFamily="2" charset="-78"/>
              </a:rPr>
              <a:t>يي</a:t>
            </a:r>
            <a:r>
              <a:rPr lang="ar-SA" sz="2000" dirty="0" smtClean="0">
                <a:cs typeface="Mitra" pitchFamily="2" charset="-78"/>
              </a:rPr>
              <a:t> ساخته شد که امروزه آثاری از آنها بر جای ن</a:t>
            </a:r>
            <a:r>
              <a:rPr lang="fa-IR" sz="2000" dirty="0" smtClean="0">
                <a:cs typeface="Mitra" pitchFamily="2" charset="-78"/>
              </a:rPr>
              <a:t>يس</a:t>
            </a:r>
            <a:r>
              <a:rPr lang="ar-SA" sz="2000" dirty="0" smtClean="0">
                <a:cs typeface="Mitra" pitchFamily="2" charset="-78"/>
              </a:rPr>
              <a:t>ت ؛ از آن جمله حمامی معروف به حمام « خان » است که در </a:t>
            </a:r>
            <a:r>
              <a:rPr lang="fa-IR" sz="2000" dirty="0" smtClean="0">
                <a:cs typeface="Mitra" pitchFamily="2" charset="-78"/>
              </a:rPr>
              <a:t>مراغه و براي هلاكوخان مغول ساخته شده بود.</a:t>
            </a:r>
          </a:p>
          <a:p>
            <a:pPr algn="r" rtl="1">
              <a:buNone/>
            </a:pPr>
            <a:r>
              <a:rPr lang="fa-IR" sz="2000" b="1" dirty="0" smtClean="0">
                <a:cs typeface="Mitra" pitchFamily="2" charset="-78"/>
              </a:rPr>
              <a:t>      حمام در دوره تيموري:</a:t>
            </a:r>
          </a:p>
          <a:p>
            <a:pPr algn="just" rtl="1">
              <a:buNone/>
            </a:pPr>
            <a:r>
              <a:rPr lang="fa-IR" sz="2000" dirty="0" smtClean="0">
                <a:cs typeface="Mitra" pitchFamily="2" charset="-78"/>
              </a:rPr>
              <a:t>     از حمام هاي اين دوره حمام سبز بوده است كه </a:t>
            </a:r>
            <a:r>
              <a:rPr lang="ar-SA" sz="2000" dirty="0" smtClean="0">
                <a:cs typeface="Mitra" pitchFamily="2" charset="-78"/>
              </a:rPr>
              <a:t>ا</a:t>
            </a:r>
            <a:r>
              <a:rPr lang="fa-IR" sz="2000" dirty="0" smtClean="0">
                <a:cs typeface="Mitra" pitchFamily="2" charset="-78"/>
              </a:rPr>
              <a:t>ين </a:t>
            </a:r>
            <a:r>
              <a:rPr lang="ar-SA" sz="2000" dirty="0" smtClean="0">
                <a:cs typeface="Mitra" pitchFamily="2" charset="-78"/>
              </a:rPr>
              <a:t>حمام متعلق به دوره </a:t>
            </a:r>
            <a:r>
              <a:rPr lang="fa-IR" sz="2000" dirty="0" smtClean="0">
                <a:cs typeface="Mitra" pitchFamily="2" charset="-78"/>
              </a:rPr>
              <a:t>تيم</a:t>
            </a:r>
            <a:r>
              <a:rPr lang="ar-SA" sz="2000" dirty="0" smtClean="0">
                <a:cs typeface="Mitra" pitchFamily="2" charset="-78"/>
              </a:rPr>
              <a:t>ور</a:t>
            </a:r>
            <a:r>
              <a:rPr lang="fa-IR" sz="2000" dirty="0" smtClean="0">
                <a:cs typeface="Mitra" pitchFamily="2" charset="-78"/>
              </a:rPr>
              <a:t>يان</a:t>
            </a:r>
            <a:r>
              <a:rPr lang="ar-SA" sz="2000" dirty="0" smtClean="0">
                <a:cs typeface="Mitra" pitchFamily="2" charset="-78"/>
              </a:rPr>
              <a:t> قرن(15م) بوده است. آب آن توسط </a:t>
            </a:r>
            <a:r>
              <a:rPr lang="fa-IR" sz="2000" dirty="0" smtClean="0">
                <a:cs typeface="Mitra" pitchFamily="2" charset="-78"/>
              </a:rPr>
              <a:t>يك </a:t>
            </a:r>
            <a:r>
              <a:rPr lang="ar-SA" sz="2000" dirty="0" smtClean="0">
                <a:cs typeface="Mitra" pitchFamily="2" charset="-78"/>
              </a:rPr>
              <a:t>شبکه قنات تأ</a:t>
            </a:r>
            <a:r>
              <a:rPr lang="fa-IR" sz="2000" dirty="0" smtClean="0">
                <a:cs typeface="Mitra" pitchFamily="2" charset="-78"/>
              </a:rPr>
              <a:t>مين</a:t>
            </a:r>
            <a:r>
              <a:rPr lang="ar-SA" sz="2000" dirty="0" smtClean="0">
                <a:cs typeface="Mitra" pitchFamily="2" charset="-78"/>
              </a:rPr>
              <a:t> می شده و شامل مکان ها</a:t>
            </a:r>
            <a:r>
              <a:rPr lang="fa-IR" sz="2000" dirty="0" smtClean="0">
                <a:cs typeface="Mitra" pitchFamily="2" charset="-78"/>
              </a:rPr>
              <a:t>يي</a:t>
            </a:r>
            <a:r>
              <a:rPr lang="ar-SA" sz="2000" dirty="0" smtClean="0">
                <a:cs typeface="Mitra" pitchFamily="2" charset="-78"/>
              </a:rPr>
              <a:t> برای</a:t>
            </a:r>
            <a:r>
              <a:rPr lang="fa-IR" sz="2000" dirty="0" smtClean="0">
                <a:cs typeface="Mitra" pitchFamily="2" charset="-78"/>
              </a:rPr>
              <a:t> </a:t>
            </a:r>
            <a:r>
              <a:rPr lang="ar-SA" sz="2000" dirty="0" smtClean="0">
                <a:cs typeface="Mitra" pitchFamily="2" charset="-78"/>
              </a:rPr>
              <a:t>استحمام،آب گرم و آب سرد،رخت کن و حتی مسجدی کوچک در کنار خود بوده است.</a:t>
            </a:r>
            <a:endParaRPr lang="en-US" sz="2000" b="1" dirty="0">
              <a:cs typeface="Mitra" pitchFamily="2" charset="-78"/>
            </a:endParaRPr>
          </a:p>
        </p:txBody>
      </p:sp>
      <p:pic>
        <p:nvPicPr>
          <p:cNvPr id="3" name="Picture 2" descr="22.jpg"/>
          <p:cNvPicPr>
            <a:picLocks noChangeAspect="1"/>
          </p:cNvPicPr>
          <p:nvPr/>
        </p:nvPicPr>
        <p:blipFill>
          <a:blip r:embed="rId2" cstate="print">
            <a:lum contrast="40000"/>
          </a:blip>
          <a:stretch>
            <a:fillRect/>
          </a:stretch>
        </p:blipFill>
        <p:spPr>
          <a:xfrm>
            <a:off x="326644" y="2971671"/>
            <a:ext cx="4191000" cy="2028954"/>
          </a:xfrm>
          <a:prstGeom prst="rect">
            <a:avLst/>
          </a:prstGeom>
        </p:spPr>
      </p:pic>
      <p:sp>
        <p:nvSpPr>
          <p:cNvPr id="5" name="Title 1"/>
          <p:cNvSpPr txBox="1">
            <a:spLocks/>
          </p:cNvSpPr>
          <p:nvPr/>
        </p:nvSpPr>
        <p:spPr>
          <a:xfrm>
            <a:off x="-1121156" y="4143375"/>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پلان حمام سبز</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476366" y="330165"/>
            <a:ext cx="6447501" cy="990600"/>
          </a:xfrm>
        </p:spPr>
        <p:txBody>
          <a:bodyPr/>
          <a:lstStyle/>
          <a:p>
            <a:pPr algn="just" rtl="1"/>
            <a:r>
              <a:rPr lang="fa-IR" dirty="0" smtClean="0">
                <a:solidFill>
                  <a:schemeClr val="tx1"/>
                </a:solidFill>
                <a:latin typeface="IranNastaliq" pitchFamily="18" charset="0"/>
                <a:cs typeface="B Titr" panose="00000700000000000000" pitchFamily="2" charset="-78"/>
              </a:rPr>
              <a:t>آشنايي با برخي از فضاهاي حمام :</a:t>
            </a:r>
            <a:endParaRPr lang="en-US" dirty="0">
              <a:solidFill>
                <a:schemeClr val="tx1"/>
              </a:solidFill>
              <a:latin typeface="IranNastaliq" pitchFamily="18" charset="0"/>
              <a:cs typeface="B Titr" panose="00000700000000000000" pitchFamily="2" charset="-78"/>
            </a:endParaRPr>
          </a:p>
        </p:txBody>
      </p:sp>
      <p:pic>
        <p:nvPicPr>
          <p:cNvPr id="6" name="Content Placeholder 5" descr="11.jpg"/>
          <p:cNvPicPr>
            <a:picLocks noGrp="1" noChangeAspect="1"/>
          </p:cNvPicPr>
          <p:nvPr>
            <p:ph sz="half" idx="1"/>
          </p:nvPr>
        </p:nvPicPr>
        <p:blipFill>
          <a:blip r:embed="rId2" cstate="print">
            <a:lum contrast="40000"/>
          </a:blip>
          <a:stretch>
            <a:fillRect/>
          </a:stretch>
        </p:blipFill>
        <p:spPr>
          <a:xfrm>
            <a:off x="533400" y="1255995"/>
            <a:ext cx="6383694" cy="34303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half" idx="2"/>
          </p:nvPr>
        </p:nvSpPr>
        <p:spPr>
          <a:xfrm>
            <a:off x="5257800" y="1123950"/>
            <a:ext cx="3657600" cy="3497580"/>
          </a:xfrm>
        </p:spPr>
        <p:txBody>
          <a:bodyPr>
            <a:normAutofit fontScale="92500" lnSpcReduction="20000"/>
          </a:bodyPr>
          <a:lstStyle/>
          <a:p>
            <a:pPr algn="r" rtl="1">
              <a:buNone/>
            </a:pPr>
            <a:r>
              <a:rPr lang="fa-IR" sz="2100" dirty="0" smtClean="0">
                <a:cs typeface="Mitra" pitchFamily="2" charset="-78"/>
              </a:rPr>
              <a:t>1.پاچال</a:t>
            </a:r>
          </a:p>
          <a:p>
            <a:pPr algn="r" rtl="1">
              <a:buNone/>
            </a:pPr>
            <a:r>
              <a:rPr lang="fa-IR" sz="2100" dirty="0" smtClean="0">
                <a:cs typeface="Mitra" pitchFamily="2" charset="-78"/>
              </a:rPr>
              <a:t>2.بينه و سربينه</a:t>
            </a:r>
          </a:p>
          <a:p>
            <a:pPr algn="r" rtl="1">
              <a:buNone/>
            </a:pPr>
            <a:r>
              <a:rPr lang="fa-IR" sz="2100" dirty="0" smtClean="0">
                <a:cs typeface="Mitra" pitchFamily="2" charset="-78"/>
              </a:rPr>
              <a:t>3.مياندر</a:t>
            </a:r>
          </a:p>
          <a:p>
            <a:pPr algn="r" rtl="1">
              <a:buNone/>
            </a:pPr>
            <a:r>
              <a:rPr lang="fa-IR" sz="2100" dirty="0" smtClean="0">
                <a:cs typeface="Mitra" pitchFamily="2" charset="-78"/>
              </a:rPr>
              <a:t>4.گرمخانه</a:t>
            </a:r>
          </a:p>
          <a:p>
            <a:pPr algn="r" rtl="1">
              <a:buNone/>
            </a:pPr>
            <a:r>
              <a:rPr lang="fa-IR" sz="2100" dirty="0" smtClean="0">
                <a:cs typeface="Mitra" pitchFamily="2" charset="-78"/>
              </a:rPr>
              <a:t>5.دستك</a:t>
            </a:r>
          </a:p>
          <a:p>
            <a:pPr algn="r" rtl="1">
              <a:buNone/>
            </a:pPr>
            <a:r>
              <a:rPr lang="fa-IR" sz="2100" dirty="0" smtClean="0">
                <a:cs typeface="Mitra" pitchFamily="2" charset="-78"/>
              </a:rPr>
              <a:t>6.كريز </a:t>
            </a:r>
          </a:p>
          <a:p>
            <a:pPr algn="r" rtl="1">
              <a:buNone/>
            </a:pPr>
            <a:r>
              <a:rPr lang="fa-IR" sz="2100" dirty="0" smtClean="0">
                <a:cs typeface="Mitra" pitchFamily="2" charset="-78"/>
              </a:rPr>
              <a:t>7.خزينه</a:t>
            </a:r>
          </a:p>
          <a:p>
            <a:pPr algn="r" rtl="1">
              <a:buNone/>
            </a:pPr>
            <a:r>
              <a:rPr lang="fa-IR" sz="2100" dirty="0" smtClean="0">
                <a:cs typeface="Mitra" pitchFamily="2" charset="-78"/>
              </a:rPr>
              <a:t>8.گلخن</a:t>
            </a:r>
          </a:p>
          <a:p>
            <a:pPr algn="r" rtl="1">
              <a:buNone/>
            </a:pPr>
            <a:r>
              <a:rPr lang="fa-IR" sz="2100" dirty="0" smtClean="0">
                <a:cs typeface="Mitra" pitchFamily="2" charset="-78"/>
              </a:rPr>
              <a:t>9.ميانداب</a:t>
            </a:r>
          </a:p>
          <a:p>
            <a:pPr algn="r" rtl="1">
              <a:buNone/>
            </a:pPr>
            <a:r>
              <a:rPr lang="fa-IR" sz="2100" dirty="0" smtClean="0">
                <a:cs typeface="Mitra" pitchFamily="2" charset="-78"/>
              </a:rPr>
              <a:t>10.تيون</a:t>
            </a:r>
          </a:p>
          <a:p>
            <a:pPr algn="r" rtl="1">
              <a:buNone/>
            </a:pPr>
            <a:endParaRPr lang="fa-IR" sz="1800" dirty="0"/>
          </a:p>
        </p:txBody>
      </p:sp>
    </p:spTree>
  </p:cSld>
  <p:clrMapOvr>
    <a:masterClrMapping/>
  </p:clrMapOvr>
  <p:transition spd="slow">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143000" y="209550"/>
            <a:ext cx="7714488" cy="4191000"/>
          </a:xfrm>
        </p:spPr>
        <p:txBody>
          <a:bodyPr>
            <a:normAutofit/>
          </a:bodyPr>
          <a:lstStyle/>
          <a:p>
            <a:pPr algn="just" rtl="1">
              <a:buNone/>
            </a:pPr>
            <a:r>
              <a:rPr lang="en-US" sz="2000" b="1" dirty="0" smtClean="0">
                <a:cs typeface="Mitra" pitchFamily="2" charset="-78"/>
              </a:rPr>
              <a:t>   </a:t>
            </a:r>
            <a:r>
              <a:rPr lang="fa-IR" sz="2000" b="1" dirty="0" smtClean="0">
                <a:cs typeface="Mitra" pitchFamily="2" charset="-78"/>
              </a:rPr>
              <a:t>حمام در دوره سلجوقي:</a:t>
            </a:r>
          </a:p>
          <a:p>
            <a:pPr algn="just" rtl="1">
              <a:buNone/>
            </a:pPr>
            <a:r>
              <a:rPr lang="fa-IR" sz="2000" dirty="0" smtClean="0">
                <a:cs typeface="Mitra" pitchFamily="2" charset="-78"/>
              </a:rPr>
              <a:t>    </a:t>
            </a:r>
            <a:r>
              <a:rPr lang="ar-SA" sz="2000" dirty="0" smtClean="0">
                <a:cs typeface="Mitra" pitchFamily="2" charset="-78"/>
              </a:rPr>
              <a:t>در شهرهای مهم دوره سلجوقی هم حمام های بزرگ عمومی و پررونقی وجود داشته که آثار آنها در طی زمان از م</a:t>
            </a:r>
            <a:r>
              <a:rPr lang="fa-IR" sz="2000" dirty="0" smtClean="0">
                <a:cs typeface="Mitra" pitchFamily="2" charset="-78"/>
              </a:rPr>
              <a:t>يا</a:t>
            </a:r>
            <a:r>
              <a:rPr lang="ar-SA" sz="2000" dirty="0" smtClean="0">
                <a:cs typeface="Mitra" pitchFamily="2" charset="-78"/>
              </a:rPr>
              <a:t>ن رفته است . کاوش های باستان شناسی شهر کهن جرجان – واقع در استان گلستان امروزی – بقا</a:t>
            </a:r>
            <a:r>
              <a:rPr lang="fa-IR" sz="2000" dirty="0" smtClean="0">
                <a:cs typeface="Mitra" pitchFamily="2" charset="-78"/>
              </a:rPr>
              <a:t>يا</a:t>
            </a:r>
            <a:r>
              <a:rPr lang="ar-SA" sz="2000" dirty="0" smtClean="0">
                <a:cs typeface="Mitra" pitchFamily="2" charset="-78"/>
              </a:rPr>
              <a:t>ی </a:t>
            </a:r>
            <a:r>
              <a:rPr lang="fa-IR" sz="2000" dirty="0" smtClean="0">
                <a:cs typeface="Mitra" pitchFamily="2" charset="-78"/>
              </a:rPr>
              <a:t>يكي</a:t>
            </a:r>
            <a:r>
              <a:rPr lang="ar-SA" sz="2000" dirty="0" smtClean="0">
                <a:cs typeface="Mitra" pitchFamily="2" charset="-78"/>
              </a:rPr>
              <a:t> از حمام ها را به دست داد .ا</a:t>
            </a:r>
            <a:r>
              <a:rPr lang="fa-IR" sz="2000" dirty="0" smtClean="0">
                <a:cs typeface="Mitra" pitchFamily="2" charset="-78"/>
              </a:rPr>
              <a:t>ين</a:t>
            </a:r>
            <a:r>
              <a:rPr lang="ar-SA" sz="2000" dirty="0" smtClean="0">
                <a:cs typeface="Mitra" pitchFamily="2" charset="-78"/>
              </a:rPr>
              <a:t> بنا در کنار </a:t>
            </a:r>
            <a:r>
              <a:rPr lang="fa-IR" sz="2000" dirty="0" smtClean="0">
                <a:cs typeface="Mitra" pitchFamily="2" charset="-78"/>
              </a:rPr>
              <a:t>يكي</a:t>
            </a:r>
            <a:r>
              <a:rPr lang="ar-SA" sz="2000" dirty="0" smtClean="0">
                <a:cs typeface="Mitra" pitchFamily="2" charset="-78"/>
              </a:rPr>
              <a:t> از خ</a:t>
            </a:r>
            <a:r>
              <a:rPr lang="fa-IR" sz="2000" dirty="0" smtClean="0">
                <a:cs typeface="Mitra" pitchFamily="2" charset="-78"/>
              </a:rPr>
              <a:t>يا</a:t>
            </a:r>
            <a:r>
              <a:rPr lang="ar-SA" sz="2000" dirty="0" smtClean="0">
                <a:cs typeface="Mitra" pitchFamily="2" charset="-78"/>
              </a:rPr>
              <a:t>بان های اصلی شهر قرار داشته و با آجر و ملات آهک و گچ ساخته شده بود . بنای فوق دارای کانال ها و تنبوشه های سفالی برای انتقال آب و فاضلاب بوده است . </a:t>
            </a:r>
            <a:endParaRPr lang="fa-IR" sz="2000" dirty="0" smtClean="0">
              <a:cs typeface="Mitra" pitchFamily="2" charset="-78"/>
            </a:endParaRPr>
          </a:p>
          <a:p>
            <a:pPr algn="just" rtl="1">
              <a:buNone/>
            </a:pPr>
            <a:r>
              <a:rPr lang="fa-IR" sz="2000" dirty="0" smtClean="0">
                <a:cs typeface="Mitra" pitchFamily="2" charset="-78"/>
              </a:rPr>
              <a:t>     </a:t>
            </a:r>
            <a:endParaRPr lang="en-US" sz="2000" dirty="0" smtClean="0">
              <a:cs typeface="Mitra" pitchFamily="2" charset="-78"/>
            </a:endParaRPr>
          </a:p>
          <a:p>
            <a:pPr algn="just" rtl="1">
              <a:buNone/>
            </a:pPr>
            <a:r>
              <a:rPr lang="fa-IR" sz="2000" b="1" dirty="0" smtClean="0">
                <a:cs typeface="Mitra" pitchFamily="2" charset="-78"/>
              </a:rPr>
              <a:t>     حمام در دوره آل مظفر:</a:t>
            </a:r>
          </a:p>
          <a:p>
            <a:pPr algn="just" rtl="1">
              <a:buNone/>
            </a:pPr>
            <a:r>
              <a:rPr lang="fa-IR" sz="2000" b="1" dirty="0" smtClean="0">
                <a:cs typeface="Mitra" pitchFamily="2" charset="-78"/>
              </a:rPr>
              <a:t>     </a:t>
            </a:r>
            <a:r>
              <a:rPr lang="fa-IR" sz="2000" dirty="0" smtClean="0">
                <a:cs typeface="Mitra" pitchFamily="2" charset="-78"/>
              </a:rPr>
              <a:t>حمام مسجد جامع </a:t>
            </a:r>
            <a:r>
              <a:rPr lang="ar-SA" sz="2000" dirty="0" smtClean="0">
                <a:cs typeface="Mitra" pitchFamily="2" charset="-78"/>
              </a:rPr>
              <a:t>متعلق به شهر </a:t>
            </a:r>
            <a:r>
              <a:rPr lang="fa-IR" sz="2000" dirty="0" smtClean="0">
                <a:cs typeface="Mitra" pitchFamily="2" charset="-78"/>
              </a:rPr>
              <a:t>يزد</a:t>
            </a:r>
            <a:r>
              <a:rPr lang="ar-SA" sz="2000" dirty="0" smtClean="0">
                <a:cs typeface="Mitra" pitchFamily="2" charset="-78"/>
              </a:rPr>
              <a:t> بوده و هم اکنون از م</a:t>
            </a:r>
            <a:r>
              <a:rPr lang="fa-IR" sz="2000" dirty="0" smtClean="0">
                <a:cs typeface="Mitra" pitchFamily="2" charset="-78"/>
              </a:rPr>
              <a:t>يا</a:t>
            </a:r>
            <a:r>
              <a:rPr lang="ar-SA" sz="2000" dirty="0" smtClean="0">
                <a:cs typeface="Mitra" pitchFamily="2" charset="-78"/>
              </a:rPr>
              <a:t>ن رفته و ظاهرا از ساخته های دوره آل مظفر بوده است.ورودی اصلی حمام در بازار بوده و شامل فضای وس</a:t>
            </a:r>
            <a:r>
              <a:rPr lang="fa-IR" sz="2000" dirty="0" smtClean="0">
                <a:cs typeface="Mitra" pitchFamily="2" charset="-78"/>
              </a:rPr>
              <a:t>يع </a:t>
            </a:r>
            <a:r>
              <a:rPr lang="ar-SA" sz="2000" dirty="0" smtClean="0">
                <a:cs typeface="Mitra" pitchFamily="2" charset="-78"/>
              </a:rPr>
              <a:t>و هشت ضلعی به عنوان</a:t>
            </a:r>
            <a:r>
              <a:rPr lang="fa-IR" sz="2000" dirty="0" smtClean="0">
                <a:cs typeface="Mitra" pitchFamily="2" charset="-78"/>
              </a:rPr>
              <a:t> بينه</a:t>
            </a:r>
            <a:r>
              <a:rPr lang="ar-SA" sz="2000" dirty="0" smtClean="0">
                <a:cs typeface="Mitra" pitchFamily="2" charset="-78"/>
              </a:rPr>
              <a:t>،گرمخانه و همچن</a:t>
            </a:r>
            <a:r>
              <a:rPr lang="fa-IR" sz="2000" dirty="0" smtClean="0">
                <a:cs typeface="Mitra" pitchFamily="2" charset="-78"/>
              </a:rPr>
              <a:t>ين</a:t>
            </a:r>
            <a:r>
              <a:rPr lang="ar-SA" sz="2000" dirty="0" smtClean="0">
                <a:cs typeface="Mitra" pitchFamily="2" charset="-78"/>
              </a:rPr>
              <a:t> خز</a:t>
            </a:r>
            <a:r>
              <a:rPr lang="fa-IR" sz="2000" dirty="0" smtClean="0">
                <a:cs typeface="Mitra" pitchFamily="2" charset="-78"/>
              </a:rPr>
              <a:t>ينه</a:t>
            </a:r>
            <a:r>
              <a:rPr lang="ar-SA" sz="2000" dirty="0" smtClean="0">
                <a:cs typeface="Mitra" pitchFamily="2" charset="-78"/>
              </a:rPr>
              <a:t> های متعدد و فضاهای کوچکتر بوده است.</a:t>
            </a:r>
            <a:endParaRPr lang="en-US" sz="2000" dirty="0" smtClean="0">
              <a:cs typeface="Mitra" pitchFamily="2" charset="-78"/>
            </a:endParaRPr>
          </a:p>
          <a:p>
            <a:pPr algn="r" rtl="1">
              <a:buNone/>
            </a:pPr>
            <a:endParaRPr lang="en-US" sz="2000" b="1" dirty="0" smtClean="0">
              <a:cs typeface="Mitra" pitchFamily="2" charset="-78"/>
            </a:endParaRPr>
          </a:p>
        </p:txBody>
      </p:sp>
    </p:spTree>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430.JPG"/>
          <p:cNvPicPr>
            <a:picLocks noGrp="1" noChangeAspect="1"/>
          </p:cNvPicPr>
          <p:nvPr>
            <p:ph sz="half" idx="1"/>
          </p:nvPr>
        </p:nvPicPr>
        <p:blipFill>
          <a:blip r:embed="rId2" cstate="print">
            <a:lum contrast="40000"/>
          </a:blip>
          <a:srcRect l="6755" r="5424"/>
          <a:stretch>
            <a:fillRect/>
          </a:stretch>
        </p:blipFill>
        <p:spPr>
          <a:xfrm rot="16200000">
            <a:off x="2504132" y="-1629720"/>
            <a:ext cx="3625198" cy="7673342"/>
          </a:xfrm>
          <a:prstGeom prst="rect">
            <a:avLst/>
          </a:prstGeom>
        </p:spPr>
      </p:pic>
      <p:sp>
        <p:nvSpPr>
          <p:cNvPr id="6" name="Title 1"/>
          <p:cNvSpPr txBox="1">
            <a:spLocks/>
          </p:cNvSpPr>
          <p:nvPr/>
        </p:nvSpPr>
        <p:spPr>
          <a:xfrm>
            <a:off x="-381000" y="37909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پلان حمام مسجد جامع يزد(دوره آل مظفر)</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438150"/>
            <a:ext cx="8458200" cy="1809750"/>
          </a:xfrm>
        </p:spPr>
        <p:txBody>
          <a:bodyPr>
            <a:normAutofit fontScale="92500" lnSpcReduction="10000"/>
          </a:bodyPr>
          <a:lstStyle/>
          <a:p>
            <a:pPr algn="just" rtl="1">
              <a:buNone/>
            </a:pPr>
            <a:r>
              <a:rPr lang="fa-IR" b="1" dirty="0" smtClean="0">
                <a:cs typeface="Mitra" pitchFamily="2" charset="-78"/>
              </a:rPr>
              <a:t>    </a:t>
            </a:r>
            <a:r>
              <a:rPr lang="fa-IR" sz="2400" b="1" dirty="0" smtClean="0">
                <a:cs typeface="Mitra" pitchFamily="2" charset="-78"/>
              </a:rPr>
              <a:t>حمام در دوره صفوي:</a:t>
            </a:r>
          </a:p>
          <a:p>
            <a:pPr algn="just" rtl="1">
              <a:buNone/>
            </a:pPr>
            <a:r>
              <a:rPr lang="fa-IR" sz="2400" b="1" dirty="0" smtClean="0">
                <a:cs typeface="Mitra" pitchFamily="2" charset="-78"/>
              </a:rPr>
              <a:t>      </a:t>
            </a:r>
            <a:r>
              <a:rPr lang="ar-SA" sz="2400" dirty="0" smtClean="0">
                <a:cs typeface="Mitra" pitchFamily="2" charset="-78"/>
              </a:rPr>
              <a:t>دوره رونق ساخت حمام ها مربوط به عصر صفو</a:t>
            </a:r>
            <a:r>
              <a:rPr lang="fa-IR" sz="2400" dirty="0" smtClean="0">
                <a:cs typeface="Mitra" pitchFamily="2" charset="-78"/>
              </a:rPr>
              <a:t>يه</a:t>
            </a:r>
            <a:r>
              <a:rPr lang="ar-SA" sz="2400" dirty="0" smtClean="0">
                <a:cs typeface="Mitra" pitchFamily="2" charset="-78"/>
              </a:rPr>
              <a:t> است. در ا</a:t>
            </a:r>
            <a:r>
              <a:rPr lang="fa-IR" sz="2400" dirty="0" smtClean="0">
                <a:cs typeface="Mitra" pitchFamily="2" charset="-78"/>
              </a:rPr>
              <a:t>ين </a:t>
            </a:r>
            <a:r>
              <a:rPr lang="ar-SA" sz="2400" dirty="0" smtClean="0">
                <a:cs typeface="Mitra" pitchFamily="2" charset="-78"/>
              </a:rPr>
              <a:t>دوره در کنار ساخت و سازهای گسترده ، تعداد نسبتا ز</a:t>
            </a:r>
            <a:r>
              <a:rPr lang="fa-IR" sz="2400" dirty="0" smtClean="0">
                <a:cs typeface="Mitra" pitchFamily="2" charset="-78"/>
              </a:rPr>
              <a:t>يا</a:t>
            </a:r>
            <a:r>
              <a:rPr lang="ar-SA" sz="2400" dirty="0" smtClean="0">
                <a:cs typeface="Mitra" pitchFamily="2" charset="-78"/>
              </a:rPr>
              <a:t>دی حمام در شهرهای مختلف ا</a:t>
            </a:r>
            <a:r>
              <a:rPr lang="fa-IR" sz="2400" dirty="0" smtClean="0">
                <a:cs typeface="Mitra" pitchFamily="2" charset="-78"/>
              </a:rPr>
              <a:t>ير</a:t>
            </a:r>
            <a:r>
              <a:rPr lang="ar-SA" sz="2400" dirty="0" smtClean="0">
                <a:cs typeface="Mitra" pitchFamily="2" charset="-78"/>
              </a:rPr>
              <a:t>ان ساخته شد که شماری از آنها در نوع خود شاهکار بود ( از جمله حمام گنجعلی خان کرمان ، حمام خسرو آقا و علی</a:t>
            </a:r>
            <a:r>
              <a:rPr lang="fa-IR" sz="2400" dirty="0" smtClean="0">
                <a:cs typeface="Mitra" pitchFamily="2" charset="-78"/>
              </a:rPr>
              <a:t> قلي</a:t>
            </a:r>
            <a:r>
              <a:rPr lang="ar-SA" sz="2400" dirty="0" smtClean="0">
                <a:cs typeface="Mitra" pitchFamily="2" charset="-78"/>
              </a:rPr>
              <a:t> آقای اصفهان و </a:t>
            </a:r>
            <a:r>
              <a:rPr lang="fa-IR" sz="2400" dirty="0" smtClean="0">
                <a:cs typeface="Mitra" pitchFamily="2" charset="-78"/>
              </a:rPr>
              <a:t>...)</a:t>
            </a:r>
            <a:endParaRPr lang="en-US" sz="2400" dirty="0"/>
          </a:p>
        </p:txBody>
      </p:sp>
      <p:pic>
        <p:nvPicPr>
          <p:cNvPr id="5" name="Picture 4" descr="IMG_1279.JPG"/>
          <p:cNvPicPr>
            <a:picLocks noChangeAspect="1"/>
          </p:cNvPicPr>
          <p:nvPr/>
        </p:nvPicPr>
        <p:blipFill>
          <a:blip r:embed="rId2" cstate="print">
            <a:lum contrast="30000"/>
          </a:blip>
          <a:stretch>
            <a:fillRect/>
          </a:stretch>
        </p:blipFill>
        <p:spPr>
          <a:xfrm rot="16200000">
            <a:off x="1764665" y="1894841"/>
            <a:ext cx="2255519" cy="2736849"/>
          </a:xfrm>
          <a:prstGeom prst="rect">
            <a:avLst/>
          </a:prstGeom>
        </p:spPr>
      </p:pic>
      <p:sp>
        <p:nvSpPr>
          <p:cNvPr id="6" name="Title 1"/>
          <p:cNvSpPr txBox="1">
            <a:spLocks/>
          </p:cNvSpPr>
          <p:nvPr/>
        </p:nvSpPr>
        <p:spPr>
          <a:xfrm>
            <a:off x="101596" y="4239683"/>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حمام گلشن لاهيجان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pic>
        <p:nvPicPr>
          <p:cNvPr id="7" name="Picture 6" descr="IMG_1180.JPG"/>
          <p:cNvPicPr>
            <a:picLocks noChangeAspect="1"/>
          </p:cNvPicPr>
          <p:nvPr/>
        </p:nvPicPr>
        <p:blipFill>
          <a:blip r:embed="rId3" cstate="print">
            <a:lum contrast="30000"/>
          </a:blip>
          <a:stretch>
            <a:fillRect/>
          </a:stretch>
        </p:blipFill>
        <p:spPr>
          <a:xfrm>
            <a:off x="4870448" y="2163233"/>
            <a:ext cx="2819400" cy="2266950"/>
          </a:xfrm>
          <a:prstGeom prst="rect">
            <a:avLst/>
          </a:prstGeom>
        </p:spPr>
      </p:pic>
      <p:sp>
        <p:nvSpPr>
          <p:cNvPr id="8" name="Title 1"/>
          <p:cNvSpPr txBox="1">
            <a:spLocks/>
          </p:cNvSpPr>
          <p:nvPr/>
        </p:nvSpPr>
        <p:spPr>
          <a:xfrm>
            <a:off x="990600" y="44005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حمام وكيل</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117"/>
            <a:ext cx="6447501" cy="990600"/>
          </a:xfrm>
        </p:spPr>
        <p:txBody>
          <a:bodyPr>
            <a:normAutofit/>
          </a:bodyPr>
          <a:lstStyle/>
          <a:p>
            <a:pPr algn="r" rtl="1"/>
            <a:r>
              <a:rPr lang="fa-IR" dirty="0" smtClean="0">
                <a:solidFill>
                  <a:schemeClr val="tx1"/>
                </a:solidFill>
                <a:latin typeface="IranNastaliq" pitchFamily="18" charset="0"/>
                <a:cs typeface="IranNastaliq" pitchFamily="18" charset="0"/>
              </a:rPr>
              <a:t>                                                                                                                   اصفهان حمام شاه (دوره صفوي)</a:t>
            </a:r>
            <a:endParaRPr lang="en-US" dirty="0">
              <a:solidFill>
                <a:schemeClr val="tx1"/>
              </a:solidFill>
              <a:latin typeface="IranNastaliq" pitchFamily="18" charset="0"/>
              <a:cs typeface="IranNastaliq" pitchFamily="18" charset="0"/>
            </a:endParaRPr>
          </a:p>
        </p:txBody>
      </p:sp>
      <p:pic>
        <p:nvPicPr>
          <p:cNvPr id="5" name="Content Placeholder 4" descr="8.jpg"/>
          <p:cNvPicPr>
            <a:picLocks noGrp="1" noChangeAspect="1"/>
          </p:cNvPicPr>
          <p:nvPr>
            <p:ph sz="half" idx="1"/>
          </p:nvPr>
        </p:nvPicPr>
        <p:blipFill>
          <a:blip r:embed="rId2" cstate="print"/>
          <a:stretch>
            <a:fillRect/>
          </a:stretch>
        </p:blipFill>
        <p:spPr>
          <a:xfrm>
            <a:off x="838200" y="988483"/>
            <a:ext cx="2892586" cy="2909887"/>
          </a:xfrm>
        </p:spPr>
      </p:pic>
      <p:sp>
        <p:nvSpPr>
          <p:cNvPr id="4" name="Content Placeholder 3"/>
          <p:cNvSpPr>
            <a:spLocks noGrp="1"/>
          </p:cNvSpPr>
          <p:nvPr>
            <p:ph sz="half" idx="2"/>
          </p:nvPr>
        </p:nvSpPr>
        <p:spPr>
          <a:xfrm>
            <a:off x="3962400" y="1143000"/>
            <a:ext cx="5181600" cy="3497580"/>
          </a:xfrm>
        </p:spPr>
        <p:txBody>
          <a:bodyPr>
            <a:normAutofit/>
          </a:bodyPr>
          <a:lstStyle/>
          <a:p>
            <a:pPr algn="just" rtl="1">
              <a:buNone/>
            </a:pPr>
            <a:r>
              <a:rPr lang="fa-IR" sz="2000" dirty="0" smtClean="0">
                <a:cs typeface="Mitra" pitchFamily="2" charset="-78"/>
              </a:rPr>
              <a:t>     بنا بر منابع بررسی شده ،ظاهراً ،بانی اين حمام شاه عباس اول صفوی بوده است ؛و از سازندگان آن اطلاعی در دست نيست . اين حمام را در دوره صفويان و احتمالا هم زمان با مدرسه ملا عبدالله </a:t>
            </a:r>
            <a:r>
              <a:rPr lang="fa-IR" sz="2100" dirty="0" smtClean="0">
                <a:cs typeface="Mitra" pitchFamily="2" charset="-78"/>
              </a:rPr>
              <a:t>،که در نزديكی آن قرار دارد ،ساخته اند .بنا در دوره معاصر مرمت شده و تا چند سال پيش داير بوده است . اين بنا ،مانند اغلب حمامها ،از دو فضای اصلی ،سربينه و گرم خانه ، تشکيل شده و فضای چال حوض ،در کنار گرم خانه ،بخش عمده ای از بنا را فرا گرفته است .</a:t>
            </a:r>
            <a:endParaRPr lang="en-US" sz="2100" dirty="0" smtClean="0">
              <a:cs typeface="Mitra" pitchFamily="2" charset="-78"/>
            </a:endParaRPr>
          </a:p>
          <a:p>
            <a:pPr algn="just" rtl="1">
              <a:buNone/>
            </a:pPr>
            <a:endParaRPr lang="en-US" sz="2000" dirty="0" smtClean="0">
              <a:cs typeface="Mitra" pitchFamily="2" charset="-78"/>
            </a:endParaRPr>
          </a:p>
        </p:txBody>
      </p:sp>
      <p:sp>
        <p:nvSpPr>
          <p:cNvPr id="6" name="Title 1"/>
          <p:cNvSpPr txBox="1">
            <a:spLocks/>
          </p:cNvSpPr>
          <p:nvPr/>
        </p:nvSpPr>
        <p:spPr>
          <a:xfrm>
            <a:off x="-3240007" y="3707130"/>
            <a:ext cx="7086600" cy="9334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موقعيت </a:t>
            </a:r>
            <a:r>
              <a:rPr lang="fa-IR"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قرار گيري حمام شاه دراصفهان</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plit dir="in"/>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125.JPG"/>
          <p:cNvPicPr>
            <a:picLocks noGrp="1" noChangeAspect="1"/>
          </p:cNvPicPr>
          <p:nvPr>
            <p:ph sz="half" idx="1"/>
          </p:nvPr>
        </p:nvPicPr>
        <p:blipFill>
          <a:blip r:embed="rId2" cstate="print">
            <a:lum contrast="40000"/>
          </a:blip>
          <a:stretch>
            <a:fillRect/>
          </a:stretch>
        </p:blipFill>
        <p:spPr>
          <a:xfrm>
            <a:off x="1968500" y="310356"/>
            <a:ext cx="5270500" cy="3952875"/>
          </a:xfrm>
        </p:spPr>
      </p:pic>
      <p:sp>
        <p:nvSpPr>
          <p:cNvPr id="6" name="Title 1"/>
          <p:cNvSpPr txBox="1">
            <a:spLocks/>
          </p:cNvSpPr>
          <p:nvPr/>
        </p:nvSpPr>
        <p:spPr>
          <a:xfrm>
            <a:off x="13716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پلان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zoom dir="in"/>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1128.JPG"/>
          <p:cNvPicPr>
            <a:picLocks noGrp="1" noChangeAspect="1"/>
          </p:cNvPicPr>
          <p:nvPr>
            <p:ph sz="half" idx="1"/>
          </p:nvPr>
        </p:nvPicPr>
        <p:blipFill>
          <a:blip r:embed="rId2" cstate="print">
            <a:lum contrast="40000"/>
          </a:blip>
          <a:stretch>
            <a:fillRect/>
          </a:stretch>
        </p:blipFill>
        <p:spPr>
          <a:xfrm>
            <a:off x="508000" y="1899623"/>
            <a:ext cx="3138488" cy="2352317"/>
          </a:xfrm>
        </p:spPr>
      </p:pic>
      <p:pic>
        <p:nvPicPr>
          <p:cNvPr id="5" name="Content Placeholder 4" descr="IMG_1124.JPG"/>
          <p:cNvPicPr>
            <a:picLocks noGrp="1" noChangeAspect="1"/>
          </p:cNvPicPr>
          <p:nvPr>
            <p:ph sz="half" idx="2"/>
          </p:nvPr>
        </p:nvPicPr>
        <p:blipFill>
          <a:blip r:embed="rId3" cstate="print">
            <a:lum contrast="40000"/>
          </a:blip>
          <a:srcRect t="10277" b="21054"/>
          <a:stretch>
            <a:fillRect/>
          </a:stretch>
        </p:blipFill>
        <p:spPr>
          <a:xfrm>
            <a:off x="4495800" y="209550"/>
            <a:ext cx="4438650" cy="2286000"/>
          </a:xfrm>
        </p:spPr>
      </p:pic>
      <p:sp>
        <p:nvSpPr>
          <p:cNvPr id="7" name="Title 1"/>
          <p:cNvSpPr txBox="1">
            <a:spLocks/>
          </p:cNvSpPr>
          <p:nvPr/>
        </p:nvSpPr>
        <p:spPr>
          <a:xfrm>
            <a:off x="-609600" y="34099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برش هاي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3352800" y="10477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پرسپكتيو ازحمام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plu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133.JPG"/>
          <p:cNvPicPr>
            <a:picLocks noGrp="1" noChangeAspect="1"/>
          </p:cNvPicPr>
          <p:nvPr>
            <p:ph sz="half" idx="1"/>
          </p:nvPr>
        </p:nvPicPr>
        <p:blipFill>
          <a:blip r:embed="rId2" cstate="print">
            <a:lum contrast="30000"/>
          </a:blip>
          <a:stretch>
            <a:fillRect/>
          </a:stretch>
        </p:blipFill>
        <p:spPr>
          <a:xfrm>
            <a:off x="1295400" y="1123950"/>
            <a:ext cx="3657600" cy="2743200"/>
          </a:xfrm>
        </p:spPr>
      </p:pic>
      <p:pic>
        <p:nvPicPr>
          <p:cNvPr id="6" name="Content Placeholder 5" descr="IMG_1132.JPG"/>
          <p:cNvPicPr>
            <a:picLocks noGrp="1" noChangeAspect="1"/>
          </p:cNvPicPr>
          <p:nvPr>
            <p:ph sz="half" idx="2"/>
          </p:nvPr>
        </p:nvPicPr>
        <p:blipFill>
          <a:blip r:embed="rId3" cstate="print">
            <a:lum contrast="30000"/>
          </a:blip>
          <a:stretch>
            <a:fillRect/>
          </a:stretch>
        </p:blipFill>
        <p:spPr>
          <a:xfrm>
            <a:off x="5257800" y="1123950"/>
            <a:ext cx="3657600" cy="2743200"/>
          </a:xfrm>
        </p:spPr>
      </p:pic>
      <p:sp>
        <p:nvSpPr>
          <p:cNvPr id="7" name="Title 1"/>
          <p:cNvSpPr txBox="1">
            <a:spLocks/>
          </p:cNvSpPr>
          <p:nvPr/>
        </p:nvSpPr>
        <p:spPr>
          <a:xfrm>
            <a:off x="2971800" y="3767667"/>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685800" y="36766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گرمخانه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omb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129.JPG"/>
          <p:cNvPicPr>
            <a:picLocks noGrp="1" noChangeAspect="1"/>
          </p:cNvPicPr>
          <p:nvPr>
            <p:ph sz="half" idx="1"/>
          </p:nvPr>
        </p:nvPicPr>
        <p:blipFill>
          <a:blip r:embed="rId2" cstate="print">
            <a:lum contrast="40000"/>
          </a:blip>
          <a:stretch>
            <a:fillRect/>
          </a:stretch>
        </p:blipFill>
        <p:spPr>
          <a:xfrm rot="16200000">
            <a:off x="1212850" y="901701"/>
            <a:ext cx="3657600" cy="3187700"/>
          </a:xfrm>
        </p:spPr>
      </p:pic>
      <p:pic>
        <p:nvPicPr>
          <p:cNvPr id="6" name="Content Placeholder 5" descr="IMG_1127.JPG"/>
          <p:cNvPicPr>
            <a:picLocks noGrp="1" noChangeAspect="1"/>
          </p:cNvPicPr>
          <p:nvPr>
            <p:ph sz="half" idx="2"/>
          </p:nvPr>
        </p:nvPicPr>
        <p:blipFill>
          <a:blip r:embed="rId3" cstate="print">
            <a:lum contrast="40000"/>
          </a:blip>
          <a:stretch>
            <a:fillRect/>
          </a:stretch>
        </p:blipFill>
        <p:spPr>
          <a:xfrm rot="16200000">
            <a:off x="5114925" y="962025"/>
            <a:ext cx="3657600" cy="3067050"/>
          </a:xfrm>
        </p:spPr>
      </p:pic>
      <p:sp>
        <p:nvSpPr>
          <p:cNvPr id="7" name="Title 1"/>
          <p:cNvSpPr txBox="1">
            <a:spLocks/>
          </p:cNvSpPr>
          <p:nvPr/>
        </p:nvSpPr>
        <p:spPr>
          <a:xfrm>
            <a:off x="1390650" y="42608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هشتي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5401733" y="4282017"/>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شاه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95250"/>
            <a:ext cx="6447501" cy="990600"/>
          </a:xfrm>
        </p:spPr>
        <p:txBody>
          <a:bodyPr>
            <a:normAutofit/>
          </a:bodyPr>
          <a:lstStyle/>
          <a:p>
            <a:pPr algn="r" rtl="1"/>
            <a:r>
              <a:rPr lang="fa-IR" dirty="0" smtClean="0">
                <a:solidFill>
                  <a:schemeClr val="tx1"/>
                </a:solidFill>
                <a:latin typeface="IranNastaliq" pitchFamily="18" charset="0"/>
                <a:cs typeface="IranNastaliq" pitchFamily="18" charset="0"/>
              </a:rPr>
              <a:t>                                                                                                                         حمام فين كاشان (صفوي)</a:t>
            </a:r>
            <a:endParaRPr lang="en-US" dirty="0">
              <a:solidFill>
                <a:schemeClr val="tx1"/>
              </a:solidFill>
              <a:latin typeface="IranNastaliq" pitchFamily="18" charset="0"/>
              <a:cs typeface="IranNastaliq" pitchFamily="18" charset="0"/>
            </a:endParaRPr>
          </a:p>
        </p:txBody>
      </p:sp>
      <p:pic>
        <p:nvPicPr>
          <p:cNvPr id="5" name="Content Placeholder 4" descr="7.jpg"/>
          <p:cNvPicPr>
            <a:picLocks noGrp="1" noChangeAspect="1"/>
          </p:cNvPicPr>
          <p:nvPr>
            <p:ph sz="half" idx="1"/>
          </p:nvPr>
        </p:nvPicPr>
        <p:blipFill>
          <a:blip r:embed="rId2" cstate="print">
            <a:lum contrast="40000"/>
          </a:blip>
          <a:stretch>
            <a:fillRect/>
          </a:stretch>
        </p:blipFill>
        <p:spPr>
          <a:xfrm>
            <a:off x="1219703" y="381000"/>
            <a:ext cx="3542797" cy="3497263"/>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sz="half" idx="2"/>
          </p:nvPr>
        </p:nvSpPr>
        <p:spPr>
          <a:xfrm>
            <a:off x="5276088" y="1143000"/>
            <a:ext cx="4020312" cy="3497580"/>
          </a:xfrm>
        </p:spPr>
        <p:txBody>
          <a:bodyPr>
            <a:normAutofit/>
          </a:bodyPr>
          <a:lstStyle/>
          <a:p>
            <a:pPr algn="just" rtl="1">
              <a:buNone/>
            </a:pPr>
            <a:r>
              <a:rPr lang="fa-IR" sz="2100" dirty="0" smtClean="0">
                <a:cs typeface="Mitra" pitchFamily="2" charset="-78"/>
              </a:rPr>
              <a:t>      بر اساس منابع بررسي شده ،باغ فين به فرمان شاه عباس اول  صفوي ساخته شده و حمام بزرگ باغ نيز در همان زمان احداث شده است ؛اما حمام كوچك اين باغ از آثار دوره فتحعلي شاه قاجار است . هر دو حمام باغ فين دو بخش اصلي ،يعني سربينه و گرم خانه دارند ؛اما حمام بزرگ فضاي چال حوض هم دارد .</a:t>
            </a:r>
            <a:endParaRPr lang="en-US" sz="2100" dirty="0" smtClean="0">
              <a:cs typeface="Mitra" pitchFamily="2" charset="-78"/>
            </a:endParaRPr>
          </a:p>
          <a:p>
            <a:pPr algn="just" rtl="1">
              <a:buNone/>
            </a:pPr>
            <a:endParaRPr lang="en-US" dirty="0"/>
          </a:p>
        </p:txBody>
      </p:sp>
      <p:sp>
        <p:nvSpPr>
          <p:cNvPr id="6" name="Title 1"/>
          <p:cNvSpPr txBox="1">
            <a:spLocks/>
          </p:cNvSpPr>
          <p:nvPr/>
        </p:nvSpPr>
        <p:spPr>
          <a:xfrm>
            <a:off x="199644" y="3659188"/>
            <a:ext cx="7086600" cy="9334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16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                                                                             موقعيت قرار گيري حمام فين در كاشان </a:t>
            </a:r>
            <a:endParaRPr kumimoji="0" lang="en-US" sz="16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plu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206.JPG"/>
          <p:cNvPicPr>
            <a:picLocks noGrp="1" noChangeAspect="1"/>
          </p:cNvPicPr>
          <p:nvPr>
            <p:ph sz="half" idx="1"/>
          </p:nvPr>
        </p:nvPicPr>
        <p:blipFill>
          <a:blip r:embed="rId2" cstate="print">
            <a:lum contrast="40000"/>
          </a:blip>
          <a:srcRect t="20513" b="14530"/>
          <a:stretch>
            <a:fillRect/>
          </a:stretch>
        </p:blipFill>
        <p:spPr>
          <a:xfrm>
            <a:off x="381000" y="361950"/>
            <a:ext cx="59436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4" descr="IMG_1205.JPG"/>
          <p:cNvPicPr>
            <a:picLocks noGrp="1" noChangeAspect="1"/>
          </p:cNvPicPr>
          <p:nvPr>
            <p:ph sz="half" idx="2"/>
          </p:nvPr>
        </p:nvPicPr>
        <p:blipFill>
          <a:blip r:embed="rId3" cstate="print">
            <a:lum contrast="40000"/>
          </a:blip>
          <a:stretch>
            <a:fillRect/>
          </a:stretch>
        </p:blipFill>
        <p:spPr>
          <a:xfrm rot="5400000">
            <a:off x="6004117" y="2116065"/>
            <a:ext cx="3384165" cy="2282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1447800" y="2952750"/>
            <a:ext cx="7086600" cy="9334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پلان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فين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646942" y="4138949"/>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نقشه مجموعه</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9870"/>
            <a:ext cx="7498080" cy="857250"/>
          </a:xfrm>
        </p:spPr>
        <p:txBody>
          <a:bodyPr/>
          <a:lstStyle/>
          <a:p>
            <a:pPr algn="just" rtl="1"/>
            <a:r>
              <a:rPr lang="fa-IR" dirty="0" smtClean="0">
                <a:solidFill>
                  <a:schemeClr val="tx1"/>
                </a:solidFill>
                <a:latin typeface="IranNastaliq" pitchFamily="18" charset="0"/>
                <a:cs typeface="B Titr" panose="00000700000000000000" pitchFamily="2" charset="-78"/>
              </a:rPr>
              <a:t>آشنايي با برخي از فضاهاي حمام :</a:t>
            </a:r>
            <a:endParaRPr lang="en-US"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5047488" y="1276350"/>
            <a:ext cx="4096512" cy="3497580"/>
          </a:xfrm>
        </p:spPr>
        <p:txBody>
          <a:bodyPr>
            <a:normAutofit/>
          </a:bodyPr>
          <a:lstStyle/>
          <a:p>
            <a:pPr algn="r" rtl="1">
              <a:buNone/>
            </a:pPr>
            <a:r>
              <a:rPr lang="fa-IR" sz="2100" b="1" dirty="0" smtClean="0">
                <a:cs typeface="B Titr" panose="00000700000000000000" pitchFamily="2" charset="-78"/>
              </a:rPr>
              <a:t>    بينه و سربينه :</a:t>
            </a:r>
          </a:p>
          <a:p>
            <a:pPr algn="just" rtl="1">
              <a:buNone/>
            </a:pPr>
            <a:r>
              <a:rPr lang="fa-IR" sz="2100" dirty="0" smtClean="0">
                <a:cs typeface="B Nazanin" panose="00000400000000000000" pitchFamily="2" charset="-78"/>
              </a:rPr>
              <a:t>      بينه به شکل چهارضلعی،هشت ضلعی و کشکولی ساخته میشده ودر اطراف آن رختکن ها(سربينه)قرار داشته اند. سربينه سكوهايي گرداگرد بينه با قاعده اي مشابه است كه محل نشستن يا تعويض لباس مراجعين بوده است و زير سكوها حفره هايي براي قرار دادن كفش و گيوه تعبيه شده است . </a:t>
            </a:r>
            <a:endParaRPr lang="en-US" sz="2100" dirty="0">
              <a:cs typeface="B Nazanin" panose="00000400000000000000" pitchFamily="2" charset="-78"/>
            </a:endParaRPr>
          </a:p>
        </p:txBody>
      </p:sp>
      <p:sp>
        <p:nvSpPr>
          <p:cNvPr id="8" name="Content Placeholder 3"/>
          <p:cNvSpPr>
            <a:spLocks noGrp="1"/>
          </p:cNvSpPr>
          <p:nvPr>
            <p:ph sz="half" idx="2"/>
          </p:nvPr>
        </p:nvSpPr>
        <p:spPr>
          <a:xfrm>
            <a:off x="-1676400" y="3943350"/>
            <a:ext cx="5181600" cy="609600"/>
          </a:xfrm>
        </p:spPr>
        <p:txBody>
          <a:bodyPr>
            <a:noAutofit/>
          </a:bodyPr>
          <a:lstStyle/>
          <a:p>
            <a:pPr algn="r" rtl="1">
              <a:buNone/>
            </a:pPr>
            <a:r>
              <a:rPr lang="fa-IR"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en-US"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fa-IR"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en-US"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fa-IR"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en-US" sz="32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سربينه حمام فين</a:t>
            </a:r>
            <a:endParaRPr lang="en-US" sz="2400" dirty="0">
              <a:effectLst>
                <a:outerShdw blurRad="50000" dist="30000" dir="5400000" algn="tl" rotWithShape="0">
                  <a:srgbClr val="000000">
                    <a:alpha val="30000"/>
                  </a:srgbClr>
                </a:outerShdw>
              </a:effectLst>
              <a:latin typeface="IranNastaliq" pitchFamily="18" charset="0"/>
              <a:ea typeface="+mj-ea"/>
              <a:cs typeface="IranNastaliq" pitchFamily="18" charset="0"/>
            </a:endParaRPr>
          </a:p>
        </p:txBody>
      </p:sp>
      <p:sp>
        <p:nvSpPr>
          <p:cNvPr id="12" name="Content Placeholder 3"/>
          <p:cNvSpPr>
            <a:spLocks noGrp="1"/>
          </p:cNvSpPr>
          <p:nvPr>
            <p:ph sz="half" idx="4294967295"/>
          </p:nvPr>
        </p:nvSpPr>
        <p:spPr>
          <a:xfrm>
            <a:off x="-1981200" y="1759162"/>
            <a:ext cx="5181600" cy="609600"/>
          </a:xfrm>
        </p:spPr>
        <p:txBody>
          <a:bodyPr>
            <a:noAutofit/>
          </a:bodyPr>
          <a:lstStyle/>
          <a:p>
            <a:pPr algn="r" rtl="1">
              <a:buNone/>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en-US"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حمام وكيل</a:t>
            </a:r>
            <a:endParaRPr lang="en-US" sz="2400" dirty="0">
              <a:effectLst>
                <a:outerShdw blurRad="50000" dist="30000" dir="5400000" algn="tl" rotWithShape="0">
                  <a:srgbClr val="000000">
                    <a:alpha val="30000"/>
                  </a:srgbClr>
                </a:outerShdw>
              </a:effectLst>
              <a:latin typeface="IranNastaliq" pitchFamily="18" charset="0"/>
              <a:ea typeface="+mj-ea"/>
              <a:cs typeface="IranNastaliq" pitchFamily="18" charset="0"/>
            </a:endParaRPr>
          </a:p>
        </p:txBody>
      </p:sp>
      <p:pic>
        <p:nvPicPr>
          <p:cNvPr id="5" name="Picture 4" descr="IMG_1208.JPG"/>
          <p:cNvPicPr>
            <a:picLocks noChangeAspect="1"/>
          </p:cNvPicPr>
          <p:nvPr/>
        </p:nvPicPr>
        <p:blipFill>
          <a:blip r:embed="rId2" cstate="print"/>
          <a:stretch>
            <a:fillRect/>
          </a:stretch>
        </p:blipFill>
        <p:spPr>
          <a:xfrm>
            <a:off x="533400" y="2571750"/>
            <a:ext cx="3048000" cy="1981200"/>
          </a:xfrm>
          <a:prstGeom prst="rect">
            <a:avLst/>
          </a:prstGeom>
        </p:spPr>
      </p:pic>
      <p:pic>
        <p:nvPicPr>
          <p:cNvPr id="9" name="Picture 8" descr="IMG_1180.JPG"/>
          <p:cNvPicPr>
            <a:picLocks noChangeAspect="1"/>
          </p:cNvPicPr>
          <p:nvPr/>
        </p:nvPicPr>
        <p:blipFill>
          <a:blip r:embed="rId3" cstate="print"/>
          <a:stretch>
            <a:fillRect/>
          </a:stretch>
        </p:blipFill>
        <p:spPr>
          <a:xfrm>
            <a:off x="497501" y="147637"/>
            <a:ext cx="3048000" cy="2043113"/>
          </a:xfrm>
          <a:prstGeom prst="rect">
            <a:avLst/>
          </a:prstGeom>
        </p:spPr>
      </p:pic>
      <p:sp>
        <p:nvSpPr>
          <p:cNvPr id="10" name="Title 7"/>
          <p:cNvSpPr txBox="1">
            <a:spLocks/>
          </p:cNvSpPr>
          <p:nvPr/>
        </p:nvSpPr>
        <p:spPr>
          <a:xfrm>
            <a:off x="5334000" y="2647950"/>
            <a:ext cx="3657600" cy="1047750"/>
          </a:xfrm>
          <a:prstGeom prst="rect">
            <a:avLst/>
          </a:prstGeom>
        </p:spPr>
        <p:txBody>
          <a:bodyPr anchor="ctr">
            <a:no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ransition spd="slow">
    <p:strips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207.JPG"/>
          <p:cNvPicPr>
            <a:picLocks noGrp="1" noChangeAspect="1"/>
          </p:cNvPicPr>
          <p:nvPr>
            <p:ph sz="half" idx="1"/>
          </p:nvPr>
        </p:nvPicPr>
        <p:blipFill>
          <a:blip r:embed="rId2" cstate="print">
            <a:lum contrast="40000"/>
          </a:blip>
          <a:srcRect t="22389"/>
          <a:stretch>
            <a:fillRect/>
          </a:stretch>
        </p:blipFill>
        <p:spPr>
          <a:xfrm>
            <a:off x="304800" y="285750"/>
            <a:ext cx="7872761"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0" y="3486150"/>
            <a:ext cx="7086600" cy="9334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برش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فين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diamon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202.JPG"/>
          <p:cNvPicPr>
            <a:picLocks noGrp="1" noChangeAspect="1"/>
          </p:cNvPicPr>
          <p:nvPr>
            <p:ph sz="half" idx="1"/>
          </p:nvPr>
        </p:nvPicPr>
        <p:blipFill>
          <a:blip r:embed="rId2" cstate="print">
            <a:lum contrast="40000"/>
          </a:blip>
          <a:stretch>
            <a:fillRect/>
          </a:stretch>
        </p:blipFill>
        <p:spPr>
          <a:xfrm rot="16200000">
            <a:off x="609600" y="819150"/>
            <a:ext cx="3657600" cy="2743200"/>
          </a:xfrm>
          <a:prstGeom prst="rect">
            <a:avLst/>
          </a:prstGeom>
          <a:ln>
            <a:noFill/>
          </a:ln>
          <a:effectLst>
            <a:outerShdw blurRad="292100" dist="139700" dir="2700000" algn="tl" rotWithShape="0">
              <a:srgbClr val="333333">
                <a:alpha val="65000"/>
              </a:srgbClr>
            </a:outerShdw>
          </a:effectLst>
        </p:spPr>
      </p:pic>
      <p:pic>
        <p:nvPicPr>
          <p:cNvPr id="6" name="Content Placeholder 5" descr="IMG_1204.JPG"/>
          <p:cNvPicPr>
            <a:picLocks noGrp="1" noChangeAspect="1"/>
          </p:cNvPicPr>
          <p:nvPr>
            <p:ph sz="half" idx="2"/>
          </p:nvPr>
        </p:nvPicPr>
        <p:blipFill>
          <a:blip r:embed="rId3" cstate="print">
            <a:lum contrast="30000"/>
          </a:blip>
          <a:stretch>
            <a:fillRect/>
          </a:stretch>
        </p:blipFill>
        <p:spPr>
          <a:xfrm rot="16200000">
            <a:off x="4038600" y="808567"/>
            <a:ext cx="3657600" cy="2743200"/>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0" y="4210050"/>
            <a:ext cx="7086600" cy="9334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فين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pull dir="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1200.JPG"/>
          <p:cNvPicPr>
            <a:picLocks noGrp="1" noChangeAspect="1"/>
          </p:cNvPicPr>
          <p:nvPr>
            <p:ph sz="half" idx="1"/>
          </p:nvPr>
        </p:nvPicPr>
        <p:blipFill>
          <a:blip r:embed="rId2" cstate="print">
            <a:lum contrast="30000"/>
          </a:blip>
          <a:stretch>
            <a:fillRect/>
          </a:stretch>
        </p:blipFill>
        <p:spPr>
          <a:xfrm>
            <a:off x="1295400" y="438150"/>
            <a:ext cx="3657600" cy="2743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Content Placeholder 4" descr="IMG_1209.JPG"/>
          <p:cNvPicPr>
            <a:picLocks noGrp="1" noChangeAspect="1"/>
          </p:cNvPicPr>
          <p:nvPr>
            <p:ph sz="half" idx="2"/>
          </p:nvPr>
        </p:nvPicPr>
        <p:blipFill>
          <a:blip r:embed="rId3" cstate="print">
            <a:lum contrast="30000"/>
          </a:blip>
          <a:stretch>
            <a:fillRect/>
          </a:stretch>
        </p:blipFill>
        <p:spPr>
          <a:xfrm>
            <a:off x="5181600" y="1581150"/>
            <a:ext cx="3657600" cy="2743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itle 1"/>
          <p:cNvSpPr txBox="1">
            <a:spLocks/>
          </p:cNvSpPr>
          <p:nvPr/>
        </p:nvSpPr>
        <p:spPr>
          <a:xfrm>
            <a:off x="188451" y="3143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گرمخانه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فين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13716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چاله حوض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فين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heck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453" y="-400050"/>
            <a:ext cx="7498080" cy="857250"/>
          </a:xfrm>
        </p:spPr>
        <p:txBody>
          <a:bodyPr>
            <a:noAutofit/>
          </a:bodyPr>
          <a:lstStyle/>
          <a:p>
            <a:pPr algn="r" rtl="1"/>
            <a:r>
              <a:rPr lang="fa-IR" sz="2800" dirty="0" smtClean="0">
                <a:solidFill>
                  <a:schemeClr val="tx1"/>
                </a:solidFill>
                <a:latin typeface="IranNastaliq" pitchFamily="18" charset="0"/>
                <a:cs typeface="B Titr" panose="00000700000000000000" pitchFamily="2" charset="-78"/>
              </a:rPr>
              <a:t>                                                                                                           حمام گنجعلي خان كرمان (دورصفوي)</a:t>
            </a:r>
            <a:endParaRPr lang="en-US" sz="2800"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1383453" y="689610"/>
            <a:ext cx="7848600" cy="3497580"/>
          </a:xfrm>
        </p:spPr>
        <p:txBody>
          <a:bodyPr>
            <a:normAutofit/>
          </a:bodyPr>
          <a:lstStyle/>
          <a:p>
            <a:pPr algn="just" rtl="1">
              <a:buNone/>
            </a:pPr>
            <a:r>
              <a:rPr lang="fa-IR" sz="2000" dirty="0" smtClean="0">
                <a:cs typeface="Mitra" pitchFamily="2" charset="-78"/>
              </a:rPr>
              <a:t>      باني اين  حمام گنجعلي خان بوده است .او از خدام مخصوص شاه عباس بود.حمام در كنار ميدان گنجعلي خان واقع است و ورودي آن در بازار كنار ميدان قرار دارد.اين حمام ،مانند اغلب حمامهاي قديمي ،از دو بخش اصلي يعني سربينه و گرم خانه ،تشكيل شده است .سربينه ،كه مردم كرمان به آن ((جامه كن))مي گويند ،در واقع فضاي اصلي بناست.</a:t>
            </a:r>
            <a:endParaRPr lang="en-US" sz="2000" dirty="0" smtClean="0">
              <a:cs typeface="Mitra" pitchFamily="2" charset="-78"/>
            </a:endParaRPr>
          </a:p>
        </p:txBody>
      </p:sp>
      <p:pic>
        <p:nvPicPr>
          <p:cNvPr id="5" name="Picture 4" descr="IMG_1436.JPG"/>
          <p:cNvPicPr>
            <a:picLocks noChangeAspect="1"/>
          </p:cNvPicPr>
          <p:nvPr/>
        </p:nvPicPr>
        <p:blipFill>
          <a:blip r:embed="rId2" cstate="print">
            <a:lum contrast="40000"/>
          </a:blip>
          <a:srcRect l="6383" r="10638"/>
          <a:stretch>
            <a:fillRect/>
          </a:stretch>
        </p:blipFill>
        <p:spPr>
          <a:xfrm>
            <a:off x="838200" y="1939290"/>
            <a:ext cx="2971800" cy="2247900"/>
          </a:xfrm>
          <a:prstGeom prst="rect">
            <a:avLst/>
          </a:prstGeom>
          <a:ln>
            <a:noFill/>
          </a:ln>
          <a:effectLst>
            <a:outerShdw blurRad="190500" algn="tl" rotWithShape="0">
              <a:srgbClr val="000000">
                <a:alpha val="70000"/>
              </a:srgbClr>
            </a:outerShdw>
          </a:effectLst>
        </p:spPr>
      </p:pic>
      <p:sp>
        <p:nvSpPr>
          <p:cNvPr id="6" name="Title 1"/>
          <p:cNvSpPr txBox="1">
            <a:spLocks/>
          </p:cNvSpPr>
          <p:nvPr/>
        </p:nvSpPr>
        <p:spPr>
          <a:xfrm>
            <a:off x="-914400" y="3990975"/>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14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                                                              موقعيت قرار گيري حمام گنجعلي خان در كرمان </a:t>
            </a:r>
            <a:endParaRPr kumimoji="0" lang="en-US" sz="1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wheel spokes="8"/>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253.JPG"/>
          <p:cNvPicPr>
            <a:picLocks noGrp="1" noChangeAspect="1"/>
          </p:cNvPicPr>
          <p:nvPr>
            <p:ph sz="half" idx="1"/>
          </p:nvPr>
        </p:nvPicPr>
        <p:blipFill>
          <a:blip r:embed="rId2" cstate="print">
            <a:lum contrast="40000"/>
          </a:blip>
          <a:srcRect t="8316" b="10187"/>
          <a:stretch>
            <a:fillRect/>
          </a:stretch>
        </p:blipFill>
        <p:spPr>
          <a:xfrm>
            <a:off x="1892300" y="590550"/>
            <a:ext cx="6108700"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18923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                                                                              پلان </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حمام </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گنجعلي </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خان</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1258.JPG"/>
          <p:cNvPicPr>
            <a:picLocks noGrp="1" noChangeAspect="1"/>
          </p:cNvPicPr>
          <p:nvPr>
            <p:ph sz="half" idx="1"/>
          </p:nvPr>
        </p:nvPicPr>
        <p:blipFill>
          <a:blip r:embed="rId2" cstate="print">
            <a:lum contrast="40000"/>
          </a:blip>
          <a:srcRect l="4131" r="58103"/>
          <a:stretch>
            <a:fillRect/>
          </a:stretch>
        </p:blipFill>
        <p:spPr>
          <a:xfrm rot="16200000">
            <a:off x="4079236" y="-2193285"/>
            <a:ext cx="1905000" cy="732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descr="IMG_1261.JPG"/>
          <p:cNvPicPr>
            <a:picLocks noGrp="1" noChangeAspect="1"/>
          </p:cNvPicPr>
          <p:nvPr>
            <p:ph sz="half" idx="2"/>
          </p:nvPr>
        </p:nvPicPr>
        <p:blipFill>
          <a:blip r:embed="rId3" cstate="print">
            <a:lum contrast="40000"/>
          </a:blip>
          <a:stretch>
            <a:fillRect/>
          </a:stretch>
        </p:blipFill>
        <p:spPr>
          <a:xfrm rot="16200000">
            <a:off x="2422327" y="1597223"/>
            <a:ext cx="2241946"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p:cNvSpPr txBox="1">
            <a:spLocks/>
          </p:cNvSpPr>
          <p:nvPr/>
        </p:nvSpPr>
        <p:spPr>
          <a:xfrm>
            <a:off x="3200400" y="32575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برش هاي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IMG_1264.JPG"/>
          <p:cNvPicPr>
            <a:picLocks noGrp="1" noChangeAspect="1"/>
          </p:cNvPicPr>
          <p:nvPr>
            <p:ph sz="half" idx="1"/>
          </p:nvPr>
        </p:nvPicPr>
        <p:blipFill>
          <a:blip r:embed="rId2" cstate="print">
            <a:lum contrast="40000"/>
          </a:blip>
          <a:stretch>
            <a:fillRect/>
          </a:stretch>
        </p:blipFill>
        <p:spPr>
          <a:xfrm rot="16200000">
            <a:off x="3092450" y="-749300"/>
            <a:ext cx="3657600" cy="6489700"/>
          </a:xfrm>
        </p:spPr>
      </p:pic>
      <p:sp>
        <p:nvSpPr>
          <p:cNvPr id="6" name="Title 1"/>
          <p:cNvSpPr txBox="1">
            <a:spLocks/>
          </p:cNvSpPr>
          <p:nvPr/>
        </p:nvSpPr>
        <p:spPr>
          <a:xfrm>
            <a:off x="10668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پرسپكتيواز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245.JPG"/>
          <p:cNvPicPr>
            <a:picLocks noGrp="1" noChangeAspect="1"/>
          </p:cNvPicPr>
          <p:nvPr>
            <p:ph sz="half" idx="1"/>
          </p:nvPr>
        </p:nvPicPr>
        <p:blipFill>
          <a:blip r:embed="rId2" cstate="print">
            <a:lum contrast="30000"/>
          </a:blip>
          <a:stretch>
            <a:fillRect/>
          </a:stretch>
        </p:blipFill>
        <p:spPr>
          <a:xfrm rot="16200000">
            <a:off x="1212850" y="901701"/>
            <a:ext cx="3657600" cy="3187700"/>
          </a:xfrm>
        </p:spPr>
      </p:pic>
      <p:pic>
        <p:nvPicPr>
          <p:cNvPr id="6" name="Content Placeholder 5" descr="IMG_1255.JPG"/>
          <p:cNvPicPr>
            <a:picLocks noGrp="1" noChangeAspect="1"/>
          </p:cNvPicPr>
          <p:nvPr>
            <p:ph sz="half" idx="2"/>
          </p:nvPr>
        </p:nvPicPr>
        <p:blipFill>
          <a:blip r:embed="rId3" cstate="print">
            <a:lum contrast="30000"/>
          </a:blip>
          <a:stretch>
            <a:fillRect/>
          </a:stretch>
        </p:blipFill>
        <p:spPr>
          <a:xfrm rot="16200000">
            <a:off x="5579666" y="878286"/>
            <a:ext cx="3032919" cy="2762248"/>
          </a:xfrm>
        </p:spPr>
      </p:pic>
      <p:sp>
        <p:nvSpPr>
          <p:cNvPr id="7" name="Title 1"/>
          <p:cNvSpPr txBox="1">
            <a:spLocks/>
          </p:cNvSpPr>
          <p:nvPr/>
        </p:nvSpPr>
        <p:spPr>
          <a:xfrm>
            <a:off x="3200400" y="39433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گرمخانه و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hecke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257.JPG"/>
          <p:cNvPicPr>
            <a:picLocks noGrp="1" noChangeAspect="1"/>
          </p:cNvPicPr>
          <p:nvPr>
            <p:ph sz="half" idx="1"/>
          </p:nvPr>
        </p:nvPicPr>
        <p:blipFill>
          <a:blip r:embed="rId2" cstate="print">
            <a:lum contrast="40000"/>
          </a:blip>
          <a:stretch>
            <a:fillRect/>
          </a:stretch>
        </p:blipFill>
        <p:spPr>
          <a:xfrm rot="16200000">
            <a:off x="990601" y="1047751"/>
            <a:ext cx="3657600" cy="2743200"/>
          </a:xfrm>
        </p:spPr>
      </p:pic>
      <p:pic>
        <p:nvPicPr>
          <p:cNvPr id="6" name="Content Placeholder 5" descr="IMG_1263.JPG"/>
          <p:cNvPicPr>
            <a:picLocks noGrp="1" noChangeAspect="1"/>
          </p:cNvPicPr>
          <p:nvPr>
            <p:ph sz="half" idx="2"/>
          </p:nvPr>
        </p:nvPicPr>
        <p:blipFill>
          <a:blip r:embed="rId3" cstate="print">
            <a:lum contrast="40000"/>
          </a:blip>
          <a:stretch>
            <a:fillRect/>
          </a:stretch>
        </p:blipFill>
        <p:spPr>
          <a:xfrm rot="16200000">
            <a:off x="5148858" y="394693"/>
            <a:ext cx="3003948" cy="4005264"/>
          </a:xfrm>
        </p:spPr>
      </p:pic>
      <p:sp>
        <p:nvSpPr>
          <p:cNvPr id="7" name="Title 1"/>
          <p:cNvSpPr txBox="1">
            <a:spLocks/>
          </p:cNvSpPr>
          <p:nvPr/>
        </p:nvSpPr>
        <p:spPr>
          <a:xfrm>
            <a:off x="31242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گرمخانه حمام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9906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سردر</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گنجعلي خان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41287"/>
            <a:ext cx="6447501" cy="990600"/>
          </a:xfrm>
        </p:spPr>
        <p:txBody>
          <a:bodyPr>
            <a:normAutofit/>
          </a:bodyPr>
          <a:lstStyle/>
          <a:p>
            <a:pPr algn="r" rtl="1"/>
            <a:r>
              <a:rPr lang="fa-IR" sz="2000" dirty="0" smtClean="0">
                <a:solidFill>
                  <a:schemeClr val="tx1"/>
                </a:solidFill>
                <a:latin typeface="IranNastaliq" pitchFamily="18" charset="0"/>
                <a:cs typeface="B Titr" panose="00000700000000000000" pitchFamily="2" charset="-78"/>
              </a:rPr>
              <a:t>                                                                                                                      حمام خسرو آقا ،اصفهان (دوره صفوي)</a:t>
            </a:r>
            <a:endParaRPr lang="en-US" sz="2000" dirty="0">
              <a:solidFill>
                <a:schemeClr val="tx1"/>
              </a:solidFill>
              <a:latin typeface="IranNastaliq" pitchFamily="18" charset="0"/>
              <a:cs typeface="B Titr" panose="00000700000000000000" pitchFamily="2" charset="-78"/>
            </a:endParaRPr>
          </a:p>
        </p:txBody>
      </p:sp>
      <p:pic>
        <p:nvPicPr>
          <p:cNvPr id="5" name="Content Placeholder 4" descr="5.jpg"/>
          <p:cNvPicPr>
            <a:picLocks noGrp="1" noChangeAspect="1"/>
          </p:cNvPicPr>
          <p:nvPr>
            <p:ph sz="half" idx="1"/>
          </p:nvPr>
        </p:nvPicPr>
        <p:blipFill>
          <a:blip r:embed="rId2" cstate="print">
            <a:lum contrast="20000"/>
          </a:blip>
          <a:stretch>
            <a:fillRect/>
          </a:stretch>
        </p:blipFill>
        <p:spPr>
          <a:xfrm>
            <a:off x="1295400" y="666750"/>
            <a:ext cx="3657600" cy="3237634"/>
          </a:xfrm>
        </p:spPr>
      </p:pic>
      <p:sp>
        <p:nvSpPr>
          <p:cNvPr id="4" name="Content Placeholder 3"/>
          <p:cNvSpPr>
            <a:spLocks noGrp="1"/>
          </p:cNvSpPr>
          <p:nvPr>
            <p:ph sz="half" idx="2"/>
          </p:nvPr>
        </p:nvSpPr>
        <p:spPr>
          <a:xfrm>
            <a:off x="5276088" y="1143000"/>
            <a:ext cx="3867912" cy="3497580"/>
          </a:xfrm>
        </p:spPr>
        <p:txBody>
          <a:bodyPr>
            <a:normAutofit/>
          </a:bodyPr>
          <a:lstStyle/>
          <a:p>
            <a:pPr algn="just" rtl="1"/>
            <a:r>
              <a:rPr lang="fa-IR" sz="2000" dirty="0" smtClean="0">
                <a:cs typeface="Mitra" pitchFamily="2" charset="-78"/>
              </a:rPr>
              <a:t>    بانی اين حمام خسروآقا،از خواجگان حرم شاه سليمان صفوی ،بوده است .برادر او علی قلی آقا ،نيز حمام ديگری در شهر اصفهان بنا کرده است. بر اساس منابع بررسی شده ،اين حمام در کنار ميدانی معروف به ((چهار حوض))واقع بوده که بر اثر ساخت و سازهای دوره های بعد ،از ميان رفته است. بخش ميانی سربينه زيباترين قسمت آن بوده است.</a:t>
            </a:r>
            <a:endParaRPr lang="en-US" sz="2000" dirty="0" smtClean="0">
              <a:cs typeface="Mitra" pitchFamily="2" charset="-78"/>
            </a:endParaRPr>
          </a:p>
          <a:p>
            <a:pPr algn="just" rtl="1">
              <a:buNone/>
            </a:pPr>
            <a:endParaRPr lang="en-US" sz="2000" dirty="0" smtClean="0">
              <a:cs typeface="Mitra" pitchFamily="2" charset="-78"/>
            </a:endParaRPr>
          </a:p>
          <a:p>
            <a:pPr algn="just" rtl="1">
              <a:buNone/>
            </a:pPr>
            <a:endParaRPr lang="en-US" sz="2000" dirty="0" smtClean="0">
              <a:cs typeface="Mitra" pitchFamily="2" charset="-78"/>
            </a:endParaRPr>
          </a:p>
        </p:txBody>
      </p:sp>
      <p:sp>
        <p:nvSpPr>
          <p:cNvPr id="6" name="Title 1"/>
          <p:cNvSpPr txBox="1">
            <a:spLocks/>
          </p:cNvSpPr>
          <p:nvPr/>
        </p:nvSpPr>
        <p:spPr>
          <a:xfrm>
            <a:off x="-2133600" y="36385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موقعيت</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قرار گيري حمام در اصفهان</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90600" y="438150"/>
            <a:ext cx="7924800" cy="1371600"/>
          </a:xfrm>
        </p:spPr>
        <p:txBody>
          <a:bodyPr>
            <a:normAutofit/>
          </a:bodyPr>
          <a:lstStyle/>
          <a:p>
            <a:pPr algn="just" rtl="1">
              <a:buNone/>
            </a:pPr>
            <a:r>
              <a:rPr lang="fa-IR" sz="2100" b="1" dirty="0" smtClean="0">
                <a:cs typeface="B Titr" panose="00000700000000000000" pitchFamily="2" charset="-78"/>
              </a:rPr>
              <a:t>   گرمخانه:</a:t>
            </a:r>
          </a:p>
          <a:p>
            <a:pPr algn="just" rtl="1">
              <a:buNone/>
            </a:pPr>
            <a:r>
              <a:rPr lang="fa-IR" b="1" dirty="0" smtClean="0">
                <a:cs typeface="B Nazanin" panose="00000400000000000000" pitchFamily="2" charset="-78"/>
              </a:rPr>
              <a:t>    </a:t>
            </a:r>
            <a:r>
              <a:rPr lang="fa-IR" sz="2100" dirty="0" smtClean="0">
                <a:cs typeface="B Nazanin" panose="00000400000000000000" pitchFamily="2" charset="-78"/>
              </a:rPr>
              <a:t>بزرگترين قسمت حمام و فضای اصلی استحمام است.گرمخانه شامل خزينه ها و يك حوض آب سرد به نام "چاله حوض" می شود که مردم در آن شنا می کردند.</a:t>
            </a:r>
            <a:endParaRPr lang="en-US" sz="2100" dirty="0">
              <a:cs typeface="B Nazanin" panose="00000400000000000000" pitchFamily="2" charset="-78"/>
            </a:endParaRPr>
          </a:p>
        </p:txBody>
      </p:sp>
      <p:sp>
        <p:nvSpPr>
          <p:cNvPr id="7" name="Content Placeholder 3"/>
          <p:cNvSpPr>
            <a:spLocks noGrp="1"/>
          </p:cNvSpPr>
          <p:nvPr>
            <p:ph sz="half" idx="2"/>
          </p:nvPr>
        </p:nvSpPr>
        <p:spPr>
          <a:xfrm>
            <a:off x="1447800" y="4400550"/>
            <a:ext cx="6705600" cy="609600"/>
          </a:xfrm>
        </p:spPr>
        <p:txBody>
          <a:bodyPr>
            <a:noAutofit/>
          </a:bodyPr>
          <a:lstStyle/>
          <a:p>
            <a:pPr algn="r" rtl="1">
              <a:buNone/>
            </a:pPr>
            <a:r>
              <a:rPr lang="fa-IR" sz="16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گرم </a:t>
            </a:r>
            <a:r>
              <a:rPr lang="fa-IR" sz="16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خانه حمام گنجعلي </a:t>
            </a:r>
            <a:r>
              <a:rPr lang="fa-IR" sz="16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خان                                     چاله </a:t>
            </a:r>
            <a:r>
              <a:rPr lang="fa-IR" sz="1600" dirty="0" smtClean="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rPr>
              <a:t>حوض حمام شاهزاده</a:t>
            </a:r>
            <a:endParaRPr lang="en-US" sz="1600" dirty="0">
              <a:effectLst>
                <a:outerShdw blurRad="50000" dist="30000" dir="5400000" algn="tl" rotWithShape="0">
                  <a:srgbClr val="000000">
                    <a:alpha val="30000"/>
                  </a:srgbClr>
                </a:outerShdw>
              </a:effectLst>
              <a:latin typeface="IranNastaliq" pitchFamily="18" charset="0"/>
              <a:ea typeface="+mj-ea"/>
              <a:cs typeface="B Titr" panose="00000700000000000000" pitchFamily="2" charset="-78"/>
            </a:endParaRPr>
          </a:p>
        </p:txBody>
      </p:sp>
      <p:pic>
        <p:nvPicPr>
          <p:cNvPr id="5" name="Picture 4" descr="IMG_1133.JPG"/>
          <p:cNvPicPr>
            <a:picLocks noChangeAspect="1"/>
          </p:cNvPicPr>
          <p:nvPr/>
        </p:nvPicPr>
        <p:blipFill>
          <a:blip r:embed="rId2" cstate="print">
            <a:lum contrast="20000"/>
          </a:blip>
          <a:stretch>
            <a:fillRect/>
          </a:stretch>
        </p:blipFill>
        <p:spPr>
          <a:xfrm>
            <a:off x="5092262" y="2038350"/>
            <a:ext cx="3048000" cy="2286000"/>
          </a:xfrm>
          <a:prstGeom prst="rect">
            <a:avLst/>
          </a:prstGeom>
        </p:spPr>
      </p:pic>
      <p:pic>
        <p:nvPicPr>
          <p:cNvPr id="6" name="Picture 5" descr="IMG_1142.JPG"/>
          <p:cNvPicPr>
            <a:picLocks noChangeAspect="1"/>
          </p:cNvPicPr>
          <p:nvPr/>
        </p:nvPicPr>
        <p:blipFill>
          <a:blip r:embed="rId3" cstate="print">
            <a:lum contrast="10000"/>
          </a:blip>
          <a:stretch>
            <a:fillRect/>
          </a:stretch>
        </p:blipFill>
        <p:spPr>
          <a:xfrm>
            <a:off x="1524000" y="2038350"/>
            <a:ext cx="3098800" cy="2324100"/>
          </a:xfrm>
          <a:prstGeom prst="rect">
            <a:avLst/>
          </a:prstGeom>
        </p:spPr>
      </p:pic>
    </p:spTree>
  </p:cSld>
  <p:clrMapOvr>
    <a:masterClrMapping/>
  </p:clrMapOvr>
  <p:transition spd="slow">
    <p:circl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107.JPG"/>
          <p:cNvPicPr>
            <a:picLocks noGrp="1" noChangeAspect="1"/>
          </p:cNvPicPr>
          <p:nvPr>
            <p:ph sz="half" idx="1"/>
          </p:nvPr>
        </p:nvPicPr>
        <p:blipFill>
          <a:blip r:embed="rId2" cstate="print">
            <a:lum contrast="40000"/>
          </a:blip>
          <a:stretch>
            <a:fillRect/>
          </a:stretch>
        </p:blipFill>
        <p:spPr>
          <a:xfrm>
            <a:off x="2057400" y="209550"/>
            <a:ext cx="5715000" cy="3943351"/>
          </a:xfrm>
        </p:spPr>
      </p:pic>
      <p:sp>
        <p:nvSpPr>
          <p:cNvPr id="6" name="Title 1"/>
          <p:cNvSpPr txBox="1">
            <a:spLocks/>
          </p:cNvSpPr>
          <p:nvPr/>
        </p:nvSpPr>
        <p:spPr>
          <a:xfrm>
            <a:off x="1219200" y="409575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a:t>
            </a:r>
            <a:r>
              <a:rPr kumimoji="0" lang="fa-IR" sz="2400"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پلان</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 حمام خسرو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heel spokes="8"/>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6.jpg"/>
          <p:cNvPicPr>
            <a:picLocks noGrp="1" noChangeAspect="1"/>
          </p:cNvPicPr>
          <p:nvPr>
            <p:ph sz="half" idx="1"/>
          </p:nvPr>
        </p:nvPicPr>
        <p:blipFill>
          <a:blip r:embed="rId2" cstate="print">
            <a:lum contrast="40000"/>
          </a:blip>
          <a:stretch>
            <a:fillRect/>
          </a:stretch>
        </p:blipFill>
        <p:spPr>
          <a:xfrm>
            <a:off x="1524000" y="1352550"/>
            <a:ext cx="6905625" cy="2209800"/>
          </a:xfrm>
        </p:spPr>
      </p:pic>
      <p:sp>
        <p:nvSpPr>
          <p:cNvPr id="9" name="Title 1"/>
          <p:cNvSpPr txBox="1">
            <a:spLocks/>
          </p:cNvSpPr>
          <p:nvPr/>
        </p:nvSpPr>
        <p:spPr>
          <a:xfrm>
            <a:off x="1371600" y="36385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برش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خسرو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109.JPG"/>
          <p:cNvPicPr>
            <a:picLocks noGrp="1" noChangeAspect="1"/>
          </p:cNvPicPr>
          <p:nvPr>
            <p:ph sz="half" idx="1"/>
          </p:nvPr>
        </p:nvPicPr>
        <p:blipFill>
          <a:blip r:embed="rId2" cstate="print">
            <a:lum contrast="40000"/>
          </a:blip>
          <a:stretch>
            <a:fillRect/>
          </a:stretch>
        </p:blipFill>
        <p:spPr>
          <a:xfrm>
            <a:off x="1066800" y="1047751"/>
            <a:ext cx="3873500" cy="3124200"/>
          </a:xfrm>
        </p:spPr>
      </p:pic>
      <p:pic>
        <p:nvPicPr>
          <p:cNvPr id="6" name="Content Placeholder 5" descr="IMG_1102.JPG"/>
          <p:cNvPicPr>
            <a:picLocks noGrp="1" noChangeAspect="1"/>
          </p:cNvPicPr>
          <p:nvPr>
            <p:ph sz="half" idx="2"/>
          </p:nvPr>
        </p:nvPicPr>
        <p:blipFill>
          <a:blip r:embed="rId3" cstate="print">
            <a:lum contrast="40000"/>
          </a:blip>
          <a:stretch>
            <a:fillRect/>
          </a:stretch>
        </p:blipFill>
        <p:spPr>
          <a:xfrm>
            <a:off x="5105400" y="1047750"/>
            <a:ext cx="3829050" cy="3139281"/>
          </a:xfrm>
        </p:spPr>
      </p:pic>
      <p:sp>
        <p:nvSpPr>
          <p:cNvPr id="7" name="Title 1"/>
          <p:cNvSpPr txBox="1">
            <a:spLocks/>
          </p:cNvSpPr>
          <p:nvPr/>
        </p:nvSpPr>
        <p:spPr>
          <a:xfrm>
            <a:off x="14478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خسرو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newsfla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1105.JPG"/>
          <p:cNvPicPr>
            <a:picLocks noGrp="1" noChangeAspect="1"/>
          </p:cNvPicPr>
          <p:nvPr>
            <p:ph sz="half" idx="1"/>
          </p:nvPr>
        </p:nvPicPr>
        <p:blipFill>
          <a:blip r:embed="rId2" cstate="print">
            <a:lum contrast="40000"/>
          </a:blip>
          <a:stretch>
            <a:fillRect/>
          </a:stretch>
        </p:blipFill>
        <p:spPr>
          <a:xfrm>
            <a:off x="1066800" y="1200150"/>
            <a:ext cx="4038600" cy="3063081"/>
          </a:xfrm>
        </p:spPr>
      </p:pic>
      <p:pic>
        <p:nvPicPr>
          <p:cNvPr id="7" name="Content Placeholder 6" descr="IMG_1103.JPG"/>
          <p:cNvPicPr>
            <a:picLocks noGrp="1" noChangeAspect="1"/>
          </p:cNvPicPr>
          <p:nvPr>
            <p:ph sz="half" idx="2"/>
          </p:nvPr>
        </p:nvPicPr>
        <p:blipFill>
          <a:blip r:embed="rId3" cstate="print">
            <a:lum contrast="40000"/>
          </a:blip>
          <a:stretch>
            <a:fillRect/>
          </a:stretch>
        </p:blipFill>
        <p:spPr>
          <a:xfrm>
            <a:off x="5257800" y="1200150"/>
            <a:ext cx="3733800" cy="3063081"/>
          </a:xfrm>
        </p:spPr>
      </p:pic>
      <p:sp>
        <p:nvSpPr>
          <p:cNvPr id="6" name="Title 1"/>
          <p:cNvSpPr txBox="1">
            <a:spLocks/>
          </p:cNvSpPr>
          <p:nvPr/>
        </p:nvSpPr>
        <p:spPr>
          <a:xfrm>
            <a:off x="-1524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ديدعمومي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خسرو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3886200" y="4324350"/>
            <a:ext cx="7086600" cy="819150"/>
          </a:xfrm>
          <a:prstGeom prst="rect">
            <a:avLst/>
          </a:prstGeom>
        </p:spPr>
        <p:txBody>
          <a:bodyPr anchor="ctr">
            <a:normAutofit lnSpcReduction="10000"/>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سقف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خسرو آقا</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blinds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19200" y="819150"/>
            <a:ext cx="7562088" cy="3497580"/>
          </a:xfrm>
        </p:spPr>
        <p:txBody>
          <a:bodyPr/>
          <a:lstStyle/>
          <a:p>
            <a:pPr algn="r" rtl="1">
              <a:buNone/>
            </a:pPr>
            <a:r>
              <a:rPr lang="fa-IR" sz="2000" b="1" dirty="0" smtClean="0">
                <a:cs typeface="Mitra" pitchFamily="2" charset="-78"/>
              </a:rPr>
              <a:t>    حمام در دوره زنديه و قاجاريه:</a:t>
            </a:r>
          </a:p>
          <a:p>
            <a:pPr algn="just" rtl="1">
              <a:buNone/>
            </a:pPr>
            <a:r>
              <a:rPr lang="fa-IR" sz="2000" dirty="0" smtClean="0">
                <a:cs typeface="Mitra" pitchFamily="2" charset="-78"/>
              </a:rPr>
              <a:t>    </a:t>
            </a:r>
            <a:r>
              <a:rPr lang="ar-SA" sz="2000" dirty="0" smtClean="0">
                <a:cs typeface="Mitra" pitchFamily="2" charset="-78"/>
              </a:rPr>
              <a:t> در دوره زند</a:t>
            </a:r>
            <a:r>
              <a:rPr lang="fa-IR" sz="2000" dirty="0" smtClean="0">
                <a:cs typeface="Mitra" pitchFamily="2" charset="-78"/>
              </a:rPr>
              <a:t>يه</a:t>
            </a:r>
            <a:r>
              <a:rPr lang="ar-SA" sz="2000" dirty="0" smtClean="0">
                <a:cs typeface="Mitra" pitchFamily="2" charset="-78"/>
              </a:rPr>
              <a:t> و قاجار</a:t>
            </a:r>
            <a:r>
              <a:rPr lang="fa-IR" sz="2000" dirty="0" smtClean="0">
                <a:cs typeface="Mitra" pitchFamily="2" charset="-78"/>
              </a:rPr>
              <a:t>يه</a:t>
            </a:r>
            <a:r>
              <a:rPr lang="ar-SA" sz="2000" dirty="0" smtClean="0">
                <a:cs typeface="Mitra" pitchFamily="2" charset="-78"/>
              </a:rPr>
              <a:t> ، حمام های باشکوهی ساخته شد که از بهتر</a:t>
            </a:r>
            <a:r>
              <a:rPr lang="fa-IR" sz="2000" dirty="0" smtClean="0">
                <a:cs typeface="Mitra" pitchFamily="2" charset="-78"/>
              </a:rPr>
              <a:t>ين</a:t>
            </a:r>
            <a:r>
              <a:rPr lang="ar-SA" sz="2000" dirty="0" smtClean="0">
                <a:cs typeface="Mitra" pitchFamily="2" charset="-78"/>
              </a:rPr>
              <a:t> آنها حمام وک</a:t>
            </a:r>
            <a:r>
              <a:rPr lang="fa-IR" sz="2000" dirty="0" smtClean="0">
                <a:cs typeface="Mitra" pitchFamily="2" charset="-78"/>
              </a:rPr>
              <a:t>يل</a:t>
            </a:r>
            <a:r>
              <a:rPr lang="ar-SA" sz="2000" dirty="0" smtClean="0">
                <a:cs typeface="Mitra" pitchFamily="2" charset="-78"/>
              </a:rPr>
              <a:t> ش</a:t>
            </a:r>
            <a:r>
              <a:rPr lang="fa-IR" sz="2000" dirty="0" smtClean="0">
                <a:cs typeface="Mitra" pitchFamily="2" charset="-78"/>
              </a:rPr>
              <a:t>ير</a:t>
            </a:r>
            <a:r>
              <a:rPr lang="ar-SA" sz="2000" dirty="0" smtClean="0">
                <a:cs typeface="Mitra" pitchFamily="2" charset="-78"/>
              </a:rPr>
              <a:t>از از ساخته های کر</a:t>
            </a:r>
            <a:r>
              <a:rPr lang="fa-IR" sz="2000" dirty="0" smtClean="0">
                <a:cs typeface="Mitra" pitchFamily="2" charset="-78"/>
              </a:rPr>
              <a:t>يم</a:t>
            </a:r>
            <a:r>
              <a:rPr lang="ar-SA" sz="2000" dirty="0" smtClean="0">
                <a:cs typeface="Mitra" pitchFamily="2" charset="-78"/>
              </a:rPr>
              <a:t> خان زند و حمام ابراه</a:t>
            </a:r>
            <a:r>
              <a:rPr lang="fa-IR" sz="2000" dirty="0" smtClean="0">
                <a:cs typeface="Mitra" pitchFamily="2" charset="-78"/>
              </a:rPr>
              <a:t>يم </a:t>
            </a:r>
            <a:r>
              <a:rPr lang="ar-SA" sz="2000" dirty="0" smtClean="0">
                <a:cs typeface="Mitra" pitchFamily="2" charset="-78"/>
              </a:rPr>
              <a:t>خان کرمان مربوط به دوره قاجار</a:t>
            </a:r>
            <a:r>
              <a:rPr lang="fa-IR" sz="2000" dirty="0" smtClean="0">
                <a:cs typeface="Mitra" pitchFamily="2" charset="-78"/>
              </a:rPr>
              <a:t>يه</a:t>
            </a:r>
            <a:r>
              <a:rPr lang="ar-SA" sz="2000" dirty="0" smtClean="0">
                <a:cs typeface="Mitra" pitchFamily="2" charset="-78"/>
              </a:rPr>
              <a:t> می باشد . </a:t>
            </a:r>
            <a:endParaRPr lang="fa-IR" sz="2000" dirty="0" smtClean="0">
              <a:cs typeface="Mitra" pitchFamily="2" charset="-78"/>
            </a:endParaRPr>
          </a:p>
          <a:p>
            <a:pPr algn="r" rtl="1">
              <a:buNone/>
            </a:pPr>
            <a:endParaRPr lang="fa-IR" sz="2000" dirty="0" smtClean="0">
              <a:cs typeface="Mitra" pitchFamily="2" charset="-78"/>
            </a:endParaRPr>
          </a:p>
          <a:p>
            <a:pPr algn="r" rtl="1">
              <a:buNone/>
            </a:pPr>
            <a:r>
              <a:rPr lang="fa-IR" sz="2000" b="1" dirty="0" smtClean="0">
                <a:cs typeface="Mitra" pitchFamily="2" charset="-78"/>
              </a:rPr>
              <a:t>    </a:t>
            </a:r>
            <a:endParaRPr lang="en-US" sz="2000" dirty="0" smtClean="0">
              <a:cs typeface="Mitra" pitchFamily="2" charset="-78"/>
            </a:endParaRPr>
          </a:p>
        </p:txBody>
      </p:sp>
      <p:pic>
        <p:nvPicPr>
          <p:cNvPr id="3" name="Picture 2" descr="20.jpg"/>
          <p:cNvPicPr>
            <a:picLocks noChangeAspect="1"/>
          </p:cNvPicPr>
          <p:nvPr/>
        </p:nvPicPr>
        <p:blipFill>
          <a:blip r:embed="rId2" cstate="print">
            <a:lum contrast="10000"/>
          </a:blip>
          <a:stretch>
            <a:fillRect/>
          </a:stretch>
        </p:blipFill>
        <p:spPr>
          <a:xfrm>
            <a:off x="1752600" y="1962150"/>
            <a:ext cx="3159631" cy="2846326"/>
          </a:xfrm>
          <a:prstGeom prst="rect">
            <a:avLst/>
          </a:prstGeom>
          <a:ln>
            <a:noFill/>
          </a:ln>
          <a:effectLst>
            <a:outerShdw blurRad="190500" algn="tl" rotWithShape="0">
              <a:srgbClr val="000000">
                <a:alpha val="70000"/>
              </a:srgbClr>
            </a:outerShdw>
          </a:effectLst>
        </p:spPr>
      </p:pic>
      <p:sp>
        <p:nvSpPr>
          <p:cNvPr id="5" name="Title 1"/>
          <p:cNvSpPr txBox="1">
            <a:spLocks/>
          </p:cNvSpPr>
          <p:nvPr/>
        </p:nvSpPr>
        <p:spPr>
          <a:xfrm>
            <a:off x="1066800" y="40195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پلان حمام قاجاري</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06680"/>
            <a:ext cx="7498080" cy="857250"/>
          </a:xfrm>
        </p:spPr>
        <p:txBody>
          <a:bodyPr>
            <a:normAutofit/>
          </a:bodyPr>
          <a:lstStyle/>
          <a:p>
            <a:pPr algn="r" rtl="1"/>
            <a:r>
              <a:rPr lang="fa-IR" sz="2400" dirty="0" smtClean="0">
                <a:solidFill>
                  <a:schemeClr val="tx1"/>
                </a:solidFill>
                <a:latin typeface="IranNastaliq" pitchFamily="18" charset="0"/>
                <a:cs typeface="B Titr" panose="00000700000000000000" pitchFamily="2" charset="-78"/>
              </a:rPr>
              <a:t>                                                                                                                             حمام وكيل شيراز (دوره زنديه )</a:t>
            </a:r>
            <a:endParaRPr lang="en-US" sz="2400" dirty="0">
              <a:solidFill>
                <a:schemeClr val="tx1"/>
              </a:solidFill>
              <a:latin typeface="IranNastaliq" pitchFamily="18" charset="0"/>
              <a:cs typeface="B Titr" panose="00000700000000000000" pitchFamily="2" charset="-78"/>
            </a:endParaRPr>
          </a:p>
        </p:txBody>
      </p:sp>
      <p:sp>
        <p:nvSpPr>
          <p:cNvPr id="4" name="Content Placeholder 3"/>
          <p:cNvSpPr>
            <a:spLocks noGrp="1"/>
          </p:cNvSpPr>
          <p:nvPr>
            <p:ph sz="half" idx="1"/>
          </p:nvPr>
        </p:nvSpPr>
        <p:spPr>
          <a:xfrm>
            <a:off x="1219200" y="895350"/>
            <a:ext cx="7924800" cy="3573780"/>
          </a:xfrm>
        </p:spPr>
        <p:txBody>
          <a:bodyPr>
            <a:noAutofit/>
          </a:bodyPr>
          <a:lstStyle/>
          <a:p>
            <a:pPr algn="just" rtl="1">
              <a:buNone/>
            </a:pPr>
            <a:r>
              <a:rPr lang="fa-IR" sz="2000" dirty="0" smtClean="0">
                <a:cs typeface="Mitra" pitchFamily="2" charset="-78"/>
              </a:rPr>
              <a:t>    حمام وكيل از بناهاي مجموعه زنديه ،احداث شده به دستور كريم خان زند است .اين مجموعه شامل بناهاي ارگ،ديوانخانه،كوشك،مسجد،باراز،سربازخانه،آب انبار،كاروانسرا ،ضراب خانه ،گمرك ،و حمام بوده كه امروز بسياري از بخشهاي آن باقي است. اين حمام كه در مجاورت مسجد وكيل و آب انبار مجموعه كريم خاني است.</a:t>
            </a:r>
            <a:endParaRPr lang="en-US" sz="2000" dirty="0" smtClean="0">
              <a:cs typeface="Mitra" pitchFamily="2" charset="-78"/>
            </a:endParaRPr>
          </a:p>
          <a:p>
            <a:pPr algn="r" rtl="1">
              <a:buNone/>
            </a:pPr>
            <a:endParaRPr lang="en-US" sz="2000" dirty="0"/>
          </a:p>
        </p:txBody>
      </p:sp>
      <p:pic>
        <p:nvPicPr>
          <p:cNvPr id="5" name="Picture 4" descr="9.jpg"/>
          <p:cNvPicPr>
            <a:picLocks noChangeAspect="1"/>
          </p:cNvPicPr>
          <p:nvPr/>
        </p:nvPicPr>
        <p:blipFill>
          <a:blip r:embed="rId2" cstate="print">
            <a:lum contrast="10000"/>
          </a:blip>
          <a:stretch>
            <a:fillRect/>
          </a:stretch>
        </p:blipFill>
        <p:spPr>
          <a:xfrm>
            <a:off x="1447800" y="2571750"/>
            <a:ext cx="2564870" cy="2298593"/>
          </a:xfrm>
          <a:prstGeom prst="rect">
            <a:avLst/>
          </a:prstGeom>
          <a:ln>
            <a:noFill/>
          </a:ln>
          <a:effectLst>
            <a:outerShdw blurRad="190500" algn="tl" rotWithShape="0">
              <a:srgbClr val="000000">
                <a:alpha val="70000"/>
              </a:srgbClr>
            </a:outerShdw>
          </a:effectLst>
        </p:spPr>
      </p:pic>
      <p:sp>
        <p:nvSpPr>
          <p:cNvPr id="6" name="Title 1"/>
          <p:cNvSpPr txBox="1">
            <a:spLocks/>
          </p:cNvSpPr>
          <p:nvPr/>
        </p:nvSpPr>
        <p:spPr>
          <a:xfrm>
            <a:off x="990600" y="34861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موقعيت قرار گيري حمام وكيل در شيراز</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over dir="l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19200" y="40957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پلان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وكيل شيراز</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pic>
        <p:nvPicPr>
          <p:cNvPr id="1026" name="Picture 2" descr="C:\Documents and Settings\ma.MRT-9CCB15F39F5\Desktop\1980_01_01\IMG-1182.JPG"/>
          <p:cNvPicPr>
            <a:picLocks noChangeAspect="1" noChangeArrowheads="1"/>
          </p:cNvPicPr>
          <p:nvPr/>
        </p:nvPicPr>
        <p:blipFill>
          <a:blip r:embed="rId2" cstate="print">
            <a:lum contrast="40000"/>
          </a:blip>
          <a:srcRect t="22222" b="9402"/>
          <a:stretch>
            <a:fillRect/>
          </a:stretch>
        </p:blipFill>
        <p:spPr bwMode="auto">
          <a:xfrm>
            <a:off x="1752600" y="742950"/>
            <a:ext cx="668655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184.JPG"/>
          <p:cNvPicPr>
            <a:picLocks noGrp="1" noChangeAspect="1"/>
          </p:cNvPicPr>
          <p:nvPr>
            <p:ph sz="half" idx="1"/>
          </p:nvPr>
        </p:nvPicPr>
        <p:blipFill>
          <a:blip r:embed="rId2" cstate="print">
            <a:lum contrast="40000"/>
          </a:blip>
          <a:srcRect t="15335" b="12095"/>
          <a:stretch>
            <a:fillRect/>
          </a:stretch>
        </p:blipFill>
        <p:spPr>
          <a:xfrm>
            <a:off x="1968500" y="819150"/>
            <a:ext cx="5880100" cy="3200400"/>
          </a:xfrm>
        </p:spPr>
      </p:pic>
      <p:sp>
        <p:nvSpPr>
          <p:cNvPr id="6" name="Title 1"/>
          <p:cNvSpPr txBox="1">
            <a:spLocks/>
          </p:cNvSpPr>
          <p:nvPr/>
        </p:nvSpPr>
        <p:spPr>
          <a:xfrm>
            <a:off x="0" y="40957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برش از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وكيل شيراز</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trips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5" name="Content Placeholder 4" descr="IMG_1180.JPG"/>
          <p:cNvPicPr>
            <a:picLocks noGrp="1" noChangeAspect="1"/>
          </p:cNvPicPr>
          <p:nvPr>
            <p:ph sz="half" idx="1"/>
          </p:nvPr>
        </p:nvPicPr>
        <p:blipFill>
          <a:blip r:embed="rId2" cstate="print">
            <a:lum contrast="30000"/>
          </a:blip>
          <a:stretch>
            <a:fillRect/>
          </a:stretch>
        </p:blipFill>
        <p:spPr>
          <a:xfrm>
            <a:off x="1435100" y="1123950"/>
            <a:ext cx="3657600" cy="3139281"/>
          </a:xfrm>
        </p:spPr>
      </p:pic>
      <p:pic>
        <p:nvPicPr>
          <p:cNvPr id="7" name="Content Placeholder 6" descr="IMG_1185.JPG"/>
          <p:cNvPicPr>
            <a:picLocks noGrp="1" noChangeAspect="1"/>
          </p:cNvPicPr>
          <p:nvPr>
            <p:ph sz="half" idx="2"/>
          </p:nvPr>
        </p:nvPicPr>
        <p:blipFill>
          <a:blip r:embed="rId3" cstate="print">
            <a:lum contrast="40000"/>
          </a:blip>
          <a:stretch>
            <a:fillRect/>
          </a:stretch>
        </p:blipFill>
        <p:spPr>
          <a:xfrm rot="16200000">
            <a:off x="5676899" y="1543050"/>
            <a:ext cx="3048000" cy="2362200"/>
          </a:xfrm>
        </p:spPr>
      </p:pic>
      <p:sp>
        <p:nvSpPr>
          <p:cNvPr id="6" name="Title 1"/>
          <p:cNvSpPr txBox="1">
            <a:spLocks/>
          </p:cNvSpPr>
          <p:nvPr/>
        </p:nvSpPr>
        <p:spPr>
          <a:xfrm>
            <a:off x="-2571749" y="4148931"/>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وكيل شيراز</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5092700" y="4148931"/>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تزئينات سربينه </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وكيل شيراز</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circl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5983"/>
            <a:ext cx="6447501" cy="990600"/>
          </a:xfrm>
        </p:spPr>
        <p:txBody>
          <a:bodyPr>
            <a:normAutofit/>
          </a:bodyPr>
          <a:lstStyle/>
          <a:p>
            <a:pPr algn="r" rtl="1"/>
            <a:r>
              <a:rPr lang="fa-IR" sz="2400" dirty="0" smtClean="0">
                <a:solidFill>
                  <a:schemeClr val="tx1"/>
                </a:solidFill>
                <a:latin typeface="IranNastaliq" pitchFamily="18" charset="0"/>
                <a:cs typeface="B Titr" panose="00000700000000000000" pitchFamily="2" charset="-78"/>
              </a:rPr>
              <a:t>                                                                                                        حمام چهار فصل اراك (دوره قاجار)</a:t>
            </a:r>
            <a:endParaRPr lang="en-US" sz="2400" dirty="0" smtClean="0">
              <a:solidFill>
                <a:schemeClr val="tx1"/>
              </a:solidFill>
              <a:latin typeface="IranNastaliq" pitchFamily="18" charset="0"/>
              <a:cs typeface="B Titr" panose="00000700000000000000" pitchFamily="2" charset="-78"/>
            </a:endParaRPr>
          </a:p>
        </p:txBody>
      </p:sp>
      <p:pic>
        <p:nvPicPr>
          <p:cNvPr id="5" name="Content Placeholder 4" descr="IMG_1436.JPG"/>
          <p:cNvPicPr>
            <a:picLocks noGrp="1" noChangeAspect="1"/>
          </p:cNvPicPr>
          <p:nvPr>
            <p:ph sz="half" idx="1"/>
          </p:nvPr>
        </p:nvPicPr>
        <p:blipFill>
          <a:blip r:embed="rId2" cstate="print">
            <a:lum contrast="40000"/>
          </a:blip>
          <a:srcRect l="16666" t="2778" r="12500" b="2778"/>
          <a:stretch>
            <a:fillRect/>
          </a:stretch>
        </p:blipFill>
        <p:spPr>
          <a:xfrm>
            <a:off x="1828800" y="1276350"/>
            <a:ext cx="2590800" cy="2590800"/>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sz="half" idx="2"/>
          </p:nvPr>
        </p:nvSpPr>
        <p:spPr>
          <a:xfrm>
            <a:off x="5276088" y="1143000"/>
            <a:ext cx="4020312" cy="3497580"/>
          </a:xfrm>
        </p:spPr>
        <p:txBody>
          <a:bodyPr>
            <a:normAutofit/>
          </a:bodyPr>
          <a:lstStyle/>
          <a:p>
            <a:pPr algn="just" rtl="1">
              <a:buNone/>
            </a:pPr>
            <a:r>
              <a:rPr lang="fa-IR" sz="2000" dirty="0" smtClean="0">
                <a:cs typeface="Mitra" pitchFamily="2" charset="-78"/>
              </a:rPr>
              <a:t>     بر اساس منابع بررسي شده باني اين حمام و مجموعه اي شامل مسجد ومدرسه و آب انبار محمد ابراهيم خوانساري بوده است .اين بنا با نام ((حمام لطيف))،مجموعه اي از چند حمام در كنار يديگر بوده و به همين دليل ،آن را چهار فصل ناميده اند.هر يك از حمام هاي اين مجموعه سربينه و گرم خانه داشته است .بزرگ ترين فضاي مجموعه سربينه حمام مردانه است.</a:t>
            </a:r>
          </a:p>
        </p:txBody>
      </p:sp>
      <p:sp>
        <p:nvSpPr>
          <p:cNvPr id="6" name="Title 1"/>
          <p:cNvSpPr txBox="1">
            <a:spLocks/>
          </p:cNvSpPr>
          <p:nvPr/>
        </p:nvSpPr>
        <p:spPr>
          <a:xfrm>
            <a:off x="76200" y="38671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موقعيت قرار گيري حمام چهار فصل در اراك</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258733"/>
            <a:ext cx="7498080" cy="857250"/>
          </a:xfrm>
        </p:spPr>
        <p:txBody>
          <a:bodyPr>
            <a:normAutofit/>
          </a:bodyPr>
          <a:lstStyle/>
          <a:p>
            <a:pPr algn="r" rtl="1"/>
            <a:r>
              <a:rPr lang="fa-IR" sz="1800" dirty="0" smtClean="0">
                <a:solidFill>
                  <a:schemeClr val="tx1"/>
                </a:solidFill>
                <a:latin typeface="IranNastaliq" pitchFamily="18" charset="0"/>
                <a:cs typeface="B Titr" panose="00000700000000000000" pitchFamily="2" charset="-78"/>
              </a:rPr>
              <a:t>چاله </a:t>
            </a:r>
            <a:r>
              <a:rPr lang="fa-IR" sz="1800" dirty="0" smtClean="0">
                <a:solidFill>
                  <a:schemeClr val="tx1"/>
                </a:solidFill>
                <a:latin typeface="IranNastaliq" pitchFamily="18" charset="0"/>
                <a:cs typeface="B Titr" panose="00000700000000000000" pitchFamily="2" charset="-78"/>
              </a:rPr>
              <a:t>حوض حمام فين </a:t>
            </a:r>
            <a:r>
              <a:rPr lang="fa-IR" sz="1800" dirty="0" smtClean="0">
                <a:solidFill>
                  <a:schemeClr val="tx1"/>
                </a:solidFill>
                <a:latin typeface="IranNastaliq" pitchFamily="18" charset="0"/>
                <a:cs typeface="B Titr" panose="00000700000000000000" pitchFamily="2" charset="-78"/>
              </a:rPr>
              <a:t>كاشان                                                                                                                                                        گرم </a:t>
            </a:r>
            <a:r>
              <a:rPr lang="fa-IR" sz="1800" dirty="0" smtClean="0">
                <a:solidFill>
                  <a:schemeClr val="tx1"/>
                </a:solidFill>
                <a:latin typeface="IranNastaliq" pitchFamily="18" charset="0"/>
                <a:cs typeface="B Titr" panose="00000700000000000000" pitchFamily="2" charset="-78"/>
              </a:rPr>
              <a:t>خانه حمام خان سنندج</a:t>
            </a:r>
            <a:endParaRPr lang="en-US" sz="1800" dirty="0">
              <a:solidFill>
                <a:schemeClr val="tx1"/>
              </a:solidFill>
              <a:latin typeface="IranNastaliq" pitchFamily="18" charset="0"/>
              <a:cs typeface="B Titr" panose="00000700000000000000" pitchFamily="2" charset="-78"/>
            </a:endParaRPr>
          </a:p>
        </p:txBody>
      </p:sp>
      <p:pic>
        <p:nvPicPr>
          <p:cNvPr id="6" name="Content Placeholder 5" descr="IMG_1146.JPG"/>
          <p:cNvPicPr>
            <a:picLocks noGrp="1" noChangeAspect="1"/>
          </p:cNvPicPr>
          <p:nvPr>
            <p:ph sz="half" idx="1"/>
          </p:nvPr>
        </p:nvPicPr>
        <p:blipFill>
          <a:blip r:embed="rId2" cstate="print">
            <a:lum contrast="20000"/>
          </a:blip>
          <a:stretch>
            <a:fillRect/>
          </a:stretch>
        </p:blipFill>
        <p:spPr>
          <a:xfrm rot="16200000">
            <a:off x="1431876" y="773955"/>
            <a:ext cx="3413919" cy="3229670"/>
          </a:xfrm>
        </p:spPr>
      </p:pic>
      <p:pic>
        <p:nvPicPr>
          <p:cNvPr id="5" name="Content Placeholder 4" descr="IMG_1209.JPG"/>
          <p:cNvPicPr>
            <a:picLocks noGrp="1" noChangeAspect="1"/>
          </p:cNvPicPr>
          <p:nvPr>
            <p:ph sz="half" idx="2"/>
          </p:nvPr>
        </p:nvPicPr>
        <p:blipFill>
          <a:blip r:embed="rId3" cstate="print">
            <a:lum contrast="20000"/>
          </a:blip>
          <a:stretch>
            <a:fillRect/>
          </a:stretch>
        </p:blipFill>
        <p:spPr>
          <a:xfrm>
            <a:off x="5105400" y="666750"/>
            <a:ext cx="3448050" cy="3429000"/>
          </a:xfrm>
        </p:spPr>
      </p:pic>
    </p:spTree>
  </p:cSld>
  <p:clrMapOvr>
    <a:masterClrMapping/>
  </p:clrMapOvr>
  <p:transition spd="slow">
    <p:newsflash/>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1089.JPG"/>
          <p:cNvPicPr>
            <a:picLocks noGrp="1" noChangeAspect="1"/>
          </p:cNvPicPr>
          <p:nvPr>
            <p:ph sz="half" idx="1"/>
          </p:nvPr>
        </p:nvPicPr>
        <p:blipFill>
          <a:blip r:embed="rId2" cstate="print">
            <a:lum contrast="40000"/>
          </a:blip>
          <a:srcRect t="5322" b="11308"/>
          <a:stretch>
            <a:fillRect/>
          </a:stretch>
        </p:blipFill>
        <p:spPr>
          <a:xfrm>
            <a:off x="1828800" y="590550"/>
            <a:ext cx="5791200" cy="358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ontent Placeholder 3"/>
          <p:cNvSpPr>
            <a:spLocks noGrp="1"/>
          </p:cNvSpPr>
          <p:nvPr>
            <p:ph sz="half" idx="2"/>
          </p:nvPr>
        </p:nvSpPr>
        <p:spPr/>
        <p:txBody>
          <a:bodyPr/>
          <a:lstStyle/>
          <a:p>
            <a:endParaRPr lang="en-US" dirty="0"/>
          </a:p>
        </p:txBody>
      </p:sp>
      <p:sp>
        <p:nvSpPr>
          <p:cNvPr id="6" name="Title 1"/>
          <p:cNvSpPr txBox="1">
            <a:spLocks/>
          </p:cNvSpPr>
          <p:nvPr/>
        </p:nvSpPr>
        <p:spPr>
          <a:xfrm>
            <a:off x="1843190" y="4275039"/>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پلان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و برش حمام چهار فصل</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split orient="vert" dir="in"/>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1077.JPG"/>
          <p:cNvPicPr>
            <a:picLocks noGrp="1" noChangeAspect="1"/>
          </p:cNvPicPr>
          <p:nvPr>
            <p:ph sz="half" idx="1"/>
          </p:nvPr>
        </p:nvPicPr>
        <p:blipFill>
          <a:blip r:embed="rId2" cstate="print">
            <a:lum contrast="30000"/>
          </a:blip>
          <a:stretch>
            <a:fillRect/>
          </a:stretch>
        </p:blipFill>
        <p:spPr>
          <a:xfrm>
            <a:off x="1066800" y="971550"/>
            <a:ext cx="3822700" cy="3215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descr="IMG_1082.JPG"/>
          <p:cNvPicPr>
            <a:picLocks noGrp="1" noChangeAspect="1"/>
          </p:cNvPicPr>
          <p:nvPr>
            <p:ph sz="half" idx="2"/>
          </p:nvPr>
        </p:nvPicPr>
        <p:blipFill>
          <a:blip r:embed="rId3" cstate="print">
            <a:lum contrast="40000"/>
          </a:blip>
          <a:stretch>
            <a:fillRect/>
          </a:stretch>
        </p:blipFill>
        <p:spPr>
          <a:xfrm rot="16200000">
            <a:off x="5771158" y="730845"/>
            <a:ext cx="2622947" cy="3497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1"/>
          <p:cNvSpPr txBox="1">
            <a:spLocks/>
          </p:cNvSpPr>
          <p:nvPr/>
        </p:nvSpPr>
        <p:spPr>
          <a:xfrm>
            <a:off x="-2590800" y="42862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چهار فصل</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1828800" y="38671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a:t>
            </a:r>
            <a:r>
              <a:rPr lang="fa-IR" sz="2400" smtClean="0">
                <a:effectLst>
                  <a:outerShdw blurRad="50000" dist="30000" dir="5400000" algn="tl" rotWithShape="0">
                    <a:srgbClr val="000000">
                      <a:alpha val="30000"/>
                    </a:srgbClr>
                  </a:outerShdw>
                </a:effectLst>
                <a:latin typeface="IranNastaliq" pitchFamily="18" charset="0"/>
                <a:ea typeface="+mj-ea"/>
                <a:cs typeface="IranNastaliq" pitchFamily="18" charset="0"/>
              </a:rPr>
              <a:t>گرمخانه ح</a:t>
            </a:r>
            <a:r>
              <a:rPr kumimoji="0" lang="fa-IR" sz="2400" b="0" i="0" u="none" strike="noStrike" kern="1200" cap="none" spc="0" normalizeH="0" noProof="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مام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چهار فصل</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wheel spokes="2"/>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1086.JPG"/>
          <p:cNvPicPr>
            <a:picLocks noGrp="1" noChangeAspect="1"/>
          </p:cNvPicPr>
          <p:nvPr>
            <p:ph sz="half" idx="1"/>
          </p:nvPr>
        </p:nvPicPr>
        <p:blipFill>
          <a:blip r:embed="rId2" cstate="print">
            <a:lum contrast="40000"/>
          </a:blip>
          <a:stretch>
            <a:fillRect/>
          </a:stretch>
        </p:blipFill>
        <p:spPr>
          <a:xfrm rot="16200000">
            <a:off x="1808759" y="686792"/>
            <a:ext cx="2622947" cy="3497263"/>
          </a:xfrm>
          <a:prstGeom prst="rect">
            <a:avLst/>
          </a:prstGeom>
          <a:ln>
            <a:noFill/>
          </a:ln>
          <a:effectLst>
            <a:outerShdw blurRad="292100" dist="139700" dir="2700000" algn="tl" rotWithShape="0">
              <a:srgbClr val="333333">
                <a:alpha val="65000"/>
              </a:srgbClr>
            </a:outerShdw>
          </a:effectLst>
        </p:spPr>
      </p:pic>
      <p:pic>
        <p:nvPicPr>
          <p:cNvPr id="6" name="Content Placeholder 5" descr="IMG_1081.JPG"/>
          <p:cNvPicPr>
            <a:picLocks noGrp="1" noChangeAspect="1"/>
          </p:cNvPicPr>
          <p:nvPr>
            <p:ph sz="half" idx="2"/>
          </p:nvPr>
        </p:nvPicPr>
        <p:blipFill>
          <a:blip r:embed="rId3" cstate="print">
            <a:lum contrast="40000"/>
          </a:blip>
          <a:stretch>
            <a:fillRect/>
          </a:stretch>
        </p:blipFill>
        <p:spPr>
          <a:xfrm rot="16200000">
            <a:off x="5794176" y="730845"/>
            <a:ext cx="2622947" cy="3497263"/>
          </a:xfrm>
        </p:spPr>
      </p:pic>
      <p:sp>
        <p:nvSpPr>
          <p:cNvPr id="7" name="Title 1"/>
          <p:cNvSpPr txBox="1">
            <a:spLocks/>
          </p:cNvSpPr>
          <p:nvPr/>
        </p:nvSpPr>
        <p:spPr>
          <a:xfrm>
            <a:off x="-2438400" y="3867150"/>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4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سربينه  زنانه </a:t>
            </a:r>
            <a:r>
              <a:rPr kumimoji="0" lang="fa-IR" sz="24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چهار فصل</a:t>
            </a:r>
            <a:endParaRPr kumimoji="0" lang="en-US" sz="24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
        <p:nvSpPr>
          <p:cNvPr id="8" name="Title 1"/>
          <p:cNvSpPr txBox="1">
            <a:spLocks/>
          </p:cNvSpPr>
          <p:nvPr/>
        </p:nvSpPr>
        <p:spPr>
          <a:xfrm>
            <a:off x="5310981" y="3746897"/>
            <a:ext cx="7086600" cy="857250"/>
          </a:xfrm>
          <a:prstGeom prst="rect">
            <a:avLst/>
          </a:prstGeom>
        </p:spPr>
        <p:txBody>
          <a:bodyPr anchor="ctr">
            <a:normAutofit/>
          </a:bodyPr>
          <a:lstStyle/>
          <a:p>
            <a:pPr marL="0" marR="0" lvl="0" indent="0" algn="just" defTabSz="914400" rtl="1" eaLnBrk="1" fontAlgn="auto" latinLnBrk="0" hangingPunct="1">
              <a:lnSpc>
                <a:spcPct val="100000"/>
              </a:lnSpc>
              <a:spcBef>
                <a:spcPct val="0"/>
              </a:spcBef>
              <a:spcAft>
                <a:spcPts val="0"/>
              </a:spcAft>
              <a:buClrTx/>
              <a:buSzTx/>
              <a:buFontTx/>
              <a:buNone/>
              <a:tabLst/>
              <a:defRPr/>
            </a:pPr>
            <a:r>
              <a:rPr lang="fa-IR" sz="2000" dirty="0" smtClean="0">
                <a:effectLst>
                  <a:outerShdw blurRad="50000" dist="30000" dir="5400000" algn="tl" rotWithShape="0">
                    <a:srgbClr val="000000">
                      <a:alpha val="30000"/>
                    </a:srgbClr>
                  </a:outerShdw>
                </a:effectLst>
                <a:latin typeface="IranNastaliq" pitchFamily="18" charset="0"/>
                <a:ea typeface="+mj-ea"/>
                <a:cs typeface="IranNastaliq" pitchFamily="18" charset="0"/>
              </a:rPr>
              <a:t>                                                        تزئينات سقف    سربينه </a:t>
            </a:r>
            <a:r>
              <a:rPr kumimoji="0" lang="fa-IR" sz="2000"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rPr>
              <a:t>حمام چهار فصل</a:t>
            </a:r>
            <a:endParaRPr kumimoji="0" lang="en-US" sz="2000"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IranNastaliq" pitchFamily="18" charset="0"/>
            </a:endParaRPr>
          </a:p>
        </p:txBody>
      </p:sp>
    </p:spTree>
  </p:cSld>
  <p:clrMapOvr>
    <a:masterClrMapping/>
  </p:clrMapOvr>
  <p:transition spd="slow">
    <p:newsflash/>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808" y="-411692"/>
            <a:ext cx="7498080" cy="857250"/>
          </a:xfrm>
        </p:spPr>
        <p:txBody>
          <a:bodyPr>
            <a:noAutofit/>
          </a:bodyPr>
          <a:lstStyle/>
          <a:p>
            <a:pPr algn="just" rtl="1"/>
            <a:r>
              <a:rPr lang="fa-IR" sz="3200" dirty="0" smtClean="0">
                <a:solidFill>
                  <a:schemeClr val="tx1"/>
                </a:solidFill>
                <a:latin typeface="IranNastaliq" pitchFamily="18" charset="0"/>
                <a:cs typeface="B Titr" panose="00000700000000000000" pitchFamily="2" charset="-78"/>
              </a:rPr>
              <a:t>                                                                                                                         منابع:</a:t>
            </a:r>
            <a:endParaRPr lang="en-US" sz="3200" dirty="0">
              <a:solidFill>
                <a:schemeClr val="tx1"/>
              </a:solidFill>
              <a:latin typeface="IranNastaliq" pitchFamily="18" charset="0"/>
              <a:cs typeface="B Titr" panose="00000700000000000000" pitchFamily="2" charset="-78"/>
            </a:endParaRPr>
          </a:p>
        </p:txBody>
      </p:sp>
      <p:pic>
        <p:nvPicPr>
          <p:cNvPr id="5" name="Content Placeholder 4" descr="1.jpg"/>
          <p:cNvPicPr>
            <a:picLocks noGrp="1" noChangeAspect="1"/>
          </p:cNvPicPr>
          <p:nvPr>
            <p:ph sz="half" idx="1"/>
          </p:nvPr>
        </p:nvPicPr>
        <p:blipFill>
          <a:blip r:embed="rId2" cstate="print"/>
          <a:stretch>
            <a:fillRect/>
          </a:stretch>
        </p:blipFill>
        <p:spPr>
          <a:xfrm>
            <a:off x="1066800" y="895350"/>
            <a:ext cx="3276600" cy="3886200"/>
          </a:xfrm>
        </p:spPr>
      </p:pic>
      <p:sp>
        <p:nvSpPr>
          <p:cNvPr id="4" name="Content Placeholder 3"/>
          <p:cNvSpPr>
            <a:spLocks noGrp="1"/>
          </p:cNvSpPr>
          <p:nvPr>
            <p:ph sz="half" idx="2"/>
          </p:nvPr>
        </p:nvSpPr>
        <p:spPr>
          <a:xfrm>
            <a:off x="4267200" y="819150"/>
            <a:ext cx="4742688" cy="4114800"/>
          </a:xfrm>
        </p:spPr>
        <p:txBody>
          <a:bodyPr>
            <a:normAutofit fontScale="92500" lnSpcReduction="20000"/>
          </a:bodyPr>
          <a:lstStyle/>
          <a:p>
            <a:pPr algn="r" rtl="1">
              <a:buNone/>
            </a:pPr>
            <a:r>
              <a:rPr lang="fa-IR" sz="2000" dirty="0" smtClean="0">
                <a:latin typeface="IranNastaliq" pitchFamily="18" charset="0"/>
                <a:cs typeface="Mitra" pitchFamily="2" charset="-78"/>
              </a:rPr>
              <a:t>1.مجموعه   مقاله هاي همايش حمام در فرهنگ ايراني ،به كوشش پژوهشكده مردم شناسي</a:t>
            </a:r>
          </a:p>
          <a:p>
            <a:pPr algn="r" rtl="1">
              <a:buNone/>
            </a:pPr>
            <a:r>
              <a:rPr lang="fa-IR" sz="2000" dirty="0" smtClean="0">
                <a:latin typeface="IranNastaliq" pitchFamily="18" charset="0"/>
                <a:cs typeface="Mitra" pitchFamily="2" charset="-78"/>
              </a:rPr>
              <a:t>2.گنجنامه حمام ها،به كوشش  سازمان ميراث فرهنگي</a:t>
            </a:r>
          </a:p>
          <a:p>
            <a:pPr algn="r" rtl="1">
              <a:buNone/>
            </a:pPr>
            <a:r>
              <a:rPr lang="fa-IR" sz="2000" dirty="0" smtClean="0">
                <a:latin typeface="IranNastaliq" pitchFamily="18" charset="0"/>
                <a:cs typeface="Mitra" pitchFamily="2" charset="-78"/>
              </a:rPr>
              <a:t>3.معماري ايراني ،نوشته دكتر محمد كريم پيرنيا </a:t>
            </a:r>
          </a:p>
          <a:p>
            <a:pPr algn="r" rtl="1">
              <a:buNone/>
            </a:pPr>
            <a:r>
              <a:rPr lang="fa-IR" sz="2000" dirty="0" smtClean="0">
                <a:latin typeface="IranNastaliq" pitchFamily="18" charset="0"/>
                <a:cs typeface="Mitra" pitchFamily="2" charset="-78"/>
              </a:rPr>
              <a:t>4.آشنايي با معماري اسلامي ايران،نوشته دكتر محمد كريم پيرنيا</a:t>
            </a:r>
          </a:p>
          <a:p>
            <a:pPr algn="r" rtl="1">
              <a:buNone/>
            </a:pPr>
            <a:r>
              <a:rPr lang="fa-IR" sz="2000" dirty="0" smtClean="0">
                <a:latin typeface="IranNastaliq" pitchFamily="18" charset="0"/>
                <a:cs typeface="Mitra" pitchFamily="2" charset="-78"/>
              </a:rPr>
              <a:t>5.حمام هاي قديمي ايران،نوشته مرضيه جمالي و حسين ميسمي</a:t>
            </a:r>
          </a:p>
          <a:p>
            <a:pPr algn="r" rtl="1">
              <a:buNone/>
            </a:pPr>
            <a:r>
              <a:rPr lang="fa-IR" sz="2000" dirty="0" smtClean="0">
                <a:latin typeface="IranNastaliq" pitchFamily="18" charset="0"/>
                <a:cs typeface="Mitra" pitchFamily="2" charset="-78"/>
              </a:rPr>
              <a:t>6. بررسي اقليمي ابنيه سنتي ايران ،نوشته دكتر وحيد قباديان</a:t>
            </a:r>
          </a:p>
          <a:p>
            <a:pPr algn="r" rtl="1">
              <a:buNone/>
            </a:pPr>
            <a:r>
              <a:rPr lang="fa-IR" sz="2000" dirty="0" smtClean="0">
                <a:latin typeface="IranNastaliq" pitchFamily="18" charset="0"/>
                <a:cs typeface="Mitra" pitchFamily="2" charset="-78"/>
              </a:rPr>
              <a:t>7.هنر و معماري اسلامي ،نوشته ريچارد اتينگهاوزن والگ گرابر</a:t>
            </a:r>
          </a:p>
          <a:p>
            <a:pPr algn="r" rtl="1">
              <a:buNone/>
            </a:pPr>
            <a:r>
              <a:rPr lang="fa-IR" sz="2000" dirty="0" smtClean="0">
                <a:latin typeface="IranNastaliq" pitchFamily="18" charset="0"/>
                <a:cs typeface="Mitra" pitchFamily="2" charset="-78"/>
              </a:rPr>
              <a:t>8.معماري ايران ،مصالح شناسي ،نوشته حسين زمرشيدي</a:t>
            </a:r>
          </a:p>
          <a:p>
            <a:pPr algn="r" rtl="1">
              <a:buNone/>
            </a:pPr>
            <a:r>
              <a:rPr lang="fa-IR" sz="2000" dirty="0" smtClean="0">
                <a:latin typeface="IranNastaliq" pitchFamily="18" charset="0"/>
                <a:cs typeface="Mitra" pitchFamily="2" charset="-78"/>
              </a:rPr>
              <a:t>9.معماري ايران ،نوشته محمد يوسف كياني</a:t>
            </a:r>
          </a:p>
          <a:p>
            <a:pPr algn="r" rtl="1">
              <a:buNone/>
            </a:pPr>
            <a:r>
              <a:rPr lang="fa-IR" sz="2000" dirty="0" smtClean="0">
                <a:latin typeface="IranNastaliq" pitchFamily="18" charset="0"/>
                <a:cs typeface="Mitra" pitchFamily="2" charset="-78"/>
              </a:rPr>
              <a:t>10.</a:t>
            </a:r>
            <a:r>
              <a:rPr lang="fa-IR" sz="2000" dirty="0" smtClean="0">
                <a:cs typeface="Mitra" pitchFamily="2" charset="-78"/>
              </a:rPr>
              <a:t> سبك شناسي هنر معماري در سرزمين‌هاي اسلامي، نويسندگان جان هوگ – هانري مارتن</a:t>
            </a:r>
            <a:endParaRPr lang="en-US" sz="2000" dirty="0">
              <a:latin typeface="IranNastaliq" pitchFamily="18" charset="0"/>
              <a:cs typeface="Mitra" pitchFamily="2" charset="-78"/>
            </a:endParaRPr>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4511543"/>
            <a:ext cx="4495800" cy="857250"/>
          </a:xfrm>
        </p:spPr>
        <p:txBody>
          <a:bodyPr>
            <a:normAutofit/>
          </a:bodyPr>
          <a:lstStyle/>
          <a:p>
            <a:r>
              <a:rPr lang="fa-IR" sz="2000" dirty="0" smtClean="0">
                <a:solidFill>
                  <a:schemeClr val="tx1"/>
                </a:solidFill>
                <a:latin typeface="IranNastaliq" pitchFamily="18" charset="0"/>
                <a:cs typeface="B Titr" panose="00000700000000000000" pitchFamily="2" charset="-78"/>
              </a:rPr>
              <a:t>چاله حوض حمام علي قلي آقا</a:t>
            </a:r>
            <a:endParaRPr lang="en-US" sz="2000" dirty="0">
              <a:solidFill>
                <a:schemeClr val="tx1"/>
              </a:solidFill>
              <a:latin typeface="IranNastaliq" pitchFamily="18" charset="0"/>
              <a:cs typeface="B Titr" panose="00000700000000000000" pitchFamily="2" charset="-78"/>
            </a:endParaRPr>
          </a:p>
        </p:txBody>
      </p:sp>
      <p:pic>
        <p:nvPicPr>
          <p:cNvPr id="5" name="Content Placeholder 4" descr="IMG_1402.JPG"/>
          <p:cNvPicPr>
            <a:picLocks noGrp="1" noChangeAspect="1"/>
          </p:cNvPicPr>
          <p:nvPr>
            <p:ph sz="half" idx="1"/>
          </p:nvPr>
        </p:nvPicPr>
        <p:blipFill>
          <a:blip r:embed="rId2" cstate="print">
            <a:lum contrast="30000"/>
          </a:blip>
          <a:stretch>
            <a:fillRect/>
          </a:stretch>
        </p:blipFill>
        <p:spPr>
          <a:xfrm rot="10800000">
            <a:off x="2819400" y="361950"/>
            <a:ext cx="3809999" cy="4126309"/>
          </a:xfrm>
        </p:spPr>
      </p:pic>
    </p:spTree>
  </p:cSld>
  <p:clrMapOvr>
    <a:masterClrMapping/>
  </p:clrMapOvr>
  <p:transition spd="slow">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G_1296.JPG"/>
          <p:cNvPicPr>
            <a:picLocks noGrp="1" noChangeAspect="1"/>
          </p:cNvPicPr>
          <p:nvPr>
            <p:ph sz="half" idx="1"/>
          </p:nvPr>
        </p:nvPicPr>
        <p:blipFill>
          <a:blip r:embed="rId2" cstate="print">
            <a:lum contrast="30000"/>
          </a:blip>
          <a:stretch>
            <a:fillRect/>
          </a:stretch>
        </p:blipFill>
        <p:spPr>
          <a:xfrm rot="16200000">
            <a:off x="445168" y="526383"/>
            <a:ext cx="3962401" cy="3633536"/>
          </a:xfrm>
        </p:spPr>
      </p:pic>
      <p:sp>
        <p:nvSpPr>
          <p:cNvPr id="4" name="Content Placeholder 3"/>
          <p:cNvSpPr>
            <a:spLocks noGrp="1"/>
          </p:cNvSpPr>
          <p:nvPr>
            <p:ph sz="half" idx="2"/>
          </p:nvPr>
        </p:nvSpPr>
        <p:spPr>
          <a:xfrm>
            <a:off x="4953000" y="368300"/>
            <a:ext cx="3867912" cy="3497580"/>
          </a:xfrm>
        </p:spPr>
        <p:txBody>
          <a:bodyPr/>
          <a:lstStyle/>
          <a:p>
            <a:pPr algn="just" rtl="1">
              <a:buNone/>
            </a:pPr>
            <a:r>
              <a:rPr lang="fa-IR" sz="2100" b="1" dirty="0" smtClean="0">
                <a:cs typeface="B Titr" panose="00000700000000000000" pitchFamily="2" charset="-78"/>
              </a:rPr>
              <a:t>      مياندر:</a:t>
            </a:r>
          </a:p>
          <a:p>
            <a:pPr algn="just" rtl="1">
              <a:buNone/>
            </a:pPr>
            <a:r>
              <a:rPr lang="fa-IR" sz="2100" dirty="0" smtClean="0">
                <a:cs typeface="B Nazanin" panose="00000400000000000000" pitchFamily="2" charset="-78"/>
              </a:rPr>
              <a:t>     مياندر ميان دو بخش بينه و گرمخانه جای دارد.مياندر راهرو يا دالانی است كه هوای گرمخانه و بينه را از هم جدا نگه می داشته و يك فضای ميانجی بوده است.</a:t>
            </a:r>
          </a:p>
          <a:p>
            <a:pPr algn="just" rtl="1">
              <a:buNone/>
            </a:pPr>
            <a:r>
              <a:rPr lang="fa-IR" sz="2100" dirty="0" smtClean="0">
                <a:cs typeface="B Titr" panose="00000700000000000000" pitchFamily="2" charset="-78"/>
              </a:rPr>
              <a:t>   </a:t>
            </a:r>
            <a:r>
              <a:rPr lang="fa-IR" sz="2100" b="1" dirty="0" smtClean="0">
                <a:cs typeface="B Titr" panose="00000700000000000000" pitchFamily="2" charset="-78"/>
              </a:rPr>
              <a:t>پاچال:</a:t>
            </a:r>
          </a:p>
          <a:p>
            <a:pPr algn="just" rtl="1">
              <a:buNone/>
            </a:pPr>
            <a:r>
              <a:rPr lang="fa-IR" sz="2100" dirty="0" smtClean="0">
                <a:cs typeface="B Nazanin" panose="00000400000000000000" pitchFamily="2" charset="-78"/>
              </a:rPr>
              <a:t>    جايي است که کسی که بايد پول بگيرد، در آنجا می نشيند.</a:t>
            </a:r>
          </a:p>
          <a:p>
            <a:pPr algn="just" rtl="1">
              <a:buNone/>
            </a:pPr>
            <a:endParaRPr lang="en-US" sz="2100" dirty="0" smtClean="0">
              <a:cs typeface="B Nazanin" panose="00000400000000000000" pitchFamily="2" charset="-78"/>
            </a:endParaRPr>
          </a:p>
        </p:txBody>
      </p:sp>
      <p:sp>
        <p:nvSpPr>
          <p:cNvPr id="6" name="Title 1"/>
          <p:cNvSpPr txBox="1">
            <a:spLocks/>
          </p:cNvSpPr>
          <p:nvPr/>
        </p:nvSpPr>
        <p:spPr>
          <a:xfrm>
            <a:off x="-3429000" y="4000500"/>
            <a:ext cx="7086600" cy="857250"/>
          </a:xfrm>
          <a:prstGeom prst="rect">
            <a:avLst/>
          </a:prstGeom>
        </p:spPr>
        <p:txBody>
          <a:bodyPr anchor="ct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b="0" i="0" u="none" strike="noStrike" kern="1200" cap="none" spc="0" normalizeH="0" baseline="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مياندر</a:t>
            </a:r>
            <a:r>
              <a:rPr kumimoji="0" lang="fa-IR" b="0" i="0" u="none" strike="noStrike" kern="1200" cap="none" spc="0" normalizeH="0" noProof="0" dirty="0" smtClean="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rPr>
              <a:t> حمام خان يزد</a:t>
            </a:r>
            <a:endParaRPr kumimoji="0" lang="en-US" b="0" i="0" u="none" strike="noStrike" kern="1200" cap="none" spc="0" normalizeH="0" baseline="0" noProof="0" dirty="0">
              <a:ln>
                <a:noFill/>
              </a:ln>
              <a:solidFill>
                <a:schemeClr val="tx1"/>
              </a:solidFill>
              <a:effectLst>
                <a:outerShdw blurRad="50000" dist="30000" dir="5400000" algn="tl" rotWithShape="0">
                  <a:srgbClr val="000000">
                    <a:alpha val="30000"/>
                  </a:srgbClr>
                </a:outerShdw>
              </a:effectLst>
              <a:uLnTx/>
              <a:uFillTx/>
              <a:latin typeface="IranNastaliq" pitchFamily="18" charset="0"/>
              <a:ea typeface="+mj-ea"/>
              <a:cs typeface="B Titr" panose="00000700000000000000" pitchFamily="2" charset="-78"/>
            </a:endParaRPr>
          </a:p>
        </p:txBody>
      </p:sp>
    </p:spTree>
  </p:cSld>
  <p:clrMapOvr>
    <a:masterClrMapping/>
  </p:clrMapOvr>
  <p:transition spd="slow">
    <p:newsflash/>
  </p:transition>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1275</TotalTime>
  <Words>3521</Words>
  <Application>Microsoft Office PowerPoint</Application>
  <PresentationFormat>On-screen Show (16:9)</PresentationFormat>
  <Paragraphs>252</Paragraphs>
  <Slides>73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Arial</vt:lpstr>
      <vt:lpstr>B Nazanin</vt:lpstr>
      <vt:lpstr>B Titr</vt:lpstr>
      <vt:lpstr>BHoma </vt:lpstr>
      <vt:lpstr>IranNastaliq</vt:lpstr>
      <vt:lpstr>Mitra</vt:lpstr>
      <vt:lpstr>Tahoma</vt:lpstr>
      <vt:lpstr>Trebuchet MS</vt:lpstr>
      <vt:lpstr>Wingdings</vt:lpstr>
      <vt:lpstr>Wingdings 3</vt:lpstr>
      <vt:lpstr>Facet</vt:lpstr>
      <vt:lpstr>                                                                              آشنايي با معماري اسلامي</vt:lpstr>
      <vt:lpstr>PowerPoint Presentation</vt:lpstr>
      <vt:lpstr>حمام: گرمابه از جمله ابنيه مهم شهری بوده که معمولاً در مراکز محلات و يا مجاور راسته های بازاروياگذرهای اصلی احداث می شده است . گرمابه،برابر با جايگاه گرم است. در اينجا "آبه"به معنی آب نيست،بلکه آبه ياآوه ياآوج،برابر جايگاه است و به جايگاه ساختمان گفته می شود. به طور كلي حمام واژه اي عربي است و معادل آن در فارسي گرمابه است . </vt:lpstr>
      <vt:lpstr>آشنايي با برخي از فضاهاي حمام :</vt:lpstr>
      <vt:lpstr>آشنايي با برخي از فضاهاي حمام :</vt:lpstr>
      <vt:lpstr>PowerPoint Presentation</vt:lpstr>
      <vt:lpstr>چاله حوض حمام فين كاشان                                                                                                                                                        گرم خانه حمام خان سنندج</vt:lpstr>
      <vt:lpstr>چاله حوض حمام علي قلي آقا</vt:lpstr>
      <vt:lpstr>PowerPoint Presentation</vt:lpstr>
      <vt:lpstr>                                                                                                                                                                                                                                                                                                                                                                                              گرم خانه حمام علي قلي آقا</vt:lpstr>
      <vt:lpstr>                                                                                                                                                                                                                                                                                                                                                                                                                  محل تون در زير خزينه حمام فين كاشان</vt:lpstr>
      <vt:lpstr>                                                                                                                                   تقسيم بندي فضاها در حمام</vt:lpstr>
      <vt:lpstr>                                                                                                                                               تاثير اقليم بر حمام ها</vt:lpstr>
      <vt:lpstr>PowerPoint Presentation</vt:lpstr>
      <vt:lpstr>                                                                                                                                                                                                                                                                                                                                                                                                                                                            حمام گنجعلي خان</vt:lpstr>
      <vt:lpstr>                                                                                                                                                          نورگيري در حمام ها</vt:lpstr>
      <vt:lpstr>PowerPoint Presentation</vt:lpstr>
      <vt:lpstr>                                                                                                                                               تامين حرارت حمام ها</vt:lpstr>
      <vt:lpstr>                                                                                                                                        تامين   رطوبت در حمام ها</vt:lpstr>
      <vt:lpstr>                                                                                     ايجاد رطوبت با احداث حوض در فضاهاي حمام </vt:lpstr>
      <vt:lpstr>                                                                                                    اهميت تهويه در حمام ها</vt:lpstr>
      <vt:lpstr>PowerPoint Presentation</vt:lpstr>
      <vt:lpstr>                                                                                                                                     مصالح در حمام ها</vt:lpstr>
      <vt:lpstr>PowerPoint Presentation</vt:lpstr>
      <vt:lpstr>                                                                                                                  تزئينات و آرايه ها در حمام </vt:lpstr>
      <vt:lpstr>                                                                                                                                                  انواع تزئينات در حمام ها:                                                                                                                                                                                  1.  تزئينات كالبدي                         2. تزئينات الحاقي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حمام در ادوار مختلف</vt:lpstr>
      <vt:lpstr>                                                                                                    حمام در ادوار مختلف</vt:lpstr>
      <vt:lpstr>حمام  خربه المفجر(حمام هاي دوره اموي)</vt:lpstr>
      <vt:lpstr>PowerPoint Presentation</vt:lpstr>
      <vt:lpstr>PowerPoint Presentation</vt:lpstr>
      <vt:lpstr>PowerPoint Presentation</vt:lpstr>
      <vt:lpstr>PowerPoint Presentation</vt:lpstr>
      <vt:lpstr>PowerPoint Presentation</vt:lpstr>
      <vt:lpstr>PowerPoint Presentation</vt:lpstr>
      <vt:lpstr>                                                                                                                   اصفهان حمام شاه (دوره صفوي)</vt:lpstr>
      <vt:lpstr>PowerPoint Presentation</vt:lpstr>
      <vt:lpstr>PowerPoint Presentation</vt:lpstr>
      <vt:lpstr>PowerPoint Presentation</vt:lpstr>
      <vt:lpstr>PowerPoint Presentation</vt:lpstr>
      <vt:lpstr>                                                                                                                         حمام فين كاشان (صفوي)</vt:lpstr>
      <vt:lpstr>PowerPoint Presentation</vt:lpstr>
      <vt:lpstr>PowerPoint Presentation</vt:lpstr>
      <vt:lpstr>PowerPoint Presentation</vt:lpstr>
      <vt:lpstr>PowerPoint Presentation</vt:lpstr>
      <vt:lpstr>                                                                                                           حمام گنجعلي خان كرمان (دورصفوي)</vt:lpstr>
      <vt:lpstr>PowerPoint Presentation</vt:lpstr>
      <vt:lpstr>PowerPoint Presentation</vt:lpstr>
      <vt:lpstr>PowerPoint Presentation</vt:lpstr>
      <vt:lpstr>PowerPoint Presentation</vt:lpstr>
      <vt:lpstr>PowerPoint Presentation</vt:lpstr>
      <vt:lpstr>                                                                                                                      حمام خسرو آقا ،اصفهان (دوره صفوي)</vt:lpstr>
      <vt:lpstr>PowerPoint Presentation</vt:lpstr>
      <vt:lpstr>PowerPoint Presentation</vt:lpstr>
      <vt:lpstr>PowerPoint Presentation</vt:lpstr>
      <vt:lpstr>PowerPoint Presentation</vt:lpstr>
      <vt:lpstr>PowerPoint Presentation</vt:lpstr>
      <vt:lpstr>                                                                                                                             حمام وكيل شيراز (دوره زنديه )</vt:lpstr>
      <vt:lpstr>PowerPoint Presentation</vt:lpstr>
      <vt:lpstr>PowerPoint Presentation</vt:lpstr>
      <vt:lpstr>PowerPoint Presentation</vt:lpstr>
      <vt:lpstr>                                                                                                        حمام چهار فصل اراك (دوره قاجار)</vt:lpstr>
      <vt:lpstr>PowerPoint Presentation</vt:lpstr>
      <vt:lpstr>PowerPoint Presentation</vt:lpstr>
      <vt:lpstr>PowerPoint Presentation</vt:lpstr>
      <vt:lpstr>                                                                                                                         منابع:</vt:lpstr>
    </vt:vector>
  </TitlesOfParts>
  <Company>MRT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dc:creator>
  <cp:lastModifiedBy>KianRaya</cp:lastModifiedBy>
  <cp:revision>217</cp:revision>
  <dcterms:created xsi:type="dcterms:W3CDTF">2010-04-16T12:41:24Z</dcterms:created>
  <dcterms:modified xsi:type="dcterms:W3CDTF">2017-05-01T05:36:24Z</dcterms:modified>
</cp:coreProperties>
</file>