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6" r:id="rId11"/>
    <p:sldId id="317" r:id="rId12"/>
    <p:sldId id="320" r:id="rId13"/>
    <p:sldId id="319" r:id="rId14"/>
    <p:sldId id="318" r:id="rId15"/>
    <p:sldId id="321" r:id="rId16"/>
    <p:sldId id="25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265" autoAdjust="0"/>
    <p:restoredTop sz="94660"/>
  </p:normalViewPr>
  <p:slideViewPr>
    <p:cSldViewPr snapToGrid="0">
      <p:cViewPr>
        <p:scale>
          <a:sx n="81" d="100"/>
          <a:sy n="81" d="100"/>
        </p:scale>
        <p:origin x="-710" y="-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333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3438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326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226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091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975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1737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285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009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4842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09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9256-BB9D-4EE1-978B-903609A03B5E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985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2552" y="1479176"/>
            <a:ext cx="782618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dirty="0" smtClean="0">
                <a:solidFill>
                  <a:srgbClr val="C00000"/>
                </a:solidFill>
                <a:cs typeface="B Titr" panose="00000700000000000000" pitchFamily="2" charset="-78"/>
              </a:rPr>
              <a:t>فارسی </a:t>
            </a:r>
            <a:r>
              <a:rPr lang="fa-IR" sz="3200" dirty="0" smtClean="0">
                <a:solidFill>
                  <a:srgbClr val="C00000"/>
                </a:solidFill>
                <a:cs typeface="B Titr" panose="00000700000000000000" pitchFamily="2" charset="-78"/>
              </a:rPr>
              <a:t>نهم </a:t>
            </a:r>
            <a:endParaRPr lang="fa-IR" sz="3200" dirty="0" smtClean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/>
            <a:endParaRPr lang="fa-IR" sz="3200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/>
            <a:endParaRPr lang="fa-IR" sz="3200" dirty="0" smtClean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/>
            <a:endParaRPr lang="fa-IR" sz="3200" dirty="0" smtClean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3200" b="1" dirty="0" smtClean="0">
                <a:solidFill>
                  <a:srgbClr val="FF0000"/>
                </a:solidFill>
                <a:cs typeface="B Titr" pitchFamily="2" charset="-78"/>
              </a:rPr>
              <a:t>پرتو امید </a:t>
            </a:r>
            <a:endParaRPr lang="fa-IR" sz="3200" b="1" dirty="0">
              <a:solidFill>
                <a:srgbClr val="FF0000"/>
              </a:solidFill>
              <a:cs typeface="B Titr" pitchFamily="2" charset="-78"/>
            </a:endParaRPr>
          </a:p>
          <a:p>
            <a:pPr algn="ctr"/>
            <a:endParaRPr lang="fa-IR" sz="3200" dirty="0" smtClean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/>
            <a:endParaRPr lang="fa-IR" sz="3200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3200" dirty="0" smtClean="0">
                <a:solidFill>
                  <a:srgbClr val="C00000"/>
                </a:solidFill>
                <a:cs typeface="B Titr" panose="00000700000000000000" pitchFamily="2" charset="-78"/>
              </a:rPr>
              <a:t>مدرس: زهرا بردبار </a:t>
            </a:r>
            <a:endParaRPr lang="en-US" sz="32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8722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40284" t="52646" r="39227" b="44193"/>
          <a:stretch>
            <a:fillRect/>
          </a:stretch>
        </p:blipFill>
        <p:spPr bwMode="auto">
          <a:xfrm>
            <a:off x="452486" y="1084081"/>
            <a:ext cx="7820179" cy="67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432873" y="2545238"/>
            <a:ext cx="104071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آرایه </a:t>
            </a: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ها </a:t>
            </a: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:</a:t>
            </a:r>
          </a:p>
          <a:p>
            <a:pPr algn="r">
              <a:lnSpc>
                <a:spcPct val="150000"/>
              </a:lnSpc>
            </a:pPr>
            <a:r>
              <a:rPr lang="fa-IR" sz="2400" b="1" dirty="0" smtClean="0">
                <a:cs typeface="B Nazanin" pitchFamily="2" charset="-78"/>
              </a:rPr>
              <a:t>راه ، بعید ، پایان = مراعات نظیر / تکرار (ی و ن )در مصراع دوم = نغمه حروف / نیست و نیست = تکرار </a:t>
            </a:r>
            <a:endParaRPr lang="fa-IR" sz="2400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نکته </a:t>
            </a: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دستوری : </a:t>
            </a:r>
            <a:endParaRPr lang="fa-IR" sz="2400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fa-IR" sz="2400" b="1" dirty="0" smtClean="0">
                <a:cs typeface="B Nazanin" pitchFamily="2" charset="-78"/>
              </a:rPr>
              <a:t>فعل ( است ) بعد از واژه بعید به قرینه لفظی حذف شده است / در فعل ( نیست ) در مصراع دوم ، به معنی وجود نداشتن به کار رفته است و فعل غیر اسنادی هستند ، یعنی فقط به نهاد نیاز دارند / است به معنی می باشد = فعل مضارع اخباری .</a:t>
            </a:r>
            <a:endParaRPr lang="fa-IR" sz="2400" b="1" dirty="0" smtClean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40129" t="55395" r="39614" b="41031"/>
          <a:stretch>
            <a:fillRect/>
          </a:stretch>
        </p:blipFill>
        <p:spPr bwMode="auto">
          <a:xfrm>
            <a:off x="1272617" y="980387"/>
            <a:ext cx="6934503" cy="688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36568" y="3223967"/>
            <a:ext cx="104071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آرایه </a:t>
            </a: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ها </a:t>
            </a: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:</a:t>
            </a:r>
          </a:p>
          <a:p>
            <a:pPr algn="r">
              <a:lnSpc>
                <a:spcPct val="150000"/>
              </a:lnSpc>
            </a:pPr>
            <a:r>
              <a:rPr lang="fa-IR" sz="2400" b="1" dirty="0" smtClean="0">
                <a:cs typeface="B Nazanin" pitchFamily="2" charset="-78"/>
              </a:rPr>
              <a:t>ورد  دعا ، قرآن = مراعات نظیر / در و درس = جناس / تار و تا = جناس </a:t>
            </a:r>
            <a:endParaRPr lang="fa-IR" sz="2400" b="1" dirty="0" smtClean="0">
              <a:cs typeface="B Nazanin" pitchFamily="2" charset="-78"/>
            </a:endParaRPr>
          </a:p>
          <a:p>
            <a:pPr algn="r">
              <a:lnSpc>
                <a:spcPct val="150000"/>
              </a:lnSpc>
            </a:pPr>
            <a:endParaRPr lang="fa-IR" sz="2400" b="1" dirty="0" smtClean="0">
              <a:solidFill>
                <a:srgbClr val="FF0000"/>
              </a:solidFill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42603" t="23780" r="37294" b="56838"/>
          <a:stretch>
            <a:fillRect/>
          </a:stretch>
        </p:blipFill>
        <p:spPr bwMode="auto">
          <a:xfrm>
            <a:off x="4341076" y="2026762"/>
            <a:ext cx="7544119" cy="409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 l="39278" t="43299" r="38145" b="29622"/>
          <a:stretch>
            <a:fillRect/>
          </a:stretch>
        </p:blipFill>
        <p:spPr bwMode="auto">
          <a:xfrm>
            <a:off x="2884603" y="2149311"/>
            <a:ext cx="7126663" cy="388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9665" t="25842" r="38299" b="58351"/>
          <a:stretch>
            <a:fillRect/>
          </a:stretch>
        </p:blipFill>
        <p:spPr bwMode="auto">
          <a:xfrm>
            <a:off x="1649691" y="2384981"/>
            <a:ext cx="9228841" cy="372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 l="39278" t="42337" r="38763" b="21375"/>
          <a:stretch>
            <a:fillRect/>
          </a:stretch>
        </p:blipFill>
        <p:spPr bwMode="auto">
          <a:xfrm>
            <a:off x="2187017" y="518475"/>
            <a:ext cx="6589337" cy="612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2145" y="2266682"/>
            <a:ext cx="870611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600" dirty="0" smtClean="0">
                <a:solidFill>
                  <a:srgbClr val="C00000"/>
                </a:solidFill>
                <a:cs typeface="B Titr" panose="00000700000000000000" pitchFamily="2" charset="-78"/>
              </a:rPr>
              <a:t>پایان</a:t>
            </a:r>
            <a:endParaRPr lang="en-US" sz="166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6115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0593" t="37388" r="41701" b="41443"/>
          <a:stretch>
            <a:fillRect/>
          </a:stretch>
        </p:blipFill>
        <p:spPr bwMode="auto">
          <a:xfrm>
            <a:off x="1093509" y="914399"/>
            <a:ext cx="7793886" cy="524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40361" t="27216" r="39149" b="32096"/>
          <a:stretch>
            <a:fillRect/>
          </a:stretch>
        </p:blipFill>
        <p:spPr bwMode="auto">
          <a:xfrm>
            <a:off x="2771481" y="395925"/>
            <a:ext cx="5769204" cy="644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40206" t="34089" r="39459" b="62475"/>
          <a:stretch>
            <a:fillRect/>
          </a:stretch>
        </p:blipFill>
        <p:spPr bwMode="auto">
          <a:xfrm>
            <a:off x="1065228" y="1065228"/>
            <a:ext cx="7437729" cy="70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07391" y="2187491"/>
            <a:ext cx="11811785" cy="467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آرایه </a:t>
            </a:r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ها </a:t>
            </a:r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:</a:t>
            </a:r>
          </a:p>
          <a:p>
            <a:pPr algn="r">
              <a:lnSpc>
                <a:spcPct val="150000"/>
              </a:lnSpc>
            </a:pPr>
            <a:r>
              <a:rPr lang="fa-IR" sz="2000" b="1" dirty="0" smtClean="0">
                <a:cs typeface="B Nazanin" pitchFamily="2" charset="-78"/>
              </a:rPr>
              <a:t>تلمیح به داستان حضرت یوسف و حسادت برادران او که یوسف را به چاه افکندند و پدرش یعقوب از شدت دوری او نابینا شد / یوسف و کنعان = مراعات نظیر / کلبه ی احزان = اضافه تشبیهی / کلبه احزان و گلستان = تضاد </a:t>
            </a:r>
            <a:endParaRPr lang="fa-IR" sz="2000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نکته </a:t>
            </a:r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دستوری : </a:t>
            </a:r>
            <a:endParaRPr lang="fa-IR" sz="2000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fa-IR" sz="2000" b="1" dirty="0" smtClean="0">
                <a:cs typeface="B Nazanin" pitchFamily="2" charset="-78"/>
              </a:rPr>
              <a:t>گم گشته = صفت مشتق – مرکب/ گلستان = مسند ( چگونه شود ؟ = گلستان = مسند ) باز آید = </a:t>
            </a:r>
          </a:p>
          <a:p>
            <a:pPr algn="r">
              <a:lnSpc>
                <a:spcPct val="150000"/>
              </a:lnSpc>
            </a:pPr>
            <a:r>
              <a:rPr lang="fa-IR" sz="2000" b="1" dirty="0" smtClean="0">
                <a:cs typeface="B Nazanin" pitchFamily="2" charset="-78"/>
              </a:rPr>
              <a:t>فعل پیشوندی </a:t>
            </a:r>
          </a:p>
          <a:p>
            <a:pPr algn="r">
              <a:lnSpc>
                <a:spcPct val="150000"/>
              </a:lnSpc>
            </a:pPr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نکته ادبی :</a:t>
            </a:r>
          </a:p>
          <a:p>
            <a:pPr algn="r">
              <a:lnSpc>
                <a:spcPct val="150000"/>
              </a:lnSpc>
            </a:pPr>
            <a:r>
              <a:rPr lang="fa-IR" sz="2000" b="1" dirty="0" smtClean="0">
                <a:cs typeface="B Nazanin" pitchFamily="2" charset="-78"/>
              </a:rPr>
              <a:t>حافظ در این غزل تحت تاثیر غزل شمس الدین محمد ، صاحب دیوان جوینی ( متوفای 683ه-ق) به مطلع زیر بوده است : </a:t>
            </a:r>
          </a:p>
          <a:p>
            <a:pPr algn="r">
              <a:lnSpc>
                <a:spcPct val="150000"/>
              </a:lnSpc>
            </a:pPr>
            <a:r>
              <a:rPr lang="fa-IR" sz="2000" b="1" dirty="0" smtClean="0">
                <a:cs typeface="B Nazanin" pitchFamily="2" charset="-78"/>
              </a:rPr>
              <a:t>کلبه احزان شود روزی گلستان ، غم مخور           بشکفد گل های وصل از خار هجران ، غم مخور </a:t>
            </a:r>
          </a:p>
          <a:p>
            <a:pPr algn="r">
              <a:lnSpc>
                <a:spcPct val="150000"/>
              </a:lnSpc>
            </a:pPr>
            <a:r>
              <a:rPr lang="fa-IR" sz="2000" b="1" dirty="0" smtClean="0">
                <a:cs typeface="B Nazanin" pitchFamily="2" charset="-78"/>
              </a:rPr>
              <a:t>به طوری که دیده می شود حافظ ، مصرع اول این غزل جوینی را به صورت تضمین در مصراع دوم مطلع ( بیت اول ) غزل خود آورده است </a:t>
            </a:r>
            <a:endParaRPr lang="fa-IR" sz="2000" b="1" dirty="0" smtClean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40284" t="37388" r="39459" b="59588"/>
          <a:stretch>
            <a:fillRect/>
          </a:stretch>
        </p:blipFill>
        <p:spPr bwMode="auto">
          <a:xfrm>
            <a:off x="565608" y="1074657"/>
            <a:ext cx="7720553" cy="64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432873" y="2818615"/>
            <a:ext cx="104071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آرایه </a:t>
            </a: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ها </a:t>
            </a: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:</a:t>
            </a:r>
          </a:p>
          <a:p>
            <a:pPr algn="r">
              <a:lnSpc>
                <a:spcPct val="150000"/>
              </a:lnSpc>
            </a:pPr>
            <a:r>
              <a:rPr lang="fa-IR" sz="2400" b="1" dirty="0" smtClean="0">
                <a:cs typeface="B Nazanin" pitchFamily="2" charset="-78"/>
              </a:rPr>
              <a:t>دل = تشخیص و مجاز از شاعر یا هر انسان دیگر / دل بد مکن = کنایه از نگران نباش / سر = مجازا فکر و خیال / دل و سر = مراعات نظیر </a:t>
            </a:r>
            <a:endParaRPr lang="fa-IR" sz="2400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نکته </a:t>
            </a: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دستوری : </a:t>
            </a:r>
            <a:endParaRPr lang="fa-IR" sz="2400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fa-IR" sz="2400" b="1" dirty="0" smtClean="0">
                <a:cs typeface="B Nazanin" pitchFamily="2" charset="-78"/>
              </a:rPr>
              <a:t>غم دیده = صفت مشتق – مرکب / به = صفت تفضیلی / شوریده = صفت مشتق / سامان = ساده / وین = مخفف و این </a:t>
            </a:r>
            <a:endParaRPr lang="fa-IR" sz="2400" b="1" dirty="0" smtClean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40438" t="40275" r="39768" b="56151"/>
          <a:stretch>
            <a:fillRect/>
          </a:stretch>
        </p:blipFill>
        <p:spPr bwMode="auto">
          <a:xfrm>
            <a:off x="970962" y="895547"/>
            <a:ext cx="7518222" cy="76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961534" y="3176833"/>
            <a:ext cx="108596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آرایه </a:t>
            </a: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ها </a:t>
            </a: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:</a:t>
            </a:r>
          </a:p>
          <a:p>
            <a:pPr algn="r">
              <a:lnSpc>
                <a:spcPct val="150000"/>
              </a:lnSpc>
            </a:pPr>
            <a:r>
              <a:rPr lang="fa-IR" sz="2400" b="1" dirty="0" smtClean="0">
                <a:cs typeface="B Nazanin" pitchFamily="2" charset="-78"/>
              </a:rPr>
              <a:t>تکرار ( د ) و ( ر) = واج آرایی / گر و بر = جناس / بیت ضرب المثل است .</a:t>
            </a:r>
            <a:endParaRPr lang="fa-IR" sz="2400" b="1" dirty="0" smtClean="0">
              <a:cs typeface="B Nazanin" pitchFamily="2" charset="-78"/>
            </a:endParaRPr>
          </a:p>
          <a:p>
            <a:pPr algn="r">
              <a:lnSpc>
                <a:spcPct val="150000"/>
              </a:lnSpc>
            </a:pPr>
            <a:endParaRPr lang="fa-IR" sz="2400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نکته </a:t>
            </a: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دستوری : </a:t>
            </a:r>
            <a:endParaRPr lang="fa-IR" sz="2400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fa-IR" sz="2400" b="1" dirty="0" smtClean="0">
                <a:cs typeface="B Nazanin" pitchFamily="2" charset="-78"/>
              </a:rPr>
              <a:t>دو روزی = قید زمان / زائما = قید زمان / یکسان = مسند / حال دوران = نهاد / غم مخور = فعل مرکب </a:t>
            </a:r>
            <a:endParaRPr lang="fa-IR" sz="2400" b="1" dirty="0" smtClean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40206" t="43574" r="39304" b="53540"/>
          <a:stretch>
            <a:fillRect/>
          </a:stretch>
        </p:blipFill>
        <p:spPr bwMode="auto">
          <a:xfrm>
            <a:off x="1319753" y="1404593"/>
            <a:ext cx="7256390" cy="57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90193" y="2969443"/>
            <a:ext cx="114158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آرایه </a:t>
            </a: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ها </a:t>
            </a: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:</a:t>
            </a:r>
          </a:p>
          <a:p>
            <a:pPr algn="r">
              <a:lnSpc>
                <a:spcPct val="150000"/>
              </a:lnSpc>
            </a:pPr>
            <a:r>
              <a:rPr lang="fa-IR" sz="2400" b="1" dirty="0" smtClean="0">
                <a:cs typeface="B Nazanin" pitchFamily="2" charset="-78"/>
              </a:rPr>
              <a:t>تلمیح به آیه ( و عند مفاتح الغیب لا یعلمها الا هو ) دارد </a:t>
            </a:r>
            <a:endParaRPr lang="fa-IR" sz="2400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نکته </a:t>
            </a: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دستوری : </a:t>
            </a:r>
            <a:endParaRPr lang="fa-IR" sz="2400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fa-IR" sz="2400" b="1" dirty="0" smtClean="0">
                <a:cs typeface="B Nazanin" pitchFamily="2" charset="-78"/>
              </a:rPr>
              <a:t>هان = شبه جمله ( صوت ) / نه ای = ( =نیستی ) = فعل اسنادی منفی / چون = پیوند وابسته ساز / اندر ( = در ) = حرف اضافه </a:t>
            </a:r>
            <a:endParaRPr lang="fa-IR" sz="2400" b="1" dirty="0" smtClean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40206" t="46323" r="39536" b="50241"/>
          <a:stretch>
            <a:fillRect/>
          </a:stretch>
        </p:blipFill>
        <p:spPr bwMode="auto">
          <a:xfrm>
            <a:off x="1282045" y="1253765"/>
            <a:ext cx="7211889" cy="688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461154" y="2611224"/>
            <a:ext cx="104071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آرایه </a:t>
            </a: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ها </a:t>
            </a: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:</a:t>
            </a:r>
          </a:p>
          <a:p>
            <a:pPr algn="r">
              <a:lnSpc>
                <a:spcPct val="150000"/>
              </a:lnSpc>
            </a:pPr>
            <a:r>
              <a:rPr lang="fa-IR" sz="2400" b="1" dirty="0" smtClean="0">
                <a:cs typeface="B Nazanin" pitchFamily="2" charset="-78"/>
              </a:rPr>
              <a:t>دل = تشخیص / سیل فنا = اضافه تشبیهی ( سیل = مشبه به و فنا = مشبه ) / بنیاد هستی برکند = کنایه از نابودی / تلمیح به داستان حضرت نوح / سیل ، کشتی بان ، توفان ، نوح = مراعات نظیر / تکرار ت و ن در مصراع دوم = واج آرایی </a:t>
            </a:r>
            <a:endParaRPr lang="fa-IR" sz="2400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نکته </a:t>
            </a: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دستوری : </a:t>
            </a:r>
            <a:endParaRPr lang="fa-IR" sz="2400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fa-IR" sz="2400" b="1" dirty="0" smtClean="0">
                <a:cs typeface="B Nazanin" pitchFamily="2" charset="-78"/>
              </a:rPr>
              <a:t>برکند = فعل پیشوندی و مضارع التزامی / کشتیبان = مشتق بان پسوند محافظت است / را = فک اضافه ( کشتیبان نوح ) / توفان = متمم / ز = حرف اضافه </a:t>
            </a:r>
            <a:endParaRPr lang="fa-IR" sz="2400" b="1" dirty="0" smtClean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40206" t="49484" r="39382" b="47217"/>
          <a:stretch>
            <a:fillRect/>
          </a:stretch>
        </p:blipFill>
        <p:spPr bwMode="auto">
          <a:xfrm>
            <a:off x="386499" y="1178351"/>
            <a:ext cx="8088164" cy="73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395166" y="2564091"/>
            <a:ext cx="104071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آرایه </a:t>
            </a: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ها </a:t>
            </a: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:</a:t>
            </a:r>
          </a:p>
          <a:p>
            <a:pPr algn="r">
              <a:lnSpc>
                <a:spcPct val="150000"/>
              </a:lnSpc>
            </a:pPr>
            <a:r>
              <a:rPr lang="fa-IR" sz="2400" b="1" dirty="0" smtClean="0">
                <a:cs typeface="B Nazanin" pitchFamily="2" charset="-78"/>
              </a:rPr>
              <a:t>در و گر = جناس / بیابان و خار مغیلان = مراعات نظیر / سرزنش کردن خار مغیلان = تشخیص </a:t>
            </a:r>
            <a:endParaRPr lang="fa-IR" sz="2400" b="1" dirty="0" smtClean="0">
              <a:cs typeface="B Nazanin" pitchFamily="2" charset="-78"/>
            </a:endParaRPr>
          </a:p>
          <a:p>
            <a:pPr algn="r">
              <a:lnSpc>
                <a:spcPct val="150000"/>
              </a:lnSpc>
            </a:pPr>
            <a:endParaRPr lang="fa-IR" sz="2400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مفهوم کلی :</a:t>
            </a:r>
          </a:p>
          <a:p>
            <a:pPr algn="r">
              <a:lnSpc>
                <a:spcPct val="150000"/>
              </a:lnSpc>
            </a:pP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	</a:t>
            </a:r>
            <a:r>
              <a:rPr lang="fa-IR" sz="2400" b="1" dirty="0" smtClean="0">
                <a:cs typeface="B Nazanin" pitchFamily="2" charset="-78"/>
              </a:rPr>
              <a:t>برای رسیدن به معشوق واقعی ( خدا ) باید تمام رنج و سختی را تحمل کرد</a:t>
            </a:r>
            <a:endParaRPr lang="fa-IR" sz="2400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endParaRPr lang="fa-IR" sz="2400" b="1" dirty="0" smtClean="0">
              <a:solidFill>
                <a:srgbClr val="FF0000"/>
              </a:solidFill>
              <a:cs typeface="B Nazanin" pitchFamily="2" charset="-7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565</Words>
  <Application>Microsoft Office PowerPoint</Application>
  <PresentationFormat>Custom</PresentationFormat>
  <Paragraphs>47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Alireza Golestan</dc:creator>
  <cp:lastModifiedBy>Alireza Golestan</cp:lastModifiedBy>
  <cp:revision>168</cp:revision>
  <dcterms:created xsi:type="dcterms:W3CDTF">2015-07-06T05:06:21Z</dcterms:created>
  <dcterms:modified xsi:type="dcterms:W3CDTF">2015-11-26T07:54:33Z</dcterms:modified>
</cp:coreProperties>
</file>