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5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8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89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28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2741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10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45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51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90AA0A79-C746-4411-982E-F919A3AF43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1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8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5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2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8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6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6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2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1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C371F-A1EF-4D05-A590-1AE7AA64F95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C9D502B-D08A-43D5-892B-611D1623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2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438400"/>
            <a:ext cx="7772400" cy="1828800"/>
          </a:xfrm>
        </p:spPr>
        <p:txBody>
          <a:bodyPr anchor="ctr"/>
          <a:lstStyle/>
          <a:p>
            <a:pPr rtl="1"/>
            <a:r>
              <a:rPr lang="fa-IR" sz="4400" dirty="0"/>
              <a:t>فصل هفتم</a:t>
            </a:r>
            <a:br>
              <a:rPr lang="fa-IR" sz="4400" dirty="0"/>
            </a:br>
            <a:r>
              <a:rPr lang="fa-IR" sz="4400" dirty="0"/>
              <a:t>کربوکسیلیک اسیدها</a:t>
            </a:r>
            <a:endParaRPr lang="en-US" sz="4400" dirty="0"/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2667000" y="5562600"/>
            <a:ext cx="7162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fa-IR" sz="2000">
                <a:cs typeface="Arial" panose="020B0604020202020204" pitchFamily="34" charset="0"/>
              </a:rPr>
              <a:t>علی رضا بنایی</a:t>
            </a:r>
          </a:p>
          <a:p>
            <a:pPr algn="ctr">
              <a:spcBef>
                <a:spcPct val="20000"/>
              </a:spcBef>
            </a:pPr>
            <a:r>
              <a:rPr lang="fa-IR" sz="2000">
                <a:cs typeface="Arial" panose="020B0604020202020204" pitchFamily="34" charset="0"/>
              </a:rPr>
              <a:t>پیام نور اردبیل</a:t>
            </a:r>
            <a:endParaRPr lang="en-US" sz="2000">
              <a:cs typeface="Arial" panose="020B0604020202020204" pitchFamily="34" charset="0"/>
            </a:endParaRP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2895600" y="5334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fa-IR" sz="2800">
                <a:cs typeface="Arial" panose="020B0604020202020204" pitchFamily="34" charset="0"/>
                <a:sym typeface="Symbol" panose="05050102010706020507" pitchFamily="18" charset="2"/>
              </a:rPr>
              <a:t>شیمی آلی 2</a:t>
            </a:r>
            <a:endParaRPr lang="en-US" sz="2800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43994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B75F-8F48-452C-8C03-7D326EF2BEA0}" type="slidenum">
              <a:rPr lang="en-US"/>
              <a:pPr/>
              <a:t>10</a:t>
            </a:fld>
            <a:endParaRPr 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خالص سازی اسید</a:t>
            </a:r>
            <a:endParaRPr lang="en-US"/>
          </a:p>
        </p:txBody>
      </p:sp>
      <p:pic>
        <p:nvPicPr>
          <p:cNvPr id="346115" name="Picture 3" descr="FG20_03-01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73264"/>
            <a:ext cx="7315200" cy="320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254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83DD-6B71-4097-9A6D-6E294BC91490}" type="slidenum">
              <a:rPr lang="en-US"/>
              <a:pPr/>
              <a:t>11</a:t>
            </a:fld>
            <a:endParaRPr lang="en-US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مروری بر روشهای تهیه</a:t>
            </a:r>
            <a:endParaRPr lang="en-US"/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495800"/>
          </a:xfrm>
        </p:spPr>
        <p:txBody>
          <a:bodyPr/>
          <a:lstStyle/>
          <a:p>
            <a:pPr algn="r" rtl="1"/>
            <a:r>
              <a:rPr lang="fa-IR"/>
              <a:t>اکسیداسیون الکلهای نوع اول وآلدئیدها با کرومیک اسید.</a:t>
            </a:r>
            <a:endParaRPr lang="en-US"/>
          </a:p>
          <a:p>
            <a:pPr algn="r" rtl="1"/>
            <a:r>
              <a:rPr lang="fa-IR"/>
              <a:t>شکستن آلکنها با پرمنگنات داغ به شرط وجود حد اقل یک هیدروژن روی پیوند دوگانه.</a:t>
            </a:r>
            <a:endParaRPr lang="en-US"/>
          </a:p>
          <a:p>
            <a:pPr algn="r" rtl="1"/>
            <a:r>
              <a:rPr lang="fa-IR"/>
              <a:t>آلکیل بنزن با پرمنگنات داغ یا کرومیک اسید داغ به بنزوئیک اسید اکسید میشود.</a:t>
            </a:r>
            <a:r>
              <a:rPr lang="en-US"/>
              <a:t> </a:t>
            </a:r>
            <a:br>
              <a:rPr lang="en-US"/>
            </a:br>
            <a:r>
              <a:rPr lang="en-US"/>
              <a:t> 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399939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EAC6-7035-48A5-973C-62AA80057ED4}" type="slidenum">
              <a:rPr lang="en-US"/>
              <a:pPr/>
              <a:t>12</a:t>
            </a:fld>
            <a:endParaRPr lang="en-US"/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سنتز گرینیارد</a:t>
            </a:r>
            <a:endParaRPr lang="en-US"/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1430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/>
              <a:t>معرف گرینیارد + </a:t>
            </a:r>
            <a:r>
              <a:rPr lang="en-US"/>
              <a:t>CO2</a:t>
            </a:r>
            <a:r>
              <a:rPr lang="fa-IR"/>
              <a:t> تولید نمک کربوکسیلیک اسید میکند.</a:t>
            </a:r>
            <a:endParaRPr lang="en-US"/>
          </a:p>
        </p:txBody>
      </p:sp>
      <p:pic>
        <p:nvPicPr>
          <p:cNvPr id="3481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38550"/>
            <a:ext cx="80772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165" name="Text Box 5"/>
          <p:cNvSpPr txBox="1">
            <a:spLocks noChangeArrowheads="1"/>
          </p:cNvSpPr>
          <p:nvPr/>
        </p:nvSpPr>
        <p:spPr bwMode="auto">
          <a:xfrm>
            <a:off x="9448800" y="5867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=&gt;</a:t>
            </a:r>
          </a:p>
        </p:txBody>
      </p:sp>
    </p:spTree>
    <p:extLst>
      <p:ext uri="{BB962C8B-B14F-4D97-AF65-F5344CB8AC3E}">
        <p14:creationId xmlns:p14="http://schemas.microsoft.com/office/powerpoint/2010/main" val="2716460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79B-95D3-4992-B073-5416CB2B4D06}" type="slidenum">
              <a:rPr lang="en-US"/>
              <a:pPr/>
              <a:t>13</a:t>
            </a:fld>
            <a:endParaRPr lang="en-US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هیدرولیز نیتریل </a:t>
            </a:r>
            <a:endParaRPr lang="en-US"/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4478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/>
              <a:t>اسید یا باز باعث هیدرولیز نیتریلها به کربوکسیلیک اسید میشوند.</a:t>
            </a:r>
            <a:endParaRPr lang="en-US"/>
          </a:p>
        </p:txBody>
      </p:sp>
      <p:pic>
        <p:nvPicPr>
          <p:cNvPr id="3491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326" y="3429001"/>
            <a:ext cx="7889875" cy="121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9189" name="Text Box 5"/>
          <p:cNvSpPr txBox="1">
            <a:spLocks noChangeArrowheads="1"/>
          </p:cNvSpPr>
          <p:nvPr/>
        </p:nvSpPr>
        <p:spPr bwMode="auto">
          <a:xfrm>
            <a:off x="9448800" y="5867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=&gt;</a:t>
            </a:r>
          </a:p>
        </p:txBody>
      </p:sp>
    </p:spTree>
    <p:extLst>
      <p:ext uri="{BB962C8B-B14F-4D97-AF65-F5344CB8AC3E}">
        <p14:creationId xmlns:p14="http://schemas.microsoft.com/office/powerpoint/2010/main" val="21558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93A-623B-4116-B3AC-2C92A60C53E6}" type="slidenum">
              <a:rPr lang="en-US"/>
              <a:pPr/>
              <a:t>14</a:t>
            </a:fld>
            <a:endParaRPr 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467600" cy="1143000"/>
          </a:xfrm>
        </p:spPr>
        <p:txBody>
          <a:bodyPr/>
          <a:lstStyle/>
          <a:p>
            <a:pPr rtl="1"/>
            <a:r>
              <a:rPr lang="fa-IR">
                <a:solidFill>
                  <a:schemeClr val="tx1"/>
                </a:solidFill>
                <a:sym typeface="Symbol" panose="05050102010706020507" pitchFamily="18" charset="2"/>
              </a:rPr>
              <a:t>احیاء به الکل نوع اول</a:t>
            </a:r>
            <a:endParaRPr lang="en-US">
              <a:solidFill>
                <a:schemeClr val="tx1"/>
              </a:solidFill>
              <a:sym typeface="Symbol" panose="05050102010706020507" pitchFamily="18" charset="2"/>
            </a:endParaRP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371600"/>
            <a:ext cx="8458200" cy="18288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2800"/>
              <a:t>از یک احیاءکننده قوی استفاده میشود </a:t>
            </a:r>
            <a:r>
              <a:rPr lang="en-US" sz="2800"/>
              <a:t>LiAlH</a:t>
            </a:r>
            <a:r>
              <a:rPr lang="en-US" sz="2800" baseline="-25000"/>
              <a:t>4</a:t>
            </a:r>
            <a:r>
              <a:rPr lang="fa-IR" sz="2800"/>
              <a:t>.</a:t>
            </a:r>
            <a:endParaRPr lang="en-US" sz="2800"/>
          </a:p>
          <a:p>
            <a:pPr algn="r" rtl="1"/>
            <a:r>
              <a:rPr lang="fa-IR" sz="2800"/>
              <a:t>بوران </a:t>
            </a:r>
            <a:r>
              <a:rPr lang="en-US" sz="2800"/>
              <a:t>BH3</a:t>
            </a:r>
            <a:r>
              <a:rPr lang="fa-IR" sz="2800"/>
              <a:t> در </a:t>
            </a:r>
            <a:r>
              <a:rPr lang="en-US" sz="2800"/>
              <a:t>THF</a:t>
            </a:r>
            <a:r>
              <a:rPr lang="fa-IR" sz="2800"/>
              <a:t> کربوکسیلیک اسیدها را به الکلها احیاء میکند در صورتی که کتونها در این شرایط احیاء نمیشوند. </a:t>
            </a:r>
            <a:endParaRPr lang="en-US" sz="2800"/>
          </a:p>
        </p:txBody>
      </p:sp>
      <p:grpSp>
        <p:nvGrpSpPr>
          <p:cNvPr id="350212" name="Group 4"/>
          <p:cNvGrpSpPr>
            <a:grpSpLocks/>
          </p:cNvGrpSpPr>
          <p:nvPr/>
        </p:nvGrpSpPr>
        <p:grpSpPr bwMode="auto">
          <a:xfrm>
            <a:off x="2159000" y="2959100"/>
            <a:ext cx="8083550" cy="3430588"/>
            <a:chOff x="400" y="1864"/>
            <a:chExt cx="5092" cy="2161"/>
          </a:xfrm>
        </p:grpSpPr>
        <p:sp>
          <p:nvSpPr>
            <p:cNvPr id="350213" name="Text Box 5"/>
            <p:cNvSpPr txBox="1">
              <a:spLocks noChangeArrowheads="1"/>
            </p:cNvSpPr>
            <p:nvPr/>
          </p:nvSpPr>
          <p:spPr bwMode="auto">
            <a:xfrm>
              <a:off x="5222" y="3792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pic>
          <p:nvPicPr>
            <p:cNvPr id="350214" name="Picture 6" descr="FG20_07-41UN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" y="1864"/>
              <a:ext cx="4496" cy="1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0215" name="Rectangle 7"/>
          <p:cNvSpPr>
            <a:spLocks noChangeArrowheads="1"/>
          </p:cNvSpPr>
          <p:nvPr/>
        </p:nvSpPr>
        <p:spPr bwMode="auto">
          <a:xfrm>
            <a:off x="2135189" y="4076700"/>
            <a:ext cx="10810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>
                <a:solidFill>
                  <a:schemeClr val="accent2"/>
                </a:solidFill>
                <a:cs typeface="Arial" panose="020B0604020202020204" pitchFamily="34" charset="0"/>
              </a:rPr>
              <a:t>مثال</a:t>
            </a:r>
            <a:endParaRPr lang="en-US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55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ED74-962B-43E1-A8CF-61AD50167F3F}" type="slidenum">
              <a:rPr lang="en-US"/>
              <a:pPr/>
              <a:t>15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مشتقات اسیدها</a:t>
            </a:r>
            <a:endParaRPr lang="en-US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4958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/>
              <a:t>گروه متصل به کربن آسیل مشخص کننده گروه عاملی ترکیب است: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-OH, </a:t>
            </a:r>
            <a:r>
              <a:rPr lang="fa-IR"/>
              <a:t>کربوکسیلیک اسید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-Cl, </a:t>
            </a:r>
            <a:r>
              <a:rPr lang="fa-IR"/>
              <a:t>اسید کلرید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-OR’, </a:t>
            </a:r>
            <a:r>
              <a:rPr lang="fa-IR"/>
              <a:t>استر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-NH</a:t>
            </a:r>
            <a:r>
              <a:rPr lang="en-US" baseline="-25000"/>
              <a:t>2</a:t>
            </a:r>
            <a:r>
              <a:rPr lang="en-US"/>
              <a:t>, </a:t>
            </a:r>
            <a:r>
              <a:rPr lang="fa-IR"/>
              <a:t>آمید</a:t>
            </a:r>
            <a:endParaRPr lang="en-US"/>
          </a:p>
          <a:p>
            <a:pPr algn="r" rtl="1">
              <a:lnSpc>
                <a:spcPct val="90000"/>
              </a:lnSpc>
            </a:pPr>
            <a:r>
              <a:rPr lang="fa-IR"/>
              <a:t>این گروههای عاملی از طریق واکنش جانشینی نوکلئوفیلی آسیلی بهم تبدیل میشوند.</a:t>
            </a:r>
          </a:p>
          <a:p>
            <a:pPr>
              <a:lnSpc>
                <a:spcPct val="90000"/>
              </a:lnSpc>
            </a:pPr>
            <a:r>
              <a:rPr lang="en-US"/>
              <a:t>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314388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62112-3C84-4E8E-A8E4-59160576DC29}" type="slidenum">
              <a:rPr lang="en-US"/>
              <a:pPr/>
              <a:t>16</a:t>
            </a:fld>
            <a:endParaRPr lang="en-US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9718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fa-IR" sz="4000"/>
              <a:t>پایان فصل</a:t>
            </a:r>
            <a:br>
              <a:rPr lang="fa-IR" sz="4000"/>
            </a:br>
            <a:r>
              <a:rPr lang="fa-IR" sz="4000"/>
              <a:t>هفتم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4052331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438400"/>
            <a:ext cx="7848600" cy="1905000"/>
          </a:xfrm>
        </p:spPr>
        <p:txBody>
          <a:bodyPr anchor="ctr"/>
          <a:lstStyle/>
          <a:p>
            <a:r>
              <a:rPr lang="fa-IR" sz="4400"/>
              <a:t>فصل هشتم </a:t>
            </a:r>
            <a:br>
              <a:rPr lang="fa-IR" sz="4400"/>
            </a:br>
            <a:r>
              <a:rPr lang="fa-IR" sz="4400"/>
              <a:t>مشتقات کربوکسیلیک اسید</a:t>
            </a:r>
            <a:endParaRPr lang="en-US" sz="4400"/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>
            <a:off x="2667000" y="5562600"/>
            <a:ext cx="7162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fa-IR" sz="2000">
                <a:cs typeface="Arial" panose="020B0604020202020204" pitchFamily="34" charset="0"/>
              </a:rPr>
              <a:t>علی رضا بنایی</a:t>
            </a:r>
          </a:p>
          <a:p>
            <a:pPr algn="ctr">
              <a:spcBef>
                <a:spcPct val="20000"/>
              </a:spcBef>
            </a:pPr>
            <a:r>
              <a:rPr lang="fa-IR" sz="2000">
                <a:cs typeface="Arial" panose="020B0604020202020204" pitchFamily="34" charset="0"/>
              </a:rPr>
              <a:t>پیام نور اردبیل</a:t>
            </a:r>
            <a:endParaRPr lang="en-US" sz="2000">
              <a:cs typeface="Arial" panose="020B0604020202020204" pitchFamily="34" charset="0"/>
            </a:endParaRPr>
          </a:p>
        </p:txBody>
      </p:sp>
      <p:sp>
        <p:nvSpPr>
          <p:cNvPr id="389124" name="Rectangle 4"/>
          <p:cNvSpPr>
            <a:spLocks noChangeArrowheads="1"/>
          </p:cNvSpPr>
          <p:nvPr/>
        </p:nvSpPr>
        <p:spPr bwMode="auto">
          <a:xfrm>
            <a:off x="2895600" y="5334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>
                <a:cs typeface="Arial" panose="020B0604020202020204" pitchFamily="34" charset="0"/>
                <a:sym typeface="Symbol" panose="05050102010706020507" pitchFamily="18" charset="2"/>
              </a:rPr>
              <a:t>شمی آلی 2</a:t>
            </a:r>
            <a:endParaRPr lang="en-US" sz="2800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17605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2F12-23C0-4CFB-8778-B1C0DF2DFFAC}" type="slidenum">
              <a:rPr lang="en-US"/>
              <a:pPr/>
              <a:t>18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مشتقات اسید</a:t>
            </a:r>
            <a:endParaRPr lang="en-US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828800"/>
          </a:xfrm>
        </p:spPr>
        <p:txBody>
          <a:bodyPr/>
          <a:lstStyle/>
          <a:p>
            <a:pPr algn="r" rtl="1"/>
            <a:r>
              <a:rPr lang="fa-IR"/>
              <a:t>همه مشتقات در محیط اسیدی یا بازی به کربوکسیلیک اسید هیدرولیز میشوند.</a:t>
            </a:r>
            <a:endParaRPr lang="en-US"/>
          </a:p>
          <a:p>
            <a:pPr algn="r" rtl="1"/>
            <a:r>
              <a:rPr lang="fa-IR"/>
              <a:t>استرها وآمیدها در طبیعت به وفور وجود دارد.</a:t>
            </a:r>
            <a:endParaRPr lang="en-US"/>
          </a:p>
        </p:txBody>
      </p:sp>
      <p:grpSp>
        <p:nvGrpSpPr>
          <p:cNvPr id="390148" name="Group 4"/>
          <p:cNvGrpSpPr>
            <a:grpSpLocks/>
          </p:cNvGrpSpPr>
          <p:nvPr/>
        </p:nvGrpSpPr>
        <p:grpSpPr bwMode="auto">
          <a:xfrm>
            <a:off x="2209801" y="4038602"/>
            <a:ext cx="8124825" cy="2087563"/>
            <a:chOff x="432" y="2544"/>
            <a:chExt cx="5118" cy="1315"/>
          </a:xfrm>
        </p:grpSpPr>
        <p:sp>
          <p:nvSpPr>
            <p:cNvPr id="390149" name="Text Box 5"/>
            <p:cNvSpPr txBox="1">
              <a:spLocks noChangeArrowheads="1"/>
            </p:cNvSpPr>
            <p:nvPr/>
          </p:nvSpPr>
          <p:spPr bwMode="auto">
            <a:xfrm>
              <a:off x="5270" y="3626"/>
              <a:ext cx="2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  <p:pic>
          <p:nvPicPr>
            <p:cNvPr id="390150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2544"/>
              <a:ext cx="5088" cy="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6592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04BE2-E49C-4611-A130-08B23221851C}" type="slidenum">
              <a:rPr lang="en-US"/>
              <a:pPr/>
              <a:t>19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fa-IR"/>
              <a:t>نامگذاری استرها</a:t>
            </a:r>
            <a:endParaRPr lang="en-US"/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18288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2800" i="1"/>
              <a:t>استرها بصورت</a:t>
            </a:r>
            <a:r>
              <a:rPr lang="en-US" sz="2800" i="1"/>
              <a:t>alkyl carboxylate </a:t>
            </a:r>
            <a:r>
              <a:rPr lang="fa-IR" sz="2800" i="1"/>
              <a:t> نامگذاری میشوند.</a:t>
            </a:r>
            <a:endParaRPr lang="en-US" sz="2800" i="1"/>
          </a:p>
          <a:p>
            <a:pPr algn="r" rtl="1"/>
            <a:r>
              <a:rPr lang="fa-IR" sz="2800"/>
              <a:t>آلکیل از الکل و کربوکسیلات از کربوکسیلیک اسید گرفته میشود.</a:t>
            </a:r>
            <a:endParaRPr lang="en-US" sz="2800"/>
          </a:p>
        </p:txBody>
      </p:sp>
      <p:sp>
        <p:nvSpPr>
          <p:cNvPr id="391172" name="Text Box 4"/>
          <p:cNvSpPr txBox="1">
            <a:spLocks noChangeArrowheads="1"/>
          </p:cNvSpPr>
          <p:nvPr/>
        </p:nvSpPr>
        <p:spPr bwMode="auto">
          <a:xfrm>
            <a:off x="2275856" y="4419601"/>
            <a:ext cx="28857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isobutyl acetate</a:t>
            </a:r>
          </a:p>
          <a:p>
            <a:pPr algn="ctr"/>
            <a:r>
              <a:rPr lang="en-US"/>
              <a:t>2-methylpropyl ethanoate</a:t>
            </a:r>
          </a:p>
        </p:txBody>
      </p:sp>
      <p:pic>
        <p:nvPicPr>
          <p:cNvPr id="391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429001"/>
            <a:ext cx="23622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1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429001"/>
            <a:ext cx="25146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1175" name="Group 7"/>
          <p:cNvGrpSpPr>
            <a:grpSpLocks/>
          </p:cNvGrpSpPr>
          <p:nvPr/>
        </p:nvGrpSpPr>
        <p:grpSpPr bwMode="auto">
          <a:xfrm>
            <a:off x="6602413" y="4687890"/>
            <a:ext cx="3640138" cy="1436688"/>
            <a:chOff x="3199" y="2953"/>
            <a:chExt cx="2293" cy="905"/>
          </a:xfrm>
        </p:grpSpPr>
        <p:sp>
          <p:nvSpPr>
            <p:cNvPr id="391176" name="Text Box 8"/>
            <p:cNvSpPr txBox="1">
              <a:spLocks noChangeArrowheads="1"/>
            </p:cNvSpPr>
            <p:nvPr/>
          </p:nvSpPr>
          <p:spPr bwMode="auto">
            <a:xfrm>
              <a:off x="3199" y="2953"/>
              <a:ext cx="136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benzyl formate</a:t>
              </a:r>
            </a:p>
            <a:p>
              <a:pPr algn="ctr"/>
              <a:r>
                <a:rPr lang="en-US"/>
                <a:t>benzyl methanoate</a:t>
              </a:r>
            </a:p>
          </p:txBody>
        </p:sp>
        <p:sp>
          <p:nvSpPr>
            <p:cNvPr id="391177" name="Text Box 9"/>
            <p:cNvSpPr txBox="1">
              <a:spLocks noChangeArrowheads="1"/>
            </p:cNvSpPr>
            <p:nvPr/>
          </p:nvSpPr>
          <p:spPr bwMode="auto">
            <a:xfrm>
              <a:off x="5222" y="3625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629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1" grpId="0" build="p" autoUpdateAnimBg="0"/>
      <p:bldP spid="3911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7964-CDE6-48B4-A047-476AA9FA811C}" type="slidenum">
              <a:rPr lang="en-US"/>
              <a:pPr/>
              <a:t>2</a:t>
            </a:fld>
            <a:endParaRPr lang="en-US"/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7467600" cy="1143000"/>
          </a:xfrm>
        </p:spPr>
        <p:txBody>
          <a:bodyPr/>
          <a:lstStyle/>
          <a:p>
            <a:pPr rtl="1"/>
            <a:r>
              <a:rPr lang="fa-IR"/>
              <a:t>مقدمه</a:t>
            </a:r>
            <a:endParaRPr lang="en-US"/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24000"/>
            <a:ext cx="8153400" cy="50292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/>
              <a:t>گروه عاملی در کربوکسیلیک اسید ها حاوی یک </a:t>
            </a:r>
            <a:r>
              <a:rPr lang="en-US"/>
              <a:t>C=O</a:t>
            </a:r>
            <a:r>
              <a:rPr lang="fa-IR"/>
              <a:t> با </a:t>
            </a:r>
            <a:r>
              <a:rPr lang="en-US"/>
              <a:t>OH</a:t>
            </a:r>
            <a:r>
              <a:rPr lang="fa-IR"/>
              <a:t> متصل به هم میباشد.</a:t>
            </a:r>
            <a:endParaRPr lang="en-US"/>
          </a:p>
          <a:p>
            <a:pPr algn="r" rtl="1">
              <a:lnSpc>
                <a:spcPct val="90000"/>
              </a:lnSpc>
            </a:pPr>
            <a:r>
              <a:rPr lang="fa-IR"/>
              <a:t>گروه کربوکسیلیک معمولا بصورت </a:t>
            </a:r>
            <a:r>
              <a:rPr lang="en-US"/>
              <a:t>–COOH</a:t>
            </a:r>
            <a:r>
              <a:rPr lang="fa-IR"/>
              <a:t> نوشته میشود.</a:t>
            </a:r>
            <a:endParaRPr lang="en-US"/>
          </a:p>
          <a:p>
            <a:pPr algn="r" rtl="1">
              <a:lnSpc>
                <a:spcPct val="90000"/>
              </a:lnSpc>
            </a:pPr>
            <a:r>
              <a:rPr lang="fa-IR"/>
              <a:t>دراسید های آلیفاتیک گروه آلکیل به </a:t>
            </a:r>
            <a:r>
              <a:rPr lang="en-US"/>
              <a:t>-COOH</a:t>
            </a:r>
            <a:r>
              <a:rPr lang="fa-IR"/>
              <a:t> وصل میشود.</a:t>
            </a:r>
            <a:endParaRPr lang="en-US"/>
          </a:p>
          <a:p>
            <a:pPr algn="r" rtl="1">
              <a:lnSpc>
                <a:spcPct val="90000"/>
              </a:lnSpc>
            </a:pPr>
            <a:r>
              <a:rPr lang="fa-IR"/>
              <a:t>اسید های آروماتیک دارای گروههای آریل هستند.</a:t>
            </a:r>
            <a:endParaRPr lang="en-US"/>
          </a:p>
          <a:p>
            <a:pPr algn="r" rtl="1">
              <a:lnSpc>
                <a:spcPct val="90000"/>
              </a:lnSpc>
            </a:pPr>
            <a:r>
              <a:rPr lang="fa-IR"/>
              <a:t>اسیدهای چرب درواقع اسیدهای آلیفاتیک دارای زنجیرهای بلند هستند.</a:t>
            </a:r>
            <a:r>
              <a:rPr lang="en-US"/>
              <a:t/>
            </a:r>
            <a:br>
              <a:rPr lang="en-US"/>
            </a:br>
            <a:r>
              <a:rPr lang="en-US"/>
              <a:t>   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361340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E5D6-004B-47B6-8E1A-69BA06C1ED57}" type="slidenum">
              <a:rPr lang="en-US"/>
              <a:pPr/>
              <a:t>20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نامگذاری آمیدها</a:t>
            </a:r>
            <a:endParaRPr lang="en-US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2667000"/>
          </a:xfrm>
        </p:spPr>
        <p:txBody>
          <a:bodyPr/>
          <a:lstStyle/>
          <a:p>
            <a:pPr algn="r" rtl="1"/>
            <a:r>
              <a:rPr lang="fa-IR">
                <a:sym typeface="Symbol" panose="05050102010706020507" pitchFamily="18" charset="2"/>
              </a:rPr>
              <a:t>برای آمید نوع اول </a:t>
            </a:r>
            <a:r>
              <a:rPr lang="en-US">
                <a:sym typeface="Symbol" panose="05050102010706020507" pitchFamily="18" charset="2"/>
              </a:rPr>
              <a:t>–ic</a:t>
            </a:r>
            <a:r>
              <a:rPr lang="fa-IR">
                <a:sym typeface="Symbol" panose="05050102010706020507" pitchFamily="18" charset="2"/>
              </a:rPr>
              <a:t> یا </a:t>
            </a:r>
            <a:r>
              <a:rPr lang="en-US">
                <a:sym typeface="Symbol" panose="05050102010706020507" pitchFamily="18" charset="2"/>
              </a:rPr>
              <a:t>–oic acid</a:t>
            </a:r>
            <a:r>
              <a:rPr lang="fa-IR">
                <a:sym typeface="Symbol" panose="05050102010706020507" pitchFamily="18" charset="2"/>
              </a:rPr>
              <a:t> را از نام کربوکسیلیک اسید برداشته و</a:t>
            </a:r>
            <a:r>
              <a:rPr lang="en-US">
                <a:sym typeface="Symbol" panose="05050102010706020507" pitchFamily="18" charset="2"/>
              </a:rPr>
              <a:t>-amide</a:t>
            </a:r>
            <a:r>
              <a:rPr lang="fa-IR">
                <a:sym typeface="Symbol" panose="05050102010706020507" pitchFamily="18" charset="2"/>
              </a:rPr>
              <a:t> اضافه میشود.</a:t>
            </a:r>
            <a:endParaRPr lang="en-US">
              <a:sym typeface="Symbol" panose="05050102010706020507" pitchFamily="18" charset="2"/>
            </a:endParaRPr>
          </a:p>
          <a:p>
            <a:pPr algn="r" rtl="1"/>
            <a:r>
              <a:rPr lang="fa-IR">
                <a:sym typeface="Symbol" panose="05050102010706020507" pitchFamily="18" charset="2"/>
              </a:rPr>
              <a:t>برای آمیدهای نوع2و3 گروههای الکیل متصل به نیتروژن بعد از </a:t>
            </a:r>
            <a:r>
              <a:rPr lang="en-US">
                <a:sym typeface="Symbol" panose="05050102010706020507" pitchFamily="18" charset="2"/>
              </a:rPr>
              <a:t>N-</a:t>
            </a:r>
            <a:r>
              <a:rPr lang="fa-IR">
                <a:sym typeface="Symbol" panose="05050102010706020507" pitchFamily="18" charset="2"/>
              </a:rPr>
              <a:t> آورده میشود.</a:t>
            </a:r>
            <a:endParaRPr lang="en-US">
              <a:sym typeface="Symbol" panose="05050102010706020507" pitchFamily="18" charset="2"/>
            </a:endParaRPr>
          </a:p>
        </p:txBody>
      </p:sp>
      <p:pic>
        <p:nvPicPr>
          <p:cNvPr id="392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724400"/>
            <a:ext cx="3505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2197" name="Group 5"/>
          <p:cNvGrpSpPr>
            <a:grpSpLocks/>
          </p:cNvGrpSpPr>
          <p:nvPr/>
        </p:nvGrpSpPr>
        <p:grpSpPr bwMode="auto">
          <a:xfrm>
            <a:off x="6122988" y="5029199"/>
            <a:ext cx="4271962" cy="1323975"/>
            <a:chOff x="2897" y="3168"/>
            <a:chExt cx="2691" cy="834"/>
          </a:xfrm>
        </p:grpSpPr>
        <p:sp>
          <p:nvSpPr>
            <p:cNvPr id="392198" name="Text Box 6"/>
            <p:cNvSpPr txBox="1">
              <a:spLocks noChangeArrowheads="1"/>
            </p:cNvSpPr>
            <p:nvPr/>
          </p:nvSpPr>
          <p:spPr bwMode="auto">
            <a:xfrm>
              <a:off x="2897" y="3168"/>
              <a:ext cx="2351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i="1"/>
                <a:t>N</a:t>
              </a:r>
              <a:r>
                <a:rPr lang="en-US"/>
                <a:t>-ethyl-</a:t>
              </a:r>
              <a:r>
                <a:rPr lang="en-US" i="1"/>
                <a:t>N</a:t>
              </a:r>
              <a:r>
                <a:rPr lang="en-US"/>
                <a:t>,2-dimethylpropanamide</a:t>
              </a:r>
            </a:p>
            <a:p>
              <a:pPr algn="ctr"/>
              <a:r>
                <a:rPr lang="en-US" i="1"/>
                <a:t>N</a:t>
              </a:r>
              <a:r>
                <a:rPr lang="en-US"/>
                <a:t>-ethyl-</a:t>
              </a:r>
              <a:r>
                <a:rPr lang="en-US" i="1"/>
                <a:t>N</a:t>
              </a:r>
              <a:r>
                <a:rPr lang="en-US"/>
                <a:t>-methylisobutyramide</a:t>
              </a:r>
            </a:p>
          </p:txBody>
        </p:sp>
        <p:sp>
          <p:nvSpPr>
            <p:cNvPr id="392199" name="Text Box 7"/>
            <p:cNvSpPr txBox="1">
              <a:spLocks noChangeArrowheads="1"/>
            </p:cNvSpPr>
            <p:nvPr/>
          </p:nvSpPr>
          <p:spPr bwMode="auto">
            <a:xfrm>
              <a:off x="5318" y="3769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277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2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2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3811-7AD0-4935-BE0B-2C6B551CF58F}" type="slidenum">
              <a:rPr lang="en-US"/>
              <a:pPr/>
              <a:t>21</a:t>
            </a:fld>
            <a:endParaRPr 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rtl="1"/>
            <a:r>
              <a:rPr lang="fa-IR"/>
              <a:t>نیتریلها</a:t>
            </a:r>
            <a:endParaRPr lang="en-US"/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44676"/>
            <a:ext cx="8001000" cy="1660525"/>
          </a:xfrm>
        </p:spPr>
        <p:txBody>
          <a:bodyPr/>
          <a:lstStyle/>
          <a:p>
            <a:pPr algn="r" rtl="1"/>
            <a:r>
              <a:rPr lang="en-US">
                <a:sym typeface="Symbol" panose="05050102010706020507" pitchFamily="18" charset="2"/>
              </a:rPr>
              <a:t>-CN</a:t>
            </a:r>
            <a:r>
              <a:rPr lang="fa-IR">
                <a:sym typeface="Symbol" panose="05050102010706020507" pitchFamily="18" charset="2"/>
              </a:rPr>
              <a:t> به کربوکسیلیک اسید هیدرولیز میشود بنابراین جزو مشتقات اسیدهاست.</a:t>
            </a:r>
            <a:endParaRPr lang="en-US">
              <a:sym typeface="Symbol" panose="05050102010706020507" pitchFamily="18" charset="2"/>
            </a:endParaRPr>
          </a:p>
          <a:p>
            <a:endParaRPr lang="en-US">
              <a:sym typeface="Symbol" panose="05050102010706020507" pitchFamily="18" charset="2"/>
            </a:endParaRPr>
          </a:p>
        </p:txBody>
      </p:sp>
      <p:grpSp>
        <p:nvGrpSpPr>
          <p:cNvPr id="393220" name="Group 4"/>
          <p:cNvGrpSpPr>
            <a:grpSpLocks/>
          </p:cNvGrpSpPr>
          <p:nvPr/>
        </p:nvGrpSpPr>
        <p:grpSpPr bwMode="auto">
          <a:xfrm>
            <a:off x="2406651" y="3657601"/>
            <a:ext cx="7845425" cy="2701925"/>
            <a:chOff x="556" y="2304"/>
            <a:chExt cx="4942" cy="1702"/>
          </a:xfrm>
        </p:grpSpPr>
        <p:sp>
          <p:nvSpPr>
            <p:cNvPr id="393221" name="Text Box 5"/>
            <p:cNvSpPr txBox="1">
              <a:spLocks noChangeArrowheads="1"/>
            </p:cNvSpPr>
            <p:nvPr/>
          </p:nvSpPr>
          <p:spPr bwMode="auto">
            <a:xfrm>
              <a:off x="5228" y="3648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pic>
          <p:nvPicPr>
            <p:cNvPr id="393222" name="Picture 6" descr="FG21_01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" y="2304"/>
              <a:ext cx="4648" cy="17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4912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1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86D1-8D03-48BD-B441-C10992C896A5}" type="slidenum">
              <a:rPr lang="en-US"/>
              <a:pPr/>
              <a:t>22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143000"/>
          </a:xfrm>
        </p:spPr>
        <p:txBody>
          <a:bodyPr/>
          <a:lstStyle/>
          <a:p>
            <a:r>
              <a:rPr lang="fa-IR"/>
              <a:t>نامگذاری نیتریلها</a:t>
            </a:r>
            <a:endParaRPr lang="en-US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76400"/>
            <a:ext cx="8382000" cy="2362200"/>
          </a:xfrm>
        </p:spPr>
        <p:txBody>
          <a:bodyPr/>
          <a:lstStyle/>
          <a:p>
            <a:pPr algn="r" rtl="1"/>
            <a:r>
              <a:rPr lang="fa-IR"/>
              <a:t>برای نامگذاری </a:t>
            </a:r>
            <a:r>
              <a:rPr lang="en-US"/>
              <a:t>IUPAC</a:t>
            </a:r>
            <a:r>
              <a:rPr lang="fa-IR"/>
              <a:t> به نام آلکان مربوطه</a:t>
            </a:r>
            <a:r>
              <a:rPr lang="en-US"/>
              <a:t>nitrile</a:t>
            </a:r>
            <a:r>
              <a:rPr lang="fa-IR"/>
              <a:t> اضافه میشود.</a:t>
            </a:r>
            <a:endParaRPr lang="en-US"/>
          </a:p>
          <a:p>
            <a:pPr algn="r" rtl="1"/>
            <a:r>
              <a:rPr lang="fa-IR"/>
              <a:t>نام متداول نیتریلها از کربوکسیلیک اسید گرفته میشود.جایگزینی </a:t>
            </a:r>
            <a:r>
              <a:rPr lang="en-US"/>
              <a:t>–ic acid</a:t>
            </a:r>
            <a:r>
              <a:rPr lang="fa-IR"/>
              <a:t> با </a:t>
            </a:r>
            <a:r>
              <a:rPr lang="en-US"/>
              <a:t>–onitrile</a:t>
            </a:r>
            <a:r>
              <a:rPr lang="fa-IR"/>
              <a:t>.</a:t>
            </a:r>
            <a:endParaRPr lang="en-US"/>
          </a:p>
        </p:txBody>
      </p:sp>
      <p:pic>
        <p:nvPicPr>
          <p:cNvPr id="394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86201"/>
            <a:ext cx="29718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4245" name="Text Box 5"/>
          <p:cNvSpPr txBox="1">
            <a:spLocks noChangeArrowheads="1"/>
          </p:cNvSpPr>
          <p:nvPr/>
        </p:nvSpPr>
        <p:spPr bwMode="auto">
          <a:xfrm>
            <a:off x="2751949" y="5029201"/>
            <a:ext cx="24256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5-bromohexanenitrile</a:t>
            </a:r>
          </a:p>
          <a:p>
            <a:pPr algn="ctr"/>
            <a:r>
              <a:rPr lang="en-US">
                <a:sym typeface="Symbol" panose="05050102010706020507" pitchFamily="18" charset="2"/>
              </a:rPr>
              <a:t>-bromocapronitrile</a:t>
            </a:r>
          </a:p>
        </p:txBody>
      </p:sp>
      <p:pic>
        <p:nvPicPr>
          <p:cNvPr id="394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962401"/>
            <a:ext cx="18288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6003926" y="5297489"/>
            <a:ext cx="325441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Cyclohexanecarbonitrile</a:t>
            </a:r>
            <a:br>
              <a:rPr lang="en-US"/>
            </a:br>
            <a:r>
              <a:rPr lang="en-US"/>
              <a:t>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361407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build="p" autoUpdateAnimBg="0"/>
      <p:bldP spid="394245" grpId="0" autoUpdateAnimBg="0"/>
      <p:bldP spid="39424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FE296-CD2D-4F69-90F8-8AEC24039E00}" type="slidenum">
              <a:rPr lang="en-US"/>
              <a:pPr/>
              <a:t>23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اسید هالیدها</a:t>
            </a:r>
            <a:endParaRPr lang="en-US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8458200" cy="18288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2800"/>
              <a:t>از اسیدها فعالترند هالوژن دانسیته الکترونی را از کربونیل میگیرد.</a:t>
            </a:r>
            <a:endParaRPr lang="en-US" sz="2800"/>
          </a:p>
          <a:p>
            <a:pPr algn="r" rtl="1"/>
            <a:r>
              <a:rPr lang="fa-IR" sz="2800"/>
              <a:t>نامگذاری با جایگذینی </a:t>
            </a:r>
            <a:r>
              <a:rPr lang="en-US" sz="2800"/>
              <a:t>–ic acid</a:t>
            </a:r>
            <a:r>
              <a:rPr lang="fa-IR" sz="2800"/>
              <a:t> با </a:t>
            </a:r>
            <a:r>
              <a:rPr lang="en-US" sz="2800"/>
              <a:t>–yl halide</a:t>
            </a:r>
            <a:r>
              <a:rPr lang="fa-IR" sz="2800"/>
              <a:t> انجام میشود.</a:t>
            </a:r>
            <a:endParaRPr lang="en-US" sz="2800"/>
          </a:p>
        </p:txBody>
      </p:sp>
      <p:pic>
        <p:nvPicPr>
          <p:cNvPr id="395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592514"/>
            <a:ext cx="213360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5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86201"/>
            <a:ext cx="2286000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5270" name="Text Box 6"/>
          <p:cNvSpPr txBox="1">
            <a:spLocks noChangeArrowheads="1"/>
          </p:cNvSpPr>
          <p:nvPr/>
        </p:nvSpPr>
        <p:spPr bwMode="auto">
          <a:xfrm>
            <a:off x="2409826" y="5486400"/>
            <a:ext cx="18902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benzoyl chloride</a:t>
            </a:r>
          </a:p>
        </p:txBody>
      </p:sp>
      <p:sp>
        <p:nvSpPr>
          <p:cNvPr id="395271" name="Text Box 7"/>
          <p:cNvSpPr txBox="1">
            <a:spLocks noChangeArrowheads="1"/>
          </p:cNvSpPr>
          <p:nvPr/>
        </p:nvSpPr>
        <p:spPr bwMode="auto">
          <a:xfrm>
            <a:off x="6837422" y="4992688"/>
            <a:ext cx="290977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3-bromobutanoyl bromide</a:t>
            </a:r>
          </a:p>
          <a:p>
            <a:pPr algn="ctr"/>
            <a:r>
              <a:rPr lang="en-US">
                <a:sym typeface="Symbol" panose="05050102010706020507" pitchFamily="18" charset="2"/>
              </a:rPr>
              <a:t>-bromobutyryl bromide</a:t>
            </a:r>
            <a:br>
              <a:rPr lang="en-US">
                <a:sym typeface="Symbol" panose="05050102010706020507" pitchFamily="18" charset="2"/>
              </a:rPr>
            </a:br>
            <a:r>
              <a:rPr lang="en-US">
                <a:sym typeface="Symbol" panose="05050102010706020507" pitchFamily="18" charset="2"/>
              </a:rPr>
              <a:t>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25028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5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5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5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5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7" grpId="0" build="p" autoUpdateAnimBg="0"/>
      <p:bldP spid="395270" grpId="0" autoUpdateAnimBg="0"/>
      <p:bldP spid="39527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3042-A2A5-49F4-8C0E-01D1823C0BD5}" type="slidenum">
              <a:rPr lang="en-US"/>
              <a:pPr/>
              <a:t>24</a:t>
            </a:fld>
            <a:endParaRPr 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نامگذاری انیدریدها</a:t>
            </a:r>
            <a:endParaRPr lang="en-US"/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8077200" cy="2438400"/>
          </a:xfrm>
        </p:spPr>
        <p:txBody>
          <a:bodyPr/>
          <a:lstStyle/>
          <a:p>
            <a:pPr algn="r" rtl="1"/>
            <a:r>
              <a:rPr lang="fa-IR"/>
              <a:t>کلمه  </a:t>
            </a:r>
            <a:r>
              <a:rPr lang="en-US"/>
              <a:t>acid</a:t>
            </a:r>
            <a:r>
              <a:rPr lang="fa-IR"/>
              <a:t> را با </a:t>
            </a:r>
            <a:r>
              <a:rPr lang="en-US"/>
              <a:t>anhydride</a:t>
            </a:r>
            <a:r>
              <a:rPr lang="fa-IR"/>
              <a:t> جایگذین کنید.</a:t>
            </a:r>
            <a:endParaRPr lang="en-US"/>
          </a:p>
          <a:p>
            <a:pPr algn="r" rtl="1"/>
            <a:r>
              <a:rPr lang="fa-IR"/>
              <a:t>برای انیدریدهای مخلوط از نام هر دو اسید استفاده شود.</a:t>
            </a:r>
            <a:endParaRPr lang="en-US"/>
          </a:p>
          <a:p>
            <a:pPr algn="r" rtl="1"/>
            <a:r>
              <a:rPr lang="fa-IR"/>
              <a:t>دی اسیدها اگر حلقه های 5و6 عضوی باشند تشکیل انیدرید میدهند.</a:t>
            </a:r>
            <a:endParaRPr lang="en-US"/>
          </a:p>
        </p:txBody>
      </p:sp>
      <p:pic>
        <p:nvPicPr>
          <p:cNvPr id="396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038601"/>
            <a:ext cx="2819400" cy="99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6293" name="Text Box 5"/>
          <p:cNvSpPr txBox="1">
            <a:spLocks noChangeArrowheads="1"/>
          </p:cNvSpPr>
          <p:nvPr/>
        </p:nvSpPr>
        <p:spPr bwMode="auto">
          <a:xfrm>
            <a:off x="2884120" y="5029201"/>
            <a:ext cx="21771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ethanoic anhydride</a:t>
            </a:r>
          </a:p>
          <a:p>
            <a:pPr algn="ctr"/>
            <a:r>
              <a:rPr lang="en-US"/>
              <a:t>acetic anhydride</a:t>
            </a:r>
          </a:p>
        </p:txBody>
      </p:sp>
      <p:pic>
        <p:nvPicPr>
          <p:cNvPr id="39629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3581400"/>
            <a:ext cx="175577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6295" name="Group 7"/>
          <p:cNvGrpSpPr>
            <a:grpSpLocks/>
          </p:cNvGrpSpPr>
          <p:nvPr/>
        </p:nvGrpSpPr>
        <p:grpSpPr bwMode="auto">
          <a:xfrm>
            <a:off x="6107113" y="5410198"/>
            <a:ext cx="4211638" cy="866775"/>
            <a:chOff x="2887" y="3408"/>
            <a:chExt cx="2653" cy="546"/>
          </a:xfrm>
        </p:grpSpPr>
        <p:sp>
          <p:nvSpPr>
            <p:cNvPr id="396296" name="Text Box 8"/>
            <p:cNvSpPr txBox="1">
              <a:spLocks noChangeArrowheads="1"/>
            </p:cNvSpPr>
            <p:nvPr/>
          </p:nvSpPr>
          <p:spPr bwMode="auto">
            <a:xfrm>
              <a:off x="2887" y="3408"/>
              <a:ext cx="2401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1,2-benzenedicarboxylic anhydride</a:t>
              </a:r>
            </a:p>
            <a:p>
              <a:pPr algn="ctr"/>
              <a:r>
                <a:rPr lang="en-US"/>
                <a:t>phthalic anhydride</a:t>
              </a:r>
            </a:p>
          </p:txBody>
        </p:sp>
        <p:sp>
          <p:nvSpPr>
            <p:cNvPr id="396297" name="Text Box 9"/>
            <p:cNvSpPr txBox="1">
              <a:spLocks noChangeArrowheads="1"/>
            </p:cNvSpPr>
            <p:nvPr/>
          </p:nvSpPr>
          <p:spPr bwMode="auto">
            <a:xfrm>
              <a:off x="5270" y="3721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506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6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6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build="p" autoUpdateAnimBg="0"/>
      <p:bldP spid="39629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0030-BA5A-481F-B3B0-312C95DA8E84}" type="slidenum">
              <a:rPr lang="en-US"/>
              <a:pPr/>
              <a:t>25</a:t>
            </a:fld>
            <a:endParaRPr lang="en-US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457200"/>
            <a:ext cx="4572000" cy="1143000"/>
          </a:xfrm>
        </p:spPr>
        <p:txBody>
          <a:bodyPr/>
          <a:lstStyle/>
          <a:p>
            <a:pPr rtl="1"/>
            <a:r>
              <a:rPr lang="fa-IR" sz="4000"/>
              <a:t>نقطه جوش</a:t>
            </a:r>
            <a:endParaRPr lang="en-US" sz="4000"/>
          </a:p>
        </p:txBody>
      </p:sp>
      <p:sp>
        <p:nvSpPr>
          <p:cNvPr id="397315" name="Text Box 3"/>
          <p:cNvSpPr txBox="1">
            <a:spLocks noChangeArrowheads="1"/>
          </p:cNvSpPr>
          <p:nvPr/>
        </p:nvSpPr>
        <p:spPr bwMode="auto">
          <a:xfrm>
            <a:off x="7493841" y="5300664"/>
            <a:ext cx="18501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>
                <a:cs typeface="Arial" panose="020B0604020202020204" pitchFamily="34" charset="0"/>
                <a:sym typeface="Symbol" panose="05050102010706020507" pitchFamily="18" charset="2"/>
              </a:rPr>
              <a:t>حتی آمیدهای نوع سوم</a:t>
            </a:r>
          </a:p>
          <a:p>
            <a:pPr algn="r" rtl="1"/>
            <a:r>
              <a:rPr lang="fa-IR">
                <a:cs typeface="Arial" panose="020B0604020202020204" pitchFamily="34" charset="0"/>
                <a:sym typeface="Symbol" panose="05050102010706020507" pitchFamily="18" charset="2"/>
              </a:rPr>
              <a:t> جذب قوی دارند</a:t>
            </a:r>
            <a:endParaRPr lang="en-US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pic>
        <p:nvPicPr>
          <p:cNvPr id="397316" name="Picture 4" descr="FG21_02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138" y="228600"/>
            <a:ext cx="4335462" cy="59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7317" name="Group 5"/>
          <p:cNvGrpSpPr>
            <a:grpSpLocks/>
          </p:cNvGrpSpPr>
          <p:nvPr/>
        </p:nvGrpSpPr>
        <p:grpSpPr bwMode="auto">
          <a:xfrm>
            <a:off x="6324600" y="1371601"/>
            <a:ext cx="3308350" cy="5210175"/>
            <a:chOff x="3504" y="672"/>
            <a:chExt cx="2084" cy="3282"/>
          </a:xfrm>
        </p:grpSpPr>
        <p:sp>
          <p:nvSpPr>
            <p:cNvPr id="397318" name="Text Box 6"/>
            <p:cNvSpPr txBox="1">
              <a:spLocks noChangeArrowheads="1"/>
            </p:cNvSpPr>
            <p:nvPr/>
          </p:nvSpPr>
          <p:spPr bwMode="auto">
            <a:xfrm>
              <a:off x="5318" y="3721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pic>
          <p:nvPicPr>
            <p:cNvPr id="397319" name="Picture 7" descr="FG21_03-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672"/>
              <a:ext cx="1689" cy="22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97320" name="Rectangle 8"/>
          <p:cNvSpPr>
            <a:spLocks noChangeArrowheads="1"/>
          </p:cNvSpPr>
          <p:nvPr/>
        </p:nvSpPr>
        <p:spPr bwMode="auto">
          <a:xfrm>
            <a:off x="6383338" y="4508501"/>
            <a:ext cx="2736850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>
                <a:cs typeface="Arial" panose="020B0604020202020204" pitchFamily="34" charset="0"/>
              </a:rPr>
              <a:t>جذب بین مولکولی</a:t>
            </a:r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56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5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2EF0-4199-459A-B8A8-2C4925973C24}" type="slidenum">
              <a:rPr lang="en-US"/>
              <a:pPr/>
              <a:t>26</a:t>
            </a:fld>
            <a:endParaRPr 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تبدیل داخلی مشتقات کربوکسیلیک اسید </a:t>
            </a:r>
            <a:endParaRPr lang="en-US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8763000" cy="1905000"/>
          </a:xfrm>
        </p:spPr>
        <p:txBody>
          <a:bodyPr/>
          <a:lstStyle/>
          <a:p>
            <a:pPr algn="r" rtl="1"/>
            <a:r>
              <a:rPr lang="fa-IR"/>
              <a:t>نوکلئوفیل به کربونیل اضافه شده تشکیل حدواسط چهار وجهی میدهد.</a:t>
            </a:r>
            <a:endParaRPr lang="en-US"/>
          </a:p>
          <a:p>
            <a:pPr algn="r" rtl="1"/>
            <a:r>
              <a:rPr lang="fa-IR"/>
              <a:t>گروه خارج شونده خارج و </a:t>
            </a:r>
            <a:r>
              <a:rPr lang="en-US"/>
              <a:t>C=O</a:t>
            </a:r>
            <a:r>
              <a:rPr lang="fa-IR"/>
              <a:t>دوباره تشکیل میشود.</a:t>
            </a:r>
            <a:endParaRPr lang="en-US"/>
          </a:p>
        </p:txBody>
      </p:sp>
      <p:pic>
        <p:nvPicPr>
          <p:cNvPr id="398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230688"/>
            <a:ext cx="3886200" cy="125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8341" name="Group 5"/>
          <p:cNvGrpSpPr>
            <a:grpSpLocks/>
          </p:cNvGrpSpPr>
          <p:nvPr/>
        </p:nvGrpSpPr>
        <p:grpSpPr bwMode="auto">
          <a:xfrm>
            <a:off x="5638801" y="4459289"/>
            <a:ext cx="4613275" cy="1778000"/>
            <a:chOff x="2592" y="2809"/>
            <a:chExt cx="2906" cy="1120"/>
          </a:xfrm>
        </p:grpSpPr>
        <p:pic>
          <p:nvPicPr>
            <p:cNvPr id="39834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2809"/>
              <a:ext cx="2064" cy="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98343" name="Text Box 7"/>
            <p:cNvSpPr txBox="1">
              <a:spLocks noChangeArrowheads="1"/>
            </p:cNvSpPr>
            <p:nvPr/>
          </p:nvSpPr>
          <p:spPr bwMode="auto">
            <a:xfrm>
              <a:off x="5228" y="3696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085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BD76-00B1-40F5-9E9A-9CEFD822D110}" type="slidenum">
              <a:rPr lang="en-US"/>
              <a:pPr/>
              <a:t>27</a:t>
            </a:fld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/>
          <a:lstStyle/>
          <a:p>
            <a:r>
              <a:rPr lang="fa-IR"/>
              <a:t>فعالیت</a:t>
            </a:r>
            <a:endParaRPr lang="en-US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990600"/>
            <a:ext cx="7772400" cy="1143000"/>
          </a:xfrm>
        </p:spPr>
        <p:txBody>
          <a:bodyPr/>
          <a:lstStyle/>
          <a:p>
            <a:pPr algn="ctr" rtl="1">
              <a:buFontTx/>
              <a:buNone/>
            </a:pPr>
            <a:r>
              <a:rPr lang="fa-IR"/>
              <a:t>هرچه قدرت بازی گروه خارج شونده افزایش مییابد فعالیت کاهش مییابد.</a:t>
            </a:r>
            <a:endParaRPr lang="en-US"/>
          </a:p>
        </p:txBody>
      </p:sp>
      <p:sp>
        <p:nvSpPr>
          <p:cNvPr id="399364" name="Text Box 4"/>
          <p:cNvSpPr txBox="1">
            <a:spLocks noChangeArrowheads="1"/>
          </p:cNvSpPr>
          <p:nvPr/>
        </p:nvSpPr>
        <p:spPr bwMode="auto">
          <a:xfrm>
            <a:off x="9753600" y="5867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=&gt;</a:t>
            </a:r>
          </a:p>
        </p:txBody>
      </p:sp>
      <p:pic>
        <p:nvPicPr>
          <p:cNvPr id="399365" name="Picture 5" descr="FG21_08-08UN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57401"/>
            <a:ext cx="7315200" cy="464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50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570C-08F2-46EF-BAB1-C08845A26560}" type="slidenum">
              <a:rPr lang="en-US"/>
              <a:pPr/>
              <a:t>28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52400"/>
            <a:ext cx="7848600" cy="1524000"/>
          </a:xfrm>
        </p:spPr>
        <p:txBody>
          <a:bodyPr/>
          <a:lstStyle/>
          <a:p>
            <a:pPr rtl="1"/>
            <a:r>
              <a:rPr lang="fa-IR"/>
              <a:t>تبدیل داخلی مشتقات</a:t>
            </a:r>
            <a:endParaRPr lang="en-US"/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553200" y="2057400"/>
            <a:ext cx="3810000" cy="41148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 sz="2800"/>
              <a:t>مشتقات فعالتر میتوانند به مشتقات کم فعالتر تبدیل شوند.</a:t>
            </a:r>
            <a:endParaRPr lang="en-US" sz="2800"/>
          </a:p>
        </p:txBody>
      </p:sp>
      <p:sp>
        <p:nvSpPr>
          <p:cNvPr id="400388" name="Text Box 4"/>
          <p:cNvSpPr txBox="1">
            <a:spLocks noChangeArrowheads="1"/>
          </p:cNvSpPr>
          <p:nvPr/>
        </p:nvSpPr>
        <p:spPr bwMode="auto">
          <a:xfrm>
            <a:off x="9525000" y="57912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=&gt;</a:t>
            </a:r>
          </a:p>
        </p:txBody>
      </p:sp>
      <p:pic>
        <p:nvPicPr>
          <p:cNvPr id="400389" name="Picture 5" descr="FG21_09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57300"/>
            <a:ext cx="46482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735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D9B9-9340-4205-A8A2-BBD824A133C9}" type="slidenum">
              <a:rPr lang="en-US"/>
              <a:pPr/>
              <a:t>29</a:t>
            </a:fld>
            <a:endParaRPr lang="en-US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772400" cy="1143000"/>
          </a:xfrm>
        </p:spPr>
        <p:txBody>
          <a:bodyPr/>
          <a:lstStyle/>
          <a:p>
            <a:pPr rtl="1"/>
            <a:r>
              <a:rPr lang="fa-IR"/>
              <a:t>تبدیل اسید کلرید به انیدرید</a:t>
            </a:r>
            <a:endParaRPr lang="en-US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8229600" cy="4114800"/>
          </a:xfrm>
        </p:spPr>
        <p:txBody>
          <a:bodyPr/>
          <a:lstStyle/>
          <a:p>
            <a:pPr algn="r" rtl="1"/>
            <a:r>
              <a:rPr lang="fa-IR"/>
              <a:t>اسید یا کربوکسیلات به  </a:t>
            </a:r>
            <a:r>
              <a:rPr lang="en-US"/>
              <a:t>C=O</a:t>
            </a:r>
            <a:r>
              <a:rPr lang="fa-IR"/>
              <a:t> حمله میکند.</a:t>
            </a:r>
            <a:endParaRPr lang="en-US"/>
          </a:p>
          <a:p>
            <a:pPr algn="r" rtl="1"/>
            <a:r>
              <a:rPr lang="fa-IR"/>
              <a:t>حدواسط چهار وجهی تشکیل میشود.</a:t>
            </a:r>
          </a:p>
          <a:p>
            <a:pPr algn="r" rtl="1"/>
            <a:r>
              <a:rPr lang="fa-IR"/>
              <a:t>یون  کلرید خارج  </a:t>
            </a:r>
            <a:r>
              <a:rPr lang="en-US"/>
              <a:t>C=O</a:t>
            </a:r>
            <a:r>
              <a:rPr lang="fa-IR"/>
              <a:t> تشکیل و </a:t>
            </a:r>
            <a:r>
              <a:rPr lang="en-US"/>
              <a:t>H+</a:t>
            </a:r>
            <a:r>
              <a:rPr lang="fa-IR"/>
              <a:t> گرفته میشود.</a:t>
            </a:r>
            <a:endParaRPr lang="en-US"/>
          </a:p>
        </p:txBody>
      </p:sp>
      <p:pic>
        <p:nvPicPr>
          <p:cNvPr id="4014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038600"/>
            <a:ext cx="8382000" cy="172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670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4AAA-0278-4900-A192-2705B9EE1757}" type="slidenum">
              <a:rPr lang="en-US"/>
              <a:pPr/>
              <a:t>3</a:t>
            </a:fld>
            <a:endParaRPr lang="en-US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IUPAC </a:t>
            </a:r>
            <a:r>
              <a:rPr lang="fa-IR"/>
              <a:t>نام</a:t>
            </a:r>
            <a:endParaRPr lang="en-US"/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1828800"/>
          </a:xfrm>
        </p:spPr>
        <p:txBody>
          <a:bodyPr/>
          <a:lstStyle/>
          <a:p>
            <a:pPr algn="r" rtl="1"/>
            <a:r>
              <a:rPr lang="en-US"/>
              <a:t>-e</a:t>
            </a:r>
            <a:r>
              <a:rPr lang="fa-IR"/>
              <a:t> را از </a:t>
            </a:r>
            <a:r>
              <a:rPr lang="en-US"/>
              <a:t>alkane</a:t>
            </a:r>
            <a:r>
              <a:rPr lang="fa-IR"/>
              <a:t> برداشته و </a:t>
            </a:r>
            <a:r>
              <a:rPr lang="en-US"/>
              <a:t>–oic acid</a:t>
            </a:r>
            <a:r>
              <a:rPr lang="fa-IR"/>
              <a:t> را جایگذین میکنیم.</a:t>
            </a:r>
            <a:endParaRPr lang="en-US"/>
          </a:p>
          <a:p>
            <a:pPr algn="r" rtl="1"/>
            <a:r>
              <a:rPr lang="fa-IR"/>
              <a:t>کربن کربوکسیلیک اسید کربن شماره یک است.</a:t>
            </a:r>
            <a:endParaRPr lang="en-US"/>
          </a:p>
        </p:txBody>
      </p:sp>
      <p:pic>
        <p:nvPicPr>
          <p:cNvPr id="3389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429000"/>
            <a:ext cx="2514600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949" name="Text Box 5"/>
          <p:cNvSpPr txBox="1">
            <a:spLocks noChangeArrowheads="1"/>
          </p:cNvSpPr>
          <p:nvPr/>
        </p:nvSpPr>
        <p:spPr bwMode="auto">
          <a:xfrm>
            <a:off x="2743200" y="4494213"/>
            <a:ext cx="24320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2-chlorobutanoic acid</a:t>
            </a:r>
          </a:p>
        </p:txBody>
      </p:sp>
      <p:pic>
        <p:nvPicPr>
          <p:cNvPr id="3389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429001"/>
            <a:ext cx="2514600" cy="129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8951" name="Group 7"/>
          <p:cNvGrpSpPr>
            <a:grpSpLocks/>
          </p:cNvGrpSpPr>
          <p:nvPr/>
        </p:nvGrpSpPr>
        <p:grpSpPr bwMode="auto">
          <a:xfrm>
            <a:off x="6096000" y="4800599"/>
            <a:ext cx="4222750" cy="1400175"/>
            <a:chOff x="2880" y="3024"/>
            <a:chExt cx="2660" cy="882"/>
          </a:xfrm>
        </p:grpSpPr>
        <p:sp>
          <p:nvSpPr>
            <p:cNvPr id="338952" name="Text Box 8"/>
            <p:cNvSpPr txBox="1">
              <a:spLocks noChangeArrowheads="1"/>
            </p:cNvSpPr>
            <p:nvPr/>
          </p:nvSpPr>
          <p:spPr bwMode="auto">
            <a:xfrm>
              <a:off x="2880" y="3024"/>
              <a:ext cx="261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i="1"/>
                <a:t>trans</a:t>
              </a:r>
              <a:r>
                <a:rPr lang="en-US"/>
                <a:t>-3-phenyl-2-propenoic acid (cinnamic acid)</a:t>
              </a:r>
            </a:p>
          </p:txBody>
        </p:sp>
        <p:sp>
          <p:nvSpPr>
            <p:cNvPr id="338953" name="Text Box 9"/>
            <p:cNvSpPr txBox="1">
              <a:spLocks noChangeArrowheads="1"/>
            </p:cNvSpPr>
            <p:nvPr/>
          </p:nvSpPr>
          <p:spPr bwMode="auto">
            <a:xfrm>
              <a:off x="5270" y="3673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969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build="p" autoUpdateAnimBg="0"/>
      <p:bldP spid="338949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6307-8653-429B-ABEF-E73731857A02}" type="slidenum">
              <a:rPr lang="en-US"/>
              <a:pPr/>
              <a:t>30</a:t>
            </a:fld>
            <a:endParaRPr lang="en-US"/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اسید کلرید به استر</a:t>
            </a:r>
            <a:endParaRPr lang="en-US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4114800"/>
          </a:xfrm>
        </p:spPr>
        <p:txBody>
          <a:bodyPr/>
          <a:lstStyle/>
          <a:p>
            <a:pPr algn="r" rtl="1"/>
            <a:r>
              <a:rPr lang="fa-IR"/>
              <a:t>الکل به کربونیل حمله میکند.</a:t>
            </a:r>
            <a:endParaRPr lang="en-US"/>
          </a:p>
          <a:p>
            <a:pPr algn="r" rtl="1"/>
            <a:r>
              <a:rPr lang="fa-IR"/>
              <a:t>حدواسط چهار تایی تشکیل میشود.</a:t>
            </a:r>
            <a:endParaRPr lang="en-US"/>
          </a:p>
          <a:p>
            <a:pPr algn="r" rtl="1"/>
            <a:r>
              <a:rPr lang="fa-IR"/>
              <a:t>یون  کلرید خارج  </a:t>
            </a:r>
            <a:r>
              <a:rPr lang="en-US"/>
              <a:t>C=O</a:t>
            </a:r>
            <a:r>
              <a:rPr lang="fa-IR"/>
              <a:t> تشکیل و </a:t>
            </a:r>
            <a:r>
              <a:rPr lang="en-US"/>
              <a:t>H+</a:t>
            </a:r>
            <a:r>
              <a:rPr lang="fa-IR"/>
              <a:t> گرفته میشود.</a:t>
            </a:r>
            <a:endParaRPr lang="en-US"/>
          </a:p>
          <a:p>
            <a:pPr algn="r" rtl="1"/>
            <a:endParaRPr lang="en-US"/>
          </a:p>
        </p:txBody>
      </p:sp>
      <p:pic>
        <p:nvPicPr>
          <p:cNvPr id="402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4572001"/>
            <a:ext cx="830580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040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BE61-A47B-42EA-AA73-EC785B0C4ED5}" type="slidenum">
              <a:rPr lang="en-US"/>
              <a:pPr/>
              <a:t>31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1"/>
            <a:ext cx="7772400" cy="803275"/>
          </a:xfrm>
        </p:spPr>
        <p:txBody>
          <a:bodyPr>
            <a:normAutofit fontScale="90000"/>
          </a:bodyPr>
          <a:lstStyle/>
          <a:p>
            <a:r>
              <a:rPr lang="fa-IR" sz="4000"/>
              <a:t>اسید کلرید به آمید </a:t>
            </a:r>
            <a:br>
              <a:rPr lang="fa-IR" sz="4000"/>
            </a:br>
            <a:endParaRPr lang="en-US" sz="4000"/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676400"/>
            <a:ext cx="7772400" cy="1752600"/>
          </a:xfrm>
        </p:spPr>
        <p:txBody>
          <a:bodyPr/>
          <a:lstStyle/>
          <a:p>
            <a:pPr algn="r" rtl="1"/>
            <a:r>
              <a:rPr lang="fa-IR">
                <a:sym typeface="Symbol" panose="05050102010706020507" pitchFamily="18" charset="2"/>
              </a:rPr>
              <a:t>آمونیاک ایجاد آمید نوع 1 میکند.</a:t>
            </a:r>
            <a:endParaRPr lang="en-US">
              <a:sym typeface="Symbol" panose="05050102010706020507" pitchFamily="18" charset="2"/>
            </a:endParaRPr>
          </a:p>
          <a:p>
            <a:pPr algn="r" rtl="1"/>
            <a:r>
              <a:rPr lang="fa-IR">
                <a:sym typeface="Symbol" panose="05050102010706020507" pitchFamily="18" charset="2"/>
              </a:rPr>
              <a:t>آمین نوع 1 ایجاد آمید نوع2 میکند.  </a:t>
            </a:r>
            <a:endParaRPr lang="en-US">
              <a:sym typeface="Symbol" panose="05050102010706020507" pitchFamily="18" charset="2"/>
            </a:endParaRPr>
          </a:p>
          <a:p>
            <a:pPr algn="r" rtl="1"/>
            <a:r>
              <a:rPr lang="fa-IR">
                <a:sym typeface="Symbol" panose="05050102010706020507" pitchFamily="18" charset="2"/>
              </a:rPr>
              <a:t>آمید نوع 2 ایجاد آمید نوع 3 میکند.</a:t>
            </a:r>
            <a:endParaRPr lang="en-US">
              <a:sym typeface="Symbol" panose="05050102010706020507" pitchFamily="18" charset="2"/>
            </a:endParaRPr>
          </a:p>
        </p:txBody>
      </p:sp>
      <p:grpSp>
        <p:nvGrpSpPr>
          <p:cNvPr id="403460" name="Group 4"/>
          <p:cNvGrpSpPr>
            <a:grpSpLocks/>
          </p:cNvGrpSpPr>
          <p:nvPr/>
        </p:nvGrpSpPr>
        <p:grpSpPr bwMode="auto">
          <a:xfrm>
            <a:off x="1828800" y="3810001"/>
            <a:ext cx="8458200" cy="2351088"/>
            <a:chOff x="192" y="2400"/>
            <a:chExt cx="5328" cy="1481"/>
          </a:xfrm>
        </p:grpSpPr>
        <p:pic>
          <p:nvPicPr>
            <p:cNvPr id="403461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400"/>
              <a:ext cx="5328" cy="1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3462" name="Text Box 6"/>
            <p:cNvSpPr txBox="1">
              <a:spLocks noChangeArrowheads="1"/>
            </p:cNvSpPr>
            <p:nvPr/>
          </p:nvSpPr>
          <p:spPr bwMode="auto">
            <a:xfrm>
              <a:off x="5040" y="3648"/>
              <a:ext cx="4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506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7B21-37D8-4BC7-9FBF-125AA93B3D42}" type="slidenum">
              <a:rPr lang="en-US"/>
              <a:pPr/>
              <a:t>32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pPr rtl="1"/>
            <a:r>
              <a:rPr lang="fa-IR"/>
              <a:t>انیدرید به استر</a:t>
            </a:r>
            <a:endParaRPr lang="en-US"/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4114800"/>
          </a:xfrm>
        </p:spPr>
        <p:txBody>
          <a:bodyPr/>
          <a:lstStyle/>
          <a:p>
            <a:pPr algn="r" rtl="1"/>
            <a:r>
              <a:rPr lang="fa-IR"/>
              <a:t>الکل به </a:t>
            </a:r>
            <a:r>
              <a:rPr lang="en-US"/>
              <a:t>C=O</a:t>
            </a:r>
            <a:r>
              <a:rPr lang="fa-IR"/>
              <a:t> انیدرید حمله میکند.</a:t>
            </a:r>
            <a:endParaRPr lang="en-US"/>
          </a:p>
          <a:p>
            <a:pPr algn="r" rtl="1"/>
            <a:r>
              <a:rPr lang="fa-IR"/>
              <a:t>حدواسط تتراهدرال تشکیل میشود.</a:t>
            </a:r>
            <a:endParaRPr lang="en-US"/>
          </a:p>
          <a:p>
            <a:pPr algn="r" rtl="1"/>
            <a:r>
              <a:rPr lang="fa-IR"/>
              <a:t>یون کربوکسیلات خارج </a:t>
            </a:r>
            <a:r>
              <a:rPr lang="en-US"/>
              <a:t>C=O</a:t>
            </a:r>
            <a:r>
              <a:rPr lang="fa-IR"/>
              <a:t> دوباره تشکیل و </a:t>
            </a:r>
            <a:r>
              <a:rPr lang="en-US"/>
              <a:t>H+</a:t>
            </a:r>
            <a:r>
              <a:rPr lang="fa-IR"/>
              <a:t> جذب میشود.</a:t>
            </a:r>
            <a:r>
              <a:rPr lang="en-US"/>
              <a:t/>
            </a:r>
            <a:br>
              <a:rPr lang="en-US"/>
            </a:br>
            <a:r>
              <a:rPr lang="en-US"/>
              <a:t>      </a:t>
            </a:r>
          </a:p>
        </p:txBody>
      </p:sp>
      <p:pic>
        <p:nvPicPr>
          <p:cNvPr id="404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038600"/>
            <a:ext cx="8534400" cy="139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78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C15B-DCAE-4C63-8834-FB44E05793BB}" type="slidenum">
              <a:rPr lang="en-US"/>
              <a:pPr/>
              <a:t>33</a:t>
            </a:fld>
            <a:endParaRPr lang="en-US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انیدرید به آمید</a:t>
            </a:r>
            <a:endParaRPr lang="en-US"/>
          </a:p>
        </p:txBody>
      </p:sp>
      <p:grpSp>
        <p:nvGrpSpPr>
          <p:cNvPr id="405507" name="Group 3"/>
          <p:cNvGrpSpPr>
            <a:grpSpLocks/>
          </p:cNvGrpSpPr>
          <p:nvPr/>
        </p:nvGrpSpPr>
        <p:grpSpPr bwMode="auto">
          <a:xfrm>
            <a:off x="1981200" y="4038601"/>
            <a:ext cx="8305800" cy="2122488"/>
            <a:chOff x="288" y="2544"/>
            <a:chExt cx="5232" cy="1337"/>
          </a:xfrm>
        </p:grpSpPr>
        <p:pic>
          <p:nvPicPr>
            <p:cNvPr id="40550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2544"/>
              <a:ext cx="5232" cy="8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5509" name="Text Box 5"/>
            <p:cNvSpPr txBox="1">
              <a:spLocks noChangeArrowheads="1"/>
            </p:cNvSpPr>
            <p:nvPr/>
          </p:nvSpPr>
          <p:spPr bwMode="auto">
            <a:xfrm>
              <a:off x="5040" y="3648"/>
              <a:ext cx="4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=&gt;</a:t>
              </a:r>
            </a:p>
          </p:txBody>
        </p:sp>
      </p:grpSp>
      <p:sp>
        <p:nvSpPr>
          <p:cNvPr id="405510" name="Rectangle 6"/>
          <p:cNvSpPr>
            <a:spLocks noChangeArrowheads="1"/>
          </p:cNvSpPr>
          <p:nvPr/>
        </p:nvSpPr>
        <p:spPr bwMode="auto">
          <a:xfrm>
            <a:off x="2135189" y="2060575"/>
            <a:ext cx="770572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buFontTx/>
              <a:buChar char="•"/>
            </a:pPr>
            <a:r>
              <a:rPr lang="fa-IR" sz="3200">
                <a:cs typeface="Arial" panose="020B0604020202020204" pitchFamily="34" charset="0"/>
                <a:sym typeface="Symbol" panose="05050102010706020507" pitchFamily="18" charset="2"/>
              </a:rPr>
              <a:t>آمونیاک ایجاد آمید نوع 1 میکند.</a:t>
            </a:r>
            <a:endParaRPr lang="en-US" sz="3200"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r" rtl="1">
              <a:buFontTx/>
              <a:buChar char="•"/>
            </a:pPr>
            <a:r>
              <a:rPr lang="fa-IR" sz="3200">
                <a:cs typeface="Arial" panose="020B0604020202020204" pitchFamily="34" charset="0"/>
                <a:sym typeface="Symbol" panose="05050102010706020507" pitchFamily="18" charset="2"/>
              </a:rPr>
              <a:t>آمین نوع 1 ایجاد آمید نوع2 میکند.  </a:t>
            </a:r>
            <a:endParaRPr lang="en-US" sz="3200"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r" rtl="1">
              <a:buFontTx/>
              <a:buChar char="•"/>
            </a:pPr>
            <a:r>
              <a:rPr lang="fa-IR" sz="3200">
                <a:cs typeface="Arial" panose="020B0604020202020204" pitchFamily="34" charset="0"/>
                <a:sym typeface="Symbol" panose="05050102010706020507" pitchFamily="18" charset="2"/>
              </a:rPr>
              <a:t>آمید نوع 2 ایجاد آمید نوع 3 میکند.</a:t>
            </a:r>
            <a:endParaRPr lang="en-US" sz="3200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9117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73FC-5136-4402-88CB-220FBF879579}" type="slidenum">
              <a:rPr lang="en-US"/>
              <a:pPr/>
              <a:t>34</a:t>
            </a:fld>
            <a:endParaRPr 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استر به آمید</a:t>
            </a:r>
            <a:endParaRPr lang="en-US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1219200"/>
          </a:xfrm>
        </p:spPr>
        <p:txBody>
          <a:bodyPr/>
          <a:lstStyle/>
          <a:p>
            <a:pPr algn="r" rtl="1"/>
            <a:r>
              <a:rPr lang="fa-IR">
                <a:sym typeface="Symbol" panose="05050102010706020507" pitchFamily="18" charset="2"/>
              </a:rPr>
              <a:t>نوکلئوفیل باید  </a:t>
            </a:r>
            <a:r>
              <a:rPr lang="en-US">
                <a:sym typeface="Symbol" panose="05050102010706020507" pitchFamily="18" charset="2"/>
              </a:rPr>
              <a:t>NH3</a:t>
            </a:r>
            <a:r>
              <a:rPr lang="fa-IR">
                <a:sym typeface="Symbol" panose="05050102010706020507" pitchFamily="18" charset="2"/>
              </a:rPr>
              <a:t> یا آمین نوع1 باشد.</a:t>
            </a:r>
            <a:endParaRPr lang="en-US">
              <a:sym typeface="Symbol" panose="05050102010706020507" pitchFamily="18" charset="2"/>
            </a:endParaRPr>
          </a:p>
          <a:p>
            <a:pPr algn="r" rtl="1"/>
            <a:r>
              <a:rPr lang="fa-IR">
                <a:sym typeface="Symbol" panose="05050102010706020507" pitchFamily="18" charset="2"/>
              </a:rPr>
              <a:t>حرارت طولانی لازم دارد.</a:t>
            </a:r>
            <a:endParaRPr lang="en-US">
              <a:sym typeface="Symbol" panose="05050102010706020507" pitchFamily="18" charset="2"/>
            </a:endParaRPr>
          </a:p>
        </p:txBody>
      </p:sp>
      <p:pic>
        <p:nvPicPr>
          <p:cNvPr id="406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971800"/>
            <a:ext cx="8305800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6533" name="Group 5"/>
          <p:cNvGrpSpPr>
            <a:grpSpLocks/>
          </p:cNvGrpSpPr>
          <p:nvPr/>
        </p:nvGrpSpPr>
        <p:grpSpPr bwMode="auto">
          <a:xfrm>
            <a:off x="7696200" y="4648199"/>
            <a:ext cx="2546350" cy="1400175"/>
            <a:chOff x="3888" y="2928"/>
            <a:chExt cx="1604" cy="882"/>
          </a:xfrm>
        </p:grpSpPr>
        <p:sp>
          <p:nvSpPr>
            <p:cNvPr id="406534" name="AutoShape 6"/>
            <p:cNvSpPr>
              <a:spLocks noChangeArrowheads="1"/>
            </p:cNvSpPr>
            <p:nvPr/>
          </p:nvSpPr>
          <p:spPr bwMode="auto">
            <a:xfrm>
              <a:off x="3888" y="2928"/>
              <a:ext cx="1152" cy="336"/>
            </a:xfrm>
            <a:prstGeom prst="wedgeRectCallout">
              <a:avLst>
                <a:gd name="adj1" fmla="val -21181"/>
                <a:gd name="adj2" fmla="val -186014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rtl="1"/>
              <a:r>
                <a:rPr lang="fa-IR">
                  <a:cs typeface="Arial" panose="020B0604020202020204" pitchFamily="34" charset="0"/>
                </a:rPr>
                <a:t>عجیب!</a:t>
              </a:r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406535" name="Text Box 7"/>
            <p:cNvSpPr txBox="1">
              <a:spLocks noChangeArrowheads="1"/>
            </p:cNvSpPr>
            <p:nvPr/>
          </p:nvSpPr>
          <p:spPr bwMode="auto">
            <a:xfrm>
              <a:off x="5222" y="3577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748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1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505B-BB81-45AE-8DFA-F34C703960DF}" type="slidenum">
              <a:rPr lang="en-US"/>
              <a:pPr/>
              <a:t>35</a:t>
            </a:fld>
            <a:endParaRPr 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fa-IR"/>
              <a:t>گروههای خارج شونده</a:t>
            </a:r>
            <a:endParaRPr lang="en-US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10668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/>
              <a:t>بازهای قوی گروههای خارج شونده خوبی نیستند مگر آنکه در مرحله گرمازا خازج شوند.</a:t>
            </a:r>
            <a:endParaRPr lang="en-US"/>
          </a:p>
        </p:txBody>
      </p:sp>
      <p:sp>
        <p:nvSpPr>
          <p:cNvPr id="407556" name="Text Box 4"/>
          <p:cNvSpPr txBox="1">
            <a:spLocks noChangeArrowheads="1"/>
          </p:cNvSpPr>
          <p:nvPr/>
        </p:nvSpPr>
        <p:spPr bwMode="auto">
          <a:xfrm>
            <a:off x="9982200" y="5867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=&gt;</a:t>
            </a:r>
          </a:p>
        </p:txBody>
      </p:sp>
      <p:pic>
        <p:nvPicPr>
          <p:cNvPr id="407557" name="Picture 5" descr="FG21_10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667001"/>
            <a:ext cx="73914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0205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9FE5E-3122-4FB7-961C-0129C073C604}" type="slidenum">
              <a:rPr lang="en-US"/>
              <a:pPr/>
              <a:t>36</a:t>
            </a:fld>
            <a:endParaRPr 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1143000"/>
          </a:xfrm>
        </p:spPr>
        <p:txBody>
          <a:bodyPr/>
          <a:lstStyle/>
          <a:p>
            <a:r>
              <a:rPr lang="fa-IR"/>
              <a:t>هیدرولیز اسید کلریدها و انیدریدها</a:t>
            </a: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8534400" cy="1905000"/>
          </a:xfrm>
        </p:spPr>
        <p:txBody>
          <a:bodyPr/>
          <a:lstStyle/>
          <a:p>
            <a:pPr algn="r" rtl="1"/>
            <a:r>
              <a:rPr lang="fa-IR"/>
              <a:t>هیدرولیز سریع انجام میشود حتی با روطوبت هوا وبون کاتالیزور اسیدی و بازی.</a:t>
            </a:r>
            <a:endParaRPr lang="en-US"/>
          </a:p>
          <a:p>
            <a:pPr algn="r" rtl="1"/>
            <a:r>
              <a:rPr lang="fa-IR"/>
              <a:t>معرف بایستی توسط رطوبت پروتونه شود.</a:t>
            </a:r>
            <a:endParaRPr lang="en-US"/>
          </a:p>
        </p:txBody>
      </p:sp>
      <p:grpSp>
        <p:nvGrpSpPr>
          <p:cNvPr id="408580" name="Group 4"/>
          <p:cNvGrpSpPr>
            <a:grpSpLocks/>
          </p:cNvGrpSpPr>
          <p:nvPr/>
        </p:nvGrpSpPr>
        <p:grpSpPr bwMode="auto">
          <a:xfrm>
            <a:off x="2324100" y="4191001"/>
            <a:ext cx="7886700" cy="1970088"/>
            <a:chOff x="504" y="2640"/>
            <a:chExt cx="4968" cy="1241"/>
          </a:xfrm>
        </p:grpSpPr>
        <p:pic>
          <p:nvPicPr>
            <p:cNvPr id="408581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" y="2640"/>
              <a:ext cx="4824" cy="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8582" name="Text Box 6"/>
            <p:cNvSpPr txBox="1">
              <a:spLocks noChangeArrowheads="1"/>
            </p:cNvSpPr>
            <p:nvPr/>
          </p:nvSpPr>
          <p:spPr bwMode="auto">
            <a:xfrm>
              <a:off x="5040" y="3648"/>
              <a:ext cx="4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552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79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24F2-9295-4500-927A-FA48AF2167DE}" type="slidenum">
              <a:rPr lang="en-US"/>
              <a:pPr/>
              <a:t>37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هیدرولیز اسید به استر</a:t>
            </a:r>
            <a:endParaRPr lang="en-US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905000"/>
          </a:xfrm>
        </p:spPr>
        <p:txBody>
          <a:bodyPr/>
          <a:lstStyle/>
          <a:p>
            <a:pPr algn="r" rtl="1"/>
            <a:r>
              <a:rPr lang="fa-IR"/>
              <a:t>عکس استری شدن فیشر</a:t>
            </a:r>
            <a:endParaRPr lang="en-US"/>
          </a:p>
          <a:p>
            <a:pPr algn="r" rtl="1"/>
            <a:r>
              <a:rPr lang="fa-IR"/>
              <a:t>همه مراحل تعادلی</a:t>
            </a:r>
            <a:endParaRPr lang="en-US"/>
          </a:p>
          <a:p>
            <a:pPr algn="r" rtl="1"/>
            <a:r>
              <a:rPr lang="fa-IR"/>
              <a:t>آب به مقدار اضافی استفاده شود.</a:t>
            </a:r>
            <a:endParaRPr lang="en-US"/>
          </a:p>
        </p:txBody>
      </p:sp>
      <p:grpSp>
        <p:nvGrpSpPr>
          <p:cNvPr id="409604" name="Group 4"/>
          <p:cNvGrpSpPr>
            <a:grpSpLocks/>
          </p:cNvGrpSpPr>
          <p:nvPr/>
        </p:nvGrpSpPr>
        <p:grpSpPr bwMode="auto">
          <a:xfrm>
            <a:off x="2514600" y="4191001"/>
            <a:ext cx="7696200" cy="1970088"/>
            <a:chOff x="624" y="2640"/>
            <a:chExt cx="4848" cy="1241"/>
          </a:xfrm>
        </p:grpSpPr>
        <p:pic>
          <p:nvPicPr>
            <p:cNvPr id="409605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640"/>
              <a:ext cx="4608" cy="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9606" name="Text Box 6"/>
            <p:cNvSpPr txBox="1">
              <a:spLocks noChangeArrowheads="1"/>
            </p:cNvSpPr>
            <p:nvPr/>
          </p:nvSpPr>
          <p:spPr bwMode="auto">
            <a:xfrm>
              <a:off x="5040" y="3648"/>
              <a:ext cx="4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522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7E62-8790-4249-859E-682C6E16CF41}" type="slidenum">
              <a:rPr lang="en-US"/>
              <a:pPr/>
              <a:t>38</a:t>
            </a:fld>
            <a:endParaRPr lang="en-US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هیدرولیز آمیدها</a:t>
            </a:r>
            <a:endParaRPr lang="en-US"/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4478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/>
              <a:t>حرارت طولانی با اسید 6 مولار یا سود 40% لازم دارد.</a:t>
            </a:r>
            <a:endParaRPr lang="en-US"/>
          </a:p>
        </p:txBody>
      </p:sp>
      <p:pic>
        <p:nvPicPr>
          <p:cNvPr id="4106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386138"/>
            <a:ext cx="7239000" cy="103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0629" name="Group 5"/>
          <p:cNvGrpSpPr>
            <a:grpSpLocks/>
          </p:cNvGrpSpPr>
          <p:nvPr/>
        </p:nvGrpSpPr>
        <p:grpSpPr bwMode="auto">
          <a:xfrm>
            <a:off x="2209800" y="4602165"/>
            <a:ext cx="8001000" cy="1558925"/>
            <a:chOff x="432" y="2899"/>
            <a:chExt cx="5040" cy="982"/>
          </a:xfrm>
        </p:grpSpPr>
        <p:pic>
          <p:nvPicPr>
            <p:cNvPr id="4106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2899"/>
              <a:ext cx="4848" cy="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0631" name="Text Box 7"/>
            <p:cNvSpPr txBox="1">
              <a:spLocks noChangeArrowheads="1"/>
            </p:cNvSpPr>
            <p:nvPr/>
          </p:nvSpPr>
          <p:spPr bwMode="auto">
            <a:xfrm>
              <a:off x="5040" y="3648"/>
              <a:ext cx="4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843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7F4B-E164-4CC8-9D75-F2775E2BA75C}" type="slidenum">
              <a:rPr lang="en-US"/>
              <a:pPr/>
              <a:t>39</a:t>
            </a:fld>
            <a:endParaRPr 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هیدرولیز نیتریل</a:t>
            </a:r>
            <a:endParaRPr lang="en-US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752600"/>
            <a:ext cx="7772400" cy="2362200"/>
          </a:xfrm>
        </p:spPr>
        <p:txBody>
          <a:bodyPr/>
          <a:lstStyle/>
          <a:p>
            <a:pPr algn="r" rtl="1"/>
            <a:r>
              <a:rPr lang="fa-IR"/>
              <a:t>در شرایط ملایم نیتریلها به آمید هیدرولیز میشوند.</a:t>
            </a:r>
            <a:endParaRPr lang="en-US"/>
          </a:p>
          <a:p>
            <a:pPr algn="r" rtl="1"/>
            <a:r>
              <a:rPr lang="fa-IR"/>
              <a:t>حرارت دادن در محیط های آبی از اسید یا باز نیتریلها رابه اسید هیدرولیز میکند.</a:t>
            </a:r>
            <a:endParaRPr lang="en-US"/>
          </a:p>
        </p:txBody>
      </p:sp>
      <p:grpSp>
        <p:nvGrpSpPr>
          <p:cNvPr id="411652" name="Group 4"/>
          <p:cNvGrpSpPr>
            <a:grpSpLocks/>
          </p:cNvGrpSpPr>
          <p:nvPr/>
        </p:nvGrpSpPr>
        <p:grpSpPr bwMode="auto">
          <a:xfrm>
            <a:off x="2057400" y="4191000"/>
            <a:ext cx="7924800" cy="1753613"/>
            <a:chOff x="96" y="2640"/>
            <a:chExt cx="5520" cy="1277"/>
          </a:xfrm>
        </p:grpSpPr>
        <p:pic>
          <p:nvPicPr>
            <p:cNvPr id="41165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640"/>
              <a:ext cx="5520" cy="10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1654" name="Text Box 6"/>
            <p:cNvSpPr txBox="1">
              <a:spLocks noChangeArrowheads="1"/>
            </p:cNvSpPr>
            <p:nvPr/>
          </p:nvSpPr>
          <p:spPr bwMode="auto">
            <a:xfrm>
              <a:off x="5040" y="3648"/>
              <a:ext cx="43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55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2C36B-AF78-4579-845E-380BCC46DC8F}" type="slidenum">
              <a:rPr lang="en-US"/>
              <a:pPr/>
              <a:t>4</a:t>
            </a:fld>
            <a:endParaRPr lang="en-US"/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7467600" cy="1143000"/>
          </a:xfrm>
        </p:spPr>
        <p:txBody>
          <a:bodyPr/>
          <a:lstStyle/>
          <a:p>
            <a:r>
              <a:rPr lang="fa-IR"/>
              <a:t>نام اسیدهای حلقوی</a:t>
            </a:r>
            <a:endParaRPr lang="en-US"/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76400"/>
            <a:ext cx="8763000" cy="1905000"/>
          </a:xfrm>
        </p:spPr>
        <p:txBody>
          <a:bodyPr/>
          <a:lstStyle/>
          <a:p>
            <a:pPr algn="r" rtl="1"/>
            <a:r>
              <a:rPr lang="fa-IR"/>
              <a:t>سیکلوآلکان متصل به </a:t>
            </a:r>
            <a:r>
              <a:rPr lang="en-US"/>
              <a:t>–COOH </a:t>
            </a:r>
            <a:r>
              <a:rPr lang="fa-IR"/>
              <a:t> بصورت سیکلوآلکان کربوکسیلیک اسید نامگذاری میشود.</a:t>
            </a:r>
            <a:endParaRPr lang="en-US"/>
          </a:p>
          <a:p>
            <a:pPr algn="r" rtl="1"/>
            <a:r>
              <a:rPr lang="fa-IR"/>
              <a:t>اسیدهای آروماتیک بصورت بنزوئیک اسید نامگذاری میشوند.</a:t>
            </a:r>
            <a:endParaRPr lang="en-US"/>
          </a:p>
        </p:txBody>
      </p:sp>
      <p:pic>
        <p:nvPicPr>
          <p:cNvPr id="3399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86200"/>
            <a:ext cx="2438400" cy="143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1720851" y="5334000"/>
            <a:ext cx="42306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panose="02020603050405020304" pitchFamily="18" charset="0"/>
              </a:rPr>
              <a:t>2-</a:t>
            </a:r>
            <a:r>
              <a:rPr lang="en-US"/>
              <a:t>isopropylcyclopentanecarboxylic</a:t>
            </a:r>
            <a:r>
              <a:rPr lang="en-US">
                <a:latin typeface="Times New Roman" panose="02020603050405020304" pitchFamily="18" charset="0"/>
              </a:rPr>
              <a:t> </a:t>
            </a:r>
            <a:r>
              <a:rPr lang="en-US"/>
              <a:t>acid</a:t>
            </a:r>
          </a:p>
        </p:txBody>
      </p:sp>
      <p:pic>
        <p:nvPicPr>
          <p:cNvPr id="3399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886200"/>
            <a:ext cx="2057400" cy="131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9975" name="Text Box 7"/>
          <p:cNvSpPr txBox="1">
            <a:spLocks noChangeArrowheads="1"/>
          </p:cNvSpPr>
          <p:nvPr/>
        </p:nvSpPr>
        <p:spPr bwMode="auto">
          <a:xfrm>
            <a:off x="7572183" y="5181600"/>
            <a:ext cx="246894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anose="02020603050405020304" pitchFamily="18" charset="0"/>
              </a:rPr>
              <a:t>o</a:t>
            </a:r>
            <a:r>
              <a:rPr lang="en-US">
                <a:latin typeface="Times New Roman" panose="02020603050405020304" pitchFamily="18" charset="0"/>
              </a:rPr>
              <a:t>-</a:t>
            </a:r>
            <a:r>
              <a:rPr lang="en-US"/>
              <a:t>hydroxybenzoic</a:t>
            </a:r>
            <a:r>
              <a:rPr lang="en-US">
                <a:latin typeface="Times New Roman" panose="02020603050405020304" pitchFamily="18" charset="0"/>
              </a:rPr>
              <a:t> </a:t>
            </a:r>
            <a:r>
              <a:rPr lang="en-US"/>
              <a:t>acid</a:t>
            </a:r>
          </a:p>
          <a:p>
            <a:pPr algn="ctr"/>
            <a:r>
              <a:rPr lang="en-US"/>
              <a:t>(salicylic acid)</a:t>
            </a:r>
            <a:br>
              <a:rPr lang="en-US"/>
            </a:br>
            <a:r>
              <a:rPr lang="en-US">
                <a:latin typeface="Times New Roman" panose="02020603050405020304" pitchFamily="18" charset="0"/>
              </a:rPr>
              <a:t>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353837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build="p" autoUpdateAnimBg="0"/>
      <p:bldP spid="339973" grpId="0" autoUpdateAnimBg="0"/>
      <p:bldP spid="339975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EFA9-C645-4DAA-8134-3E90BD81A52A}" type="slidenum">
              <a:rPr lang="en-US"/>
              <a:pPr/>
              <a:t>40</a:t>
            </a:fld>
            <a:endParaRPr 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سنتز اسید کلرید</a:t>
            </a:r>
            <a:endParaRPr lang="en-US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828800"/>
          </a:xfrm>
        </p:spPr>
        <p:txBody>
          <a:bodyPr/>
          <a:lstStyle/>
          <a:p>
            <a:pPr algn="r" rtl="1"/>
            <a:r>
              <a:rPr lang="fa-IR"/>
              <a:t>از تیونیل کلرید </a:t>
            </a:r>
            <a:r>
              <a:rPr lang="en-US"/>
              <a:t>SOCl</a:t>
            </a:r>
            <a:r>
              <a:rPr lang="en-US" baseline="-25000"/>
              <a:t>2</a:t>
            </a:r>
            <a:r>
              <a:rPr lang="fa-IR"/>
              <a:t> یا اگرالیل کلرید </a:t>
            </a:r>
            <a:r>
              <a:rPr lang="en-US"/>
              <a:t>(COCl)</a:t>
            </a:r>
            <a:r>
              <a:rPr lang="en-US" baseline="-25000"/>
              <a:t>2</a:t>
            </a:r>
            <a:r>
              <a:rPr lang="fa-IR"/>
              <a:t> اتفاده میشود.</a:t>
            </a:r>
            <a:endParaRPr lang="en-US"/>
          </a:p>
          <a:p>
            <a:pPr algn="r" rtl="1"/>
            <a:r>
              <a:rPr lang="fa-IR"/>
              <a:t>ایر محصولات گازی است.</a:t>
            </a:r>
            <a:endParaRPr lang="en-US"/>
          </a:p>
        </p:txBody>
      </p:sp>
      <p:grpSp>
        <p:nvGrpSpPr>
          <p:cNvPr id="412676" name="Group 4"/>
          <p:cNvGrpSpPr>
            <a:grpSpLocks/>
          </p:cNvGrpSpPr>
          <p:nvPr/>
        </p:nvGrpSpPr>
        <p:grpSpPr bwMode="auto">
          <a:xfrm>
            <a:off x="2495550" y="3733800"/>
            <a:ext cx="7747000" cy="2162175"/>
            <a:chOff x="612" y="2352"/>
            <a:chExt cx="4880" cy="1362"/>
          </a:xfrm>
        </p:grpSpPr>
        <p:pic>
          <p:nvPicPr>
            <p:cNvPr id="412677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352"/>
              <a:ext cx="4536" cy="10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2678" name="Text Box 6"/>
            <p:cNvSpPr txBox="1">
              <a:spLocks noChangeArrowheads="1"/>
            </p:cNvSpPr>
            <p:nvPr/>
          </p:nvSpPr>
          <p:spPr bwMode="auto">
            <a:xfrm>
              <a:off x="5222" y="3481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531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6AAA-DC09-4DAE-B660-227313022195}" type="slidenum">
              <a:rPr lang="en-US"/>
              <a:pPr/>
              <a:t>41</a:t>
            </a:fld>
            <a:endParaRPr 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7772400" cy="1143000"/>
          </a:xfrm>
        </p:spPr>
        <p:txBody>
          <a:bodyPr/>
          <a:lstStyle/>
          <a:p>
            <a:pPr rtl="1"/>
            <a:r>
              <a:rPr lang="fa-IR"/>
              <a:t>واکنشهای اسید کلریدها(1)</a:t>
            </a:r>
            <a:endParaRPr lang="en-US"/>
          </a:p>
        </p:txBody>
      </p:sp>
      <p:pic>
        <p:nvPicPr>
          <p:cNvPr id="413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81201"/>
            <a:ext cx="6477000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3700" name="Text Box 4"/>
          <p:cNvSpPr txBox="1">
            <a:spLocks noChangeArrowheads="1"/>
          </p:cNvSpPr>
          <p:nvPr/>
        </p:nvSpPr>
        <p:spPr bwMode="auto">
          <a:xfrm>
            <a:off x="8747126" y="2401888"/>
            <a:ext cx="611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acid</a:t>
            </a:r>
          </a:p>
        </p:txBody>
      </p:sp>
      <p:sp>
        <p:nvSpPr>
          <p:cNvPr id="413701" name="Text Box 5"/>
          <p:cNvSpPr txBox="1">
            <a:spLocks noChangeArrowheads="1"/>
          </p:cNvSpPr>
          <p:nvPr/>
        </p:nvSpPr>
        <p:spPr bwMode="auto">
          <a:xfrm>
            <a:off x="8899526" y="3352800"/>
            <a:ext cx="7168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ester</a:t>
            </a:r>
          </a:p>
        </p:txBody>
      </p:sp>
      <p:sp>
        <p:nvSpPr>
          <p:cNvPr id="413702" name="Text Box 6"/>
          <p:cNvSpPr txBox="1">
            <a:spLocks noChangeArrowheads="1"/>
          </p:cNvSpPr>
          <p:nvPr/>
        </p:nvSpPr>
        <p:spPr bwMode="auto">
          <a:xfrm>
            <a:off x="8747126" y="4230688"/>
            <a:ext cx="8210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amide</a:t>
            </a:r>
          </a:p>
        </p:txBody>
      </p:sp>
      <p:grpSp>
        <p:nvGrpSpPr>
          <p:cNvPr id="413703" name="Group 7"/>
          <p:cNvGrpSpPr>
            <a:grpSpLocks/>
          </p:cNvGrpSpPr>
          <p:nvPr/>
        </p:nvGrpSpPr>
        <p:grpSpPr bwMode="auto">
          <a:xfrm>
            <a:off x="5562601" y="5602293"/>
            <a:ext cx="4619625" cy="482600"/>
            <a:chOff x="2544" y="3529"/>
            <a:chExt cx="2910" cy="304"/>
          </a:xfrm>
        </p:grpSpPr>
        <p:sp>
          <p:nvSpPr>
            <p:cNvPr id="413704" name="Text Box 8"/>
            <p:cNvSpPr txBox="1">
              <a:spLocks noChangeArrowheads="1"/>
            </p:cNvSpPr>
            <p:nvPr/>
          </p:nvSpPr>
          <p:spPr bwMode="auto">
            <a:xfrm>
              <a:off x="2544" y="3529"/>
              <a:ext cx="112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acid anhydride</a:t>
              </a:r>
              <a:r>
                <a:rPr lang="en-US"/>
                <a:t> </a:t>
              </a:r>
            </a:p>
          </p:txBody>
        </p:sp>
        <p:sp>
          <p:nvSpPr>
            <p:cNvPr id="413705" name="Text Box 9"/>
            <p:cNvSpPr txBox="1">
              <a:spLocks noChangeArrowheads="1"/>
            </p:cNvSpPr>
            <p:nvPr/>
          </p:nvSpPr>
          <p:spPr bwMode="auto">
            <a:xfrm>
              <a:off x="5184" y="3600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34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700" grpId="0" autoUpdateAnimBg="0"/>
      <p:bldP spid="413701" grpId="0" autoUpdateAnimBg="0"/>
      <p:bldP spid="413702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C94B-2326-4235-8C68-5739D9D18F02}" type="slidenum">
              <a:rPr lang="en-US"/>
              <a:pPr/>
              <a:t>42</a:t>
            </a:fld>
            <a:endParaRPr 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7772400" cy="1143000"/>
          </a:xfrm>
        </p:spPr>
        <p:txBody>
          <a:bodyPr/>
          <a:lstStyle/>
          <a:p>
            <a:pPr rtl="1"/>
            <a:r>
              <a:rPr lang="fa-IR"/>
              <a:t>واکنشهای اسید کلریدها (2)</a:t>
            </a:r>
            <a:endParaRPr lang="en-US"/>
          </a:p>
        </p:txBody>
      </p:sp>
      <p:pic>
        <p:nvPicPr>
          <p:cNvPr id="4147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4572000" cy="453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4724" name="Text Box 4"/>
          <p:cNvSpPr txBox="1">
            <a:spLocks noChangeArrowheads="1"/>
          </p:cNvSpPr>
          <p:nvPr/>
        </p:nvSpPr>
        <p:spPr bwMode="auto">
          <a:xfrm>
            <a:off x="6994526" y="1944688"/>
            <a:ext cx="12186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3</a:t>
            </a:r>
            <a:r>
              <a:rPr lang="en-US" i="1">
                <a:solidFill>
                  <a:srgbClr val="FF3300"/>
                </a:solidFill>
                <a:cs typeface="Arial" panose="020B0604020202020204" pitchFamily="34" charset="0"/>
              </a:rPr>
              <a:t>° alcohol</a:t>
            </a:r>
            <a:endParaRPr lang="en-US" i="1">
              <a:solidFill>
                <a:srgbClr val="FF3300"/>
              </a:solidFill>
            </a:endParaRPr>
          </a:p>
        </p:txBody>
      </p:sp>
      <p:sp>
        <p:nvSpPr>
          <p:cNvPr id="414725" name="Text Box 5"/>
          <p:cNvSpPr txBox="1">
            <a:spLocks noChangeArrowheads="1"/>
          </p:cNvSpPr>
          <p:nvPr/>
        </p:nvSpPr>
        <p:spPr bwMode="auto">
          <a:xfrm>
            <a:off x="6994526" y="3087688"/>
            <a:ext cx="8947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ketone</a:t>
            </a:r>
          </a:p>
        </p:txBody>
      </p:sp>
      <p:sp>
        <p:nvSpPr>
          <p:cNvPr id="414726" name="Text Box 6"/>
          <p:cNvSpPr txBox="1">
            <a:spLocks noChangeArrowheads="1"/>
          </p:cNvSpPr>
          <p:nvPr/>
        </p:nvSpPr>
        <p:spPr bwMode="auto">
          <a:xfrm>
            <a:off x="7162800" y="3886200"/>
            <a:ext cx="12875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1</a:t>
            </a:r>
            <a:r>
              <a:rPr lang="en-US" i="1">
                <a:solidFill>
                  <a:srgbClr val="FF3300"/>
                </a:solidFill>
                <a:cs typeface="Arial" panose="020B0604020202020204" pitchFamily="34" charset="0"/>
              </a:rPr>
              <a:t>° alcohol</a:t>
            </a:r>
            <a:r>
              <a:rPr lang="en-US">
                <a:cs typeface="Arial" panose="020B0604020202020204" pitchFamily="34" charset="0"/>
              </a:rPr>
              <a:t> </a:t>
            </a:r>
            <a:endParaRPr lang="en-US"/>
          </a:p>
        </p:txBody>
      </p:sp>
      <p:sp>
        <p:nvSpPr>
          <p:cNvPr id="414727" name="Text Box 7"/>
          <p:cNvSpPr txBox="1">
            <a:spLocks noChangeArrowheads="1"/>
          </p:cNvSpPr>
          <p:nvPr/>
        </p:nvSpPr>
        <p:spPr bwMode="auto">
          <a:xfrm>
            <a:off x="7146926" y="4535488"/>
            <a:ext cx="11256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aldehyde</a:t>
            </a:r>
          </a:p>
        </p:txBody>
      </p:sp>
      <p:grpSp>
        <p:nvGrpSpPr>
          <p:cNvPr id="414728" name="Group 8"/>
          <p:cNvGrpSpPr>
            <a:grpSpLocks/>
          </p:cNvGrpSpPr>
          <p:nvPr/>
        </p:nvGrpSpPr>
        <p:grpSpPr bwMode="auto">
          <a:xfrm>
            <a:off x="7451726" y="5449892"/>
            <a:ext cx="2867025" cy="674688"/>
            <a:chOff x="3734" y="3433"/>
            <a:chExt cx="1806" cy="425"/>
          </a:xfrm>
        </p:grpSpPr>
        <p:sp>
          <p:nvSpPr>
            <p:cNvPr id="414729" name="Text Box 9"/>
            <p:cNvSpPr txBox="1">
              <a:spLocks noChangeArrowheads="1"/>
            </p:cNvSpPr>
            <p:nvPr/>
          </p:nvSpPr>
          <p:spPr bwMode="auto">
            <a:xfrm>
              <a:off x="3734" y="3433"/>
              <a:ext cx="9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acylbenzene </a:t>
              </a:r>
            </a:p>
          </p:txBody>
        </p:sp>
        <p:sp>
          <p:nvSpPr>
            <p:cNvPr id="414730" name="Text Box 10"/>
            <p:cNvSpPr txBox="1">
              <a:spLocks noChangeArrowheads="1"/>
            </p:cNvSpPr>
            <p:nvPr/>
          </p:nvSpPr>
          <p:spPr bwMode="auto">
            <a:xfrm>
              <a:off x="5270" y="3625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876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4" grpId="0" autoUpdateAnimBg="0"/>
      <p:bldP spid="414725" grpId="0" autoUpdateAnimBg="0"/>
      <p:bldP spid="414726" grpId="0" autoUpdateAnimBg="0"/>
      <p:bldP spid="414727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C67B-FD75-4BA6-8E20-044586F7EF95}" type="slidenum">
              <a:rPr lang="en-US"/>
              <a:pPr/>
              <a:t>43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واکنشهای انیدریدها</a:t>
            </a:r>
            <a:endParaRPr lang="en-US"/>
          </a:p>
        </p:txBody>
      </p:sp>
      <p:pic>
        <p:nvPicPr>
          <p:cNvPr id="4157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47814"/>
            <a:ext cx="7086600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5748" name="Text Box 4"/>
          <p:cNvSpPr txBox="1">
            <a:spLocks noChangeArrowheads="1"/>
          </p:cNvSpPr>
          <p:nvPr/>
        </p:nvSpPr>
        <p:spPr bwMode="auto">
          <a:xfrm>
            <a:off x="9448801" y="1905000"/>
            <a:ext cx="611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acid</a:t>
            </a:r>
          </a:p>
        </p:txBody>
      </p:sp>
      <p:sp>
        <p:nvSpPr>
          <p:cNvPr id="415749" name="Text Box 5"/>
          <p:cNvSpPr txBox="1">
            <a:spLocks noChangeArrowheads="1"/>
          </p:cNvSpPr>
          <p:nvPr/>
        </p:nvSpPr>
        <p:spPr bwMode="auto">
          <a:xfrm>
            <a:off x="9448801" y="2743200"/>
            <a:ext cx="7168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ester</a:t>
            </a:r>
          </a:p>
        </p:txBody>
      </p:sp>
      <p:sp>
        <p:nvSpPr>
          <p:cNvPr id="415750" name="Text Box 6"/>
          <p:cNvSpPr txBox="1">
            <a:spLocks noChangeArrowheads="1"/>
          </p:cNvSpPr>
          <p:nvPr/>
        </p:nvSpPr>
        <p:spPr bwMode="auto">
          <a:xfrm>
            <a:off x="9448801" y="3657600"/>
            <a:ext cx="8210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amide</a:t>
            </a:r>
          </a:p>
        </p:txBody>
      </p:sp>
      <p:grpSp>
        <p:nvGrpSpPr>
          <p:cNvPr id="415751" name="Group 7"/>
          <p:cNvGrpSpPr>
            <a:grpSpLocks/>
          </p:cNvGrpSpPr>
          <p:nvPr/>
        </p:nvGrpSpPr>
        <p:grpSpPr bwMode="auto">
          <a:xfrm>
            <a:off x="6400800" y="5257798"/>
            <a:ext cx="3536950" cy="714375"/>
            <a:chOff x="3072" y="3312"/>
            <a:chExt cx="2228" cy="450"/>
          </a:xfrm>
        </p:grpSpPr>
        <p:sp>
          <p:nvSpPr>
            <p:cNvPr id="415752" name="Text Box 8"/>
            <p:cNvSpPr txBox="1">
              <a:spLocks noChangeArrowheads="1"/>
            </p:cNvSpPr>
            <p:nvPr/>
          </p:nvSpPr>
          <p:spPr bwMode="auto">
            <a:xfrm>
              <a:off x="5030" y="3529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sp>
          <p:nvSpPr>
            <p:cNvPr id="415753" name="Text Box 9"/>
            <p:cNvSpPr txBox="1">
              <a:spLocks noChangeArrowheads="1"/>
            </p:cNvSpPr>
            <p:nvPr/>
          </p:nvSpPr>
          <p:spPr bwMode="auto">
            <a:xfrm>
              <a:off x="3072" y="3312"/>
              <a:ext cx="92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acylbenzene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900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8" grpId="0" autoUpdateAnimBg="0"/>
      <p:bldP spid="415749" grpId="0" autoUpdateAnimBg="0"/>
      <p:bldP spid="415750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EE7CB-7D97-4678-BF0D-236F01073322}" type="slidenum">
              <a:rPr lang="en-US"/>
              <a:pPr/>
              <a:t>44</a:t>
            </a:fld>
            <a:endParaRPr 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r>
              <a:rPr lang="fa-IR"/>
              <a:t>سنتز استرها</a:t>
            </a:r>
            <a:endParaRPr lang="en-US"/>
          </a:p>
        </p:txBody>
      </p:sp>
      <p:grpSp>
        <p:nvGrpSpPr>
          <p:cNvPr id="416771" name="Group 3"/>
          <p:cNvGrpSpPr>
            <a:grpSpLocks/>
          </p:cNvGrpSpPr>
          <p:nvPr/>
        </p:nvGrpSpPr>
        <p:grpSpPr bwMode="auto">
          <a:xfrm>
            <a:off x="2590800" y="1219201"/>
            <a:ext cx="6324600" cy="1131888"/>
            <a:chOff x="672" y="912"/>
            <a:chExt cx="3984" cy="713"/>
          </a:xfrm>
        </p:grpSpPr>
        <p:pic>
          <p:nvPicPr>
            <p:cNvPr id="41677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912"/>
              <a:ext cx="3984" cy="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6773" name="Text Box 5"/>
            <p:cNvSpPr txBox="1">
              <a:spLocks noChangeArrowheads="1"/>
            </p:cNvSpPr>
            <p:nvPr/>
          </p:nvSpPr>
          <p:spPr bwMode="auto">
            <a:xfrm>
              <a:off x="816" y="1392"/>
              <a:ext cx="38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acid</a:t>
              </a:r>
            </a:p>
          </p:txBody>
        </p:sp>
      </p:grpSp>
      <p:grpSp>
        <p:nvGrpSpPr>
          <p:cNvPr id="416774" name="Group 6"/>
          <p:cNvGrpSpPr>
            <a:grpSpLocks/>
          </p:cNvGrpSpPr>
          <p:nvPr/>
        </p:nvGrpSpPr>
        <p:grpSpPr bwMode="auto">
          <a:xfrm>
            <a:off x="2362200" y="2438401"/>
            <a:ext cx="6362700" cy="1157288"/>
            <a:chOff x="528" y="1664"/>
            <a:chExt cx="4008" cy="729"/>
          </a:xfrm>
        </p:grpSpPr>
        <p:pic>
          <p:nvPicPr>
            <p:cNvPr id="41677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664"/>
              <a:ext cx="3816" cy="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6776" name="Text Box 8"/>
            <p:cNvSpPr txBox="1">
              <a:spLocks noChangeArrowheads="1"/>
            </p:cNvSpPr>
            <p:nvPr/>
          </p:nvSpPr>
          <p:spPr bwMode="auto">
            <a:xfrm>
              <a:off x="528" y="2160"/>
              <a:ext cx="9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acid chloride</a:t>
              </a:r>
            </a:p>
          </p:txBody>
        </p:sp>
      </p:grpSp>
      <p:grpSp>
        <p:nvGrpSpPr>
          <p:cNvPr id="416777" name="Group 9"/>
          <p:cNvGrpSpPr>
            <a:grpSpLocks/>
          </p:cNvGrpSpPr>
          <p:nvPr/>
        </p:nvGrpSpPr>
        <p:grpSpPr bwMode="auto">
          <a:xfrm>
            <a:off x="2286000" y="3657599"/>
            <a:ext cx="6705600" cy="1171575"/>
            <a:chOff x="480" y="2496"/>
            <a:chExt cx="4224" cy="738"/>
          </a:xfrm>
        </p:grpSpPr>
        <p:pic>
          <p:nvPicPr>
            <p:cNvPr id="416778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2496"/>
              <a:ext cx="4128" cy="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6779" name="Text Box 11"/>
            <p:cNvSpPr txBox="1">
              <a:spLocks noChangeArrowheads="1"/>
            </p:cNvSpPr>
            <p:nvPr/>
          </p:nvSpPr>
          <p:spPr bwMode="auto">
            <a:xfrm>
              <a:off x="480" y="3001"/>
              <a:ext cx="112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acid anhydride</a:t>
              </a:r>
              <a:r>
                <a:rPr lang="en-US"/>
                <a:t> </a:t>
              </a:r>
            </a:p>
          </p:txBody>
        </p:sp>
      </p:grpSp>
      <p:grpSp>
        <p:nvGrpSpPr>
          <p:cNvPr id="416780" name="Group 12"/>
          <p:cNvGrpSpPr>
            <a:grpSpLocks/>
          </p:cNvGrpSpPr>
          <p:nvPr/>
        </p:nvGrpSpPr>
        <p:grpSpPr bwMode="auto">
          <a:xfrm>
            <a:off x="2667000" y="4953002"/>
            <a:ext cx="7499350" cy="1055688"/>
            <a:chOff x="720" y="3120"/>
            <a:chExt cx="4724" cy="665"/>
          </a:xfrm>
        </p:grpSpPr>
        <p:grpSp>
          <p:nvGrpSpPr>
            <p:cNvPr id="416781" name="Group 13"/>
            <p:cNvGrpSpPr>
              <a:grpSpLocks/>
            </p:cNvGrpSpPr>
            <p:nvPr/>
          </p:nvGrpSpPr>
          <p:grpSpPr bwMode="auto">
            <a:xfrm>
              <a:off x="720" y="3120"/>
              <a:ext cx="3744" cy="665"/>
              <a:chOff x="720" y="3264"/>
              <a:chExt cx="3744" cy="665"/>
            </a:xfrm>
          </p:grpSpPr>
          <p:pic>
            <p:nvPicPr>
              <p:cNvPr id="416782" name="Picture 1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3264"/>
                <a:ext cx="3744" cy="5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16783" name="Text Box 15"/>
              <p:cNvSpPr txBox="1">
                <a:spLocks noChangeArrowheads="1"/>
              </p:cNvSpPr>
              <p:nvPr/>
            </p:nvSpPr>
            <p:spPr bwMode="auto">
              <a:xfrm>
                <a:off x="2928" y="3696"/>
                <a:ext cx="95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1">
                    <a:solidFill>
                      <a:srgbClr val="FF3300"/>
                    </a:solidFill>
                  </a:rPr>
                  <a:t>methyl ester</a:t>
                </a:r>
              </a:p>
            </p:txBody>
          </p:sp>
        </p:grpSp>
        <p:sp>
          <p:nvSpPr>
            <p:cNvPr id="416784" name="Text Box 16"/>
            <p:cNvSpPr txBox="1">
              <a:spLocks noChangeArrowheads="1"/>
            </p:cNvSpPr>
            <p:nvPr/>
          </p:nvSpPr>
          <p:spPr bwMode="auto">
            <a:xfrm>
              <a:off x="5174" y="3481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583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4499-12F6-495B-9DDC-4E32383190FE}" type="slidenum">
              <a:rPr lang="en-US"/>
              <a:pPr/>
              <a:t>45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fa-IR"/>
              <a:t>واکنش استرها</a:t>
            </a:r>
            <a:endParaRPr lang="en-US"/>
          </a:p>
        </p:txBody>
      </p:sp>
      <p:pic>
        <p:nvPicPr>
          <p:cNvPr id="4177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19201"/>
            <a:ext cx="6248400" cy="495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7796" name="Text Box 4"/>
          <p:cNvSpPr txBox="1">
            <a:spLocks noChangeArrowheads="1"/>
          </p:cNvSpPr>
          <p:nvPr/>
        </p:nvSpPr>
        <p:spPr bwMode="auto">
          <a:xfrm>
            <a:off x="9051926" y="1716088"/>
            <a:ext cx="611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acid</a:t>
            </a:r>
          </a:p>
        </p:txBody>
      </p:sp>
      <p:sp>
        <p:nvSpPr>
          <p:cNvPr id="417797" name="Text Box 5"/>
          <p:cNvSpPr txBox="1">
            <a:spLocks noChangeArrowheads="1"/>
          </p:cNvSpPr>
          <p:nvPr/>
        </p:nvSpPr>
        <p:spPr bwMode="auto">
          <a:xfrm>
            <a:off x="8975726" y="2554288"/>
            <a:ext cx="7168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ester</a:t>
            </a:r>
          </a:p>
        </p:txBody>
      </p:sp>
      <p:sp>
        <p:nvSpPr>
          <p:cNvPr id="417798" name="Text Box 6"/>
          <p:cNvSpPr txBox="1">
            <a:spLocks noChangeArrowheads="1"/>
          </p:cNvSpPr>
          <p:nvPr/>
        </p:nvSpPr>
        <p:spPr bwMode="auto">
          <a:xfrm>
            <a:off x="9128126" y="3468688"/>
            <a:ext cx="8210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amide</a:t>
            </a:r>
          </a:p>
        </p:txBody>
      </p:sp>
      <p:sp>
        <p:nvSpPr>
          <p:cNvPr id="417799" name="Text Box 7"/>
          <p:cNvSpPr txBox="1">
            <a:spLocks noChangeArrowheads="1"/>
          </p:cNvSpPr>
          <p:nvPr/>
        </p:nvSpPr>
        <p:spPr bwMode="auto">
          <a:xfrm>
            <a:off x="7756525" y="4306888"/>
            <a:ext cx="12875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1</a:t>
            </a:r>
            <a:r>
              <a:rPr lang="en-US" i="1">
                <a:solidFill>
                  <a:srgbClr val="FF3300"/>
                </a:solidFill>
                <a:cs typeface="Arial" panose="020B0604020202020204" pitchFamily="34" charset="0"/>
              </a:rPr>
              <a:t>° alcohol </a:t>
            </a:r>
            <a:endParaRPr lang="en-US" i="1">
              <a:solidFill>
                <a:srgbClr val="FF3300"/>
              </a:solidFill>
            </a:endParaRPr>
          </a:p>
        </p:txBody>
      </p:sp>
      <p:grpSp>
        <p:nvGrpSpPr>
          <p:cNvPr id="417800" name="Group 8"/>
          <p:cNvGrpSpPr>
            <a:grpSpLocks/>
          </p:cNvGrpSpPr>
          <p:nvPr/>
        </p:nvGrpSpPr>
        <p:grpSpPr bwMode="auto">
          <a:xfrm>
            <a:off x="7696201" y="5410203"/>
            <a:ext cx="2562225" cy="827088"/>
            <a:chOff x="3878" y="3385"/>
            <a:chExt cx="1614" cy="521"/>
          </a:xfrm>
        </p:grpSpPr>
        <p:sp>
          <p:nvSpPr>
            <p:cNvPr id="417801" name="Text Box 9"/>
            <p:cNvSpPr txBox="1">
              <a:spLocks noChangeArrowheads="1"/>
            </p:cNvSpPr>
            <p:nvPr/>
          </p:nvSpPr>
          <p:spPr bwMode="auto">
            <a:xfrm>
              <a:off x="3878" y="3385"/>
              <a:ext cx="76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3</a:t>
              </a:r>
              <a:r>
                <a:rPr lang="en-US" i="1">
                  <a:solidFill>
                    <a:srgbClr val="FF3300"/>
                  </a:solidFill>
                  <a:cs typeface="Arial" panose="020B0604020202020204" pitchFamily="34" charset="0"/>
                </a:rPr>
                <a:t>° alcohol</a:t>
              </a:r>
              <a:endParaRPr lang="en-US" i="1">
                <a:solidFill>
                  <a:srgbClr val="FF3300"/>
                </a:solidFill>
              </a:endParaRPr>
            </a:p>
          </p:txBody>
        </p:sp>
        <p:sp>
          <p:nvSpPr>
            <p:cNvPr id="417802" name="Text Box 10"/>
            <p:cNvSpPr txBox="1">
              <a:spLocks noChangeArrowheads="1"/>
            </p:cNvSpPr>
            <p:nvPr/>
          </p:nvSpPr>
          <p:spPr bwMode="auto">
            <a:xfrm>
              <a:off x="5222" y="3673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188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  <p:bldP spid="417797" grpId="0" autoUpdateAnimBg="0"/>
      <p:bldP spid="417798" grpId="0" autoUpdateAnimBg="0"/>
      <p:bldP spid="417799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34028-3BDC-4680-BD97-DD8D2592156E}" type="slidenum">
              <a:rPr lang="en-US"/>
              <a:pPr/>
              <a:t>46</a:t>
            </a:fld>
            <a:endParaRPr lang="en-US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r>
              <a:rPr lang="fa-IR"/>
              <a:t>سنتز آمیدها</a:t>
            </a:r>
            <a:endParaRPr lang="en-US"/>
          </a:p>
        </p:txBody>
      </p:sp>
      <p:grpSp>
        <p:nvGrpSpPr>
          <p:cNvPr id="418819" name="Group 3"/>
          <p:cNvGrpSpPr>
            <a:grpSpLocks/>
          </p:cNvGrpSpPr>
          <p:nvPr/>
        </p:nvGrpSpPr>
        <p:grpSpPr bwMode="auto">
          <a:xfrm>
            <a:off x="3124200" y="990601"/>
            <a:ext cx="5943600" cy="1095375"/>
            <a:chOff x="1008" y="720"/>
            <a:chExt cx="3744" cy="690"/>
          </a:xfrm>
        </p:grpSpPr>
        <p:pic>
          <p:nvPicPr>
            <p:cNvPr id="418820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720"/>
              <a:ext cx="3744" cy="5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8821" name="Text Box 5"/>
            <p:cNvSpPr txBox="1">
              <a:spLocks noChangeArrowheads="1"/>
            </p:cNvSpPr>
            <p:nvPr/>
          </p:nvSpPr>
          <p:spPr bwMode="auto">
            <a:xfrm>
              <a:off x="1152" y="1177"/>
              <a:ext cx="38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acid</a:t>
              </a:r>
            </a:p>
          </p:txBody>
        </p:sp>
      </p:grpSp>
      <p:grpSp>
        <p:nvGrpSpPr>
          <p:cNvPr id="418822" name="Group 6"/>
          <p:cNvGrpSpPr>
            <a:grpSpLocks/>
          </p:cNvGrpSpPr>
          <p:nvPr/>
        </p:nvGrpSpPr>
        <p:grpSpPr bwMode="auto">
          <a:xfrm>
            <a:off x="2667000" y="3124202"/>
            <a:ext cx="6477000" cy="979488"/>
            <a:chOff x="720" y="2160"/>
            <a:chExt cx="4080" cy="617"/>
          </a:xfrm>
        </p:grpSpPr>
        <p:pic>
          <p:nvPicPr>
            <p:cNvPr id="418823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2160"/>
              <a:ext cx="3984" cy="5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8824" name="Text Box 8"/>
            <p:cNvSpPr txBox="1">
              <a:spLocks noChangeArrowheads="1"/>
            </p:cNvSpPr>
            <p:nvPr/>
          </p:nvSpPr>
          <p:spPr bwMode="auto">
            <a:xfrm>
              <a:off x="720" y="2544"/>
              <a:ext cx="112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acid anhydride</a:t>
              </a:r>
              <a:r>
                <a:rPr lang="en-US"/>
                <a:t> </a:t>
              </a:r>
            </a:p>
          </p:txBody>
        </p:sp>
      </p:grpSp>
      <p:grpSp>
        <p:nvGrpSpPr>
          <p:cNvPr id="418825" name="Group 9"/>
          <p:cNvGrpSpPr>
            <a:grpSpLocks/>
          </p:cNvGrpSpPr>
          <p:nvPr/>
        </p:nvGrpSpPr>
        <p:grpSpPr bwMode="auto">
          <a:xfrm>
            <a:off x="2895600" y="4191002"/>
            <a:ext cx="6019800" cy="979488"/>
            <a:chOff x="864" y="2784"/>
            <a:chExt cx="3792" cy="617"/>
          </a:xfrm>
        </p:grpSpPr>
        <p:pic>
          <p:nvPicPr>
            <p:cNvPr id="418826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2784"/>
              <a:ext cx="3792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8827" name="Text Box 11"/>
            <p:cNvSpPr txBox="1">
              <a:spLocks noChangeArrowheads="1"/>
            </p:cNvSpPr>
            <p:nvPr/>
          </p:nvSpPr>
          <p:spPr bwMode="auto">
            <a:xfrm>
              <a:off x="960" y="3168"/>
              <a:ext cx="45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ester</a:t>
              </a:r>
            </a:p>
          </p:txBody>
        </p:sp>
      </p:grpSp>
      <p:grpSp>
        <p:nvGrpSpPr>
          <p:cNvPr id="418828" name="Group 12"/>
          <p:cNvGrpSpPr>
            <a:grpSpLocks/>
          </p:cNvGrpSpPr>
          <p:nvPr/>
        </p:nvGrpSpPr>
        <p:grpSpPr bwMode="auto">
          <a:xfrm>
            <a:off x="3352801" y="5181602"/>
            <a:ext cx="6975475" cy="1055688"/>
            <a:chOff x="1152" y="3264"/>
            <a:chExt cx="4394" cy="665"/>
          </a:xfrm>
        </p:grpSpPr>
        <p:grpSp>
          <p:nvGrpSpPr>
            <p:cNvPr id="418829" name="Group 13"/>
            <p:cNvGrpSpPr>
              <a:grpSpLocks/>
            </p:cNvGrpSpPr>
            <p:nvPr/>
          </p:nvGrpSpPr>
          <p:grpSpPr bwMode="auto">
            <a:xfrm>
              <a:off x="1152" y="3264"/>
              <a:ext cx="3168" cy="617"/>
              <a:chOff x="1152" y="3456"/>
              <a:chExt cx="3168" cy="617"/>
            </a:xfrm>
          </p:grpSpPr>
          <p:pic>
            <p:nvPicPr>
              <p:cNvPr id="418830" name="Picture 1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2" y="3456"/>
                <a:ext cx="3168" cy="5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18831" name="Text Box 15"/>
              <p:cNvSpPr txBox="1">
                <a:spLocks noChangeArrowheads="1"/>
              </p:cNvSpPr>
              <p:nvPr/>
            </p:nvSpPr>
            <p:spPr bwMode="auto">
              <a:xfrm>
                <a:off x="1195" y="3840"/>
                <a:ext cx="57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1">
                    <a:solidFill>
                      <a:srgbClr val="FF3300"/>
                    </a:solidFill>
                  </a:rPr>
                  <a:t>nitrile </a:t>
                </a:r>
              </a:p>
            </p:txBody>
          </p:sp>
        </p:grpSp>
        <p:sp>
          <p:nvSpPr>
            <p:cNvPr id="418832" name="Text Box 16"/>
            <p:cNvSpPr txBox="1">
              <a:spLocks noChangeArrowheads="1"/>
            </p:cNvSpPr>
            <p:nvPr/>
          </p:nvSpPr>
          <p:spPr bwMode="auto">
            <a:xfrm>
              <a:off x="5276" y="3696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  <p:grpSp>
        <p:nvGrpSpPr>
          <p:cNvPr id="418833" name="Group 17"/>
          <p:cNvGrpSpPr>
            <a:grpSpLocks/>
          </p:cNvGrpSpPr>
          <p:nvPr/>
        </p:nvGrpSpPr>
        <p:grpSpPr bwMode="auto">
          <a:xfrm>
            <a:off x="2819400" y="2049465"/>
            <a:ext cx="6781800" cy="1063625"/>
            <a:chOff x="816" y="1200"/>
            <a:chExt cx="4272" cy="670"/>
          </a:xfrm>
        </p:grpSpPr>
        <p:sp>
          <p:nvSpPr>
            <p:cNvPr id="418834" name="Text Box 18"/>
            <p:cNvSpPr txBox="1">
              <a:spLocks noChangeArrowheads="1"/>
            </p:cNvSpPr>
            <p:nvPr/>
          </p:nvSpPr>
          <p:spPr bwMode="auto">
            <a:xfrm>
              <a:off x="816" y="1637"/>
              <a:ext cx="9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acid chloride</a:t>
              </a:r>
            </a:p>
          </p:txBody>
        </p:sp>
        <p:pic>
          <p:nvPicPr>
            <p:cNvPr id="418835" name="Picture 1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1200"/>
              <a:ext cx="4032" cy="5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12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07F7-CE8E-4603-8249-C8EF842D212C}" type="slidenum">
              <a:rPr lang="en-US"/>
              <a:pPr/>
              <a:t>47</a:t>
            </a:fld>
            <a:endParaRPr 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واکنش آمیدها</a:t>
            </a:r>
            <a:endParaRPr lang="en-US"/>
          </a:p>
        </p:txBody>
      </p:sp>
      <p:pic>
        <p:nvPicPr>
          <p:cNvPr id="4198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39875"/>
            <a:ext cx="67437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844" name="Text Box 4"/>
          <p:cNvSpPr txBox="1">
            <a:spLocks noChangeArrowheads="1"/>
          </p:cNvSpPr>
          <p:nvPr/>
        </p:nvSpPr>
        <p:spPr bwMode="auto">
          <a:xfrm>
            <a:off x="6280150" y="2362200"/>
            <a:ext cx="17604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acid and amine</a:t>
            </a:r>
          </a:p>
        </p:txBody>
      </p:sp>
      <p:sp>
        <p:nvSpPr>
          <p:cNvPr id="419845" name="Text Box 5"/>
          <p:cNvSpPr txBox="1">
            <a:spLocks noChangeArrowheads="1"/>
          </p:cNvSpPr>
          <p:nvPr/>
        </p:nvSpPr>
        <p:spPr bwMode="auto">
          <a:xfrm>
            <a:off x="7518401" y="2895600"/>
            <a:ext cx="8194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amine</a:t>
            </a:r>
          </a:p>
        </p:txBody>
      </p:sp>
      <p:sp>
        <p:nvSpPr>
          <p:cNvPr id="419846" name="Text Box 6"/>
          <p:cNvSpPr txBox="1">
            <a:spLocks noChangeArrowheads="1"/>
          </p:cNvSpPr>
          <p:nvPr/>
        </p:nvSpPr>
        <p:spPr bwMode="auto">
          <a:xfrm>
            <a:off x="7848601" y="3733800"/>
            <a:ext cx="11031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1</a:t>
            </a:r>
            <a:r>
              <a:rPr lang="en-US" i="1">
                <a:solidFill>
                  <a:srgbClr val="FF3300"/>
                </a:solidFill>
                <a:cs typeface="Arial" panose="020B0604020202020204" pitchFamily="34" charset="0"/>
              </a:rPr>
              <a:t>° amine</a:t>
            </a:r>
            <a:endParaRPr lang="en-US" i="1">
              <a:solidFill>
                <a:srgbClr val="FF3300"/>
              </a:solidFill>
            </a:endParaRPr>
          </a:p>
        </p:txBody>
      </p:sp>
      <p:grpSp>
        <p:nvGrpSpPr>
          <p:cNvPr id="419847" name="Group 7"/>
          <p:cNvGrpSpPr>
            <a:grpSpLocks/>
          </p:cNvGrpSpPr>
          <p:nvPr/>
        </p:nvGrpSpPr>
        <p:grpSpPr bwMode="auto">
          <a:xfrm>
            <a:off x="7086600" y="4648199"/>
            <a:ext cx="2927350" cy="1247775"/>
            <a:chOff x="3504" y="2928"/>
            <a:chExt cx="1844" cy="786"/>
          </a:xfrm>
        </p:grpSpPr>
        <p:sp>
          <p:nvSpPr>
            <p:cNvPr id="419848" name="Text Box 8"/>
            <p:cNvSpPr txBox="1">
              <a:spLocks noChangeArrowheads="1"/>
            </p:cNvSpPr>
            <p:nvPr/>
          </p:nvSpPr>
          <p:spPr bwMode="auto">
            <a:xfrm>
              <a:off x="5078" y="3481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sp>
          <p:nvSpPr>
            <p:cNvPr id="419849" name="Text Box 9"/>
            <p:cNvSpPr txBox="1">
              <a:spLocks noChangeArrowheads="1"/>
            </p:cNvSpPr>
            <p:nvPr/>
          </p:nvSpPr>
          <p:spPr bwMode="auto">
            <a:xfrm>
              <a:off x="3504" y="2928"/>
              <a:ext cx="53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nitrile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419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4" grpId="0" autoUpdateAnimBg="0"/>
      <p:bldP spid="419845" grpId="0" autoUpdateAnimBg="0"/>
      <p:bldP spid="419846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C6EC0-1583-43C3-9F89-3BEDCA0A9ACD}" type="slidenum">
              <a:rPr lang="en-US"/>
              <a:pPr/>
              <a:t>48</a:t>
            </a:fld>
            <a:endParaRPr 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fa-IR"/>
              <a:t>سنتز نیتریلها</a:t>
            </a:r>
            <a:endParaRPr lang="en-US"/>
          </a:p>
        </p:txBody>
      </p:sp>
      <p:grpSp>
        <p:nvGrpSpPr>
          <p:cNvPr id="420867" name="Group 3"/>
          <p:cNvGrpSpPr>
            <a:grpSpLocks/>
          </p:cNvGrpSpPr>
          <p:nvPr/>
        </p:nvGrpSpPr>
        <p:grpSpPr bwMode="auto">
          <a:xfrm>
            <a:off x="3429000" y="1371601"/>
            <a:ext cx="4876800" cy="1055688"/>
            <a:chOff x="1200" y="864"/>
            <a:chExt cx="3072" cy="665"/>
          </a:xfrm>
        </p:grpSpPr>
        <p:pic>
          <p:nvPicPr>
            <p:cNvPr id="42086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7" y="864"/>
              <a:ext cx="2995" cy="5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20869" name="Text Box 5"/>
            <p:cNvSpPr txBox="1">
              <a:spLocks noChangeArrowheads="1"/>
            </p:cNvSpPr>
            <p:nvPr/>
          </p:nvSpPr>
          <p:spPr bwMode="auto">
            <a:xfrm>
              <a:off x="1200" y="1296"/>
              <a:ext cx="6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1</a:t>
              </a:r>
              <a:r>
                <a:rPr lang="en-US" i="1">
                  <a:solidFill>
                    <a:srgbClr val="FF3300"/>
                  </a:solidFill>
                  <a:cs typeface="Arial" panose="020B0604020202020204" pitchFamily="34" charset="0"/>
                </a:rPr>
                <a:t>° amide</a:t>
              </a:r>
              <a:endParaRPr lang="en-US" i="1">
                <a:solidFill>
                  <a:srgbClr val="FF3300"/>
                </a:solidFill>
              </a:endParaRPr>
            </a:p>
          </p:txBody>
        </p:sp>
      </p:grpSp>
      <p:grpSp>
        <p:nvGrpSpPr>
          <p:cNvPr id="420870" name="Group 6"/>
          <p:cNvGrpSpPr>
            <a:grpSpLocks/>
          </p:cNvGrpSpPr>
          <p:nvPr/>
        </p:nvGrpSpPr>
        <p:grpSpPr bwMode="auto">
          <a:xfrm>
            <a:off x="3336926" y="2666999"/>
            <a:ext cx="5273675" cy="790575"/>
            <a:chOff x="1142" y="1680"/>
            <a:chExt cx="3322" cy="498"/>
          </a:xfrm>
        </p:grpSpPr>
        <p:pic>
          <p:nvPicPr>
            <p:cNvPr id="420871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9" y="1680"/>
              <a:ext cx="3125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20872" name="Text Box 8"/>
            <p:cNvSpPr txBox="1">
              <a:spLocks noChangeArrowheads="1"/>
            </p:cNvSpPr>
            <p:nvPr/>
          </p:nvSpPr>
          <p:spPr bwMode="auto">
            <a:xfrm>
              <a:off x="1142" y="1945"/>
              <a:ext cx="88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alkyl halide</a:t>
              </a:r>
            </a:p>
          </p:txBody>
        </p:sp>
      </p:grpSp>
      <p:grpSp>
        <p:nvGrpSpPr>
          <p:cNvPr id="420873" name="Group 9"/>
          <p:cNvGrpSpPr>
            <a:grpSpLocks/>
          </p:cNvGrpSpPr>
          <p:nvPr/>
        </p:nvGrpSpPr>
        <p:grpSpPr bwMode="auto">
          <a:xfrm>
            <a:off x="2743200" y="3810002"/>
            <a:ext cx="5715000" cy="827088"/>
            <a:chOff x="768" y="2400"/>
            <a:chExt cx="3600" cy="521"/>
          </a:xfrm>
        </p:grpSpPr>
        <p:pic>
          <p:nvPicPr>
            <p:cNvPr id="420874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2400"/>
              <a:ext cx="3456" cy="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20875" name="Text Box 11"/>
            <p:cNvSpPr txBox="1">
              <a:spLocks noChangeArrowheads="1"/>
            </p:cNvSpPr>
            <p:nvPr/>
          </p:nvSpPr>
          <p:spPr bwMode="auto">
            <a:xfrm>
              <a:off x="768" y="2688"/>
              <a:ext cx="112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diazonium salt</a:t>
              </a:r>
              <a:r>
                <a:rPr lang="en-US"/>
                <a:t> </a:t>
              </a:r>
            </a:p>
          </p:txBody>
        </p:sp>
      </p:grpSp>
      <p:grpSp>
        <p:nvGrpSpPr>
          <p:cNvPr id="420876" name="Group 12"/>
          <p:cNvGrpSpPr>
            <a:grpSpLocks/>
          </p:cNvGrpSpPr>
          <p:nvPr/>
        </p:nvGrpSpPr>
        <p:grpSpPr bwMode="auto">
          <a:xfrm>
            <a:off x="3444876" y="4648203"/>
            <a:ext cx="6721475" cy="1484313"/>
            <a:chOff x="1210" y="2928"/>
            <a:chExt cx="4234" cy="935"/>
          </a:xfrm>
        </p:grpSpPr>
        <p:pic>
          <p:nvPicPr>
            <p:cNvPr id="420877" name="Picture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2928"/>
              <a:ext cx="2736" cy="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20878" name="Text Box 14"/>
            <p:cNvSpPr txBox="1">
              <a:spLocks noChangeArrowheads="1"/>
            </p:cNvSpPr>
            <p:nvPr/>
          </p:nvSpPr>
          <p:spPr bwMode="auto">
            <a:xfrm>
              <a:off x="1210" y="3456"/>
              <a:ext cx="75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aldehyde </a:t>
              </a:r>
              <a:br>
                <a:rPr lang="en-US" i="1">
                  <a:solidFill>
                    <a:srgbClr val="FF3300"/>
                  </a:solidFill>
                </a:rPr>
              </a:br>
              <a:r>
                <a:rPr lang="en-US" i="1">
                  <a:solidFill>
                    <a:srgbClr val="FF3300"/>
                  </a:solidFill>
                </a:rPr>
                <a:t>or ketone</a:t>
              </a:r>
            </a:p>
          </p:txBody>
        </p:sp>
        <p:sp>
          <p:nvSpPr>
            <p:cNvPr id="420879" name="Text Box 15"/>
            <p:cNvSpPr txBox="1">
              <a:spLocks noChangeArrowheads="1"/>
            </p:cNvSpPr>
            <p:nvPr/>
          </p:nvSpPr>
          <p:spPr bwMode="auto">
            <a:xfrm>
              <a:off x="2928" y="3456"/>
              <a:ext cx="90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cyanohydrin</a:t>
              </a:r>
            </a:p>
          </p:txBody>
        </p:sp>
        <p:sp>
          <p:nvSpPr>
            <p:cNvPr id="420880" name="Text Box 16"/>
            <p:cNvSpPr txBox="1">
              <a:spLocks noChangeArrowheads="1"/>
            </p:cNvSpPr>
            <p:nvPr/>
          </p:nvSpPr>
          <p:spPr bwMode="auto">
            <a:xfrm>
              <a:off x="5174" y="3529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201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4606B-C770-479A-BC39-7FA40014EFEE}" type="slidenum">
              <a:rPr lang="en-US"/>
              <a:pPr/>
              <a:t>49</a:t>
            </a:fld>
            <a:endParaRPr 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واکنش نیتریلها</a:t>
            </a:r>
            <a:endParaRPr lang="en-US"/>
          </a:p>
        </p:txBody>
      </p:sp>
      <p:pic>
        <p:nvPicPr>
          <p:cNvPr id="4218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55801"/>
            <a:ext cx="8610600" cy="291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21892" name="Group 4"/>
          <p:cNvGrpSpPr>
            <a:grpSpLocks/>
          </p:cNvGrpSpPr>
          <p:nvPr/>
        </p:nvGrpSpPr>
        <p:grpSpPr bwMode="auto">
          <a:xfrm>
            <a:off x="8153400" y="4724399"/>
            <a:ext cx="2012950" cy="1400175"/>
            <a:chOff x="4176" y="2976"/>
            <a:chExt cx="1268" cy="882"/>
          </a:xfrm>
        </p:grpSpPr>
        <p:sp>
          <p:nvSpPr>
            <p:cNvPr id="421893" name="Text Box 5"/>
            <p:cNvSpPr txBox="1">
              <a:spLocks noChangeArrowheads="1"/>
            </p:cNvSpPr>
            <p:nvPr/>
          </p:nvSpPr>
          <p:spPr bwMode="auto">
            <a:xfrm>
              <a:off x="4176" y="2976"/>
              <a:ext cx="5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ketone</a:t>
              </a:r>
            </a:p>
          </p:txBody>
        </p:sp>
        <p:sp>
          <p:nvSpPr>
            <p:cNvPr id="421894" name="Text Box 6"/>
            <p:cNvSpPr txBox="1">
              <a:spLocks noChangeArrowheads="1"/>
            </p:cNvSpPr>
            <p:nvPr/>
          </p:nvSpPr>
          <p:spPr bwMode="auto">
            <a:xfrm>
              <a:off x="5174" y="3625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  <p:grpSp>
        <p:nvGrpSpPr>
          <p:cNvPr id="421895" name="Group 7"/>
          <p:cNvGrpSpPr>
            <a:grpSpLocks/>
          </p:cNvGrpSpPr>
          <p:nvPr/>
        </p:nvGrpSpPr>
        <p:grpSpPr bwMode="auto">
          <a:xfrm>
            <a:off x="5461000" y="2743203"/>
            <a:ext cx="4464050" cy="446088"/>
            <a:chOff x="2480" y="1728"/>
            <a:chExt cx="2812" cy="281"/>
          </a:xfrm>
        </p:grpSpPr>
        <p:sp>
          <p:nvSpPr>
            <p:cNvPr id="421896" name="Text Box 8"/>
            <p:cNvSpPr txBox="1">
              <a:spLocks noChangeArrowheads="1"/>
            </p:cNvSpPr>
            <p:nvPr/>
          </p:nvSpPr>
          <p:spPr bwMode="auto">
            <a:xfrm>
              <a:off x="2480" y="1776"/>
              <a:ext cx="51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amide</a:t>
              </a:r>
            </a:p>
          </p:txBody>
        </p:sp>
        <p:sp>
          <p:nvSpPr>
            <p:cNvPr id="421897" name="Text Box 9"/>
            <p:cNvSpPr txBox="1">
              <a:spLocks noChangeArrowheads="1"/>
            </p:cNvSpPr>
            <p:nvPr/>
          </p:nvSpPr>
          <p:spPr bwMode="auto">
            <a:xfrm>
              <a:off x="4907" y="1728"/>
              <a:ext cx="38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FF3300"/>
                  </a:solidFill>
                </a:rPr>
                <a:t>acid</a:t>
              </a:r>
            </a:p>
          </p:txBody>
        </p:sp>
      </p:grpSp>
      <p:sp>
        <p:nvSpPr>
          <p:cNvPr id="421898" name="Text Box 10"/>
          <p:cNvSpPr txBox="1">
            <a:spLocks noChangeArrowheads="1"/>
          </p:cNvSpPr>
          <p:nvPr/>
        </p:nvSpPr>
        <p:spPr bwMode="auto">
          <a:xfrm>
            <a:off x="7010401" y="3352800"/>
            <a:ext cx="11031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</a:rPr>
              <a:t>1</a:t>
            </a:r>
            <a:r>
              <a:rPr lang="en-US" i="1">
                <a:solidFill>
                  <a:srgbClr val="FF3300"/>
                </a:solidFill>
                <a:cs typeface="Arial" panose="020B0604020202020204" pitchFamily="34" charset="0"/>
              </a:rPr>
              <a:t>° amine</a:t>
            </a:r>
            <a:endParaRPr lang="en-US" i="1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30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9F2F-A54F-497A-BFF2-310BCD842400}" type="slidenum">
              <a:rPr lang="en-US"/>
              <a:pPr/>
              <a:t>5</a:t>
            </a:fld>
            <a:endParaRPr lang="en-US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467600" cy="1143000"/>
          </a:xfrm>
        </p:spPr>
        <p:txBody>
          <a:bodyPr/>
          <a:lstStyle/>
          <a:p>
            <a:r>
              <a:rPr lang="fa-IR"/>
              <a:t>ساختمان کربوکسیل</a:t>
            </a:r>
            <a:endParaRPr lang="en-US"/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22860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2800"/>
              <a:t>کربن هیبریداسیون </a:t>
            </a:r>
            <a:r>
              <a:rPr lang="en-US" sz="2800"/>
              <a:t>sp</a:t>
            </a:r>
            <a:r>
              <a:rPr lang="en-US" sz="2800" baseline="30000"/>
              <a:t>2</a:t>
            </a:r>
            <a:r>
              <a:rPr lang="fa-IR" sz="2800"/>
              <a:t> دارد.</a:t>
            </a:r>
            <a:endParaRPr lang="en-US" sz="2800"/>
          </a:p>
          <a:p>
            <a:pPr algn="r" rtl="1"/>
            <a:r>
              <a:rPr lang="fa-IR" sz="2800">
                <a:sym typeface="Symbol" panose="05050102010706020507" pitchFamily="18" charset="2"/>
              </a:rPr>
              <a:t>زاویه پیوند نزدیک 120درجه است.</a:t>
            </a:r>
            <a:endParaRPr lang="en-US" sz="2800">
              <a:sym typeface="Symbol" panose="05050102010706020507" pitchFamily="18" charset="2"/>
            </a:endParaRPr>
          </a:p>
          <a:p>
            <a:pPr algn="r" rtl="1"/>
            <a:r>
              <a:rPr lang="en-US" sz="2800">
                <a:sym typeface="Symbol" panose="05050102010706020507" pitchFamily="18" charset="2"/>
              </a:rPr>
              <a:t>-OH</a:t>
            </a:r>
            <a:r>
              <a:rPr lang="fa-IR" sz="2800">
                <a:sym typeface="Symbol" panose="05050102010706020507" pitchFamily="18" charset="2"/>
              </a:rPr>
              <a:t> با  </a:t>
            </a:r>
            <a:r>
              <a:rPr lang="en-US" sz="2800">
                <a:sym typeface="Symbol" panose="05050102010706020507" pitchFamily="18" charset="2"/>
              </a:rPr>
              <a:t>C=O</a:t>
            </a:r>
            <a:r>
              <a:rPr lang="fa-IR" sz="2800">
                <a:sym typeface="Symbol" panose="05050102010706020507" pitchFamily="18" charset="2"/>
              </a:rPr>
              <a:t> بصورت پوشیده است  اربیتالهای پی با اربیتالهای زوج الکترون غیر پیوندی اکسیژن همپوشانی دارد.</a:t>
            </a:r>
            <a:endParaRPr lang="en-US" sz="2800">
              <a:sym typeface="Symbol" panose="05050102010706020507" pitchFamily="18" charset="2"/>
            </a:endParaRPr>
          </a:p>
        </p:txBody>
      </p:sp>
      <p:grpSp>
        <p:nvGrpSpPr>
          <p:cNvPr id="340996" name="Group 4"/>
          <p:cNvGrpSpPr>
            <a:grpSpLocks/>
          </p:cNvGrpSpPr>
          <p:nvPr/>
        </p:nvGrpSpPr>
        <p:grpSpPr bwMode="auto">
          <a:xfrm>
            <a:off x="1841500" y="3617915"/>
            <a:ext cx="8743950" cy="2619375"/>
            <a:chOff x="200" y="2279"/>
            <a:chExt cx="5508" cy="1650"/>
          </a:xfrm>
        </p:grpSpPr>
        <p:pic>
          <p:nvPicPr>
            <p:cNvPr id="340997" name="Picture 5" descr="FG20_00-19UN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" y="2279"/>
              <a:ext cx="5360" cy="1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0998" name="Text Box 6"/>
            <p:cNvSpPr txBox="1">
              <a:spLocks noChangeArrowheads="1"/>
            </p:cNvSpPr>
            <p:nvPr/>
          </p:nvSpPr>
          <p:spPr bwMode="auto">
            <a:xfrm>
              <a:off x="5428" y="3696"/>
              <a:ext cx="2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852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5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A6A9-C6DD-4517-AD29-5D6B339074B8}" type="slidenum">
              <a:rPr lang="en-US"/>
              <a:pPr/>
              <a:t>50</a:t>
            </a:fld>
            <a:endParaRPr lang="en-US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590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a-IR" sz="4000"/>
              <a:t>پایان فصل </a:t>
            </a:r>
            <a:br>
              <a:rPr lang="fa-IR" sz="4000"/>
            </a:br>
            <a:r>
              <a:rPr lang="fa-IR" sz="4000"/>
              <a:t>هشتم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219318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6CAF-CE15-446A-B363-E479B8C71758}" type="slidenum">
              <a:rPr lang="en-US"/>
              <a:pPr/>
              <a:t>6</a:t>
            </a:fld>
            <a:endParaRPr lang="en-US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7467600" cy="1143000"/>
          </a:xfrm>
        </p:spPr>
        <p:txBody>
          <a:bodyPr/>
          <a:lstStyle/>
          <a:p>
            <a:r>
              <a:rPr lang="fa-IR"/>
              <a:t>اسیدیته</a:t>
            </a:r>
            <a:endParaRPr lang="en-US"/>
          </a:p>
        </p:txBody>
      </p:sp>
      <p:sp>
        <p:nvSpPr>
          <p:cNvPr id="342019" name="Text Box 3"/>
          <p:cNvSpPr txBox="1">
            <a:spLocks noChangeArrowheads="1"/>
          </p:cNvSpPr>
          <p:nvPr/>
        </p:nvSpPr>
        <p:spPr bwMode="auto">
          <a:xfrm>
            <a:off x="9829800" y="5867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=&gt;</a:t>
            </a:r>
          </a:p>
        </p:txBody>
      </p:sp>
      <p:pic>
        <p:nvPicPr>
          <p:cNvPr id="342020" name="Picture 4" descr="FG20_01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1524001"/>
            <a:ext cx="7747000" cy="473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005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50B4-6071-483E-A009-BE47CAE70A2A}" type="slidenum">
              <a:rPr lang="en-US"/>
              <a:pPr/>
              <a:t>7</a:t>
            </a:fld>
            <a:endParaRPr lang="en-US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پایداری رزونانسی</a:t>
            </a:r>
            <a:endParaRPr lang="en-US"/>
          </a:p>
        </p:txBody>
      </p:sp>
      <p:sp>
        <p:nvSpPr>
          <p:cNvPr id="343043" name="Text Box 3"/>
          <p:cNvSpPr txBox="1">
            <a:spLocks noChangeArrowheads="1"/>
          </p:cNvSpPr>
          <p:nvPr/>
        </p:nvSpPr>
        <p:spPr bwMode="auto">
          <a:xfrm>
            <a:off x="9448800" y="5867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=&gt;</a:t>
            </a:r>
          </a:p>
        </p:txBody>
      </p:sp>
      <p:pic>
        <p:nvPicPr>
          <p:cNvPr id="343044" name="Picture 4" descr="FG20_02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900" y="1704976"/>
            <a:ext cx="8204200" cy="401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159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DD6-51E3-4772-8479-F15D2181883F}" type="slidenum">
              <a:rPr lang="en-US"/>
              <a:pPr/>
              <a:t>8</a:t>
            </a:fld>
            <a:endParaRPr lang="en-US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04800"/>
            <a:ext cx="7467600" cy="1447800"/>
          </a:xfrm>
        </p:spPr>
        <p:txBody>
          <a:bodyPr/>
          <a:lstStyle/>
          <a:p>
            <a:r>
              <a:rPr lang="fa-IR"/>
              <a:t>اثرات استخلاف</a:t>
            </a:r>
            <a:br>
              <a:rPr lang="fa-IR"/>
            </a:br>
            <a:r>
              <a:rPr lang="fa-IR"/>
              <a:t>روی اسیدیته</a:t>
            </a:r>
            <a:endParaRPr lang="en-US"/>
          </a:p>
        </p:txBody>
      </p:sp>
      <p:pic>
        <p:nvPicPr>
          <p:cNvPr id="3440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962401"/>
            <a:ext cx="617220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2651126" y="5957888"/>
            <a:ext cx="1165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9999"/>
                </a:solidFill>
                <a:latin typeface="Times New Roman" panose="02020603050405020304" pitchFamily="18" charset="0"/>
              </a:rPr>
              <a:t>p</a:t>
            </a:r>
            <a:r>
              <a:rPr lang="en-US" b="1" i="1">
                <a:solidFill>
                  <a:srgbClr val="009999"/>
                </a:solidFill>
                <a:latin typeface="Times New Roman" panose="02020603050405020304" pitchFamily="18" charset="0"/>
              </a:rPr>
              <a:t>K</a:t>
            </a:r>
            <a:r>
              <a:rPr lang="en-US" b="1" baseline="-25000">
                <a:solidFill>
                  <a:srgbClr val="009999"/>
                </a:solidFill>
                <a:latin typeface="Times New Roman" panose="02020603050405020304" pitchFamily="18" charset="0"/>
              </a:rPr>
              <a:t>a </a:t>
            </a:r>
            <a:r>
              <a:rPr lang="en-US" b="1">
                <a:solidFill>
                  <a:srgbClr val="009999"/>
                </a:solidFill>
                <a:latin typeface="Times New Roman" panose="02020603050405020304" pitchFamily="18" charset="0"/>
              </a:rPr>
              <a:t>= 4.46</a:t>
            </a:r>
            <a:endParaRPr lang="en-US">
              <a:solidFill>
                <a:srgbClr val="0099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3886201" y="5957888"/>
            <a:ext cx="1165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9999"/>
                </a:solidFill>
                <a:latin typeface="Times New Roman" panose="02020603050405020304" pitchFamily="18" charset="0"/>
              </a:rPr>
              <a:t>p</a:t>
            </a:r>
            <a:r>
              <a:rPr lang="en-US" b="1" i="1">
                <a:solidFill>
                  <a:srgbClr val="009999"/>
                </a:solidFill>
                <a:latin typeface="Times New Roman" panose="02020603050405020304" pitchFamily="18" charset="0"/>
              </a:rPr>
              <a:t>K</a:t>
            </a:r>
            <a:r>
              <a:rPr lang="en-US" b="1" baseline="-25000">
                <a:solidFill>
                  <a:srgbClr val="009999"/>
                </a:solidFill>
                <a:latin typeface="Times New Roman" panose="02020603050405020304" pitchFamily="18" charset="0"/>
              </a:rPr>
              <a:t>a </a:t>
            </a:r>
            <a:r>
              <a:rPr lang="en-US" b="1">
                <a:solidFill>
                  <a:srgbClr val="009999"/>
                </a:solidFill>
                <a:latin typeface="Times New Roman" panose="02020603050405020304" pitchFamily="18" charset="0"/>
              </a:rPr>
              <a:t>= 4.19</a:t>
            </a:r>
          </a:p>
        </p:txBody>
      </p:sp>
      <p:sp>
        <p:nvSpPr>
          <p:cNvPr id="344070" name="Text Box 6"/>
          <p:cNvSpPr txBox="1">
            <a:spLocks noChangeArrowheads="1"/>
          </p:cNvSpPr>
          <p:nvPr/>
        </p:nvSpPr>
        <p:spPr bwMode="auto">
          <a:xfrm>
            <a:off x="5029201" y="5957888"/>
            <a:ext cx="1165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9999"/>
                </a:solidFill>
                <a:latin typeface="Times New Roman" panose="02020603050405020304" pitchFamily="18" charset="0"/>
              </a:rPr>
              <a:t>p</a:t>
            </a:r>
            <a:r>
              <a:rPr lang="en-US" b="1" i="1">
                <a:solidFill>
                  <a:srgbClr val="009999"/>
                </a:solidFill>
                <a:latin typeface="Times New Roman" panose="02020603050405020304" pitchFamily="18" charset="0"/>
              </a:rPr>
              <a:t>K</a:t>
            </a:r>
            <a:r>
              <a:rPr lang="en-US" b="1" baseline="-25000">
                <a:solidFill>
                  <a:srgbClr val="009999"/>
                </a:solidFill>
                <a:latin typeface="Times New Roman" panose="02020603050405020304" pitchFamily="18" charset="0"/>
              </a:rPr>
              <a:t>a </a:t>
            </a:r>
            <a:r>
              <a:rPr lang="en-US" b="1">
                <a:solidFill>
                  <a:srgbClr val="009999"/>
                </a:solidFill>
                <a:latin typeface="Times New Roman" panose="02020603050405020304" pitchFamily="18" charset="0"/>
              </a:rPr>
              <a:t>= 3.47</a:t>
            </a:r>
          </a:p>
        </p:txBody>
      </p:sp>
      <p:sp>
        <p:nvSpPr>
          <p:cNvPr id="344071" name="Text Box 7"/>
          <p:cNvSpPr txBox="1">
            <a:spLocks noChangeArrowheads="1"/>
          </p:cNvSpPr>
          <p:nvPr/>
        </p:nvSpPr>
        <p:spPr bwMode="auto">
          <a:xfrm>
            <a:off x="6248401" y="5957888"/>
            <a:ext cx="1165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9999"/>
                </a:solidFill>
                <a:latin typeface="Times New Roman" panose="02020603050405020304" pitchFamily="18" charset="0"/>
              </a:rPr>
              <a:t>p</a:t>
            </a:r>
            <a:r>
              <a:rPr lang="en-US" b="1" i="1">
                <a:solidFill>
                  <a:srgbClr val="009999"/>
                </a:solidFill>
                <a:latin typeface="Times New Roman" panose="02020603050405020304" pitchFamily="18" charset="0"/>
              </a:rPr>
              <a:t>K</a:t>
            </a:r>
            <a:r>
              <a:rPr lang="en-US" b="1" baseline="-25000">
                <a:solidFill>
                  <a:srgbClr val="009999"/>
                </a:solidFill>
                <a:latin typeface="Times New Roman" panose="02020603050405020304" pitchFamily="18" charset="0"/>
              </a:rPr>
              <a:t>a </a:t>
            </a:r>
            <a:r>
              <a:rPr lang="en-US" b="1">
                <a:solidFill>
                  <a:srgbClr val="009999"/>
                </a:solidFill>
                <a:latin typeface="Times New Roman" panose="02020603050405020304" pitchFamily="18" charset="0"/>
              </a:rPr>
              <a:t>= 3.41</a:t>
            </a:r>
          </a:p>
        </p:txBody>
      </p:sp>
      <p:sp>
        <p:nvSpPr>
          <p:cNvPr id="344072" name="Text Box 8"/>
          <p:cNvSpPr txBox="1">
            <a:spLocks noChangeArrowheads="1"/>
          </p:cNvSpPr>
          <p:nvPr/>
        </p:nvSpPr>
        <p:spPr bwMode="auto">
          <a:xfrm>
            <a:off x="7467601" y="5957888"/>
            <a:ext cx="1165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9999"/>
                </a:solidFill>
                <a:latin typeface="Times New Roman" panose="02020603050405020304" pitchFamily="18" charset="0"/>
              </a:rPr>
              <a:t>p</a:t>
            </a:r>
            <a:r>
              <a:rPr lang="en-US" b="1" i="1">
                <a:solidFill>
                  <a:srgbClr val="009999"/>
                </a:solidFill>
                <a:latin typeface="Times New Roman" panose="02020603050405020304" pitchFamily="18" charset="0"/>
              </a:rPr>
              <a:t>K</a:t>
            </a:r>
            <a:r>
              <a:rPr lang="en-US" b="1" baseline="-25000">
                <a:solidFill>
                  <a:srgbClr val="009999"/>
                </a:solidFill>
                <a:latin typeface="Times New Roman" panose="02020603050405020304" pitchFamily="18" charset="0"/>
              </a:rPr>
              <a:t>a </a:t>
            </a:r>
            <a:r>
              <a:rPr lang="en-US" b="1">
                <a:solidFill>
                  <a:srgbClr val="009999"/>
                </a:solidFill>
                <a:latin typeface="Times New Roman" panose="02020603050405020304" pitchFamily="18" charset="0"/>
              </a:rPr>
              <a:t>= 2.16</a:t>
            </a:r>
          </a:p>
        </p:txBody>
      </p:sp>
      <p:sp>
        <p:nvSpPr>
          <p:cNvPr id="344073" name="Text Box 9"/>
          <p:cNvSpPr txBox="1">
            <a:spLocks noChangeArrowheads="1"/>
          </p:cNvSpPr>
          <p:nvPr/>
        </p:nvSpPr>
        <p:spPr bwMode="auto">
          <a:xfrm>
            <a:off x="9448800" y="5867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=&gt;</a:t>
            </a:r>
          </a:p>
        </p:txBody>
      </p:sp>
      <p:pic>
        <p:nvPicPr>
          <p:cNvPr id="344074" name="Picture 10" descr="FG20_02-02UN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773238"/>
            <a:ext cx="8064500" cy="22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4075" name="Rectangle 11"/>
          <p:cNvSpPr>
            <a:spLocks noChangeArrowheads="1"/>
          </p:cNvSpPr>
          <p:nvPr/>
        </p:nvSpPr>
        <p:spPr bwMode="auto">
          <a:xfrm>
            <a:off x="5159376" y="3573464"/>
            <a:ext cx="1223963" cy="287337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>
                <a:cs typeface="Arial" panose="020B0604020202020204" pitchFamily="34" charset="0"/>
              </a:rPr>
              <a:t>اسیدهای قویتر</a:t>
            </a:r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881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6CC1D-7050-4D30-8EFF-DD7045FD1D9E}" type="slidenum">
              <a:rPr lang="en-US"/>
              <a:pPr/>
              <a:t>9</a:t>
            </a:fld>
            <a:endParaRPr lang="en-US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نمک های کربوکسیلیک اسید</a:t>
            </a: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2286000"/>
          </a:xfrm>
        </p:spPr>
        <p:txBody>
          <a:bodyPr/>
          <a:lstStyle/>
          <a:p>
            <a:pPr algn="r" rtl="1"/>
            <a:r>
              <a:rPr lang="fa-IR"/>
              <a:t>هیدروکسید سدیم پروتون را برای تشکیل نمک جدا میکند.</a:t>
            </a:r>
            <a:endParaRPr lang="en-US"/>
          </a:p>
          <a:p>
            <a:pPr algn="r" rtl="1"/>
            <a:r>
              <a:rPr lang="fa-IR"/>
              <a:t>جدا کردن اسید قوی مانند </a:t>
            </a:r>
            <a:r>
              <a:rPr lang="en-US"/>
              <a:t>HCl</a:t>
            </a:r>
            <a:r>
              <a:rPr lang="fa-IR"/>
              <a:t> دوباره ایجاد کربوکسیلیک اسید مینماید.</a:t>
            </a:r>
            <a:endParaRPr lang="en-US"/>
          </a:p>
        </p:txBody>
      </p:sp>
      <p:pic>
        <p:nvPicPr>
          <p:cNvPr id="3450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4267200"/>
            <a:ext cx="635317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5093" name="Group 5"/>
          <p:cNvGrpSpPr>
            <a:grpSpLocks/>
          </p:cNvGrpSpPr>
          <p:nvPr/>
        </p:nvGrpSpPr>
        <p:grpSpPr bwMode="auto">
          <a:xfrm>
            <a:off x="5029200" y="5029202"/>
            <a:ext cx="5321300" cy="1055688"/>
            <a:chOff x="2208" y="3168"/>
            <a:chExt cx="3352" cy="665"/>
          </a:xfrm>
        </p:grpSpPr>
        <p:pic>
          <p:nvPicPr>
            <p:cNvPr id="345094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3168"/>
              <a:ext cx="912" cy="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45095" name="Text Box 7"/>
            <p:cNvSpPr txBox="1">
              <a:spLocks noChangeArrowheads="1"/>
            </p:cNvSpPr>
            <p:nvPr/>
          </p:nvSpPr>
          <p:spPr bwMode="auto">
            <a:xfrm>
              <a:off x="5280" y="3600"/>
              <a:ext cx="2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752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build="p" autoUpdateAnimBg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1588</Words>
  <Application>Microsoft Office PowerPoint</Application>
  <PresentationFormat>Widescreen</PresentationFormat>
  <Paragraphs>334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Arial</vt:lpstr>
      <vt:lpstr>Symbol</vt:lpstr>
      <vt:lpstr>Tahoma</vt:lpstr>
      <vt:lpstr>Times New Roman</vt:lpstr>
      <vt:lpstr>Trebuchet MS</vt:lpstr>
      <vt:lpstr>Wingdings 3</vt:lpstr>
      <vt:lpstr>Facet</vt:lpstr>
      <vt:lpstr>فصل هفتم کربوکسیلیک اسیدها</vt:lpstr>
      <vt:lpstr>مقدمه</vt:lpstr>
      <vt:lpstr>IUPAC نام</vt:lpstr>
      <vt:lpstr>نام اسیدهای حلقوی</vt:lpstr>
      <vt:lpstr>ساختمان کربوکسیل</vt:lpstr>
      <vt:lpstr>اسیدیته</vt:lpstr>
      <vt:lpstr>پایداری رزونانسی</vt:lpstr>
      <vt:lpstr>اثرات استخلاف روی اسیدیته</vt:lpstr>
      <vt:lpstr>نمک های کربوکسیلیک اسید</vt:lpstr>
      <vt:lpstr>خالص سازی اسید</vt:lpstr>
      <vt:lpstr>مروری بر روشهای تهیه</vt:lpstr>
      <vt:lpstr>سنتز گرینیارد</vt:lpstr>
      <vt:lpstr>هیدرولیز نیتریل </vt:lpstr>
      <vt:lpstr>احیاء به الکل نوع اول</vt:lpstr>
      <vt:lpstr>مشتقات اسیدها</vt:lpstr>
      <vt:lpstr>پایان فصل هفتم</vt:lpstr>
      <vt:lpstr>فصل هشتم  مشتقات کربوکسیلیک اسید</vt:lpstr>
      <vt:lpstr>مشتقات اسید</vt:lpstr>
      <vt:lpstr>نامگذاری استرها</vt:lpstr>
      <vt:lpstr>نامگذاری آمیدها</vt:lpstr>
      <vt:lpstr>نیتریلها</vt:lpstr>
      <vt:lpstr>نامگذاری نیتریلها</vt:lpstr>
      <vt:lpstr>اسید هالیدها</vt:lpstr>
      <vt:lpstr>نامگذاری انیدریدها</vt:lpstr>
      <vt:lpstr>نقطه جوش</vt:lpstr>
      <vt:lpstr>تبدیل داخلی مشتقات کربوکسیلیک اسید </vt:lpstr>
      <vt:lpstr>فعالیت</vt:lpstr>
      <vt:lpstr>تبدیل داخلی مشتقات</vt:lpstr>
      <vt:lpstr>تبدیل اسید کلرید به انیدرید</vt:lpstr>
      <vt:lpstr>اسید کلرید به استر</vt:lpstr>
      <vt:lpstr>اسید کلرید به آمید  </vt:lpstr>
      <vt:lpstr>انیدرید به استر</vt:lpstr>
      <vt:lpstr>انیدرید به آمید</vt:lpstr>
      <vt:lpstr>استر به آمید</vt:lpstr>
      <vt:lpstr>گروههای خارج شونده</vt:lpstr>
      <vt:lpstr>هیدرولیز اسید کلریدها و انیدریدها</vt:lpstr>
      <vt:lpstr>هیدرولیز اسید به استر</vt:lpstr>
      <vt:lpstr>هیدرولیز آمیدها</vt:lpstr>
      <vt:lpstr>هیدرولیز نیتریل</vt:lpstr>
      <vt:lpstr>سنتز اسید کلرید</vt:lpstr>
      <vt:lpstr>واکنشهای اسید کلریدها(1)</vt:lpstr>
      <vt:lpstr>واکنشهای اسید کلریدها (2)</vt:lpstr>
      <vt:lpstr>واکنشهای انیدریدها</vt:lpstr>
      <vt:lpstr>سنتز استرها</vt:lpstr>
      <vt:lpstr>واکنش استرها</vt:lpstr>
      <vt:lpstr>سنتز آمیدها</vt:lpstr>
      <vt:lpstr>واکنش آمیدها</vt:lpstr>
      <vt:lpstr>سنتز نیتریلها</vt:lpstr>
      <vt:lpstr>واکنش نیتریلها</vt:lpstr>
      <vt:lpstr>پایان فصل  هشتم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هفتم کربوکسیلیک اسیدها</dc:title>
  <dc:creator>omid arzi</dc:creator>
  <cp:lastModifiedBy>omid arzi</cp:lastModifiedBy>
  <cp:revision>1</cp:revision>
  <dcterms:created xsi:type="dcterms:W3CDTF">2022-02-10T22:22:57Z</dcterms:created>
  <dcterms:modified xsi:type="dcterms:W3CDTF">2022-02-10T22:23:19Z</dcterms:modified>
</cp:coreProperties>
</file>