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7"/>
  </p:notesMasterIdLst>
  <p:sldIdLst>
    <p:sldId id="476" r:id="rId2"/>
    <p:sldId id="408" r:id="rId3"/>
    <p:sldId id="409" r:id="rId4"/>
    <p:sldId id="410" r:id="rId5"/>
    <p:sldId id="411" r:id="rId6"/>
    <p:sldId id="412" r:id="rId7"/>
    <p:sldId id="416" r:id="rId8"/>
    <p:sldId id="417" r:id="rId9"/>
    <p:sldId id="418" r:id="rId10"/>
    <p:sldId id="421" r:id="rId11"/>
    <p:sldId id="424" r:id="rId12"/>
    <p:sldId id="427" r:id="rId13"/>
    <p:sldId id="428" r:id="rId14"/>
    <p:sldId id="397" r:id="rId15"/>
    <p:sldId id="398" r:id="rId16"/>
    <p:sldId id="399" r:id="rId17"/>
    <p:sldId id="400" r:id="rId18"/>
    <p:sldId id="432" r:id="rId19"/>
    <p:sldId id="433" r:id="rId20"/>
    <p:sldId id="434" r:id="rId21"/>
    <p:sldId id="437" r:id="rId22"/>
    <p:sldId id="439" r:id="rId23"/>
    <p:sldId id="440" r:id="rId24"/>
    <p:sldId id="443" r:id="rId25"/>
    <p:sldId id="447" r:id="rId26"/>
    <p:sldId id="448" r:id="rId27"/>
    <p:sldId id="451" r:id="rId28"/>
    <p:sldId id="467" r:id="rId29"/>
    <p:sldId id="452" r:id="rId30"/>
    <p:sldId id="455" r:id="rId31"/>
    <p:sldId id="456" r:id="rId32"/>
    <p:sldId id="472" r:id="rId33"/>
    <p:sldId id="473" r:id="rId34"/>
    <p:sldId id="474" r:id="rId35"/>
    <p:sldId id="471" r:id="rId36"/>
    <p:sldId id="475" r:id="rId37"/>
    <p:sldId id="459" r:id="rId38"/>
    <p:sldId id="460" r:id="rId39"/>
    <p:sldId id="465" r:id="rId40"/>
    <p:sldId id="391" r:id="rId41"/>
    <p:sldId id="269" r:id="rId42"/>
    <p:sldId id="262" r:id="rId43"/>
    <p:sldId id="336" r:id="rId44"/>
    <p:sldId id="339" r:id="rId45"/>
    <p:sldId id="340" r:id="rId46"/>
    <p:sldId id="354" r:id="rId47"/>
    <p:sldId id="355" r:id="rId48"/>
    <p:sldId id="356" r:id="rId49"/>
    <p:sldId id="357" r:id="rId50"/>
    <p:sldId id="375" r:id="rId51"/>
    <p:sldId id="376" r:id="rId52"/>
    <p:sldId id="377" r:id="rId53"/>
    <p:sldId id="384" r:id="rId54"/>
    <p:sldId id="385" r:id="rId55"/>
    <p:sldId id="47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ltaSystem" initials="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8" autoAdjust="0"/>
    <p:restoredTop sz="94660"/>
  </p:normalViewPr>
  <p:slideViewPr>
    <p:cSldViewPr>
      <p:cViewPr varScale="1">
        <p:scale>
          <a:sx n="81" d="100"/>
          <a:sy n="81" d="100"/>
        </p:scale>
        <p:origin x="121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F033C-A4A2-4A60-8117-D6E45B23FBCE}" type="datetimeFigureOut">
              <a:rPr lang="en-US" smtClean="0"/>
              <a:t>4/25/2014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C3619B-3F09-4018-B567-A0B1950A3A3C}" type="slidenum">
              <a:rPr lang="en-US" smtClean="0"/>
              <a:t>‹#›</a:t>
            </a:fld>
            <a:endParaRPr lang="en-US"/>
          </a:p>
        </p:txBody>
      </p:sp>
    </p:spTree>
    <p:extLst>
      <p:ext uri="{BB962C8B-B14F-4D97-AF65-F5344CB8AC3E}">
        <p14:creationId xmlns:p14="http://schemas.microsoft.com/office/powerpoint/2010/main" val="103584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C8E13F-E87C-4504-BCF2-51A3EDE2B17C}"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D8E80-A396-41BF-9B25-7C9F88EA7BB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C8E13F-E87C-4504-BCF2-51A3EDE2B17C}"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D8E80-A396-41BF-9B25-7C9F88EA7BB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9C8E13F-E87C-4504-BCF2-51A3EDE2B17C}"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D8E80-A396-41BF-9B25-7C9F88EA7BBE}"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C8E13F-E87C-4504-BCF2-51A3EDE2B17C}"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D8E80-A396-41BF-9B25-7C9F88EA7BBE}"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C8E13F-E87C-4504-BCF2-51A3EDE2B17C}" type="datetimeFigureOut">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D8E80-A396-41BF-9B25-7C9F88EA7BB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9C8E13F-E87C-4504-BCF2-51A3EDE2B17C}" type="datetimeFigureOut">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D8E80-A396-41BF-9B25-7C9F88EA7BBE}"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C8E13F-E87C-4504-BCF2-51A3EDE2B17C}" type="datetimeFigureOut">
              <a:rPr lang="en-US" smtClean="0"/>
              <a:t>4/25/2014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3D8E80-A396-41BF-9B25-7C9F88EA7BB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C8E13F-E87C-4504-BCF2-51A3EDE2B17C}" type="datetimeFigureOut">
              <a:rPr lang="en-US" smtClean="0"/>
              <a:t>4/25/2014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D8E80-A396-41BF-9B25-7C9F88EA7B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9C8E13F-E87C-4504-BCF2-51A3EDE2B17C}" type="datetimeFigureOut">
              <a:rPr lang="en-US" smtClean="0"/>
              <a:t>4/25/2014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D8E80-A396-41BF-9B25-7C9F88EA7B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9C8E13F-E87C-4504-BCF2-51A3EDE2B17C}" type="datetimeFigureOut">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D8E80-A396-41BF-9B25-7C9F88EA7BBE}"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C8E13F-E87C-4504-BCF2-51A3EDE2B17C}" type="datetimeFigureOut">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D8E80-A396-41BF-9B25-7C9F88EA7BBE}"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9C8E13F-E87C-4504-BCF2-51A3EDE2B17C}" type="datetimeFigureOut">
              <a:rPr lang="en-US" smtClean="0"/>
              <a:t>4/25/2014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A3D8E80-A396-41BF-9B25-7C9F88EA7BBE}"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iran.ir/about/city/tehran#toghrol"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parsecad.ir/wp-content/uploads/2013/03/zavareh-008-480x739.jp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6000" dirty="0" smtClean="0">
                <a:latin typeface="Andalus" panose="02020603050405020304" pitchFamily="18" charset="-78"/>
                <a:cs typeface="Andalus" panose="02020603050405020304" pitchFamily="18" charset="-78"/>
              </a:rPr>
              <a:t/>
            </a:r>
            <a:br>
              <a:rPr lang="fa-IR" sz="6000" dirty="0" smtClean="0">
                <a:latin typeface="Andalus" panose="02020603050405020304" pitchFamily="18" charset="-78"/>
                <a:cs typeface="Andalus" panose="02020603050405020304" pitchFamily="18" charset="-78"/>
              </a:rPr>
            </a:br>
            <a:r>
              <a:rPr lang="fa-IR" sz="6000" dirty="0">
                <a:latin typeface="Andalus" panose="02020603050405020304" pitchFamily="18" charset="-78"/>
                <a:cs typeface="Andalus" panose="02020603050405020304" pitchFamily="18" charset="-78"/>
              </a:rPr>
              <a:t/>
            </a:r>
            <a:br>
              <a:rPr lang="fa-IR" sz="6000" dirty="0">
                <a:latin typeface="Andalus" panose="02020603050405020304" pitchFamily="18" charset="-78"/>
                <a:cs typeface="Andalus" panose="02020603050405020304" pitchFamily="18" charset="-78"/>
              </a:rPr>
            </a:br>
            <a:r>
              <a:rPr lang="fa-IR" dirty="0" smtClean="0"/>
              <a:t/>
            </a:r>
            <a:br>
              <a:rPr lang="fa-IR" dirty="0" smtClean="0"/>
            </a:br>
            <a:endParaRPr lang="en-US" sz="7300" dirty="0">
              <a:cs typeface="B Jadid" panose="00000700000000000000" pitchFamily="2" charset="-78"/>
            </a:endParaRPr>
          </a:p>
        </p:txBody>
      </p:sp>
      <p:sp>
        <p:nvSpPr>
          <p:cNvPr id="3" name="Subtitle 2"/>
          <p:cNvSpPr>
            <a:spLocks noGrp="1"/>
          </p:cNvSpPr>
          <p:nvPr>
            <p:ph type="subTitle" idx="1"/>
          </p:nvPr>
        </p:nvSpPr>
        <p:spPr/>
        <p:txBody>
          <a:bodyPr/>
          <a:lstStyle/>
          <a:p>
            <a:r>
              <a:rPr lang="fa-IR" sz="6600" dirty="0">
                <a:cs typeface="B Jadid" panose="00000700000000000000" pitchFamily="2" charset="-78"/>
              </a:rPr>
              <a:t>تاریخچه ایران</a:t>
            </a:r>
            <a:endParaRPr lang="en-US" sz="6600" dirty="0"/>
          </a:p>
        </p:txBody>
      </p:sp>
      <p:sp>
        <p:nvSpPr>
          <p:cNvPr id="4" name="Rectangle 3"/>
          <p:cNvSpPr/>
          <p:nvPr/>
        </p:nvSpPr>
        <p:spPr>
          <a:xfrm>
            <a:off x="4022811" y="1600200"/>
            <a:ext cx="2414444" cy="769441"/>
          </a:xfrm>
          <a:prstGeom prst="rect">
            <a:avLst/>
          </a:prstGeom>
        </p:spPr>
        <p:txBody>
          <a:bodyPr wrap="none">
            <a:spAutoFit/>
          </a:bodyPr>
          <a:lstStyle/>
          <a:p>
            <a:r>
              <a:rPr lang="fa-IR" sz="4400" dirty="0">
                <a:latin typeface="Andalus" panose="02020603050405020304" pitchFamily="18" charset="-78"/>
                <a:cs typeface="Andalus" panose="02020603050405020304" pitchFamily="18" charset="-78"/>
              </a:rPr>
              <a:t>موضوع </a:t>
            </a:r>
            <a:r>
              <a:rPr lang="fa-IR" sz="4400" dirty="0" smtClean="0">
                <a:latin typeface="Andalus" panose="02020603050405020304" pitchFamily="18" charset="-78"/>
                <a:cs typeface="Andalus" panose="02020603050405020304" pitchFamily="18" charset="-78"/>
              </a:rPr>
              <a:t>پروژه</a:t>
            </a:r>
            <a:endParaRPr lang="en-US" sz="4400" dirty="0"/>
          </a:p>
        </p:txBody>
      </p:sp>
    </p:spTree>
    <p:extLst>
      <p:ext uri="{BB962C8B-B14F-4D97-AF65-F5344CB8AC3E}">
        <p14:creationId xmlns:p14="http://schemas.microsoft.com/office/powerpoint/2010/main" val="2474933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advocate.persiangig.com/image/iran%20kohan.jpg"/>
          <p:cNvPicPr/>
          <p:nvPr/>
        </p:nvPicPr>
        <p:blipFill>
          <a:blip r:embed="rId2"/>
          <a:srcRect/>
          <a:stretch>
            <a:fillRect/>
          </a:stretch>
        </p:blipFill>
        <p:spPr bwMode="auto">
          <a:xfrm>
            <a:off x="1212271" y="466497"/>
            <a:ext cx="6019799" cy="3400425"/>
          </a:xfrm>
          <a:prstGeom prst="rect">
            <a:avLst/>
          </a:prstGeom>
          <a:noFill/>
          <a:ln w="9525">
            <a:noFill/>
            <a:miter lim="800000"/>
            <a:headEnd/>
            <a:tailEnd/>
          </a:ln>
        </p:spPr>
      </p:pic>
      <p:sp>
        <p:nvSpPr>
          <p:cNvPr id="5" name="Rectangle 4"/>
          <p:cNvSpPr/>
          <p:nvPr/>
        </p:nvSpPr>
        <p:spPr>
          <a:xfrm>
            <a:off x="7461041" y="286573"/>
            <a:ext cx="1689886" cy="646331"/>
          </a:xfrm>
          <a:prstGeom prst="rect">
            <a:avLst/>
          </a:prstGeom>
        </p:spPr>
        <p:txBody>
          <a:bodyPr wrap="none">
            <a:spAutoFit/>
          </a:bodyPr>
          <a:lstStyle/>
          <a:p>
            <a:pPr algn="r"/>
            <a:r>
              <a:rPr lang="fa-IR" sz="3600" dirty="0">
                <a:solidFill>
                  <a:srgbClr val="FF0000"/>
                </a:solidFill>
              </a:rPr>
              <a:t>ایران كهن</a:t>
            </a:r>
            <a:endParaRPr lang="en-US" sz="3600" dirty="0">
              <a:solidFill>
                <a:srgbClr val="FF0000"/>
              </a:solidFill>
            </a:endParaRPr>
          </a:p>
        </p:txBody>
      </p:sp>
      <p:sp>
        <p:nvSpPr>
          <p:cNvPr id="3" name="Rectangle 2"/>
          <p:cNvSpPr/>
          <p:nvPr/>
        </p:nvSpPr>
        <p:spPr>
          <a:xfrm>
            <a:off x="0" y="4038600"/>
            <a:ext cx="9144000" cy="2308324"/>
          </a:xfrm>
          <a:prstGeom prst="rect">
            <a:avLst/>
          </a:prstGeom>
        </p:spPr>
        <p:txBody>
          <a:bodyPr wrap="square">
            <a:spAutoFit/>
          </a:bodyPr>
          <a:lstStyle/>
          <a:p>
            <a:pPr algn="r"/>
            <a:r>
              <a:rPr lang="fa-IR" sz="2400" dirty="0">
                <a:solidFill>
                  <a:srgbClr val="FFFFFF"/>
                </a:solidFill>
              </a:rPr>
              <a:t>ایران کهن وپارسی	</a:t>
            </a:r>
          </a:p>
          <a:p>
            <a:pPr algn="r"/>
            <a:r>
              <a:rPr lang="fa-IR" sz="2400" dirty="0">
                <a:solidFill>
                  <a:srgbClr val="FFFFFF"/>
                </a:solidFill>
              </a:rPr>
              <a:t>قدیمی ترین آثار معماری شناخته شده در ایران به 10000ق.م میرسد وشاملیکسری پی های سنگی است.در دره های غربی سلسله جبا ل زاگرس نیزنشانه هایی از خانه های کوچک 5/3 در5متر مربع گلی بدست آمده که حدود 8000سال قدمت دارد.پسوند(کند)مانند:سمرکند (سمرقند)"تاشکند(تاجکند) نیز حاکی از کندن پناهگاه و خانه و مقبره در دل زمین یا کوه است </a:t>
            </a:r>
            <a:endParaRPr lang="en-US" sz="2400" dirty="0">
              <a:solidFill>
                <a:srgbClr val="FFFFFF"/>
              </a:solidFill>
            </a:endParaRPr>
          </a:p>
        </p:txBody>
      </p:sp>
    </p:spTree>
    <p:extLst>
      <p:ext uri="{BB962C8B-B14F-4D97-AF65-F5344CB8AC3E}">
        <p14:creationId xmlns:p14="http://schemas.microsoft.com/office/powerpoint/2010/main" val="2902602157"/>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5632311"/>
          </a:xfrm>
          <a:prstGeom prst="rect">
            <a:avLst/>
          </a:prstGeom>
        </p:spPr>
        <p:txBody>
          <a:bodyPr wrap="square">
            <a:spAutoFit/>
          </a:bodyPr>
          <a:lstStyle/>
          <a:p>
            <a:pPr algn="r"/>
            <a:r>
              <a:rPr lang="fa-IR" sz="2000" dirty="0">
                <a:solidFill>
                  <a:srgbClr val="FF0000"/>
                </a:solidFill>
              </a:rPr>
              <a:t>برای دیگر کاربردها، سیلک (ابهام‌زدایی) را ببینید.</a:t>
            </a:r>
          </a:p>
          <a:p>
            <a:pPr algn="r"/>
            <a:r>
              <a:rPr lang="fa-IR" sz="2000" dirty="0">
                <a:solidFill>
                  <a:srgbClr val="FF0000"/>
                </a:solidFill>
              </a:rPr>
              <a:t>تپه سیلک </a:t>
            </a:r>
          </a:p>
          <a:p>
            <a:pPr algn="r"/>
            <a:r>
              <a:rPr lang="fa-IR" sz="2000" dirty="0">
                <a:solidFill>
                  <a:srgbClr val="FF0000"/>
                </a:solidFill>
              </a:rPr>
              <a:t> </a:t>
            </a:r>
          </a:p>
          <a:p>
            <a:pPr algn="r"/>
            <a:r>
              <a:rPr lang="fa-IR" sz="2000" dirty="0">
                <a:solidFill>
                  <a:srgbClr val="FF0000"/>
                </a:solidFill>
              </a:rPr>
              <a:t>نام تپه سیلک</a:t>
            </a:r>
            <a:r>
              <a:rPr lang="fa-IR" sz="2000" dirty="0">
                <a:solidFill>
                  <a:prstClr val="black"/>
                </a:solidFill>
              </a:rPr>
              <a:t> </a:t>
            </a:r>
          </a:p>
          <a:p>
            <a:pPr algn="r"/>
            <a:endParaRPr lang="fa-IR" sz="2000" dirty="0">
              <a:solidFill>
                <a:prstClr val="black"/>
              </a:solidFill>
            </a:endParaRPr>
          </a:p>
          <a:p>
            <a:pPr algn="r"/>
            <a:endParaRPr lang="fa-IR" sz="2000" dirty="0">
              <a:solidFill>
                <a:prstClr val="black"/>
              </a:solidFill>
            </a:endParaRPr>
          </a:p>
          <a:p>
            <a:pPr algn="r"/>
            <a:r>
              <a:rPr lang="fa-IR" sz="2000" dirty="0">
                <a:solidFill>
                  <a:prstClr val="black"/>
                </a:solidFill>
              </a:rPr>
              <a:t>. </a:t>
            </a:r>
          </a:p>
          <a:p>
            <a:pPr algn="r"/>
            <a:r>
              <a:rPr lang="fa-IR" sz="2000" dirty="0">
                <a:solidFill>
                  <a:prstClr val="black"/>
                </a:solidFill>
              </a:rPr>
              <a:t>کوزه‌ای از سیلک.«نزدیک به پنج هزار سال پیش از میلاد مردم غارنشین فلات ایران در پی دگرگونی‌هایی که از لحاظ آب و هوا و تشکیل مزارع و چمنزارها به وجود آمد به دشت‌ها روی آوردند و زندگی تازه‌ای را آغاز کردند و در تمدن آن‌ها نسبت به دوران‌های پیشین پیشرفت بیشتری دیده شد. کهن‌ترین مردم دشت‌نشین، مردم محل سیلک </a:t>
            </a:r>
            <a:r>
              <a:rPr lang="fa-IR" sz="2000" dirty="0" smtClean="0">
                <a:solidFill>
                  <a:prstClr val="black"/>
                </a:solidFill>
              </a:rPr>
              <a:t>(نزدیک </a:t>
            </a:r>
            <a:r>
              <a:rPr lang="fa-IR" sz="2000" dirty="0">
                <a:solidFill>
                  <a:prstClr val="black"/>
                </a:solidFill>
              </a:rPr>
              <a:t>کاشان بودند که آثار زندگی ایشان را در آن‌جا به دست آورده‌اند.»[۱] میدان‌گاه باستانی سیَلْک در منطقه فین کاشان واقع شده‌است و پیشینه ای نزدیک به هفت هزار سال دارد.</a:t>
            </a:r>
          </a:p>
          <a:p>
            <a:pPr algn="r"/>
            <a:endParaRPr lang="fa-IR" sz="2000" dirty="0">
              <a:solidFill>
                <a:prstClr val="black"/>
              </a:solidFill>
            </a:endParaRPr>
          </a:p>
          <a:p>
            <a:pPr algn="r"/>
            <a:r>
              <a:rPr lang="fa-IR" sz="2000" dirty="0">
                <a:solidFill>
                  <a:prstClr val="black"/>
                </a:solidFill>
              </a:rPr>
              <a:t>سیلک یکی از مکان‌های تاریخی پس از تمدن جیرفت کرمان در فلات ایران است که مدارک نوشته از دوران پیش از هخامنشی در آن پیدا شده ولی خطی که هم‌زمان با آغاز تاریخ در ایلام به وجود آمده‌بود، با نام پرتو ایلامی شناخته شده پس از رها شدن این پایگاه بازرگانی از میان رفت.</a:t>
            </a:r>
          </a:p>
          <a:p>
            <a:pPr algn="r"/>
            <a:endParaRPr lang="fa-IR" sz="2000" dirty="0">
              <a:solidFill>
                <a:prstClr val="black"/>
              </a:solidFill>
            </a:endParaRPr>
          </a:p>
          <a:p>
            <a:pPr algn="r"/>
            <a:r>
              <a:rPr lang="fa-IR" sz="2000" dirty="0" smtClean="0">
                <a:solidFill>
                  <a:prstClr val="black"/>
                </a:solidFill>
              </a:rPr>
              <a:t>در </a:t>
            </a:r>
            <a:r>
              <a:rPr lang="fa-IR" sz="2000" dirty="0">
                <a:solidFill>
                  <a:prstClr val="black"/>
                </a:solidFill>
              </a:rPr>
              <a:t>هنر سیلک جنبه تزیینی آن شدید است و هنری است که آریایی‌ها با خود </a:t>
            </a:r>
            <a:r>
              <a:rPr lang="fa-IR" sz="2000" dirty="0" smtClean="0">
                <a:solidFill>
                  <a:prstClr val="black"/>
                </a:solidFill>
              </a:rPr>
              <a:t>آورده‌اند</a:t>
            </a:r>
            <a:endParaRPr lang="fa-IR" sz="2000" dirty="0">
              <a:solidFill>
                <a:prstClr val="black"/>
              </a:solidFill>
            </a:endParaRPr>
          </a:p>
        </p:txBody>
      </p:sp>
    </p:spTree>
    <p:extLst>
      <p:ext uri="{BB962C8B-B14F-4D97-AF65-F5344CB8AC3E}">
        <p14:creationId xmlns:p14="http://schemas.microsoft.com/office/powerpoint/2010/main" val="3534546488"/>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9844"/>
            <a:ext cx="9144000" cy="4062651"/>
          </a:xfrm>
          <a:prstGeom prst="rect">
            <a:avLst/>
          </a:prstGeom>
        </p:spPr>
        <p:txBody>
          <a:bodyPr wrap="square">
            <a:spAutoFit/>
          </a:bodyPr>
          <a:lstStyle/>
          <a:p>
            <a:pPr algn="r"/>
            <a:r>
              <a:rPr lang="fa-IR" sz="2000" dirty="0">
                <a:solidFill>
                  <a:prstClr val="black"/>
                </a:solidFill>
              </a:rPr>
              <a:t>تمدن مردمان تپه‌های سیلک در ۲۵۰۰ سال پیش مغلوب تمدن آریایی شد که یادگارهای آنها در لایه‌های گوناگون حفاری مانند ظروف لوله‌دار بلند با نگاره اسب و خورشید و جنگ‌افزار آهنی و شمشیر و نیزه‌های بلند پیدا شده‌است.</a:t>
            </a:r>
          </a:p>
          <a:p>
            <a:pPr algn="r"/>
            <a:endParaRPr lang="fa-IR" sz="2000" dirty="0">
              <a:solidFill>
                <a:prstClr val="black"/>
              </a:solidFill>
            </a:endParaRPr>
          </a:p>
          <a:p>
            <a:pPr algn="r"/>
            <a:r>
              <a:rPr lang="fa-IR" sz="2000" dirty="0">
                <a:solidFill>
                  <a:prstClr val="black"/>
                </a:solidFill>
              </a:rPr>
              <a:t>محوطه باستانی سیَلْک در پهلوی جنوب غربی کاشان و در سمت راست جاده کاشان به فین قرار دارد و از دو تپهٔ شمالی و جنوبی که در فاصله ۶۰۰ متری یک‌دیگر قرار دارند و دو گورستان تشکیل شده‌است.</a:t>
            </a:r>
          </a:p>
          <a:p>
            <a:pPr algn="r"/>
            <a:endParaRPr lang="fa-IR" sz="2000" dirty="0">
              <a:solidFill>
                <a:prstClr val="black"/>
              </a:solidFill>
            </a:endParaRPr>
          </a:p>
          <a:p>
            <a:pPr algn="r"/>
            <a:endParaRPr lang="fa-IR" sz="2000" dirty="0">
              <a:solidFill>
                <a:prstClr val="black"/>
              </a:solidFill>
            </a:endParaRPr>
          </a:p>
          <a:p>
            <a:pPr algn="r"/>
            <a:r>
              <a:rPr lang="fa-IR" sz="2000" dirty="0">
                <a:solidFill>
                  <a:prstClr val="black"/>
                </a:solidFill>
              </a:rPr>
              <a:t>یکی از گورستان‌ها که گورستان الف نامیده می‌شود ۳۵۰۰ ساله‌است و در ۲۰۰ متری جنوب تپهٔ جنوبی واقع شده‌است که امروزه بر روی آن بلواری ۲۴ متری به نام بلوار امیرالمؤمنین کشیده شده‌است. گورستان دیگر که گورستان ب نامیده می‌شود ۳۰۰۰سال قدمت دارد و در زیر باغ‌ها و زمین‌های کشاورزی پهلوی غربی تپه‌ها قرار دارد.</a:t>
            </a:r>
          </a:p>
          <a:p>
            <a:endParaRPr lang="fa-IR" dirty="0">
              <a:solidFill>
                <a:prstClr val="black"/>
              </a:solidFill>
            </a:endParaRPr>
          </a:p>
        </p:txBody>
      </p:sp>
    </p:spTree>
    <p:extLst>
      <p:ext uri="{BB962C8B-B14F-4D97-AF65-F5344CB8AC3E}">
        <p14:creationId xmlns:p14="http://schemas.microsoft.com/office/powerpoint/2010/main" val="2319802532"/>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144000" cy="6063198"/>
          </a:xfrm>
          <a:prstGeom prst="rect">
            <a:avLst/>
          </a:prstGeom>
        </p:spPr>
        <p:txBody>
          <a:bodyPr wrap="square">
            <a:spAutoFit/>
          </a:bodyPr>
          <a:lstStyle/>
          <a:p>
            <a:pPr algn="r"/>
            <a:r>
              <a:rPr lang="fa-IR" sz="2800" dirty="0" smtClean="0">
                <a:solidFill>
                  <a:srgbClr val="FF0000"/>
                </a:solidFill>
              </a:rPr>
              <a:t>پیشینه</a:t>
            </a:r>
            <a:endParaRPr lang="fa-IR" sz="2000" dirty="0" smtClean="0">
              <a:solidFill>
                <a:prstClr val="black"/>
              </a:solidFill>
            </a:endParaRPr>
          </a:p>
          <a:p>
            <a:pPr algn="r"/>
            <a:r>
              <a:rPr lang="fa-IR" sz="2000" dirty="0" smtClean="0">
                <a:solidFill>
                  <a:prstClr val="black"/>
                </a:solidFill>
              </a:rPr>
              <a:t>تپه سیلک در سال ۱۳۸۹تپه سیلک در حقیقت زیگورات یا نیایشگاه مردمان باستانی بوده‌است که از گل رس و سفال ساخته شده‌است. این مجموعهٔ تاریخی تا سال ۱۳۱۰ خورشیدی شناسایی نشده بود و در میان مردم کاشان به شهر نفرین شده معروف بود.</a:t>
            </a:r>
          </a:p>
          <a:p>
            <a:pPr algn="r"/>
            <a:endParaRPr lang="fa-IR" sz="2000" dirty="0">
              <a:solidFill>
                <a:prstClr val="black"/>
              </a:solidFill>
            </a:endParaRPr>
          </a:p>
          <a:p>
            <a:pPr algn="r"/>
            <a:r>
              <a:rPr lang="fa-IR" sz="2000" dirty="0">
                <a:solidFill>
                  <a:prstClr val="black"/>
                </a:solidFill>
              </a:rPr>
              <a:t>بعد از انتقال شماری از آثار به موزه لوور فرانسه، کارشناسان این موزه متوجه دیرینگی این آثار شدند و رومن گیرشمن به ایران فرستاده شد و با همکاری آندره گودار فرانسوی که مدیر موزه ملی ایران بود توانست به کاوش در این میدانگاه ادامه دهد.[۲</a:t>
            </a:r>
          </a:p>
          <a:p>
            <a:pPr algn="r"/>
            <a:endParaRPr lang="fa-IR" sz="2000" dirty="0">
              <a:solidFill>
                <a:prstClr val="black"/>
              </a:solidFill>
            </a:endParaRPr>
          </a:p>
          <a:p>
            <a:pPr algn="r"/>
            <a:r>
              <a:rPr lang="fa-IR" sz="2000" dirty="0">
                <a:solidFill>
                  <a:prstClr val="black"/>
                </a:solidFill>
              </a:rPr>
              <a:t> </a:t>
            </a:r>
          </a:p>
          <a:p>
            <a:pPr algn="r"/>
            <a:r>
              <a:rPr lang="fa-IR" sz="2000" dirty="0">
                <a:solidFill>
                  <a:prstClr val="black"/>
                </a:solidFill>
              </a:rPr>
              <a:t>کاوش‌های اولیه[ویرایش]هیات باستان‌شناسی به سرپرستی رومن گیرشمن سه فصل کاوش در سال‌های ۱۹۳۳، ۱۹۳۴ و ۱۹۳۷ میلادی بر روی هر دو تپهٔ سیلک و دو گورستان نزدیک به آن انجام دادند و در سال ۱۹۳۸ (۱۳۱۷ خورشیدی) در دو مجلد با عنوان سیلک کاشان به زبان فرانسوی در پاریس چاپ کردند که بعدها به دست انتشارات میراث فرهنگی ایران به فارسی برگردانده شدند.[۳]وی تاریخ این تمدن چیزی حدود ۱۰۰۰۰ سال تخمین زده است</a:t>
            </a:r>
          </a:p>
          <a:p>
            <a:pPr algn="r"/>
            <a:r>
              <a:rPr lang="fa-IR" sz="2000" dirty="0">
                <a:solidFill>
                  <a:prstClr val="black"/>
                </a:solidFill>
              </a:rPr>
              <a:t> </a:t>
            </a:r>
          </a:p>
          <a:p>
            <a:pPr algn="r"/>
            <a:r>
              <a:rPr lang="fa-IR" sz="2000" dirty="0">
                <a:solidFill>
                  <a:prstClr val="black"/>
                </a:solidFill>
              </a:rPr>
              <a:t>تپه تاریخی سیلک در ۲۴ شهریور ۱۳۱۰ با شماره ۳۸ در فهرست آثار تاریخی و ملی ایران به ثبت رسید. سیلک دارای ۲ تپه شمالی و جنوبی است. قدمت قدیمی‌ترین آثار به دست آمده از تپه شمالی به حدود ۷۵۰۰ سال قبل می‌رسد و آخرین آثار یافت‌شده از تپه جنوبی مربوط به ۵۰۰۰ سال پیش است</a:t>
            </a:r>
          </a:p>
        </p:txBody>
      </p:sp>
    </p:spTree>
    <p:extLst>
      <p:ext uri="{BB962C8B-B14F-4D97-AF65-F5344CB8AC3E}">
        <p14:creationId xmlns:p14="http://schemas.microsoft.com/office/powerpoint/2010/main" val="1854936684"/>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8629" y="228600"/>
            <a:ext cx="8077200" cy="6124754"/>
          </a:xfrm>
          <a:prstGeom prst="rect">
            <a:avLst/>
          </a:prstGeom>
        </p:spPr>
        <p:txBody>
          <a:bodyPr wrap="square">
            <a:spAutoFit/>
          </a:bodyPr>
          <a:lstStyle/>
          <a:p>
            <a:r>
              <a:rPr lang="fa-IR" sz="4000" dirty="0">
                <a:solidFill>
                  <a:srgbClr val="FF0000"/>
                </a:solidFill>
              </a:rPr>
              <a:t>پیشرفته ترین و قدیمی ترین شهر جهان</a:t>
            </a:r>
          </a:p>
          <a:p>
            <a:pPr algn="r"/>
            <a:r>
              <a:rPr lang="fa-IR" sz="2400" dirty="0"/>
              <a:t>در روزگاران دور که بشر تازه یک‌جا نشین شده بود، شهری در سیستان پدید آمد که به گفته‌ی باستان‌شناسان به لحاظ بافت شهری، جمعیت، برنامه ریزی شهری و ... اولین شهر جهان بود</a:t>
            </a:r>
          </a:p>
          <a:p>
            <a:pPr algn="r"/>
            <a:r>
              <a:rPr lang="fa-IR" sz="2800" dirty="0">
                <a:solidFill>
                  <a:srgbClr val="FF0000"/>
                </a:solidFill>
              </a:rPr>
              <a:t>شهر سوخته </a:t>
            </a:r>
            <a:r>
              <a:rPr lang="fa-IR" sz="2400" dirty="0"/>
              <a:t>در ۵۶ کیلومتری زابل در استان سیستان و بلوچستان و در حاشیه جاده زابل - زاهدان واقع شده است. این شهر در ۳۲۰۰ سال قبل از میلاد پایه گذاری شده و مردم این شهر در چهار دوره بین سال‌های ۳۲۰۰ تا ۱۸۰۰ قبل از میلاد در آن سکونت داشته اند. محوطه باستانی شهر سوخته در هزاره دوم و سوم قبل از میلاد، توسط مهاجرانی که از چهار گوشه به ‌آن مهاجرت کرده‌اند، بنا شده است.</a:t>
            </a:r>
          </a:p>
          <a:p>
            <a:pPr algn="r"/>
            <a:endParaRPr lang="fa-IR" sz="2400" dirty="0"/>
          </a:p>
          <a:p>
            <a:pPr algn="r"/>
            <a:r>
              <a:rPr lang="fa-IR" sz="2400" dirty="0"/>
              <a:t>سند یا کتیبه ای که نام واقعی و قدیمی این شهر را مشخص کند هنوز به دست نیامده و به دلیل آتش سوزی در دو دوره زمانی بین سال های 3200 تا 2750 قبل از میلاد «شهر سوخته» نامیده می شود.</a:t>
            </a:r>
          </a:p>
          <a:p>
            <a:endParaRPr lang="fa-IR" dirty="0"/>
          </a:p>
          <a:p>
            <a:endParaRPr lang="fa-IR" dirty="0"/>
          </a:p>
        </p:txBody>
      </p:sp>
    </p:spTree>
    <p:extLst>
      <p:ext uri="{BB962C8B-B14F-4D97-AF65-F5344CB8AC3E}">
        <p14:creationId xmlns:p14="http://schemas.microsoft.com/office/powerpoint/2010/main" val="1863658279"/>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72571"/>
            <a:ext cx="9144000" cy="6894195"/>
          </a:xfrm>
          <a:prstGeom prst="rect">
            <a:avLst/>
          </a:prstGeom>
        </p:spPr>
        <p:txBody>
          <a:bodyPr wrap="square">
            <a:spAutoFit/>
          </a:bodyPr>
          <a:lstStyle/>
          <a:p>
            <a:pPr algn="r"/>
            <a:r>
              <a:rPr lang="fa-IR" sz="3200" dirty="0">
                <a:solidFill>
                  <a:srgbClr val="FF0000"/>
                </a:solidFill>
              </a:rPr>
              <a:t>نخستین چشم مصنوعی جهان</a:t>
            </a:r>
          </a:p>
          <a:p>
            <a:pPr algn="r"/>
            <a:r>
              <a:rPr lang="fa-IR" sz="2400" dirty="0"/>
              <a:t>برای نخستین بار در شهر سوخته یک چشم مصنوعی متعلق به 4800 سال پیش کشف شد. این چشم مصنوعی متعلق به زنی 25 تا 30 ساله بوده که در یکی از گور های شهر سوخته مدفون شده بوده است.</a:t>
            </a:r>
          </a:p>
          <a:p>
            <a:pPr algn="r"/>
            <a:r>
              <a:rPr lang="fa-IR" sz="2400" dirty="0"/>
              <a:t>چشم مصنوعی یافت شده در چشم چپ او کار گذاشته شده و با وجود گذشت زمان نزدیک به 4500 سال از ساخته شدن آن هنوز سالم است. جنس این چشم مصنوعی یافت شده هنوز بطور کامل مشخص نشده است اما به نظر می رسد در ساخت آن از قیر طبیعی مخلوط به نوعی چربی جانوری استفاده شده است. در روی این چشم مصنوعی ریزترین مویرگ‌های داخل چشم توسط مفتول‌‌های طلایی به قطر کمتر از نیم میلی‌متری طراحی شده‌اند. مردمک این چشم در وسط طراحی شده و تعدادی خطوط موازی که تقریباً یک لوزی را تشکیل می‌دهند در پیرامون مردمک دیده می‌شود.</a:t>
            </a:r>
          </a:p>
          <a:p>
            <a:pPr algn="r"/>
            <a:endParaRPr lang="fa-IR" sz="2400" dirty="0"/>
          </a:p>
          <a:p>
            <a:pPr algn="r"/>
            <a:r>
              <a:rPr lang="fa-IR" sz="3200" dirty="0">
                <a:solidFill>
                  <a:srgbClr val="FF0000"/>
                </a:solidFill>
              </a:rPr>
              <a:t>جراحی مغز</a:t>
            </a:r>
          </a:p>
          <a:p>
            <a:pPr algn="r"/>
            <a:r>
              <a:rPr lang="fa-IR" sz="2400" dirty="0"/>
              <a:t>یکی شگفت‌انگیزترین یافته‌‌های این شهر، پیدایی نشانه‌های کهن‌ترین جراحی مغز درشهر سوخته است. جمجمه‌ای از دختر دوازده یا سیزده ساله که در 4800 سال پیش، پزشکان آن دیار برای درمان بیماری هیدروسفالی (جمع شدن مایع درجمجمه) بخشی از استخوان جمجمه او را برداشته و جراحی کردند که مدت‌ها بعد از این عمل زنده مانده است.</a:t>
            </a:r>
          </a:p>
          <a:p>
            <a:endParaRPr lang="fa-IR" dirty="0"/>
          </a:p>
        </p:txBody>
      </p:sp>
    </p:spTree>
    <p:extLst>
      <p:ext uri="{BB962C8B-B14F-4D97-AF65-F5344CB8AC3E}">
        <p14:creationId xmlns:p14="http://schemas.microsoft.com/office/powerpoint/2010/main" val="2106341370"/>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92088"/>
            <a:ext cx="876141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5740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65100"/>
            <a:ext cx="8712200" cy="653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103237"/>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7" y="339436"/>
            <a:ext cx="9144000" cy="6524863"/>
          </a:xfrm>
          <a:prstGeom prst="rect">
            <a:avLst/>
          </a:prstGeom>
        </p:spPr>
        <p:txBody>
          <a:bodyPr wrap="square">
            <a:spAutoFit/>
          </a:bodyPr>
          <a:lstStyle/>
          <a:p>
            <a:endParaRPr lang="fa-IR" dirty="0" smtClean="0">
              <a:solidFill>
                <a:prstClr val="black"/>
              </a:solidFill>
            </a:endParaRPr>
          </a:p>
          <a:p>
            <a:pPr algn="ctr"/>
            <a:r>
              <a:rPr lang="fa-IR" sz="2000" dirty="0" smtClean="0">
                <a:solidFill>
                  <a:prstClr val="black"/>
                </a:solidFill>
              </a:rPr>
              <a:t>آسور به ایلام حمله برد وارد شوش شد و دست</a:t>
            </a:r>
          </a:p>
          <a:p>
            <a:pPr algn="ctr"/>
            <a:r>
              <a:rPr lang="fa-IR" sz="2000" dirty="0" smtClean="0">
                <a:solidFill>
                  <a:prstClr val="black"/>
                </a:solidFill>
              </a:rPr>
              <a:t> به کشتار و غارت وحشیانه زد حتی استخوان های </a:t>
            </a:r>
          </a:p>
          <a:p>
            <a:pPr algn="ctr"/>
            <a:r>
              <a:rPr lang="fa-IR" sz="2000" dirty="0" smtClean="0">
                <a:solidFill>
                  <a:prstClr val="black"/>
                </a:solidFill>
              </a:rPr>
              <a:t>شاهان ایلام را از قبور بیرون کشیدند و به نینوا بردند .</a:t>
            </a:r>
          </a:p>
          <a:p>
            <a:pPr algn="ctr"/>
            <a:r>
              <a:rPr lang="fa-IR" sz="2000" dirty="0" smtClean="0">
                <a:solidFill>
                  <a:prstClr val="black"/>
                </a:solidFill>
              </a:rPr>
              <a:t> مجسمه نه نه پس از یک هزار و ششصد و سی و پنج </a:t>
            </a:r>
          </a:p>
          <a:p>
            <a:pPr algn="ctr"/>
            <a:r>
              <a:rPr lang="fa-IR" sz="2000" dirty="0" smtClean="0">
                <a:solidFill>
                  <a:prstClr val="black"/>
                </a:solidFill>
              </a:rPr>
              <a:t>سال که در ایلام بود به شهر ارخ بازگرداندند . </a:t>
            </a:r>
          </a:p>
          <a:p>
            <a:pPr algn="ctr"/>
            <a:r>
              <a:rPr lang="fa-IR" sz="2000" dirty="0" smtClean="0">
                <a:solidFill>
                  <a:prstClr val="black"/>
                </a:solidFill>
              </a:rPr>
              <a:t>کشتار آسوری ها در ایلام آنقدر گسترده بود که یکی</a:t>
            </a:r>
          </a:p>
          <a:p>
            <a:pPr algn="ctr"/>
            <a:r>
              <a:rPr lang="fa-IR" sz="2000" dirty="0" smtClean="0">
                <a:solidFill>
                  <a:prstClr val="black"/>
                </a:solidFill>
              </a:rPr>
              <a:t> از پیامبران بنی اسرائیل ( حزقیال ) این مملکت را به </a:t>
            </a:r>
          </a:p>
          <a:p>
            <a:pPr algn="ctr"/>
            <a:r>
              <a:rPr lang="fa-IR" sz="2000" dirty="0" smtClean="0">
                <a:solidFill>
                  <a:prstClr val="black"/>
                </a:solidFill>
              </a:rPr>
              <a:t>قبرستان تشبیه کرده . پس از چندی خوم بان کالداش </a:t>
            </a:r>
          </a:p>
          <a:p>
            <a:pPr algn="ctr"/>
            <a:r>
              <a:rPr lang="fa-IR" sz="2000" dirty="0" smtClean="0">
                <a:solidFill>
                  <a:prstClr val="black"/>
                </a:solidFill>
              </a:rPr>
              <a:t>به اسارت آسوری ها در آمد و آسور بانی پال او</a:t>
            </a:r>
          </a:p>
          <a:p>
            <a:pPr algn="ctr"/>
            <a:r>
              <a:rPr lang="fa-IR" sz="2000" dirty="0" smtClean="0">
                <a:solidFill>
                  <a:prstClr val="black"/>
                </a:solidFill>
              </a:rPr>
              <a:t> و تام ماری تو را به عرابه خود بست و تا معبد آسور کشاند</a:t>
            </a:r>
          </a:p>
          <a:p>
            <a:pPr algn="ctr"/>
            <a:r>
              <a:rPr lang="fa-IR" sz="2000" dirty="0" smtClean="0">
                <a:solidFill>
                  <a:prstClr val="black"/>
                </a:solidFill>
              </a:rPr>
              <a:t> . چنانچه از تاریخ عیلام پیداست ایلامی ها یک نوع تمدن</a:t>
            </a:r>
          </a:p>
          <a:p>
            <a:pPr algn="ctr"/>
            <a:r>
              <a:rPr lang="fa-IR" sz="2000" dirty="0" smtClean="0">
                <a:solidFill>
                  <a:prstClr val="black"/>
                </a:solidFill>
              </a:rPr>
              <a:t> و صنایع و خطی برای خود ترتیب داده بودند ولی از </a:t>
            </a:r>
          </a:p>
          <a:p>
            <a:pPr algn="ctr"/>
            <a:r>
              <a:rPr lang="fa-IR" sz="2000" dirty="0" smtClean="0">
                <a:solidFill>
                  <a:prstClr val="black"/>
                </a:solidFill>
              </a:rPr>
              <a:t>حیث تشکیلات سیاسی هیچ گاه نتوانستند از حالت</a:t>
            </a:r>
          </a:p>
          <a:p>
            <a:pPr algn="ctr"/>
            <a:r>
              <a:rPr lang="fa-IR" sz="2000" dirty="0" smtClean="0">
                <a:solidFill>
                  <a:prstClr val="black"/>
                </a:solidFill>
              </a:rPr>
              <a:t> ملوک الطوائفی بیرون بیایند به خصوص مردمان کوهستانی</a:t>
            </a:r>
          </a:p>
          <a:p>
            <a:pPr algn="ctr"/>
            <a:r>
              <a:rPr lang="fa-IR" sz="2000" dirty="0" smtClean="0">
                <a:solidFill>
                  <a:prstClr val="black"/>
                </a:solidFill>
              </a:rPr>
              <a:t> آن که همیشه نیمه مستقل و مستقل بودند . </a:t>
            </a:r>
          </a:p>
          <a:p>
            <a:pPr algn="ctr"/>
            <a:r>
              <a:rPr lang="fa-IR" sz="2000" dirty="0" smtClean="0">
                <a:solidFill>
                  <a:prstClr val="black"/>
                </a:solidFill>
              </a:rPr>
              <a:t>ایلام توانست طی هزاران سال از پس دولت های</a:t>
            </a:r>
          </a:p>
          <a:p>
            <a:pPr algn="ctr"/>
            <a:r>
              <a:rPr lang="fa-IR" sz="2000" dirty="0" smtClean="0">
                <a:solidFill>
                  <a:prstClr val="black"/>
                </a:solidFill>
              </a:rPr>
              <a:t> قدرتمندی همچون اکد – سومر – بابل و آسور بر آید</a:t>
            </a:r>
          </a:p>
          <a:p>
            <a:pPr algn="ctr"/>
            <a:r>
              <a:rPr lang="fa-IR" sz="2000" dirty="0" smtClean="0">
                <a:solidFill>
                  <a:prstClr val="black"/>
                </a:solidFill>
              </a:rPr>
              <a:t> و اگر به زانو در آمد به خاطر جنگهای داخلی بود . </a:t>
            </a:r>
          </a:p>
          <a:p>
            <a:pPr algn="ctr"/>
            <a:r>
              <a:rPr lang="fa-IR" sz="2000" dirty="0" smtClean="0">
                <a:solidFill>
                  <a:prstClr val="black"/>
                </a:solidFill>
              </a:rPr>
              <a:t>در سال 645 ق .م چنان از صفحه روزگار محو گردید که </a:t>
            </a:r>
          </a:p>
          <a:p>
            <a:pPr algn="ctr"/>
            <a:r>
              <a:rPr lang="fa-IR" sz="2000" dirty="0" smtClean="0">
                <a:solidFill>
                  <a:prstClr val="black"/>
                </a:solidFill>
              </a:rPr>
              <a:t>حتی از خاطر ها خم فراموش شد . </a:t>
            </a:r>
            <a:endParaRPr lang="fa-IR" sz="2000" dirty="0">
              <a:solidFill>
                <a:prstClr val="black"/>
              </a:solidFill>
            </a:endParaRPr>
          </a:p>
        </p:txBody>
      </p:sp>
      <p:sp>
        <p:nvSpPr>
          <p:cNvPr id="3" name="Rectangle 2"/>
          <p:cNvSpPr/>
          <p:nvPr/>
        </p:nvSpPr>
        <p:spPr>
          <a:xfrm>
            <a:off x="3657600" y="0"/>
            <a:ext cx="2013693" cy="584775"/>
          </a:xfrm>
          <a:prstGeom prst="rect">
            <a:avLst/>
          </a:prstGeom>
        </p:spPr>
        <p:txBody>
          <a:bodyPr wrap="none">
            <a:spAutoFit/>
          </a:bodyPr>
          <a:lstStyle/>
          <a:p>
            <a:r>
              <a:rPr lang="fa-IR" sz="3200" dirty="0">
                <a:solidFill>
                  <a:srgbClr val="FF0000"/>
                </a:solidFill>
              </a:rPr>
              <a:t>انقراض ایلام </a:t>
            </a:r>
            <a:endParaRPr lang="en-US" sz="3200" dirty="0">
              <a:solidFill>
                <a:srgbClr val="FF0000"/>
              </a:solidFill>
            </a:endParaRPr>
          </a:p>
        </p:txBody>
      </p:sp>
    </p:spTree>
    <p:extLst>
      <p:ext uri="{BB962C8B-B14F-4D97-AF65-F5344CB8AC3E}">
        <p14:creationId xmlns:p14="http://schemas.microsoft.com/office/powerpoint/2010/main" val="1836329010"/>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8967" y="2234624"/>
            <a:ext cx="6910866" cy="584775"/>
          </a:xfrm>
          <a:prstGeom prst="rect">
            <a:avLst/>
          </a:prstGeom>
        </p:spPr>
        <p:txBody>
          <a:bodyPr wrap="none">
            <a:spAutoFit/>
          </a:bodyPr>
          <a:lstStyle/>
          <a:p>
            <a:r>
              <a:rPr lang="fa-IR" sz="3200" dirty="0" smtClean="0">
                <a:solidFill>
                  <a:srgbClr val="FF0000"/>
                </a:solidFill>
              </a:rPr>
              <a:t>نمایی از زیگورات چغازنبیل مربوط به عهد ایلامی</a:t>
            </a:r>
            <a:endParaRPr lang="en-US" sz="3200" dirty="0">
              <a:solidFill>
                <a:srgbClr val="FF0000"/>
              </a:solidFill>
            </a:endParaRPr>
          </a:p>
        </p:txBody>
      </p:sp>
      <p:pic>
        <p:nvPicPr>
          <p:cNvPr id="3" name="Picture 2" descr="http://jahangardi.persiangig.com/upload%20pic/Zigorat/zigoorat%20(3).jpg"/>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19399"/>
            <a:ext cx="7162800" cy="4038599"/>
          </a:xfrm>
          <a:prstGeom prst="rect">
            <a:avLst/>
          </a:prstGeom>
          <a:noFill/>
          <a:ln>
            <a:noFill/>
          </a:ln>
        </p:spPr>
      </p:pic>
      <p:sp>
        <p:nvSpPr>
          <p:cNvPr id="4" name="Rectangle 3"/>
          <p:cNvSpPr/>
          <p:nvPr/>
        </p:nvSpPr>
        <p:spPr>
          <a:xfrm>
            <a:off x="0" y="304800"/>
            <a:ext cx="9144000" cy="1569660"/>
          </a:xfrm>
          <a:prstGeom prst="rect">
            <a:avLst/>
          </a:prstGeom>
        </p:spPr>
        <p:txBody>
          <a:bodyPr wrap="square">
            <a:spAutoFit/>
          </a:bodyPr>
          <a:lstStyle/>
          <a:p>
            <a:pPr algn="r"/>
            <a:r>
              <a:rPr lang="fa-IR" sz="2400" dirty="0">
                <a:solidFill>
                  <a:prstClr val="black"/>
                </a:solidFill>
              </a:rPr>
              <a:t>حتی مورخین عهد</a:t>
            </a:r>
          </a:p>
          <a:p>
            <a:pPr algn="r"/>
            <a:r>
              <a:rPr lang="fa-IR" sz="2400" dirty="0">
                <a:solidFill>
                  <a:prstClr val="black"/>
                </a:solidFill>
              </a:rPr>
              <a:t> قدیم مثل استرابون مینویسد که کوروش پاییتخت خود </a:t>
            </a:r>
          </a:p>
          <a:p>
            <a:pPr algn="r"/>
            <a:r>
              <a:rPr lang="fa-IR" sz="2400" dirty="0">
                <a:solidFill>
                  <a:prstClr val="black"/>
                </a:solidFill>
              </a:rPr>
              <a:t>را شوش نهاد زیرا مردان آنجا همیشه تابع ملل دیگر بودند </a:t>
            </a:r>
          </a:p>
          <a:p>
            <a:pPr algn="r"/>
            <a:r>
              <a:rPr lang="fa-IR" sz="2400" dirty="0">
                <a:solidFill>
                  <a:prstClr val="black"/>
                </a:solidFill>
              </a:rPr>
              <a:t>و هیچگاه اقدامی نکردند </a:t>
            </a:r>
            <a:endParaRPr lang="en-US" sz="2400" dirty="0">
              <a:solidFill>
                <a:prstClr val="black"/>
              </a:solidFill>
            </a:endParaRPr>
          </a:p>
        </p:txBody>
      </p:sp>
    </p:spTree>
    <p:extLst>
      <p:ext uri="{BB962C8B-B14F-4D97-AF65-F5344CB8AC3E}">
        <p14:creationId xmlns:p14="http://schemas.microsoft.com/office/powerpoint/2010/main" val="2664013087"/>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2431435"/>
          </a:xfrm>
          <a:prstGeom prst="rect">
            <a:avLst/>
          </a:prstGeom>
        </p:spPr>
        <p:txBody>
          <a:bodyPr wrap="square">
            <a:spAutoFit/>
          </a:bodyPr>
          <a:lstStyle/>
          <a:p>
            <a:pPr algn="r"/>
            <a:r>
              <a:rPr lang="fa-IR" sz="3200" dirty="0" smtClean="0">
                <a:solidFill>
                  <a:srgbClr val="FF0000"/>
                </a:solidFill>
              </a:rPr>
              <a:t>تاریخ ایران قبل از اسلام</a:t>
            </a:r>
            <a:endParaRPr lang="fa-IR" sz="3200" dirty="0">
              <a:solidFill>
                <a:srgbClr val="FF0000"/>
              </a:solidFill>
            </a:endParaRPr>
          </a:p>
          <a:p>
            <a:pPr algn="r"/>
            <a:r>
              <a:rPr lang="fa-IR" sz="2000" dirty="0">
                <a:solidFill>
                  <a:prstClr val="black"/>
                </a:solidFill>
              </a:rPr>
              <a:t>(ماد (آغاز قرن هشتم ق. م.۵۵۰ ق. م.) بنیان‌گذار (دیاکو) (هووخشتره </a:t>
            </a:r>
          </a:p>
          <a:p>
            <a:pPr algn="r"/>
            <a:r>
              <a:rPr lang="fa-IR" sz="2000" dirty="0">
                <a:solidFill>
                  <a:prstClr val="black"/>
                </a:solidFill>
              </a:rPr>
              <a:t>هخامنشی (۵۵۹ ق. م.- ۳۳۰ ق. م.) بنیان‌گذار کوروش شهریار معروف داریوش </a:t>
            </a:r>
          </a:p>
          <a:p>
            <a:pPr algn="r"/>
            <a:r>
              <a:rPr lang="fa-IR" sz="2000" dirty="0">
                <a:solidFill>
                  <a:prstClr val="black"/>
                </a:solidFill>
              </a:rPr>
              <a:t>سلوکیان (۳۳۰ ق. م.- ۱۲۹ ق. م.) بنیان‌گذار سلوکوس یکم </a:t>
            </a:r>
          </a:p>
          <a:p>
            <a:pPr algn="r"/>
            <a:r>
              <a:rPr lang="fa-IR" sz="2000" dirty="0">
                <a:solidFill>
                  <a:prstClr val="black"/>
                </a:solidFill>
              </a:rPr>
              <a:t>اشکانیان (۲۵۶ ق. م.- ۲۲۴ م.) بنیان‌گذار اشک یکم شهریاران بزرگ مهرداد یکم ارد یا اشک سیزدهم </a:t>
            </a:r>
          </a:p>
          <a:p>
            <a:pPr algn="r"/>
            <a:r>
              <a:rPr lang="fa-IR" sz="2000" dirty="0">
                <a:solidFill>
                  <a:prstClr val="black"/>
                </a:solidFill>
              </a:rPr>
              <a:t>ساسانیان (۲۲۴ م.۶۵۲ م.) بنیان‌گذار (اردشیر بابکان) شهریاران بزرگ شاپور ۱ شاپور دوم و انوشیروان دادگر</a:t>
            </a:r>
          </a:p>
        </p:txBody>
      </p:sp>
      <p:sp>
        <p:nvSpPr>
          <p:cNvPr id="3" name="Rectangle 2"/>
          <p:cNvSpPr/>
          <p:nvPr/>
        </p:nvSpPr>
        <p:spPr>
          <a:xfrm>
            <a:off x="0" y="2967335"/>
            <a:ext cx="9144000" cy="1107996"/>
          </a:xfrm>
          <a:prstGeom prst="rect">
            <a:avLst/>
          </a:prstGeom>
        </p:spPr>
        <p:txBody>
          <a:bodyPr wrap="square">
            <a:spAutoFit/>
          </a:bodyPr>
          <a:lstStyle/>
          <a:p>
            <a:pPr algn="r"/>
            <a:r>
              <a:rPr lang="fa-IR" sz="2400" dirty="0">
                <a:solidFill>
                  <a:srgbClr val="FF0000"/>
                </a:solidFill>
              </a:rPr>
              <a:t>ساسانیان شکوه از دست رفته</a:t>
            </a:r>
          </a:p>
          <a:p>
            <a:endParaRPr lang="fa-IR" dirty="0">
              <a:solidFill>
                <a:prstClr val="black"/>
              </a:solidFill>
            </a:endParaRPr>
          </a:p>
          <a:p>
            <a:pPr algn="r"/>
            <a:r>
              <a:rPr lang="fa-IR" sz="2400" dirty="0">
                <a:solidFill>
                  <a:srgbClr val="FF0000"/>
                </a:solidFill>
              </a:rPr>
              <a:t>ساسانیان</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6172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69811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mehriran.ir/pages/images/ziggurat.jpg"/>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0486"/>
            <a:ext cx="4953000" cy="2639695"/>
          </a:xfrm>
          <a:prstGeom prst="rect">
            <a:avLst/>
          </a:prstGeom>
          <a:noFill/>
          <a:ln>
            <a:noFill/>
          </a:ln>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75" y="2854036"/>
            <a:ext cx="5593225" cy="362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51161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85800"/>
            <a:ext cx="9144000" cy="5878532"/>
          </a:xfrm>
          <a:prstGeom prst="rect">
            <a:avLst/>
          </a:prstGeom>
        </p:spPr>
        <p:txBody>
          <a:bodyPr wrap="square">
            <a:spAutoFit/>
          </a:bodyPr>
          <a:lstStyle/>
          <a:p>
            <a:pPr algn="r"/>
            <a:r>
              <a:rPr lang="fa-IR" sz="3600" dirty="0" smtClean="0">
                <a:solidFill>
                  <a:srgbClr val="FF0000"/>
                </a:solidFill>
              </a:rPr>
              <a:t>تخت سلیمان کجاست؟</a:t>
            </a:r>
          </a:p>
          <a:p>
            <a:pPr algn="r"/>
            <a:r>
              <a:rPr lang="fa-IR" sz="2000" dirty="0" smtClean="0">
                <a:solidFill>
                  <a:prstClr val="black"/>
                </a:solidFill>
              </a:rPr>
              <a:t>مجموعه آثار باستاني تخت سليمان كه در ۴۵ كيلومتري شمال شرقي شهر ستان تكاب در استان آذربايجان غربي قرار گرفته، با وسعتي معادل ۵/۱۲ هكتار به عنوان يكي از محوطه هاي تاريخي مهم كشور محسوب مي گردد. در اين منطقه نشانه ها و بقاياي استقرار از هزاره اول ق.م تا قرن ۱۱ ه.ق ملاحظه مي شود.</a:t>
            </a:r>
          </a:p>
          <a:p>
            <a:pPr algn="r"/>
            <a:r>
              <a:rPr lang="fa-IR" sz="2000" dirty="0" smtClean="0">
                <a:solidFill>
                  <a:prstClr val="black"/>
                </a:solidFill>
              </a:rPr>
              <a:t>اما اوج شكوه و آباداني تخت سليمان مربوط به دوره ساساني مي باشد. كه ساختمان آتشكده آذر گشنسب در آنجا احداث و به عنوان مهمترين معبد مورد احترام حكومت مذكور ايفا مي نمايد و آتش جاودان آن به مدت 7 قرن نماد اقتدار آئين زردتشت محسوب مي شده و آتشكده ساساني آذر گشنسب از زمان حكومت ايلخانيان به بعد « تخت سليمان » نام گرفت. وسيع ترين تاسيسات مذهبي و اجتماعي مجموعه مربوط به دوره ساساني است كه تاكنون شناسايي و از زير خاك بيرون آورده شده است. بقاياي آثار معماري اين مجموعه متعلق به يكي از بزرگترين نمادهاي مذهبي، سياسي و فرهنگي اواخره دوره ساساني در قرن 6 م به شمار مي آيد. بعد از زوال حكومت ساساني و پذيرش دين مبين اسلام توسط ايرانيان ، اين مجموعه عظيم كه در جنگهاي ايران و روم در زمان خسرو و پرويز به شدت آسيب ديده بود، ديگر رمق تجديد حيات نيافت، اما تا قرن 4 هـ.ق تعداد اندكي از معتقدان آئين باستان ايران در اين محل اسكان داشته و آتشكده نيز در مقياس كوچكتري مورد استفاده بوده است، در زمان حكومت آباقاخان مغول با انجام تعميرات وسيع و چشمگير و احداث بناهاي جديد، از اين مكان به عنوان پايتخت باستاني و تفرجگاه استفاده مي شده، بعدا" نيز محل مذكور توسط عامه مردم به صورت شهركي كم اهميت با مشاغل متنوعي تا قرن 11 هـ.ق ادامه حيات مي دهد. از اين تاريخ به بعد، محل متروكه و به علت اعتقادات عامه مردم كه مكان فوق را منسوب به سليمان نبي ( ع ) مي دانند، ازآن به خوبي حفاظت مي شود</a:t>
            </a:r>
            <a:endParaRPr lang="fa-IR" sz="2000" dirty="0">
              <a:solidFill>
                <a:prstClr val="black"/>
              </a:solidFill>
            </a:endParaRPr>
          </a:p>
        </p:txBody>
      </p:sp>
    </p:spTree>
    <p:extLst>
      <p:ext uri="{BB962C8B-B14F-4D97-AF65-F5344CB8AC3E}">
        <p14:creationId xmlns:p14="http://schemas.microsoft.com/office/powerpoint/2010/main" val="3934903310"/>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2" y="457200"/>
            <a:ext cx="9144000" cy="6494085"/>
          </a:xfrm>
          <a:prstGeom prst="rect">
            <a:avLst/>
          </a:prstGeom>
        </p:spPr>
        <p:txBody>
          <a:bodyPr wrap="square">
            <a:spAutoFit/>
          </a:bodyPr>
          <a:lstStyle/>
          <a:p>
            <a:pPr algn="r"/>
            <a:r>
              <a:rPr lang="fa-IR" sz="3600" dirty="0" smtClean="0">
                <a:solidFill>
                  <a:srgbClr val="FF0000"/>
                </a:solidFill>
              </a:rPr>
              <a:t>تاريخ</a:t>
            </a:r>
          </a:p>
          <a:p>
            <a:pPr algn="r"/>
            <a:endParaRPr lang="fa-IR" sz="2000" dirty="0" smtClean="0">
              <a:solidFill>
                <a:prstClr val="black"/>
              </a:solidFill>
            </a:endParaRPr>
          </a:p>
          <a:p>
            <a:pPr algn="r"/>
            <a:r>
              <a:rPr lang="fa-IR" sz="2000" dirty="0" smtClean="0">
                <a:solidFill>
                  <a:prstClr val="black"/>
                </a:solidFill>
              </a:rPr>
              <a:t>در اين منطقه علاوه بر بقاياي معماري مربوط به آتشكده آذرگشنسب و تاسيسات معماري دوره ساساني و آثاري از دوران اسلامي بويژه زمان ايلخاني مغول نشانه ها و بقاياي استقرار از هزاره اول ق.م ملاحظه مي شود. اما اوج شكوه و آباداني تخت مربوط به دوره ساساني مي باشد كه ساختمان آتشكده آذرگشنسب در اين مكان احداث و بعنوان مهمترين معبد مورد احترام ايرانيان قبل از اسلام نقش بسيار تعيين كننده اي در حيات سياسي – اجتماعي حكومت ساساني ايفا مي نمايد و آتش جاودان آن بمدت 7 قرن نماد اقتدار آئين زرتشت محسوب مي شد.</a:t>
            </a:r>
          </a:p>
          <a:p>
            <a:pPr algn="r"/>
            <a:endParaRPr lang="fa-IR" sz="2000" dirty="0" smtClean="0">
              <a:solidFill>
                <a:prstClr val="black"/>
              </a:solidFill>
            </a:endParaRPr>
          </a:p>
          <a:p>
            <a:pPr algn="r"/>
            <a:endParaRPr lang="fa-IR" sz="2000" dirty="0" smtClean="0">
              <a:solidFill>
                <a:prstClr val="black"/>
              </a:solidFill>
            </a:endParaRPr>
          </a:p>
          <a:p>
            <a:pPr algn="r"/>
            <a:r>
              <a:rPr lang="fa-IR" sz="2000" dirty="0" smtClean="0">
                <a:solidFill>
                  <a:prstClr val="black"/>
                </a:solidFill>
              </a:rPr>
              <a:t>مجموعه آثار باستاني تخت سليمان وسيع ترين تاسيسات مذهبي واجتماعي دوره ساساني است كه تاكنون شناسايي و از زير خاك بيرون آورده شده است بقاياي آثار معماري اين محوطه متعلق به يكي از بزرگترين نمادهاي مذهبي، سياسي و فرهنگي اواخر دوره ساساني در قرن 6 م بشمار مي آيد. بطوريكه نقش تخت سليمان براي حكومت ساسانيان همانند تخت جمشيد است براي هخامنشيان . بعد از زوال حكومت ساساني وپذيرش دين اسلام توسط ايرانيان، اين مجموعه عظيم كه در جنگهاي ايران و روم در زمان خسرو پرويز بشدت آسيب ديده بود، ديگر رمق تجديد حيات نيافت، اما تا قرن 4 ﻫ .ق تعداد اندكي از معتقدان آئين زرتشت در اين محل اسكان داشته و آتشكده نيز در مقياس كوچكتري مورد استفاده بوده، در زمان حكومت آباقاخان مغول با انجام تعميرات وسيع و چشمگير و احداث بناهاي جديد، از اين مكان مدتي بعنوان پايتخت تابستاني و تفرجگاه استفاده مي شود، بعدا" نيز محل مذكور توسط عامه مردم بصورت شهركي كم اهميت با مشاغل متنوع تا قرن 11 ﻫ.ق. ادامه حيات ميدهد</a:t>
            </a:r>
            <a:endParaRPr lang="fa-IR" sz="2000" dirty="0">
              <a:solidFill>
                <a:prstClr val="black"/>
              </a:solidFill>
            </a:endParaRPr>
          </a:p>
        </p:txBody>
      </p:sp>
    </p:spTree>
    <p:extLst>
      <p:ext uri="{BB962C8B-B14F-4D97-AF65-F5344CB8AC3E}">
        <p14:creationId xmlns:p14="http://schemas.microsoft.com/office/powerpoint/2010/main" val="2147732233"/>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5" y="533400"/>
            <a:ext cx="9144000" cy="2862322"/>
          </a:xfrm>
          <a:prstGeom prst="rect">
            <a:avLst/>
          </a:prstGeom>
        </p:spPr>
        <p:txBody>
          <a:bodyPr wrap="square">
            <a:spAutoFit/>
          </a:bodyPr>
          <a:lstStyle/>
          <a:p>
            <a:pPr algn="r"/>
            <a:r>
              <a:rPr lang="fa-IR" sz="2000" dirty="0" smtClean="0">
                <a:solidFill>
                  <a:prstClr val="black"/>
                </a:solidFill>
              </a:rPr>
              <a:t>مشخصات طبيعي :</a:t>
            </a:r>
          </a:p>
          <a:p>
            <a:pPr algn="r"/>
            <a:endParaRPr lang="fa-IR" sz="2000" dirty="0" smtClean="0">
              <a:solidFill>
                <a:prstClr val="black"/>
              </a:solidFill>
            </a:endParaRPr>
          </a:p>
          <a:p>
            <a:pPr algn="r"/>
            <a:r>
              <a:rPr lang="fa-IR" sz="2000" dirty="0" smtClean="0">
                <a:solidFill>
                  <a:prstClr val="black"/>
                </a:solidFill>
              </a:rPr>
              <a:t>از نظر نماي طبيعي دو چهره مشخص را در منطقه تخت سليمان مي توان يافت :</a:t>
            </a:r>
          </a:p>
          <a:p>
            <a:pPr algn="r"/>
            <a:endParaRPr lang="fa-IR" sz="2000" dirty="0" smtClean="0">
              <a:solidFill>
                <a:prstClr val="black"/>
              </a:solidFill>
            </a:endParaRPr>
          </a:p>
          <a:p>
            <a:pPr algn="r"/>
            <a:r>
              <a:rPr lang="fa-IR" sz="2000" dirty="0" smtClean="0">
                <a:solidFill>
                  <a:prstClr val="black"/>
                </a:solidFill>
              </a:rPr>
              <a:t>1- منطقه مرتفع شمالي كه شامل كوههاي بلقيس، كوه زندان و كوه قره پولاد مي باشد.</a:t>
            </a:r>
          </a:p>
          <a:p>
            <a:pPr algn="r"/>
            <a:endParaRPr lang="fa-IR" sz="2000" dirty="0" smtClean="0">
              <a:solidFill>
                <a:prstClr val="black"/>
              </a:solidFill>
            </a:endParaRPr>
          </a:p>
          <a:p>
            <a:pPr algn="r"/>
            <a:r>
              <a:rPr lang="fa-IR" sz="2000" dirty="0" smtClean="0">
                <a:solidFill>
                  <a:prstClr val="black"/>
                </a:solidFill>
              </a:rPr>
              <a:t>2- منطقه نسبتا" كم ارتفاع جنوبي و شرقي كه وسعت اين منطقه نسبت به منطقه شمالي كم و از كوه هاي مهم اين منطقه كوه قره داغ درنزديكي روستاي چهار طاق به ارتفاع 3120 متر كه در جهت شمالي و جنوبي كشيده شده است. در واقع كوه هاي شرقي مقسم المياه برخي از شاخه هاي قزل اوزن و زرين رود مي باشد</a:t>
            </a:r>
            <a:endParaRPr lang="fa-IR" sz="2000" dirty="0">
              <a:solidFill>
                <a:prstClr val="black"/>
              </a:solidFill>
            </a:endParaRPr>
          </a:p>
        </p:txBody>
      </p:sp>
      <p:sp>
        <p:nvSpPr>
          <p:cNvPr id="3" name="Rectangle 2"/>
          <p:cNvSpPr/>
          <p:nvPr/>
        </p:nvSpPr>
        <p:spPr>
          <a:xfrm>
            <a:off x="27710" y="3657600"/>
            <a:ext cx="9144000" cy="3231654"/>
          </a:xfrm>
          <a:prstGeom prst="rect">
            <a:avLst/>
          </a:prstGeom>
        </p:spPr>
        <p:txBody>
          <a:bodyPr wrap="square">
            <a:spAutoFit/>
          </a:bodyPr>
          <a:lstStyle/>
          <a:p>
            <a:pPr algn="r"/>
            <a:r>
              <a:rPr lang="fa-IR" sz="2400" dirty="0" smtClean="0">
                <a:solidFill>
                  <a:srgbClr val="FF0000"/>
                </a:solidFill>
              </a:rPr>
              <a:t>باستان شناسي زندان سليمان</a:t>
            </a:r>
          </a:p>
          <a:p>
            <a:pPr algn="r"/>
            <a:endParaRPr lang="fa-IR" sz="2000" dirty="0" smtClean="0">
              <a:solidFill>
                <a:prstClr val="black"/>
              </a:solidFill>
            </a:endParaRPr>
          </a:p>
          <a:p>
            <a:pPr algn="r"/>
            <a:r>
              <a:rPr lang="fa-IR" sz="2000" dirty="0" smtClean="0">
                <a:solidFill>
                  <a:prstClr val="black"/>
                </a:solidFill>
              </a:rPr>
              <a:t>پيرامون دهانه مخروطي شكل كوه زندان جايگاه معبد مقدسي مربوط به هزاره اول ق.م مي باشد. بقاياي اثار معماري پيرامون دهانه زندان باتوجه به اشياء تاريخي بدست آمده متعلق به قلمرو حكومت مانايي ها مي باشد كه از 830 تا 660 قبل از ميلادي در اين منطقه از ايران فرمانروايي داشته اند. به نظر مي رسد كه جايگاه مقدس فقط تا زماني رونق داشته كه درياچه كوه زندان آب داشته است و پس از خشك شدن آب آن اين جايگاه بعنوان معبد متروكه مي گردد و تا مدتي بعد از اين واقعه از برخي واحدهاي معماري آن بصورت قلعه نگهباني استفاده مي شود. خشك شدن آب گودال ميان تهي نيز به طور ناگهان نبوده بلكه سطح آب در زمان طولاني و به آرامي كم شده است و دليل آن هم سخت تر بودن رسوبات لايه هاي زيرين است كه رسوبات فشرده تر شده اند. و مدخل خروجي چشمه جوشان به تدريج كوچك شده است</a:t>
            </a:r>
            <a:endParaRPr lang="fa-IR" sz="2000" dirty="0">
              <a:solidFill>
                <a:prstClr val="black"/>
              </a:solidFill>
            </a:endParaRPr>
          </a:p>
        </p:txBody>
      </p:sp>
    </p:spTree>
    <p:extLst>
      <p:ext uri="{BB962C8B-B14F-4D97-AF65-F5344CB8AC3E}">
        <p14:creationId xmlns:p14="http://schemas.microsoft.com/office/powerpoint/2010/main" val="3600767429"/>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429000"/>
            <a:ext cx="5346123" cy="3219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746846"/>
            <a:ext cx="3962400" cy="23773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638175"/>
            <a:ext cx="4343400" cy="2638425"/>
          </a:xfrm>
          <a:prstGeom prst="rect">
            <a:avLst/>
          </a:prstGeom>
        </p:spPr>
      </p:pic>
    </p:spTree>
    <p:extLst>
      <p:ext uri="{BB962C8B-B14F-4D97-AF65-F5344CB8AC3E}">
        <p14:creationId xmlns:p14="http://schemas.microsoft.com/office/powerpoint/2010/main" val="68052964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38038"/>
            <a:ext cx="9144000" cy="3231654"/>
          </a:xfrm>
          <a:prstGeom prst="rect">
            <a:avLst/>
          </a:prstGeom>
        </p:spPr>
        <p:txBody>
          <a:bodyPr wrap="square">
            <a:spAutoFit/>
          </a:bodyPr>
          <a:lstStyle/>
          <a:p>
            <a:pPr algn="r"/>
            <a:r>
              <a:rPr lang="fa-IR" dirty="0">
                <a:solidFill>
                  <a:prstClr val="black"/>
                </a:solidFill>
              </a:rPr>
              <a:t> </a:t>
            </a:r>
            <a:r>
              <a:rPr lang="fa-IR" sz="2000" dirty="0">
                <a:solidFill>
                  <a:prstClr val="black"/>
                </a:solidFill>
              </a:rPr>
              <a:t>ا</a:t>
            </a:r>
            <a:r>
              <a:rPr lang="fa-IR" sz="2400" dirty="0">
                <a:solidFill>
                  <a:srgbClr val="FF0000"/>
                </a:solidFill>
              </a:rPr>
              <a:t>صفهان - نائین - کاروانسرای نیستانک</a:t>
            </a:r>
            <a:r>
              <a:rPr lang="fa-IR" sz="2000" dirty="0">
                <a:solidFill>
                  <a:prstClr val="black"/>
                </a:solidFill>
              </a:rPr>
              <a:t> </a:t>
            </a:r>
          </a:p>
          <a:p>
            <a:pPr algn="r"/>
            <a:endParaRPr lang="fa-IR" sz="2000" dirty="0">
              <a:solidFill>
                <a:prstClr val="black"/>
              </a:solidFill>
            </a:endParaRPr>
          </a:p>
          <a:p>
            <a:pPr algn="r"/>
            <a:r>
              <a:rPr lang="fa-IR" sz="2000" dirty="0">
                <a:solidFill>
                  <a:prstClr val="black"/>
                </a:solidFill>
              </a:rPr>
              <a:t> </a:t>
            </a:r>
          </a:p>
          <a:p>
            <a:pPr algn="r"/>
            <a:r>
              <a:rPr lang="fa-IR" sz="2000" dirty="0">
                <a:solidFill>
                  <a:prstClr val="black"/>
                </a:solidFill>
              </a:rPr>
              <a:t>کاروانسرای شاه عباسی پیام</a:t>
            </a:r>
          </a:p>
          <a:p>
            <a:pPr algn="r"/>
            <a:r>
              <a:rPr lang="fa-IR" sz="2000" dirty="0">
                <a:solidFill>
                  <a:prstClr val="black"/>
                </a:solidFill>
              </a:rPr>
              <a:t>کاورانسرای شاه عباسی پیام در روستای پیام، یکی از روستاهای شهر مرند در استان آذربایجان شرقی واقع شده است. این کاروانسرا، در دوران حکومت مغولان و صفویان از جمله مهم ترین استراحتگاه های میان راهی آن زمان به شمار می رفت. کاروانسرای پیام از نظر ساختار معماری دارای ساختمان مستطیلی به طول ۶۲ و عرض ۴۸ متر است که در چهار گوشه آن، چهار برج مدور به قطر ۷ متر و حیاط مرکزی وسیع می باشد. این کاروانسرا از نوع کاروانسراهای چهار ایوانی است که متشکل از سردر بلند، گنبدخانه ی حیاط مرکزی به شکل هشتی، اتاق ها و ایوان های مشرف به حیاط برای اقامت کاروان ها می باشد</a:t>
            </a:r>
            <a:r>
              <a:rPr lang="fa-IR" dirty="0">
                <a:solidFill>
                  <a:prstClr val="black"/>
                </a:solidFill>
              </a:rPr>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523037" cy="293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513857"/>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6" y="3657600"/>
            <a:ext cx="9144000" cy="2862322"/>
          </a:xfrm>
          <a:prstGeom prst="rect">
            <a:avLst/>
          </a:prstGeom>
        </p:spPr>
        <p:txBody>
          <a:bodyPr wrap="square">
            <a:spAutoFit/>
          </a:bodyPr>
          <a:lstStyle/>
          <a:p>
            <a:pPr algn="r"/>
            <a:r>
              <a:rPr lang="fa-IR" sz="2000" dirty="0" smtClean="0">
                <a:solidFill>
                  <a:prstClr val="black"/>
                </a:solidFill>
              </a:rPr>
              <a:t>کلیسا به عنوان محل عبادت مسیحیان به شمار می آید. مورخان، تاریخ آغاز مسیحیت در ایران را به دوره اشکانیان و قرن اول میلادی نسبت می دهند. موافقت پادشاهان اشکانی با آزادی دین و عقیده مردم سرزمین های تحت حاکمیت، باعث شده بود تعدادی زیادی از مسیحیان و مبلغان مسیحی که مورد آزار و اذیت امپراطوری روم، قرار می گرفتند، وارد خاک ایران شوند و در این کشور در امنیت کامل به تبلیغ و انجام مراسم مذهبی خود بپردازند. مسلما مسیحیان برای انجام فعالیت های مذهبی خود نیاز به مکان های مذهبی چون کلیسا داشتند و همین احساس نیاز باعث احداث کلیسا در نقاط مختلف ایران شد. هرچند در طی دوره های مختلف تاریخی روند تاسیس کلیساها به کندی صورت گرفت ولی در سده های نخستین اسلامی مراکز مسیحی پراکنده ای در بین النهرین، آذربایجان، همدان، فارس، سیستان و بلوچستان، خراسان، آسایای مرکزی، سواحل خزر و ری احداث شد</a:t>
            </a:r>
            <a:endParaRPr lang="en-US" sz="2000" dirty="0">
              <a:solidFill>
                <a:prstClr val="black"/>
              </a:solidFill>
            </a:endParaRPr>
          </a:p>
        </p:txBody>
      </p:sp>
      <p:pic>
        <p:nvPicPr>
          <p:cNvPr id="3" name="Picture 2" descr="http://www.iran.ir/image/journal/article?img_id=168112&amp;t=1356246880623"/>
          <p:cNvPicPr/>
          <p:nvPr/>
        </p:nvPicPr>
        <p:blipFill>
          <a:blip r:embed="rId2">
            <a:extLst>
              <a:ext uri="{28A0092B-C50C-407E-A947-70E740481C1C}">
                <a14:useLocalDpi xmlns:a14="http://schemas.microsoft.com/office/drawing/2010/main" val="0"/>
              </a:ext>
            </a:extLst>
          </a:blip>
          <a:srcRect/>
          <a:stretch>
            <a:fillRect/>
          </a:stretch>
        </p:blipFill>
        <p:spPr bwMode="auto">
          <a:xfrm>
            <a:off x="102986" y="0"/>
            <a:ext cx="5991225" cy="3276600"/>
          </a:xfrm>
          <a:prstGeom prst="rect">
            <a:avLst/>
          </a:prstGeom>
          <a:noFill/>
          <a:ln>
            <a:noFill/>
          </a:ln>
        </p:spPr>
      </p:pic>
      <p:sp>
        <p:nvSpPr>
          <p:cNvPr id="4" name="Rectangle 3"/>
          <p:cNvSpPr/>
          <p:nvPr/>
        </p:nvSpPr>
        <p:spPr>
          <a:xfrm>
            <a:off x="5943600" y="1295400"/>
            <a:ext cx="3355406" cy="400110"/>
          </a:xfrm>
          <a:prstGeom prst="rect">
            <a:avLst/>
          </a:prstGeom>
        </p:spPr>
        <p:txBody>
          <a:bodyPr wrap="none">
            <a:spAutoFit/>
          </a:bodyPr>
          <a:lstStyle/>
          <a:p>
            <a:r>
              <a:rPr lang="fa-IR" sz="2000" dirty="0" smtClean="0">
                <a:solidFill>
                  <a:srgbClr val="FF0000"/>
                </a:solidFill>
              </a:rPr>
              <a:t>آذربایجان غربی - چالدران - قره کلیسا</a:t>
            </a:r>
            <a:endParaRPr lang="en-US" sz="2000" dirty="0">
              <a:solidFill>
                <a:srgbClr val="FF0000"/>
              </a:solidFill>
            </a:endParaRPr>
          </a:p>
        </p:txBody>
      </p:sp>
    </p:spTree>
    <p:extLst>
      <p:ext uri="{BB962C8B-B14F-4D97-AF65-F5344CB8AC3E}">
        <p14:creationId xmlns:p14="http://schemas.microsoft.com/office/powerpoint/2010/main" val="3502301378"/>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5" y="533400"/>
            <a:ext cx="9144000" cy="6001643"/>
          </a:xfrm>
          <a:prstGeom prst="rect">
            <a:avLst/>
          </a:prstGeom>
        </p:spPr>
        <p:txBody>
          <a:bodyPr wrap="square">
            <a:spAutoFit/>
          </a:bodyPr>
          <a:lstStyle/>
          <a:p>
            <a:pPr algn="r"/>
            <a:r>
              <a:rPr lang="fa-IR" sz="2400" dirty="0" smtClean="0">
                <a:solidFill>
                  <a:prstClr val="black"/>
                </a:solidFill>
              </a:rPr>
              <a:t>ساخت کلیسا در ایران بیشتر مربوط به سده هشتم هجری قمری و در زمان حکومت شاه عباس اول است. یکی از اقدامات شاه عباس تشویق ارامنیان به نقل مکان از ارمنستان و آذربایجان، و استقرار در شهرهایی چون اصفهان، گیلان و مازندران بود. اغلب این ارامنه صنعتکارانی بودند که شاه عباس برای تزیینات بیشتر بناهای اصفهان از هنر و توانایی آن ها استفاده می کرد. ساختار کلیساهای ایران ترکیبی از معماری ایرانی و غیر ایرانی است. در دوره قاجار وقوع جنگ‌ ایران و روس بر سر قفقاز و شکست نیروهای ایران موجب جدا شدن مناطق مسیحی نشین قفقاز و ارمنستان از خاک ایران شد. به دنبال این شکست، عده زیادی از ارامنه آذربایجان از این ناحیه به داخل خاک روسیه مهاجرت کردند و کوشش دولت قاجار برای ماندنشان در آذربایجان ناکام ماند</a:t>
            </a:r>
          </a:p>
          <a:p>
            <a:pPr algn="r"/>
            <a:r>
              <a:rPr lang="fa-IR" sz="2400" dirty="0" smtClean="0">
                <a:solidFill>
                  <a:prstClr val="black"/>
                </a:solidFill>
              </a:rPr>
              <a:t>و تعداد زیادی از آنان نیز به تدریج تا پس از جنگ جهانی اول خاک آذربایجان را ترک کردند و آنچه از قرن‌ها حضورشان در آذربایجان باقی ماند، میراثی از کلیساها و صومعه‌های پراکنده در این سو و آن سو بود.این کلیساها در تابستان سال ۲۰۰۸ میلادی با پیشنهاد سازمان میراث فرهنگی، صنایع دستی و گردشگری ایران تحت عنوان «کلیساهای ارامنه ایران» برابر کنوانسیون ۱۹۷۲ سازمان علمی، فرهنگی و تربیتی ملل متحد یعنی یونسکو در فهرست میراث فرهنگی جهانی ثبت شدند و در پوشش حمایت و حفاظت بین‌المللی قرار گرفتند</a:t>
            </a:r>
            <a:endParaRPr lang="fa-IR" sz="2400" dirty="0">
              <a:solidFill>
                <a:prstClr val="black"/>
              </a:solidFill>
            </a:endParaRPr>
          </a:p>
        </p:txBody>
      </p:sp>
    </p:spTree>
    <p:extLst>
      <p:ext uri="{BB962C8B-B14F-4D97-AF65-F5344CB8AC3E}">
        <p14:creationId xmlns:p14="http://schemas.microsoft.com/office/powerpoint/2010/main" val="211255402"/>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 y="2190583"/>
            <a:ext cx="9144000" cy="4708981"/>
          </a:xfrm>
          <a:prstGeom prst="rect">
            <a:avLst/>
          </a:prstGeom>
        </p:spPr>
        <p:txBody>
          <a:bodyPr wrap="square">
            <a:spAutoFit/>
          </a:bodyPr>
          <a:lstStyle/>
          <a:p>
            <a:pPr algn="r"/>
            <a:r>
              <a:rPr lang="fa-IR" sz="2000" dirty="0" smtClean="0">
                <a:solidFill>
                  <a:prstClr val="black"/>
                </a:solidFill>
              </a:rPr>
              <a:t>برج به بنای بلند و مدور و یا چند ضلعی گفته می شود که بیشتر به منظور دیده بانی و دفاع مورد استفاده قرار می گرفت. اغلب این بناها به صورت مجزا در نزدیکی دیوار شهرها، قلعه ها و یا کاروانسراها به شکل حصاری استوانه ای احداث می شدند و یا متصل به دیوارها و استحکامات قلعه ها ساخته می شدند.</a:t>
            </a:r>
          </a:p>
          <a:p>
            <a:pPr algn="r"/>
            <a:r>
              <a:rPr lang="fa-IR" sz="2000" dirty="0" smtClean="0">
                <a:solidFill>
                  <a:prstClr val="black"/>
                </a:solidFill>
              </a:rPr>
              <a:t>البته علاوه بر این که برخی از کبوترخانه ها و مقبره ها برج نامیده می شدند تعدادی از بناهایی که میل نامید می شدند و به منظور روشن کردن آتش در بالای این میل ها و راهنمایی گمشدگان ساخته می شدند برج نام گرفتند.</a:t>
            </a:r>
          </a:p>
          <a:p>
            <a:pPr algn="r"/>
            <a:r>
              <a:rPr lang="fa-IR" sz="2000" dirty="0" smtClean="0">
                <a:solidFill>
                  <a:prstClr val="black"/>
                </a:solidFill>
              </a:rPr>
              <a:t>اولین برج برجای مانده در ایران، برج های مستطلیل شکل با دیوارهای خارجی منقش به برجستگی های نیمداره ای هستند که در ویرانه های اقامتگاه امویان وجود دارد.</a:t>
            </a:r>
          </a:p>
          <a:p>
            <a:pPr algn="r"/>
            <a:r>
              <a:rPr lang="fa-IR" sz="2000" dirty="0" smtClean="0">
                <a:solidFill>
                  <a:prstClr val="black"/>
                </a:solidFill>
              </a:rPr>
              <a:t>تعدادی از مهم ترین برج های تاریخی ایران عبارتند از</a:t>
            </a:r>
            <a:r>
              <a:rPr lang="fa-IR" sz="2000" dirty="0" smtClean="0">
                <a:solidFill>
                  <a:srgbClr val="FF0000"/>
                </a:solidFill>
              </a:rPr>
              <a:t>: برج سه گنبد آذربایجان غربی، برج غفاریه در مراغه، برج کهنه شهر، برج شاطر در اردبیل، برج کبوتر در تیران و کرون، برج کهن دژ در خمینی شهر، برج کردان و برج میدانک در کرج، برج حسینیه خان در بندر گناوه، برج و قلعه خورموج، برج طغرل در ری، برج های رضاخانی در بهبهان، برج پیرعلمدار و برج طغرل در دامغان، برج چهل دختر در سمنان، برج کاشانه و برج مزج در شاهرود، برج ها دوگانه خرقان در بویین زهرا، برج آجری اوشقون بابا و برج اوچ گنبد خان در بیجار، برج بهرامجرد و برج محله سلورد در بردسیر، برج خشتی استبرق در شهربابک، برج نادری در کرمان، برج رادکان در کردکوی، برج قابوس در گنبد کاووس</a:t>
            </a:r>
            <a:endParaRPr lang="fa-IR" sz="2000" dirty="0">
              <a:solidFill>
                <a:srgbClr val="FF0000"/>
              </a:solidFill>
            </a:endParaRPr>
          </a:p>
        </p:txBody>
      </p:sp>
      <p:pic>
        <p:nvPicPr>
          <p:cNvPr id="3" name="Picture 2" descr="http://www.iran.ir/image/journal/article?img_id=178930&amp;t=1356244266421"/>
          <p:cNvPicPr/>
          <p:nvPr/>
        </p:nvPicPr>
        <p:blipFill>
          <a:blip r:embed="rId2">
            <a:extLst>
              <a:ext uri="{28A0092B-C50C-407E-A947-70E740481C1C}">
                <a14:useLocalDpi xmlns:a14="http://schemas.microsoft.com/office/drawing/2010/main" val="0"/>
              </a:ext>
            </a:extLst>
          </a:blip>
          <a:srcRect/>
          <a:stretch>
            <a:fillRect/>
          </a:stretch>
        </p:blipFill>
        <p:spPr bwMode="auto">
          <a:xfrm>
            <a:off x="6927" y="100163"/>
            <a:ext cx="2880995" cy="2090420"/>
          </a:xfrm>
          <a:prstGeom prst="rect">
            <a:avLst/>
          </a:prstGeom>
          <a:noFill/>
          <a:ln>
            <a:noFill/>
          </a:ln>
        </p:spPr>
      </p:pic>
    </p:spTree>
    <p:extLst>
      <p:ext uri="{BB962C8B-B14F-4D97-AF65-F5344CB8AC3E}">
        <p14:creationId xmlns:p14="http://schemas.microsoft.com/office/powerpoint/2010/main" val="3795751902"/>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78727"/>
            <a:ext cx="9144000" cy="2862322"/>
          </a:xfrm>
          <a:prstGeom prst="rect">
            <a:avLst/>
          </a:prstGeom>
        </p:spPr>
        <p:txBody>
          <a:bodyPr wrap="square">
            <a:spAutoFit/>
          </a:bodyPr>
          <a:lstStyle/>
          <a:p>
            <a:pPr algn="r"/>
            <a:r>
              <a:rPr lang="fa-IR" sz="2000" dirty="0" smtClean="0">
                <a:solidFill>
                  <a:prstClr val="black"/>
                </a:solidFill>
              </a:rPr>
              <a:t>با مساحتی حدود ۴۸ متر مربع و ارتفاعی ۲۰ متر در شرق آرامگاه ابن بابویه در شهرری در استان تهران واقع شده است. این برج با قدمتی ۷۰۰ ساله متعلق به دوران حکومت سلجوقیان می باشد که به صورت استوانه ای و متشکل از ۲۴ کنگره با اسکلتی خشتی و آجری ساخته شده است.</a:t>
            </a:r>
          </a:p>
          <a:p>
            <a:pPr algn="r"/>
            <a:r>
              <a:rPr lang="fa-IR" sz="2000" dirty="0" smtClean="0">
                <a:solidFill>
                  <a:prstClr val="black"/>
                </a:solidFill>
              </a:rPr>
              <a:t>با توجه به وجود ۲۴ کنگره موجود در برج طغرل می توان آن را یک ساعت آفتابی عظیمی دانست که تیغه های آجری و شیارهای روی آجرها در برابر نور خورشید، کار عقربه های ساعت را انجام می دهند به طوری که حتی دقیقه ها و ثانیه های روز را هم معلوم می کنند. از دیگر کاربردهای این در برج در گذشته، روشن کردن آتش بر روی دیوارهای بلند برج در شب های تاریک بود. بدین ترتیب که مسافران جاده ابریشم که از خراسان به ری می آمدند در تاریکی شب در جاده نمانند. البته در روزها نیز پاسخگوی احتیاجات گاه شماری مردم بوده است</a:t>
            </a:r>
            <a:endParaRPr lang="fa-IR" sz="2000" dirty="0">
              <a:solidFill>
                <a:prstClr val="black"/>
              </a:solidFill>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ar-SA" sz="1100" b="1" smtClean="0">
                <a:solidFill>
                  <a:prstClr val="black"/>
                </a:solidFill>
                <a:latin typeface="Calibri" pitchFamily="34" charset="0"/>
                <a:ea typeface="Calibri" pitchFamily="34" charset="0"/>
              </a:rPr>
              <a:t>رج طغرل</a:t>
            </a:r>
            <a:endParaRPr lang="en-US" smtClean="0">
              <a:solidFill>
                <a:prstClr val="black"/>
              </a:solidFill>
              <a:latin typeface="Arial" pitchFamily="34" charset="0"/>
              <a:cs typeface="Arial" pitchFamily="34" charset="0"/>
            </a:endParaRPr>
          </a:p>
        </p:txBody>
      </p:sp>
      <p:pic>
        <p:nvPicPr>
          <p:cNvPr id="2049" name="Picture 4" descr="Description: برج طغر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am-ET" sz="1100" smtClean="0">
                <a:solidFill>
                  <a:prstClr val="black"/>
                </a:solidFill>
                <a:latin typeface="Arial" pitchFamily="34" charset="0"/>
                <a:ea typeface="Calibri" pitchFamily="34" charset="0"/>
                <a:cs typeface="Arial" pitchFamily="34" charset="0"/>
              </a:rPr>
              <a:t/>
            </a:r>
            <a:br>
              <a:rPr lang="am-ET" sz="1100" smtClean="0">
                <a:solidFill>
                  <a:prstClr val="black"/>
                </a:solidFill>
                <a:latin typeface="Arial" pitchFamily="34" charset="0"/>
                <a:ea typeface="Calibri" pitchFamily="34" charset="0"/>
                <a:cs typeface="Arial" pitchFamily="34" charset="0"/>
              </a:rPr>
            </a:br>
            <a:r>
              <a:rPr lang="ar-SA" sz="1100" smtClean="0" bmk="borje_toghrol">
                <a:solidFill>
                  <a:prstClr val="black"/>
                </a:solidFill>
                <a:latin typeface="Calibri" pitchFamily="34" charset="0"/>
                <a:ea typeface="Calibri" pitchFamily="34" charset="0"/>
                <a:hlinkClick r:id="rId3"/>
              </a:rPr>
              <a:t>برج طغرل</a:t>
            </a:r>
            <a:r>
              <a:rPr lang="en-US" sz="800" smtClean="0">
                <a:solidFill>
                  <a:prstClr val="black"/>
                </a:solidFill>
                <a:latin typeface="Arial" pitchFamily="34" charset="0"/>
                <a:cs typeface="Arial" pitchFamily="34" charset="0"/>
              </a:rPr>
              <a:t> </a:t>
            </a:r>
            <a:endParaRPr lang="en-US" smtClean="0">
              <a:solidFill>
                <a:prstClr val="black"/>
              </a:solidFill>
              <a:latin typeface="Arial" pitchFamily="34" charset="0"/>
              <a:cs typeface="Arial" pitchFamily="34" charset="0"/>
            </a:endParaRPr>
          </a:p>
        </p:txBody>
      </p:sp>
      <p:sp>
        <p:nvSpPr>
          <p:cNvPr id="7" name="Rectangle 6"/>
          <p:cNvSpPr/>
          <p:nvPr/>
        </p:nvSpPr>
        <p:spPr>
          <a:xfrm>
            <a:off x="6934200" y="1557543"/>
            <a:ext cx="2185214" cy="769441"/>
          </a:xfrm>
          <a:prstGeom prst="rect">
            <a:avLst/>
          </a:prstGeom>
        </p:spPr>
        <p:txBody>
          <a:bodyPr wrap="none">
            <a:spAutoFit/>
          </a:bodyPr>
          <a:lstStyle/>
          <a:p>
            <a:r>
              <a:rPr lang="fa-IR" sz="4400" dirty="0" smtClean="0">
                <a:solidFill>
                  <a:srgbClr val="FF0000"/>
                </a:solidFill>
              </a:rPr>
              <a:t>برج طغرل</a:t>
            </a:r>
            <a:endParaRPr lang="en-US" sz="4400" dirty="0">
              <a:solidFill>
                <a:srgbClr val="FF0000"/>
              </a:solidFill>
            </a:endParaRPr>
          </a:p>
        </p:txBody>
      </p:sp>
    </p:spTree>
    <p:extLst>
      <p:ext uri="{BB962C8B-B14F-4D97-AF65-F5344CB8AC3E}">
        <p14:creationId xmlns:p14="http://schemas.microsoft.com/office/powerpoint/2010/main" val="285743834"/>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855"/>
            <a:ext cx="9144000" cy="6863417"/>
          </a:xfrm>
          <a:prstGeom prst="rect">
            <a:avLst/>
          </a:prstGeom>
        </p:spPr>
        <p:txBody>
          <a:bodyPr wrap="square">
            <a:spAutoFit/>
          </a:bodyPr>
          <a:lstStyle/>
          <a:p>
            <a:pPr algn="r"/>
            <a:r>
              <a:rPr lang="fa-IR" sz="2000" dirty="0">
                <a:solidFill>
                  <a:prstClr val="black"/>
                </a:solidFill>
              </a:rPr>
              <a:t>طاق کسری (تاق خسرو) یا ایوانِ مداین نام کاخ پادشاهان ساسانی در شهربغداددر ساحل خاوری رود دجله و از مهمترین سازه‌های دوران ساسانیان است.</a:t>
            </a:r>
          </a:p>
          <a:p>
            <a:pPr algn="r"/>
            <a:endParaRPr lang="fa-IR" sz="2000" dirty="0">
              <a:solidFill>
                <a:prstClr val="black"/>
              </a:solidFill>
            </a:endParaRPr>
          </a:p>
          <a:p>
            <a:pPr algn="r"/>
            <a:endParaRPr lang="fa-IR" sz="2000" dirty="0">
              <a:solidFill>
                <a:prstClr val="black"/>
              </a:solidFill>
            </a:endParaRPr>
          </a:p>
          <a:p>
            <a:pPr algn="r"/>
            <a:r>
              <a:rPr lang="fa-IR" sz="2000" dirty="0">
                <a:solidFill>
                  <a:prstClr val="black"/>
                </a:solidFill>
              </a:rPr>
              <a:t>بیشتر گمان می‌شود که طاقِ کسری در تیسفون جای‌دارد ولی تیسفون، اسبانبر و چند شهر کوچک دیگر مانند بغداد، روی هم شهرگان یا مدائن را تشکیل می‌دادند.</a:t>
            </a:r>
          </a:p>
          <a:p>
            <a:pPr algn="r"/>
            <a:endParaRPr lang="fa-IR" sz="2000" dirty="0">
              <a:solidFill>
                <a:prstClr val="black"/>
              </a:solidFill>
            </a:endParaRPr>
          </a:p>
          <a:p>
            <a:pPr algn="r"/>
            <a:r>
              <a:rPr lang="fa-IR" sz="2000" dirty="0">
                <a:solidFill>
                  <a:prstClr val="black"/>
                </a:solidFill>
              </a:rPr>
              <a:t>طاق اصلی این کاخ بلندترین طاق خشتی ساخته شده به دست انسان می‌باشد. بلندای این طاق ۳۵ متر، پهنایش ۲۵ متر و درازایش ۵۰ متر است.</a:t>
            </a:r>
          </a:p>
          <a:p>
            <a:pPr algn="r"/>
            <a:endParaRPr lang="fa-IR" sz="2000" dirty="0">
              <a:solidFill>
                <a:prstClr val="black"/>
              </a:solidFill>
            </a:endParaRPr>
          </a:p>
          <a:p>
            <a:pPr algn="r"/>
            <a:r>
              <a:rPr lang="fa-IR" sz="2000" dirty="0">
                <a:solidFill>
                  <a:prstClr val="black"/>
                </a:solidFill>
              </a:rPr>
              <a:t>بنابر آنچه در نوشتار پهلوی خدای‌نامگ آمده‌است این کاخ به دستور شاپور اول ساخته‌شده‌است.</a:t>
            </a:r>
          </a:p>
          <a:p>
            <a:pPr algn="r"/>
            <a:endParaRPr lang="fa-IR" sz="2000" dirty="0">
              <a:solidFill>
                <a:prstClr val="black"/>
              </a:solidFill>
            </a:endParaRPr>
          </a:p>
          <a:p>
            <a:pPr algn="r"/>
            <a:r>
              <a:rPr lang="fa-IR" sz="2000" dirty="0">
                <a:solidFill>
                  <a:prstClr val="black"/>
                </a:solidFill>
              </a:rPr>
              <a:t>بازمانده این کاخ هنوز در کشور کنونی عراق به‌جاست. ابوجعفر منصور خلیفه عباسی کوشید تا آن را ویران سازد ولی در این کار ناکام ماند.</a:t>
            </a:r>
          </a:p>
          <a:p>
            <a:pPr algn="r"/>
            <a:endParaRPr lang="fa-IR" sz="2000" dirty="0">
              <a:solidFill>
                <a:prstClr val="black"/>
              </a:solidFill>
            </a:endParaRPr>
          </a:p>
          <a:p>
            <a:pPr algn="r"/>
            <a:r>
              <a:rPr lang="fa-IR" sz="2000" dirty="0">
                <a:solidFill>
                  <a:prstClr val="black"/>
                </a:solidFill>
              </a:rPr>
              <a:t>سبک معماری بنا شیوه پارتی است</a:t>
            </a:r>
          </a:p>
          <a:p>
            <a:pPr algn="r"/>
            <a:r>
              <a:rPr lang="fa-IR" sz="2000" dirty="0">
                <a:solidFill>
                  <a:prstClr val="black"/>
                </a:solidFill>
              </a:rPr>
              <a:t>ویژگی و تاریخچه بنا</a:t>
            </a:r>
          </a:p>
          <a:p>
            <a:pPr algn="r"/>
            <a:endParaRPr lang="fa-IR" sz="2000" dirty="0">
              <a:solidFill>
                <a:prstClr val="black"/>
              </a:solidFill>
            </a:endParaRPr>
          </a:p>
          <a:p>
            <a:pPr algn="r"/>
            <a:r>
              <a:rPr lang="fa-IR" sz="2000" dirty="0">
                <a:solidFill>
                  <a:prstClr val="black"/>
                </a:solidFill>
              </a:rPr>
              <a:t>طاق کسری بقایای تالار بزرگ عهد ساسانی در محل تیسفون، عراق حالیه، که جزء کاخ سلطنتی بزرگ معروف به ایوان کسری بوده‌است، طول و عرضش به ترتیب حدوداً ۳۶۵ و ۲۷۵ متر تخمین زده‌اند. این ایوان در محلهٔ جنوبی تیسفون موسوم به اسفانبر یا اسانبر واقع بود، و بانی آن را شاپور اول ساسانی شمرده‌اند، و پس از وی ظاهراً خسرو انوشروان به ترمیم و تجدید بنای آن اقدام کرد</a:t>
            </a:r>
          </a:p>
        </p:txBody>
      </p:sp>
    </p:spTree>
    <p:extLst>
      <p:ext uri="{BB962C8B-B14F-4D97-AF65-F5344CB8AC3E}">
        <p14:creationId xmlns:p14="http://schemas.microsoft.com/office/powerpoint/2010/main" val="2610959760"/>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59340"/>
            <a:ext cx="9144000" cy="3539430"/>
          </a:xfrm>
          <a:prstGeom prst="rect">
            <a:avLst/>
          </a:prstGeom>
        </p:spPr>
        <p:txBody>
          <a:bodyPr wrap="square">
            <a:spAutoFit/>
          </a:bodyPr>
          <a:lstStyle/>
          <a:p>
            <a:pPr algn="r"/>
            <a:r>
              <a:rPr lang="fa-IR" sz="2800" dirty="0" smtClean="0">
                <a:solidFill>
                  <a:prstClr val="black"/>
                </a:solidFill>
              </a:rPr>
              <a:t>برج طغرل در سال ۱۳۰۱ هـ. ق، به دستور ناصرالدین شاه قاجار و توسط وزیر وقت، امین السلطان مرمت و بازسازی شد. در سال ۱۳۱۰ برج طغرل با شماره ۱۴۷ در فهرست آثار ملی ایران به ثبت رسید. بعد از پیروزی انقلاب اسلامی تا مدت ها این برج مورد استفاده قرار نگرفت و متروک ماند تا این که در نیمه سال ۱۳۷۷ برای بار دوم مرمت آن آغاز شد و در زمستان سال ۱۳۷۹ به پایان رسید. در حال حاضر نیز بازسازی بنا برعهده شهرداری منطقه ۲۰ تهران است که حدود ۲ هکتار محوطه برای آن با هدف گسترش و ساخت فرهنگسرا، کتابخانه، موزه و رستوران در نظر گرفته شده است</a:t>
            </a:r>
            <a:endParaRPr lang="fa-IR" sz="2800" dirty="0">
              <a:solidFill>
                <a:prstClr val="black"/>
              </a:solidFill>
            </a:endParaRPr>
          </a:p>
        </p:txBody>
      </p:sp>
    </p:spTree>
    <p:extLst>
      <p:ext uri="{BB962C8B-B14F-4D97-AF65-F5344CB8AC3E}">
        <p14:creationId xmlns:p14="http://schemas.microsoft.com/office/powerpoint/2010/main" val="622981422"/>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0"/>
            <a:ext cx="9144000" cy="4154984"/>
          </a:xfrm>
          <a:prstGeom prst="rect">
            <a:avLst/>
          </a:prstGeom>
        </p:spPr>
        <p:txBody>
          <a:bodyPr wrap="square">
            <a:spAutoFit/>
          </a:bodyPr>
          <a:lstStyle/>
          <a:p>
            <a:pPr algn="r"/>
            <a:r>
              <a:rPr lang="fa-IR" sz="2400" dirty="0" smtClean="0">
                <a:solidFill>
                  <a:prstClr val="black"/>
                </a:solidFill>
              </a:rPr>
              <a:t>پل ها گذرگاه هایی بر روی رودها و دره ها هستند که به منظور تسهیل در رفت و آمد و کنترل طغیان آب رودخانه های غیر قابل کنترل، ساخته شده است . فرآیند ساخت پل از زمانی شروع شد که بشر برای تسهیل تردد خود از روی نهرها، دره ها، مسیل ها و دسترسی آسان به این اماکن، به فکر قرار دادن تنه درختان و سنگ ریزه ها بر روی رودخانه ها، به منظور مهار آب و مشخص کردن مسیر جریان آن ها افتاد.</a:t>
            </a:r>
          </a:p>
          <a:p>
            <a:pPr algn="r"/>
            <a:r>
              <a:rPr lang="fa-IR" sz="2400" dirty="0" smtClean="0">
                <a:solidFill>
                  <a:prstClr val="black"/>
                </a:solidFill>
              </a:rPr>
              <a:t>هرچند قدمت ساخت پل در ایران به دوره هخامنشیان می رسد ولی از این دوره غیر از پایه های چند پل چیزی باقی نمانده است، ولی یکی از مهم ترین دوره های پل سازی ایران قبل از اسلام، مربوط به عصر ساسانیان است که با وجود گذشت ۱۵۰۰ سال هنوز حدود ۷۴ پل از آن دوره باقی مانده که برای مثال می توان پل دختر در استان لرستان روی کرخه را نام برد. پس از اسلام، صنعت پل سازی در دوره صفویه، به اوج شکوفایی رسید و این دوره با ۱۴۳ پل، یکی از درخشان ترین دوره های پل سازی در ایران به شمار می رود</a:t>
            </a:r>
            <a:endParaRPr lang="fa-IR" sz="2400" dirty="0">
              <a:solidFill>
                <a:prstClr val="black"/>
              </a:solidFill>
            </a:endParaRPr>
          </a:p>
        </p:txBody>
      </p:sp>
      <p:sp>
        <p:nvSpPr>
          <p:cNvPr id="3" name="Rectangle 2"/>
          <p:cNvSpPr/>
          <p:nvPr/>
        </p:nvSpPr>
        <p:spPr>
          <a:xfrm>
            <a:off x="3777962" y="1143000"/>
            <a:ext cx="1059906" cy="707886"/>
          </a:xfrm>
          <a:prstGeom prst="rect">
            <a:avLst/>
          </a:prstGeom>
        </p:spPr>
        <p:txBody>
          <a:bodyPr wrap="none">
            <a:spAutoFit/>
          </a:bodyPr>
          <a:lstStyle/>
          <a:p>
            <a:r>
              <a:rPr lang="fa-IR" sz="4000" dirty="0" smtClean="0">
                <a:solidFill>
                  <a:srgbClr val="FF0000"/>
                </a:solidFill>
              </a:rPr>
              <a:t>پل ها</a:t>
            </a:r>
            <a:endParaRPr lang="en-US" sz="4000" dirty="0">
              <a:solidFill>
                <a:srgbClr val="FF0000"/>
              </a:solidFill>
            </a:endParaRPr>
          </a:p>
        </p:txBody>
      </p:sp>
    </p:spTree>
    <p:extLst>
      <p:ext uri="{BB962C8B-B14F-4D97-AF65-F5344CB8AC3E}">
        <p14:creationId xmlns:p14="http://schemas.microsoft.com/office/powerpoint/2010/main" val="3729215383"/>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31873"/>
          </a:xfrm>
          <a:prstGeom prst="rect">
            <a:avLst/>
          </a:prstGeom>
        </p:spPr>
        <p:txBody>
          <a:bodyPr wrap="square">
            <a:spAutoFit/>
          </a:bodyPr>
          <a:lstStyle/>
          <a:p>
            <a:pPr algn="r"/>
            <a:r>
              <a:rPr lang="fa-IR" sz="3200" dirty="0">
                <a:solidFill>
                  <a:srgbClr val="FF0000"/>
                </a:solidFill>
              </a:rPr>
              <a:t>آشنایی با قدیمی‌ترین پل ایران </a:t>
            </a:r>
          </a:p>
          <a:p>
            <a:pPr algn="r"/>
            <a:r>
              <a:rPr lang="fa-IR" sz="2800" dirty="0">
                <a:solidFill>
                  <a:srgbClr val="FFFFFF"/>
                </a:solidFill>
              </a:rPr>
              <a:t>قدیمی ترین پل در ایران که لقب قدیمی ترین پل جهان را نیز دارد در دزفول روی رودخانه دز قرار دارد و قدمت آن به دوران ساسانیان بازمی‌گردد</a:t>
            </a:r>
          </a:p>
          <a:p>
            <a:pPr algn="r"/>
            <a:r>
              <a:rPr lang="fa-IR" sz="2800" dirty="0">
                <a:solidFill>
                  <a:srgbClr val="FFFFFF"/>
                </a:solidFill>
              </a:rPr>
              <a:t>به گزارش گروه ایرانشناسی خبرگزاری دانا(دانا خبر)، ساخت پل‌های سنگی به دوران قبل از رومی‌ها برمی‌گردد که در خاور میانه و چین پل‌های زیادی به این شکل برپا شده است.</a:t>
            </a:r>
          </a:p>
          <a:p>
            <a:pPr algn="r"/>
            <a:r>
              <a:rPr lang="fa-IR" sz="2800" dirty="0">
                <a:solidFill>
                  <a:srgbClr val="FFFFFF"/>
                </a:solidFill>
              </a:rPr>
              <a:t>اما پل‌های واقعی از وقتی شکل گرفتند که تکیه گاه و پایه‌های پل ابتدا آماده می‌شد و سپس یک تخته سنگ یا چند تیر چوبی را روی دو پایه می‌نهادند و روی آنها را تخته پوش می‌کردند</a:t>
            </a:r>
            <a:r>
              <a:rPr lang="fa-IR" dirty="0">
                <a:solidFill>
                  <a:srgbClr val="FFFFFF"/>
                </a:solidFill>
              </a:rPr>
              <a:t>.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0"/>
            <a:ext cx="5257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654462"/>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723745" cy="582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392713"/>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4462760"/>
          </a:xfrm>
          <a:prstGeom prst="rect">
            <a:avLst/>
          </a:prstGeom>
        </p:spPr>
        <p:txBody>
          <a:bodyPr wrap="square">
            <a:spAutoFit/>
          </a:bodyPr>
          <a:lstStyle/>
          <a:p>
            <a:pPr algn="r"/>
            <a:r>
              <a:rPr lang="fa-IR" sz="3200" dirty="0">
                <a:solidFill>
                  <a:srgbClr val="FFFFFF"/>
                </a:solidFill>
              </a:rPr>
              <a:t>ا</a:t>
            </a:r>
            <a:r>
              <a:rPr lang="fa-IR" sz="3200" dirty="0" smtClean="0">
                <a:solidFill>
                  <a:srgbClr val="FFFFFF"/>
                </a:solidFill>
              </a:rPr>
              <a:t>ین</a:t>
            </a:r>
            <a:r>
              <a:rPr lang="fa-IR" sz="2800" dirty="0" smtClean="0">
                <a:solidFill>
                  <a:srgbClr val="FFFFFF"/>
                </a:solidFill>
              </a:rPr>
              <a:t> </a:t>
            </a:r>
            <a:r>
              <a:rPr lang="fa-IR" sz="2800" dirty="0">
                <a:solidFill>
                  <a:srgbClr val="FFFFFF"/>
                </a:solidFill>
              </a:rPr>
              <a:t>پل  370متر طول دارد و عرض آن هم 9 متری است. این پل تاریخی از یک دهانه کوچک و بزرگ تشکیل شده که در حال حاضر 17 دهانه از این پل باقی مانده است و این دهانه‌ها در مسیر آبروی رودخانه نیستند.</a:t>
            </a:r>
          </a:p>
          <a:p>
            <a:pPr algn="r"/>
            <a:r>
              <a:rPr lang="fa-IR" sz="2800" dirty="0">
                <a:solidFill>
                  <a:srgbClr val="FFFFFF"/>
                </a:solidFill>
              </a:rPr>
              <a:t>این پل با گذشت بیش از 10 قرن از ساخت آن همچنان سالم و با دوام محل تردد عابران و خودروهای سواری است.</a:t>
            </a:r>
          </a:p>
          <a:p>
            <a:pPr algn="r"/>
            <a:r>
              <a:rPr lang="fa-IR" sz="2800" dirty="0">
                <a:solidFill>
                  <a:srgbClr val="FFFFFF"/>
                </a:solidFill>
              </a:rPr>
              <a:t>این پل در سال 260 میلادی به دستور شاپور اول ساسانی توسط 70 هزار اسیر رومی دربند ایرانیان احداث شد و در حالی كه بیش از 10 قرن از عمر آن می گذرد به عنوان باستانی ترین پل جهان اكنون نیز محل تردد خودروهای سواری دزفول و اندیمشک است. این پل دارای 14 دهانه است و آب رودخانه دز از زیر آن عبور می كند</a:t>
            </a:r>
            <a:r>
              <a:rPr lang="fa-IR" dirty="0">
                <a:solidFill>
                  <a:srgbClr val="FFFFFF"/>
                </a:solidFill>
              </a:rPr>
              <a:t>.</a:t>
            </a:r>
          </a:p>
        </p:txBody>
      </p:sp>
    </p:spTree>
    <p:extLst>
      <p:ext uri="{BB962C8B-B14F-4D97-AF65-F5344CB8AC3E}">
        <p14:creationId xmlns:p14="http://schemas.microsoft.com/office/powerpoint/2010/main" val="4233575341"/>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353288"/>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08967"/>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36831"/>
            <a:ext cx="9144000" cy="2215991"/>
          </a:xfrm>
          <a:prstGeom prst="rect">
            <a:avLst/>
          </a:prstGeom>
        </p:spPr>
        <p:txBody>
          <a:bodyPr wrap="square">
            <a:spAutoFit/>
          </a:bodyPr>
          <a:lstStyle/>
          <a:p>
            <a:endParaRPr lang="fa-IR" dirty="0" smtClean="0">
              <a:solidFill>
                <a:prstClr val="black"/>
              </a:solidFill>
            </a:endParaRPr>
          </a:p>
          <a:p>
            <a:pPr algn="r"/>
            <a:r>
              <a:rPr lang="fa-IR" sz="2000" dirty="0" smtClean="0">
                <a:solidFill>
                  <a:prstClr val="black"/>
                </a:solidFill>
              </a:rPr>
              <a:t>پل خداآفرین، متشکل از دو پل مستقل است که در شهرستان کلیبر در استان آذربایجان شرقی، بر روی رودخانه ارس ساخته شده است. پل اول با طول ۱۶۰ متر و ۱۵ طاق جناقی- هلالی و با ابعاد نامساوی، متعلق به دوره سلجوقی و در واقع از مشترکات ایران و جمهوری آذربایجان به شمار می آید. این پل همچنین، از مصالحی چون سنگ های قلوه و لاشه در قسمت پایه ها و آجر در ساختمان طاق ها و ملات آهک و گچ ساخته شده است. پل دوم خداآفرین، متعلق به دوره صفوی است که با فاصله حدود ۱۰۰ متر با پل اول و با ۱۲۰ متر طول، ۱۰ طاق، از مصالح سنگ تراشیده همراه با ملات گچ و آهک ساخته شده است</a:t>
            </a:r>
            <a:endParaRPr lang="fa-IR" sz="2000" dirty="0">
              <a:solidFill>
                <a:prstClr val="black"/>
              </a:solidFill>
            </a:endParaRPr>
          </a:p>
        </p:txBody>
      </p:sp>
      <p:pic>
        <p:nvPicPr>
          <p:cNvPr id="3" name="Picture 2" descr="پل-خداآفرين"/>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5257800" cy="2514600"/>
          </a:xfrm>
          <a:prstGeom prst="rect">
            <a:avLst/>
          </a:prstGeom>
          <a:noFill/>
          <a:ln>
            <a:noFill/>
          </a:ln>
        </p:spPr>
      </p:pic>
      <p:sp>
        <p:nvSpPr>
          <p:cNvPr id="4" name="Rectangle 3"/>
          <p:cNvSpPr/>
          <p:nvPr/>
        </p:nvSpPr>
        <p:spPr>
          <a:xfrm>
            <a:off x="6793053" y="2596634"/>
            <a:ext cx="1762021" cy="584775"/>
          </a:xfrm>
          <a:prstGeom prst="rect">
            <a:avLst/>
          </a:prstGeom>
        </p:spPr>
        <p:txBody>
          <a:bodyPr wrap="none">
            <a:spAutoFit/>
          </a:bodyPr>
          <a:lstStyle/>
          <a:p>
            <a:r>
              <a:rPr lang="fa-IR" sz="3200" dirty="0" smtClean="0">
                <a:solidFill>
                  <a:srgbClr val="FF0000"/>
                </a:solidFill>
              </a:rPr>
              <a:t>پل خداآفرین</a:t>
            </a:r>
            <a:endParaRPr lang="en-US" sz="3200" dirty="0">
              <a:solidFill>
                <a:srgbClr val="FF0000"/>
              </a:solidFill>
            </a:endParaRPr>
          </a:p>
        </p:txBody>
      </p:sp>
    </p:spTree>
    <p:extLst>
      <p:ext uri="{BB962C8B-B14F-4D97-AF65-F5344CB8AC3E}">
        <p14:creationId xmlns:p14="http://schemas.microsoft.com/office/powerpoint/2010/main" val="2113348047"/>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74" y="3505200"/>
            <a:ext cx="9144000" cy="2831544"/>
          </a:xfrm>
          <a:prstGeom prst="rect">
            <a:avLst/>
          </a:prstGeom>
        </p:spPr>
        <p:txBody>
          <a:bodyPr wrap="square">
            <a:spAutoFit/>
          </a:bodyPr>
          <a:lstStyle/>
          <a:p>
            <a:endParaRPr lang="fa-IR" dirty="0" smtClean="0">
              <a:solidFill>
                <a:prstClr val="black"/>
              </a:solidFill>
            </a:endParaRPr>
          </a:p>
          <a:p>
            <a:pPr algn="r"/>
            <a:r>
              <a:rPr lang="fa-IR" sz="2000" dirty="0" smtClean="0">
                <a:solidFill>
                  <a:prstClr val="black"/>
                </a:solidFill>
              </a:rPr>
              <a:t>سی و سه پل، با طول تقریبی ۲۹۵ متر و عرض ۱۳.۷۵ متر در سال ۱۰۱۱ هجری و در زمان صفویه بر روی رودخانه زاینده رود در شهر اصفهان ساخته شد. این پل توسط الله وردی خان سپهسالار در دو طبقه احداث شد و چهار باغ عباسی را به چهارباغ بالا متصل می کرد.</a:t>
            </a:r>
          </a:p>
          <a:p>
            <a:pPr algn="r"/>
            <a:r>
              <a:rPr lang="fa-IR" sz="2000" dirty="0" smtClean="0">
                <a:solidFill>
                  <a:prstClr val="black"/>
                </a:solidFill>
              </a:rPr>
              <a:t>سی و سه پل که به نام الله وردی خان هم معروف است دارای نام هایی دیگری چون پل جلفا، سی و سه چشمه، چهار باغ و زاینده رود است، در دوره صفویه محل برگزاری جشن «آبریزان» یا «آبریزکان» بود. از ویژگی های مهم این پل وجود پیاده روی مسقف در طبقه پایین و بالای پل است. عمده مصالح به کار رفته در این پل؛ آجر با ملات گچ در تمام بدنه و و طاق های طبقه بالا و سنگ با ملات ساروج در پایه ها و برج های کناری طبقه پایین است</a:t>
            </a:r>
            <a:endParaRPr lang="fa-IR" sz="2000" dirty="0">
              <a:solidFill>
                <a:prstClr val="black"/>
              </a:solidFill>
            </a:endParaRPr>
          </a:p>
        </p:txBody>
      </p:sp>
      <p:pic>
        <p:nvPicPr>
          <p:cNvPr id="3" name="Picture 2" descr="سي-و-سه-پل"/>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42142"/>
            <a:ext cx="5181600" cy="2615457"/>
          </a:xfrm>
          <a:prstGeom prst="rect">
            <a:avLst/>
          </a:prstGeom>
          <a:noFill/>
          <a:ln>
            <a:noFill/>
          </a:ln>
        </p:spPr>
      </p:pic>
      <p:sp>
        <p:nvSpPr>
          <p:cNvPr id="4" name="Rectangle 3"/>
          <p:cNvSpPr/>
          <p:nvPr/>
        </p:nvSpPr>
        <p:spPr>
          <a:xfrm>
            <a:off x="6781800" y="2042883"/>
            <a:ext cx="1845377" cy="584775"/>
          </a:xfrm>
          <a:prstGeom prst="rect">
            <a:avLst/>
          </a:prstGeom>
        </p:spPr>
        <p:txBody>
          <a:bodyPr wrap="none">
            <a:spAutoFit/>
          </a:bodyPr>
          <a:lstStyle/>
          <a:p>
            <a:r>
              <a:rPr lang="fa-IR" sz="3200" dirty="0" smtClean="0">
                <a:solidFill>
                  <a:srgbClr val="FF0000"/>
                </a:solidFill>
              </a:rPr>
              <a:t>سی و سه پل</a:t>
            </a:r>
            <a:endParaRPr lang="en-US" sz="3200" dirty="0">
              <a:solidFill>
                <a:srgbClr val="FF0000"/>
              </a:solidFill>
            </a:endParaRPr>
          </a:p>
        </p:txBody>
      </p:sp>
    </p:spTree>
    <p:extLst>
      <p:ext uri="{BB962C8B-B14F-4D97-AF65-F5344CB8AC3E}">
        <p14:creationId xmlns:p14="http://schemas.microsoft.com/office/powerpoint/2010/main" val="1973811983"/>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2800"/>
            <a:ext cx="9144000" cy="3170099"/>
          </a:xfrm>
          <a:prstGeom prst="rect">
            <a:avLst/>
          </a:prstGeom>
        </p:spPr>
        <p:txBody>
          <a:bodyPr wrap="square">
            <a:spAutoFit/>
          </a:bodyPr>
          <a:lstStyle/>
          <a:p>
            <a:pPr algn="r"/>
            <a:r>
              <a:rPr lang="fa-IR" sz="2000" dirty="0" smtClean="0">
                <a:solidFill>
                  <a:prstClr val="black"/>
                </a:solidFill>
              </a:rPr>
              <a:t>پل لاتیدان، طولانی ترین پل تاریخی ایران است که در شهرستان خمیر از بخش های مرکزی بندرعباس در استان هرمزگان واقع شده است. این پل، معروف به پل کول در دوره صفویه بر روی رودخانه کول احداث شد. در ابتدای ساخت پل لاتیدان دارای ۲۳۳ دهانه بود که در میان طاق های آن چشمه طاق هایی در طبقه دوم ساخته شده است. پل لاتیدان سال‌ها در زیر خاک مدفون بود اما در سال ۱۳۷۲، در اثر سیلاب در نزدیکی شهرستان خمیر از زیر خاک نمایان شد.</a:t>
            </a:r>
          </a:p>
          <a:p>
            <a:pPr algn="r"/>
            <a:r>
              <a:rPr lang="fa-IR" sz="2000" dirty="0" smtClean="0">
                <a:solidFill>
                  <a:prstClr val="black"/>
                </a:solidFill>
              </a:rPr>
              <a:t>پل لاتیدان در دوره صفویه، ابتدا به منظور عبور کاروان ها نظامی برای بیرون راندن پرتغالی ها از خلیج فارس بنا شده بود ولی بعدها به یک پل تجاری در مسیر بندرعباس- لار تبدیل شد. مصالح عمده مورد استفاده در این پل، بیشتر سنگ های تراشیده شده است که این از مهم ترین تفاوت های این پل با دیگر پل های آجری دوره صفویه است. پل لاتیدان در سال ۱۳۷۷ با شماره ثبت ۲۰۰۵ توسط سازمان میراث فرهنگی در فهرست آثار ملی کشور به ثبت رسید</a:t>
            </a:r>
            <a:endParaRPr lang="fa-IR" sz="2000" dirty="0">
              <a:solidFill>
                <a:prstClr val="black"/>
              </a:solidFill>
            </a:endParaRPr>
          </a:p>
        </p:txBody>
      </p:sp>
      <p:pic>
        <p:nvPicPr>
          <p:cNvPr id="3" name="Picture 2" descr="پل-لاتيدان"/>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5638800" cy="2743200"/>
          </a:xfrm>
          <a:prstGeom prst="rect">
            <a:avLst/>
          </a:prstGeom>
          <a:noFill/>
          <a:ln>
            <a:noFill/>
          </a:ln>
        </p:spPr>
      </p:pic>
      <p:sp>
        <p:nvSpPr>
          <p:cNvPr id="4" name="Rectangle 3"/>
          <p:cNvSpPr/>
          <p:nvPr/>
        </p:nvSpPr>
        <p:spPr>
          <a:xfrm>
            <a:off x="6248400" y="1211044"/>
            <a:ext cx="4572000" cy="861774"/>
          </a:xfrm>
          <a:prstGeom prst="rect">
            <a:avLst/>
          </a:prstGeom>
        </p:spPr>
        <p:txBody>
          <a:bodyPr>
            <a:spAutoFit/>
          </a:bodyPr>
          <a:lstStyle/>
          <a:p>
            <a:endParaRPr lang="fa-IR" dirty="0" smtClean="0">
              <a:solidFill>
                <a:prstClr val="black"/>
              </a:solidFill>
            </a:endParaRPr>
          </a:p>
          <a:p>
            <a:r>
              <a:rPr lang="fa-IR" sz="3200" dirty="0" smtClean="0">
                <a:solidFill>
                  <a:srgbClr val="FF0000"/>
                </a:solidFill>
              </a:rPr>
              <a:t>پل لاتیدان</a:t>
            </a:r>
            <a:endParaRPr lang="fa-IR" sz="3200" dirty="0">
              <a:solidFill>
                <a:srgbClr val="FF0000"/>
              </a:solidFill>
            </a:endParaRPr>
          </a:p>
        </p:txBody>
      </p:sp>
    </p:spTree>
    <p:extLst>
      <p:ext uri="{BB962C8B-B14F-4D97-AF65-F5344CB8AC3E}">
        <p14:creationId xmlns:p14="http://schemas.microsoft.com/office/powerpoint/2010/main" val="2483676744"/>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370975"/>
          </a:xfrm>
          <a:prstGeom prst="rect">
            <a:avLst/>
          </a:prstGeom>
        </p:spPr>
        <p:txBody>
          <a:bodyPr wrap="square">
            <a:spAutoFit/>
          </a:bodyPr>
          <a:lstStyle/>
          <a:p>
            <a:pPr algn="r"/>
            <a:r>
              <a:rPr lang="fa-IR" sz="2400" dirty="0">
                <a:solidFill>
                  <a:prstClr val="black"/>
                </a:solidFill>
              </a:rPr>
              <a:t>ساسانیان خاندان شاهنشاهی ایرانی در سالهای ۲۲۴ تا ۶۵۱ میلادی بودند. شاهنشاهان ساسانی که اصلیتشان از استان پارس بود بر بخش بزرگی از غرب قارهٔ آسیا چیرگی یافتند.</a:t>
            </a:r>
          </a:p>
          <a:p>
            <a:pPr algn="r"/>
            <a:r>
              <a:rPr lang="fa-IR" sz="2400" dirty="0">
                <a:solidFill>
                  <a:prstClr val="black"/>
                </a:solidFill>
              </a:rPr>
              <a:t>ساسانیان قلمرو فرمانروایی خود را ایران‌شهر (به پهلوی کتیبه‌ای          ) می‌خواندند. پایتخت ساسانیان شهر تیسفون در نزدیکی بغداد در عراق امروزی بود. در آن زمان بغداد نام منطقهٔ کوچکی در نزدیکی تیسفون بود. خود نام «بغداد» یک نام ایرانی است که در زمان ساسانیان به آن منطقه نهاده شد.</a:t>
            </a:r>
          </a:p>
          <a:p>
            <a:pPr algn="r"/>
            <a:r>
              <a:rPr lang="fa-IR" sz="2400" dirty="0">
                <a:solidFill>
                  <a:prstClr val="black"/>
                </a:solidFill>
              </a:rPr>
              <a:t>تیسفون در سال ۶۵۱ به دست عرب‌ها تسخیر شد و به تاراج رفت. نام عربی تیسفون «مدائن» است. نام تیسفون به سریانی «ماحوزه» بود.</a:t>
            </a:r>
          </a:p>
          <a:p>
            <a:pPr algn="r"/>
            <a:r>
              <a:rPr lang="fa-IR" sz="2400" dirty="0">
                <a:solidFill>
                  <a:prstClr val="black"/>
                </a:solidFill>
              </a:rPr>
              <a:t>نام «ساسانیان» از «ساسان» میآید که آن هم نام پدربزرگ اردشیر پاپکان (پاپک = بابک = نام پدر اردشیر) پایه‌گذار خاندان ساسانیان است. ساسان متولی معبد آناهیتا در استخر فارس بود.</a:t>
            </a:r>
          </a:p>
          <a:p>
            <a:pPr algn="r"/>
            <a:r>
              <a:rPr lang="fa-IR" sz="2400" dirty="0">
                <a:solidFill>
                  <a:prstClr val="black"/>
                </a:solidFill>
              </a:rPr>
              <a:t>ساسانیان رفته‌رفته ناتوان شدند و دستگاه مذهبی زرتشتی در کار پادشاهی و کشورداری نفوذ بسیاری نمود تا جایی که در سده پنجم میلادی دیگر کنترل کشور و دربار بیشتر با موبدان بود تا شاهان. شاهنشاهی ساسانیان با تاختن عرب ها و ورود اسلام به ایران نابود شد، اگر چه فرزندان و خویشان ساسانیان سال ها از مازندران تا فرارود به نبرد در برابر عرب های مسلمان پرداختند تا بلکه پادشاهی از دست رفته خود را باز یابند. بازمانده خاندان ساسانی نیز به کشور چین پناه بردند</a:t>
            </a:r>
          </a:p>
        </p:txBody>
      </p:sp>
    </p:spTree>
    <p:extLst>
      <p:ext uri="{BB962C8B-B14F-4D97-AF65-F5344CB8AC3E}">
        <p14:creationId xmlns:p14="http://schemas.microsoft.com/office/powerpoint/2010/main" val="332968589"/>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p:txBody>
          <a:bodyPr>
            <a:normAutofit fontScale="77500" lnSpcReduction="20000"/>
          </a:bodyPr>
          <a:lstStyle/>
          <a:p>
            <a:pPr marL="0" indent="0" algn="r">
              <a:buNone/>
            </a:pPr>
            <a:r>
              <a:rPr lang="fa-IR" sz="2400" dirty="0" smtClean="0"/>
              <a:t> </a:t>
            </a:r>
            <a:r>
              <a:rPr lang="fa-IR" sz="3000" dirty="0" smtClean="0"/>
              <a:t>ارگ بم بزرگ‌ترین بنای خشت و گلی جهان است که در نزدیکی شهر بم در استان کرمان و در جنوب شرقی ایران قرار دارد.این ارگ، در فهرست آثار میراث جهانی یونسکو به ثبت رسیده است.</a:t>
            </a:r>
          </a:p>
          <a:p>
            <a:pPr marL="0" indent="0">
              <a:buNone/>
            </a:pPr>
            <a:endParaRPr lang="fa-IR" sz="3000" dirty="0" smtClean="0"/>
          </a:p>
          <a:p>
            <a:pPr marL="0" indent="0" algn="r">
              <a:buNone/>
            </a:pPr>
            <a:r>
              <a:rPr lang="fa-IR" sz="3000" dirty="0" smtClean="0"/>
              <a:t>این بنا پیش از سده ۵ پیش از میلاد ساخته شده و تا سال ۱۸۵۰ میلادی به‌کار گرفته می‌شده‌است.</a:t>
            </a:r>
          </a:p>
          <a:p>
            <a:pPr marL="0" indent="0">
              <a:buNone/>
            </a:pPr>
            <a:endParaRPr lang="fa-IR" sz="3000" dirty="0" smtClean="0"/>
          </a:p>
          <a:p>
            <a:pPr marL="0" indent="0">
              <a:buNone/>
            </a:pPr>
            <a:endParaRPr lang="fa-IR" sz="3000" dirty="0" smtClean="0"/>
          </a:p>
          <a:p>
            <a:pPr marL="0" indent="0" algn="r">
              <a:buNone/>
            </a:pPr>
            <a:r>
              <a:rPr lang="fa-IR" sz="3000" dirty="0" smtClean="0"/>
              <a:t>در ۵ دی ۱۳۸۲، زمین‌لرزه‌ای شدید در این منطقه رخ داد که در پی آن این بنا تا اندازه زیادی تخریب شد.</a:t>
            </a:r>
          </a:p>
          <a:p>
            <a:pPr marL="0" indent="0">
              <a:buNone/>
            </a:pPr>
            <a:endParaRPr lang="en-US" sz="2400" dirty="0"/>
          </a:p>
        </p:txBody>
      </p:sp>
      <p:sp>
        <p:nvSpPr>
          <p:cNvPr id="4" name="Title 1"/>
          <p:cNvSpPr>
            <a:spLocks noGrp="1"/>
          </p:cNvSpPr>
          <p:nvPr>
            <p:ph type="title"/>
          </p:nvPr>
        </p:nvSpPr>
        <p:spPr>
          <a:xfrm>
            <a:off x="838200" y="609600"/>
            <a:ext cx="7924800" cy="914400"/>
          </a:xfrm>
        </p:spPr>
        <p:txBody>
          <a:bodyPr>
            <a:noAutofit/>
          </a:bodyPr>
          <a:lstStyle/>
          <a:p>
            <a:pPr algn="r"/>
            <a:r>
              <a:rPr lang="fa-IR" sz="3200" dirty="0" smtClean="0">
                <a:solidFill>
                  <a:srgbClr val="FF0000"/>
                </a:solidFill>
              </a:rPr>
              <a:t>ارگ </a:t>
            </a:r>
            <a:r>
              <a:rPr lang="fa-IR" sz="3200" dirty="0">
                <a:solidFill>
                  <a:srgbClr val="FF0000"/>
                </a:solidFill>
              </a:rPr>
              <a:t>بم بزرگترین بنای خشت و گلی جهان </a:t>
            </a:r>
            <a:br>
              <a:rPr lang="fa-IR" sz="3200" dirty="0">
                <a:solidFill>
                  <a:srgbClr val="FF0000"/>
                </a:solidFill>
              </a:rPr>
            </a:br>
            <a:r>
              <a:rPr lang="fa-IR" sz="3200" dirty="0">
                <a:solidFill>
                  <a:srgbClr val="FF0000"/>
                </a:solidFill>
              </a:rPr>
              <a:t>مجموعه: مكانهاي تاريخي ايران </a:t>
            </a:r>
            <a:br>
              <a:rPr lang="fa-IR" sz="3200" dirty="0">
                <a:solidFill>
                  <a:srgbClr val="FF0000"/>
                </a:solidFill>
              </a:rPr>
            </a:br>
            <a:endParaRPr lang="en-US" sz="3200" dirty="0">
              <a:solidFill>
                <a:srgbClr val="FF0000"/>
              </a:solidFill>
            </a:endParaRPr>
          </a:p>
        </p:txBody>
      </p:sp>
    </p:spTree>
    <p:extLst>
      <p:ext uri="{BB962C8B-B14F-4D97-AF65-F5344CB8AC3E}">
        <p14:creationId xmlns:p14="http://schemas.microsoft.com/office/powerpoint/2010/main" val="1690395042"/>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514600"/>
            <a:ext cx="8229600" cy="3200400"/>
          </a:xfrm>
        </p:spPr>
        <p:txBody>
          <a:bodyPr>
            <a:normAutofit/>
          </a:bodyPr>
          <a:lstStyle/>
          <a:p>
            <a:pPr marL="0" indent="0" algn="r">
              <a:buNone/>
            </a:pPr>
            <a:r>
              <a:rPr lang="fa-IR" sz="4800" dirty="0"/>
              <a:t>مساحت این ارگ، نزدیک‌به ۱۸۰٬۰۰۰ متر مربع است و دیوارهایی به بلندی ۶ تا ۷ متر و درازای ۱۸۱۵ متر گرداگرد آن هستند.</a:t>
            </a:r>
          </a:p>
          <a:p>
            <a:pPr marL="0" indent="0">
              <a:buNone/>
            </a:pPr>
            <a:endParaRPr lang="fa-IR" dirty="0"/>
          </a:p>
          <a:p>
            <a:pPr marL="0" indent="0">
              <a:buNone/>
            </a:pPr>
            <a:endParaRPr lang="en-US" dirty="0"/>
          </a:p>
        </p:txBody>
      </p:sp>
      <p:sp>
        <p:nvSpPr>
          <p:cNvPr id="2" name="Title 1"/>
          <p:cNvSpPr>
            <a:spLocks noGrp="1"/>
          </p:cNvSpPr>
          <p:nvPr>
            <p:ph type="title"/>
          </p:nvPr>
        </p:nvSpPr>
        <p:spPr/>
        <p:txBody>
          <a:bodyPr>
            <a:normAutofit/>
          </a:bodyPr>
          <a:lstStyle/>
          <a:p>
            <a:pPr algn="r"/>
            <a:r>
              <a:rPr lang="fa-IR" sz="6600" dirty="0">
                <a:solidFill>
                  <a:srgbClr val="FF0000"/>
                </a:solidFill>
              </a:rPr>
              <a:t>ویژگی‌ها</a:t>
            </a:r>
            <a:endParaRPr lang="en-US" sz="6600" dirty="0">
              <a:solidFill>
                <a:srgbClr val="FF0000"/>
              </a:solidFill>
            </a:endParaRPr>
          </a:p>
        </p:txBody>
      </p:sp>
    </p:spTree>
    <p:extLst>
      <p:ext uri="{BB962C8B-B14F-4D97-AF65-F5344CB8AC3E}">
        <p14:creationId xmlns:p14="http://schemas.microsoft.com/office/powerpoint/2010/main" val="2682050496"/>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9844"/>
            <a:ext cx="9144000" cy="369332"/>
          </a:xfrm>
          <a:prstGeom prst="rect">
            <a:avLst/>
          </a:prstGeom>
        </p:spPr>
        <p:txBody>
          <a:bodyPr wrap="square">
            <a:spAutoFit/>
          </a:bodyPr>
          <a:lstStyle/>
          <a:p>
            <a:r>
              <a:rPr lang="fa-IR" dirty="0" smtClean="0"/>
              <a:t>.</a:t>
            </a:r>
            <a:endParaRPr lang="fa-I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371600"/>
            <a:ext cx="13716000" cy="825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691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114800"/>
          </a:xfrm>
        </p:spPr>
        <p:txBody>
          <a:bodyPr>
            <a:normAutofit fontScale="92500" lnSpcReduction="10000"/>
          </a:bodyPr>
          <a:lstStyle/>
          <a:p>
            <a:endParaRPr lang="fa-IR" dirty="0"/>
          </a:p>
          <a:p>
            <a:pPr algn="r"/>
            <a:r>
              <a:rPr lang="fa-IR" sz="2600" dirty="0"/>
              <a:t>گنبد سلطانيه که جزو میراث جهانی بشر است؛ در شهر سلطانيه در 35 کيلومتري شهر زنجان واقع شده و بناي آن به دستور سلطان محمد خدابنده از سال 704 هجري قمري شروع و در مدت 9 سال در تاريخ 713 هجري قمري پايان يافته است. اين گنبد با 5/48 مترارتفاع و 6/25 متر قطر دهانه یکی از بناهاي عظيم تاريخي جهان است گنبد سلطانيه (به روايتي) براساس طرح آرامگاه غازان خان كه آن نيز از بناي آرامگاه سلطان سنجر در مرو الهام گرفته، ساخته شده با اين تفاوت كه پلان آرامگاه سلطان سنجر مربع و پلان گنبد سلطانيه هشت ضلعي است. اگرچه تا حد زيادي معماري آرامگاه سلطان سنجر در بناي سلطانيه تاثير گذاشته بود اما جنبه ابتكاري در بناي اخير به حدي است كه آن را به صورت يكي از شاهكارهاي هنر و معماري ايران در آورده است كه بعدها نمونه و الگويي براي احداث تعداد زيادي بنا شد. معماري گنبد سلطانيه را سيد علي شاه انجام داده است.</a:t>
            </a:r>
            <a:r>
              <a:rPr lang="fa-IR" dirty="0"/>
              <a:t>.</a:t>
            </a:r>
          </a:p>
          <a:p>
            <a:endParaRPr lang="en-US" dirty="0"/>
          </a:p>
        </p:txBody>
      </p:sp>
      <p:sp>
        <p:nvSpPr>
          <p:cNvPr id="2" name="Title 1"/>
          <p:cNvSpPr>
            <a:spLocks noGrp="1"/>
          </p:cNvSpPr>
          <p:nvPr>
            <p:ph type="title"/>
          </p:nvPr>
        </p:nvSpPr>
        <p:spPr/>
        <p:txBody>
          <a:bodyPr>
            <a:normAutofit fontScale="90000"/>
          </a:bodyPr>
          <a:lstStyle/>
          <a:p>
            <a:pPr algn="r"/>
            <a:r>
              <a:rPr lang="fa-IR" sz="3200" dirty="0" smtClean="0">
                <a:solidFill>
                  <a:srgbClr val="FF0000"/>
                </a:solidFill>
              </a:rPr>
              <a:t>گنبد سلطانیه:</a:t>
            </a:r>
            <a:r>
              <a:rPr lang="fa-IR" dirty="0" smtClean="0"/>
              <a:t>(اوحدی مراغه ای )راه سلطانیه و دارالسلام</a:t>
            </a:r>
            <a:endParaRPr lang="en-US" dirty="0"/>
          </a:p>
        </p:txBody>
      </p:sp>
    </p:spTree>
    <p:extLst>
      <p:ext uri="{BB962C8B-B14F-4D97-AF65-F5344CB8AC3E}">
        <p14:creationId xmlns:p14="http://schemas.microsoft.com/office/powerpoint/2010/main" val="1115583688"/>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5786199"/>
          </a:xfrm>
          <a:prstGeom prst="rect">
            <a:avLst/>
          </a:prstGeom>
        </p:spPr>
        <p:txBody>
          <a:bodyPr wrap="square">
            <a:spAutoFit/>
          </a:bodyPr>
          <a:lstStyle/>
          <a:p>
            <a:endParaRPr lang="fa-IR" dirty="0"/>
          </a:p>
          <a:p>
            <a:pPr algn="r"/>
            <a:r>
              <a:rPr lang="fa-IR" sz="3200" dirty="0"/>
              <a:t>از جمله مهمترين آثاري كه به تقليد از گنبد سلطانيه پدید آمده، می توان از گنبد كليساي سانتاماريا دلفيوره نام برد كه بيش از صد سال بعد از آن ساخته شده است. گنبد سلطانیه از جمله آثار ثبت شده در فهرست میراث جهانی یونسکو می باشد؛ و آنوبانینی آن را یکی از مهمترین اثار باستانی جهانی منطقه به شمار می آورد. در سال های اخیر توجه به این اثر بیشتر شده و تعمیر و نگهداری اثر نسبتا به خوبی در حال انجام است.</a:t>
            </a:r>
          </a:p>
          <a:p>
            <a:pPr algn="r"/>
            <a:r>
              <a:rPr lang="fa-IR" sz="3200" dirty="0"/>
              <a:t>با یک بار بازدید از این اثر عظیم نمی توان به درستی به عجایب آن پی برد، شکوه اثر در وحله اول انسان را به حدی محو خود می کند که امکان بررسی علمی را از انسان تا حدود زیادی از او سلب میکند..</a:t>
            </a:r>
          </a:p>
        </p:txBody>
      </p:sp>
    </p:spTree>
    <p:extLst>
      <p:ext uri="{BB962C8B-B14F-4D97-AF65-F5344CB8AC3E}">
        <p14:creationId xmlns:p14="http://schemas.microsoft.com/office/powerpoint/2010/main" val="2488341893"/>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3400"/>
            <a:ext cx="8305800" cy="6019800"/>
          </a:xfrm>
          <a:prstGeom prst="rect">
            <a:avLst/>
          </a:prstGeom>
        </p:spPr>
      </p:pic>
    </p:spTree>
    <p:extLst>
      <p:ext uri="{BB962C8B-B14F-4D97-AF65-F5344CB8AC3E}">
        <p14:creationId xmlns:p14="http://schemas.microsoft.com/office/powerpoint/2010/main" val="1488673328"/>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5016758"/>
          </a:xfrm>
          <a:prstGeom prst="rect">
            <a:avLst/>
          </a:prstGeom>
        </p:spPr>
        <p:txBody>
          <a:bodyPr wrap="square">
            <a:spAutoFit/>
          </a:bodyPr>
          <a:lstStyle/>
          <a:p>
            <a:pPr algn="r"/>
            <a:r>
              <a:rPr lang="fa-IR" sz="3200" dirty="0" smtClean="0">
                <a:solidFill>
                  <a:srgbClr val="FF0000"/>
                </a:solidFill>
              </a:rPr>
              <a:t>مسجد جهانشاه یا </a:t>
            </a:r>
            <a:r>
              <a:rPr lang="fa-IR" sz="3200" dirty="0">
                <a:solidFill>
                  <a:srgbClr val="FF0000"/>
                </a:solidFill>
              </a:rPr>
              <a:t>مسجد كبود </a:t>
            </a:r>
            <a:r>
              <a:rPr lang="fa-IR" sz="3200" dirty="0"/>
              <a:t>(گوی مسجید) از آثار ابوالمظفر جهانشاه بن قرا یوسف از سلسله تركمانان قراقویونلو می باشد كه در870 هجری به همت و نظارت  جان بیگم خاتون،زن جهانشاه بن قرایوسف قره قویونلو ،پایان یافته است.</a:t>
            </a:r>
          </a:p>
          <a:p>
            <a:pPr algn="r"/>
            <a:endParaRPr lang="fa-IR" sz="3200" dirty="0"/>
          </a:p>
          <a:p>
            <a:pPr algn="r"/>
            <a:r>
              <a:rPr lang="fa-IR" sz="3200" dirty="0"/>
              <a:t>انگیزه ایجاد این مسجد را به خاطر علاقه جهانشاه قراقویونلو به مذهب شیعه یاد كرده و می نویسد: «این شخص دوستدار خاندان نبوت و عصمت و طهارت بوده است.در تمام كاشیكاریهای بی نظیرش،عبارت(علی ولی الله) و اسامی مقدس حسنین سلام الله علیها به اشكال مختلف ،زینت بخش دیوارها بوده است. </a:t>
            </a:r>
            <a:endParaRPr lang="en-US" sz="3200" dirty="0"/>
          </a:p>
        </p:txBody>
      </p:sp>
    </p:spTree>
    <p:extLst>
      <p:ext uri="{BB962C8B-B14F-4D97-AF65-F5344CB8AC3E}">
        <p14:creationId xmlns:p14="http://schemas.microsoft.com/office/powerpoint/2010/main" val="288874740"/>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9144000" cy="5509200"/>
          </a:xfrm>
          <a:prstGeom prst="rect">
            <a:avLst/>
          </a:prstGeom>
        </p:spPr>
        <p:txBody>
          <a:bodyPr wrap="square">
            <a:spAutoFit/>
          </a:bodyPr>
          <a:lstStyle/>
          <a:p>
            <a:pPr algn="r"/>
            <a:r>
              <a:rPr lang="fa-IR" sz="3600" dirty="0">
                <a:solidFill>
                  <a:srgbClr val="FF0000"/>
                </a:solidFill>
              </a:rPr>
              <a:t>معماری مسجد:</a:t>
            </a:r>
          </a:p>
          <a:p>
            <a:pPr algn="r"/>
            <a:endParaRPr lang="fa-IR" sz="2800" dirty="0"/>
          </a:p>
          <a:p>
            <a:pPr algn="r"/>
            <a:r>
              <a:rPr lang="fa-IR" sz="3200" dirty="0"/>
              <a:t>نمای روبروی مسجد با سردرب كاشیكاری شده،شكوه و جلال به خصوصی دارد.مصالح بنا آجری است.سنگهای ساختمانی نادری در آن به كاررفته است.از بقایای مسجد معلوم می شود كه آجرها با گچ بند كشی شده است.صحن مربع شكل،حوضی برای وضو،شبستانهای اطراف برای درس و همچنین پناهگاه مستمندان،مسجد را تشكیل می دادند.در قسمت جلوی صحن و رو به قبله،بنای اصلی مسجد به پا شده كه محوطه ای محصور،پوشیده ومربع شكل است.فاصله پایه های سقف ضربی آن ، 12 متر است كه بر روی چهار پایه یك محوطه مربع شكل قرار دارد.</a:t>
            </a:r>
          </a:p>
        </p:txBody>
      </p:sp>
    </p:spTree>
    <p:extLst>
      <p:ext uri="{BB962C8B-B14F-4D97-AF65-F5344CB8AC3E}">
        <p14:creationId xmlns:p14="http://schemas.microsoft.com/office/powerpoint/2010/main" val="1733034421"/>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
            <a:ext cx="8382000" cy="6286500"/>
          </a:xfrm>
          <a:prstGeom prst="rect">
            <a:avLst/>
          </a:prstGeom>
        </p:spPr>
      </p:pic>
    </p:spTree>
    <p:extLst>
      <p:ext uri="{BB962C8B-B14F-4D97-AF65-F5344CB8AC3E}">
        <p14:creationId xmlns:p14="http://schemas.microsoft.com/office/powerpoint/2010/main" val="3583576255"/>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491" y="228600"/>
            <a:ext cx="8229600" cy="6172200"/>
          </a:xfrm>
          <a:prstGeom prst="rect">
            <a:avLst/>
          </a:prstGeom>
        </p:spPr>
      </p:pic>
    </p:spTree>
    <p:extLst>
      <p:ext uri="{BB962C8B-B14F-4D97-AF65-F5344CB8AC3E}">
        <p14:creationId xmlns:p14="http://schemas.microsoft.com/office/powerpoint/2010/main" val="139456293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6" y="228600"/>
            <a:ext cx="9144000" cy="3231654"/>
          </a:xfrm>
          <a:prstGeom prst="rect">
            <a:avLst/>
          </a:prstGeom>
        </p:spPr>
        <p:txBody>
          <a:bodyPr wrap="square">
            <a:spAutoFit/>
          </a:bodyPr>
          <a:lstStyle/>
          <a:p>
            <a:pPr algn="r"/>
            <a:r>
              <a:rPr lang="fa-IR" sz="2000" dirty="0">
                <a:solidFill>
                  <a:prstClr val="black"/>
                </a:solidFill>
              </a:rPr>
              <a:t>( 250 ق . م - 224 م )</a:t>
            </a:r>
          </a:p>
          <a:p>
            <a:pPr algn="r"/>
            <a:endParaRPr lang="fa-IR" sz="2000" dirty="0">
              <a:solidFill>
                <a:prstClr val="black"/>
              </a:solidFill>
            </a:endParaRPr>
          </a:p>
          <a:p>
            <a:pPr algn="r"/>
            <a:r>
              <a:rPr lang="fa-IR" sz="2400" dirty="0">
                <a:solidFill>
                  <a:srgbClr val="FF0000"/>
                </a:solidFill>
              </a:rPr>
              <a:t>اشکانیان</a:t>
            </a:r>
            <a:r>
              <a:rPr lang="fa-IR" sz="2000" dirty="0">
                <a:solidFill>
                  <a:prstClr val="black"/>
                </a:solidFill>
              </a:rPr>
              <a:t> که از قوم پارت بودند از ایالت پارتیا که مشتمل بر خراسان فعلی بود برخاستند . نام سرزمین پارت در کتیبه های داریوش پرثوه آمده است که به زبان پارتی پهلوه می شود . </a:t>
            </a:r>
          </a:p>
          <a:p>
            <a:pPr algn="r"/>
            <a:r>
              <a:rPr lang="fa-IR" sz="2000" dirty="0">
                <a:solidFill>
                  <a:prstClr val="black"/>
                </a:solidFill>
              </a:rPr>
              <a:t>چون پارتیان از اهل ایالت پهله بودند ، از این جهت در نسبت به آن سرزمین ایشان را پهلوی نیز می توان خواند .</a:t>
            </a:r>
          </a:p>
          <a:p>
            <a:pPr algn="r"/>
            <a:r>
              <a:rPr lang="fa-IR" sz="2000" dirty="0">
                <a:solidFill>
                  <a:prstClr val="black"/>
                </a:solidFill>
              </a:rPr>
              <a:t>ایالت پارتیها از مغرب به دامغان و سواحل جنوب شرقی دریای خزر و از شمال به ترکستان و از مشرق به رود تجن و از جنوب به کویر نمـک و سیستــان محـدود می شد . </a:t>
            </a:r>
          </a:p>
          <a:p>
            <a:pPr algn="r"/>
            <a:r>
              <a:rPr lang="fa-IR" sz="2000" dirty="0">
                <a:solidFill>
                  <a:prstClr val="black"/>
                </a:solidFill>
              </a:rPr>
              <a:t>قبایل پارتی در آغاز با قوم داهه که در مشرق دریای خزر می زیستند در یک جا سکونت داشتند و سپس از آنان جدا شده در ناحیة خراسان مسکن گزیدند</a:t>
            </a:r>
          </a:p>
        </p:txBody>
      </p:sp>
      <p:sp>
        <p:nvSpPr>
          <p:cNvPr id="3" name="Rectangle 2"/>
          <p:cNvSpPr/>
          <p:nvPr/>
        </p:nvSpPr>
        <p:spPr>
          <a:xfrm>
            <a:off x="0" y="3581400"/>
            <a:ext cx="9109364" cy="2431435"/>
          </a:xfrm>
          <a:prstGeom prst="rect">
            <a:avLst/>
          </a:prstGeom>
        </p:spPr>
        <p:txBody>
          <a:bodyPr wrap="square">
            <a:spAutoFit/>
          </a:bodyPr>
          <a:lstStyle/>
          <a:p>
            <a:pPr algn="r"/>
            <a:r>
              <a:rPr lang="fa-IR" sz="3200" dirty="0">
                <a:solidFill>
                  <a:srgbClr val="FF0000"/>
                </a:solidFill>
              </a:rPr>
              <a:t>سلوکیان</a:t>
            </a:r>
          </a:p>
          <a:p>
            <a:pPr algn="r"/>
            <a:r>
              <a:rPr lang="fa-IR" sz="2400" dirty="0">
                <a:solidFill>
                  <a:prstClr val="black"/>
                </a:solidFill>
              </a:rPr>
              <a:t>سلوکیان یا اسالکه نام دولتی بود که در میان سال‌های ۳۱۲ تا ۶۴ پیش از میلاد بر آسیای غربی فرمان می‌راند. پس از مرگ اسکندر مقدونی سرزمین‌های او میان سردارانش تقسیم‌شدند. سلوکیان جانشینان سلوکوس یکم بودند که در ۳۰۶ به قدرت رسید. مصر باستان نیز به دودمان بطلمیوسی( یا بطالسه) و یونان و بخش‌های اروپایی امپراتوری اسکندر نیز به مقدونیان رسید.</a:t>
            </a:r>
          </a:p>
        </p:txBody>
      </p:sp>
    </p:spTree>
    <p:extLst>
      <p:ext uri="{BB962C8B-B14F-4D97-AF65-F5344CB8AC3E}">
        <p14:creationId xmlns:p14="http://schemas.microsoft.com/office/powerpoint/2010/main" val="2800365344"/>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1815882"/>
          </a:xfrm>
          <a:prstGeom prst="rect">
            <a:avLst/>
          </a:prstGeom>
        </p:spPr>
        <p:txBody>
          <a:bodyPr wrap="square">
            <a:spAutoFit/>
          </a:bodyPr>
          <a:lstStyle/>
          <a:p>
            <a:pPr algn="r"/>
            <a:r>
              <a:rPr lang="fa-IR" sz="2800" dirty="0"/>
              <a:t>در آثار ایران آمده که مسجد جامع زواره قدیمی ترین مسجدی است که از ابتدا به صورت چهار ایوانی احداث شده است . در کتاب شیوه های معماری ایرانی آمده است که مسجد کنونی را در جای مسجدی شبستانی ساخته اند که در زیر زمین و قسمت شمالی مسجد فعلی قرار داشته است</a:t>
            </a:r>
            <a:endParaRPr lang="en-US" sz="2800" dirty="0"/>
          </a:p>
        </p:txBody>
      </p:sp>
      <p:pic>
        <p:nvPicPr>
          <p:cNvPr id="4" name="Picture 3" descr="zavareh">
            <a:hlinkClick r:id="rId2"/>
          </p:cNvPr>
          <p:cNvPicPr/>
          <p:nvPr/>
        </p:nvPicPr>
        <p:blipFill>
          <a:blip r:embed="rId3"/>
          <a:srcRect/>
          <a:stretch>
            <a:fillRect/>
          </a:stretch>
        </p:blipFill>
        <p:spPr bwMode="auto">
          <a:xfrm>
            <a:off x="0" y="2667000"/>
            <a:ext cx="3581400" cy="4191000"/>
          </a:xfrm>
          <a:prstGeom prst="rect">
            <a:avLst/>
          </a:prstGeom>
          <a:noFill/>
          <a:ln w="9525">
            <a:noFill/>
            <a:miter lim="800000"/>
            <a:headEnd/>
            <a:tailEnd/>
          </a:ln>
        </p:spPr>
      </p:pic>
      <p:sp>
        <p:nvSpPr>
          <p:cNvPr id="5" name="Rectangle 4"/>
          <p:cNvSpPr/>
          <p:nvPr/>
        </p:nvSpPr>
        <p:spPr>
          <a:xfrm>
            <a:off x="3810000" y="3810000"/>
            <a:ext cx="5334000" cy="2677656"/>
          </a:xfrm>
          <a:prstGeom prst="rect">
            <a:avLst/>
          </a:prstGeom>
        </p:spPr>
        <p:txBody>
          <a:bodyPr wrap="square">
            <a:spAutoFit/>
          </a:bodyPr>
          <a:lstStyle/>
          <a:p>
            <a:pPr algn="r"/>
            <a:r>
              <a:rPr lang="fa-IR" sz="2800" dirty="0"/>
              <a:t>بانیان و سازندگان بنا : بانی مسجد دقیقاَ مشخص نیست و بعضی از صاحب نظران به علت تشابه مسجد جامع زواره با مسجد جامع اردستان و وجود کلمه احمد در کتیبه مسجد جامع زواره بانی هر دو را یک نفر، ابوطاهر حسین ابن غالی ابن احمد دانسته اند</a:t>
            </a:r>
            <a:r>
              <a:rPr lang="fa-IR" dirty="0"/>
              <a:t>.</a:t>
            </a:r>
            <a:endParaRPr lang="en-US" dirty="0"/>
          </a:p>
        </p:txBody>
      </p:sp>
    </p:spTree>
    <p:extLst>
      <p:ext uri="{BB962C8B-B14F-4D97-AF65-F5344CB8AC3E}">
        <p14:creationId xmlns:p14="http://schemas.microsoft.com/office/powerpoint/2010/main" val="3973891096"/>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592" y="292316"/>
            <a:ext cx="2277383" cy="352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0544"/>
            <a:ext cx="2700396" cy="361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598" y="4109913"/>
            <a:ext cx="4791192" cy="274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35268"/>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327970" cy="521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85801"/>
            <a:ext cx="3733800" cy="521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220497"/>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43" y="148771"/>
            <a:ext cx="9144000" cy="7725192"/>
          </a:xfrm>
          <a:prstGeom prst="rect">
            <a:avLst/>
          </a:prstGeom>
        </p:spPr>
        <p:txBody>
          <a:bodyPr wrap="square">
            <a:spAutoFit/>
          </a:bodyPr>
          <a:lstStyle/>
          <a:p>
            <a:pPr algn="r"/>
            <a:r>
              <a:rPr lang="fa-IR" sz="2800" dirty="0">
                <a:solidFill>
                  <a:srgbClr val="FF0000"/>
                </a:solidFill>
              </a:rPr>
              <a:t>قدیمی‌ترین مسجد ایران </a:t>
            </a:r>
          </a:p>
          <a:p>
            <a:pPr algn="r"/>
            <a:r>
              <a:rPr lang="fa-IR" sz="2400" dirty="0"/>
              <a:t>مسجد جامع فهرج، قدیمی‌ترین مسجدی است که در ایران و شاید در دنیا با کمترین پیرایه‌ای دست نخورده باقی مانده است.</a:t>
            </a:r>
          </a:p>
          <a:p>
            <a:pPr algn="r"/>
            <a:r>
              <a:rPr lang="fa-IR" sz="2400" dirty="0"/>
              <a:t>این مسجد از بناهای قدیمی و کم نظیر فرهنگ و تمدن اسلامی است که بنا بر منابع مکتوب متعلق به قرن اول هجری است که در روستای فهرج(25 کیلومتری جنوب‌شرقی یزد و در کنار راه اصلی یزد - بافق) قرار دارد.</a:t>
            </a:r>
          </a:p>
          <a:p>
            <a:pPr algn="r"/>
            <a:r>
              <a:rPr lang="fa-IR" sz="2400" dirty="0"/>
              <a:t> </a:t>
            </a:r>
          </a:p>
          <a:p>
            <a:pPr algn="r"/>
            <a:r>
              <a:rPr lang="fa-IR" sz="2400" dirty="0"/>
              <a:t>نقشه‌ مسجد بسیار ساده است؛ شبستانی با سه دهانه دارد که دهانه‌ی میانی بزرگتر از دو دهانه‌ی چپ و راست آن است. میان‌سرای کوچک مسجد، از جنوب به سه دهانه‌ی شبستان و از شرق و غرب هر یک به دو دهانه به هم راه دارد. پوشش صفّه‌ها همچون نیم‌گنبدی ساده است؛ درست مانند آن‌که یکی از گنبدهای ساسانی را به دو نیم کرده باشند. جای محراب اصلی شبستان، نخست یک تو‌رفتگی راست گوشه بوده که بعدها محراب کاه‌گلی را درون آن کنده‌اند.</a:t>
            </a:r>
          </a:p>
          <a:p>
            <a:pPr algn="r"/>
            <a:r>
              <a:rPr lang="fa-IR" sz="2400" dirty="0"/>
              <a:t> </a:t>
            </a:r>
          </a:p>
          <a:p>
            <a:pPr algn="r"/>
            <a:r>
              <a:rPr lang="fa-IR" sz="2400" dirty="0"/>
              <a:t>یکی از ویژگی‌های جالب این مسجد سه درنمای گلین است که با گچ‌بری روی دیوار شرقی نگاشته شده و با رنگ اُخرایی تزیین شده است.</a:t>
            </a:r>
          </a:p>
          <a:p>
            <a:pPr algn="r"/>
            <a:r>
              <a:rPr lang="fa-IR" sz="2400" dirty="0"/>
              <a:t> </a:t>
            </a:r>
          </a:p>
          <a:p>
            <a:pPr algn="r"/>
            <a:r>
              <a:rPr lang="fa-IR" sz="2400" dirty="0" smtClean="0"/>
              <a:t> </a:t>
            </a:r>
            <a:endParaRPr lang="fa-IR" sz="2400" dirty="0"/>
          </a:p>
          <a:p>
            <a:pPr algn="r"/>
            <a:r>
              <a:rPr lang="fa-IR" sz="2400" dirty="0" smtClean="0"/>
              <a:t> </a:t>
            </a:r>
            <a:endParaRPr lang="fa-IR" sz="2400" dirty="0"/>
          </a:p>
          <a:p>
            <a:pPr algn="r"/>
            <a:r>
              <a:rPr lang="fa-IR" dirty="0" smtClean="0"/>
              <a:t> </a:t>
            </a:r>
            <a:endParaRPr lang="fa-IR" dirty="0"/>
          </a:p>
          <a:p>
            <a:pPr algn="r"/>
            <a:r>
              <a:rPr lang="fa-IR" dirty="0" smtClean="0"/>
              <a:t> </a:t>
            </a:r>
            <a:endParaRPr lang="fa-IR" dirty="0"/>
          </a:p>
        </p:txBody>
      </p:sp>
    </p:spTree>
    <p:extLst>
      <p:ext uri="{BB962C8B-B14F-4D97-AF65-F5344CB8AC3E}">
        <p14:creationId xmlns:p14="http://schemas.microsoft.com/office/powerpoint/2010/main" val="2510927905"/>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416320"/>
          </a:xfrm>
          <a:prstGeom prst="rect">
            <a:avLst/>
          </a:prstGeom>
        </p:spPr>
        <p:txBody>
          <a:bodyPr wrap="square">
            <a:spAutoFit/>
          </a:bodyPr>
          <a:lstStyle/>
          <a:p>
            <a:pPr algn="r"/>
            <a:r>
              <a:rPr lang="fa-IR" sz="2400" dirty="0"/>
              <a:t>تک مناره‌ی این مسجد علاوه بر زیبایی چشم‌گیرش، جزو معدود مناره‌های گلینی است که در قرن پنجم ه.ق به مسجد اضافه شده است.</a:t>
            </a:r>
          </a:p>
          <a:p>
            <a:pPr algn="r"/>
            <a:r>
              <a:rPr lang="fa-IR" sz="2400" dirty="0"/>
              <a:t> </a:t>
            </a:r>
          </a:p>
          <a:p>
            <a:pPr algn="r"/>
            <a:r>
              <a:rPr lang="fa-IR" sz="2400" dirty="0"/>
              <a:t>مجموعه شهدای فهرج نیز در واقع یادگاری از اولین شهدای اسلام(سال 32 ه.ق) در </a:t>
            </a:r>
            <a:r>
              <a:rPr lang="fa-IR" sz="2400" dirty="0" smtClean="0"/>
              <a:t>یزد است. </a:t>
            </a:r>
            <a:endParaRPr lang="fa-IR" sz="2400" dirty="0"/>
          </a:p>
          <a:p>
            <a:pPr algn="r"/>
            <a:r>
              <a:rPr lang="fa-IR" sz="2400" dirty="0"/>
              <a:t>از جمله‌ی این شهدا می‌توان به «حویطب‌بن هانی» (خواهرزاده‌ی حضرت علی(ع) و «عمربن عاصم» اشاره‌ کرد</a:t>
            </a:r>
            <a:r>
              <a:rPr lang="fa-IR" sz="2400" dirty="0" smtClean="0"/>
              <a:t>. </a:t>
            </a:r>
            <a:endParaRPr lang="fa-IR" sz="2400" dirty="0"/>
          </a:p>
          <a:p>
            <a:pPr algn="r"/>
            <a:r>
              <a:rPr lang="fa-IR" sz="2400" dirty="0"/>
              <a:t>امروزه در این مجموعه علاوه بر بقعه‌ی حویطب‌بن هانی، آب انبار و صفه‌هایی در مجاورت آن دیده می‌شود.</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6400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873966"/>
      </p:ext>
    </p:extLst>
  </p:cSld>
  <p:clrMapOvr>
    <a:masterClrMapping/>
  </p:clrMapOvr>
  <p:transition spd="slow">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latin typeface="Andalus" panose="02020603050405020304" pitchFamily="18" charset="-78"/>
                <a:cs typeface="Andalus" panose="02020603050405020304" pitchFamily="18" charset="-78"/>
              </a:rPr>
              <a:t>تهیه و تنظیم:</a:t>
            </a:r>
            <a:endParaRPr lang="en-US" dirty="0">
              <a:latin typeface="Andalus" panose="02020603050405020304" pitchFamily="18" charset="-78"/>
              <a:cs typeface="Andalus" panose="02020603050405020304" pitchFamily="18" charset="-78"/>
            </a:endParaRPr>
          </a:p>
        </p:txBody>
      </p:sp>
      <p:sp>
        <p:nvSpPr>
          <p:cNvPr id="3" name="Subtitle 2"/>
          <p:cNvSpPr>
            <a:spLocks noGrp="1"/>
          </p:cNvSpPr>
          <p:nvPr>
            <p:ph type="subTitle" idx="1"/>
          </p:nvPr>
        </p:nvSpPr>
        <p:spPr/>
        <p:txBody>
          <a:bodyPr>
            <a:normAutofit/>
          </a:bodyPr>
          <a:lstStyle/>
          <a:p>
            <a:r>
              <a:rPr lang="fa-IR" sz="6600" dirty="0" smtClean="0">
                <a:cs typeface="B Jadid" panose="00000700000000000000" pitchFamily="2" charset="-78"/>
              </a:rPr>
              <a:t>علی نظرزاده</a:t>
            </a:r>
            <a:endParaRPr lang="en-US" sz="6600" dirty="0">
              <a:cs typeface="B Jadid" panose="00000700000000000000" pitchFamily="2" charset="-78"/>
            </a:endParaRPr>
          </a:p>
        </p:txBody>
      </p:sp>
    </p:spTree>
    <p:extLst>
      <p:ext uri="{BB962C8B-B14F-4D97-AF65-F5344CB8AC3E}">
        <p14:creationId xmlns:p14="http://schemas.microsoft.com/office/powerpoint/2010/main" val="359296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1571"/>
            <a:ext cx="9144000" cy="3816429"/>
          </a:xfrm>
          <a:prstGeom prst="rect">
            <a:avLst/>
          </a:prstGeom>
        </p:spPr>
        <p:txBody>
          <a:bodyPr wrap="square">
            <a:spAutoFit/>
          </a:bodyPr>
          <a:lstStyle/>
          <a:p>
            <a:pPr algn="r"/>
            <a:r>
              <a:rPr lang="fa-IR" sz="2000" dirty="0">
                <a:solidFill>
                  <a:prstClr val="black"/>
                </a:solidFill>
              </a:rPr>
              <a:t>هخامنشیان حکومت جهانی با پیامی انسانی</a:t>
            </a:r>
          </a:p>
          <a:p>
            <a:pPr algn="r"/>
            <a:r>
              <a:rPr lang="fa-IR" sz="2000" dirty="0">
                <a:solidFill>
                  <a:prstClr val="black"/>
                </a:solidFill>
              </a:rPr>
              <a:t> </a:t>
            </a:r>
          </a:p>
          <a:p>
            <a:pPr algn="r"/>
            <a:r>
              <a:rPr lang="fa-IR" sz="2400" dirty="0">
                <a:solidFill>
                  <a:srgbClr val="FF0000"/>
                </a:solidFill>
              </a:rPr>
              <a:t>هخامنشیان</a:t>
            </a:r>
          </a:p>
          <a:p>
            <a:pPr algn="r"/>
            <a:r>
              <a:rPr lang="fa-IR" sz="2000" dirty="0">
                <a:solidFill>
                  <a:prstClr val="black"/>
                </a:solidFill>
              </a:rPr>
              <a:t>هخامنشیان (۳۳۰-۵۵۰ قبل از میلاد) نام دودمانی پادشاهی در ایران پیش از اسلام است. پادشاهان این دودمان از پارسیان بودند و تبار خود را به «هخامنش» می‌رساندند که سرکردهٔ طایفه‌ پاسارگاد از طایفه‌های پارسیان بوده‌است.هخامنشیان نخست پادشاهان بومی پارس و سپس انشان بودند ولی با شکستی که کوروش بزرگ بر ایشتوویگو واپسین پادشاه ماد وارد ساخت و سپس فتح لیدیه و بابل پادشاهی هخامنشیان تبدیل به شاهنشاهی بزرگی شد. از این رو کوروش بزرگ را بنیانگذار شاهنشاهی هخامنشی می‌دانند.</a:t>
            </a:r>
          </a:p>
          <a:p>
            <a:pPr algn="r"/>
            <a:r>
              <a:rPr lang="fa-IR" sz="2000" dirty="0">
                <a:solidFill>
                  <a:prstClr val="black"/>
                </a:solidFill>
              </a:rPr>
              <a:t>به قدرت رسیدن پارسی‌ها و سلسله هخامنشی یکی از وقایع مهم تاریخ قدیم است. اینان دولتی تأسیس کردند که دنیای قدیم را به استثنای دو سوم یونان تحت تسلط خود در آوردند. شاهنشاهی هخامنشی را نخستین امپراتوری تاریخ جهان می‌دانند.</a:t>
            </a:r>
          </a:p>
          <a:p>
            <a:endParaRPr lang="fa-IR" dirty="0">
              <a:solidFill>
                <a:prstClr val="black"/>
              </a:solidFill>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35" y="228600"/>
            <a:ext cx="545176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957728"/>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3841"/>
            <a:ext cx="9144000" cy="3970318"/>
          </a:xfrm>
          <a:prstGeom prst="rect">
            <a:avLst/>
          </a:prstGeom>
        </p:spPr>
        <p:txBody>
          <a:bodyPr wrap="square">
            <a:spAutoFit/>
          </a:bodyPr>
          <a:lstStyle/>
          <a:p>
            <a:pPr algn="r"/>
            <a:r>
              <a:rPr lang="fa-IR" sz="3600" dirty="0">
                <a:solidFill>
                  <a:srgbClr val="FF0000"/>
                </a:solidFill>
              </a:rPr>
              <a:t>مادها</a:t>
            </a:r>
          </a:p>
          <a:p>
            <a:pPr algn="r"/>
            <a:r>
              <a:rPr lang="fa-IR" sz="2400" dirty="0">
                <a:solidFill>
                  <a:prstClr val="black"/>
                </a:solidFill>
              </a:rPr>
              <a:t>ماد نام قومی است که به سرزمین‌های بخش غربی فلات ایران در هزاره اول پیش از میلاد مهاجرت کردند. مادها پایه‌های نخستین شاهنشاهی (۷۲۸-۵۵۰ پ.م.) آریایی‌تباران را در ایران بنیاد نهادند٬ در آغاز قرن ۶ پ. م. با شکست آشور و فتح شرق لیدیه پادشاهی ماد تبدیل به شاهنشاهی بزرگی در آسیا شد. امپراتوری ماد در زمان، هووخشتره به بزرگ‌ترین پادشاهی غرب آسیا حکومت می‌کرد و سراسر ایران را آن چنان که در نقشه سرزمین ماد هویدا است برای اولین بار در تاریخ به زیر یک پرچم اورد. هوخشثره بنیانگذار اولین قدرت ایرانی بود. پایه گذاری دولت ماد به عنوان نخستین دولت بر پایه وحدت اقوام مختلف ساکن فلات ایران با مشترکات و پیوندهای فرهنگی را باید به عنوان مهم‌ترین رویداد در تاریخ ایران به شمارآورد</a:t>
            </a:r>
          </a:p>
        </p:txBody>
      </p:sp>
    </p:spTree>
    <p:extLst>
      <p:ext uri="{BB962C8B-B14F-4D97-AF65-F5344CB8AC3E}">
        <p14:creationId xmlns:p14="http://schemas.microsoft.com/office/powerpoint/2010/main" val="415998344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 y="3733800"/>
            <a:ext cx="9144000" cy="2862322"/>
          </a:xfrm>
          <a:prstGeom prst="rect">
            <a:avLst/>
          </a:prstGeom>
        </p:spPr>
        <p:txBody>
          <a:bodyPr wrap="square">
            <a:spAutoFit/>
          </a:bodyPr>
          <a:lstStyle/>
          <a:p>
            <a:pPr algn="r"/>
            <a:r>
              <a:rPr lang="fa-IR" sz="2000" dirty="0">
                <a:solidFill>
                  <a:srgbClr val="FF0000"/>
                </a:solidFill>
              </a:rPr>
              <a:t>سازمان فضایی شهر ایرانی پیش از اسلام</a:t>
            </a:r>
          </a:p>
          <a:p>
            <a:pPr algn="r"/>
            <a:r>
              <a:rPr lang="fa-IR" sz="2000" dirty="0">
                <a:solidFill>
                  <a:prstClr val="black"/>
                </a:solidFill>
              </a:rPr>
              <a:t>	</a:t>
            </a:r>
          </a:p>
          <a:p>
            <a:pPr algn="r"/>
            <a:r>
              <a:rPr lang="fa-IR" sz="2000" dirty="0">
                <a:solidFill>
                  <a:prstClr val="black"/>
                </a:solidFill>
              </a:rPr>
              <a:t>در نوشته محققانی مانند ژان پروه درباره شهرهای ایران پیش از اسلام درباره شوش –شهر ایلامی- چنین آمده است:</a:t>
            </a:r>
          </a:p>
          <a:p>
            <a:pPr algn="r"/>
            <a:endParaRPr lang="fa-IR" sz="2000" dirty="0">
              <a:solidFill>
                <a:prstClr val="black"/>
              </a:solidFill>
            </a:endParaRPr>
          </a:p>
          <a:p>
            <a:pPr algn="r"/>
            <a:r>
              <a:rPr lang="fa-IR" sz="2000" dirty="0">
                <a:solidFill>
                  <a:prstClr val="black"/>
                </a:solidFill>
              </a:rPr>
              <a:t>"شهر شوش در دوره ایلامی نو مسلط بر دشت وسیعی بوده که بر روی تنها تپه آن اطراف بناشده . معماران, داریوش تپه را به چهار قسمت تقسیم کرده وتپه حاصل شده همان شهر شاهی است که شامل 3 قسمت با درجه اهمیت متفاوت است. کاخ مستقل بر صفحه چهارگوش , محله سکونتی متعلق به اشراف و بالاخره دژکوچکی که در بالاترین نقطه تپه ساخته می شد. قسمت مسکونی شهر برای مردم عام خارج از حصار گسترده شده بود</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238125"/>
            <a:ext cx="670560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934981"/>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2" y="1143000"/>
            <a:ext cx="9144000" cy="5324535"/>
          </a:xfrm>
          <a:prstGeom prst="rect">
            <a:avLst/>
          </a:prstGeom>
        </p:spPr>
        <p:txBody>
          <a:bodyPr wrap="square">
            <a:spAutoFit/>
          </a:bodyPr>
          <a:lstStyle/>
          <a:p>
            <a:pPr algn="r"/>
            <a:r>
              <a:rPr lang="fa-IR" sz="2000" dirty="0">
                <a:solidFill>
                  <a:prstClr val="black"/>
                </a:solidFill>
              </a:rPr>
              <a:t>محقق از این نوشته های تاریخی و باستان شناختی نتیجه می گیرد که  سازمان فضایی شهر ایرانی بر اصل جدایی "مکان مقدس" از "مکان عادی" زندگی شهروندان بناشده است. عناصر اصلی آن مناطق جداگانه ای هستند که اصل سلسله مراتب اجتماعی در آنها به وضوح دیده می شود. شهر درون حصار منظم و سازمان یافته و شهر بیرون حصار که مسلمانان به آن ربض می گفتند نامنظم و سازمان نیافته است.</a:t>
            </a:r>
          </a:p>
          <a:p>
            <a:pPr algn="r"/>
            <a:endParaRPr lang="fa-IR" sz="2000" dirty="0">
              <a:solidFill>
                <a:prstClr val="black"/>
              </a:solidFill>
            </a:endParaRPr>
          </a:p>
          <a:p>
            <a:pPr algn="r"/>
            <a:r>
              <a:rPr lang="fa-IR" sz="2000" dirty="0">
                <a:solidFill>
                  <a:prstClr val="black"/>
                </a:solidFill>
              </a:rPr>
              <a:t>عناصر اصلی شهر در این دروه ارگ و آتشکده و ادارات در وسط شهر, عناصر اجتماعی مانند حمام , آب انبار و بازار در کنار آن, محله بزرگان و اشراف و سپس محله پیشه وران و کشاورزان است.</a:t>
            </a:r>
          </a:p>
          <a:p>
            <a:pPr algn="r"/>
            <a:endParaRPr lang="fa-IR" sz="2000" dirty="0">
              <a:solidFill>
                <a:prstClr val="black"/>
              </a:solidFill>
            </a:endParaRPr>
          </a:p>
          <a:p>
            <a:pPr algn="r"/>
            <a:r>
              <a:rPr lang="fa-IR" sz="2000" dirty="0">
                <a:solidFill>
                  <a:prstClr val="black"/>
                </a:solidFill>
              </a:rPr>
              <a:t> </a:t>
            </a:r>
          </a:p>
          <a:p>
            <a:pPr algn="r"/>
            <a:endParaRPr lang="fa-IR" sz="2000" dirty="0">
              <a:solidFill>
                <a:prstClr val="black"/>
              </a:solidFill>
            </a:endParaRPr>
          </a:p>
          <a:p>
            <a:pPr algn="r"/>
            <a:endParaRPr lang="fa-IR" sz="2000" dirty="0">
              <a:solidFill>
                <a:prstClr val="black"/>
              </a:solidFill>
            </a:endParaRPr>
          </a:p>
          <a:p>
            <a:pPr algn="r"/>
            <a:r>
              <a:rPr lang="fa-IR" sz="2000" dirty="0">
                <a:solidFill>
                  <a:prstClr val="black"/>
                </a:solidFill>
              </a:rPr>
              <a:t>شکل 1 : کهندژ میبد – یادمانی از شهر باستانی میبد- بطور کلی قلعه از دو بخش اصلی زیست در بالا و پایین تشکیل شده است . پهنه ی پایین دست , مردم نشین و مجموعه ای از سکونت گاه ، مسجد ، حمام و گذرها و سایر عناصر شهری در آن برپا بوده که اکنون اثری از آن به چشم نمی خورد . احتمال می رود بخشهایی از آثار آن در زیر محوطه پر و تسطیح شده ی فعلی محفوظ مانده باشد . اما بخش بالا دست ارگ که حاکم نشین است ، از مجموعه فضاهایی در سه طبقه به صورت دست ساخته ، تشکیل میشود که از دربند سوم آغاز شده و با حرکت حلزونی به شاه نشین مظفری منتهی میگردد </a:t>
            </a:r>
          </a:p>
        </p:txBody>
      </p:sp>
    </p:spTree>
    <p:extLst>
      <p:ext uri="{BB962C8B-B14F-4D97-AF65-F5344CB8AC3E}">
        <p14:creationId xmlns:p14="http://schemas.microsoft.com/office/powerpoint/2010/main" val="3765742454"/>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638</TotalTime>
  <Words>6154</Words>
  <Application>Microsoft Office PowerPoint</Application>
  <PresentationFormat>On-screen Show (4:3)</PresentationFormat>
  <Paragraphs>230</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Andalus</vt:lpstr>
      <vt:lpstr>Arial</vt:lpstr>
      <vt:lpstr>B Jadid</vt:lpstr>
      <vt:lpstr>Calibri</vt:lpstr>
      <vt:lpstr>Candara</vt:lpstr>
      <vt:lpstr>Symbol</vt:lpstr>
      <vt:lpstr>Waveform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ارگ بم بزرگترین بنای خشت و گلی جهان  مجموعه: مكانهاي تاريخي ايران  </vt:lpstr>
      <vt:lpstr>ویژگی‌ها</vt:lpstr>
      <vt:lpstr>PowerPoint Presentation</vt:lpstr>
      <vt:lpstr>گنبد سلطانیه:(اوحدی مراغه ای )راه سلطانیه و دارالسلام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تهیه و تنظیم:</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DeltaSystem</dc:creator>
  <cp:lastModifiedBy>Ali</cp:lastModifiedBy>
  <cp:revision>76</cp:revision>
  <dcterms:created xsi:type="dcterms:W3CDTF">2013-11-13T14:41:44Z</dcterms:created>
  <dcterms:modified xsi:type="dcterms:W3CDTF">2014-04-25T13:14:38Z</dcterms:modified>
</cp:coreProperties>
</file>