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9" r:id="rId2"/>
    <p:sldId id="277" r:id="rId3"/>
    <p:sldId id="375" r:id="rId4"/>
    <p:sldId id="376" r:id="rId5"/>
    <p:sldId id="377" r:id="rId6"/>
    <p:sldId id="378" r:id="rId7"/>
    <p:sldId id="379" r:id="rId8"/>
    <p:sldId id="380" r:id="rId9"/>
    <p:sldId id="381" r:id="rId10"/>
    <p:sldId id="382" r:id="rId11"/>
    <p:sldId id="383" r:id="rId12"/>
    <p:sldId id="384" r:id="rId13"/>
    <p:sldId id="385" r:id="rId14"/>
    <p:sldId id="386" r:id="rId15"/>
    <p:sldId id="388" r:id="rId16"/>
    <p:sldId id="389" r:id="rId17"/>
    <p:sldId id="390" r:id="rId18"/>
    <p:sldId id="391" r:id="rId19"/>
    <p:sldId id="392" r:id="rId20"/>
    <p:sldId id="393" r:id="rId21"/>
    <p:sldId id="394" r:id="rId22"/>
    <p:sldId id="395" r:id="rId23"/>
    <p:sldId id="374" r:id="rId24"/>
    <p:sldId id="276"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B Nazanin" panose="00000400000000000000" pitchFamily="2" charset="-78"/>
      </a:defRPr>
    </a:lvl1pPr>
    <a:lvl2pPr marL="457200" algn="l" rtl="0" fontAlgn="base">
      <a:spcBef>
        <a:spcPct val="0"/>
      </a:spcBef>
      <a:spcAft>
        <a:spcPct val="0"/>
      </a:spcAft>
      <a:defRPr kern="1200">
        <a:solidFill>
          <a:schemeClr val="tx1"/>
        </a:solidFill>
        <a:latin typeface="Arial" panose="020B0604020202020204" pitchFamily="34" charset="0"/>
        <a:ea typeface="+mn-ea"/>
        <a:cs typeface="B Nazanin" panose="00000400000000000000" pitchFamily="2" charset="-78"/>
      </a:defRPr>
    </a:lvl2pPr>
    <a:lvl3pPr marL="914400" algn="l" rtl="0" fontAlgn="base">
      <a:spcBef>
        <a:spcPct val="0"/>
      </a:spcBef>
      <a:spcAft>
        <a:spcPct val="0"/>
      </a:spcAft>
      <a:defRPr kern="1200">
        <a:solidFill>
          <a:schemeClr val="tx1"/>
        </a:solidFill>
        <a:latin typeface="Arial" panose="020B0604020202020204" pitchFamily="34" charset="0"/>
        <a:ea typeface="+mn-ea"/>
        <a:cs typeface="B Nazanin" panose="00000400000000000000" pitchFamily="2" charset="-78"/>
      </a:defRPr>
    </a:lvl3pPr>
    <a:lvl4pPr marL="1371600" algn="l" rtl="0" fontAlgn="base">
      <a:spcBef>
        <a:spcPct val="0"/>
      </a:spcBef>
      <a:spcAft>
        <a:spcPct val="0"/>
      </a:spcAft>
      <a:defRPr kern="1200">
        <a:solidFill>
          <a:schemeClr val="tx1"/>
        </a:solidFill>
        <a:latin typeface="Arial" panose="020B0604020202020204" pitchFamily="34" charset="0"/>
        <a:ea typeface="+mn-ea"/>
        <a:cs typeface="B Nazanin" panose="00000400000000000000" pitchFamily="2" charset="-78"/>
      </a:defRPr>
    </a:lvl4pPr>
    <a:lvl5pPr marL="1828800" algn="l" rtl="0" fontAlgn="base">
      <a:spcBef>
        <a:spcPct val="0"/>
      </a:spcBef>
      <a:spcAft>
        <a:spcPct val="0"/>
      </a:spcAft>
      <a:defRPr kern="1200">
        <a:solidFill>
          <a:schemeClr val="tx1"/>
        </a:solidFill>
        <a:latin typeface="Arial" panose="020B0604020202020204" pitchFamily="34" charset="0"/>
        <a:ea typeface="+mn-ea"/>
        <a:cs typeface="B Nazanin" panose="00000400000000000000" pitchFamily="2" charset="-78"/>
      </a:defRPr>
    </a:lvl5pPr>
    <a:lvl6pPr marL="2286000" algn="l" defTabSz="914400" rtl="0" eaLnBrk="1" latinLnBrk="0" hangingPunct="1">
      <a:defRPr kern="1200">
        <a:solidFill>
          <a:schemeClr val="tx1"/>
        </a:solidFill>
        <a:latin typeface="Arial" panose="020B0604020202020204" pitchFamily="34" charset="0"/>
        <a:ea typeface="+mn-ea"/>
        <a:cs typeface="B Nazanin" panose="00000400000000000000" pitchFamily="2" charset="-78"/>
      </a:defRPr>
    </a:lvl6pPr>
    <a:lvl7pPr marL="2743200" algn="l" defTabSz="914400" rtl="0" eaLnBrk="1" latinLnBrk="0" hangingPunct="1">
      <a:defRPr kern="1200">
        <a:solidFill>
          <a:schemeClr val="tx1"/>
        </a:solidFill>
        <a:latin typeface="Arial" panose="020B0604020202020204" pitchFamily="34" charset="0"/>
        <a:ea typeface="+mn-ea"/>
        <a:cs typeface="B Nazanin" panose="00000400000000000000" pitchFamily="2" charset="-78"/>
      </a:defRPr>
    </a:lvl7pPr>
    <a:lvl8pPr marL="3200400" algn="l" defTabSz="914400" rtl="0" eaLnBrk="1" latinLnBrk="0" hangingPunct="1">
      <a:defRPr kern="1200">
        <a:solidFill>
          <a:schemeClr val="tx1"/>
        </a:solidFill>
        <a:latin typeface="Arial" panose="020B0604020202020204" pitchFamily="34" charset="0"/>
        <a:ea typeface="+mn-ea"/>
        <a:cs typeface="B Nazanin" panose="00000400000000000000" pitchFamily="2" charset="-78"/>
      </a:defRPr>
    </a:lvl8pPr>
    <a:lvl9pPr marL="3657600" algn="l" defTabSz="914400" rtl="0" eaLnBrk="1" latinLnBrk="0" hangingPunct="1">
      <a:defRPr kern="1200">
        <a:solidFill>
          <a:schemeClr val="tx1"/>
        </a:solidFill>
        <a:latin typeface="Arial" panose="020B0604020202020204" pitchFamily="34" charset="0"/>
        <a:ea typeface="+mn-ea"/>
        <a:cs typeface="B Nazanin" panose="00000400000000000000" pitchFamily="2" charset="-7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65868"/>
    <a:srgbClr val="5F5F5F"/>
    <a:srgbClr val="808080"/>
    <a:srgbClr val="6699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55" autoAdjust="0"/>
    <p:restoredTop sz="94671" autoAdjust="0"/>
  </p:normalViewPr>
  <p:slideViewPr>
    <p:cSldViewPr>
      <p:cViewPr varScale="1">
        <p:scale>
          <a:sx n="70" d="100"/>
          <a:sy n="70" d="100"/>
        </p:scale>
        <p:origin x="762" y="90"/>
      </p:cViewPr>
      <p:guideLst>
        <p:guide orient="horz" pos="2160"/>
        <p:guide pos="2880"/>
      </p:guideLst>
    </p:cSldViewPr>
  </p:slideViewPr>
  <p:outlineViewPr>
    <p:cViewPr>
      <p:scale>
        <a:sx n="33" d="100"/>
        <a:sy n="33" d="100"/>
      </p:scale>
      <p:origin x="0" y="69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11619"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1622"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endParaRPr lang="en-US"/>
          </a:p>
        </p:txBody>
      </p:sp>
      <p:sp>
        <p:nvSpPr>
          <p:cNvPr id="111623"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Arial" panose="020B0604020202020204" pitchFamily="34" charset="0"/>
              </a:defRPr>
            </a:lvl1pPr>
          </a:lstStyle>
          <a:p>
            <a:fld id="{F990667A-EC4C-485E-AA2A-F1F9D51980DD}" type="slidenum">
              <a:rPr lang="ar-SA" altLang="fa-IR"/>
              <a:pPr/>
              <a:t>‹#›</a:t>
            </a:fld>
            <a:endParaRPr lang="en-US" altLang="fa-IR"/>
          </a:p>
        </p:txBody>
      </p:sp>
    </p:spTree>
    <p:extLst>
      <p:ext uri="{BB962C8B-B14F-4D97-AF65-F5344CB8AC3E}">
        <p14:creationId xmlns:p14="http://schemas.microsoft.com/office/powerpoint/2010/main" val="3458927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fld id="{4E185F92-6505-439E-82C1-72BC1714510F}" type="slidenum">
              <a:rPr lang="ar-SA" altLang="fa-IR">
                <a:cs typeface="Arial" panose="020B0604020202020204" pitchFamily="34" charset="0"/>
              </a:rPr>
              <a:pPr eaLnBrk="1" hangingPunct="1"/>
              <a:t>2</a:t>
            </a:fld>
            <a:endParaRPr lang="en-US" altLang="fa-IR">
              <a:cs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smtClean="0"/>
          </a:p>
        </p:txBody>
      </p:sp>
    </p:spTree>
    <p:extLst>
      <p:ext uri="{BB962C8B-B14F-4D97-AF65-F5344CB8AC3E}">
        <p14:creationId xmlns:p14="http://schemas.microsoft.com/office/powerpoint/2010/main" val="255341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fld id="{C5BFC8E6-F162-4294-A445-9B0C6D87DE38}" type="slidenum">
              <a:rPr lang="ar-SA" altLang="fa-IR">
                <a:cs typeface="Arial" panose="020B0604020202020204" pitchFamily="34" charset="0"/>
              </a:rPr>
              <a:pPr eaLnBrk="1" hangingPunct="1"/>
              <a:t>11</a:t>
            </a:fld>
            <a:endParaRPr lang="en-US" altLang="fa-IR">
              <a:cs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smtClean="0"/>
          </a:p>
        </p:txBody>
      </p:sp>
    </p:spTree>
    <p:extLst>
      <p:ext uri="{BB962C8B-B14F-4D97-AF65-F5344CB8AC3E}">
        <p14:creationId xmlns:p14="http://schemas.microsoft.com/office/powerpoint/2010/main" val="373537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fld id="{505326AA-D16A-417E-8169-E1D3E4C03732}" type="slidenum">
              <a:rPr lang="ar-SA" altLang="fa-IR">
                <a:cs typeface="Arial" panose="020B0604020202020204" pitchFamily="34" charset="0"/>
              </a:rPr>
              <a:pPr eaLnBrk="1" hangingPunct="1"/>
              <a:t>12</a:t>
            </a:fld>
            <a:endParaRPr lang="en-US" altLang="fa-IR">
              <a:cs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smtClean="0"/>
          </a:p>
        </p:txBody>
      </p:sp>
    </p:spTree>
    <p:extLst>
      <p:ext uri="{BB962C8B-B14F-4D97-AF65-F5344CB8AC3E}">
        <p14:creationId xmlns:p14="http://schemas.microsoft.com/office/powerpoint/2010/main" val="447819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fld id="{1A6C02C8-2CAB-42CF-9464-0B8C1DD20942}" type="slidenum">
              <a:rPr lang="ar-SA" altLang="fa-IR">
                <a:cs typeface="Arial" panose="020B0604020202020204" pitchFamily="34" charset="0"/>
              </a:rPr>
              <a:pPr eaLnBrk="1" hangingPunct="1"/>
              <a:t>13</a:t>
            </a:fld>
            <a:endParaRPr lang="en-US" altLang="fa-IR">
              <a:cs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smtClean="0"/>
          </a:p>
        </p:txBody>
      </p:sp>
    </p:spTree>
    <p:extLst>
      <p:ext uri="{BB962C8B-B14F-4D97-AF65-F5344CB8AC3E}">
        <p14:creationId xmlns:p14="http://schemas.microsoft.com/office/powerpoint/2010/main" val="3039433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fld id="{1A70E80A-F476-4BBD-B639-29DD82D2AD2E}" type="slidenum">
              <a:rPr lang="ar-SA" altLang="fa-IR">
                <a:cs typeface="Arial" panose="020B0604020202020204" pitchFamily="34" charset="0"/>
              </a:rPr>
              <a:pPr eaLnBrk="1" hangingPunct="1"/>
              <a:t>14</a:t>
            </a:fld>
            <a:endParaRPr lang="en-US" altLang="fa-IR">
              <a:cs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smtClean="0"/>
          </a:p>
        </p:txBody>
      </p:sp>
    </p:spTree>
    <p:extLst>
      <p:ext uri="{BB962C8B-B14F-4D97-AF65-F5344CB8AC3E}">
        <p14:creationId xmlns:p14="http://schemas.microsoft.com/office/powerpoint/2010/main" val="322257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fld id="{6234C0DA-625D-4609-BF0C-781629184D2C}" type="slidenum">
              <a:rPr lang="ar-SA" altLang="fa-IR">
                <a:cs typeface="Arial" panose="020B0604020202020204" pitchFamily="34" charset="0"/>
              </a:rPr>
              <a:pPr eaLnBrk="1" hangingPunct="1"/>
              <a:t>3</a:t>
            </a:fld>
            <a:endParaRPr lang="en-US" altLang="fa-IR">
              <a:cs typeface="Arial" panose="020B060402020202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smtClean="0"/>
          </a:p>
        </p:txBody>
      </p:sp>
    </p:spTree>
    <p:extLst>
      <p:ext uri="{BB962C8B-B14F-4D97-AF65-F5344CB8AC3E}">
        <p14:creationId xmlns:p14="http://schemas.microsoft.com/office/powerpoint/2010/main" val="344639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fld id="{73C84638-A942-4C6D-BBA2-744AC89CA6D7}" type="slidenum">
              <a:rPr lang="ar-SA" altLang="fa-IR">
                <a:cs typeface="Arial" panose="020B0604020202020204" pitchFamily="34" charset="0"/>
              </a:rPr>
              <a:pPr eaLnBrk="1" hangingPunct="1"/>
              <a:t>4</a:t>
            </a:fld>
            <a:endParaRPr lang="en-US" altLang="fa-IR">
              <a:cs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smtClean="0"/>
          </a:p>
        </p:txBody>
      </p:sp>
    </p:spTree>
    <p:extLst>
      <p:ext uri="{BB962C8B-B14F-4D97-AF65-F5344CB8AC3E}">
        <p14:creationId xmlns:p14="http://schemas.microsoft.com/office/powerpoint/2010/main" val="1757536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fld id="{A49F1DC6-9C71-45B0-820E-1AC9DF9BC803}" type="slidenum">
              <a:rPr lang="ar-SA" altLang="fa-IR">
                <a:cs typeface="Arial" panose="020B0604020202020204" pitchFamily="34" charset="0"/>
              </a:rPr>
              <a:pPr eaLnBrk="1" hangingPunct="1"/>
              <a:t>5</a:t>
            </a:fld>
            <a:endParaRPr lang="en-US" altLang="fa-IR">
              <a:cs typeface="Arial" panose="020B060402020202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smtClean="0"/>
          </a:p>
        </p:txBody>
      </p:sp>
    </p:spTree>
    <p:extLst>
      <p:ext uri="{BB962C8B-B14F-4D97-AF65-F5344CB8AC3E}">
        <p14:creationId xmlns:p14="http://schemas.microsoft.com/office/powerpoint/2010/main" val="3081914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fld id="{2971E707-ADA3-4713-B3D2-F41E1F184585}" type="slidenum">
              <a:rPr lang="ar-SA" altLang="fa-IR">
                <a:cs typeface="Arial" panose="020B0604020202020204" pitchFamily="34" charset="0"/>
              </a:rPr>
              <a:pPr eaLnBrk="1" hangingPunct="1"/>
              <a:t>6</a:t>
            </a:fld>
            <a:endParaRPr lang="en-US" altLang="fa-IR">
              <a:cs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smtClean="0"/>
          </a:p>
        </p:txBody>
      </p:sp>
    </p:spTree>
    <p:extLst>
      <p:ext uri="{BB962C8B-B14F-4D97-AF65-F5344CB8AC3E}">
        <p14:creationId xmlns:p14="http://schemas.microsoft.com/office/powerpoint/2010/main" val="2791504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fld id="{00332E96-EEF5-414F-8201-C5DB55A83E92}" type="slidenum">
              <a:rPr lang="ar-SA" altLang="fa-IR">
                <a:cs typeface="Arial" panose="020B0604020202020204" pitchFamily="34" charset="0"/>
              </a:rPr>
              <a:pPr eaLnBrk="1" hangingPunct="1"/>
              <a:t>7</a:t>
            </a:fld>
            <a:endParaRPr lang="en-US" altLang="fa-IR">
              <a:cs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smtClean="0"/>
          </a:p>
        </p:txBody>
      </p:sp>
    </p:spTree>
    <p:extLst>
      <p:ext uri="{BB962C8B-B14F-4D97-AF65-F5344CB8AC3E}">
        <p14:creationId xmlns:p14="http://schemas.microsoft.com/office/powerpoint/2010/main" val="2311519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fld id="{3CB4EEFD-DBA1-4BBE-B864-826E85E23311}" type="slidenum">
              <a:rPr lang="ar-SA" altLang="fa-IR">
                <a:cs typeface="Arial" panose="020B0604020202020204" pitchFamily="34" charset="0"/>
              </a:rPr>
              <a:pPr eaLnBrk="1" hangingPunct="1"/>
              <a:t>8</a:t>
            </a:fld>
            <a:endParaRPr lang="en-US" altLang="fa-IR">
              <a:cs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smtClean="0"/>
          </a:p>
        </p:txBody>
      </p:sp>
    </p:spTree>
    <p:extLst>
      <p:ext uri="{BB962C8B-B14F-4D97-AF65-F5344CB8AC3E}">
        <p14:creationId xmlns:p14="http://schemas.microsoft.com/office/powerpoint/2010/main" val="177910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fld id="{8650302C-CD87-4DA7-BABB-3607D4195843}" type="slidenum">
              <a:rPr lang="ar-SA" altLang="fa-IR">
                <a:cs typeface="Arial" panose="020B0604020202020204" pitchFamily="34" charset="0"/>
              </a:rPr>
              <a:pPr eaLnBrk="1" hangingPunct="1"/>
              <a:t>9</a:t>
            </a:fld>
            <a:endParaRPr lang="en-US" altLang="fa-IR">
              <a:cs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smtClean="0"/>
          </a:p>
        </p:txBody>
      </p:sp>
    </p:spTree>
    <p:extLst>
      <p:ext uri="{BB962C8B-B14F-4D97-AF65-F5344CB8AC3E}">
        <p14:creationId xmlns:p14="http://schemas.microsoft.com/office/powerpoint/2010/main" val="3973793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fld id="{2F3434AD-57D1-44F8-95E6-F47E48B6F5CA}" type="slidenum">
              <a:rPr lang="ar-SA" altLang="fa-IR">
                <a:cs typeface="Arial" panose="020B0604020202020204" pitchFamily="34" charset="0"/>
              </a:rPr>
              <a:pPr eaLnBrk="1" hangingPunct="1"/>
              <a:t>10</a:t>
            </a:fld>
            <a:endParaRPr lang="en-US" altLang="fa-IR">
              <a:cs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smtClean="0"/>
          </a:p>
        </p:txBody>
      </p:sp>
    </p:spTree>
    <p:extLst>
      <p:ext uri="{BB962C8B-B14F-4D97-AF65-F5344CB8AC3E}">
        <p14:creationId xmlns:p14="http://schemas.microsoft.com/office/powerpoint/2010/main" val="2460205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gray">
          <a:xfrm>
            <a:off x="8004175" y="0"/>
            <a:ext cx="1139825" cy="6858000"/>
          </a:xfrm>
          <a:prstGeom prst="rect">
            <a:avLst/>
          </a:prstGeom>
          <a:solidFill>
            <a:schemeClr val="bg2">
              <a:alpha val="39999"/>
            </a:schemeClr>
          </a:solidFill>
          <a:ln w="9525">
            <a:noFill/>
            <a:miter lim="800000"/>
            <a:headEnd/>
            <a:tailEnd/>
          </a:ln>
        </p:spPr>
        <p:txBody>
          <a:bodyPr wrap="none" anchor="ctr"/>
          <a:lstStyle/>
          <a:p>
            <a:pPr algn="r">
              <a:defRPr/>
            </a:pPr>
            <a:endParaRPr lang="fa-IR">
              <a:latin typeface="Arial" charset="0"/>
            </a:endParaRPr>
          </a:p>
        </p:txBody>
      </p:sp>
      <p:sp>
        <p:nvSpPr>
          <p:cNvPr id="5" name="Rectangle 4"/>
          <p:cNvSpPr>
            <a:spLocks noChangeArrowheads="1"/>
          </p:cNvSpPr>
          <p:nvPr/>
        </p:nvSpPr>
        <p:spPr bwMode="white">
          <a:xfrm>
            <a:off x="0" y="4638675"/>
            <a:ext cx="9144000" cy="2219325"/>
          </a:xfrm>
          <a:prstGeom prst="rect">
            <a:avLst/>
          </a:prstGeom>
          <a:solidFill>
            <a:schemeClr val="folHlink">
              <a:alpha val="30980"/>
            </a:schemeClr>
          </a:solidFill>
          <a:ln w="9525">
            <a:noFill/>
            <a:miter lim="800000"/>
            <a:headEnd/>
            <a:tailEnd/>
          </a:ln>
        </p:spPr>
        <p:txBody>
          <a:bodyPr wrap="none" anchor="ctr"/>
          <a:lstStyle/>
          <a:p>
            <a:pPr algn="r">
              <a:defRPr/>
            </a:pPr>
            <a:endParaRPr lang="fa-IR">
              <a:latin typeface="Arial" charset="0"/>
            </a:endParaRPr>
          </a:p>
        </p:txBody>
      </p:sp>
      <p:sp>
        <p:nvSpPr>
          <p:cNvPr id="6" name="Rectangle 5"/>
          <p:cNvSpPr>
            <a:spLocks noChangeArrowheads="1"/>
          </p:cNvSpPr>
          <p:nvPr/>
        </p:nvSpPr>
        <p:spPr bwMode="gray">
          <a:xfrm>
            <a:off x="0" y="2149475"/>
            <a:ext cx="9144000" cy="2498725"/>
          </a:xfrm>
          <a:prstGeom prst="rect">
            <a:avLst/>
          </a:prstGeom>
          <a:solidFill>
            <a:schemeClr val="tx1"/>
          </a:solidFill>
          <a:ln w="9525">
            <a:noFill/>
            <a:miter lim="800000"/>
            <a:headEnd/>
            <a:tailEnd/>
          </a:ln>
        </p:spPr>
        <p:txBody>
          <a:bodyPr wrap="none" anchor="ctr"/>
          <a:lstStyle/>
          <a:p>
            <a:pPr algn="r">
              <a:defRPr/>
            </a:pPr>
            <a:endParaRPr lang="fa-IR">
              <a:latin typeface="Arial" charset="0"/>
            </a:endParaRPr>
          </a:p>
        </p:txBody>
      </p:sp>
      <p:sp>
        <p:nvSpPr>
          <p:cNvPr id="7" name="Freeform 6"/>
          <p:cNvSpPr>
            <a:spLocks/>
          </p:cNvSpPr>
          <p:nvPr/>
        </p:nvSpPr>
        <p:spPr bwMode="gray">
          <a:xfrm>
            <a:off x="-9525" y="2138363"/>
            <a:ext cx="8015288" cy="2271712"/>
          </a:xfrm>
          <a:custGeom>
            <a:avLst/>
            <a:gdLst>
              <a:gd name="T0" fmla="*/ 0 w 5049"/>
              <a:gd name="T1" fmla="*/ 0 h 1471"/>
              <a:gd name="T2" fmla="*/ 2147483647 w 5049"/>
              <a:gd name="T3" fmla="*/ 2147483647 h 1471"/>
              <a:gd name="T4" fmla="*/ 2147483647 w 5049"/>
              <a:gd name="T5" fmla="*/ 2147483647 h 1471"/>
              <a:gd name="T6" fmla="*/ 0 w 5049"/>
              <a:gd name="T7" fmla="*/ 2147483647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folHlink">
              <a:alpha val="72940"/>
            </a:schemeClr>
          </a:solidFill>
          <a:ln w="9525">
            <a:noFill/>
            <a:round/>
            <a:headEnd/>
            <a:tailEnd/>
          </a:ln>
        </p:spPr>
        <p:txBody>
          <a:bodyPr/>
          <a:lstStyle/>
          <a:p>
            <a:pPr>
              <a:defRPr/>
            </a:pPr>
            <a:endParaRPr lang="en-US">
              <a:latin typeface="Arial" charset="0"/>
            </a:endParaRPr>
          </a:p>
        </p:txBody>
      </p:sp>
      <p:sp>
        <p:nvSpPr>
          <p:cNvPr id="8" name="AutoShape 21"/>
          <p:cNvSpPr>
            <a:spLocks noChangeArrowheads="1"/>
          </p:cNvSpPr>
          <p:nvPr/>
        </p:nvSpPr>
        <p:spPr bwMode="gray">
          <a:xfrm>
            <a:off x="7696200" y="5943600"/>
            <a:ext cx="609600" cy="533400"/>
          </a:xfrm>
          <a:prstGeom prst="hexagon">
            <a:avLst>
              <a:gd name="adj" fmla="val 28571"/>
              <a:gd name="vf" fmla="val 115470"/>
            </a:avLst>
          </a:prstGeom>
          <a:solidFill>
            <a:schemeClr val="tx2"/>
          </a:solidFill>
          <a:ln w="9525">
            <a:noFill/>
            <a:miter lim="800000"/>
            <a:headEnd/>
            <a:tailEnd/>
          </a:ln>
        </p:spPr>
        <p:txBody>
          <a:bodyPr wrap="none" anchor="ctr"/>
          <a:lstStyle/>
          <a:p>
            <a:pPr algn="r">
              <a:defRPr/>
            </a:pPr>
            <a:endParaRPr lang="fa-IR">
              <a:latin typeface="Arial" charset="0"/>
            </a:endParaRPr>
          </a:p>
        </p:txBody>
      </p:sp>
      <p:sp>
        <p:nvSpPr>
          <p:cNvPr id="9" name="AutoShape 22"/>
          <p:cNvSpPr>
            <a:spLocks noChangeArrowheads="1"/>
          </p:cNvSpPr>
          <p:nvPr/>
        </p:nvSpPr>
        <p:spPr bwMode="gray">
          <a:xfrm>
            <a:off x="8229600" y="5638800"/>
            <a:ext cx="609600" cy="533400"/>
          </a:xfrm>
          <a:prstGeom prst="hexagon">
            <a:avLst>
              <a:gd name="adj" fmla="val 28571"/>
              <a:gd name="vf" fmla="val 115470"/>
            </a:avLst>
          </a:prstGeom>
          <a:solidFill>
            <a:schemeClr val="tx2"/>
          </a:solidFill>
          <a:ln w="9525">
            <a:noFill/>
            <a:miter lim="800000"/>
            <a:headEnd/>
            <a:tailEnd/>
          </a:ln>
        </p:spPr>
        <p:txBody>
          <a:bodyPr wrap="none" anchor="ctr"/>
          <a:lstStyle/>
          <a:p>
            <a:pPr algn="r">
              <a:defRPr/>
            </a:pPr>
            <a:endParaRPr lang="fa-IR">
              <a:latin typeface="Arial" charset="0"/>
            </a:endParaRPr>
          </a:p>
        </p:txBody>
      </p:sp>
      <p:sp>
        <p:nvSpPr>
          <p:cNvPr id="10" name="AutoShape 23"/>
          <p:cNvSpPr>
            <a:spLocks noChangeArrowheads="1"/>
          </p:cNvSpPr>
          <p:nvPr/>
        </p:nvSpPr>
        <p:spPr bwMode="gray">
          <a:xfrm>
            <a:off x="8220075" y="6229350"/>
            <a:ext cx="609600" cy="533400"/>
          </a:xfrm>
          <a:prstGeom prst="hexagon">
            <a:avLst>
              <a:gd name="adj" fmla="val 28571"/>
              <a:gd name="vf" fmla="val 115470"/>
            </a:avLst>
          </a:prstGeom>
          <a:solidFill>
            <a:schemeClr val="tx2"/>
          </a:solidFill>
          <a:ln w="9525">
            <a:noFill/>
            <a:miter lim="800000"/>
            <a:headEnd/>
            <a:tailEnd/>
          </a:ln>
        </p:spPr>
        <p:txBody>
          <a:bodyPr wrap="none" anchor="ctr"/>
          <a:lstStyle/>
          <a:p>
            <a:pPr algn="r">
              <a:defRPr/>
            </a:pPr>
            <a:endParaRPr lang="fa-IR">
              <a:latin typeface="Arial" charset="0"/>
            </a:endParaRPr>
          </a:p>
        </p:txBody>
      </p:sp>
      <p:sp>
        <p:nvSpPr>
          <p:cNvPr id="11" name="Text Box 14"/>
          <p:cNvSpPr txBox="1">
            <a:spLocks noChangeArrowheads="1"/>
          </p:cNvSpPr>
          <p:nvPr/>
        </p:nvSpPr>
        <p:spPr bwMode="auto">
          <a:xfrm>
            <a:off x="304800" y="228600"/>
            <a:ext cx="1447800" cy="519113"/>
          </a:xfrm>
          <a:prstGeom prst="rect">
            <a:avLst/>
          </a:prstGeom>
          <a:noFill/>
          <a:ln>
            <a:noFill/>
          </a:ln>
          <a:extLst/>
        </p:spPr>
        <p:txBody>
          <a:bodyPr>
            <a:spAutoFit/>
          </a:bodyPr>
          <a:lstStyle>
            <a:lvl1pPr eaLnBrk="0" hangingPunct="0">
              <a:defRPr>
                <a:solidFill>
                  <a:schemeClr val="tx1"/>
                </a:solidFill>
                <a:latin typeface="Arial" pitchFamily="34" charset="0"/>
                <a:cs typeface="B Nazanin" pitchFamily="2" charset="-78"/>
              </a:defRPr>
            </a:lvl1pPr>
            <a:lvl2pPr marL="742950" indent="-285750" eaLnBrk="0" hangingPunct="0">
              <a:defRPr>
                <a:solidFill>
                  <a:schemeClr val="tx1"/>
                </a:solidFill>
                <a:latin typeface="Arial" pitchFamily="34" charset="0"/>
                <a:cs typeface="B Nazanin" pitchFamily="2" charset="-78"/>
              </a:defRPr>
            </a:lvl2pPr>
            <a:lvl3pPr marL="1143000" indent="-228600" eaLnBrk="0" hangingPunct="0">
              <a:defRPr>
                <a:solidFill>
                  <a:schemeClr val="tx1"/>
                </a:solidFill>
                <a:latin typeface="Arial" pitchFamily="34" charset="0"/>
                <a:cs typeface="B Nazanin" pitchFamily="2" charset="-78"/>
              </a:defRPr>
            </a:lvl3pPr>
            <a:lvl4pPr marL="1600200" indent="-228600" eaLnBrk="0" hangingPunct="0">
              <a:defRPr>
                <a:solidFill>
                  <a:schemeClr val="tx1"/>
                </a:solidFill>
                <a:latin typeface="Arial" pitchFamily="34" charset="0"/>
                <a:cs typeface="B Nazanin" pitchFamily="2" charset="-78"/>
              </a:defRPr>
            </a:lvl4pPr>
            <a:lvl5pPr marL="2057400" indent="-228600" eaLnBrk="0" hangingPunct="0">
              <a:defRPr>
                <a:solidFill>
                  <a:schemeClr val="tx1"/>
                </a:solidFill>
                <a:latin typeface="Arial" pitchFamily="34" charset="0"/>
                <a:cs typeface="B Nazanin" pitchFamily="2" charset="-78"/>
              </a:defRPr>
            </a:lvl5pPr>
            <a:lvl6pPr marL="2514600" indent="-228600" rtl="0" eaLnBrk="0" fontAlgn="base" hangingPunct="0">
              <a:spcBef>
                <a:spcPct val="0"/>
              </a:spcBef>
              <a:spcAft>
                <a:spcPct val="0"/>
              </a:spcAft>
              <a:defRPr>
                <a:solidFill>
                  <a:schemeClr val="tx1"/>
                </a:solidFill>
                <a:latin typeface="Arial" pitchFamily="34" charset="0"/>
                <a:cs typeface="B Nazanin" pitchFamily="2" charset="-78"/>
              </a:defRPr>
            </a:lvl6pPr>
            <a:lvl7pPr marL="2971800" indent="-228600" rtl="0" eaLnBrk="0" fontAlgn="base" hangingPunct="0">
              <a:spcBef>
                <a:spcPct val="0"/>
              </a:spcBef>
              <a:spcAft>
                <a:spcPct val="0"/>
              </a:spcAft>
              <a:defRPr>
                <a:solidFill>
                  <a:schemeClr val="tx1"/>
                </a:solidFill>
                <a:latin typeface="Arial" pitchFamily="34" charset="0"/>
                <a:cs typeface="B Nazanin" pitchFamily="2" charset="-78"/>
              </a:defRPr>
            </a:lvl7pPr>
            <a:lvl8pPr marL="3429000" indent="-228600" rtl="0" eaLnBrk="0" fontAlgn="base" hangingPunct="0">
              <a:spcBef>
                <a:spcPct val="0"/>
              </a:spcBef>
              <a:spcAft>
                <a:spcPct val="0"/>
              </a:spcAft>
              <a:defRPr>
                <a:solidFill>
                  <a:schemeClr val="tx1"/>
                </a:solidFill>
                <a:latin typeface="Arial" pitchFamily="34" charset="0"/>
                <a:cs typeface="B Nazanin" pitchFamily="2" charset="-78"/>
              </a:defRPr>
            </a:lvl8pPr>
            <a:lvl9pPr marL="3886200" indent="-228600" rtl="0" eaLnBrk="0" fontAlgn="base" hangingPunct="0">
              <a:spcBef>
                <a:spcPct val="0"/>
              </a:spcBef>
              <a:spcAft>
                <a:spcPct val="0"/>
              </a:spcAft>
              <a:defRPr>
                <a:solidFill>
                  <a:schemeClr val="tx1"/>
                </a:solidFill>
                <a:latin typeface="Arial" pitchFamily="34" charset="0"/>
                <a:cs typeface="B Nazanin" pitchFamily="2" charset="-78"/>
              </a:defRPr>
            </a:lvl9pPr>
          </a:lstStyle>
          <a:p>
            <a:pPr algn="ctr" eaLnBrk="1" hangingPunct="1">
              <a:defRPr/>
            </a:pPr>
            <a:r>
              <a:rPr lang="en-US" sz="2800" b="1" smtClean="0">
                <a:solidFill>
                  <a:schemeClr val="tx2"/>
                </a:solidFill>
                <a:latin typeface="Verdana" pitchFamily="34" charset="0"/>
              </a:rPr>
              <a:t>LOGO</a:t>
            </a:r>
          </a:p>
        </p:txBody>
      </p:sp>
      <p:grpSp>
        <p:nvGrpSpPr>
          <p:cNvPr id="12" name="Group 116"/>
          <p:cNvGrpSpPr>
            <a:grpSpLocks/>
          </p:cNvGrpSpPr>
          <p:nvPr/>
        </p:nvGrpSpPr>
        <p:grpSpPr bwMode="auto">
          <a:xfrm>
            <a:off x="190500" y="2324100"/>
            <a:ext cx="3276600" cy="3314700"/>
            <a:chOff x="120" y="1464"/>
            <a:chExt cx="2064" cy="2088"/>
          </a:xfrm>
        </p:grpSpPr>
        <p:sp>
          <p:nvSpPr>
            <p:cNvPr id="13" name="AutoShape 113" descr="gdd01"/>
            <p:cNvSpPr>
              <a:spLocks noChangeArrowheads="1"/>
            </p:cNvSpPr>
            <p:nvPr userDrawn="1"/>
          </p:nvSpPr>
          <p:spPr bwMode="gray">
            <a:xfrm>
              <a:off x="120" y="1992"/>
              <a:ext cx="1104" cy="1008"/>
            </a:xfrm>
            <a:prstGeom prst="hexagon">
              <a:avLst>
                <a:gd name="adj" fmla="val 27381"/>
                <a:gd name="vf" fmla="val 115470"/>
              </a:avLst>
            </a:prstGeom>
            <a:blipFill dpi="0" rotWithShape="1">
              <a:blip r:embed="rId2"/>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defRPr/>
              </a:pPr>
              <a:endParaRPr lang="ko-KR" altLang="en-US">
                <a:latin typeface="Times New Roman" pitchFamily="18" charset="0"/>
                <a:ea typeface="Gulim" pitchFamily="34" charset="-127"/>
              </a:endParaRPr>
            </a:p>
          </p:txBody>
        </p:sp>
        <p:sp>
          <p:nvSpPr>
            <p:cNvPr id="14" name="AutoShape 114" descr="gdd04"/>
            <p:cNvSpPr>
              <a:spLocks noChangeArrowheads="1"/>
            </p:cNvSpPr>
            <p:nvPr userDrawn="1"/>
          </p:nvSpPr>
          <p:spPr bwMode="gray">
            <a:xfrm>
              <a:off x="1032" y="1464"/>
              <a:ext cx="1152" cy="1008"/>
            </a:xfrm>
            <a:prstGeom prst="hexagon">
              <a:avLst>
                <a:gd name="adj" fmla="val 28571"/>
                <a:gd name="vf" fmla="val 115470"/>
              </a:avLst>
            </a:prstGeom>
            <a:blipFill dpi="0" rotWithShape="1">
              <a:blip r:embed="rId3"/>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defRPr/>
              </a:pPr>
              <a:endParaRPr lang="ko-KR" altLang="en-US">
                <a:latin typeface="Times New Roman" pitchFamily="18" charset="0"/>
                <a:ea typeface="Gulim" pitchFamily="34" charset="-127"/>
              </a:endParaRPr>
            </a:p>
          </p:txBody>
        </p:sp>
        <p:sp>
          <p:nvSpPr>
            <p:cNvPr id="15" name="AutoShape 115" descr="gdd03"/>
            <p:cNvSpPr>
              <a:spLocks noChangeArrowheads="1"/>
            </p:cNvSpPr>
            <p:nvPr userDrawn="1"/>
          </p:nvSpPr>
          <p:spPr bwMode="gray">
            <a:xfrm>
              <a:off x="1008" y="2544"/>
              <a:ext cx="1152" cy="1008"/>
            </a:xfrm>
            <a:prstGeom prst="hexagon">
              <a:avLst>
                <a:gd name="adj" fmla="val 28571"/>
                <a:gd name="vf" fmla="val 115470"/>
              </a:avLst>
            </a:prstGeom>
            <a:blipFill dpi="0" rotWithShape="1">
              <a:blip r:embed="rId4"/>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defRPr/>
              </a:pPr>
              <a:endParaRPr lang="ko-KR" altLang="en-US">
                <a:latin typeface="Times New Roman" pitchFamily="18" charset="0"/>
                <a:ea typeface="Gulim" pitchFamily="34" charset="-127"/>
              </a:endParaRPr>
            </a:p>
          </p:txBody>
        </p:sp>
      </p:grpSp>
      <p:sp>
        <p:nvSpPr>
          <p:cNvPr id="3074" name="Rectangle 2"/>
          <p:cNvSpPr>
            <a:spLocks noGrp="1" noChangeArrowheads="1"/>
          </p:cNvSpPr>
          <p:nvPr>
            <p:ph type="ctrTitle"/>
          </p:nvPr>
        </p:nvSpPr>
        <p:spPr bwMode="gray">
          <a:xfrm>
            <a:off x="1143000" y="990600"/>
            <a:ext cx="6705600" cy="1012825"/>
          </a:xfrm>
        </p:spPr>
        <p:txBody>
          <a:bodyPr/>
          <a:lstStyle>
            <a:lvl1pPr algn="ctr">
              <a:defRPr sz="3600" b="1">
                <a:solidFill>
                  <a:schemeClr val="tx2"/>
                </a:solidFill>
              </a:defRPr>
            </a:lvl1pPr>
          </a:lstStyle>
          <a:p>
            <a:r>
              <a:rPr lang="en-US"/>
              <a:t>Click to edit Master title style</a:t>
            </a:r>
          </a:p>
        </p:txBody>
      </p:sp>
      <p:sp>
        <p:nvSpPr>
          <p:cNvPr id="3075" name="Rectangle 3"/>
          <p:cNvSpPr>
            <a:spLocks noGrp="1" noChangeArrowheads="1"/>
          </p:cNvSpPr>
          <p:nvPr>
            <p:ph type="subTitle" idx="1"/>
          </p:nvPr>
        </p:nvSpPr>
        <p:spPr bwMode="white">
          <a:xfrm>
            <a:off x="3505200" y="2971800"/>
            <a:ext cx="4343400" cy="685800"/>
          </a:xfrm>
        </p:spPr>
        <p:txBody>
          <a:bodyPr/>
          <a:lstStyle>
            <a:lvl1pPr marL="0" indent="0" algn="r">
              <a:buFont typeface="Wingdings" pitchFamily="2" charset="2"/>
              <a:buNone/>
              <a:defRPr sz="1600">
                <a:solidFill>
                  <a:schemeClr val="bg1"/>
                </a:solidFill>
              </a:defRPr>
            </a:lvl1pPr>
          </a:lstStyle>
          <a:p>
            <a:r>
              <a:rPr lang="en-US"/>
              <a:t>Click to edit Master subtitle style</a:t>
            </a:r>
          </a:p>
        </p:txBody>
      </p:sp>
      <p:sp>
        <p:nvSpPr>
          <p:cNvPr id="16" name="Rectangle 4"/>
          <p:cNvSpPr>
            <a:spLocks noGrp="1" noChangeArrowheads="1"/>
          </p:cNvSpPr>
          <p:nvPr>
            <p:ph type="dt" sz="half" idx="10"/>
          </p:nvPr>
        </p:nvSpPr>
        <p:spPr>
          <a:xfrm>
            <a:off x="3352800" y="6553200"/>
            <a:ext cx="2133600" cy="152400"/>
          </a:xfrm>
        </p:spPr>
        <p:txBody>
          <a:bodyPr/>
          <a:lstStyle>
            <a:lvl1pPr algn="r">
              <a:defRPr sz="1000">
                <a:solidFill>
                  <a:schemeClr val="tx2"/>
                </a:solidFill>
                <a:latin typeface="+mn-lt"/>
              </a:defRPr>
            </a:lvl1pPr>
          </a:lstStyle>
          <a:p>
            <a:pPr>
              <a:defRPr/>
            </a:pPr>
            <a:endParaRPr lang="en-US"/>
          </a:p>
        </p:txBody>
      </p:sp>
      <p:sp>
        <p:nvSpPr>
          <p:cNvPr id="17" name="Rectangle 5"/>
          <p:cNvSpPr>
            <a:spLocks noGrp="1" noChangeArrowheads="1"/>
          </p:cNvSpPr>
          <p:nvPr>
            <p:ph type="ftr" sz="quarter" idx="11"/>
          </p:nvPr>
        </p:nvSpPr>
        <p:spPr>
          <a:xfrm>
            <a:off x="304800" y="6477000"/>
            <a:ext cx="2590800" cy="228600"/>
          </a:xfrm>
        </p:spPr>
        <p:txBody>
          <a:bodyPr/>
          <a:lstStyle>
            <a:lvl1pPr algn="ctr">
              <a:defRPr sz="1200">
                <a:solidFill>
                  <a:schemeClr val="tx2"/>
                </a:solidFill>
                <a:latin typeface="Arial" pitchFamily="34" charset="0"/>
              </a:defRPr>
            </a:lvl1pPr>
          </a:lstStyle>
          <a:p>
            <a:pPr>
              <a:defRPr/>
            </a:pPr>
            <a:endParaRPr lang="fa-IR"/>
          </a:p>
        </p:txBody>
      </p:sp>
      <p:sp>
        <p:nvSpPr>
          <p:cNvPr id="18" name="Rectangle 6"/>
          <p:cNvSpPr>
            <a:spLocks noGrp="1" noChangeArrowheads="1"/>
          </p:cNvSpPr>
          <p:nvPr>
            <p:ph type="sldNum" sz="quarter" idx="12"/>
          </p:nvPr>
        </p:nvSpPr>
        <p:spPr>
          <a:xfrm>
            <a:off x="8210550" y="6467475"/>
            <a:ext cx="533400" cy="244475"/>
          </a:xfrm>
        </p:spPr>
        <p:txBody>
          <a:bodyPr/>
          <a:lstStyle>
            <a:lvl1pPr>
              <a:defRPr sz="1200">
                <a:latin typeface="Arial" panose="020B0604020202020204" pitchFamily="34" charset="0"/>
              </a:defRPr>
            </a:lvl1pPr>
          </a:lstStyle>
          <a:p>
            <a:fld id="{92B0A61E-02AB-4769-9B9B-CCB0BE346986}" type="slidenum">
              <a:rPr lang="ar-SA" altLang="fa-IR"/>
              <a:pPr/>
              <a:t>‹#›</a:t>
            </a:fld>
            <a:endParaRPr lang="en-US" altLang="fa-IR"/>
          </a:p>
        </p:txBody>
      </p:sp>
      <p:sp>
        <p:nvSpPr>
          <p:cNvPr id="19" name="Rectangle 18"/>
          <p:cNvSpPr/>
          <p:nvPr userDrawn="1"/>
        </p:nvSpPr>
        <p:spPr>
          <a:xfrm>
            <a:off x="-200949" y="-14288"/>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1552539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fa-IR"/>
          </a:p>
        </p:txBody>
      </p:sp>
      <p:sp>
        <p:nvSpPr>
          <p:cNvPr id="5" name="Rectangle 5"/>
          <p:cNvSpPr>
            <a:spLocks noGrp="1" noChangeArrowheads="1"/>
          </p:cNvSpPr>
          <p:nvPr>
            <p:ph type="ftr" sz="quarter" idx="11"/>
          </p:nvPr>
        </p:nvSpPr>
        <p:spPr>
          <a:ln/>
        </p:spPr>
        <p:txBody>
          <a:bodyPr/>
          <a:lstStyle>
            <a:lvl1pPr>
              <a:defRPr/>
            </a:lvl1pPr>
          </a:lstStyle>
          <a:p>
            <a:pPr>
              <a:defRPr/>
            </a:pPr>
            <a:r>
              <a:rPr lang="en-US"/>
              <a:t>www.Win2Farsi.com   </a:t>
            </a:r>
          </a:p>
        </p:txBody>
      </p:sp>
      <p:sp>
        <p:nvSpPr>
          <p:cNvPr id="6" name="Rectangle 6"/>
          <p:cNvSpPr>
            <a:spLocks noGrp="1" noChangeArrowheads="1"/>
          </p:cNvSpPr>
          <p:nvPr>
            <p:ph type="sldNum" sz="quarter" idx="12"/>
          </p:nvPr>
        </p:nvSpPr>
        <p:spPr>
          <a:ln/>
        </p:spPr>
        <p:txBody>
          <a:bodyPr/>
          <a:lstStyle>
            <a:lvl1pPr>
              <a:defRPr/>
            </a:lvl1pPr>
          </a:lstStyle>
          <a:p>
            <a:fld id="{E81E5AAA-7F98-454A-ACC3-1A0741BAA895}" type="slidenum">
              <a:rPr lang="ar-SA" altLang="fa-IR"/>
              <a:pPr/>
              <a:t>‹#›</a:t>
            </a:fld>
            <a:endParaRPr lang="en-US" altLang="fa-IR"/>
          </a:p>
        </p:txBody>
      </p:sp>
    </p:spTree>
    <p:extLst>
      <p:ext uri="{BB962C8B-B14F-4D97-AF65-F5344CB8AC3E}">
        <p14:creationId xmlns:p14="http://schemas.microsoft.com/office/powerpoint/2010/main" val="265174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9436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381000"/>
            <a:ext cx="60198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fa-IR"/>
          </a:p>
        </p:txBody>
      </p:sp>
      <p:sp>
        <p:nvSpPr>
          <p:cNvPr id="5" name="Rectangle 5"/>
          <p:cNvSpPr>
            <a:spLocks noGrp="1" noChangeArrowheads="1"/>
          </p:cNvSpPr>
          <p:nvPr>
            <p:ph type="ftr" sz="quarter" idx="11"/>
          </p:nvPr>
        </p:nvSpPr>
        <p:spPr>
          <a:ln/>
        </p:spPr>
        <p:txBody>
          <a:bodyPr/>
          <a:lstStyle>
            <a:lvl1pPr>
              <a:defRPr/>
            </a:lvl1pPr>
          </a:lstStyle>
          <a:p>
            <a:pPr>
              <a:defRPr/>
            </a:pPr>
            <a:r>
              <a:rPr lang="en-US"/>
              <a:t>www.Win2Farsi.com   </a:t>
            </a:r>
          </a:p>
        </p:txBody>
      </p:sp>
      <p:sp>
        <p:nvSpPr>
          <p:cNvPr id="6" name="Rectangle 6"/>
          <p:cNvSpPr>
            <a:spLocks noGrp="1" noChangeArrowheads="1"/>
          </p:cNvSpPr>
          <p:nvPr>
            <p:ph type="sldNum" sz="quarter" idx="12"/>
          </p:nvPr>
        </p:nvSpPr>
        <p:spPr>
          <a:ln/>
        </p:spPr>
        <p:txBody>
          <a:bodyPr/>
          <a:lstStyle>
            <a:lvl1pPr>
              <a:defRPr/>
            </a:lvl1pPr>
          </a:lstStyle>
          <a:p>
            <a:fld id="{B97A3613-33DC-4554-9338-0DA458FDBB59}" type="slidenum">
              <a:rPr lang="ar-SA" altLang="fa-IR"/>
              <a:pPr/>
              <a:t>‹#›</a:t>
            </a:fld>
            <a:endParaRPr lang="en-US" altLang="fa-IR"/>
          </a:p>
        </p:txBody>
      </p:sp>
    </p:spTree>
    <p:extLst>
      <p:ext uri="{BB962C8B-B14F-4D97-AF65-F5344CB8AC3E}">
        <p14:creationId xmlns:p14="http://schemas.microsoft.com/office/powerpoint/2010/main" val="832397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05600" cy="563563"/>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457200" y="1076325"/>
            <a:ext cx="8229600" cy="5248275"/>
          </a:xfrm>
        </p:spPr>
        <p:txBody>
          <a:bodyPr/>
          <a:lstStyle/>
          <a:p>
            <a:pPr lvl="0"/>
            <a:endParaRPr lang="fa-I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a-IR"/>
          </a:p>
        </p:txBody>
      </p:sp>
      <p:sp>
        <p:nvSpPr>
          <p:cNvPr id="5" name="Rectangle 5"/>
          <p:cNvSpPr>
            <a:spLocks noGrp="1" noChangeArrowheads="1"/>
          </p:cNvSpPr>
          <p:nvPr>
            <p:ph type="ftr" sz="quarter" idx="11"/>
          </p:nvPr>
        </p:nvSpPr>
        <p:spPr>
          <a:ln/>
        </p:spPr>
        <p:txBody>
          <a:bodyPr/>
          <a:lstStyle>
            <a:lvl1pPr>
              <a:defRPr/>
            </a:lvl1pPr>
          </a:lstStyle>
          <a:p>
            <a:pPr>
              <a:defRPr/>
            </a:pPr>
            <a:r>
              <a:rPr lang="en-US"/>
              <a:t>www.Win2Farsi.com   </a:t>
            </a:r>
          </a:p>
        </p:txBody>
      </p:sp>
      <p:sp>
        <p:nvSpPr>
          <p:cNvPr id="6" name="Rectangle 6"/>
          <p:cNvSpPr>
            <a:spLocks noGrp="1" noChangeArrowheads="1"/>
          </p:cNvSpPr>
          <p:nvPr>
            <p:ph type="sldNum" sz="quarter" idx="12"/>
          </p:nvPr>
        </p:nvSpPr>
        <p:spPr>
          <a:ln/>
        </p:spPr>
        <p:txBody>
          <a:bodyPr/>
          <a:lstStyle>
            <a:lvl1pPr>
              <a:defRPr/>
            </a:lvl1pPr>
          </a:lstStyle>
          <a:p>
            <a:fld id="{895F9A3A-7D16-4ED0-988F-75453DA689D4}" type="slidenum">
              <a:rPr lang="ar-SA" altLang="fa-IR"/>
              <a:pPr/>
              <a:t>‹#›</a:t>
            </a:fld>
            <a:endParaRPr lang="en-US" altLang="fa-IR"/>
          </a:p>
        </p:txBody>
      </p:sp>
    </p:spTree>
    <p:extLst>
      <p:ext uri="{BB962C8B-B14F-4D97-AF65-F5344CB8AC3E}">
        <p14:creationId xmlns:p14="http://schemas.microsoft.com/office/powerpoint/2010/main" val="190973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05600" cy="563563"/>
          </a:xfrm>
        </p:spPr>
        <p:txBody>
          <a:bodyPr/>
          <a:lstStyle/>
          <a:p>
            <a:r>
              <a:rPr lang="en-US" smtClean="0"/>
              <a:t>Click to edit Master title style</a:t>
            </a:r>
            <a:endParaRPr lang="fa-IR"/>
          </a:p>
        </p:txBody>
      </p:sp>
      <p:sp>
        <p:nvSpPr>
          <p:cNvPr id="3" name="Chart Placeholder 2"/>
          <p:cNvSpPr>
            <a:spLocks noGrp="1"/>
          </p:cNvSpPr>
          <p:nvPr>
            <p:ph type="chart" idx="1"/>
          </p:nvPr>
        </p:nvSpPr>
        <p:spPr>
          <a:xfrm>
            <a:off x="457200" y="1076325"/>
            <a:ext cx="8229600" cy="5248275"/>
          </a:xfrm>
        </p:spPr>
        <p:txBody>
          <a:bodyPr/>
          <a:lstStyle/>
          <a:p>
            <a:pPr lvl="0"/>
            <a:endParaRPr lang="fa-I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a-IR"/>
          </a:p>
        </p:txBody>
      </p:sp>
      <p:sp>
        <p:nvSpPr>
          <p:cNvPr id="5" name="Rectangle 5"/>
          <p:cNvSpPr>
            <a:spLocks noGrp="1" noChangeArrowheads="1"/>
          </p:cNvSpPr>
          <p:nvPr>
            <p:ph type="ftr" sz="quarter" idx="11"/>
          </p:nvPr>
        </p:nvSpPr>
        <p:spPr>
          <a:ln/>
        </p:spPr>
        <p:txBody>
          <a:bodyPr/>
          <a:lstStyle>
            <a:lvl1pPr>
              <a:defRPr/>
            </a:lvl1pPr>
          </a:lstStyle>
          <a:p>
            <a:pPr>
              <a:defRPr/>
            </a:pPr>
            <a:r>
              <a:rPr lang="en-US"/>
              <a:t>www.Win2Farsi.com   </a:t>
            </a:r>
          </a:p>
        </p:txBody>
      </p:sp>
      <p:sp>
        <p:nvSpPr>
          <p:cNvPr id="6" name="Rectangle 6"/>
          <p:cNvSpPr>
            <a:spLocks noGrp="1" noChangeArrowheads="1"/>
          </p:cNvSpPr>
          <p:nvPr>
            <p:ph type="sldNum" sz="quarter" idx="12"/>
          </p:nvPr>
        </p:nvSpPr>
        <p:spPr>
          <a:ln/>
        </p:spPr>
        <p:txBody>
          <a:bodyPr/>
          <a:lstStyle>
            <a:lvl1pPr>
              <a:defRPr/>
            </a:lvl1pPr>
          </a:lstStyle>
          <a:p>
            <a:fld id="{85CFB032-FD8B-48DE-B904-D30C1DD815B9}" type="slidenum">
              <a:rPr lang="ar-SA" altLang="fa-IR"/>
              <a:pPr/>
              <a:t>‹#›</a:t>
            </a:fld>
            <a:endParaRPr lang="en-US" altLang="fa-IR"/>
          </a:p>
        </p:txBody>
      </p:sp>
    </p:spTree>
    <p:extLst>
      <p:ext uri="{BB962C8B-B14F-4D97-AF65-F5344CB8AC3E}">
        <p14:creationId xmlns:p14="http://schemas.microsoft.com/office/powerpoint/2010/main" val="120146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fa-IR"/>
          </a:p>
        </p:txBody>
      </p:sp>
      <p:sp>
        <p:nvSpPr>
          <p:cNvPr id="5" name="Rectangle 5"/>
          <p:cNvSpPr>
            <a:spLocks noGrp="1" noChangeArrowheads="1"/>
          </p:cNvSpPr>
          <p:nvPr>
            <p:ph type="ftr" sz="quarter" idx="11"/>
          </p:nvPr>
        </p:nvSpPr>
        <p:spPr>
          <a:ln/>
        </p:spPr>
        <p:txBody>
          <a:bodyPr/>
          <a:lstStyle>
            <a:lvl1pPr>
              <a:defRPr/>
            </a:lvl1pPr>
          </a:lstStyle>
          <a:p>
            <a:pPr>
              <a:defRPr/>
            </a:pPr>
            <a:r>
              <a:rPr lang="en-US"/>
              <a:t>www.Win2Farsi.com   </a:t>
            </a:r>
          </a:p>
        </p:txBody>
      </p:sp>
      <p:sp>
        <p:nvSpPr>
          <p:cNvPr id="6" name="Rectangle 6"/>
          <p:cNvSpPr>
            <a:spLocks noGrp="1" noChangeArrowheads="1"/>
          </p:cNvSpPr>
          <p:nvPr>
            <p:ph type="sldNum" sz="quarter" idx="12"/>
          </p:nvPr>
        </p:nvSpPr>
        <p:spPr>
          <a:ln/>
        </p:spPr>
        <p:txBody>
          <a:bodyPr/>
          <a:lstStyle>
            <a:lvl1pPr>
              <a:defRPr/>
            </a:lvl1pPr>
          </a:lstStyle>
          <a:p>
            <a:fld id="{FB502401-4A1C-4654-B375-E0679DAB20B0}" type="slidenum">
              <a:rPr lang="ar-SA" altLang="fa-IR"/>
              <a:pPr/>
              <a:t>‹#›</a:t>
            </a:fld>
            <a:endParaRPr lang="en-US" altLang="fa-IR"/>
          </a:p>
        </p:txBody>
      </p:sp>
    </p:spTree>
    <p:extLst>
      <p:ext uri="{BB962C8B-B14F-4D97-AF65-F5344CB8AC3E}">
        <p14:creationId xmlns:p14="http://schemas.microsoft.com/office/powerpoint/2010/main" val="349957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a-IR"/>
          </a:p>
        </p:txBody>
      </p:sp>
      <p:sp>
        <p:nvSpPr>
          <p:cNvPr id="5" name="Rectangle 5"/>
          <p:cNvSpPr>
            <a:spLocks noGrp="1" noChangeArrowheads="1"/>
          </p:cNvSpPr>
          <p:nvPr>
            <p:ph type="ftr" sz="quarter" idx="11"/>
          </p:nvPr>
        </p:nvSpPr>
        <p:spPr>
          <a:ln/>
        </p:spPr>
        <p:txBody>
          <a:bodyPr/>
          <a:lstStyle>
            <a:lvl1pPr>
              <a:defRPr/>
            </a:lvl1pPr>
          </a:lstStyle>
          <a:p>
            <a:pPr>
              <a:defRPr/>
            </a:pPr>
            <a:r>
              <a:rPr lang="en-US"/>
              <a:t>www.Win2Farsi.com   </a:t>
            </a:r>
          </a:p>
        </p:txBody>
      </p:sp>
      <p:sp>
        <p:nvSpPr>
          <p:cNvPr id="6" name="Rectangle 6"/>
          <p:cNvSpPr>
            <a:spLocks noGrp="1" noChangeArrowheads="1"/>
          </p:cNvSpPr>
          <p:nvPr>
            <p:ph type="sldNum" sz="quarter" idx="12"/>
          </p:nvPr>
        </p:nvSpPr>
        <p:spPr>
          <a:ln/>
        </p:spPr>
        <p:txBody>
          <a:bodyPr/>
          <a:lstStyle>
            <a:lvl1pPr>
              <a:defRPr/>
            </a:lvl1pPr>
          </a:lstStyle>
          <a:p>
            <a:fld id="{60B72D33-442B-41C1-A085-7CA86F0DEFDF}" type="slidenum">
              <a:rPr lang="ar-SA" altLang="fa-IR"/>
              <a:pPr/>
              <a:t>‹#›</a:t>
            </a:fld>
            <a:endParaRPr lang="en-US" altLang="fa-IR"/>
          </a:p>
        </p:txBody>
      </p:sp>
    </p:spTree>
    <p:extLst>
      <p:ext uri="{BB962C8B-B14F-4D97-AF65-F5344CB8AC3E}">
        <p14:creationId xmlns:p14="http://schemas.microsoft.com/office/powerpoint/2010/main" val="44378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fa-IR"/>
          </a:p>
        </p:txBody>
      </p:sp>
      <p:sp>
        <p:nvSpPr>
          <p:cNvPr id="6" name="Rectangle 5"/>
          <p:cNvSpPr>
            <a:spLocks noGrp="1" noChangeArrowheads="1"/>
          </p:cNvSpPr>
          <p:nvPr>
            <p:ph type="ftr" sz="quarter" idx="11"/>
          </p:nvPr>
        </p:nvSpPr>
        <p:spPr>
          <a:ln/>
        </p:spPr>
        <p:txBody>
          <a:bodyPr/>
          <a:lstStyle>
            <a:lvl1pPr>
              <a:defRPr/>
            </a:lvl1pPr>
          </a:lstStyle>
          <a:p>
            <a:pPr>
              <a:defRPr/>
            </a:pPr>
            <a:r>
              <a:rPr lang="en-US"/>
              <a:t>www.Win2Farsi.com   </a:t>
            </a:r>
          </a:p>
        </p:txBody>
      </p:sp>
      <p:sp>
        <p:nvSpPr>
          <p:cNvPr id="7" name="Rectangle 6"/>
          <p:cNvSpPr>
            <a:spLocks noGrp="1" noChangeArrowheads="1"/>
          </p:cNvSpPr>
          <p:nvPr>
            <p:ph type="sldNum" sz="quarter" idx="12"/>
          </p:nvPr>
        </p:nvSpPr>
        <p:spPr>
          <a:ln/>
        </p:spPr>
        <p:txBody>
          <a:bodyPr/>
          <a:lstStyle>
            <a:lvl1pPr>
              <a:defRPr/>
            </a:lvl1pPr>
          </a:lstStyle>
          <a:p>
            <a:fld id="{A6984281-B79F-4DD4-9C5B-9A57B4A5465A}" type="slidenum">
              <a:rPr lang="ar-SA" altLang="fa-IR"/>
              <a:pPr/>
              <a:t>‹#›</a:t>
            </a:fld>
            <a:endParaRPr lang="en-US" altLang="fa-IR"/>
          </a:p>
        </p:txBody>
      </p:sp>
    </p:spTree>
    <p:extLst>
      <p:ext uri="{BB962C8B-B14F-4D97-AF65-F5344CB8AC3E}">
        <p14:creationId xmlns:p14="http://schemas.microsoft.com/office/powerpoint/2010/main" val="281426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fa-IR"/>
          </a:p>
        </p:txBody>
      </p:sp>
      <p:sp>
        <p:nvSpPr>
          <p:cNvPr id="8" name="Rectangle 5"/>
          <p:cNvSpPr>
            <a:spLocks noGrp="1" noChangeArrowheads="1"/>
          </p:cNvSpPr>
          <p:nvPr>
            <p:ph type="ftr" sz="quarter" idx="11"/>
          </p:nvPr>
        </p:nvSpPr>
        <p:spPr>
          <a:ln/>
        </p:spPr>
        <p:txBody>
          <a:bodyPr/>
          <a:lstStyle>
            <a:lvl1pPr>
              <a:defRPr/>
            </a:lvl1pPr>
          </a:lstStyle>
          <a:p>
            <a:pPr>
              <a:defRPr/>
            </a:pPr>
            <a:r>
              <a:rPr lang="en-US"/>
              <a:t>www.Win2Farsi.com   </a:t>
            </a:r>
          </a:p>
        </p:txBody>
      </p:sp>
      <p:sp>
        <p:nvSpPr>
          <p:cNvPr id="9" name="Rectangle 6"/>
          <p:cNvSpPr>
            <a:spLocks noGrp="1" noChangeArrowheads="1"/>
          </p:cNvSpPr>
          <p:nvPr>
            <p:ph type="sldNum" sz="quarter" idx="12"/>
          </p:nvPr>
        </p:nvSpPr>
        <p:spPr>
          <a:ln/>
        </p:spPr>
        <p:txBody>
          <a:bodyPr/>
          <a:lstStyle>
            <a:lvl1pPr>
              <a:defRPr/>
            </a:lvl1pPr>
          </a:lstStyle>
          <a:p>
            <a:fld id="{B5D55F00-C072-4BDB-8CE9-8DD81F0D14D9}" type="slidenum">
              <a:rPr lang="ar-SA" altLang="fa-IR"/>
              <a:pPr/>
              <a:t>‹#›</a:t>
            </a:fld>
            <a:endParaRPr lang="en-US" altLang="fa-IR"/>
          </a:p>
        </p:txBody>
      </p:sp>
    </p:spTree>
    <p:extLst>
      <p:ext uri="{BB962C8B-B14F-4D97-AF65-F5344CB8AC3E}">
        <p14:creationId xmlns:p14="http://schemas.microsoft.com/office/powerpoint/2010/main" val="111033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fa-IR"/>
          </a:p>
        </p:txBody>
      </p:sp>
      <p:sp>
        <p:nvSpPr>
          <p:cNvPr id="4" name="Rectangle 5"/>
          <p:cNvSpPr>
            <a:spLocks noGrp="1" noChangeArrowheads="1"/>
          </p:cNvSpPr>
          <p:nvPr>
            <p:ph type="ftr" sz="quarter" idx="11"/>
          </p:nvPr>
        </p:nvSpPr>
        <p:spPr>
          <a:ln/>
        </p:spPr>
        <p:txBody>
          <a:bodyPr/>
          <a:lstStyle>
            <a:lvl1pPr>
              <a:defRPr/>
            </a:lvl1pPr>
          </a:lstStyle>
          <a:p>
            <a:pPr>
              <a:defRPr/>
            </a:pPr>
            <a:r>
              <a:rPr lang="en-US"/>
              <a:t>www.Win2Farsi.com   </a:t>
            </a:r>
          </a:p>
        </p:txBody>
      </p:sp>
      <p:sp>
        <p:nvSpPr>
          <p:cNvPr id="5" name="Rectangle 6"/>
          <p:cNvSpPr>
            <a:spLocks noGrp="1" noChangeArrowheads="1"/>
          </p:cNvSpPr>
          <p:nvPr>
            <p:ph type="sldNum" sz="quarter" idx="12"/>
          </p:nvPr>
        </p:nvSpPr>
        <p:spPr>
          <a:ln/>
        </p:spPr>
        <p:txBody>
          <a:bodyPr/>
          <a:lstStyle>
            <a:lvl1pPr>
              <a:defRPr/>
            </a:lvl1pPr>
          </a:lstStyle>
          <a:p>
            <a:fld id="{F9E852BD-FD72-428F-842B-0C88103E445D}" type="slidenum">
              <a:rPr lang="ar-SA" altLang="fa-IR"/>
              <a:pPr/>
              <a:t>‹#›</a:t>
            </a:fld>
            <a:endParaRPr lang="en-US" altLang="fa-IR"/>
          </a:p>
        </p:txBody>
      </p:sp>
    </p:spTree>
    <p:extLst>
      <p:ext uri="{BB962C8B-B14F-4D97-AF65-F5344CB8AC3E}">
        <p14:creationId xmlns:p14="http://schemas.microsoft.com/office/powerpoint/2010/main" val="1668503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a-IR"/>
          </a:p>
        </p:txBody>
      </p:sp>
      <p:sp>
        <p:nvSpPr>
          <p:cNvPr id="3" name="Rectangle 5"/>
          <p:cNvSpPr>
            <a:spLocks noGrp="1" noChangeArrowheads="1"/>
          </p:cNvSpPr>
          <p:nvPr>
            <p:ph type="ftr" sz="quarter" idx="11"/>
          </p:nvPr>
        </p:nvSpPr>
        <p:spPr>
          <a:ln/>
        </p:spPr>
        <p:txBody>
          <a:bodyPr/>
          <a:lstStyle>
            <a:lvl1pPr>
              <a:defRPr/>
            </a:lvl1pPr>
          </a:lstStyle>
          <a:p>
            <a:pPr>
              <a:defRPr/>
            </a:pPr>
            <a:r>
              <a:rPr lang="en-US"/>
              <a:t>www.Win2Farsi.com   </a:t>
            </a:r>
          </a:p>
        </p:txBody>
      </p:sp>
      <p:sp>
        <p:nvSpPr>
          <p:cNvPr id="4" name="Rectangle 6"/>
          <p:cNvSpPr>
            <a:spLocks noGrp="1" noChangeArrowheads="1"/>
          </p:cNvSpPr>
          <p:nvPr>
            <p:ph type="sldNum" sz="quarter" idx="12"/>
          </p:nvPr>
        </p:nvSpPr>
        <p:spPr>
          <a:ln/>
        </p:spPr>
        <p:txBody>
          <a:bodyPr/>
          <a:lstStyle>
            <a:lvl1pPr>
              <a:defRPr/>
            </a:lvl1pPr>
          </a:lstStyle>
          <a:p>
            <a:fld id="{F487C74E-5532-43CF-B934-41DC01B39660}" type="slidenum">
              <a:rPr lang="ar-SA" altLang="fa-IR"/>
              <a:pPr/>
              <a:t>‹#›</a:t>
            </a:fld>
            <a:endParaRPr lang="en-US" altLang="fa-IR"/>
          </a:p>
        </p:txBody>
      </p:sp>
    </p:spTree>
    <p:extLst>
      <p:ext uri="{BB962C8B-B14F-4D97-AF65-F5344CB8AC3E}">
        <p14:creationId xmlns:p14="http://schemas.microsoft.com/office/powerpoint/2010/main" val="3225334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a-IR"/>
          </a:p>
        </p:txBody>
      </p:sp>
      <p:sp>
        <p:nvSpPr>
          <p:cNvPr id="6" name="Rectangle 5"/>
          <p:cNvSpPr>
            <a:spLocks noGrp="1" noChangeArrowheads="1"/>
          </p:cNvSpPr>
          <p:nvPr>
            <p:ph type="ftr" sz="quarter" idx="11"/>
          </p:nvPr>
        </p:nvSpPr>
        <p:spPr>
          <a:ln/>
        </p:spPr>
        <p:txBody>
          <a:bodyPr/>
          <a:lstStyle>
            <a:lvl1pPr>
              <a:defRPr/>
            </a:lvl1pPr>
          </a:lstStyle>
          <a:p>
            <a:pPr>
              <a:defRPr/>
            </a:pPr>
            <a:r>
              <a:rPr lang="en-US"/>
              <a:t>www.Win2Farsi.com   </a:t>
            </a:r>
          </a:p>
        </p:txBody>
      </p:sp>
      <p:sp>
        <p:nvSpPr>
          <p:cNvPr id="7" name="Rectangle 6"/>
          <p:cNvSpPr>
            <a:spLocks noGrp="1" noChangeArrowheads="1"/>
          </p:cNvSpPr>
          <p:nvPr>
            <p:ph type="sldNum" sz="quarter" idx="12"/>
          </p:nvPr>
        </p:nvSpPr>
        <p:spPr>
          <a:ln/>
        </p:spPr>
        <p:txBody>
          <a:bodyPr/>
          <a:lstStyle>
            <a:lvl1pPr>
              <a:defRPr/>
            </a:lvl1pPr>
          </a:lstStyle>
          <a:p>
            <a:fld id="{D3DD9CCD-1105-4F7E-B8A4-171E532C5530}" type="slidenum">
              <a:rPr lang="ar-SA" altLang="fa-IR"/>
              <a:pPr/>
              <a:t>‹#›</a:t>
            </a:fld>
            <a:endParaRPr lang="en-US" altLang="fa-IR"/>
          </a:p>
        </p:txBody>
      </p:sp>
    </p:spTree>
    <p:extLst>
      <p:ext uri="{BB962C8B-B14F-4D97-AF65-F5344CB8AC3E}">
        <p14:creationId xmlns:p14="http://schemas.microsoft.com/office/powerpoint/2010/main" val="2416470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a-IR"/>
          </a:p>
        </p:txBody>
      </p:sp>
      <p:sp>
        <p:nvSpPr>
          <p:cNvPr id="6" name="Rectangle 5"/>
          <p:cNvSpPr>
            <a:spLocks noGrp="1" noChangeArrowheads="1"/>
          </p:cNvSpPr>
          <p:nvPr>
            <p:ph type="ftr" sz="quarter" idx="11"/>
          </p:nvPr>
        </p:nvSpPr>
        <p:spPr>
          <a:ln/>
        </p:spPr>
        <p:txBody>
          <a:bodyPr/>
          <a:lstStyle>
            <a:lvl1pPr>
              <a:defRPr/>
            </a:lvl1pPr>
          </a:lstStyle>
          <a:p>
            <a:pPr>
              <a:defRPr/>
            </a:pPr>
            <a:r>
              <a:rPr lang="en-US"/>
              <a:t>www.Win2Farsi.com   </a:t>
            </a:r>
          </a:p>
        </p:txBody>
      </p:sp>
      <p:sp>
        <p:nvSpPr>
          <p:cNvPr id="7" name="Rectangle 6"/>
          <p:cNvSpPr>
            <a:spLocks noGrp="1" noChangeArrowheads="1"/>
          </p:cNvSpPr>
          <p:nvPr>
            <p:ph type="sldNum" sz="quarter" idx="12"/>
          </p:nvPr>
        </p:nvSpPr>
        <p:spPr>
          <a:ln/>
        </p:spPr>
        <p:txBody>
          <a:bodyPr/>
          <a:lstStyle>
            <a:lvl1pPr>
              <a:defRPr/>
            </a:lvl1pPr>
          </a:lstStyle>
          <a:p>
            <a:fld id="{43FEAC2C-0ADC-4B8C-B9C7-532051ABAA43}" type="slidenum">
              <a:rPr lang="ar-SA" altLang="fa-IR"/>
              <a:pPr/>
              <a:t>‹#›</a:t>
            </a:fld>
            <a:endParaRPr lang="en-US" altLang="fa-IR"/>
          </a:p>
        </p:txBody>
      </p:sp>
    </p:spTree>
    <p:extLst>
      <p:ext uri="{BB962C8B-B14F-4D97-AF65-F5344CB8AC3E}">
        <p14:creationId xmlns:p14="http://schemas.microsoft.com/office/powerpoint/2010/main" val="53993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15"/>
          <p:cNvSpPr>
            <a:spLocks/>
          </p:cNvSpPr>
          <p:nvPr/>
        </p:nvSpPr>
        <p:spPr bwMode="gray">
          <a:xfrm>
            <a:off x="-9525" y="344488"/>
            <a:ext cx="8194675" cy="633412"/>
          </a:xfrm>
          <a:custGeom>
            <a:avLst/>
            <a:gdLst>
              <a:gd name="T0" fmla="*/ 0 w 5049"/>
              <a:gd name="T1" fmla="*/ 0 h 1471"/>
              <a:gd name="T2" fmla="*/ 2147483647 w 5049"/>
              <a:gd name="T3" fmla="*/ 2147483647 h 1471"/>
              <a:gd name="T4" fmla="*/ 2147483647 w 5049"/>
              <a:gd name="T5" fmla="*/ 2147483647 h 1471"/>
              <a:gd name="T6" fmla="*/ 0 w 5049"/>
              <a:gd name="T7" fmla="*/ 2147483647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tx2"/>
          </a:solidFill>
          <a:ln w="9525">
            <a:noFill/>
            <a:round/>
            <a:headEnd/>
            <a:tailEnd/>
          </a:ln>
        </p:spPr>
        <p:txBody>
          <a:bodyPr/>
          <a:lstStyle/>
          <a:p>
            <a:pPr>
              <a:defRPr/>
            </a:pPr>
            <a:endParaRPr lang="en-US">
              <a:latin typeface="Arial" charset="0"/>
            </a:endParaRPr>
          </a:p>
        </p:txBody>
      </p:sp>
      <p:grpSp>
        <p:nvGrpSpPr>
          <p:cNvPr id="1027" name="Group 16"/>
          <p:cNvGrpSpPr>
            <a:grpSpLocks/>
          </p:cNvGrpSpPr>
          <p:nvPr/>
        </p:nvGrpSpPr>
        <p:grpSpPr bwMode="auto">
          <a:xfrm>
            <a:off x="8153400" y="0"/>
            <a:ext cx="990600" cy="6858000"/>
            <a:chOff x="5040" y="0"/>
            <a:chExt cx="720" cy="4320"/>
          </a:xfrm>
        </p:grpSpPr>
        <p:sp>
          <p:nvSpPr>
            <p:cNvPr id="1040" name="Rectangle 17"/>
            <p:cNvSpPr>
              <a:spLocks noChangeArrowheads="1"/>
            </p:cNvSpPr>
            <p:nvPr/>
          </p:nvSpPr>
          <p:spPr bwMode="gray">
            <a:xfrm>
              <a:off x="5042" y="0"/>
              <a:ext cx="718" cy="4320"/>
            </a:xfrm>
            <a:prstGeom prst="rect">
              <a:avLst/>
            </a:prstGeom>
            <a:solidFill>
              <a:schemeClr val="folHlink">
                <a:alpha val="39999"/>
              </a:schemeClr>
            </a:solidFill>
            <a:ln w="9525">
              <a:noFill/>
              <a:miter lim="800000"/>
              <a:headEnd/>
              <a:tailEnd/>
            </a:ln>
          </p:spPr>
          <p:txBody>
            <a:bodyPr wrap="none" anchor="ctr"/>
            <a:lstStyle/>
            <a:p>
              <a:pPr algn="r">
                <a:defRPr/>
              </a:pPr>
              <a:endParaRPr lang="fa-IR">
                <a:latin typeface="Arial" charset="0"/>
              </a:endParaRPr>
            </a:p>
          </p:txBody>
        </p:sp>
        <p:sp>
          <p:nvSpPr>
            <p:cNvPr id="1041" name="Rectangle 18"/>
            <p:cNvSpPr>
              <a:spLocks noChangeArrowheads="1"/>
            </p:cNvSpPr>
            <p:nvPr/>
          </p:nvSpPr>
          <p:spPr bwMode="gray">
            <a:xfrm>
              <a:off x="5040" y="219"/>
              <a:ext cx="720" cy="393"/>
            </a:xfrm>
            <a:prstGeom prst="rect">
              <a:avLst/>
            </a:prstGeom>
            <a:solidFill>
              <a:schemeClr val="tx1"/>
            </a:solidFill>
            <a:ln w="9525">
              <a:noFill/>
              <a:miter lim="800000"/>
              <a:headEnd/>
              <a:tailEnd/>
            </a:ln>
          </p:spPr>
          <p:txBody>
            <a:bodyPr wrap="none" anchor="ctr"/>
            <a:lstStyle/>
            <a:p>
              <a:pPr algn="r">
                <a:defRPr/>
              </a:pPr>
              <a:endParaRPr lang="fa-IR">
                <a:latin typeface="Arial" charset="0"/>
              </a:endParaRPr>
            </a:p>
          </p:txBody>
        </p:sp>
      </p:grpSp>
      <p:sp>
        <p:nvSpPr>
          <p:cNvPr id="1028" name="AutoShape 19"/>
          <p:cNvSpPr>
            <a:spLocks noChangeArrowheads="1"/>
          </p:cNvSpPr>
          <p:nvPr/>
        </p:nvSpPr>
        <p:spPr bwMode="gray">
          <a:xfrm>
            <a:off x="7696200" y="5943600"/>
            <a:ext cx="609600" cy="533400"/>
          </a:xfrm>
          <a:prstGeom prst="hexagon">
            <a:avLst>
              <a:gd name="adj" fmla="val 28571"/>
              <a:gd name="vf" fmla="val 115470"/>
            </a:avLst>
          </a:prstGeom>
          <a:solidFill>
            <a:srgbClr val="5086C2">
              <a:alpha val="34901"/>
            </a:srgbClr>
          </a:solidFill>
          <a:ln w="9525">
            <a:noFill/>
            <a:miter lim="800000"/>
            <a:headEnd/>
            <a:tailEnd/>
          </a:ln>
        </p:spPr>
        <p:txBody>
          <a:bodyPr wrap="none" anchor="ctr"/>
          <a:lstStyle/>
          <a:p>
            <a:pPr algn="r">
              <a:defRPr/>
            </a:pPr>
            <a:endParaRPr lang="fa-IR">
              <a:latin typeface="Arial" charset="0"/>
            </a:endParaRPr>
          </a:p>
        </p:txBody>
      </p:sp>
      <p:sp>
        <p:nvSpPr>
          <p:cNvPr id="1029" name="AutoShape 20"/>
          <p:cNvSpPr>
            <a:spLocks noChangeArrowheads="1"/>
          </p:cNvSpPr>
          <p:nvPr/>
        </p:nvSpPr>
        <p:spPr bwMode="gray">
          <a:xfrm>
            <a:off x="8229600" y="5638800"/>
            <a:ext cx="609600" cy="533400"/>
          </a:xfrm>
          <a:prstGeom prst="hexagon">
            <a:avLst>
              <a:gd name="adj" fmla="val 28571"/>
              <a:gd name="vf" fmla="val 115470"/>
            </a:avLst>
          </a:prstGeom>
          <a:solidFill>
            <a:srgbClr val="5086C2">
              <a:alpha val="34901"/>
            </a:srgbClr>
          </a:solidFill>
          <a:ln w="9525">
            <a:noFill/>
            <a:miter lim="800000"/>
            <a:headEnd/>
            <a:tailEnd/>
          </a:ln>
        </p:spPr>
        <p:txBody>
          <a:bodyPr wrap="none" anchor="ctr"/>
          <a:lstStyle/>
          <a:p>
            <a:pPr algn="r">
              <a:defRPr/>
            </a:pPr>
            <a:endParaRPr lang="fa-IR">
              <a:latin typeface="Arial" charset="0"/>
            </a:endParaRPr>
          </a:p>
        </p:txBody>
      </p:sp>
      <p:sp>
        <p:nvSpPr>
          <p:cNvPr id="1030" name="AutoShape 21"/>
          <p:cNvSpPr>
            <a:spLocks noChangeArrowheads="1"/>
          </p:cNvSpPr>
          <p:nvPr/>
        </p:nvSpPr>
        <p:spPr bwMode="gray">
          <a:xfrm>
            <a:off x="8220075" y="6229350"/>
            <a:ext cx="609600" cy="533400"/>
          </a:xfrm>
          <a:prstGeom prst="hexagon">
            <a:avLst>
              <a:gd name="adj" fmla="val 28571"/>
              <a:gd name="vf" fmla="val 115470"/>
            </a:avLst>
          </a:prstGeom>
          <a:solidFill>
            <a:srgbClr val="5086C2">
              <a:alpha val="34901"/>
            </a:srgbClr>
          </a:solidFill>
          <a:ln w="9525">
            <a:noFill/>
            <a:miter lim="800000"/>
            <a:headEnd/>
            <a:tailEnd/>
          </a:ln>
        </p:spPr>
        <p:txBody>
          <a:bodyPr wrap="none" anchor="ctr"/>
          <a:lstStyle/>
          <a:p>
            <a:pPr algn="r">
              <a:defRPr/>
            </a:pPr>
            <a:endParaRPr lang="fa-IR">
              <a:latin typeface="Arial" charset="0"/>
            </a:endParaRPr>
          </a:p>
        </p:txBody>
      </p:sp>
      <p:sp>
        <p:nvSpPr>
          <p:cNvPr id="1031" name="Rectangle 3"/>
          <p:cNvSpPr>
            <a:spLocks noGrp="1" noChangeArrowheads="1"/>
          </p:cNvSpPr>
          <p:nvPr>
            <p:ph type="body" idx="1"/>
          </p:nvPr>
        </p:nvSpPr>
        <p:spPr bwMode="auto">
          <a:xfrm>
            <a:off x="457200" y="1076325"/>
            <a:ext cx="8229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2" name="Rectangle 4"/>
          <p:cNvSpPr>
            <a:spLocks noGrp="1" noChangeArrowheads="1"/>
          </p:cNvSpPr>
          <p:nvPr>
            <p:ph type="dt" sz="half" idx="2"/>
          </p:nvPr>
        </p:nvSpPr>
        <p:spPr bwMode="auto">
          <a:xfrm>
            <a:off x="457200" y="6519863"/>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fa-IR"/>
          </a:p>
        </p:txBody>
      </p:sp>
      <p:sp>
        <p:nvSpPr>
          <p:cNvPr id="3" name="Rectangle 5"/>
          <p:cNvSpPr>
            <a:spLocks noGrp="1" noChangeArrowheads="1"/>
          </p:cNvSpPr>
          <p:nvPr>
            <p:ph type="ftr" sz="quarter" idx="3"/>
          </p:nvPr>
        </p:nvSpPr>
        <p:spPr bwMode="auto">
          <a:xfrm>
            <a:off x="5181600" y="6477000"/>
            <a:ext cx="2895600" cy="233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r>
              <a:rPr lang="en-US"/>
              <a:t>www.Win2Farsi.com   </a:t>
            </a:r>
          </a:p>
        </p:txBody>
      </p:sp>
      <p:sp>
        <p:nvSpPr>
          <p:cNvPr id="4" name="Rectangle 6"/>
          <p:cNvSpPr>
            <a:spLocks noGrp="1" noChangeArrowheads="1"/>
          </p:cNvSpPr>
          <p:nvPr>
            <p:ph type="sldNum" sz="quarter" idx="4"/>
          </p:nvPr>
        </p:nvSpPr>
        <p:spPr bwMode="auto">
          <a:xfrm>
            <a:off x="8286750" y="6386513"/>
            <a:ext cx="457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Verdana" panose="020B0604030504040204" pitchFamily="34" charset="0"/>
                <a:cs typeface="Arial" panose="020B0604020202020204" pitchFamily="34" charset="0"/>
              </a:defRPr>
            </a:lvl1pPr>
          </a:lstStyle>
          <a:p>
            <a:fld id="{E92C11C6-7A1D-4691-B1CC-5A6F356296C9}" type="slidenum">
              <a:rPr lang="ar-SA" altLang="fa-IR"/>
              <a:pPr/>
              <a:t>‹#›</a:t>
            </a:fld>
            <a:endParaRPr lang="en-US" altLang="fa-IR"/>
          </a:p>
        </p:txBody>
      </p:sp>
      <p:grpSp>
        <p:nvGrpSpPr>
          <p:cNvPr id="1035" name="Group 22"/>
          <p:cNvGrpSpPr>
            <a:grpSpLocks/>
          </p:cNvGrpSpPr>
          <p:nvPr/>
        </p:nvGrpSpPr>
        <p:grpSpPr bwMode="auto">
          <a:xfrm>
            <a:off x="152400" y="228600"/>
            <a:ext cx="838200" cy="838200"/>
            <a:chOff x="18" y="144"/>
            <a:chExt cx="510" cy="480"/>
          </a:xfrm>
        </p:grpSpPr>
        <p:sp>
          <p:nvSpPr>
            <p:cNvPr id="1037" name="AutoShape 23"/>
            <p:cNvSpPr>
              <a:spLocks noChangeArrowheads="1"/>
            </p:cNvSpPr>
            <p:nvPr userDrawn="1"/>
          </p:nvSpPr>
          <p:spPr bwMode="gray">
            <a:xfrm>
              <a:off x="18" y="258"/>
              <a:ext cx="288" cy="240"/>
            </a:xfrm>
            <a:prstGeom prst="hexagon">
              <a:avLst>
                <a:gd name="adj" fmla="val 30000"/>
                <a:gd name="vf" fmla="val 115470"/>
              </a:avLst>
            </a:prstGeom>
            <a:solidFill>
              <a:schemeClr val="hlink"/>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pPr algn="r">
                <a:defRPr/>
              </a:pPr>
              <a:endParaRPr lang="fa-IR">
                <a:latin typeface="Arial" charset="0"/>
              </a:endParaRPr>
            </a:p>
          </p:txBody>
        </p:sp>
        <p:sp>
          <p:nvSpPr>
            <p:cNvPr id="1038" name="AutoShape 24"/>
            <p:cNvSpPr>
              <a:spLocks noChangeArrowheads="1"/>
            </p:cNvSpPr>
            <p:nvPr userDrawn="1"/>
          </p:nvSpPr>
          <p:spPr bwMode="gray">
            <a:xfrm>
              <a:off x="240" y="144"/>
              <a:ext cx="288" cy="240"/>
            </a:xfrm>
            <a:prstGeom prst="hexagon">
              <a:avLst>
                <a:gd name="adj" fmla="val 30000"/>
                <a:gd name="vf" fmla="val 115470"/>
              </a:avLst>
            </a:prstGeom>
            <a:solidFill>
              <a:schemeClr val="accent2"/>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pPr algn="r">
                <a:defRPr/>
              </a:pPr>
              <a:endParaRPr lang="fa-IR">
                <a:latin typeface="Arial" charset="0"/>
              </a:endParaRPr>
            </a:p>
          </p:txBody>
        </p:sp>
        <p:sp>
          <p:nvSpPr>
            <p:cNvPr id="1039" name="AutoShape 25"/>
            <p:cNvSpPr>
              <a:spLocks noChangeArrowheads="1"/>
            </p:cNvSpPr>
            <p:nvPr userDrawn="1"/>
          </p:nvSpPr>
          <p:spPr bwMode="gray">
            <a:xfrm>
              <a:off x="240" y="384"/>
              <a:ext cx="288" cy="240"/>
            </a:xfrm>
            <a:prstGeom prst="hexagon">
              <a:avLst>
                <a:gd name="adj" fmla="val 30000"/>
                <a:gd name="vf" fmla="val 115470"/>
              </a:avLst>
            </a:prstGeom>
            <a:solidFill>
              <a:schemeClr val="accent1"/>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pPr algn="r">
                <a:defRPr/>
              </a:pPr>
              <a:endParaRPr lang="fa-IR">
                <a:latin typeface="Arial" charset="0"/>
              </a:endParaRPr>
            </a:p>
          </p:txBody>
        </p:sp>
      </p:grpSp>
      <p:sp>
        <p:nvSpPr>
          <p:cNvPr id="1036" name="Rectangle 2"/>
          <p:cNvSpPr>
            <a:spLocks noGrp="1" noChangeArrowheads="1"/>
          </p:cNvSpPr>
          <p:nvPr>
            <p:ph type="title"/>
          </p:nvPr>
        </p:nvSpPr>
        <p:spPr bwMode="white">
          <a:xfrm>
            <a:off x="1143000" y="381000"/>
            <a:ext cx="6705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18" name="Rectangle 17"/>
          <p:cNvSpPr/>
          <p:nvPr userDrawn="1"/>
        </p:nvSpPr>
        <p:spPr>
          <a:xfrm>
            <a:off x="-200949" y="-14288"/>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4123"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 id="2147484122" r:id="rId13"/>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fontAlgn="base">
        <a:spcBef>
          <a:spcPct val="0"/>
        </a:spcBef>
        <a:spcAft>
          <a:spcPct val="0"/>
        </a:spcAft>
        <a:defRPr sz="3200">
          <a:solidFill>
            <a:schemeClr val="bg1"/>
          </a:solidFill>
          <a:latin typeface="Verdana" pitchFamily="34" charset="0"/>
        </a:defRPr>
      </a:lvl6pPr>
      <a:lvl7pPr marL="914400" algn="l" rtl="0" fontAlgn="base">
        <a:spcBef>
          <a:spcPct val="0"/>
        </a:spcBef>
        <a:spcAft>
          <a:spcPct val="0"/>
        </a:spcAft>
        <a:defRPr sz="3200">
          <a:solidFill>
            <a:schemeClr val="bg1"/>
          </a:solidFill>
          <a:latin typeface="Verdana" pitchFamily="34" charset="0"/>
        </a:defRPr>
      </a:lvl7pPr>
      <a:lvl8pPr marL="1371600" algn="l" rtl="0" fontAlgn="base">
        <a:spcBef>
          <a:spcPct val="0"/>
        </a:spcBef>
        <a:spcAft>
          <a:spcPct val="0"/>
        </a:spcAft>
        <a:defRPr sz="3200">
          <a:solidFill>
            <a:schemeClr val="bg1"/>
          </a:solidFill>
          <a:latin typeface="Verdana" pitchFamily="34" charset="0"/>
        </a:defRPr>
      </a:lvl8pPr>
      <a:lvl9pPr marL="1828800" algn="l" rtl="0" fontAlgn="base">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3500438" y="2714625"/>
            <a:ext cx="4786312" cy="1941513"/>
          </a:xfrm>
        </p:spPr>
        <p:txBody>
          <a:bodyPr/>
          <a:lstStyle/>
          <a:p>
            <a:pPr algn="ctr" rtl="1" eaLnBrk="1" hangingPunct="1"/>
            <a:r>
              <a:rPr lang="fa-IR" altLang="fa-IR" sz="3600" dirty="0" smtClean="0"/>
              <a:t>استاد مربوطه :</a:t>
            </a:r>
            <a:endParaRPr lang="en-US" altLang="fa-IR" sz="3600" dirty="0" smtClean="0"/>
          </a:p>
          <a:p>
            <a:pPr algn="ctr" rtl="1" eaLnBrk="1" hangingPunct="1"/>
            <a:r>
              <a:rPr lang="fa-IR" altLang="fa-IR" sz="3600" dirty="0" smtClean="0"/>
              <a:t> سرکار خانم مهندس صالحی</a:t>
            </a:r>
          </a:p>
        </p:txBody>
      </p:sp>
      <p:sp>
        <p:nvSpPr>
          <p:cNvPr id="3075" name="Rectangle 4"/>
          <p:cNvSpPr>
            <a:spLocks noChangeArrowheads="1"/>
          </p:cNvSpPr>
          <p:nvPr/>
        </p:nvSpPr>
        <p:spPr bwMode="auto">
          <a:xfrm>
            <a:off x="6858000" y="6172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r" eaLnBrk="1" hangingPunct="1"/>
            <a:endParaRPr lang="en-US" altLang="fa-IR" sz="1200">
              <a:latin typeface="Times New Roman" panose="02020603050405020304" pitchFamily="18" charset="0"/>
            </a:endParaRPr>
          </a:p>
          <a:p>
            <a:pPr algn="r" eaLnBrk="1" hangingPunct="1"/>
            <a:endParaRPr lang="en-US" altLang="fa-IR" sz="1200">
              <a:latin typeface="Times New Roman" panose="02020603050405020304" pitchFamily="18" charset="0"/>
            </a:endParaRPr>
          </a:p>
        </p:txBody>
      </p:sp>
      <p:sp>
        <p:nvSpPr>
          <p:cNvPr id="3076" name="Rectangle 5"/>
          <p:cNvSpPr>
            <a:spLocks noChangeArrowheads="1"/>
          </p:cNvSpPr>
          <p:nvPr/>
        </p:nvSpPr>
        <p:spPr bwMode="white">
          <a:xfrm>
            <a:off x="230188" y="5738813"/>
            <a:ext cx="756126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ctr" eaLnBrk="1" hangingPunct="1"/>
            <a:endParaRPr lang="fa-IR" altLang="fa-IR" sz="4000" b="1">
              <a:solidFill>
                <a:schemeClr val="accent1"/>
              </a:solidFill>
              <a:latin typeface="Verdana" panose="020B0604030504040204" pitchFamily="34" charset="0"/>
            </a:endParaRPr>
          </a:p>
        </p:txBody>
      </p:sp>
      <p:sp>
        <p:nvSpPr>
          <p:cNvPr id="135177" name="AutoShape 9"/>
          <p:cNvSpPr>
            <a:spLocks noChangeArrowheads="1"/>
          </p:cNvSpPr>
          <p:nvPr/>
        </p:nvSpPr>
        <p:spPr bwMode="gray">
          <a:xfrm>
            <a:off x="2627313" y="6278563"/>
            <a:ext cx="4843462" cy="350837"/>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round/>
            <a:headEnd/>
            <a:tailEnd/>
          </a:ln>
          <a:effectLst/>
        </p:spPr>
        <p:txBody>
          <a:bodyPr wrap="none" anchor="ctr"/>
          <a:lstStyle/>
          <a:p>
            <a:pPr algn="ctr">
              <a:defRPr/>
            </a:pPr>
            <a:r>
              <a:rPr lang="fa-IR" sz="2400" dirty="0">
                <a:solidFill>
                  <a:schemeClr val="bg1"/>
                </a:solidFill>
              </a:rPr>
              <a:t>دانشگاه علمی کاربردی – جهاد دانشگاهی شیراز</a:t>
            </a:r>
          </a:p>
        </p:txBody>
      </p:sp>
      <p:sp>
        <p:nvSpPr>
          <p:cNvPr id="8" name="Rectangle 7"/>
          <p:cNvSpPr/>
          <p:nvPr/>
        </p:nvSpPr>
        <p:spPr>
          <a:xfrm>
            <a:off x="3429000" y="5214938"/>
            <a:ext cx="3825875" cy="523875"/>
          </a:xfrm>
          <a:prstGeom prst="rect">
            <a:avLst/>
          </a:prstGeom>
        </p:spPr>
        <p:txBody>
          <a:bodyPr>
            <a:spAutoFit/>
          </a:bodyPr>
          <a:lstStyle/>
          <a:p>
            <a:pPr algn="r">
              <a:defRPr/>
            </a:pPr>
            <a:endParaRPr lang="fa-I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endParaRPr>
          </a:p>
        </p:txBody>
      </p:sp>
      <p:sp>
        <p:nvSpPr>
          <p:cNvPr id="3079" name="Title 2"/>
          <p:cNvSpPr>
            <a:spLocks noGrp="1"/>
          </p:cNvSpPr>
          <p:nvPr>
            <p:ph type="ctrTitle"/>
          </p:nvPr>
        </p:nvSpPr>
        <p:spPr>
          <a:xfrm>
            <a:off x="2438400" y="571500"/>
            <a:ext cx="6705600" cy="1012825"/>
          </a:xfrm>
        </p:spPr>
        <p:txBody>
          <a:bodyPr/>
          <a:lstStyle/>
          <a:p>
            <a:r>
              <a:rPr lang="fa-IR" altLang="fa-IR" sz="4400" dirty="0" smtClean="0">
                <a:cs typeface="B Titr" panose="00000700000000000000" pitchFamily="2" charset="-78"/>
              </a:rPr>
              <a:t>بازاریابی عصبی </a:t>
            </a:r>
            <a:br>
              <a:rPr lang="fa-IR" altLang="fa-IR" sz="4400" dirty="0" smtClean="0">
                <a:cs typeface="B Titr" panose="00000700000000000000" pitchFamily="2" charset="-78"/>
              </a:rPr>
            </a:br>
            <a:r>
              <a:rPr lang="fa-IR" altLang="fa-IR" sz="4400" dirty="0" smtClean="0">
                <a:cs typeface="B Titr" panose="00000700000000000000" pitchFamily="2" charset="-78"/>
              </a:rPr>
              <a:t>و</a:t>
            </a:r>
            <a:r>
              <a:rPr lang="en-US" altLang="fa-IR" sz="4400" dirty="0" smtClean="0">
                <a:cs typeface="B Titr" panose="00000700000000000000" pitchFamily="2" charset="-78"/>
              </a:rPr>
              <a:t/>
            </a:r>
            <a:br>
              <a:rPr lang="en-US" altLang="fa-IR" sz="4400" dirty="0" smtClean="0">
                <a:cs typeface="B Titr" panose="00000700000000000000" pitchFamily="2" charset="-78"/>
              </a:rPr>
            </a:br>
            <a:r>
              <a:rPr lang="fa-IR" altLang="fa-IR" sz="4400" dirty="0" smtClean="0">
                <a:cs typeface="B Titr" panose="00000700000000000000" pitchFamily="2" charset="-78"/>
              </a:rPr>
              <a:t>بازاریابی ویروسی</a:t>
            </a:r>
          </a:p>
        </p:txBody>
      </p:sp>
      <p:pic>
        <p:nvPicPr>
          <p:cNvPr id="3080" name="Picture 8" descr="jaha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7907"/>
            <a:ext cx="1543050"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daneshgah_elmi_karbordi_20110817_146393209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925" y="357907"/>
            <a:ext cx="16287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Box 9"/>
          <p:cNvSpPr txBox="1">
            <a:spLocks noChangeArrowheads="1"/>
          </p:cNvSpPr>
          <p:nvPr/>
        </p:nvSpPr>
        <p:spPr bwMode="auto">
          <a:xfrm>
            <a:off x="8358188"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1</a:t>
            </a:r>
          </a:p>
        </p:txBody>
      </p:sp>
      <p:sp>
        <p:nvSpPr>
          <p:cNvPr id="3083" name="TextBox 10"/>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diamond(in)">
                                      <p:cBhvr>
                                        <p:cTn id="7" dur="2000"/>
                                        <p:tgtEl>
                                          <p:spTgt spid="30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4">
                                            <p:txEl>
                                              <p:pRg st="0" end="0"/>
                                            </p:txEl>
                                          </p:spTgt>
                                        </p:tgtEl>
                                        <p:attrNameLst>
                                          <p:attrName>style.visibility</p:attrName>
                                        </p:attrNameLst>
                                      </p:cBhvr>
                                      <p:to>
                                        <p:strVal val="visible"/>
                                      </p:to>
                                    </p:set>
                                    <p:anim calcmode="lin" valueType="num">
                                      <p:cBhvr additive="base">
                                        <p:cTn id="12" dur="500" fill="hold"/>
                                        <p:tgtEl>
                                          <p:spTgt spid="307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74">
                                            <p:txEl>
                                              <p:pRg st="1" end="1"/>
                                            </p:txEl>
                                          </p:spTgt>
                                        </p:tgtEl>
                                        <p:attrNameLst>
                                          <p:attrName>style.visibility</p:attrName>
                                        </p:attrNameLst>
                                      </p:cBhvr>
                                      <p:to>
                                        <p:strVal val="visible"/>
                                      </p:to>
                                    </p:set>
                                    <p:anim calcmode="lin" valueType="num">
                                      <p:cBhvr additive="base">
                                        <p:cTn id="18" dur="500" fill="hold"/>
                                        <p:tgtEl>
                                          <p:spTgt spid="307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35177"/>
                                        </p:tgtEl>
                                        <p:attrNameLst>
                                          <p:attrName>style.visibility</p:attrName>
                                        </p:attrNameLst>
                                      </p:cBhvr>
                                      <p:to>
                                        <p:strVal val="visible"/>
                                      </p:to>
                                    </p:set>
                                    <p:animEffect transition="in" filter="slide(fromBottom)">
                                      <p:cBhvr>
                                        <p:cTn id="24" dur="500"/>
                                        <p:tgtEl>
                                          <p:spTgt spid="135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P spid="135177" grpId="0" animBg="1"/>
      <p:bldP spid="307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endParaRPr lang="fa-IR" altLang="fa-IR"/>
          </a:p>
        </p:txBody>
      </p:sp>
      <p:sp>
        <p:nvSpPr>
          <p:cNvPr id="14339" name="Title 1"/>
          <p:cNvSpPr>
            <a:spLocks noGrp="1"/>
          </p:cNvSpPr>
          <p:nvPr>
            <p:ph type="title"/>
          </p:nvPr>
        </p:nvSpPr>
        <p:spPr>
          <a:xfrm>
            <a:off x="928688" y="357188"/>
            <a:ext cx="8215312" cy="714375"/>
          </a:xfrm>
        </p:spPr>
        <p:txBody>
          <a:bodyPr/>
          <a:lstStyle/>
          <a:p>
            <a:pPr algn="r"/>
            <a:r>
              <a:rPr lang="fa-IR" altLang="fa-IR" sz="2800" b="1" smtClean="0"/>
              <a:t>آنچه مشتریان درباره </a:t>
            </a:r>
            <a:r>
              <a:rPr lang="fa-IR" altLang="fa-IR" sz="2400" b="1" smtClean="0"/>
              <a:t>سلیقه خود می‌گویند با خریدهای آن‌ها سازگار </a:t>
            </a:r>
            <a:r>
              <a:rPr lang="fa-IR" altLang="fa-IR" sz="2800" b="1" smtClean="0"/>
              <a:t>نیست!</a:t>
            </a:r>
          </a:p>
        </p:txBody>
      </p:sp>
      <p:sp>
        <p:nvSpPr>
          <p:cNvPr id="14340" name="Rectangle 4"/>
          <p:cNvSpPr>
            <a:spLocks noChangeArrowheads="1"/>
          </p:cNvSpPr>
          <p:nvPr/>
        </p:nvSpPr>
        <p:spPr bwMode="auto">
          <a:xfrm>
            <a:off x="323850" y="1071563"/>
            <a:ext cx="8534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just" rtl="1" eaLnBrk="1" hangingPunct="1"/>
            <a:r>
              <a:rPr lang="fa-IR" altLang="fa-IR" sz="2400"/>
              <a:t>آقای مالکولم گلادول در کتاب معروفش با نام «نقطه واژگونی» به این پدیده می‌پردازد. او توضیح می‌دهد که افراد مختلف هنگام ورود به کافی‌شاپ در نظرسنجی شرکت کردند که قهوه مورد علاقه‌شان چه قهوه‌ای است. اغلب افرادی که در نظرسنجی اعلام کرده بودند به قهوه تلخ و غلیظ علاقه دارند، بعد از چند دقیقه در همان کافی‌شاپ قهوه خود را کاملاً شیرین می‌کردند. بنابراین همیشه نمی‌توان به گفته‌های مشتریان اعتماد کرد. گاهی آن‌ها در مورد محصول نظراتی می‌دهند که با خریدهای خودشان تناقض دارد.</a:t>
            </a:r>
          </a:p>
        </p:txBody>
      </p:sp>
      <p:pic>
        <p:nvPicPr>
          <p:cNvPr id="14341" name="Picture 4" descr="nahid-(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357563"/>
            <a:ext cx="45720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C:\Documents and Settings\karami.z\Desktop\power\downl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4214813"/>
            <a:ext cx="2941638"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6"/>
          <p:cNvSpPr txBox="1">
            <a:spLocks noChangeArrowheads="1"/>
          </p:cNvSpPr>
          <p:nvPr/>
        </p:nvSpPr>
        <p:spPr bwMode="auto">
          <a:xfrm>
            <a:off x="8215313"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12</a:t>
            </a:r>
          </a:p>
        </p:txBody>
      </p:sp>
      <p:sp>
        <p:nvSpPr>
          <p:cNvPr id="14344" name="TextBox 7"/>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arn(inHorizontal)">
                                      <p:cBhvr>
                                        <p:cTn id="7" dur="500"/>
                                        <p:tgtEl>
                                          <p:spTgt spid="14341"/>
                                        </p:tgtEl>
                                      </p:cBhvr>
                                    </p:animEffect>
                                  </p:childTnLst>
                                </p:cTn>
                              </p:par>
                              <p:par>
                                <p:cTn id="8" presetID="16" presetClass="entr" presetSubtype="26" fill="hold" nodeType="withEffect">
                                  <p:stCondLst>
                                    <p:cond delay="0"/>
                                  </p:stCondLst>
                                  <p:childTnLst>
                                    <p:set>
                                      <p:cBhvr>
                                        <p:cTn id="9" dur="1" fill="hold">
                                          <p:stCondLst>
                                            <p:cond delay="0"/>
                                          </p:stCondLst>
                                        </p:cTn>
                                        <p:tgtEl>
                                          <p:spTgt spid="14342"/>
                                        </p:tgtEl>
                                        <p:attrNameLst>
                                          <p:attrName>style.visibility</p:attrName>
                                        </p:attrNameLst>
                                      </p:cBhvr>
                                      <p:to>
                                        <p:strVal val="visible"/>
                                      </p:to>
                                    </p:set>
                                    <p:animEffect transition="in" filter="barn(inHorizontal)">
                                      <p:cBhvr>
                                        <p:cTn id="10" dur="500"/>
                                        <p:tgtEl>
                                          <p:spTgt spid="143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14340"/>
                                        </p:tgtEl>
                                        <p:attrNameLst>
                                          <p:attrName>style.visibility</p:attrName>
                                        </p:attrNameLst>
                                      </p:cBhvr>
                                      <p:to>
                                        <p:strVal val="visible"/>
                                      </p:to>
                                    </p:set>
                                    <p:anim calcmode="lin" valueType="num">
                                      <p:cBhvr>
                                        <p:cTn id="15" dur="1000" fill="hold"/>
                                        <p:tgtEl>
                                          <p:spTgt spid="1434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4340"/>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4340"/>
                                        </p:tgtEl>
                                        <p:attrNameLst>
                                          <p:attrName>ppt_y</p:attrName>
                                        </p:attrNameLst>
                                      </p:cBhvr>
                                      <p:tavLst>
                                        <p:tav tm="0">
                                          <p:val>
                                            <p:strVal val="#ppt_y"/>
                                          </p:val>
                                        </p:tav>
                                        <p:tav tm="100000">
                                          <p:val>
                                            <p:strVal val="#ppt_y"/>
                                          </p:val>
                                        </p:tav>
                                      </p:tavLst>
                                    </p:anim>
                                    <p:animEffect transition="in" filter="fade">
                                      <p:cBhvr>
                                        <p:cTn id="18" dur="1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endParaRPr lang="fa-IR" altLang="fa-IR"/>
          </a:p>
        </p:txBody>
      </p:sp>
      <p:sp>
        <p:nvSpPr>
          <p:cNvPr id="15363" name="Title 1"/>
          <p:cNvSpPr>
            <a:spLocks noGrp="1"/>
          </p:cNvSpPr>
          <p:nvPr>
            <p:ph type="title"/>
          </p:nvPr>
        </p:nvSpPr>
        <p:spPr>
          <a:xfrm>
            <a:off x="928688" y="357188"/>
            <a:ext cx="7215187" cy="563562"/>
          </a:xfrm>
        </p:spPr>
        <p:txBody>
          <a:bodyPr/>
          <a:lstStyle/>
          <a:p>
            <a:pPr algn="r"/>
            <a:r>
              <a:rPr lang="fa-IR" altLang="fa-IR" sz="2000" b="1" smtClean="0"/>
              <a:t>ورود به مغز انسان و برملا شدن راز</a:t>
            </a:r>
          </a:p>
        </p:txBody>
      </p:sp>
      <p:sp>
        <p:nvSpPr>
          <p:cNvPr id="15364" name="Rectangle 4"/>
          <p:cNvSpPr>
            <a:spLocks noChangeArrowheads="1"/>
          </p:cNvSpPr>
          <p:nvPr/>
        </p:nvSpPr>
        <p:spPr bwMode="auto">
          <a:xfrm>
            <a:off x="323850" y="1071563"/>
            <a:ext cx="83200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just" rtl="1" eaLnBrk="1" hangingPunct="1"/>
            <a:r>
              <a:rPr lang="fa-IR" altLang="fa-IR" sz="2400"/>
              <a:t>اگر مشتریان نیازهای واقعی خود را بر زبان نمی‌آورند و همواره نمی‌توان به گفته‌های آنان اعتماد کرد، پس راه‌حل چیست؟ در سال‌های اخیر دستگاه‌هایی با نام‌های </a:t>
            </a:r>
            <a:r>
              <a:rPr lang="en-US" altLang="fa-IR" sz="2400"/>
              <a:t>EEG </a:t>
            </a:r>
            <a:r>
              <a:rPr lang="fa-IR" altLang="fa-IR" sz="2400"/>
              <a:t>و </a:t>
            </a:r>
            <a:r>
              <a:rPr lang="en-US" altLang="fa-IR" sz="2400"/>
              <a:t>fMRI </a:t>
            </a:r>
            <a:r>
              <a:rPr lang="fa-IR" altLang="fa-IR" sz="2400"/>
              <a:t>و ... ساخته شده که انواع کوچک و قابل‌حملی دارد که بر سر انسان نصب می‌شود و می‌تواند از مغز انسان عکس بگیرد. این دستگاه‌ها دریچه‌ای را برای ورود به مغز انسان باز کردند. دانشمندان و بازاریابان می‌توانند با بررسی عکس‌های مغز فردی که مثلاً در حال تصمیم‌گیری خرید است به دیدگاه موثق‌تر و جدیدتری دست یابند.</a:t>
            </a: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3786188"/>
            <a:ext cx="4217987"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C:\Documents and Settings\karami.z\Desktop\power\toonvectors-9994-9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4214813"/>
            <a:ext cx="22193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6"/>
          <p:cNvSpPr txBox="1">
            <a:spLocks noChangeArrowheads="1"/>
          </p:cNvSpPr>
          <p:nvPr/>
        </p:nvSpPr>
        <p:spPr bwMode="auto">
          <a:xfrm>
            <a:off x="8215313"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13</a:t>
            </a:r>
          </a:p>
        </p:txBody>
      </p:sp>
      <p:sp>
        <p:nvSpPr>
          <p:cNvPr id="15368" name="TextBox 7"/>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1000" fill="hold"/>
                                        <p:tgtEl>
                                          <p:spTgt spid="1536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536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5364"/>
                                        </p:tgtEl>
                                        <p:attrNameLst>
                                          <p:attrName>ppt_y</p:attrName>
                                        </p:attrNameLst>
                                      </p:cBhvr>
                                      <p:tavLst>
                                        <p:tav tm="0">
                                          <p:val>
                                            <p:strVal val="#ppt_y"/>
                                          </p:val>
                                        </p:tav>
                                        <p:tav tm="100000">
                                          <p:val>
                                            <p:strVal val="#ppt_y"/>
                                          </p:val>
                                        </p:tav>
                                      </p:tavLst>
                                    </p:anim>
                                    <p:animEffect transition="in" filter="fade">
                                      <p:cBhvr>
                                        <p:cTn id="10" dur="1000"/>
                                        <p:tgtEl>
                                          <p:spTgt spid="153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4" fill="hold" nodeType="clickEffect">
                                  <p:stCondLst>
                                    <p:cond delay="0"/>
                                  </p:stCondLst>
                                  <p:childTnLst>
                                    <p:set>
                                      <p:cBhvr>
                                        <p:cTn id="14" dur="1" fill="hold">
                                          <p:stCondLst>
                                            <p:cond delay="0"/>
                                          </p:stCondLst>
                                        </p:cTn>
                                        <p:tgtEl>
                                          <p:spTgt spid="15365"/>
                                        </p:tgtEl>
                                        <p:attrNameLst>
                                          <p:attrName>style.visibility</p:attrName>
                                        </p:attrNameLst>
                                      </p:cBhvr>
                                      <p:to>
                                        <p:strVal val="visible"/>
                                      </p:to>
                                    </p:set>
                                    <p:anim calcmode="lin" valueType="num">
                                      <p:cBhvr additive="base">
                                        <p:cTn id="15" dur="5000" fill="hold"/>
                                        <p:tgtEl>
                                          <p:spTgt spid="15365"/>
                                        </p:tgtEl>
                                        <p:attrNameLst>
                                          <p:attrName>ppt_x</p:attrName>
                                        </p:attrNameLst>
                                      </p:cBhvr>
                                      <p:tavLst>
                                        <p:tav tm="0">
                                          <p:val>
                                            <p:strVal val="#ppt_x"/>
                                          </p:val>
                                        </p:tav>
                                        <p:tav tm="100000">
                                          <p:val>
                                            <p:strVal val="#ppt_x"/>
                                          </p:val>
                                        </p:tav>
                                      </p:tavLst>
                                    </p:anim>
                                    <p:anim calcmode="lin" valueType="num">
                                      <p:cBhvr additive="base">
                                        <p:cTn id="16" dur="5000" fill="hold"/>
                                        <p:tgtEl>
                                          <p:spTgt spid="15365"/>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15366"/>
                                        </p:tgtEl>
                                        <p:attrNameLst>
                                          <p:attrName>style.visibility</p:attrName>
                                        </p:attrNameLst>
                                      </p:cBhvr>
                                      <p:to>
                                        <p:strVal val="visible"/>
                                      </p:to>
                                    </p:set>
                                    <p:anim calcmode="lin" valueType="num">
                                      <p:cBhvr additive="base">
                                        <p:cTn id="19" dur="5000" fill="hold"/>
                                        <p:tgtEl>
                                          <p:spTgt spid="15366"/>
                                        </p:tgtEl>
                                        <p:attrNameLst>
                                          <p:attrName>ppt_x</p:attrName>
                                        </p:attrNameLst>
                                      </p:cBhvr>
                                      <p:tavLst>
                                        <p:tav tm="0">
                                          <p:val>
                                            <p:strVal val="#ppt_x"/>
                                          </p:val>
                                        </p:tav>
                                        <p:tav tm="100000">
                                          <p:val>
                                            <p:strVal val="#ppt_x"/>
                                          </p:val>
                                        </p:tav>
                                      </p:tavLst>
                                    </p:anim>
                                    <p:anim calcmode="lin" valueType="num">
                                      <p:cBhvr additive="base">
                                        <p:cTn id="20" dur="5000" fill="hold"/>
                                        <p:tgtEl>
                                          <p:spTgt spid="153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endParaRPr lang="fa-IR" altLang="fa-IR"/>
          </a:p>
        </p:txBody>
      </p:sp>
      <p:sp>
        <p:nvSpPr>
          <p:cNvPr id="16387" name="Title 1"/>
          <p:cNvSpPr>
            <a:spLocks noGrp="1"/>
          </p:cNvSpPr>
          <p:nvPr>
            <p:ph type="title"/>
          </p:nvPr>
        </p:nvSpPr>
        <p:spPr>
          <a:xfrm>
            <a:off x="928688" y="357188"/>
            <a:ext cx="7215187" cy="563562"/>
          </a:xfrm>
        </p:spPr>
        <p:txBody>
          <a:bodyPr/>
          <a:lstStyle/>
          <a:p>
            <a:pPr algn="r"/>
            <a:r>
              <a:rPr lang="fa-IR" altLang="fa-IR" b="1" smtClean="0"/>
              <a:t>مقایسه الگوها</a:t>
            </a:r>
          </a:p>
        </p:txBody>
      </p:sp>
      <p:sp>
        <p:nvSpPr>
          <p:cNvPr id="16388" name="Rectangle 4"/>
          <p:cNvSpPr>
            <a:spLocks noChangeArrowheads="1"/>
          </p:cNvSpPr>
          <p:nvPr/>
        </p:nvSpPr>
        <p:spPr bwMode="auto">
          <a:xfrm>
            <a:off x="323850" y="1071563"/>
            <a:ext cx="86058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just" rtl="1" eaLnBrk="1" hangingPunct="1"/>
            <a:r>
              <a:rPr lang="fa-IR" altLang="fa-IR" sz="2400"/>
              <a:t>بررسی الگوهای مختلف مغز حین انجام فعالیت‌های مختلف ما را به نتایج جالب و جدیدی سوق می‌دهد. مثلاً از مغز افراد مختلف در حال پرداخت پول در فروشگاه عکس گرفته‌شده و الگوی به دست آمده با الگوهای دیگر مقایسه می‌شود. سپس مشاهده می‌شود الگوی به دست آمده شباهت زیادی با عکس مغز وقتی که بدن در حال تحمل درد است دارد! وقتی به دست یک فرد سوزن می‌زنیم همان بخش مغز تحریک می‌شود که هنگام خرید تحریک می‌شود.</a:t>
            </a:r>
          </a:p>
        </p:txBody>
      </p:sp>
      <p:pic>
        <p:nvPicPr>
          <p:cNvPr id="1638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8688" y="3071813"/>
            <a:ext cx="4078287"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3800475"/>
            <a:ext cx="2690812"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6"/>
          <p:cNvSpPr txBox="1">
            <a:spLocks noChangeArrowheads="1"/>
          </p:cNvSpPr>
          <p:nvPr/>
        </p:nvSpPr>
        <p:spPr bwMode="auto">
          <a:xfrm>
            <a:off x="8215313"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14</a:t>
            </a:r>
          </a:p>
        </p:txBody>
      </p:sp>
      <p:sp>
        <p:nvSpPr>
          <p:cNvPr id="16392" name="TextBox 7"/>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linds(horizontal)">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6390"/>
                                        </p:tgtEl>
                                        <p:attrNameLst>
                                          <p:attrName>style.visibility</p:attrName>
                                        </p:attrNameLst>
                                      </p:cBhvr>
                                      <p:to>
                                        <p:strVal val="visible"/>
                                      </p:to>
                                    </p:set>
                                    <p:anim calcmode="lin" valueType="num">
                                      <p:cBhvr>
                                        <p:cTn id="12" dur="500" fill="hold"/>
                                        <p:tgtEl>
                                          <p:spTgt spid="16390"/>
                                        </p:tgtEl>
                                        <p:attrNameLst>
                                          <p:attrName>ppt_w</p:attrName>
                                        </p:attrNameLst>
                                      </p:cBhvr>
                                      <p:tavLst>
                                        <p:tav tm="0">
                                          <p:val>
                                            <p:fltVal val="0"/>
                                          </p:val>
                                        </p:tav>
                                        <p:tav tm="100000">
                                          <p:val>
                                            <p:strVal val="#ppt_w"/>
                                          </p:val>
                                        </p:tav>
                                      </p:tavLst>
                                    </p:anim>
                                    <p:anim calcmode="lin" valueType="num">
                                      <p:cBhvr>
                                        <p:cTn id="13" dur="500" fill="hold"/>
                                        <p:tgtEl>
                                          <p:spTgt spid="16390"/>
                                        </p:tgtEl>
                                        <p:attrNameLst>
                                          <p:attrName>ppt_h</p:attrName>
                                        </p:attrNameLst>
                                      </p:cBhvr>
                                      <p:tavLst>
                                        <p:tav tm="0">
                                          <p:val>
                                            <p:fltVal val="0"/>
                                          </p:val>
                                        </p:tav>
                                        <p:tav tm="100000">
                                          <p:val>
                                            <p:strVal val="#ppt_h"/>
                                          </p:val>
                                        </p:tav>
                                      </p:tavLst>
                                    </p:anim>
                                    <p:anim calcmode="lin" valueType="num">
                                      <p:cBhvr>
                                        <p:cTn id="14" dur="500" fill="hold"/>
                                        <p:tgtEl>
                                          <p:spTgt spid="16390"/>
                                        </p:tgtEl>
                                        <p:attrNameLst>
                                          <p:attrName>style.rotation</p:attrName>
                                        </p:attrNameLst>
                                      </p:cBhvr>
                                      <p:tavLst>
                                        <p:tav tm="0">
                                          <p:val>
                                            <p:fltVal val="360"/>
                                          </p:val>
                                        </p:tav>
                                        <p:tav tm="100000">
                                          <p:val>
                                            <p:fltVal val="0"/>
                                          </p:val>
                                        </p:tav>
                                      </p:tavLst>
                                    </p:anim>
                                    <p:animEffect transition="in" filter="fade">
                                      <p:cBhvr>
                                        <p:cTn id="15" dur="500"/>
                                        <p:tgtEl>
                                          <p:spTgt spid="16390"/>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16389"/>
                                        </p:tgtEl>
                                        <p:attrNameLst>
                                          <p:attrName>style.visibility</p:attrName>
                                        </p:attrNameLst>
                                      </p:cBhvr>
                                      <p:to>
                                        <p:strVal val="visible"/>
                                      </p:to>
                                    </p:set>
                                    <p:anim calcmode="lin" valueType="num">
                                      <p:cBhvr>
                                        <p:cTn id="18" dur="500" fill="hold"/>
                                        <p:tgtEl>
                                          <p:spTgt spid="16389"/>
                                        </p:tgtEl>
                                        <p:attrNameLst>
                                          <p:attrName>ppt_w</p:attrName>
                                        </p:attrNameLst>
                                      </p:cBhvr>
                                      <p:tavLst>
                                        <p:tav tm="0">
                                          <p:val>
                                            <p:fltVal val="0"/>
                                          </p:val>
                                        </p:tav>
                                        <p:tav tm="100000">
                                          <p:val>
                                            <p:strVal val="#ppt_w"/>
                                          </p:val>
                                        </p:tav>
                                      </p:tavLst>
                                    </p:anim>
                                    <p:anim calcmode="lin" valueType="num">
                                      <p:cBhvr>
                                        <p:cTn id="19" dur="500" fill="hold"/>
                                        <p:tgtEl>
                                          <p:spTgt spid="16389"/>
                                        </p:tgtEl>
                                        <p:attrNameLst>
                                          <p:attrName>ppt_h</p:attrName>
                                        </p:attrNameLst>
                                      </p:cBhvr>
                                      <p:tavLst>
                                        <p:tav tm="0">
                                          <p:val>
                                            <p:fltVal val="0"/>
                                          </p:val>
                                        </p:tav>
                                        <p:tav tm="100000">
                                          <p:val>
                                            <p:strVal val="#ppt_h"/>
                                          </p:val>
                                        </p:tav>
                                      </p:tavLst>
                                    </p:anim>
                                    <p:anim calcmode="lin" valueType="num">
                                      <p:cBhvr>
                                        <p:cTn id="20" dur="500" fill="hold"/>
                                        <p:tgtEl>
                                          <p:spTgt spid="16389"/>
                                        </p:tgtEl>
                                        <p:attrNameLst>
                                          <p:attrName>style.rotation</p:attrName>
                                        </p:attrNameLst>
                                      </p:cBhvr>
                                      <p:tavLst>
                                        <p:tav tm="0">
                                          <p:val>
                                            <p:fltVal val="360"/>
                                          </p:val>
                                        </p:tav>
                                        <p:tav tm="100000">
                                          <p:val>
                                            <p:fltVal val="0"/>
                                          </p:val>
                                        </p:tav>
                                      </p:tavLst>
                                    </p:anim>
                                    <p:animEffect transition="in" filter="fade">
                                      <p:cBhvr>
                                        <p:cTn id="21"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endParaRPr lang="fa-IR" altLang="fa-IR"/>
          </a:p>
        </p:txBody>
      </p:sp>
      <p:sp>
        <p:nvSpPr>
          <p:cNvPr id="17411" name="Title 1"/>
          <p:cNvSpPr>
            <a:spLocks noGrp="1"/>
          </p:cNvSpPr>
          <p:nvPr>
            <p:ph type="title"/>
          </p:nvPr>
        </p:nvSpPr>
        <p:spPr>
          <a:xfrm>
            <a:off x="928688" y="357188"/>
            <a:ext cx="7215187" cy="563562"/>
          </a:xfrm>
        </p:spPr>
        <p:txBody>
          <a:bodyPr/>
          <a:lstStyle/>
          <a:p>
            <a:pPr algn="r"/>
            <a:r>
              <a:rPr lang="fa-IR" altLang="fa-IR" b="1" smtClean="0"/>
              <a:t>سه بخش اصلی مغز</a:t>
            </a:r>
          </a:p>
        </p:txBody>
      </p:sp>
      <p:sp>
        <p:nvSpPr>
          <p:cNvPr id="17412" name="Rectangle 4"/>
          <p:cNvSpPr>
            <a:spLocks noChangeArrowheads="1"/>
          </p:cNvSpPr>
          <p:nvPr/>
        </p:nvSpPr>
        <p:spPr bwMode="auto">
          <a:xfrm>
            <a:off x="0" y="1000125"/>
            <a:ext cx="88915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just" rtl="1" eaLnBrk="1" hangingPunct="1"/>
            <a:r>
              <a:rPr lang="fa-IR" altLang="fa-IR" sz="2400"/>
              <a:t>برای بازاریابی بهتر لازم است آشنایی مختصری با مغز داشته باشیم. مغز به سه بخش عمده تقسیم می‌شود که از نظر ساختار سلولی و عملکرد باهم متفاوت هستند. با وجود اینکه این سه بخش بر فعالیت همدیگر تأثیر می‌گذارند و نمی‌توان به طور محض فعالیت مغزی خاصی را به یک بخش نسبت داد، ولی هر کدام از قسمت‌های مغز نقش ویژه‌ای دارند. این سه بخش مغز جدید، مغز میانی و مغز قدیم نام دارند.</a:t>
            </a:r>
          </a:p>
        </p:txBody>
      </p:sp>
      <p:pic>
        <p:nvPicPr>
          <p:cNvPr id="17413" name="Picture 2" descr="H:\پروژه  های ناهید\ترم4\ویدا زارع\de\nahid (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81300"/>
            <a:ext cx="3797300"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97300" y="2940050"/>
            <a:ext cx="385445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6"/>
          <p:cNvSpPr txBox="1">
            <a:spLocks noChangeArrowheads="1"/>
          </p:cNvSpPr>
          <p:nvPr/>
        </p:nvSpPr>
        <p:spPr bwMode="auto">
          <a:xfrm>
            <a:off x="8215313"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15</a:t>
            </a:r>
          </a:p>
        </p:txBody>
      </p:sp>
      <p:sp>
        <p:nvSpPr>
          <p:cNvPr id="17416" name="TextBox 7"/>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linds(horizontal)">
                                      <p:cBhvr>
                                        <p:cTn id="7" dur="5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17414"/>
                                        </p:tgtEl>
                                        <p:attrNameLst>
                                          <p:attrName>style.visibility</p:attrName>
                                        </p:attrNameLst>
                                      </p:cBhvr>
                                      <p:to>
                                        <p:strVal val="visible"/>
                                      </p:to>
                                    </p:set>
                                    <p:anim calcmode="lin" valueType="num">
                                      <p:cBhvr>
                                        <p:cTn id="12" dur="1000" fill="hold"/>
                                        <p:tgtEl>
                                          <p:spTgt spid="174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7414"/>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7414"/>
                                        </p:tgtEl>
                                        <p:attrNameLst>
                                          <p:attrName>ppt_y</p:attrName>
                                        </p:attrNameLst>
                                      </p:cBhvr>
                                      <p:tavLst>
                                        <p:tav tm="0">
                                          <p:val>
                                            <p:strVal val="#ppt_y"/>
                                          </p:val>
                                        </p:tav>
                                        <p:tav tm="100000">
                                          <p:val>
                                            <p:strVal val="#ppt_y"/>
                                          </p:val>
                                        </p:tav>
                                      </p:tavLst>
                                    </p:anim>
                                    <p:animEffect transition="in" filter="fade">
                                      <p:cBhvr>
                                        <p:cTn id="15" dur="1000"/>
                                        <p:tgtEl>
                                          <p:spTgt spid="17414"/>
                                        </p:tgtEl>
                                      </p:cBhvr>
                                    </p:animEffect>
                                  </p:childTnLst>
                                </p:cTn>
                              </p:par>
                              <p:par>
                                <p:cTn id="16" presetID="48" presetClass="entr" presetSubtype="0" accel="50000" fill="hold" nodeType="withEffect">
                                  <p:stCondLst>
                                    <p:cond delay="0"/>
                                  </p:stCondLst>
                                  <p:childTnLst>
                                    <p:set>
                                      <p:cBhvr>
                                        <p:cTn id="17" dur="1" fill="hold">
                                          <p:stCondLst>
                                            <p:cond delay="0"/>
                                          </p:stCondLst>
                                        </p:cTn>
                                        <p:tgtEl>
                                          <p:spTgt spid="17413"/>
                                        </p:tgtEl>
                                        <p:attrNameLst>
                                          <p:attrName>style.visibility</p:attrName>
                                        </p:attrNameLst>
                                      </p:cBhvr>
                                      <p:to>
                                        <p:strVal val="visible"/>
                                      </p:to>
                                    </p:set>
                                    <p:anim calcmode="lin" valueType="num">
                                      <p:cBhvr>
                                        <p:cTn id="18" dur="1000" fill="hold"/>
                                        <p:tgtEl>
                                          <p:spTgt spid="174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17413"/>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17413"/>
                                        </p:tgtEl>
                                        <p:attrNameLst>
                                          <p:attrName>ppt_y</p:attrName>
                                        </p:attrNameLst>
                                      </p:cBhvr>
                                      <p:tavLst>
                                        <p:tav tm="0">
                                          <p:val>
                                            <p:strVal val="#ppt_y"/>
                                          </p:val>
                                        </p:tav>
                                        <p:tav tm="100000">
                                          <p:val>
                                            <p:strVal val="#ppt_y"/>
                                          </p:val>
                                        </p:tav>
                                      </p:tavLst>
                                    </p:anim>
                                    <p:animEffect transition="in" filter="fade">
                                      <p:cBhvr>
                                        <p:cTn id="21" dur="1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endParaRPr lang="fa-IR" altLang="fa-IR"/>
          </a:p>
        </p:txBody>
      </p:sp>
      <p:sp>
        <p:nvSpPr>
          <p:cNvPr id="18435" name="Title 1"/>
          <p:cNvSpPr>
            <a:spLocks noGrp="1"/>
          </p:cNvSpPr>
          <p:nvPr>
            <p:ph type="title"/>
          </p:nvPr>
        </p:nvSpPr>
        <p:spPr>
          <a:xfrm>
            <a:off x="928688" y="357188"/>
            <a:ext cx="7215187" cy="563562"/>
          </a:xfrm>
        </p:spPr>
        <p:txBody>
          <a:bodyPr/>
          <a:lstStyle/>
          <a:p>
            <a:pPr algn="r"/>
            <a:r>
              <a:rPr lang="fa-IR" altLang="fa-IR" b="1" smtClean="0"/>
              <a:t>تصمیمات خرید</a:t>
            </a:r>
          </a:p>
        </p:txBody>
      </p:sp>
      <p:sp>
        <p:nvSpPr>
          <p:cNvPr id="18436" name="Rectangle 4"/>
          <p:cNvSpPr>
            <a:spLocks noChangeArrowheads="1"/>
          </p:cNvSpPr>
          <p:nvPr/>
        </p:nvSpPr>
        <p:spPr bwMode="auto">
          <a:xfrm>
            <a:off x="4643438" y="928688"/>
            <a:ext cx="4214812"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just" rtl="1" eaLnBrk="1" hangingPunct="1"/>
            <a:r>
              <a:rPr lang="fa-IR" altLang="fa-IR" sz="2400"/>
              <a:t>اما سؤال بسیار کلیدی آن است که تصمیمات خرید توسط کدام قسمت مغز انجام می‌شود؟ نکته مهمی که در بازاریابی سنتی به آن توجهی نمی‌شود این است که تصمیمات خرید ما اغلب با مغز قدیم انجام می‌شود! تا به حال بازاریابان فکر می‌کردند تمامی خریدها با بخش منطقی مغزمان انجام می‌شود. البته همیشه در طول تاریخ بازاریابان می‌دانستند که احساسات بر تصمیمات خرید تأثیر دارد. ولی اکنون مشخص شده است که تأثیرگذاری بخش احساسی و مغز قدیم بسیار فراتر از آن چیزی است که تصور می‌کردیم.</a:t>
            </a:r>
          </a:p>
        </p:txBody>
      </p:sp>
      <p:pic>
        <p:nvPicPr>
          <p:cNvPr id="5" name="Picture 4" descr="ffffffffffffffffff.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071563"/>
            <a:ext cx="3886200"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ddddddddd.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471487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ddddddddd.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43063" y="5214938"/>
            <a:ext cx="143986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ddddddddd.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938" y="5500688"/>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RRRRRRRRRRRRRRRRR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8688" y="1071563"/>
            <a:ext cx="3125787"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10"/>
          <p:cNvSpPr txBox="1">
            <a:spLocks noChangeArrowheads="1"/>
          </p:cNvSpPr>
          <p:nvPr/>
        </p:nvSpPr>
        <p:spPr bwMode="auto">
          <a:xfrm>
            <a:off x="8215313"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16</a:t>
            </a:r>
          </a:p>
        </p:txBody>
      </p:sp>
      <p:sp>
        <p:nvSpPr>
          <p:cNvPr id="18443" name="TextBox 11"/>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1000" fill="hold"/>
                                        <p:tgtEl>
                                          <p:spTgt spid="1843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843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8436"/>
                                        </p:tgtEl>
                                        <p:attrNameLst>
                                          <p:attrName>ppt_y</p:attrName>
                                        </p:attrNameLst>
                                      </p:cBhvr>
                                      <p:tavLst>
                                        <p:tav tm="0">
                                          <p:val>
                                            <p:strVal val="#ppt_y"/>
                                          </p:val>
                                        </p:tav>
                                        <p:tav tm="100000">
                                          <p:val>
                                            <p:strVal val="#ppt_y"/>
                                          </p:val>
                                        </p:tav>
                                      </p:tavLst>
                                    </p:anim>
                                    <p:animEffect transition="in" filter="fade">
                                      <p:cBhvr>
                                        <p:cTn id="10" dur="1000"/>
                                        <p:tgtEl>
                                          <p:spTgt spid="1843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Bottom)">
                                      <p:cBhvr>
                                        <p:cTn id="15" dur="500"/>
                                        <p:tgtEl>
                                          <p:spTgt spid="10"/>
                                        </p:tgtEl>
                                      </p:cBhvr>
                                    </p:animEffect>
                                  </p:childTnLst>
                                </p:cTn>
                              </p:par>
                              <p:par>
                                <p:cTn id="16" presetID="1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Effect transition="in" filter="fade">
                                      <p:cBhvr>
                                        <p:cTn id="26" dur="1000"/>
                                        <p:tgtEl>
                                          <p:spTgt spid="7"/>
                                        </p:tgtEl>
                                      </p:cBhvr>
                                    </p:animEffect>
                                  </p:childTnLst>
                                </p:cTn>
                              </p:par>
                              <p:par>
                                <p:cTn id="27" presetID="48" presetClass="entr" presetSubtype="0" accel="5000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8"/>
                                        </p:tgtEl>
                                        <p:attrNameLst>
                                          <p:attrName>ppt_y</p:attrName>
                                        </p:attrNameLst>
                                      </p:cBhvr>
                                      <p:tavLst>
                                        <p:tav tm="0">
                                          <p:val>
                                            <p:strVal val="#ppt_y"/>
                                          </p:val>
                                        </p:tav>
                                        <p:tav tm="100000">
                                          <p:val>
                                            <p:strVal val="#ppt_y"/>
                                          </p:val>
                                        </p:tav>
                                      </p:tavLst>
                                    </p:anim>
                                    <p:animEffect transition="in" filter="fade">
                                      <p:cBhvr>
                                        <p:cTn id="32" dur="1000"/>
                                        <p:tgtEl>
                                          <p:spTgt spid="8"/>
                                        </p:tgtEl>
                                      </p:cBhvr>
                                    </p:animEffect>
                                  </p:childTnLst>
                                </p:cTn>
                              </p:par>
                              <p:par>
                                <p:cTn id="33" presetID="48" presetClass="entr" presetSubtype="0" accel="5000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9"/>
                                        </p:tgtEl>
                                        <p:attrNameLst>
                                          <p:attrName>ppt_y</p:attrName>
                                        </p:attrNameLst>
                                      </p:cBhvr>
                                      <p:tavLst>
                                        <p:tav tm="0">
                                          <p:val>
                                            <p:strVal val="#ppt_y"/>
                                          </p:val>
                                        </p:tav>
                                        <p:tav tm="100000">
                                          <p:val>
                                            <p:strVal val="#ppt_y"/>
                                          </p:val>
                                        </p:tav>
                                      </p:tavLst>
                                    </p:anim>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214313" y="1000125"/>
            <a:ext cx="87868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just" rtl="1" eaLnBrk="1" hangingPunct="1"/>
            <a:r>
              <a:rPr lang="ar-SA" altLang="fa-IR" sz="2800"/>
              <a:t>پراکندن پیام میان مردم به هر تعداد که ممکن است، بدون این‌ که پولی برای تبلیغات صرف شود. در واقع این نوع بازاریابی، مانند ویروس خود را تکثیر می‌کند و مشتری منتشرکننده آن است. متداول‌ترین روش برای انجام این نوع بازاریابی شبکه جهانی اینترنت است که با افزایش تعداد کاربران اینترنت، اهمیت آن روز به روز افزایش بیشتری می‌یابد. </a:t>
            </a:r>
            <a:endParaRPr lang="en-US" altLang="fa-IR" sz="2800"/>
          </a:p>
        </p:txBody>
      </p:sp>
      <p:sp>
        <p:nvSpPr>
          <p:cNvPr id="19459" name="Rectangle 5"/>
          <p:cNvSpPr>
            <a:spLocks noChangeArrowheads="1"/>
          </p:cNvSpPr>
          <p:nvPr/>
        </p:nvSpPr>
        <p:spPr bwMode="auto">
          <a:xfrm>
            <a:off x="3429000" y="357188"/>
            <a:ext cx="4076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ar-SA" altLang="fa-IR" sz="3200" b="1">
                <a:solidFill>
                  <a:schemeClr val="bg1"/>
                </a:solidFill>
                <a:cs typeface="B Titr" panose="00000700000000000000" pitchFamily="2" charset="-78"/>
              </a:rPr>
              <a:t>مقصود از بازاریابی چیست؟</a:t>
            </a:r>
            <a:endParaRPr lang="en-US" altLang="fa-IR" sz="3200" b="1">
              <a:solidFill>
                <a:schemeClr val="bg1"/>
              </a:solidFill>
              <a:ea typeface="Calibri" panose="020F0502020204030204" pitchFamily="34" charset="0"/>
              <a:cs typeface="B Titr" panose="00000700000000000000" pitchFamily="2" charset="-78"/>
            </a:endParaRPr>
          </a:p>
        </p:txBody>
      </p:sp>
      <p:pic>
        <p:nvPicPr>
          <p:cNvPr id="19461" name="Picture 5" descr="social-media-marketin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3786188"/>
            <a:ext cx="4786313"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5"/>
          <p:cNvSpPr txBox="1">
            <a:spLocks noChangeArrowheads="1"/>
          </p:cNvSpPr>
          <p:nvPr/>
        </p:nvSpPr>
        <p:spPr bwMode="auto">
          <a:xfrm>
            <a:off x="8215313"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17</a:t>
            </a:r>
          </a:p>
        </p:txBody>
      </p:sp>
      <p:sp>
        <p:nvSpPr>
          <p:cNvPr id="19462" name="TextBox 6"/>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pic>
        <p:nvPicPr>
          <p:cNvPr id="8" name="Picture 4" descr="post-18369-0-42244900-139305856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57500"/>
            <a:ext cx="3571875"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linds(horizontal)">
                                      <p:cBhvr>
                                        <p:cTn id="7" dur="5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nodeType="clickEffect">
                                  <p:stCondLst>
                                    <p:cond delay="0"/>
                                  </p:stCondLst>
                                  <p:childTnLst>
                                    <p:set>
                                      <p:cBhvr>
                                        <p:cTn id="11" dur="1" fill="hold">
                                          <p:stCondLst>
                                            <p:cond delay="0"/>
                                          </p:stCondLst>
                                        </p:cTn>
                                        <p:tgtEl>
                                          <p:spTgt spid="19461"/>
                                        </p:tgtEl>
                                        <p:attrNameLst>
                                          <p:attrName>style.visibility</p:attrName>
                                        </p:attrNameLst>
                                      </p:cBhvr>
                                      <p:to>
                                        <p:strVal val="visible"/>
                                      </p:to>
                                    </p:set>
                                    <p:anim calcmode="lin" valueType="num">
                                      <p:cBhvr additive="base">
                                        <p:cTn id="12" dur="5000" fill="hold"/>
                                        <p:tgtEl>
                                          <p:spTgt spid="19461"/>
                                        </p:tgtEl>
                                        <p:attrNameLst>
                                          <p:attrName>ppt_x</p:attrName>
                                        </p:attrNameLst>
                                      </p:cBhvr>
                                      <p:tavLst>
                                        <p:tav tm="0">
                                          <p:val>
                                            <p:strVal val="#ppt_x"/>
                                          </p:val>
                                        </p:tav>
                                        <p:tav tm="100000">
                                          <p:val>
                                            <p:strVal val="#ppt_x"/>
                                          </p:val>
                                        </p:tav>
                                      </p:tavLst>
                                    </p:anim>
                                    <p:anim calcmode="lin" valueType="num">
                                      <p:cBhvr additive="base">
                                        <p:cTn id="13" dur="5000" fill="hold"/>
                                        <p:tgtEl>
                                          <p:spTgt spid="19461"/>
                                        </p:tgtEl>
                                        <p:attrNameLst>
                                          <p:attrName>ppt_y</p:attrName>
                                        </p:attrNameLst>
                                      </p:cBhvr>
                                      <p:tavLst>
                                        <p:tav tm="0">
                                          <p:val>
                                            <p:strVal val="1+#ppt_h/2"/>
                                          </p:val>
                                        </p:tav>
                                        <p:tav tm="100000">
                                          <p:val>
                                            <p:strVal val="#ppt_y"/>
                                          </p:val>
                                        </p:tav>
                                      </p:tavLst>
                                    </p:anim>
                                  </p:childTnLst>
                                </p:cTn>
                              </p:par>
                              <p:par>
                                <p:cTn id="14" presetID="7"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0" fill="hold"/>
                                        <p:tgtEl>
                                          <p:spTgt spid="8"/>
                                        </p:tgtEl>
                                        <p:attrNameLst>
                                          <p:attrName>ppt_x</p:attrName>
                                        </p:attrNameLst>
                                      </p:cBhvr>
                                      <p:tavLst>
                                        <p:tav tm="0">
                                          <p:val>
                                            <p:strVal val="#ppt_x"/>
                                          </p:val>
                                        </p:tav>
                                        <p:tav tm="100000">
                                          <p:val>
                                            <p:strVal val="#ppt_x"/>
                                          </p:val>
                                        </p:tav>
                                      </p:tavLst>
                                    </p:anim>
                                    <p:anim calcmode="lin" valueType="num">
                                      <p:cBhvr additive="base">
                                        <p:cTn id="17"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a:xfrm>
            <a:off x="2724150" y="357188"/>
            <a:ext cx="6705600" cy="563562"/>
          </a:xfrm>
        </p:spPr>
        <p:txBody>
          <a:bodyPr/>
          <a:lstStyle/>
          <a:p>
            <a:r>
              <a:rPr lang="ar-SA" altLang="fa-IR" b="1" smtClean="0"/>
              <a:t>بازاریابی ویروسی راهبردی چیست؟</a:t>
            </a:r>
            <a:endParaRPr lang="en-US" altLang="fa-IR" smtClean="0"/>
          </a:p>
        </p:txBody>
      </p:sp>
      <p:sp>
        <p:nvSpPr>
          <p:cNvPr id="3" name="Content Placeholder 2"/>
          <p:cNvSpPr>
            <a:spLocks noGrp="1"/>
          </p:cNvSpPr>
          <p:nvPr>
            <p:ph idx="1"/>
          </p:nvPr>
        </p:nvSpPr>
        <p:spPr>
          <a:xfrm>
            <a:off x="214313" y="1000125"/>
            <a:ext cx="8929687" cy="2209800"/>
          </a:xfrm>
        </p:spPr>
        <p:txBody>
          <a:bodyPr/>
          <a:lstStyle/>
          <a:p>
            <a:pPr algn="just" rtl="1"/>
            <a:r>
              <a:rPr lang="ar-SA" altLang="fa-IR" b="0" smtClean="0">
                <a:cs typeface="B Nazanin" panose="00000400000000000000" pitchFamily="2" charset="-78"/>
              </a:rPr>
              <a:t>شرکتهایی از طريق پيامهايي دربرنامه‌هاي پست الکترونيک براي خود تبليغ مي‌کنند. بر اساس اين روش هر نامه‌اي که توسط خدمات پست الکترونيک اين شرکتها صادر مي شود، حاوي پيام تبليغاتي مختصر و مفيدي است، يعني به تعداد نامه‌هايي که مردم با استفاده از خدمات اين شرکتها بين هم مبادله مي‌كنند، اين پيامها هم توزيع مي‌شود. </a:t>
            </a:r>
            <a:endParaRPr lang="en-US" altLang="fa-IR" smtClean="0">
              <a:cs typeface="B Nazanin" panose="00000400000000000000" pitchFamily="2" charset="-78"/>
            </a:endParaRPr>
          </a:p>
        </p:txBody>
      </p:sp>
      <p:pic>
        <p:nvPicPr>
          <p:cNvPr id="5" name="Picture 4" descr="4444444444444444444.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3143250"/>
            <a:ext cx="3998912"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777777777777777777777777777777777777777777777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57500"/>
            <a:ext cx="3106738"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6"/>
          <p:cNvSpPr txBox="1">
            <a:spLocks noChangeArrowheads="1"/>
          </p:cNvSpPr>
          <p:nvPr/>
        </p:nvSpPr>
        <p:spPr bwMode="auto">
          <a:xfrm>
            <a:off x="8215313"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18</a:t>
            </a:r>
          </a:p>
        </p:txBody>
      </p:sp>
      <p:sp>
        <p:nvSpPr>
          <p:cNvPr id="20487" name="TextBox 7"/>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linds(horizontal)">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1214438" y="357188"/>
            <a:ext cx="6705600" cy="563562"/>
          </a:xfrm>
        </p:spPr>
        <p:txBody>
          <a:bodyPr/>
          <a:lstStyle/>
          <a:p>
            <a:pPr algn="r"/>
            <a:r>
              <a:rPr lang="ar-SA" altLang="fa-IR" b="1" smtClean="0"/>
              <a:t>بازاریابی ویروسی</a:t>
            </a:r>
            <a:endParaRPr lang="en-US" altLang="fa-IR" smtClean="0"/>
          </a:p>
        </p:txBody>
      </p:sp>
      <p:sp>
        <p:nvSpPr>
          <p:cNvPr id="3" name="Content Placeholder 2"/>
          <p:cNvSpPr>
            <a:spLocks noGrp="1"/>
          </p:cNvSpPr>
          <p:nvPr>
            <p:ph idx="1"/>
          </p:nvPr>
        </p:nvSpPr>
        <p:spPr>
          <a:xfrm>
            <a:off x="0" y="1076325"/>
            <a:ext cx="9144000" cy="1638300"/>
          </a:xfrm>
        </p:spPr>
        <p:txBody>
          <a:bodyPr/>
          <a:lstStyle/>
          <a:p>
            <a:pPr algn="just" rtl="1"/>
            <a:r>
              <a:rPr lang="ar-SA" altLang="fa-IR" b="0" smtClean="0">
                <a:cs typeface="B Nazanin" panose="00000400000000000000" pitchFamily="2" charset="-78"/>
              </a:rPr>
              <a:t>بازاريابي ويروسي هر استراتژي است که افراد را به انتقال پيام بازاريابي به ديگران تشويق می‌کند و ايجادکننده امکان رشد ترويجي در نمايش و نفوذ پيام است.</a:t>
            </a:r>
            <a:endParaRPr lang="en-US" altLang="fa-IR" b="0" smtClean="0">
              <a:cs typeface="B Nazanin" panose="00000400000000000000" pitchFamily="2" charset="-78"/>
            </a:endParaRPr>
          </a:p>
        </p:txBody>
      </p:sp>
      <p:pic>
        <p:nvPicPr>
          <p:cNvPr id="4" name="Picture 3" descr="dropped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200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ms_market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24200"/>
            <a:ext cx="523875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5"/>
          <p:cNvSpPr txBox="1">
            <a:spLocks noChangeArrowheads="1"/>
          </p:cNvSpPr>
          <p:nvPr/>
        </p:nvSpPr>
        <p:spPr bwMode="auto">
          <a:xfrm>
            <a:off x="8215313"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19</a:t>
            </a:r>
          </a:p>
        </p:txBody>
      </p:sp>
      <p:sp>
        <p:nvSpPr>
          <p:cNvPr id="21511" name="TextBox 6"/>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1214438" y="357188"/>
            <a:ext cx="6705600" cy="563562"/>
          </a:xfrm>
        </p:spPr>
        <p:txBody>
          <a:bodyPr/>
          <a:lstStyle/>
          <a:p>
            <a:pPr algn="r"/>
            <a:r>
              <a:rPr lang="ar-SA" altLang="fa-IR" b="1" smtClean="0"/>
              <a:t>دلیل محبوبیت بازاریابی ویروسی</a:t>
            </a:r>
            <a:endParaRPr lang="en-US" altLang="fa-IR" smtClean="0"/>
          </a:p>
        </p:txBody>
      </p:sp>
      <p:sp>
        <p:nvSpPr>
          <p:cNvPr id="3" name="Content Placeholder 2"/>
          <p:cNvSpPr>
            <a:spLocks noGrp="1"/>
          </p:cNvSpPr>
          <p:nvPr>
            <p:ph idx="1"/>
          </p:nvPr>
        </p:nvSpPr>
        <p:spPr>
          <a:xfrm>
            <a:off x="0" y="1076325"/>
            <a:ext cx="9144000" cy="1638300"/>
          </a:xfrm>
        </p:spPr>
        <p:txBody>
          <a:bodyPr/>
          <a:lstStyle/>
          <a:p>
            <a:pPr algn="just" rtl="1"/>
            <a:r>
              <a:rPr lang="ar-SA" altLang="fa-IR" b="0" smtClean="0">
                <a:cs typeface="B Nazanin" panose="00000400000000000000" pitchFamily="2" charset="-78"/>
              </a:rPr>
              <a:t>شبکه‌هاي اجتماعي کاملاً به سمت وب حرکت کرده‌اند. اکنون بخش بزرگي از دوستان و اعضاي خانواده هر شخص روي خط است يا به زودي به آن متصل مي‌شود. تماس شخصي بر روي وب تقريباً به صورت رايگان است. هر شخص مي تواند در عرض کمتر از يک روز با صد نفر ارتباط برقرار کند و هر کدام از اين صد نفر نيز به نوبه خود مي‌توانند با بيش از صد نفر ديگر ارتباط برقرار سازند.</a:t>
            </a:r>
            <a:endParaRPr lang="en-US" altLang="fa-IR" b="0" smtClean="0">
              <a:cs typeface="B Nazanin" panose="00000400000000000000" pitchFamily="2" charset="-78"/>
            </a:endParaRPr>
          </a:p>
        </p:txBody>
      </p:sp>
      <p:pic>
        <p:nvPicPr>
          <p:cNvPr id="4" name="Picture 3" descr="iiiiiiiiiiiiiiiiiiiii.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311525"/>
            <a:ext cx="4752975"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2222222222222222222222222222222222225.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3500438"/>
            <a:ext cx="320040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5"/>
          <p:cNvSpPr txBox="1">
            <a:spLocks noChangeArrowheads="1"/>
          </p:cNvSpPr>
          <p:nvPr/>
        </p:nvSpPr>
        <p:spPr bwMode="auto">
          <a:xfrm>
            <a:off x="8215313"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20</a:t>
            </a:r>
          </a:p>
        </p:txBody>
      </p:sp>
      <p:sp>
        <p:nvSpPr>
          <p:cNvPr id="22535" name="TextBox 6"/>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r"/>
            <a:r>
              <a:rPr lang="ar-SA" altLang="fa-IR" b="1" smtClean="0"/>
              <a:t>انواع بازاريابي ويروسي</a:t>
            </a:r>
            <a:endParaRPr lang="en-US" altLang="fa-IR" smtClean="0"/>
          </a:p>
        </p:txBody>
      </p:sp>
      <p:sp>
        <p:nvSpPr>
          <p:cNvPr id="3" name="Content Placeholder 2"/>
          <p:cNvSpPr>
            <a:spLocks noGrp="1"/>
          </p:cNvSpPr>
          <p:nvPr>
            <p:ph idx="1"/>
          </p:nvPr>
        </p:nvSpPr>
        <p:spPr>
          <a:xfrm>
            <a:off x="6143625" y="1076325"/>
            <a:ext cx="3000375" cy="3424238"/>
          </a:xfrm>
        </p:spPr>
        <p:txBody>
          <a:bodyPr/>
          <a:lstStyle/>
          <a:p>
            <a:pPr algn="just" rtl="1"/>
            <a:r>
              <a:rPr lang="ar-SA" altLang="fa-IR" smtClean="0">
                <a:cs typeface="B Nazanin" panose="00000400000000000000" pitchFamily="2" charset="-78"/>
              </a:rPr>
              <a:t>ويروسي ارزشي</a:t>
            </a:r>
            <a:endParaRPr lang="en-US" altLang="fa-IR" smtClean="0">
              <a:cs typeface="B Nazanin" panose="00000400000000000000" pitchFamily="2" charset="-78"/>
            </a:endParaRPr>
          </a:p>
          <a:p>
            <a:pPr algn="just" rtl="1"/>
            <a:r>
              <a:rPr lang="ar-SA" altLang="fa-IR" smtClean="0">
                <a:cs typeface="B Nazanin" panose="00000400000000000000" pitchFamily="2" charset="-78"/>
              </a:rPr>
              <a:t>ويروسي حيله‌اي</a:t>
            </a:r>
            <a:endParaRPr lang="en-US" altLang="fa-IR" smtClean="0">
              <a:cs typeface="B Nazanin" panose="00000400000000000000" pitchFamily="2" charset="-78"/>
            </a:endParaRPr>
          </a:p>
          <a:p>
            <a:pPr algn="just" rtl="1"/>
            <a:r>
              <a:rPr lang="ar-SA" altLang="fa-IR" smtClean="0">
                <a:cs typeface="B Nazanin" panose="00000400000000000000" pitchFamily="2" charset="-78"/>
              </a:rPr>
              <a:t>ويروسي حیاتی</a:t>
            </a:r>
            <a:endParaRPr lang="en-US" altLang="fa-IR" smtClean="0">
              <a:cs typeface="B Nazanin" panose="00000400000000000000" pitchFamily="2" charset="-78"/>
            </a:endParaRPr>
          </a:p>
          <a:p>
            <a:pPr algn="just" rtl="1"/>
            <a:r>
              <a:rPr lang="ar-SA" altLang="fa-IR" smtClean="0">
                <a:cs typeface="B Nazanin" panose="00000400000000000000" pitchFamily="2" charset="-78"/>
              </a:rPr>
              <a:t>ويروسي مارپيچي</a:t>
            </a:r>
            <a:endParaRPr lang="en-US" altLang="fa-IR" smtClean="0">
              <a:cs typeface="B Nazanin" panose="00000400000000000000" pitchFamily="2" charset="-78"/>
            </a:endParaRPr>
          </a:p>
          <a:p>
            <a:pPr algn="just" rtl="1"/>
            <a:r>
              <a:rPr lang="ar-SA" altLang="fa-IR" smtClean="0">
                <a:cs typeface="B Nazanin" panose="00000400000000000000" pitchFamily="2" charset="-78"/>
              </a:rPr>
              <a:t>ويروسي ناخوشايند</a:t>
            </a:r>
            <a:endParaRPr lang="en-US" altLang="fa-IR" b="0" smtClean="0">
              <a:cs typeface="B Nazanin" panose="00000400000000000000" pitchFamily="2" charset="-78"/>
            </a:endParaRPr>
          </a:p>
        </p:txBody>
      </p:sp>
      <p:pic>
        <p:nvPicPr>
          <p:cNvPr id="7" name="Picture 6" descr="RRRRRRRRRRRRRRRRR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72188" y="3714750"/>
            <a:ext cx="200025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oooooo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813" y="642938"/>
            <a:ext cx="5181601"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lllllllllllllllllllllllll.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3276600"/>
            <a:ext cx="34163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9"/>
          <p:cNvSpPr txBox="1">
            <a:spLocks noChangeArrowheads="1"/>
          </p:cNvSpPr>
          <p:nvPr/>
        </p:nvSpPr>
        <p:spPr bwMode="auto">
          <a:xfrm>
            <a:off x="8215313"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21</a:t>
            </a:r>
          </a:p>
        </p:txBody>
      </p:sp>
      <p:sp>
        <p:nvSpPr>
          <p:cNvPr id="23560" name="TextBox 10"/>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 calcmode="lin" valueType="num">
                                      <p:cBhvr>
                                        <p:cTn id="17" dur="500" fill="hold"/>
                                        <p:tgtEl>
                                          <p:spTgt spid="9"/>
                                        </p:tgtEl>
                                        <p:attrNameLst>
                                          <p:attrName>style.rotation</p:attrName>
                                        </p:attrNameLst>
                                      </p:cBhvr>
                                      <p:tavLst>
                                        <p:tav tm="0">
                                          <p:val>
                                            <p:fltVal val="360"/>
                                          </p:val>
                                        </p:tav>
                                        <p:tav tm="100000">
                                          <p:val>
                                            <p:fltVal val="0"/>
                                          </p:val>
                                        </p:tav>
                                      </p:tavLst>
                                    </p:anim>
                                    <p:animEffect transition="in" filter="fade">
                                      <p:cBhvr>
                                        <p:cTn id="18" dur="500"/>
                                        <p:tgtEl>
                                          <p:spTgt spid="9"/>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blinds(horizontal)">
                                      <p:cBhvr>
                                        <p:cTn id="29" dur="500"/>
                                        <p:tgtEl>
                                          <p:spTgt spid="3">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linds(horizontal)">
                                      <p:cBhvr>
                                        <p:cTn id="34" dur="500"/>
                                        <p:tgtEl>
                                          <p:spTgt spid="3">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blinds(horizontal)">
                                      <p:cBhvr>
                                        <p:cTn id="39" dur="500"/>
                                        <p:tgtEl>
                                          <p:spTgt spid="3">
                                            <p:txEl>
                                              <p:pRg st="2" end="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blinds(horizontal)">
                                      <p:cBhvr>
                                        <p:cTn id="44" dur="500"/>
                                        <p:tgtEl>
                                          <p:spTgt spid="3">
                                            <p:txEl>
                                              <p:pRg st="3" end="3"/>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blinds(horizontal)">
                                      <p:cBhvr>
                                        <p:cTn id="4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endParaRPr lang="fa-IR" altLang="fa-IR"/>
          </a:p>
        </p:txBody>
      </p:sp>
      <p:sp>
        <p:nvSpPr>
          <p:cNvPr id="6147" name="Title 1"/>
          <p:cNvSpPr>
            <a:spLocks noGrp="1"/>
          </p:cNvSpPr>
          <p:nvPr>
            <p:ph type="title"/>
          </p:nvPr>
        </p:nvSpPr>
        <p:spPr>
          <a:xfrm>
            <a:off x="2571750" y="357188"/>
            <a:ext cx="3643313" cy="563562"/>
          </a:xfrm>
        </p:spPr>
        <p:txBody>
          <a:bodyPr/>
          <a:lstStyle/>
          <a:p>
            <a:r>
              <a:rPr lang="fa-IR" altLang="fa-IR" b="1" smtClean="0"/>
              <a:t>بازاریابی عصبی چیست؟</a:t>
            </a:r>
          </a:p>
        </p:txBody>
      </p:sp>
      <p:sp>
        <p:nvSpPr>
          <p:cNvPr id="6148" name="Rectangle 3"/>
          <p:cNvSpPr>
            <a:spLocks noChangeArrowheads="1"/>
          </p:cNvSpPr>
          <p:nvPr/>
        </p:nvSpPr>
        <p:spPr bwMode="auto">
          <a:xfrm>
            <a:off x="428625" y="1143000"/>
            <a:ext cx="8215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just" rtl="1" eaLnBrk="1" hangingPunct="1"/>
            <a:r>
              <a:rPr lang="fa-IR" altLang="fa-IR" sz="2400"/>
              <a:t>بازاریابی عصبی اخیرا مورد توجه فراوانی قرار گرفته است. این علم جدید تلفیق دو علم بازاریابی و عصب‌شناسی است. بازاریابی عصبی درک عملکرد مغز بدون وارد شدن در جزئیات پیچیده آن است تا از آن برای بهبود عملیات بازاریابی استفاده کنیم.</a:t>
            </a:r>
            <a:endParaRPr lang="fa-IR" altLang="fa-IR"/>
          </a:p>
        </p:txBody>
      </p:sp>
      <p:pic>
        <p:nvPicPr>
          <p:cNvPr id="6149" name="Picture 5" descr="2591698617533412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36838"/>
            <a:ext cx="7192962" cy="390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5"/>
          <p:cNvSpPr txBox="1">
            <a:spLocks noChangeArrowheads="1"/>
          </p:cNvSpPr>
          <p:nvPr/>
        </p:nvSpPr>
        <p:spPr bwMode="auto">
          <a:xfrm>
            <a:off x="8358188"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4</a:t>
            </a:r>
          </a:p>
        </p:txBody>
      </p:sp>
      <p:sp>
        <p:nvSpPr>
          <p:cNvPr id="6151" name="TextBox 6"/>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149"/>
                                        </p:tgtEl>
                                        <p:attrNameLst>
                                          <p:attrName>style.visibility</p:attrName>
                                        </p:attrNameLst>
                                      </p:cBhvr>
                                      <p:to>
                                        <p:strVal val="visible"/>
                                      </p:to>
                                    </p:set>
                                    <p:anim calcmode="lin" valueType="num">
                                      <p:cBhvr>
                                        <p:cTn id="7" dur="1000" fill="hold"/>
                                        <p:tgtEl>
                                          <p:spTgt spid="6149"/>
                                        </p:tgtEl>
                                        <p:attrNameLst>
                                          <p:attrName>ppt_w</p:attrName>
                                        </p:attrNameLst>
                                      </p:cBhvr>
                                      <p:tavLst>
                                        <p:tav tm="0">
                                          <p:val>
                                            <p:fltVal val="0"/>
                                          </p:val>
                                        </p:tav>
                                        <p:tav tm="100000">
                                          <p:val>
                                            <p:strVal val="#ppt_w"/>
                                          </p:val>
                                        </p:tav>
                                      </p:tavLst>
                                    </p:anim>
                                    <p:anim calcmode="lin" valueType="num">
                                      <p:cBhvr>
                                        <p:cTn id="8" dur="1000" fill="hold"/>
                                        <p:tgtEl>
                                          <p:spTgt spid="6149"/>
                                        </p:tgtEl>
                                        <p:attrNameLst>
                                          <p:attrName>ppt_h</p:attrName>
                                        </p:attrNameLst>
                                      </p:cBhvr>
                                      <p:tavLst>
                                        <p:tav tm="0">
                                          <p:val>
                                            <p:fltVal val="0"/>
                                          </p:val>
                                        </p:tav>
                                        <p:tav tm="100000">
                                          <p:val>
                                            <p:strVal val="#ppt_h"/>
                                          </p:val>
                                        </p:tav>
                                      </p:tavLst>
                                    </p:anim>
                                    <p:anim calcmode="lin" valueType="num">
                                      <p:cBhvr>
                                        <p:cTn id="9" dur="1000" fill="hold"/>
                                        <p:tgtEl>
                                          <p:spTgt spid="6149"/>
                                        </p:tgtEl>
                                        <p:attrNameLst>
                                          <p:attrName>style.rotation</p:attrName>
                                        </p:attrNameLst>
                                      </p:cBhvr>
                                      <p:tavLst>
                                        <p:tav tm="0">
                                          <p:val>
                                            <p:fltVal val="90"/>
                                          </p:val>
                                        </p:tav>
                                        <p:tav tm="100000">
                                          <p:val>
                                            <p:fltVal val="0"/>
                                          </p:val>
                                        </p:tav>
                                      </p:tavLst>
                                    </p:anim>
                                    <p:animEffect transition="in" filter="fade">
                                      <p:cBhvr>
                                        <p:cTn id="10" dur="1000"/>
                                        <p:tgtEl>
                                          <p:spTgt spid="614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checkerboard(across)">
                                      <p:cBhvr>
                                        <p:cTn id="15"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3786188" y="357188"/>
            <a:ext cx="6705600" cy="563562"/>
          </a:xfrm>
        </p:spPr>
        <p:txBody>
          <a:bodyPr/>
          <a:lstStyle/>
          <a:p>
            <a:r>
              <a:rPr lang="ar-SA" altLang="fa-IR" b="1" smtClean="0"/>
              <a:t>مشکلات بازاريابي ويروسي</a:t>
            </a:r>
            <a:endParaRPr lang="en-US" altLang="fa-IR" smtClean="0"/>
          </a:p>
        </p:txBody>
      </p:sp>
      <p:sp>
        <p:nvSpPr>
          <p:cNvPr id="3" name="Content Placeholder 2"/>
          <p:cNvSpPr>
            <a:spLocks noGrp="1"/>
          </p:cNvSpPr>
          <p:nvPr>
            <p:ph idx="1"/>
          </p:nvPr>
        </p:nvSpPr>
        <p:spPr/>
        <p:txBody>
          <a:bodyPr/>
          <a:lstStyle/>
          <a:p>
            <a:pPr algn="r" rtl="1"/>
            <a:r>
              <a:rPr lang="ar-SA" altLang="fa-IR" smtClean="0">
                <a:cs typeface="B Nazanin" panose="00000400000000000000" pitchFamily="2" charset="-78"/>
              </a:rPr>
              <a:t>کنترل نام و نشان تجاري</a:t>
            </a:r>
            <a:endParaRPr lang="en-US" altLang="fa-IR" smtClean="0">
              <a:cs typeface="B Nazanin" panose="00000400000000000000" pitchFamily="2" charset="-78"/>
            </a:endParaRPr>
          </a:p>
          <a:p>
            <a:pPr algn="r" rtl="1"/>
            <a:r>
              <a:rPr lang="ar-SA" altLang="fa-IR" smtClean="0">
                <a:cs typeface="B Nazanin" panose="00000400000000000000" pitchFamily="2" charset="-78"/>
              </a:rPr>
              <a:t>رشد بدون نمودار (نگاره)</a:t>
            </a:r>
            <a:r>
              <a:rPr lang="en-US" altLang="fa-IR" smtClean="0">
                <a:cs typeface="B Nazanin" panose="00000400000000000000" pitchFamily="2" charset="-78"/>
              </a:rPr>
              <a:t> </a:t>
            </a:r>
          </a:p>
          <a:p>
            <a:pPr algn="r" rtl="1"/>
            <a:r>
              <a:rPr lang="ar-SA" altLang="fa-IR" smtClean="0">
                <a:cs typeface="B Nazanin" panose="00000400000000000000" pitchFamily="2" charset="-78"/>
              </a:rPr>
              <a:t>فقدان سنجش و اندازه گيري</a:t>
            </a:r>
            <a:endParaRPr lang="en-US" altLang="fa-IR" smtClean="0">
              <a:cs typeface="B Nazanin" panose="00000400000000000000" pitchFamily="2" charset="-78"/>
            </a:endParaRPr>
          </a:p>
          <a:p>
            <a:pPr algn="r" rtl="1"/>
            <a:r>
              <a:rPr lang="ar-SA" altLang="fa-IR" smtClean="0">
                <a:cs typeface="B Nazanin" panose="00000400000000000000" pitchFamily="2" charset="-78"/>
              </a:rPr>
              <a:t>تهديد روابط شخصي</a:t>
            </a:r>
            <a:endParaRPr lang="en-US" altLang="fa-IR" smtClean="0">
              <a:cs typeface="B Nazanin" panose="00000400000000000000" pitchFamily="2" charset="-78"/>
            </a:endParaRPr>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pic>
        <p:nvPicPr>
          <p:cNvPr id="6" name="Picture 5" descr="jjjjjjjjjjjjjjjjjjjjjjjjjjjjjjjjjjjjjjjjjjjjjjj.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938" y="857250"/>
            <a:ext cx="6577013"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kkkk.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928938"/>
            <a:ext cx="321468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Box 7"/>
          <p:cNvSpPr txBox="1">
            <a:spLocks noChangeArrowheads="1"/>
          </p:cNvSpPr>
          <p:nvPr/>
        </p:nvSpPr>
        <p:spPr bwMode="auto">
          <a:xfrm>
            <a:off x="8215313"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22</a:t>
            </a:r>
          </a:p>
        </p:txBody>
      </p:sp>
      <p:sp>
        <p:nvSpPr>
          <p:cNvPr id="24584" name="TextBox 8"/>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horizontal)">
                                      <p:cBhvr>
                                        <p:cTn id="25" dur="500"/>
                                        <p:tgtEl>
                                          <p:spTgt spid="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linds(horizontal)">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43000" y="381000"/>
            <a:ext cx="7572375" cy="563563"/>
          </a:xfrm>
        </p:spPr>
        <p:txBody>
          <a:bodyPr/>
          <a:lstStyle/>
          <a:p>
            <a:r>
              <a:rPr lang="ar-SA" altLang="fa-IR" b="1" smtClean="0"/>
              <a:t>برخی راهکارهای غلبه بر مشکلات بازاریابی ویروسی</a:t>
            </a:r>
            <a:endParaRPr lang="en-US" altLang="fa-IR" smtClean="0"/>
          </a:p>
        </p:txBody>
      </p:sp>
      <p:sp>
        <p:nvSpPr>
          <p:cNvPr id="50178" name="Rectangle 2"/>
          <p:cNvSpPr>
            <a:spLocks noChangeArrowheads="1"/>
          </p:cNvSpPr>
          <p:nvPr/>
        </p:nvSpPr>
        <p:spPr bwMode="auto">
          <a:xfrm>
            <a:off x="214313" y="1071563"/>
            <a:ext cx="864393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42875"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justLow" rtl="1"/>
            <a:r>
              <a:rPr lang="ar-SA" altLang="fa-IR" sz="2800">
                <a:solidFill>
                  <a:srgbClr val="000000"/>
                </a:solidFill>
                <a:latin typeface="Tahoma" panose="020B0604030504040204" pitchFamily="34" charset="0"/>
              </a:rPr>
              <a:t>بازاريابي ويروسي به مردم اين امكان را مي‌دهد تا از محصولات و سرويسهاي شما به صورت رايگان استفاده كنند. اين امكان در جهت چند برابر كردن و سرعت بخشيدن به فروش شما در اينترنت بسيار موثر خواهد بود. ايده پنهان در بازاريابي ويروسي اين است كه شما تبليغ خود را به همراه جايزه‌اي در اختيار ديگران براي استفاده يا هديه آن به ديگران، قرار مي‌دهيد.</a:t>
            </a:r>
            <a:endParaRPr lang="ar-SA" altLang="fa-IR" sz="6000"/>
          </a:p>
        </p:txBody>
      </p:sp>
      <p:pic>
        <p:nvPicPr>
          <p:cNvPr id="8" name="Picture 7" descr="UUUUUUUUUUUUUUUUUUUUUUUUUU.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357438"/>
            <a:ext cx="5029200" cy="472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22222222222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3071813"/>
            <a:ext cx="3929063"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5"/>
          <p:cNvSpPr txBox="1">
            <a:spLocks noChangeArrowheads="1"/>
          </p:cNvSpPr>
          <p:nvPr/>
        </p:nvSpPr>
        <p:spPr bwMode="auto">
          <a:xfrm>
            <a:off x="8215313"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23</a:t>
            </a:r>
          </a:p>
        </p:txBody>
      </p:sp>
      <p:sp>
        <p:nvSpPr>
          <p:cNvPr id="25607" name="TextBox 6"/>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0178"/>
                                        </p:tgtEl>
                                        <p:attrNameLst>
                                          <p:attrName>style.visibility</p:attrName>
                                        </p:attrNameLst>
                                      </p:cBhvr>
                                      <p:to>
                                        <p:strVal val="visible"/>
                                      </p:to>
                                    </p:set>
                                    <p:animEffect transition="in" filter="blinds(horizontal)">
                                      <p:cBhvr>
                                        <p:cTn id="18"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43000" y="381000"/>
            <a:ext cx="7572375" cy="563563"/>
          </a:xfrm>
        </p:spPr>
        <p:txBody>
          <a:bodyPr/>
          <a:lstStyle/>
          <a:p>
            <a:r>
              <a:rPr lang="ar-SA" altLang="fa-IR" b="1" smtClean="0"/>
              <a:t>برخی راهکارهای غلبه بر مشکلات بازاریابی ویروسی</a:t>
            </a:r>
            <a:endParaRPr lang="en-US" altLang="fa-IR" smtClean="0"/>
          </a:p>
        </p:txBody>
      </p:sp>
      <p:sp>
        <p:nvSpPr>
          <p:cNvPr id="50178" name="Rectangle 2"/>
          <p:cNvSpPr>
            <a:spLocks noChangeArrowheads="1"/>
          </p:cNvSpPr>
          <p:nvPr/>
        </p:nvSpPr>
        <p:spPr bwMode="auto">
          <a:xfrm>
            <a:off x="214313" y="1071563"/>
            <a:ext cx="864393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42875"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justLow" rtl="1"/>
            <a:r>
              <a:rPr lang="ar-SA" altLang="fa-IR" sz="2800">
                <a:solidFill>
                  <a:srgbClr val="000000"/>
                </a:solidFill>
                <a:latin typeface="Tahoma" panose="020B0604030504040204" pitchFamily="34" charset="0"/>
              </a:rPr>
              <a:t>بازاريابي ويروسي به مردم اين امكان را مي‌دهد تا از محصولات و سرويسهاي شما به صورت رايگان استفاده كنند. اين امكان در جهت چند برابر كردن و سرعت بخشيدن به فروش شما در اينترنت بسيار موثر خواهد بود. ايده پنهان در بازاريابي ويروسي اين است كه شما تبليغ خود را به همراه جايزه‌اي در اختيار ديگران براي استفاده يا هديه آن به ديگران، قرار مي‌دهيد.</a:t>
            </a:r>
            <a:endParaRPr lang="ar-SA" altLang="fa-IR" sz="6000"/>
          </a:p>
        </p:txBody>
      </p:sp>
      <p:pic>
        <p:nvPicPr>
          <p:cNvPr id="8" name="Picture 7" descr="UUUUUUUUUUUUUUUUUUUUUUUUUU.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357438"/>
            <a:ext cx="5029200" cy="472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22222222222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3071813"/>
            <a:ext cx="3929063"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5"/>
          <p:cNvSpPr txBox="1">
            <a:spLocks noChangeArrowheads="1"/>
          </p:cNvSpPr>
          <p:nvPr/>
        </p:nvSpPr>
        <p:spPr bwMode="auto">
          <a:xfrm>
            <a:off x="8215313"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24</a:t>
            </a:r>
          </a:p>
        </p:txBody>
      </p:sp>
      <p:sp>
        <p:nvSpPr>
          <p:cNvPr id="26631" name="TextBox 6"/>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0178"/>
                                        </p:tgtEl>
                                        <p:attrNameLst>
                                          <p:attrName>style.visibility</p:attrName>
                                        </p:attrNameLst>
                                      </p:cBhvr>
                                      <p:to>
                                        <p:strVal val="visible"/>
                                      </p:to>
                                    </p:set>
                                    <p:animEffect transition="in" filter="blinds(horizontal)">
                                      <p:cBhvr>
                                        <p:cTn id="18"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rtl="1"/>
            <a:r>
              <a:rPr lang="fa-IR" altLang="fa-IR" sz="4000" smtClean="0"/>
              <a:t>منابع</a:t>
            </a:r>
          </a:p>
        </p:txBody>
      </p:sp>
      <p:sp>
        <p:nvSpPr>
          <p:cNvPr id="20483" name="Rectangle 3"/>
          <p:cNvSpPr>
            <a:spLocks noChangeArrowheads="1"/>
          </p:cNvSpPr>
          <p:nvPr/>
        </p:nvSpPr>
        <p:spPr bwMode="auto">
          <a:xfrm>
            <a:off x="395288" y="1225550"/>
            <a:ext cx="77057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r" rtl="1" eaLnBrk="1" hangingPunct="1"/>
            <a:r>
              <a:rPr lang="fa-IR" altLang="fa-IR" sz="2800">
                <a:cs typeface="Arial" panose="020B0604020202020204" pitchFamily="34" charset="0"/>
              </a:rPr>
              <a:t>بازاریابی و مدیریت بازار...........................كمال كمالي</a:t>
            </a:r>
          </a:p>
          <a:p>
            <a:pPr algn="r" rtl="1" eaLnBrk="1" hangingPunct="1"/>
            <a:endParaRPr lang="fa-IR" altLang="fa-IR" sz="2800">
              <a:cs typeface="Arial" panose="020B0604020202020204" pitchFamily="34" charset="0"/>
            </a:endParaRPr>
          </a:p>
          <a:p>
            <a:pPr algn="r" rtl="1" eaLnBrk="1" hangingPunct="1"/>
            <a:r>
              <a:rPr lang="fa-IR" altLang="fa-IR" sz="2800">
                <a:cs typeface="Arial" panose="020B0604020202020204" pitchFamily="34" charset="0"/>
              </a:rPr>
              <a:t>اصول بازاریابی و مدیریت بازار..................علي صنايعي</a:t>
            </a:r>
          </a:p>
          <a:p>
            <a:pPr algn="ctr" rtl="1" eaLnBrk="1" hangingPunct="1"/>
            <a:endParaRPr lang="en-US" altLang="fa-IR" sz="2800">
              <a:cs typeface="Arial" panose="020B0604020202020204" pitchFamily="34" charset="0"/>
            </a:endParaRPr>
          </a:p>
          <a:p>
            <a:pPr algn="ctr" rtl="1" eaLnBrk="1" hangingPunct="1"/>
            <a:r>
              <a:rPr lang="en-US" altLang="fa-IR" sz="2800">
                <a:cs typeface="Arial" panose="020B0604020202020204" pitchFamily="34" charset="0"/>
              </a:rPr>
              <a:t>www.drroosta.com</a:t>
            </a:r>
          </a:p>
          <a:p>
            <a:pPr algn="ctr" rtl="1" eaLnBrk="1" hangingPunct="1"/>
            <a:r>
              <a:rPr lang="en-US" altLang="fa-IR" sz="2800">
                <a:cs typeface="Arial" panose="020B0604020202020204" pitchFamily="34" charset="0"/>
              </a:rPr>
              <a:t>www.irannetbook.com</a:t>
            </a:r>
          </a:p>
          <a:p>
            <a:pPr algn="r" eaLnBrk="1" hangingPunct="1"/>
            <a:endParaRPr lang="en-US" altLang="fa-IR" sz="2800"/>
          </a:p>
        </p:txBody>
      </p:sp>
      <p:pic>
        <p:nvPicPr>
          <p:cNvPr id="5" name="Picture 4" descr="ioj.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15063" y="4314825"/>
            <a:ext cx="180022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ssssssssssssss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5357813"/>
            <a:ext cx="19288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9" descr="Untitled-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171950"/>
            <a:ext cx="29527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sd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4191000"/>
            <a:ext cx="1714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Box 7"/>
          <p:cNvSpPr txBox="1">
            <a:spLocks noChangeArrowheads="1"/>
          </p:cNvSpPr>
          <p:nvPr/>
        </p:nvSpPr>
        <p:spPr bwMode="auto">
          <a:xfrm>
            <a:off x="8215313"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24</a:t>
            </a:r>
          </a:p>
        </p:txBody>
      </p:sp>
      <p:sp>
        <p:nvSpPr>
          <p:cNvPr id="27657" name="TextBox 8"/>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483"/>
                                        </p:tgtEl>
                                        <p:attrNameLst>
                                          <p:attrName>style.visibility</p:attrName>
                                        </p:attrNameLst>
                                      </p:cBhvr>
                                      <p:to>
                                        <p:strVal val="visible"/>
                                      </p:to>
                                    </p:set>
                                    <p:anim calcmode="lin" valueType="num">
                                      <p:cBhvr>
                                        <p:cTn id="7" dur="500" fill="hold"/>
                                        <p:tgtEl>
                                          <p:spTgt spid="2048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483"/>
                                        </p:tgtEl>
                                        <p:attrNameLst>
                                          <p:attrName>ppt_y</p:attrName>
                                        </p:attrNameLst>
                                      </p:cBhvr>
                                      <p:tavLst>
                                        <p:tav tm="0">
                                          <p:val>
                                            <p:strVal val="#ppt_y"/>
                                          </p:val>
                                        </p:tav>
                                        <p:tav tm="100000">
                                          <p:val>
                                            <p:strVal val="#ppt_y"/>
                                          </p:val>
                                        </p:tav>
                                      </p:tavLst>
                                    </p:anim>
                                    <p:anim calcmode="lin" valueType="num">
                                      <p:cBhvr>
                                        <p:cTn id="9" dur="500" fill="hold"/>
                                        <p:tgtEl>
                                          <p:spTgt spid="2048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48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4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nodeType="clickEffect">
                                  <p:stCondLst>
                                    <p:cond delay="0"/>
                                  </p:stCondLst>
                                  <p:childTnLst>
                                    <p:set>
                                      <p:cBhvr>
                                        <p:cTn id="15" dur="1" fill="hold">
                                          <p:stCondLst>
                                            <p:cond delay="0"/>
                                          </p:stCondLst>
                                        </p:cTn>
                                        <p:tgtEl>
                                          <p:spTgt spid="26630"/>
                                        </p:tgtEl>
                                        <p:attrNameLst>
                                          <p:attrName>style.visibility</p:attrName>
                                        </p:attrNameLst>
                                      </p:cBhvr>
                                      <p:to>
                                        <p:strVal val="visible"/>
                                      </p:to>
                                    </p:set>
                                    <p:anim calcmode="lin" valueType="num">
                                      <p:cBhvr>
                                        <p:cTn id="16" dur="1000" fill="hold"/>
                                        <p:tgtEl>
                                          <p:spTgt spid="26630"/>
                                        </p:tgtEl>
                                        <p:attrNameLst>
                                          <p:attrName>ppt_x</p:attrName>
                                        </p:attrNameLst>
                                      </p:cBhvr>
                                      <p:tavLst>
                                        <p:tav tm="0">
                                          <p:val>
                                            <p:strVal val="#ppt_x-.2"/>
                                          </p:val>
                                        </p:tav>
                                        <p:tav tm="100000">
                                          <p:val>
                                            <p:strVal val="#ppt_x"/>
                                          </p:val>
                                        </p:tav>
                                      </p:tavLst>
                                    </p:anim>
                                    <p:anim calcmode="lin" valueType="num">
                                      <p:cBhvr>
                                        <p:cTn id="17" dur="1000" fill="hold"/>
                                        <p:tgtEl>
                                          <p:spTgt spid="26630"/>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6630"/>
                                        </p:tgtEl>
                                      </p:cBhvr>
                                    </p:animEffect>
                                  </p:childTnLst>
                                </p:cTn>
                              </p:par>
                              <p:par>
                                <p:cTn id="19" presetID="29"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ppt_x</p:attrName>
                                        </p:attrNameLst>
                                      </p:cBhvr>
                                      <p:tavLst>
                                        <p:tav tm="0">
                                          <p:val>
                                            <p:strVal val="#ppt_x-.2"/>
                                          </p:val>
                                        </p:tav>
                                        <p:tav tm="100000">
                                          <p:val>
                                            <p:strVal val="#ppt_x"/>
                                          </p:val>
                                        </p:tav>
                                      </p:tavLst>
                                    </p:anim>
                                    <p:anim calcmode="lin" valueType="num">
                                      <p:cBhvr>
                                        <p:cTn id="22"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1"/>
                                        </p:tgtEl>
                                      </p:cBhvr>
                                    </p:animEffect>
                                  </p:childTnLst>
                                </p:cTn>
                              </p:par>
                              <p:par>
                                <p:cTn id="24" presetID="29"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2"/>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tgtEl>
                                      </p:cBhvr>
                                    </p:animEffect>
                                  </p:childTnLst>
                                </p:cTn>
                              </p:par>
                              <p:par>
                                <p:cTn id="29" presetID="29"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ppt_x</p:attrName>
                                        </p:attrNameLst>
                                      </p:cBhvr>
                                      <p:tavLst>
                                        <p:tav tm="0">
                                          <p:val>
                                            <p:strVal val="#ppt_x-.2"/>
                                          </p:val>
                                        </p:tav>
                                        <p:tav tm="100000">
                                          <p:val>
                                            <p:strVal val="#ppt_x"/>
                                          </p:val>
                                        </p:tav>
                                      </p:tavLst>
                                    </p:anim>
                                    <p:anim calcmode="lin" valueType="num">
                                      <p:cBhvr>
                                        <p:cTn id="3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22" name="WordArt 6"/>
          <p:cNvSpPr>
            <a:spLocks noChangeArrowheads="1" noChangeShapeType="1" noTextEdit="1"/>
          </p:cNvSpPr>
          <p:nvPr/>
        </p:nvSpPr>
        <p:spPr bwMode="gray">
          <a:xfrm>
            <a:off x="3581400" y="3429000"/>
            <a:ext cx="4343400" cy="609600"/>
          </a:xfrm>
          <a:prstGeom prst="rect">
            <a:avLst/>
          </a:prstGeom>
        </p:spPr>
        <p:txBody>
          <a:bodyPr wrap="none" fromWordArt="1">
            <a:prstTxWarp prst="textDeflate">
              <a:avLst>
                <a:gd name="adj" fmla="val 0"/>
              </a:avLst>
            </a:prstTxWarp>
          </a:bodyPr>
          <a:lstStyle/>
          <a:p>
            <a:pPr algn="ctr" rtl="1"/>
            <a:r>
              <a:rPr lang="fa-IR" sz="3600" kern="10">
                <a:ln w="28575">
                  <a:solidFill>
                    <a:srgbClr val="00FFFF"/>
                  </a:solidFill>
                  <a:round/>
                  <a:headEnd/>
                  <a:tailEnd/>
                </a:ln>
                <a:solidFill>
                  <a:srgbClr val="00FFFF"/>
                </a:solidFill>
                <a:effectLst>
                  <a:outerShdw dist="71842" dir="2700000" algn="ctr" rotWithShape="0">
                    <a:schemeClr val="tx1">
                      <a:alpha val="50000"/>
                    </a:schemeClr>
                  </a:outerShdw>
                </a:effectLst>
              </a:rPr>
              <a:t>با سپاس از توجه شما </a:t>
            </a:r>
          </a:p>
        </p:txBody>
      </p:sp>
      <p:pic>
        <p:nvPicPr>
          <p:cNvPr id="28675" name="Picture 4" descr="G:\pic management\istockphoto_12796152-globe-of-asia-with-national-borders-two-clipping-paths-provid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289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3"/>
          <p:cNvSpPr txBox="1">
            <a:spLocks noChangeArrowheads="1"/>
          </p:cNvSpPr>
          <p:nvPr/>
        </p:nvSpPr>
        <p:spPr bwMode="auto">
          <a:xfrm>
            <a:off x="8215313"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
        <p:nvSpPr>
          <p:cNvPr id="28677" name="TextBox 4"/>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86022"/>
                                        </p:tgtEl>
                                        <p:attrNameLst>
                                          <p:attrName>style.visibility</p:attrName>
                                        </p:attrNameLst>
                                      </p:cBhvr>
                                      <p:to>
                                        <p:strVal val="visible"/>
                                      </p:to>
                                    </p:set>
                                    <p:anim from="(-#ppt_w/2)" to="(#ppt_x)" calcmode="lin" valueType="num">
                                      <p:cBhvr>
                                        <p:cTn id="7" dur="600" fill="hold">
                                          <p:stCondLst>
                                            <p:cond delay="0"/>
                                          </p:stCondLst>
                                        </p:cTn>
                                        <p:tgtEl>
                                          <p:spTgt spid="86022"/>
                                        </p:tgtEl>
                                        <p:attrNameLst>
                                          <p:attrName>ppt_x</p:attrName>
                                        </p:attrNameLst>
                                      </p:cBhvr>
                                    </p:anim>
                                    <p:anim from="0" to="-1.0" calcmode="lin" valueType="num">
                                      <p:cBhvr>
                                        <p:cTn id="8" dur="200" decel="50000" autoRev="1" fill="hold">
                                          <p:stCondLst>
                                            <p:cond delay="600"/>
                                          </p:stCondLst>
                                        </p:cTn>
                                        <p:tgtEl>
                                          <p:spTgt spid="86022"/>
                                        </p:tgtEl>
                                        <p:attrNameLst>
                                          <p:attrName>xshear</p:attrName>
                                        </p:attrNameLst>
                                      </p:cBhvr>
                                    </p:anim>
                                    <p:animScale>
                                      <p:cBhvr>
                                        <p:cTn id="9" dur="200" decel="100000" autoRev="1" fill="hold">
                                          <p:stCondLst>
                                            <p:cond delay="600"/>
                                          </p:stCondLst>
                                        </p:cTn>
                                        <p:tgtEl>
                                          <p:spTgt spid="86022"/>
                                        </p:tgtEl>
                                      </p:cBhvr>
                                      <p:from x="100000" y="100000"/>
                                      <p:to x="80000" y="100000"/>
                                    </p:animScale>
                                    <p:anim by="(#ppt_h/3+#ppt_w*0.1)" calcmode="lin" valueType="num">
                                      <p:cBhvr additive="sum">
                                        <p:cTn id="10" dur="200" decel="100000" autoRev="1" fill="hold">
                                          <p:stCondLst>
                                            <p:cond delay="600"/>
                                          </p:stCondLst>
                                        </p:cTn>
                                        <p:tgtEl>
                                          <p:spTgt spid="8602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endParaRPr lang="fa-IR" altLang="fa-IR"/>
          </a:p>
        </p:txBody>
      </p:sp>
      <p:sp>
        <p:nvSpPr>
          <p:cNvPr id="7171" name="Title 1"/>
          <p:cNvSpPr>
            <a:spLocks noGrp="1"/>
          </p:cNvSpPr>
          <p:nvPr>
            <p:ph type="title"/>
          </p:nvPr>
        </p:nvSpPr>
        <p:spPr>
          <a:xfrm>
            <a:off x="2571750" y="357188"/>
            <a:ext cx="3643313" cy="563562"/>
          </a:xfrm>
        </p:spPr>
        <p:txBody>
          <a:bodyPr/>
          <a:lstStyle/>
          <a:p>
            <a:r>
              <a:rPr lang="fa-IR" altLang="fa-IR" b="1" smtClean="0"/>
              <a:t>هدف بازاریابی عصبی</a:t>
            </a:r>
          </a:p>
        </p:txBody>
      </p:sp>
      <p:sp>
        <p:nvSpPr>
          <p:cNvPr id="7172" name="Rectangle 3"/>
          <p:cNvSpPr>
            <a:spLocks noChangeArrowheads="1"/>
          </p:cNvSpPr>
          <p:nvPr/>
        </p:nvSpPr>
        <p:spPr bwMode="auto">
          <a:xfrm>
            <a:off x="857250" y="1143000"/>
            <a:ext cx="75469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just" rtl="1" eaLnBrk="1" hangingPunct="1"/>
            <a:r>
              <a:rPr lang="fa-IR" altLang="fa-IR" sz="2800"/>
              <a:t>هدف بازاریابی عصبی انتقال بهتر پیام‌های بازاریابی به دیگران و افزایش احتمال خرید توسط مخاطب است. در نتیجه بودجه بازاریابی و تبلیغات کاهش می‌یابد.</a:t>
            </a:r>
            <a:endParaRPr lang="fa-IR" altLang="fa-IR" sz="2000" b="1"/>
          </a:p>
        </p:txBody>
      </p:sp>
      <p:pic>
        <p:nvPicPr>
          <p:cNvPr id="7173" name="Picture 7" descr="H:\پروژه  های ناهید\ترم4\ویدا زارع\de\4444444444444444444444444444444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438" y="3000375"/>
            <a:ext cx="25717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H:\پروژه  های ناهید\ترم4\ویدا زارع\de\2222222222222222222222222222222222333333333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4559300"/>
            <a:ext cx="17145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OOOOOOO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4313" y="1714500"/>
            <a:ext cx="5286375"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7"/>
          <p:cNvSpPr txBox="1">
            <a:spLocks noChangeArrowheads="1"/>
          </p:cNvSpPr>
          <p:nvPr/>
        </p:nvSpPr>
        <p:spPr bwMode="auto">
          <a:xfrm>
            <a:off x="8358188"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5</a:t>
            </a:r>
          </a:p>
        </p:txBody>
      </p:sp>
      <p:sp>
        <p:nvSpPr>
          <p:cNvPr id="7177" name="TextBox 9"/>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Scale>
                                      <p:cBhvr>
                                        <p:cTn id="7" dur="1000" decel="50000" fill="hold">
                                          <p:stCondLst>
                                            <p:cond delay="0"/>
                                          </p:stCondLst>
                                        </p:cTn>
                                        <p:tgtEl>
                                          <p:spTgt spid="717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72">
                                            <p:txEl>
                                              <p:pRg st="0" end="0"/>
                                            </p:txEl>
                                          </p:spTgt>
                                        </p:tgtEl>
                                        <p:attrNameLst>
                                          <p:attrName>ppt_x</p:attrName>
                                          <p:attrName>ppt_y</p:attrName>
                                        </p:attrNameLst>
                                      </p:cBhvr>
                                    </p:animMotion>
                                    <p:animEffect transition="in" filter="fade">
                                      <p:cBhvr>
                                        <p:cTn id="9" dur="1000"/>
                                        <p:tgtEl>
                                          <p:spTgt spid="717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360"/>
                                          </p:val>
                                        </p:tav>
                                        <p:tav tm="100000">
                                          <p:val>
                                            <p:fltVal val="0"/>
                                          </p:val>
                                        </p:tav>
                                      </p:tavLst>
                                    </p:anim>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7173"/>
                                        </p:tgtEl>
                                        <p:attrNameLst>
                                          <p:attrName>style.visibility</p:attrName>
                                        </p:attrNameLst>
                                      </p:cBhvr>
                                      <p:to>
                                        <p:strVal val="visible"/>
                                      </p:to>
                                    </p:set>
                                    <p:anim calcmode="lin" valueType="num">
                                      <p:cBhvr>
                                        <p:cTn id="22" dur="500" fill="hold"/>
                                        <p:tgtEl>
                                          <p:spTgt spid="7173"/>
                                        </p:tgtEl>
                                        <p:attrNameLst>
                                          <p:attrName>ppt_w</p:attrName>
                                        </p:attrNameLst>
                                      </p:cBhvr>
                                      <p:tavLst>
                                        <p:tav tm="0">
                                          <p:val>
                                            <p:fltVal val="0"/>
                                          </p:val>
                                        </p:tav>
                                        <p:tav tm="100000">
                                          <p:val>
                                            <p:strVal val="#ppt_w"/>
                                          </p:val>
                                        </p:tav>
                                      </p:tavLst>
                                    </p:anim>
                                    <p:anim calcmode="lin" valueType="num">
                                      <p:cBhvr>
                                        <p:cTn id="23" dur="500" fill="hold"/>
                                        <p:tgtEl>
                                          <p:spTgt spid="7173"/>
                                        </p:tgtEl>
                                        <p:attrNameLst>
                                          <p:attrName>ppt_h</p:attrName>
                                        </p:attrNameLst>
                                      </p:cBhvr>
                                      <p:tavLst>
                                        <p:tav tm="0">
                                          <p:val>
                                            <p:fltVal val="0"/>
                                          </p:val>
                                        </p:tav>
                                        <p:tav tm="100000">
                                          <p:val>
                                            <p:strVal val="#ppt_h"/>
                                          </p:val>
                                        </p:tav>
                                      </p:tavLst>
                                    </p:anim>
                                    <p:anim calcmode="lin" valueType="num">
                                      <p:cBhvr>
                                        <p:cTn id="24" dur="500" fill="hold"/>
                                        <p:tgtEl>
                                          <p:spTgt spid="7173"/>
                                        </p:tgtEl>
                                        <p:attrNameLst>
                                          <p:attrName>style.rotation</p:attrName>
                                        </p:attrNameLst>
                                      </p:cBhvr>
                                      <p:tavLst>
                                        <p:tav tm="0">
                                          <p:val>
                                            <p:fltVal val="360"/>
                                          </p:val>
                                        </p:tav>
                                        <p:tav tm="100000">
                                          <p:val>
                                            <p:fltVal val="0"/>
                                          </p:val>
                                        </p:tav>
                                      </p:tavLst>
                                    </p:anim>
                                    <p:animEffect transition="in" filter="fade">
                                      <p:cBhvr>
                                        <p:cTn id="25" dur="500"/>
                                        <p:tgtEl>
                                          <p:spTgt spid="7173"/>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7174"/>
                                        </p:tgtEl>
                                        <p:attrNameLst>
                                          <p:attrName>style.visibility</p:attrName>
                                        </p:attrNameLst>
                                      </p:cBhvr>
                                      <p:to>
                                        <p:strVal val="visible"/>
                                      </p:to>
                                    </p:set>
                                    <p:anim calcmode="lin" valueType="num">
                                      <p:cBhvr>
                                        <p:cTn id="28" dur="500" fill="hold"/>
                                        <p:tgtEl>
                                          <p:spTgt spid="7174"/>
                                        </p:tgtEl>
                                        <p:attrNameLst>
                                          <p:attrName>ppt_w</p:attrName>
                                        </p:attrNameLst>
                                      </p:cBhvr>
                                      <p:tavLst>
                                        <p:tav tm="0">
                                          <p:val>
                                            <p:fltVal val="0"/>
                                          </p:val>
                                        </p:tav>
                                        <p:tav tm="100000">
                                          <p:val>
                                            <p:strVal val="#ppt_w"/>
                                          </p:val>
                                        </p:tav>
                                      </p:tavLst>
                                    </p:anim>
                                    <p:anim calcmode="lin" valueType="num">
                                      <p:cBhvr>
                                        <p:cTn id="29" dur="500" fill="hold"/>
                                        <p:tgtEl>
                                          <p:spTgt spid="7174"/>
                                        </p:tgtEl>
                                        <p:attrNameLst>
                                          <p:attrName>ppt_h</p:attrName>
                                        </p:attrNameLst>
                                      </p:cBhvr>
                                      <p:tavLst>
                                        <p:tav tm="0">
                                          <p:val>
                                            <p:fltVal val="0"/>
                                          </p:val>
                                        </p:tav>
                                        <p:tav tm="100000">
                                          <p:val>
                                            <p:strVal val="#ppt_h"/>
                                          </p:val>
                                        </p:tav>
                                      </p:tavLst>
                                    </p:anim>
                                    <p:anim calcmode="lin" valueType="num">
                                      <p:cBhvr>
                                        <p:cTn id="30" dur="500" fill="hold"/>
                                        <p:tgtEl>
                                          <p:spTgt spid="7174"/>
                                        </p:tgtEl>
                                        <p:attrNameLst>
                                          <p:attrName>style.rotation</p:attrName>
                                        </p:attrNameLst>
                                      </p:cBhvr>
                                      <p:tavLst>
                                        <p:tav tm="0">
                                          <p:val>
                                            <p:fltVal val="360"/>
                                          </p:val>
                                        </p:tav>
                                        <p:tav tm="100000">
                                          <p:val>
                                            <p:fltVal val="0"/>
                                          </p:val>
                                        </p:tav>
                                      </p:tavLst>
                                    </p:anim>
                                    <p:animEffect transition="in" filter="fade">
                                      <p:cBhvr>
                                        <p:cTn id="31"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endParaRPr lang="fa-IR" altLang="fa-IR"/>
          </a:p>
        </p:txBody>
      </p:sp>
      <p:sp>
        <p:nvSpPr>
          <p:cNvPr id="8195" name="Title 1"/>
          <p:cNvSpPr>
            <a:spLocks noGrp="1"/>
          </p:cNvSpPr>
          <p:nvPr>
            <p:ph type="title"/>
          </p:nvPr>
        </p:nvSpPr>
        <p:spPr>
          <a:xfrm>
            <a:off x="2571750" y="357188"/>
            <a:ext cx="5572125" cy="563562"/>
          </a:xfrm>
        </p:spPr>
        <p:txBody>
          <a:bodyPr/>
          <a:lstStyle/>
          <a:p>
            <a:r>
              <a:rPr lang="fa-IR" altLang="fa-IR" b="1" smtClean="0"/>
              <a:t>مشکل ازدیاد پیام‌های تبلیغاتی</a:t>
            </a:r>
          </a:p>
        </p:txBody>
      </p:sp>
      <p:sp>
        <p:nvSpPr>
          <p:cNvPr id="8196" name="Rectangle 3"/>
          <p:cNvSpPr>
            <a:spLocks noChangeArrowheads="1"/>
          </p:cNvSpPr>
          <p:nvPr/>
        </p:nvSpPr>
        <p:spPr bwMode="auto">
          <a:xfrm>
            <a:off x="214313" y="1049338"/>
            <a:ext cx="8715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just" rtl="1" eaLnBrk="1" hangingPunct="1"/>
            <a:r>
              <a:rPr lang="fa-IR" altLang="fa-IR" sz="2400"/>
              <a:t>حتما قبول دارید که بازاریابی و تبلیغات بسیار سخت‌تر شده است. همکاران و رقیبان شما احتمالا آن قدر زیاد هستند که مدام حواس مشتریان را پرت می‌کنند. پیام‌های بازاریابی کم‌رنگ‌تر شده است. توجه به تبلیغات کمتر شده است. حال اگر کسب‌و‌کاری کوچک با بودجه محدود تبلیغاتی دارید چگونه می‌توانید توجه مشتریان احتمالی را به خود جلب کنید و حتی باعث شوید از شما خرید کنند؟ شاید پاسخ این پرسش در بازاریابی عصبی نهفته باشد.</a:t>
            </a:r>
          </a:p>
          <a:p>
            <a:pPr algn="just" rtl="1" eaLnBrk="1" hangingPunct="1"/>
            <a:r>
              <a:rPr lang="fa-IR" altLang="fa-IR" sz="2400"/>
              <a:t> </a:t>
            </a:r>
          </a:p>
        </p:txBody>
      </p:sp>
      <p:pic>
        <p:nvPicPr>
          <p:cNvPr id="8197" name="Picture 5" descr="H:\پروژه  های ناهید\ترم4\ویدا زارع\de\nahid (4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3733800"/>
            <a:ext cx="3443287"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ssssss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3724275"/>
            <a:ext cx="16002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7"/>
          <p:cNvSpPr txBox="1">
            <a:spLocks noChangeArrowheads="1"/>
          </p:cNvSpPr>
          <p:nvPr/>
        </p:nvSpPr>
        <p:spPr bwMode="auto">
          <a:xfrm>
            <a:off x="8358188"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6</a:t>
            </a:r>
          </a:p>
        </p:txBody>
      </p:sp>
      <p:sp>
        <p:nvSpPr>
          <p:cNvPr id="8200" name="TextBox 8"/>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linds(horizontal)">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p:cTn id="12" dur="1000" fill="hold"/>
                                        <p:tgtEl>
                                          <p:spTgt spid="819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8197"/>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8197"/>
                                        </p:tgtEl>
                                        <p:attrNameLst>
                                          <p:attrName>ppt_y</p:attrName>
                                        </p:attrNameLst>
                                      </p:cBhvr>
                                      <p:tavLst>
                                        <p:tav tm="0">
                                          <p:val>
                                            <p:strVal val="#ppt_y"/>
                                          </p:val>
                                        </p:tav>
                                        <p:tav tm="100000">
                                          <p:val>
                                            <p:strVal val="#ppt_y"/>
                                          </p:val>
                                        </p:tav>
                                      </p:tavLst>
                                    </p:anim>
                                    <p:animEffect transition="in" filter="fade">
                                      <p:cBhvr>
                                        <p:cTn id="15" dur="1000"/>
                                        <p:tgtEl>
                                          <p:spTgt spid="8197"/>
                                        </p:tgtEl>
                                      </p:cBhvr>
                                    </p:animEffect>
                                  </p:childTnLst>
                                </p:cTn>
                              </p:par>
                              <p:par>
                                <p:cTn id="16" presetID="48" presetClass="entr" presetSubtype="0" accel="5000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endParaRPr lang="fa-IR" altLang="fa-IR"/>
          </a:p>
        </p:txBody>
      </p:sp>
      <p:sp>
        <p:nvSpPr>
          <p:cNvPr id="9219" name="Title 1"/>
          <p:cNvSpPr>
            <a:spLocks noGrp="1"/>
          </p:cNvSpPr>
          <p:nvPr>
            <p:ph type="title"/>
          </p:nvPr>
        </p:nvSpPr>
        <p:spPr>
          <a:xfrm>
            <a:off x="2571750" y="357188"/>
            <a:ext cx="5572125" cy="563562"/>
          </a:xfrm>
        </p:spPr>
        <p:txBody>
          <a:bodyPr/>
          <a:lstStyle/>
          <a:p>
            <a:r>
              <a:rPr lang="fa-IR" altLang="fa-IR" b="1" smtClean="0"/>
              <a:t> خرید از فروشنده نامناسب</a:t>
            </a:r>
          </a:p>
        </p:txBody>
      </p:sp>
      <p:sp>
        <p:nvSpPr>
          <p:cNvPr id="9220" name="Rectangle 3"/>
          <p:cNvSpPr>
            <a:spLocks noChangeArrowheads="1"/>
          </p:cNvSpPr>
          <p:nvPr/>
        </p:nvSpPr>
        <p:spPr bwMode="auto">
          <a:xfrm>
            <a:off x="428625" y="1000125"/>
            <a:ext cx="81438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r" eaLnBrk="1" hangingPunct="1"/>
            <a:r>
              <a:rPr lang="fa-IR" altLang="fa-IR" sz="2400"/>
              <a:t>فرض کنید وارد فروشگاهی می‌شوید و از همان ابتدا احساس خوبی نسبت به فروشگاه ندارید. فروشنده بدون توجه به ورود شما به صحبت خود با تلفن ادامه می‌دهد و وانمود می‌کند شما را ندیده است. سپس با لحنی توهین‌آمیز با شما صحبت می‌کند و وقتی سؤالی فنی درباره محصول می‌پرسید می‌گوید: روی جعبه نوشته شده است، خودتان بخوانید! چقدر احتمال دارد از چنین فروشگاهی خرید کنید؟ شاید از خرید منصرف شوید. </a:t>
            </a:r>
          </a:p>
        </p:txBody>
      </p:sp>
      <p:pic>
        <p:nvPicPr>
          <p:cNvPr id="9221" name="Picture 5" descr="H:\پروژه  های ناهید\ترم4\ویدا زارع\de\nahid (10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3143250"/>
            <a:ext cx="36734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H:\پروژه  های ناهید\ترم4\ویدا زارع\de\nahid (1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390900"/>
            <a:ext cx="3582987"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6"/>
          <p:cNvSpPr txBox="1">
            <a:spLocks noChangeArrowheads="1"/>
          </p:cNvSpPr>
          <p:nvPr/>
        </p:nvSpPr>
        <p:spPr bwMode="auto">
          <a:xfrm>
            <a:off x="8358188"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7</a:t>
            </a:r>
          </a:p>
        </p:txBody>
      </p:sp>
      <p:sp>
        <p:nvSpPr>
          <p:cNvPr id="9224" name="TextBox 7"/>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linds(horizontal)">
                                      <p:cBhvr>
                                        <p:cTn id="7" dur="5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additive="base">
                                        <p:cTn id="12" dur="500" fill="hold"/>
                                        <p:tgtEl>
                                          <p:spTgt spid="9221"/>
                                        </p:tgtEl>
                                        <p:attrNameLst>
                                          <p:attrName>ppt_x</p:attrName>
                                        </p:attrNameLst>
                                      </p:cBhvr>
                                      <p:tavLst>
                                        <p:tav tm="0">
                                          <p:val>
                                            <p:strVal val="#ppt_x"/>
                                          </p:val>
                                        </p:tav>
                                        <p:tav tm="100000">
                                          <p:val>
                                            <p:strVal val="#ppt_x"/>
                                          </p:val>
                                        </p:tav>
                                      </p:tavLst>
                                    </p:anim>
                                    <p:anim calcmode="lin" valueType="num">
                                      <p:cBhvr additive="base">
                                        <p:cTn id="13" dur="500" fill="hold"/>
                                        <p:tgtEl>
                                          <p:spTgt spid="922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222"/>
                                        </p:tgtEl>
                                        <p:attrNameLst>
                                          <p:attrName>style.visibility</p:attrName>
                                        </p:attrNameLst>
                                      </p:cBhvr>
                                      <p:to>
                                        <p:strVal val="visible"/>
                                      </p:to>
                                    </p:set>
                                    <p:anim calcmode="lin" valueType="num">
                                      <p:cBhvr additive="base">
                                        <p:cTn id="16" dur="500" fill="hold"/>
                                        <p:tgtEl>
                                          <p:spTgt spid="9222"/>
                                        </p:tgtEl>
                                        <p:attrNameLst>
                                          <p:attrName>ppt_x</p:attrName>
                                        </p:attrNameLst>
                                      </p:cBhvr>
                                      <p:tavLst>
                                        <p:tav tm="0">
                                          <p:val>
                                            <p:strVal val="#ppt_x"/>
                                          </p:val>
                                        </p:tav>
                                        <p:tav tm="100000">
                                          <p:val>
                                            <p:strVal val="#ppt_x"/>
                                          </p:val>
                                        </p:tav>
                                      </p:tavLst>
                                    </p:anim>
                                    <p:anim calcmode="lin" valueType="num">
                                      <p:cBhvr additive="base">
                                        <p:cTn id="17"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endParaRPr lang="fa-IR" altLang="fa-IR"/>
          </a:p>
        </p:txBody>
      </p:sp>
      <p:sp>
        <p:nvSpPr>
          <p:cNvPr id="10243" name="Title 1"/>
          <p:cNvSpPr>
            <a:spLocks noGrp="1"/>
          </p:cNvSpPr>
          <p:nvPr>
            <p:ph type="title"/>
          </p:nvPr>
        </p:nvSpPr>
        <p:spPr>
          <a:xfrm>
            <a:off x="2571750" y="357188"/>
            <a:ext cx="5572125" cy="563562"/>
          </a:xfrm>
        </p:spPr>
        <p:txBody>
          <a:bodyPr/>
          <a:lstStyle/>
          <a:p>
            <a:r>
              <a:rPr lang="fa-IR" altLang="fa-IR" b="1" smtClean="0"/>
              <a:t>خرید موبایل با برند ناآشنا</a:t>
            </a:r>
          </a:p>
        </p:txBody>
      </p:sp>
      <p:sp>
        <p:nvSpPr>
          <p:cNvPr id="10244" name="Rectangle 4"/>
          <p:cNvSpPr>
            <a:spLocks noChangeArrowheads="1"/>
          </p:cNvSpPr>
          <p:nvPr/>
        </p:nvSpPr>
        <p:spPr bwMode="auto">
          <a:xfrm>
            <a:off x="142875" y="1071563"/>
            <a:ext cx="83169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r" eaLnBrk="1" hangingPunct="1"/>
            <a:r>
              <a:rPr lang="fa-IR" altLang="fa-IR" sz="2400"/>
              <a:t>برای خرید موبایل به فروشگاه مراجعه می‌کنید. فروشنده سعی می‌کند برندی را به شما بفروشد که تا به حال اسمش را نشنیده‌اید. اسم آن بسیار عجیب و ناآشنا است. فروشنده به شما ثابت می‌کند تمام مشخصات فنی این موبایلِ ناشناخته بهتر از موبایلی است که شما می‌خواستید. حتی قیمتش هم بسیار ارزان‌تر است.</a:t>
            </a:r>
          </a:p>
        </p:txBody>
      </p:sp>
      <p:pic>
        <p:nvPicPr>
          <p:cNvPr id="10245" name="Picture 5" descr="H:\پروژه  های ناهید\ترم4\همایون\همایون\mobile-ecommer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2809875"/>
            <a:ext cx="441007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000000000000000.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40301">
            <a:off x="628650" y="2051050"/>
            <a:ext cx="3000375"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7"/>
          <p:cNvSpPr txBox="1">
            <a:spLocks noChangeArrowheads="1"/>
          </p:cNvSpPr>
          <p:nvPr/>
        </p:nvSpPr>
        <p:spPr bwMode="auto">
          <a:xfrm>
            <a:off x="8358188"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8</a:t>
            </a:r>
          </a:p>
        </p:txBody>
      </p:sp>
      <p:sp>
        <p:nvSpPr>
          <p:cNvPr id="10248" name="TextBox 8"/>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slide(fromBottom)">
                                      <p:cBhvr>
                                        <p:cTn id="12" dur="500"/>
                                        <p:tgtEl>
                                          <p:spTgt spid="10245"/>
                                        </p:tgtEl>
                                      </p:cBhvr>
                                    </p:animEffect>
                                  </p:childTnLst>
                                </p:cTn>
                              </p:par>
                              <p:par>
                                <p:cTn id="13" presetID="1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endParaRPr lang="fa-IR" altLang="fa-IR"/>
          </a:p>
        </p:txBody>
      </p:sp>
      <p:sp>
        <p:nvSpPr>
          <p:cNvPr id="11267" name="Title 1"/>
          <p:cNvSpPr>
            <a:spLocks noGrp="1"/>
          </p:cNvSpPr>
          <p:nvPr>
            <p:ph type="title"/>
          </p:nvPr>
        </p:nvSpPr>
        <p:spPr>
          <a:xfrm>
            <a:off x="928688" y="357188"/>
            <a:ext cx="7215187" cy="563562"/>
          </a:xfrm>
        </p:spPr>
        <p:txBody>
          <a:bodyPr/>
          <a:lstStyle/>
          <a:p>
            <a:pPr algn="r"/>
            <a:r>
              <a:rPr lang="fa-IR" altLang="fa-IR" b="1" smtClean="0"/>
              <a:t>  خرید از سایتی که جعلی به نظر می‌رسد</a:t>
            </a:r>
          </a:p>
        </p:txBody>
      </p:sp>
      <p:sp>
        <p:nvSpPr>
          <p:cNvPr id="11268" name="Rectangle 4"/>
          <p:cNvSpPr>
            <a:spLocks noChangeArrowheads="1"/>
          </p:cNvSpPr>
          <p:nvPr/>
        </p:nvSpPr>
        <p:spPr bwMode="auto">
          <a:xfrm>
            <a:off x="323850" y="1000125"/>
            <a:ext cx="83200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just" rtl="1" eaLnBrk="1" hangingPunct="1"/>
            <a:r>
              <a:rPr lang="fa-IR" altLang="fa-IR" sz="2400"/>
              <a:t>دنبال خرید یک محصول آموزشی هستید. در گوگل به جستجو می‌پردازید. وارد سایتی می‌شوید که احساس می‌کنید نمی‌توان به آن اعتماد کرد. اگر دوستتان از شما بپرسد چرا این سایت را نامعتبر می‌دانید هیچ دلیل منطقی و قابل‌قبولی ندارید تا ارائه دهید. به این نتیجه می‌رسید که این سایت حرفی برای گفتن ندارد و از خرید خود منصرف می‌شوید. شما محتویات محصول را ندیده‌اید و فقط از روی چند عکس به این نتیجه می‌رسید که خرید نکنید.</a:t>
            </a:r>
          </a:p>
        </p:txBody>
      </p:sp>
      <p:pic>
        <p:nvPicPr>
          <p:cNvPr id="7" name="Picture 6" descr="44-600-491-computer_hacker_hacked_spam-106_50_252_26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3143250"/>
            <a:ext cx="41148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0000000000000000000000000000000.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857500"/>
            <a:ext cx="382905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8"/>
          <p:cNvSpPr txBox="1">
            <a:spLocks noChangeArrowheads="1"/>
          </p:cNvSpPr>
          <p:nvPr/>
        </p:nvSpPr>
        <p:spPr bwMode="auto">
          <a:xfrm>
            <a:off x="8358188"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9</a:t>
            </a:r>
          </a:p>
        </p:txBody>
      </p:sp>
      <p:sp>
        <p:nvSpPr>
          <p:cNvPr id="11272" name="TextBox 9"/>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iterate type="lt">
                                    <p:tmPct val="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style.rotation</p:attrName>
                                        </p:attrNameLst>
                                      </p:cBhvr>
                                      <p:tavLst>
                                        <p:tav tm="0">
                                          <p:val>
                                            <p:fltVal val="720"/>
                                          </p:val>
                                        </p:tav>
                                        <p:tav tm="100000">
                                          <p:val>
                                            <p:fltVal val="0"/>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 calcmode="lin" valueType="num">
                                      <p:cBhvr>
                                        <p:cTn id="16"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268"/>
                                        </p:tgtEl>
                                        <p:attrNameLst>
                                          <p:attrName>style.visibility</p:attrName>
                                        </p:attrNameLst>
                                      </p:cBhvr>
                                      <p:to>
                                        <p:strVal val="visible"/>
                                      </p:to>
                                    </p:set>
                                    <p:animEffect transition="in" filter="blinds(horizontal)">
                                      <p:cBhvr>
                                        <p:cTn id="21"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endParaRPr lang="fa-IR" altLang="fa-IR"/>
          </a:p>
        </p:txBody>
      </p:sp>
      <p:sp>
        <p:nvSpPr>
          <p:cNvPr id="12291" name="Title 1"/>
          <p:cNvSpPr>
            <a:spLocks noGrp="1"/>
          </p:cNvSpPr>
          <p:nvPr>
            <p:ph type="title"/>
          </p:nvPr>
        </p:nvSpPr>
        <p:spPr>
          <a:xfrm>
            <a:off x="928688" y="357188"/>
            <a:ext cx="7215187" cy="563562"/>
          </a:xfrm>
        </p:spPr>
        <p:txBody>
          <a:bodyPr/>
          <a:lstStyle/>
          <a:p>
            <a:pPr algn="r"/>
            <a:r>
              <a:rPr lang="fa-IR" altLang="fa-IR" sz="2400" b="1" smtClean="0"/>
              <a:t>آیا بازاریابی عصبی در کسب‌و‌کارهای کوچک قابل استفاده است؟</a:t>
            </a:r>
          </a:p>
        </p:txBody>
      </p:sp>
      <p:sp>
        <p:nvSpPr>
          <p:cNvPr id="12292" name="Rectangle 4"/>
          <p:cNvSpPr>
            <a:spLocks noChangeArrowheads="1"/>
          </p:cNvSpPr>
          <p:nvPr/>
        </p:nvSpPr>
        <p:spPr bwMode="auto">
          <a:xfrm>
            <a:off x="323850" y="1071563"/>
            <a:ext cx="78200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just" rtl="1" eaLnBrk="1" hangingPunct="1"/>
            <a:r>
              <a:rPr lang="fa-IR" altLang="fa-IR" sz="2400"/>
              <a:t>واژه بازاریابی عصبی بسیار علمی و پیچیده به نظر می‌رسد. همچنین اغلب کتاب‌ها و مقالات به کاربرد بازاریابی عصبی در شرکت‌های بسیار بزرگ و برندهای معروف می‌پردازند. ولی اغلب ایده‌های بازاریابی عصبی در کسب‌و‌کارهای کوچک قابل استفاده است. برخی از آن‌ها بسیار ساده‌تر و کم‌هزینه‌تر از چیزی است که تصور می‌کنید.</a:t>
            </a:r>
          </a:p>
          <a:p>
            <a:pPr algn="just" rtl="1" eaLnBrk="1" hangingPunct="1"/>
            <a:r>
              <a:rPr lang="fa-IR" altLang="fa-IR" sz="2400"/>
              <a:t> </a:t>
            </a:r>
          </a:p>
        </p:txBody>
      </p:sp>
      <p:pic>
        <p:nvPicPr>
          <p:cNvPr id="122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909888"/>
            <a:ext cx="4060825"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3452813"/>
            <a:ext cx="3209925"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6"/>
          <p:cNvSpPr txBox="1">
            <a:spLocks noChangeArrowheads="1"/>
          </p:cNvSpPr>
          <p:nvPr/>
        </p:nvSpPr>
        <p:spPr bwMode="auto">
          <a:xfrm>
            <a:off x="8215313"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10</a:t>
            </a:r>
          </a:p>
        </p:txBody>
      </p:sp>
      <p:sp>
        <p:nvSpPr>
          <p:cNvPr id="12296" name="TextBox 7"/>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linds(horizontal)">
                                      <p:cBhvr>
                                        <p:cTn id="7" dur="5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12294"/>
                                        </p:tgtEl>
                                        <p:attrNameLst>
                                          <p:attrName>style.visibility</p:attrName>
                                        </p:attrNameLst>
                                      </p:cBhvr>
                                      <p:to>
                                        <p:strVal val="visible"/>
                                      </p:to>
                                    </p:set>
                                    <p:anim calcmode="lin" valueType="num">
                                      <p:cBhvr>
                                        <p:cTn id="12" dur="1000" fill="hold"/>
                                        <p:tgtEl>
                                          <p:spTgt spid="1229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2294"/>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2294"/>
                                        </p:tgtEl>
                                        <p:attrNameLst>
                                          <p:attrName>ppt_y</p:attrName>
                                        </p:attrNameLst>
                                      </p:cBhvr>
                                      <p:tavLst>
                                        <p:tav tm="0">
                                          <p:val>
                                            <p:strVal val="#ppt_y"/>
                                          </p:val>
                                        </p:tav>
                                        <p:tav tm="100000">
                                          <p:val>
                                            <p:strVal val="#ppt_y"/>
                                          </p:val>
                                        </p:tav>
                                      </p:tavLst>
                                    </p:anim>
                                    <p:animEffect transition="in" filter="fade">
                                      <p:cBhvr>
                                        <p:cTn id="15" dur="1000"/>
                                        <p:tgtEl>
                                          <p:spTgt spid="12294"/>
                                        </p:tgtEl>
                                      </p:cBhvr>
                                    </p:animEffect>
                                  </p:childTnLst>
                                </p:cTn>
                              </p:par>
                              <p:par>
                                <p:cTn id="16" presetID="48" presetClass="entr" presetSubtype="0" accel="50000" fill="hold" nodeType="withEffect">
                                  <p:stCondLst>
                                    <p:cond delay="0"/>
                                  </p:stCondLst>
                                  <p:childTnLst>
                                    <p:set>
                                      <p:cBhvr>
                                        <p:cTn id="17" dur="1" fill="hold">
                                          <p:stCondLst>
                                            <p:cond delay="0"/>
                                          </p:stCondLst>
                                        </p:cTn>
                                        <p:tgtEl>
                                          <p:spTgt spid="12293"/>
                                        </p:tgtEl>
                                        <p:attrNameLst>
                                          <p:attrName>style.visibility</p:attrName>
                                        </p:attrNameLst>
                                      </p:cBhvr>
                                      <p:to>
                                        <p:strVal val="visible"/>
                                      </p:to>
                                    </p:set>
                                    <p:anim calcmode="lin" valueType="num">
                                      <p:cBhvr>
                                        <p:cTn id="18" dur="1000" fill="hold"/>
                                        <p:tgtEl>
                                          <p:spTgt spid="1229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12293"/>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12293"/>
                                        </p:tgtEl>
                                        <p:attrNameLst>
                                          <p:attrName>ppt_y</p:attrName>
                                        </p:attrNameLst>
                                      </p:cBhvr>
                                      <p:tavLst>
                                        <p:tav tm="0">
                                          <p:val>
                                            <p:strVal val="#ppt_y"/>
                                          </p:val>
                                        </p:tav>
                                        <p:tav tm="100000">
                                          <p:val>
                                            <p:strVal val="#ppt_y"/>
                                          </p:val>
                                        </p:tav>
                                      </p:tavLst>
                                    </p:anim>
                                    <p:animEffect transition="in" filter="fade">
                                      <p:cBhvr>
                                        <p:cTn id="21" dur="1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endParaRPr lang="fa-IR" altLang="fa-IR"/>
          </a:p>
        </p:txBody>
      </p:sp>
      <p:sp>
        <p:nvSpPr>
          <p:cNvPr id="13315" name="Title 1"/>
          <p:cNvSpPr>
            <a:spLocks noGrp="1"/>
          </p:cNvSpPr>
          <p:nvPr>
            <p:ph type="title"/>
          </p:nvPr>
        </p:nvSpPr>
        <p:spPr>
          <a:xfrm>
            <a:off x="928688" y="357188"/>
            <a:ext cx="7215187" cy="563562"/>
          </a:xfrm>
        </p:spPr>
        <p:txBody>
          <a:bodyPr/>
          <a:lstStyle/>
          <a:p>
            <a:pPr algn="r"/>
            <a:r>
              <a:rPr lang="fa-IR" altLang="fa-IR" sz="4000" b="1" smtClean="0"/>
              <a:t>قصه از کجا شروع شد؟</a:t>
            </a:r>
          </a:p>
        </p:txBody>
      </p:sp>
      <p:sp>
        <p:nvSpPr>
          <p:cNvPr id="13316" name="Rectangle 4"/>
          <p:cNvSpPr>
            <a:spLocks noChangeArrowheads="1"/>
          </p:cNvSpPr>
          <p:nvPr/>
        </p:nvSpPr>
        <p:spPr bwMode="auto">
          <a:xfrm>
            <a:off x="0" y="1000125"/>
            <a:ext cx="90011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just" rtl="1" eaLnBrk="1" hangingPunct="1"/>
            <a:r>
              <a:rPr lang="fa-IR" altLang="fa-IR" sz="2400"/>
              <a:t>اغلب شرکت‌های بزرگ قبل از تولید یک محصول تحقیقات بازار انجام می‌دادند تا محصول مورد علاقه مشتریان را تولید کنند. آن‌ها از مردم می‌پرسیدند که دوست دارید محصول بعدی ما چگونه باشد، رنگ بسته‌بندی چه باشد و چه خصوصیاتی داشته باشد. سپس با توجه به نتایج نظرسنجی و تحقیقات بازار محصولی جدید تولید می‌کردند. سپس اتفاق عجیبی رخ می‌داد. آن محصول جدید که دقیقاً با خواسته‌ها و سلایق مشتریان تولید شده بود با شکست مواجه می‌شد. همان افرادی که خودشان در نظرسنجی شرکت کرده بودند هیچ‌گاه محصول مورد نظر را خریداری نمی‌کردند.</a:t>
            </a:r>
          </a:p>
        </p:txBody>
      </p:sp>
      <p:pic>
        <p:nvPicPr>
          <p:cNvPr id="13317" name="Picture 4" descr="why-study-history-2c3t0vv.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3714750"/>
            <a:ext cx="7215187"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5"/>
          <p:cNvSpPr txBox="1">
            <a:spLocks noChangeArrowheads="1"/>
          </p:cNvSpPr>
          <p:nvPr/>
        </p:nvSpPr>
        <p:spPr bwMode="auto">
          <a:xfrm>
            <a:off x="8215313" y="56435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11</a:t>
            </a:r>
          </a:p>
        </p:txBody>
      </p:sp>
      <p:sp>
        <p:nvSpPr>
          <p:cNvPr id="13319" name="TextBox 6"/>
          <p:cNvSpPr txBox="1">
            <a:spLocks noChangeArrowheads="1"/>
          </p:cNvSpPr>
          <p:nvPr/>
        </p:nvSpPr>
        <p:spPr bwMode="auto">
          <a:xfrm>
            <a:off x="8243888" y="621506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eaLnBrk="1" hangingPunct="1"/>
            <a:r>
              <a:rPr lang="fa-IR" altLang="fa-IR" sz="3200">
                <a:cs typeface="B Yagut" panose="00000400000000000000" pitchFamily="2" charset="-78"/>
              </a:rPr>
              <a:t>25</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linds(horizontal)">
                                      <p:cBhvr>
                                        <p:cTn id="7" dur="5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13317"/>
                                        </p:tgtEl>
                                        <p:attrNameLst>
                                          <p:attrName>style.visibility</p:attrName>
                                        </p:attrNameLst>
                                      </p:cBhvr>
                                      <p:to>
                                        <p:strVal val="visible"/>
                                      </p:to>
                                    </p:set>
                                    <p:anim calcmode="lin" valueType="num">
                                      <p:cBhvr>
                                        <p:cTn id="12" dur="1000" fill="hold"/>
                                        <p:tgtEl>
                                          <p:spTgt spid="133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3317"/>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3317"/>
                                        </p:tgtEl>
                                        <p:attrNameLst>
                                          <p:attrName>ppt_y</p:attrName>
                                        </p:attrNameLst>
                                      </p:cBhvr>
                                      <p:tavLst>
                                        <p:tav tm="0">
                                          <p:val>
                                            <p:strVal val="#ppt_y"/>
                                          </p:val>
                                        </p:tav>
                                        <p:tav tm="100000">
                                          <p:val>
                                            <p:strVal val="#ppt_y"/>
                                          </p:val>
                                        </p:tav>
                                      </p:tavLst>
                                    </p:anim>
                                    <p:animEffect transition="in" filter="fade">
                                      <p:cBhvr>
                                        <p:cTn id="15" dur="10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theme/theme1.xml><?xml version="1.0" encoding="utf-8"?>
<a:theme xmlns:a="http://schemas.openxmlformats.org/drawingml/2006/main" name="farhang sazmani">
  <a:themeElements>
    <a:clrScheme name="farhang sazmani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farhang sazma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B Nazanin"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B Nazanin" pitchFamily="2" charset="-78"/>
          </a:defRPr>
        </a:defPPr>
      </a:lstStyle>
    </a:lnDef>
  </a:objectDefaults>
  <a:extraClrSchemeLst>
    <a:extraClrScheme>
      <a:clrScheme name="farhang sazmani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farhang sazmani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farhang sazmani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farhang sazmani</Template>
  <TotalTime>3321</TotalTime>
  <Words>1565</Words>
  <Application>Microsoft Office PowerPoint</Application>
  <PresentationFormat>On-screen Show (4:3)</PresentationFormat>
  <Paragraphs>125</Paragraphs>
  <Slides>24</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Gulim</vt:lpstr>
      <vt:lpstr>Arial</vt:lpstr>
      <vt:lpstr>B Nazanin</vt:lpstr>
      <vt:lpstr>B Titr</vt:lpstr>
      <vt:lpstr>B Yagut</vt:lpstr>
      <vt:lpstr>Calibri</vt:lpstr>
      <vt:lpstr>Tahoma</vt:lpstr>
      <vt:lpstr>Times New Roman</vt:lpstr>
      <vt:lpstr>Verdana</vt:lpstr>
      <vt:lpstr>Wingdings</vt:lpstr>
      <vt:lpstr>farhang sazmani</vt:lpstr>
      <vt:lpstr>بازاریابی عصبی  و بازاریابی ویروسی</vt:lpstr>
      <vt:lpstr>بازاریابی عصبی چیست؟</vt:lpstr>
      <vt:lpstr>هدف بازاریابی عصبی</vt:lpstr>
      <vt:lpstr>مشکل ازدیاد پیام‌های تبلیغاتی</vt:lpstr>
      <vt:lpstr> خرید از فروشنده نامناسب</vt:lpstr>
      <vt:lpstr>خرید موبایل با برند ناآشنا</vt:lpstr>
      <vt:lpstr>  خرید از سایتی که جعلی به نظر می‌رسد</vt:lpstr>
      <vt:lpstr>آیا بازاریابی عصبی در کسب‌و‌کارهای کوچک قابل استفاده است؟</vt:lpstr>
      <vt:lpstr>قصه از کجا شروع شد؟</vt:lpstr>
      <vt:lpstr>آنچه مشتریان درباره سلیقه خود می‌گویند با خریدهای آن‌ها سازگار نیست!</vt:lpstr>
      <vt:lpstr>ورود به مغز انسان و برملا شدن راز</vt:lpstr>
      <vt:lpstr>مقایسه الگوها</vt:lpstr>
      <vt:lpstr>سه بخش اصلی مغز</vt:lpstr>
      <vt:lpstr>تصمیمات خرید</vt:lpstr>
      <vt:lpstr>PowerPoint Presentation</vt:lpstr>
      <vt:lpstr>بازاریابی ویروسی راهبردی چیست؟</vt:lpstr>
      <vt:lpstr>بازاریابی ویروسی</vt:lpstr>
      <vt:lpstr>دلیل محبوبیت بازاریابی ویروسی</vt:lpstr>
      <vt:lpstr>انواع بازاريابي ويروسي</vt:lpstr>
      <vt:lpstr>مشکلات بازاريابي ويروسي</vt:lpstr>
      <vt:lpstr>برخی راهکارهای غلبه بر مشکلات بازاریابی ویروسی</vt:lpstr>
      <vt:lpstr>برخی راهکارهای غلبه بر مشکلات بازاریابی ویروسی</vt:lpstr>
      <vt:lpstr>منابع</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pc</dc:creator>
  <cp:lastModifiedBy>kamal</cp:lastModifiedBy>
  <cp:revision>281</cp:revision>
  <dcterms:created xsi:type="dcterms:W3CDTF">2011-02-26T11:37:10Z</dcterms:created>
  <dcterms:modified xsi:type="dcterms:W3CDTF">2018-03-10T21:09:14Z</dcterms:modified>
</cp:coreProperties>
</file>