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14" r:id="rId2"/>
    <p:sldId id="257" r:id="rId3"/>
    <p:sldId id="268" r:id="rId4"/>
    <p:sldId id="269" r:id="rId5"/>
    <p:sldId id="270" r:id="rId6"/>
    <p:sldId id="271" r:id="rId7"/>
    <p:sldId id="272" r:id="rId8"/>
    <p:sldId id="273" r:id="rId9"/>
    <p:sldId id="274" r:id="rId10"/>
    <p:sldId id="276" r:id="rId11"/>
    <p:sldId id="277" r:id="rId12"/>
    <p:sldId id="279" r:id="rId13"/>
    <p:sldId id="280" r:id="rId14"/>
    <p:sldId id="281" r:id="rId15"/>
    <p:sldId id="283" r:id="rId16"/>
    <p:sldId id="284" r:id="rId17"/>
    <p:sldId id="285" r:id="rId18"/>
    <p:sldId id="286" r:id="rId19"/>
    <p:sldId id="287" r:id="rId20"/>
    <p:sldId id="288" r:id="rId21"/>
    <p:sldId id="291" r:id="rId22"/>
    <p:sldId id="292" r:id="rId23"/>
    <p:sldId id="293" r:id="rId24"/>
    <p:sldId id="294" r:id="rId25"/>
    <p:sldId id="296" r:id="rId26"/>
    <p:sldId id="297" r:id="rId27"/>
    <p:sldId id="298" r:id="rId28"/>
    <p:sldId id="299" r:id="rId29"/>
    <p:sldId id="300" r:id="rId30"/>
    <p:sldId id="301" r:id="rId31"/>
    <p:sldId id="302" r:id="rId32"/>
    <p:sldId id="303" r:id="rId33"/>
    <p:sldId id="306" r:id="rId34"/>
    <p:sldId id="259" r:id="rId35"/>
    <p:sldId id="260" r:id="rId36"/>
    <p:sldId id="261" r:id="rId37"/>
    <p:sldId id="315" r:id="rId38"/>
    <p:sldId id="262" r:id="rId39"/>
    <p:sldId id="263" r:id="rId40"/>
    <p:sldId id="264" r:id="rId41"/>
    <p:sldId id="265" r:id="rId42"/>
    <p:sldId id="266" r:id="rId43"/>
    <p:sldId id="267" r:id="rId44"/>
    <p:sldId id="307" r:id="rId45"/>
    <p:sldId id="308" r:id="rId46"/>
    <p:sldId id="309" r:id="rId47"/>
    <p:sldId id="313" r:id="rId48"/>
    <p:sldId id="310" r:id="rId49"/>
    <p:sldId id="31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9" autoAdjust="0"/>
    <p:restoredTop sz="94660"/>
  </p:normalViewPr>
  <p:slideViewPr>
    <p:cSldViewPr>
      <p:cViewPr varScale="1">
        <p:scale>
          <a:sx n="60" d="100"/>
          <a:sy n="60" d="100"/>
        </p:scale>
        <p:origin x="-6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639EA-D37D-4E4D-A824-7235812A8C11}" type="datetimeFigureOut">
              <a:rPr lang="en-US" smtClean="0"/>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26BA24-0B28-4ED8-B02C-6C60842B4A82}" type="slidenum">
              <a:rPr lang="en-US" smtClean="0"/>
              <a:t>‹#›</a:t>
            </a:fld>
            <a:endParaRPr lang="en-US"/>
          </a:p>
        </p:txBody>
      </p:sp>
    </p:spTree>
    <p:extLst>
      <p:ext uri="{BB962C8B-B14F-4D97-AF65-F5344CB8AC3E}">
        <p14:creationId xmlns:p14="http://schemas.microsoft.com/office/powerpoint/2010/main" val="165115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2E9FBD-2ED6-4010-A40D-3A4038C00E67}"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A896B9D-A4EC-4B1F-AD23-700BF9019465}"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E9FBD-2ED6-4010-A40D-3A4038C00E67}"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96B9D-A4EC-4B1F-AD23-700BF90194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2E9FBD-2ED6-4010-A40D-3A4038C00E67}"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96B9D-A4EC-4B1F-AD23-700BF90194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E9FBD-2ED6-4010-A40D-3A4038C00E67}"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96B9D-A4EC-4B1F-AD23-700BF90194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2E9FBD-2ED6-4010-A40D-3A4038C00E67}" type="datetimeFigureOut">
              <a:rPr lang="en-US" smtClean="0"/>
              <a:t>1/25/2013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96B9D-A4EC-4B1F-AD23-700BF9019465}"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2E9FBD-2ED6-4010-A40D-3A4038C00E67}"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96B9D-A4EC-4B1F-AD23-700BF90194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2E9FBD-2ED6-4010-A40D-3A4038C00E67}"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96B9D-A4EC-4B1F-AD23-700BF90194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2E9FBD-2ED6-4010-A40D-3A4038C00E67}"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96B9D-A4EC-4B1F-AD23-700BF90194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B2E9FBD-2ED6-4010-A40D-3A4038C00E67}" type="datetimeFigureOut">
              <a:rPr lang="en-US" smtClean="0"/>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96B9D-A4EC-4B1F-AD23-700BF90194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2E9FBD-2ED6-4010-A40D-3A4038C00E67}"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96B9D-A4EC-4B1F-AD23-700BF9019465}"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B2E9FBD-2ED6-4010-A40D-3A4038C00E67}" type="datetimeFigureOut">
              <a:rPr lang="en-US" smtClean="0"/>
              <a:t>1/25/2013</a:t>
            </a:fld>
            <a:endParaRPr lang="en-US"/>
          </a:p>
        </p:txBody>
      </p:sp>
      <p:sp>
        <p:nvSpPr>
          <p:cNvPr id="7" name="Slide Number Placeholder 6"/>
          <p:cNvSpPr>
            <a:spLocks noGrp="1"/>
          </p:cNvSpPr>
          <p:nvPr>
            <p:ph type="sldNum" sz="quarter" idx="12"/>
          </p:nvPr>
        </p:nvSpPr>
        <p:spPr/>
        <p:txBody>
          <a:bodyPr/>
          <a:lstStyle/>
          <a:p>
            <a:fld id="{4A896B9D-A4EC-4B1F-AD23-700BF9019465}"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B2E9FBD-2ED6-4010-A40D-3A4038C00E67}" type="datetimeFigureOut">
              <a:rPr lang="en-US" smtClean="0"/>
              <a:t>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A896B9D-A4EC-4B1F-AD23-700BF9019465}"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38978"/>
            <a:ext cx="301825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24" y="2928580"/>
            <a:ext cx="2801392" cy="39294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203848" y="3933056"/>
            <a:ext cx="4896544" cy="523220"/>
          </a:xfrm>
          <a:prstGeom prst="rect">
            <a:avLst/>
          </a:prstGeom>
          <a:noFill/>
        </p:spPr>
        <p:txBody>
          <a:bodyPr wrap="square" rtlCol="1">
            <a:spAutoFit/>
          </a:bodyPr>
          <a:lstStyle/>
          <a:p>
            <a:r>
              <a:rPr lang="fa-I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تعمیر و نگهداری ساختمان</a:t>
            </a:r>
            <a:endParaRPr lang="fa-I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3059832" y="4695800"/>
            <a:ext cx="5760640" cy="523220"/>
          </a:xfrm>
          <a:prstGeom prst="rect">
            <a:avLst/>
          </a:prstGeom>
          <a:noFill/>
        </p:spPr>
        <p:txBody>
          <a:bodyPr wrap="square" rtlCol="1">
            <a:spAutoFit/>
          </a:bodyPr>
          <a:lstStyle/>
          <a:p>
            <a:r>
              <a:rPr lang="fa-I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نام </a:t>
            </a:r>
            <a:r>
              <a:rPr lang="fa-I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استاد</a:t>
            </a:r>
            <a:r>
              <a:rPr lang="fa-I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مهندس نعلبندی</a:t>
            </a:r>
            <a:endParaRPr lang="fa-I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6397982" y="5899176"/>
            <a:ext cx="2664296" cy="584775"/>
          </a:xfrm>
          <a:prstGeom prst="rect">
            <a:avLst/>
          </a:prstGeom>
          <a:noFill/>
        </p:spPr>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نام دانشجو:</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49482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25983541"/>
              </p:ext>
            </p:extLst>
          </p:nvPr>
        </p:nvGraphicFramePr>
        <p:xfrm>
          <a:off x="0" y="25121"/>
          <a:ext cx="9014519" cy="6832879"/>
        </p:xfrm>
        <a:graphic>
          <a:graphicData uri="http://schemas.openxmlformats.org/drawingml/2006/table">
            <a:tbl>
              <a:tblPr/>
              <a:tblGrid>
                <a:gridCol w="2075759"/>
                <a:gridCol w="2076647"/>
                <a:gridCol w="2076647"/>
                <a:gridCol w="2785466"/>
              </a:tblGrid>
              <a:tr h="1395187">
                <a:tc>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fa-IR" sz="1300" dirty="0">
                          <a:latin typeface="Calibri"/>
                          <a:ea typeface="Calibri"/>
                          <a:cs typeface="Arial"/>
                        </a:rPr>
                        <a:t>جدول :13</a:t>
                      </a:r>
                      <a:endParaRPr lang="en-US" sz="1000" dirty="0">
                        <a:latin typeface="Calibri"/>
                        <a:ea typeface="Calibri"/>
                        <a:cs typeface="Arial"/>
                      </a:endParaRPr>
                    </a:p>
                  </a:txBody>
                  <a:tcPr marL="64953" marR="649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300">
                          <a:latin typeface="Calibri"/>
                          <a:ea typeface="Calibri"/>
                          <a:cs typeface="Arial"/>
                        </a:rPr>
                        <a:t>وضعیت انشعابات در ساختمان</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r>
              <a:tr h="622783">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ar-SA" sz="1100">
                          <a:latin typeface="Calibri"/>
                          <a:ea typeface="Calibri"/>
                          <a:cs typeface="Arial"/>
                        </a:rPr>
                        <a:t>    </a:t>
                      </a:r>
                      <a:r>
                        <a:rPr lang="fa-IR" sz="1100">
                          <a:latin typeface="Calibri"/>
                          <a:ea typeface="Calibri"/>
                          <a:cs typeface="Arial"/>
                        </a:rPr>
                        <a:t>ملاحظات  </a:t>
                      </a:r>
                      <a:endParaRPr lang="en-US" sz="1000">
                        <a:latin typeface="Calibri"/>
                        <a:ea typeface="Calibri"/>
                        <a:cs typeface="Arial"/>
                      </a:endParaRPr>
                    </a:p>
                  </a:txBody>
                  <a:tcPr marL="64953" marR="649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ar-SA" sz="1100" dirty="0">
                          <a:latin typeface="Calibri"/>
                          <a:ea typeface="Calibri"/>
                          <a:cs typeface="Arial"/>
                        </a:rPr>
                        <a:t>    </a:t>
                      </a:r>
                      <a:r>
                        <a:rPr lang="fa-IR" sz="1100" dirty="0">
                          <a:latin typeface="Calibri"/>
                          <a:ea typeface="Calibri"/>
                          <a:cs typeface="Arial"/>
                        </a:rPr>
                        <a:t>تعداد کنتور    </a:t>
                      </a:r>
                      <a:endParaRPr lang="en-US" sz="1000" dirty="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ar-SA" sz="1100">
                          <a:latin typeface="Calibri"/>
                          <a:ea typeface="Calibri"/>
                          <a:cs typeface="Arial"/>
                        </a:rPr>
                        <a:t>    </a:t>
                      </a:r>
                      <a:r>
                        <a:rPr lang="fa-IR" sz="1100">
                          <a:latin typeface="Calibri"/>
                          <a:ea typeface="Calibri"/>
                          <a:cs typeface="Arial"/>
                        </a:rPr>
                        <a:t>ظرفیت</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ar-SA" sz="1100">
                          <a:latin typeface="Calibri"/>
                          <a:ea typeface="Calibri"/>
                          <a:cs typeface="Arial"/>
                        </a:rPr>
                        <a:t>   </a:t>
                      </a:r>
                      <a:r>
                        <a:rPr lang="fa-IR" sz="1100">
                          <a:latin typeface="Calibri"/>
                          <a:ea typeface="Calibri"/>
                          <a:cs typeface="Arial"/>
                        </a:rPr>
                        <a:t>نوع انشعاب      </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783">
                <a:tc>
                  <a:txBody>
                    <a:bodyPr/>
                    <a:lstStyle/>
                    <a:p>
                      <a:pPr algn="r">
                        <a:lnSpc>
                          <a:spcPct val="115000"/>
                        </a:lnSpc>
                        <a:spcAft>
                          <a:spcPts val="0"/>
                        </a:spcAft>
                      </a:pPr>
                      <a:endParaRPr lang="en-US" sz="1100">
                        <a:latin typeface="Calibri"/>
                        <a:ea typeface="Calibri"/>
                        <a:cs typeface="Arial"/>
                      </a:endParaRPr>
                    </a:p>
                  </a:txBody>
                  <a:tcPr marL="64953" marR="649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solidFill>
                          <a:srgbClr val="000000"/>
                        </a:solidFill>
                        <a:latin typeface="Calibri"/>
                        <a:ea typeface="Calibri"/>
                        <a:cs typeface="Arial"/>
                      </a:endParaRPr>
                    </a:p>
                    <a:p>
                      <a:pPr algn="r">
                        <a:lnSpc>
                          <a:spcPct val="115000"/>
                        </a:lnSpc>
                        <a:spcAft>
                          <a:spcPts val="0"/>
                        </a:spcAft>
                      </a:pPr>
                      <a:r>
                        <a:rPr lang="ar-SA" sz="1100">
                          <a:solidFill>
                            <a:srgbClr val="000000"/>
                          </a:solidFill>
                          <a:latin typeface="Calibri"/>
                          <a:ea typeface="Calibri"/>
                          <a:cs typeface="Arial"/>
                        </a:rPr>
                        <a:t>  یک</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endParaRPr lang="en-US" sz="1000">
                        <a:latin typeface="Calibri"/>
                        <a:ea typeface="Calibri"/>
                        <a:cs typeface="Arial"/>
                      </a:endParaRPr>
                    </a:p>
                    <a:p>
                      <a:pPr algn="r">
                        <a:lnSpc>
                          <a:spcPct val="115000"/>
                        </a:lnSpc>
                        <a:spcAft>
                          <a:spcPts val="0"/>
                        </a:spcAft>
                      </a:pPr>
                      <a:r>
                        <a:rPr lang="ar-SA" sz="1100">
                          <a:latin typeface="Calibri"/>
                          <a:ea typeface="Calibri"/>
                          <a:cs typeface="Arial"/>
                        </a:rPr>
                        <a:t>                  متر مکعب                    </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ar-SA" sz="1100">
                          <a:latin typeface="Calibri"/>
                          <a:ea typeface="Calibri"/>
                          <a:cs typeface="Arial"/>
                        </a:rPr>
                        <a:t>      گاز</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681">
                <a:tc>
                  <a:txBody>
                    <a:bodyPr/>
                    <a:lstStyle/>
                    <a:p>
                      <a:pPr algn="r">
                        <a:lnSpc>
                          <a:spcPct val="115000"/>
                        </a:lnSpc>
                        <a:spcAft>
                          <a:spcPts val="0"/>
                        </a:spcAft>
                      </a:pPr>
                      <a:endParaRPr lang="en-US" sz="1100">
                        <a:latin typeface="Calibri"/>
                        <a:ea typeface="Calibri"/>
                        <a:cs typeface="Arial"/>
                      </a:endParaRPr>
                    </a:p>
                  </a:txBody>
                  <a:tcPr marL="64953" marR="649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solidFill>
                          <a:srgbClr val="000000"/>
                        </a:solidFill>
                        <a:latin typeface="Calibri"/>
                        <a:ea typeface="Calibri"/>
                        <a:cs typeface="Arial"/>
                      </a:endParaRPr>
                    </a:p>
                    <a:p>
                      <a:pPr algn="r">
                        <a:lnSpc>
                          <a:spcPct val="115000"/>
                        </a:lnSpc>
                        <a:spcAft>
                          <a:spcPts val="0"/>
                        </a:spcAft>
                      </a:pPr>
                      <a:r>
                        <a:rPr lang="ar-SA" sz="1100">
                          <a:solidFill>
                            <a:srgbClr val="000000"/>
                          </a:solidFill>
                          <a:latin typeface="Calibri"/>
                          <a:ea typeface="Calibri"/>
                          <a:cs typeface="Arial"/>
                        </a:rPr>
                        <a:t>   یک</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dirty="0">
                        <a:solidFill>
                          <a:srgbClr val="000000"/>
                        </a:solidFill>
                        <a:latin typeface="Calibri"/>
                        <a:ea typeface="Calibri"/>
                        <a:cs typeface="Arial"/>
                      </a:endParaRPr>
                    </a:p>
                    <a:p>
                      <a:pPr algn="r">
                        <a:lnSpc>
                          <a:spcPct val="115000"/>
                        </a:lnSpc>
                        <a:spcAft>
                          <a:spcPts val="0"/>
                        </a:spcAft>
                      </a:pPr>
                      <a:r>
                        <a:rPr lang="ar-SA" sz="1100" dirty="0">
                          <a:solidFill>
                            <a:srgbClr val="000000"/>
                          </a:solidFill>
                          <a:latin typeface="Calibri"/>
                          <a:ea typeface="Calibri"/>
                          <a:cs typeface="Arial"/>
                        </a:rPr>
                        <a:t>فاز      </a:t>
                      </a:r>
                      <a:r>
                        <a:rPr lang="ar-SA" sz="1300" dirty="0">
                          <a:solidFill>
                            <a:srgbClr val="000000"/>
                          </a:solidFill>
                          <a:latin typeface="Calibri"/>
                          <a:ea typeface="Calibri"/>
                          <a:cs typeface="Arial"/>
                        </a:rPr>
                        <a:t>1</a:t>
                      </a:r>
                      <a:r>
                        <a:rPr lang="ar-SA" sz="1100" dirty="0">
                          <a:solidFill>
                            <a:srgbClr val="000000"/>
                          </a:solidFill>
                          <a:latin typeface="Calibri"/>
                          <a:ea typeface="Calibri"/>
                          <a:cs typeface="Arial"/>
                        </a:rPr>
                        <a:t>      امپر    </a:t>
                      </a:r>
                      <a:endParaRPr lang="en-US" sz="1000" dirty="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ar-SA" sz="1100">
                          <a:latin typeface="Calibri"/>
                          <a:ea typeface="Calibri"/>
                          <a:cs typeface="Arial"/>
                        </a:rPr>
                        <a:t>    برق عمومی</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681">
                <a:tc>
                  <a:txBody>
                    <a:bodyPr/>
                    <a:lstStyle/>
                    <a:p>
                      <a:pPr algn="r">
                        <a:lnSpc>
                          <a:spcPct val="115000"/>
                        </a:lnSpc>
                        <a:spcAft>
                          <a:spcPts val="0"/>
                        </a:spcAft>
                      </a:pPr>
                      <a:endParaRPr lang="en-US" sz="1100">
                        <a:latin typeface="Calibri"/>
                        <a:ea typeface="Calibri"/>
                        <a:cs typeface="Arial"/>
                      </a:endParaRPr>
                    </a:p>
                  </a:txBody>
                  <a:tcPr marL="64953" marR="649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solidFill>
                          <a:srgbClr val="000000"/>
                        </a:solidFill>
                        <a:latin typeface="Calibri"/>
                        <a:ea typeface="Calibri"/>
                        <a:cs typeface="Arial"/>
                      </a:endParaRPr>
                    </a:p>
                    <a:p>
                      <a:pPr algn="r">
                        <a:lnSpc>
                          <a:spcPct val="115000"/>
                        </a:lnSpc>
                        <a:spcAft>
                          <a:spcPts val="0"/>
                        </a:spcAft>
                      </a:pPr>
                      <a:r>
                        <a:rPr lang="ar-SA" sz="1100">
                          <a:solidFill>
                            <a:srgbClr val="000000"/>
                          </a:solidFill>
                          <a:latin typeface="Calibri"/>
                          <a:ea typeface="Calibri"/>
                          <a:cs typeface="Arial"/>
                        </a:rPr>
                        <a:t>    </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solidFill>
                          <a:srgbClr val="000000"/>
                        </a:solidFill>
                        <a:latin typeface="Calibri"/>
                        <a:ea typeface="Calibri"/>
                        <a:cs typeface="Arial"/>
                      </a:endParaRPr>
                    </a:p>
                    <a:p>
                      <a:pPr algn="r">
                        <a:lnSpc>
                          <a:spcPct val="115000"/>
                        </a:lnSpc>
                        <a:spcAft>
                          <a:spcPts val="0"/>
                        </a:spcAft>
                      </a:pPr>
                      <a:r>
                        <a:rPr lang="ar-SA" sz="1100">
                          <a:solidFill>
                            <a:srgbClr val="000000"/>
                          </a:solidFill>
                          <a:latin typeface="Calibri"/>
                          <a:ea typeface="Calibri"/>
                          <a:cs typeface="Arial"/>
                        </a:rPr>
                        <a:t>تعداد       </a:t>
                      </a:r>
                      <a:r>
                        <a:rPr lang="ar-SA" sz="1300">
                          <a:solidFill>
                            <a:srgbClr val="000000"/>
                          </a:solidFill>
                          <a:latin typeface="Calibri"/>
                          <a:ea typeface="Calibri"/>
                          <a:cs typeface="Arial"/>
                        </a:rPr>
                        <a:t>1</a:t>
                      </a:r>
                      <a:r>
                        <a:rPr lang="ar-SA" sz="1100">
                          <a:solidFill>
                            <a:srgbClr val="000000"/>
                          </a:solidFill>
                          <a:latin typeface="Calibri"/>
                          <a:ea typeface="Calibri"/>
                          <a:cs typeface="Arial"/>
                        </a:rPr>
                        <a:t>        خط</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1100">
                          <a:latin typeface="Arial"/>
                          <a:ea typeface="Calibri"/>
                          <a:cs typeface="Arial"/>
                        </a:rPr>
                        <a:t> </a:t>
                      </a:r>
                      <a:endParaRPr lang="en-US" sz="1000">
                        <a:latin typeface="Calibri"/>
                        <a:ea typeface="Calibri"/>
                        <a:cs typeface="Arial"/>
                      </a:endParaRPr>
                    </a:p>
                    <a:p>
                      <a:pPr algn="r">
                        <a:lnSpc>
                          <a:spcPct val="115000"/>
                        </a:lnSpc>
                        <a:spcAft>
                          <a:spcPts val="0"/>
                        </a:spcAft>
                      </a:pPr>
                      <a:r>
                        <a:rPr lang="ar-SA" sz="1100">
                          <a:latin typeface="Calibri"/>
                          <a:ea typeface="Calibri"/>
                          <a:cs typeface="Arial"/>
                        </a:rPr>
                        <a:t> تلفن</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681">
                <a:tc>
                  <a:txBody>
                    <a:bodyPr/>
                    <a:lstStyle/>
                    <a:p>
                      <a:pPr algn="r">
                        <a:lnSpc>
                          <a:spcPct val="115000"/>
                        </a:lnSpc>
                        <a:spcAft>
                          <a:spcPts val="0"/>
                        </a:spcAft>
                      </a:pPr>
                      <a:endParaRPr lang="en-US" sz="1100">
                        <a:latin typeface="Calibri"/>
                        <a:ea typeface="Calibri"/>
                        <a:cs typeface="Arial"/>
                      </a:endParaRPr>
                    </a:p>
                  </a:txBody>
                  <a:tcPr marL="64953" marR="649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solidFill>
                          <a:srgbClr val="000000"/>
                        </a:solidFill>
                        <a:latin typeface="Calibri"/>
                        <a:ea typeface="Calibri"/>
                        <a:cs typeface="Arial"/>
                      </a:endParaRPr>
                    </a:p>
                    <a:p>
                      <a:pPr algn="r">
                        <a:lnSpc>
                          <a:spcPct val="115000"/>
                        </a:lnSpc>
                        <a:spcAft>
                          <a:spcPts val="0"/>
                        </a:spcAft>
                      </a:pPr>
                      <a:r>
                        <a:rPr lang="ar-SA" sz="1100">
                          <a:solidFill>
                            <a:srgbClr val="000000"/>
                          </a:solidFill>
                          <a:latin typeface="Calibri"/>
                          <a:ea typeface="Calibri"/>
                          <a:cs typeface="Arial"/>
                        </a:rPr>
                        <a:t>    یک</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solidFill>
                          <a:srgbClr val="000000"/>
                        </a:solidFill>
                        <a:latin typeface="Calibri"/>
                        <a:ea typeface="Calibri"/>
                        <a:cs typeface="Arial"/>
                      </a:endParaRPr>
                    </a:p>
                    <a:p>
                      <a:pPr algn="r">
                        <a:lnSpc>
                          <a:spcPct val="115000"/>
                        </a:lnSpc>
                        <a:spcAft>
                          <a:spcPts val="0"/>
                        </a:spcAft>
                      </a:pPr>
                      <a:r>
                        <a:rPr lang="ar-SA" sz="1100">
                          <a:solidFill>
                            <a:srgbClr val="000000"/>
                          </a:solidFill>
                          <a:latin typeface="Calibri"/>
                          <a:ea typeface="Calibri"/>
                          <a:cs typeface="Arial"/>
                        </a:rPr>
                        <a:t>قطر        </a:t>
                      </a:r>
                      <a:r>
                        <a:rPr lang="ar-SA" sz="1300">
                          <a:solidFill>
                            <a:srgbClr val="000000"/>
                          </a:solidFill>
                          <a:latin typeface="Calibri"/>
                          <a:ea typeface="Calibri"/>
                          <a:cs typeface="Arial"/>
                        </a:rPr>
                        <a:t>1.2  </a:t>
                      </a:r>
                      <a:r>
                        <a:rPr lang="ar-SA" sz="1100">
                          <a:solidFill>
                            <a:srgbClr val="000000"/>
                          </a:solidFill>
                          <a:latin typeface="Calibri"/>
                          <a:ea typeface="Calibri"/>
                          <a:cs typeface="Arial"/>
                        </a:rPr>
                        <a:t>اینچ</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ar-SA" sz="1100">
                          <a:latin typeface="Calibri"/>
                          <a:ea typeface="Calibri"/>
                          <a:cs typeface="Arial"/>
                        </a:rPr>
                        <a:t>   اب</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514">
                <a:tc>
                  <a:txBody>
                    <a:bodyPr/>
                    <a:lstStyle/>
                    <a:p>
                      <a:pPr algn="r">
                        <a:lnSpc>
                          <a:spcPct val="115000"/>
                        </a:lnSpc>
                        <a:spcAft>
                          <a:spcPts val="0"/>
                        </a:spcAft>
                      </a:pPr>
                      <a:endParaRPr lang="en-US" sz="1100">
                        <a:latin typeface="Calibri"/>
                        <a:ea typeface="Calibri"/>
                        <a:cs typeface="Arial"/>
                      </a:endParaRPr>
                    </a:p>
                  </a:txBody>
                  <a:tcPr marL="64953" marR="649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dirty="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solidFill>
                          <a:srgbClr val="000000"/>
                        </a:solidFill>
                        <a:latin typeface="Calibri"/>
                        <a:ea typeface="Calibri"/>
                        <a:cs typeface="Arial"/>
                      </a:endParaRPr>
                    </a:p>
                    <a:p>
                      <a:pPr algn="r">
                        <a:lnSpc>
                          <a:spcPct val="115000"/>
                        </a:lnSpc>
                        <a:spcAft>
                          <a:spcPts val="0"/>
                        </a:spcAft>
                      </a:pPr>
                      <a:r>
                        <a:rPr lang="ar-SA" sz="1100">
                          <a:solidFill>
                            <a:srgbClr val="000000"/>
                          </a:solidFill>
                          <a:latin typeface="Calibri"/>
                          <a:ea typeface="Calibri"/>
                          <a:cs typeface="Arial"/>
                        </a:rPr>
                        <a:t>قطر         </a:t>
                      </a:r>
                      <a:r>
                        <a:rPr lang="ar-SA" sz="1300">
                          <a:solidFill>
                            <a:srgbClr val="000000"/>
                          </a:solidFill>
                          <a:latin typeface="Calibri"/>
                          <a:ea typeface="Calibri"/>
                          <a:cs typeface="Arial"/>
                        </a:rPr>
                        <a:t> 3</a:t>
                      </a:r>
                      <a:r>
                        <a:rPr lang="ar-SA" sz="1100">
                          <a:solidFill>
                            <a:srgbClr val="000000"/>
                          </a:solidFill>
                          <a:latin typeface="Calibri"/>
                          <a:ea typeface="Calibri"/>
                          <a:cs typeface="Arial"/>
                        </a:rPr>
                        <a:t>     اینچ</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ar-SA" sz="1100">
                          <a:latin typeface="Calibri"/>
                          <a:ea typeface="Calibri"/>
                          <a:cs typeface="Arial"/>
                        </a:rPr>
                        <a:t>    فاضلاب</a:t>
                      </a:r>
                      <a:endParaRPr lang="en-US" sz="10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1569">
                <a:tc>
                  <a:txBody>
                    <a:bodyPr/>
                    <a:lstStyle/>
                    <a:p>
                      <a:pPr algn="r">
                        <a:lnSpc>
                          <a:spcPct val="115000"/>
                        </a:lnSpc>
                        <a:spcAft>
                          <a:spcPts val="0"/>
                        </a:spcAft>
                      </a:pPr>
                      <a:endParaRPr lang="en-US" sz="1100" dirty="0">
                        <a:latin typeface="Calibri"/>
                        <a:ea typeface="Calibri"/>
                        <a:cs typeface="Arial"/>
                      </a:endParaRPr>
                    </a:p>
                  </a:txBody>
                  <a:tcPr marL="64953" marR="649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dirty="0">
                        <a:latin typeface="Calibri"/>
                        <a:ea typeface="Calibri"/>
                        <a:cs typeface="Arial"/>
                      </a:endParaRPr>
                    </a:p>
                  </a:txBody>
                  <a:tcPr marL="64953" marR="649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71962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0970538"/>
              </p:ext>
            </p:extLst>
          </p:nvPr>
        </p:nvGraphicFramePr>
        <p:xfrm>
          <a:off x="0" y="0"/>
          <a:ext cx="9144000" cy="6858000"/>
        </p:xfrm>
        <a:graphic>
          <a:graphicData uri="http://schemas.openxmlformats.org/drawingml/2006/table">
            <a:tbl>
              <a:tblPr/>
              <a:tblGrid>
                <a:gridCol w="2066719"/>
                <a:gridCol w="7077281"/>
              </a:tblGrid>
              <a:tr h="774291">
                <a:tc>
                  <a:txBody>
                    <a:bodyPr/>
                    <a:lstStyle/>
                    <a:p>
                      <a:pPr>
                        <a:lnSpc>
                          <a:spcPct val="115000"/>
                        </a:lnSpc>
                        <a:spcAft>
                          <a:spcPts val="0"/>
                        </a:spcAft>
                        <a:tabLst>
                          <a:tab pos="771525" algn="l"/>
                        </a:tabLst>
                      </a:pPr>
                      <a:r>
                        <a:rPr lang="en-US" sz="1100" dirty="0">
                          <a:latin typeface="Calibri"/>
                          <a:ea typeface="Calibri"/>
                          <a:cs typeface="Arial"/>
                        </a:rPr>
                        <a:t>	</a:t>
                      </a:r>
                      <a:endParaRPr lang="en-US" sz="1000" dirty="0">
                        <a:latin typeface="Calibri"/>
                        <a:ea typeface="Calibri"/>
                        <a:cs typeface="Arial"/>
                      </a:endParaRPr>
                    </a:p>
                    <a:p>
                      <a:pPr algn="ctr">
                        <a:lnSpc>
                          <a:spcPct val="115000"/>
                        </a:lnSpc>
                        <a:spcAft>
                          <a:spcPts val="0"/>
                        </a:spcAft>
                        <a:tabLst>
                          <a:tab pos="771525" algn="l"/>
                        </a:tabLst>
                      </a:pPr>
                      <a:r>
                        <a:rPr lang="ar-SA" sz="1300" dirty="0">
                          <a:latin typeface="Calibri"/>
                          <a:ea typeface="Calibri"/>
                          <a:cs typeface="Arial"/>
                        </a:rPr>
                        <a:t>جدول:1</a:t>
                      </a:r>
                      <a:endParaRPr lang="en-US" sz="1000" dirty="0">
                        <a:latin typeface="Calibri"/>
                        <a:ea typeface="Calibri"/>
                        <a:cs typeface="Arial"/>
                      </a:endParaRPr>
                    </a:p>
                  </a:txBody>
                  <a:tcPr marL="64123" marR="64123"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300">
                        <a:latin typeface="Calibri"/>
                        <a:ea typeface="Calibri"/>
                        <a:cs typeface="Arial"/>
                      </a:endParaRPr>
                    </a:p>
                    <a:p>
                      <a:pPr algn="r">
                        <a:lnSpc>
                          <a:spcPct val="115000"/>
                        </a:lnSpc>
                        <a:spcAft>
                          <a:spcPts val="0"/>
                        </a:spcAft>
                      </a:pPr>
                      <a:r>
                        <a:rPr lang="ar-SA" sz="1300">
                          <a:latin typeface="Calibri"/>
                          <a:ea typeface="Calibri"/>
                          <a:cs typeface="Arial"/>
                        </a:rPr>
                        <a:t>اطلاعات ثبتی وملکی</a:t>
                      </a:r>
                      <a:endParaRPr lang="en-US" sz="1000">
                        <a:latin typeface="Calibri"/>
                        <a:ea typeface="Calibri"/>
                        <a:cs typeface="Arial"/>
                      </a:endParaRPr>
                    </a:p>
                  </a:txBody>
                  <a:tcPr marL="64123" marR="64123"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3709">
                <a:tc gridSpan="2">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fa-IR" sz="1100" dirty="0">
                          <a:latin typeface="Calibri"/>
                          <a:ea typeface="Calibri"/>
                          <a:cs typeface="Arial"/>
                        </a:rPr>
                        <a:t>مشخصا ت پلا ک ثبتی ملاک</a:t>
                      </a:r>
                      <a:r>
                        <a:rPr lang="fa-IR" sz="1000" dirty="0">
                          <a:latin typeface="Calibri"/>
                          <a:ea typeface="Calibri"/>
                          <a:cs typeface="Arial"/>
                        </a:rPr>
                        <a:t> :.</a:t>
                      </a:r>
                      <a:r>
                        <a:rPr lang="fa-IR" sz="1100" dirty="0">
                          <a:latin typeface="Calibri"/>
                          <a:ea typeface="Calibri"/>
                          <a:cs typeface="Arial"/>
                        </a:rPr>
                        <a:t>اصلی</a:t>
                      </a:r>
                      <a:r>
                        <a:rPr lang="fa-IR" sz="1000" dirty="0">
                          <a:latin typeface="Calibri"/>
                          <a:ea typeface="Calibri"/>
                          <a:cs typeface="Arial"/>
                        </a:rPr>
                        <a:t> :</a:t>
                      </a:r>
                      <a:r>
                        <a:rPr lang="fa-IR" sz="1100" dirty="0">
                          <a:solidFill>
                            <a:srgbClr val="00B050"/>
                          </a:solidFill>
                          <a:latin typeface="Calibri"/>
                          <a:ea typeface="Calibri"/>
                          <a:cs typeface="Arial"/>
                        </a:rPr>
                        <a:t> </a:t>
                      </a:r>
                      <a:r>
                        <a:rPr lang="fa-IR" sz="1100" dirty="0">
                          <a:latin typeface="Calibri"/>
                          <a:ea typeface="Calibri"/>
                          <a:cs typeface="Arial"/>
                        </a:rPr>
                        <a:t>           فرعی</a:t>
                      </a:r>
                      <a:r>
                        <a:rPr lang="fa-IR" sz="1000" dirty="0">
                          <a:latin typeface="Calibri"/>
                          <a:ea typeface="Calibri"/>
                          <a:cs typeface="Arial"/>
                        </a:rPr>
                        <a:t> </a:t>
                      </a:r>
                      <a:r>
                        <a:rPr lang="fa-IR" sz="1100" dirty="0">
                          <a:latin typeface="Calibri"/>
                          <a:ea typeface="Calibri"/>
                          <a:cs typeface="Arial"/>
                        </a:rPr>
                        <a:t>           قطعه</a:t>
                      </a:r>
                      <a:r>
                        <a:rPr lang="fa-IR" sz="1000" dirty="0">
                          <a:latin typeface="Calibri"/>
                          <a:ea typeface="Calibri"/>
                          <a:cs typeface="Arial"/>
                        </a:rPr>
                        <a:t>                        </a:t>
                      </a:r>
                      <a:r>
                        <a:rPr lang="fa-IR" sz="1100" dirty="0">
                          <a:latin typeface="Calibri"/>
                          <a:ea typeface="Calibri"/>
                          <a:cs typeface="Arial"/>
                        </a:rPr>
                        <a:t>واقع در بخش </a:t>
                      </a:r>
                      <a:r>
                        <a:rPr lang="fa-IR" sz="1000" dirty="0">
                          <a:solidFill>
                            <a:srgbClr val="00B050"/>
                          </a:solidFill>
                          <a:latin typeface="Calibri"/>
                          <a:ea typeface="Calibri"/>
                          <a:cs typeface="Arial"/>
                        </a:rPr>
                        <a:t>:</a:t>
                      </a:r>
                      <a:r>
                        <a:rPr lang="fa-IR" sz="1000" dirty="0">
                          <a:latin typeface="Calibri"/>
                          <a:ea typeface="Calibri"/>
                          <a:cs typeface="Arial"/>
                        </a:rPr>
                        <a:t> </a:t>
                      </a:r>
                      <a:endParaRPr lang="en-US" sz="1000" dirty="0">
                        <a:latin typeface="Calibri"/>
                        <a:ea typeface="Calibri"/>
                        <a:cs typeface="Arial"/>
                      </a:endParaRPr>
                    </a:p>
                    <a:p>
                      <a:pPr algn="r">
                        <a:lnSpc>
                          <a:spcPct val="115000"/>
                        </a:lnSpc>
                        <a:spcAft>
                          <a:spcPts val="0"/>
                        </a:spcAft>
                      </a:pPr>
                      <a:r>
                        <a:rPr lang="fa-IR" sz="1100" dirty="0">
                          <a:latin typeface="Calibri"/>
                          <a:ea typeface="Calibri"/>
                          <a:cs typeface="Arial"/>
                        </a:rPr>
                        <a:t>نشانی ملک.استان    </a:t>
                      </a:r>
                      <a:r>
                        <a:rPr lang="fa-IR" sz="1100" dirty="0">
                          <a:solidFill>
                            <a:srgbClr val="000000"/>
                          </a:solidFill>
                          <a:latin typeface="Calibri"/>
                          <a:ea typeface="Calibri"/>
                          <a:cs typeface="Arial"/>
                        </a:rPr>
                        <a:t>.ا.</a:t>
                      </a:r>
                      <a:r>
                        <a:rPr lang="fa-IR" sz="1300" dirty="0">
                          <a:solidFill>
                            <a:srgbClr val="000000"/>
                          </a:solidFill>
                          <a:latin typeface="Calibri"/>
                          <a:ea typeface="Calibri"/>
                          <a:cs typeface="Arial"/>
                        </a:rPr>
                        <a:t>غ</a:t>
                      </a:r>
                      <a:r>
                        <a:rPr lang="fa-IR" sz="1100" dirty="0">
                          <a:solidFill>
                            <a:srgbClr val="000000"/>
                          </a:solidFill>
                          <a:latin typeface="Calibri"/>
                          <a:ea typeface="Calibri"/>
                          <a:cs typeface="Arial"/>
                        </a:rPr>
                        <a:t>        </a:t>
                      </a:r>
                      <a:r>
                        <a:rPr lang="fa-IR" sz="1100" dirty="0">
                          <a:latin typeface="Calibri"/>
                          <a:ea typeface="Calibri"/>
                          <a:cs typeface="Arial"/>
                        </a:rPr>
                        <a:t>شهر</a:t>
                      </a:r>
                      <a:r>
                        <a:rPr lang="fa-IR" sz="1100" dirty="0">
                          <a:solidFill>
                            <a:srgbClr val="00B050"/>
                          </a:solidFill>
                          <a:latin typeface="Calibri"/>
                          <a:ea typeface="Calibri"/>
                          <a:cs typeface="Arial"/>
                        </a:rPr>
                        <a:t> </a:t>
                      </a:r>
                      <a:r>
                        <a:rPr lang="fa-IR" sz="1100" dirty="0" smtClean="0">
                          <a:solidFill>
                            <a:srgbClr val="00B050"/>
                          </a:solidFill>
                          <a:latin typeface="Calibri"/>
                          <a:ea typeface="Calibri"/>
                          <a:cs typeface="Arial"/>
                        </a:rPr>
                        <a:t>پیرانشهر</a:t>
                      </a:r>
                      <a:r>
                        <a:rPr lang="fa-IR" sz="1100" dirty="0" smtClean="0">
                          <a:latin typeface="Calibri"/>
                          <a:ea typeface="Calibri"/>
                          <a:cs typeface="Arial"/>
                        </a:rPr>
                        <a:t>نطقه   </a:t>
                      </a:r>
                      <a:r>
                        <a:rPr lang="fa-IR" sz="1300" dirty="0">
                          <a:latin typeface="Calibri"/>
                          <a:ea typeface="Calibri"/>
                          <a:cs typeface="Arial"/>
                        </a:rPr>
                        <a:t>1</a:t>
                      </a:r>
                      <a:r>
                        <a:rPr lang="fa-IR" sz="1100" dirty="0">
                          <a:latin typeface="Calibri"/>
                          <a:ea typeface="Calibri"/>
                          <a:cs typeface="Arial"/>
                        </a:rPr>
                        <a:t>       محله  </a:t>
                      </a:r>
                      <a:endParaRPr lang="en-US" sz="1000" dirty="0">
                        <a:latin typeface="Calibri"/>
                        <a:ea typeface="Calibri"/>
                        <a:cs typeface="Arial"/>
                      </a:endParaRPr>
                    </a:p>
                    <a:p>
                      <a:pPr algn="r">
                        <a:lnSpc>
                          <a:spcPct val="115000"/>
                        </a:lnSpc>
                        <a:spcAft>
                          <a:spcPts val="0"/>
                        </a:spcAft>
                      </a:pPr>
                      <a:r>
                        <a:rPr lang="fa-IR" sz="1100" dirty="0">
                          <a:latin typeface="Calibri"/>
                          <a:ea typeface="Calibri"/>
                          <a:cs typeface="Arial"/>
                        </a:rPr>
                        <a:t>خیابان</a:t>
                      </a:r>
                      <a:r>
                        <a:rPr lang="fa-IR" sz="1000" dirty="0">
                          <a:latin typeface="Calibri"/>
                          <a:ea typeface="Calibri"/>
                          <a:cs typeface="Arial"/>
                        </a:rPr>
                        <a:t>     </a:t>
                      </a:r>
                      <a:r>
                        <a:rPr lang="fa-IR" sz="1100" dirty="0">
                          <a:latin typeface="Calibri"/>
                          <a:ea typeface="Calibri"/>
                          <a:cs typeface="Arial"/>
                        </a:rPr>
                        <a:t>           کوچه  </a:t>
                      </a:r>
                      <a:r>
                        <a:rPr lang="fa-IR" sz="1300" dirty="0">
                          <a:solidFill>
                            <a:srgbClr val="00B050"/>
                          </a:solidFill>
                          <a:latin typeface="Calibri"/>
                          <a:ea typeface="Calibri"/>
                          <a:cs typeface="Arial"/>
                        </a:rPr>
                        <a:t> </a:t>
                      </a:r>
                      <a:r>
                        <a:rPr lang="fa-IR" sz="1100" dirty="0">
                          <a:latin typeface="Calibri"/>
                          <a:ea typeface="Calibri"/>
                          <a:cs typeface="Arial"/>
                        </a:rPr>
                        <a:t>           پلاک   </a:t>
                      </a:r>
                      <a:r>
                        <a:rPr lang="fa-IR" sz="1000" dirty="0">
                          <a:latin typeface="Calibri"/>
                          <a:ea typeface="Calibri"/>
                          <a:cs typeface="Arial"/>
                        </a:rPr>
                        <a:t>1         </a:t>
                      </a:r>
                      <a:r>
                        <a:rPr lang="fa-IR" sz="1100" dirty="0">
                          <a:latin typeface="Calibri"/>
                          <a:ea typeface="Calibri"/>
                          <a:cs typeface="Arial"/>
                        </a:rPr>
                        <a:t> کدپستی </a:t>
                      </a:r>
                      <a:r>
                        <a:rPr lang="fa-IR" sz="1000" dirty="0">
                          <a:latin typeface="Calibri"/>
                          <a:ea typeface="Calibri"/>
                          <a:cs typeface="Arial"/>
                        </a:rPr>
                        <a:t>.</a:t>
                      </a:r>
                      <a:r>
                        <a:rPr lang="fa-IR" sz="1100" dirty="0">
                          <a:latin typeface="Calibri"/>
                          <a:ea typeface="Calibri"/>
                          <a:cs typeface="Arial"/>
                        </a:rPr>
                        <a:t> </a:t>
                      </a:r>
                      <a:endParaRPr lang="en-US" sz="1000" dirty="0">
                        <a:latin typeface="Calibri"/>
                        <a:ea typeface="Calibri"/>
                        <a:cs typeface="Arial"/>
                      </a:endParaRPr>
                    </a:p>
                    <a:p>
                      <a:pPr algn="r">
                        <a:lnSpc>
                          <a:spcPct val="115000"/>
                        </a:lnSpc>
                        <a:spcAft>
                          <a:spcPts val="0"/>
                        </a:spcAft>
                      </a:pPr>
                      <a:r>
                        <a:rPr lang="fa-IR" sz="1100" dirty="0">
                          <a:latin typeface="Calibri"/>
                          <a:ea typeface="Calibri"/>
                          <a:cs typeface="Arial"/>
                        </a:rPr>
                        <a:t>نام مالک </a:t>
                      </a:r>
                      <a:r>
                        <a:rPr lang="fa-IR" sz="1100" dirty="0">
                          <a:solidFill>
                            <a:srgbClr val="00B050"/>
                          </a:solidFill>
                          <a:latin typeface="Calibri"/>
                          <a:ea typeface="Calibri"/>
                          <a:cs typeface="Arial"/>
                        </a:rPr>
                        <a:t>           </a:t>
                      </a:r>
                      <a:r>
                        <a:rPr lang="fa-IR" sz="1100" dirty="0">
                          <a:latin typeface="Calibri"/>
                          <a:ea typeface="Calibri"/>
                          <a:cs typeface="Arial"/>
                        </a:rPr>
                        <a:t>نام پد ر             شماره شنا سنامه  </a:t>
                      </a:r>
                      <a:r>
                        <a:rPr lang="fa-IR" sz="1000" dirty="0">
                          <a:latin typeface="Calibri"/>
                          <a:ea typeface="Calibri"/>
                          <a:cs typeface="Arial"/>
                        </a:rPr>
                        <a:t>.      </a:t>
                      </a:r>
                      <a:r>
                        <a:rPr lang="fa-IR" sz="1100" dirty="0">
                          <a:latin typeface="Calibri"/>
                          <a:ea typeface="Calibri"/>
                          <a:cs typeface="Arial"/>
                        </a:rPr>
                        <a:t>        محل صدور شنا سنا مه  </a:t>
                      </a:r>
                      <a:r>
                        <a:rPr lang="fa-IR" sz="1300" dirty="0">
                          <a:solidFill>
                            <a:srgbClr val="00B050"/>
                          </a:solidFill>
                          <a:latin typeface="Calibri"/>
                          <a:ea typeface="Calibri"/>
                          <a:cs typeface="Arial"/>
                        </a:rPr>
                        <a:t> </a:t>
                      </a:r>
                      <a:endParaRPr lang="en-US" sz="1000" dirty="0">
                        <a:latin typeface="Calibri"/>
                        <a:ea typeface="Calibri"/>
                        <a:cs typeface="Arial"/>
                      </a:endParaRPr>
                    </a:p>
                    <a:p>
                      <a:pPr algn="r">
                        <a:lnSpc>
                          <a:spcPct val="115000"/>
                        </a:lnSpc>
                        <a:spcAft>
                          <a:spcPts val="0"/>
                        </a:spcAft>
                      </a:pPr>
                      <a:r>
                        <a:rPr lang="fa-IR" sz="1000" dirty="0">
                          <a:latin typeface="Calibri"/>
                          <a:ea typeface="Calibri"/>
                          <a:cs typeface="Arial"/>
                        </a:rPr>
                        <a:t>    </a:t>
                      </a:r>
                      <a:endParaRPr lang="en-US" sz="1000" dirty="0">
                        <a:latin typeface="Calibri"/>
                        <a:ea typeface="Calibri"/>
                        <a:cs typeface="Arial"/>
                      </a:endParaRPr>
                    </a:p>
                    <a:p>
                      <a:pPr algn="r">
                        <a:lnSpc>
                          <a:spcPct val="115000"/>
                        </a:lnSpc>
                        <a:spcAft>
                          <a:spcPts val="0"/>
                        </a:spcAft>
                      </a:pPr>
                      <a:r>
                        <a:rPr lang="fa-IR" sz="1100" dirty="0">
                          <a:latin typeface="Calibri"/>
                          <a:ea typeface="Calibri"/>
                          <a:cs typeface="Arial"/>
                        </a:rPr>
                        <a:t>نام وکیل قا نو نی</a:t>
                      </a:r>
                      <a:r>
                        <a:rPr lang="fa-IR" sz="1000" dirty="0">
                          <a:latin typeface="Calibri"/>
                          <a:ea typeface="Calibri"/>
                          <a:cs typeface="Arial"/>
                        </a:rPr>
                        <a:t>                 </a:t>
                      </a:r>
                      <a:r>
                        <a:rPr lang="fa-IR" sz="1100" dirty="0">
                          <a:latin typeface="Calibri"/>
                          <a:ea typeface="Calibri"/>
                          <a:cs typeface="Arial"/>
                        </a:rPr>
                        <a:t>نام پدر              شماره شنا سنا مه                         محل صدور  شنا سنامه   </a:t>
                      </a:r>
                      <a:endParaRPr lang="en-US" sz="1000" dirty="0">
                        <a:latin typeface="Calibri"/>
                        <a:ea typeface="Calibri"/>
                        <a:cs typeface="Arial"/>
                      </a:endParaRPr>
                    </a:p>
                    <a:p>
                      <a:pPr algn="r">
                        <a:lnSpc>
                          <a:spcPct val="115000"/>
                        </a:lnSpc>
                        <a:spcAft>
                          <a:spcPts val="0"/>
                        </a:spcAft>
                      </a:pPr>
                      <a:r>
                        <a:rPr lang="fa-IR" sz="1000" dirty="0">
                          <a:latin typeface="Calibri"/>
                          <a:ea typeface="Calibri"/>
                          <a:cs typeface="Arial"/>
                        </a:rPr>
                        <a:t>     </a:t>
                      </a:r>
                      <a:endParaRPr lang="en-US" sz="1000" dirty="0">
                        <a:latin typeface="Calibri"/>
                        <a:ea typeface="Calibri"/>
                        <a:cs typeface="Arial"/>
                      </a:endParaRPr>
                    </a:p>
                    <a:p>
                      <a:pPr algn="r">
                        <a:lnSpc>
                          <a:spcPct val="115000"/>
                        </a:lnSpc>
                        <a:spcAft>
                          <a:spcPts val="0"/>
                        </a:spcAft>
                      </a:pPr>
                      <a:r>
                        <a:rPr lang="fa-IR" sz="1100" dirty="0">
                          <a:latin typeface="Calibri"/>
                          <a:ea typeface="Calibri"/>
                          <a:cs typeface="Arial"/>
                        </a:rPr>
                        <a:t>نوع ما لکیت</a:t>
                      </a:r>
                      <a:r>
                        <a:rPr lang="fa-IR" sz="1000" dirty="0">
                          <a:latin typeface="Calibri"/>
                          <a:ea typeface="Calibri"/>
                          <a:cs typeface="Arial"/>
                        </a:rPr>
                        <a:t>:.   </a:t>
                      </a:r>
                      <a:r>
                        <a:rPr lang="fa-IR" sz="1100" dirty="0">
                          <a:solidFill>
                            <a:srgbClr val="000000"/>
                          </a:solidFill>
                          <a:latin typeface="Calibri"/>
                          <a:ea typeface="Calibri"/>
                          <a:cs typeface="Arial"/>
                        </a:rPr>
                        <a:t>خصوصی</a:t>
                      </a:r>
                      <a:r>
                        <a:rPr lang="fa-IR" sz="1000" dirty="0">
                          <a:solidFill>
                            <a:srgbClr val="000000"/>
                          </a:solidFill>
                          <a:latin typeface="Calibri"/>
                          <a:ea typeface="Calibri"/>
                          <a:cs typeface="Arial"/>
                        </a:rPr>
                        <a:t>  </a:t>
                      </a:r>
                      <a:r>
                        <a:rPr lang="fa-IR" sz="1000" dirty="0">
                          <a:latin typeface="Calibri"/>
                          <a:ea typeface="Calibri"/>
                          <a:cs typeface="Arial"/>
                        </a:rPr>
                        <a:t>     </a:t>
                      </a:r>
                      <a:r>
                        <a:rPr lang="fa-IR" sz="1100" dirty="0">
                          <a:latin typeface="Calibri"/>
                          <a:ea typeface="Calibri"/>
                          <a:cs typeface="Arial"/>
                        </a:rPr>
                        <a:t> عمومی و دو لتی</a:t>
                      </a:r>
                      <a:r>
                        <a:rPr lang="fa-IR" sz="1000" dirty="0">
                          <a:latin typeface="Calibri"/>
                          <a:ea typeface="Calibri"/>
                          <a:cs typeface="Arial"/>
                        </a:rPr>
                        <a:t>.                 </a:t>
                      </a:r>
                      <a:r>
                        <a:rPr lang="fa-IR" sz="1100" dirty="0">
                          <a:latin typeface="Calibri"/>
                          <a:ea typeface="Calibri"/>
                          <a:cs typeface="Arial"/>
                        </a:rPr>
                        <a:t>تعاونی</a:t>
                      </a:r>
                      <a:r>
                        <a:rPr lang="fa-IR" sz="1000" dirty="0">
                          <a:latin typeface="Calibri"/>
                          <a:ea typeface="Calibri"/>
                          <a:cs typeface="Arial"/>
                        </a:rPr>
                        <a:t>                </a:t>
                      </a:r>
                      <a:r>
                        <a:rPr lang="fa-IR" sz="1100" dirty="0">
                          <a:latin typeface="Calibri"/>
                          <a:ea typeface="Calibri"/>
                          <a:cs typeface="Arial"/>
                        </a:rPr>
                        <a:t> مشارکت بادولت                   سایربا ذکر نوع.</a:t>
                      </a:r>
                      <a:endParaRPr lang="en-US" sz="1000" dirty="0">
                        <a:latin typeface="Calibri"/>
                        <a:ea typeface="Calibri"/>
                        <a:cs typeface="Arial"/>
                      </a:endParaRPr>
                    </a:p>
                    <a:p>
                      <a:pPr algn="r">
                        <a:lnSpc>
                          <a:spcPct val="115000"/>
                        </a:lnSpc>
                        <a:spcAft>
                          <a:spcPts val="0"/>
                        </a:spcAft>
                      </a:pPr>
                      <a:r>
                        <a:rPr lang="fa-IR" sz="1100" dirty="0">
                          <a:latin typeface="Calibri"/>
                          <a:ea typeface="Calibri"/>
                          <a:cs typeface="Arial"/>
                        </a:rPr>
                        <a:t>شماره پروانه ساختمان  </a:t>
                      </a:r>
                      <a:r>
                        <a:rPr lang="fa-IR" sz="1100" dirty="0">
                          <a:solidFill>
                            <a:srgbClr val="00B050"/>
                          </a:solidFill>
                          <a:latin typeface="Calibri"/>
                          <a:ea typeface="Calibri"/>
                          <a:cs typeface="Arial"/>
                        </a:rPr>
                        <a:t>    </a:t>
                      </a:r>
                      <a:r>
                        <a:rPr lang="fa-IR" sz="1000" dirty="0">
                          <a:latin typeface="Calibri"/>
                          <a:ea typeface="Calibri"/>
                          <a:cs typeface="Arial"/>
                        </a:rPr>
                        <a:t>. </a:t>
                      </a:r>
                      <a:r>
                        <a:rPr lang="fa-IR" sz="1100" dirty="0">
                          <a:latin typeface="Calibri"/>
                          <a:ea typeface="Calibri"/>
                          <a:cs typeface="Arial"/>
                        </a:rPr>
                        <a:t>تاریخ صدور پروانه ساختمان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شماره فرم دستور نقش:                        تاریخ صدور دستور نقشه</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تراکم ساختمانی:                      درصد</a:t>
                      </a:r>
                      <a:endParaRPr lang="en-US" sz="1000" dirty="0">
                        <a:latin typeface="Calibri"/>
                        <a:ea typeface="Calibri"/>
                        <a:cs typeface="Arial"/>
                      </a:endParaRPr>
                    </a:p>
                    <a:p>
                      <a:pPr algn="r">
                        <a:lnSpc>
                          <a:spcPct val="115000"/>
                        </a:lnSpc>
                        <a:spcAft>
                          <a:spcPts val="0"/>
                        </a:spcAft>
                      </a:pPr>
                      <a:r>
                        <a:rPr lang="fa-IR" sz="1100" dirty="0">
                          <a:latin typeface="Calibri"/>
                          <a:ea typeface="Calibri"/>
                          <a:cs typeface="Arial"/>
                        </a:rPr>
                        <a:t>نوع کاربری: </a:t>
                      </a:r>
                      <a:r>
                        <a:rPr lang="fa-IR" sz="1000" dirty="0">
                          <a:latin typeface="Calibri"/>
                          <a:ea typeface="Calibri"/>
                          <a:cs typeface="Arial"/>
                        </a:rPr>
                        <a:t>.             </a:t>
                      </a:r>
                      <a:r>
                        <a:rPr lang="fa-IR" sz="1100" dirty="0">
                          <a:latin typeface="Calibri"/>
                          <a:ea typeface="Calibri"/>
                          <a:cs typeface="Arial"/>
                        </a:rPr>
                        <a:t>اداری</a:t>
                      </a:r>
                      <a:r>
                        <a:rPr lang="fa-IR" sz="1000" dirty="0">
                          <a:latin typeface="Calibri"/>
                          <a:ea typeface="Calibri"/>
                          <a:cs typeface="Arial"/>
                        </a:rPr>
                        <a:t>                  </a:t>
                      </a:r>
                      <a:r>
                        <a:rPr lang="fa-IR" sz="1100" dirty="0">
                          <a:latin typeface="Calibri"/>
                          <a:ea typeface="Calibri"/>
                          <a:cs typeface="Arial"/>
                        </a:rPr>
                        <a:t>تجاری</a:t>
                      </a:r>
                      <a:r>
                        <a:rPr lang="fa-IR" sz="1000" dirty="0">
                          <a:latin typeface="Calibri"/>
                          <a:ea typeface="Calibri"/>
                          <a:cs typeface="Arial"/>
                        </a:rPr>
                        <a:t>.               </a:t>
                      </a:r>
                      <a:r>
                        <a:rPr lang="fa-IR" sz="1100" dirty="0">
                          <a:latin typeface="Calibri"/>
                          <a:ea typeface="Calibri"/>
                          <a:cs typeface="Arial"/>
                        </a:rPr>
                        <a:t>صنعتی</a:t>
                      </a:r>
                      <a:r>
                        <a:rPr lang="fa-IR" sz="1000" dirty="0">
                          <a:latin typeface="Calibri"/>
                          <a:ea typeface="Calibri"/>
                          <a:cs typeface="Arial"/>
                        </a:rPr>
                        <a:t>.              </a:t>
                      </a:r>
                      <a:r>
                        <a:rPr lang="fa-IR" sz="1100" dirty="0">
                          <a:latin typeface="Calibri"/>
                          <a:ea typeface="Calibri"/>
                          <a:cs typeface="Arial"/>
                        </a:rPr>
                        <a:t> بهداشتی و درمانی                   اموزشی                 خدما تی                  سایر با ذکر نوع:</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  تعداد طبقات:     </a:t>
                      </a:r>
                      <a:r>
                        <a:rPr lang="ar-SA" sz="1100" dirty="0">
                          <a:solidFill>
                            <a:srgbClr val="000000"/>
                          </a:solidFill>
                          <a:latin typeface="Calibri"/>
                          <a:ea typeface="Calibri"/>
                          <a:cs typeface="Arial"/>
                        </a:rPr>
                        <a:t>یک طبقه </a:t>
                      </a:r>
                      <a:r>
                        <a:rPr lang="ar-SA" sz="1100" dirty="0">
                          <a:latin typeface="Calibri"/>
                          <a:ea typeface="Calibri"/>
                          <a:cs typeface="Arial"/>
                        </a:rPr>
                        <a:t>    سطح اشغال زمین</a:t>
                      </a:r>
                      <a:r>
                        <a:rPr lang="ar-SA" sz="1100" dirty="0" smtClean="0">
                          <a:solidFill>
                            <a:srgbClr val="00B050"/>
                          </a:solidFill>
                          <a:latin typeface="Calibri"/>
                          <a:ea typeface="Calibri"/>
                          <a:cs typeface="Arial"/>
                        </a:rPr>
                        <a:t>:</a:t>
                      </a:r>
                      <a:r>
                        <a:rPr lang="ar-SA" sz="1100" dirty="0" smtClean="0">
                          <a:latin typeface="Calibri"/>
                          <a:ea typeface="Calibri"/>
                          <a:cs typeface="Arial"/>
                        </a:rPr>
                        <a:t>    </a:t>
                      </a:r>
                      <a:r>
                        <a:rPr lang="ar-SA" sz="1100" dirty="0">
                          <a:latin typeface="Calibri"/>
                          <a:ea typeface="Calibri"/>
                          <a:cs typeface="Arial"/>
                        </a:rPr>
                        <a:t>درصد (نسبت به مساحت مندرج در سند ملک)</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محل احداث بنا:درشمال                 درجنوب               </a:t>
                      </a:r>
                      <a:r>
                        <a:rPr lang="ar-SA" sz="1100" dirty="0" smtClean="0">
                          <a:latin typeface="Calibri"/>
                          <a:ea typeface="Calibri"/>
                          <a:cs typeface="Arial"/>
                        </a:rPr>
                        <a:t>ملک</a:t>
                      </a:r>
                      <a:endParaRPr lang="en-US" sz="1000" dirty="0">
                        <a:latin typeface="Calibri"/>
                        <a:ea typeface="Calibri"/>
                        <a:cs typeface="Arial"/>
                      </a:endParaRPr>
                    </a:p>
                  </a:txBody>
                  <a:tcPr marL="64123" marR="64123" marT="0" marB="0">
                    <a:lnL w="3810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hMerge="1">
                  <a:txBody>
                    <a:bodyPr/>
                    <a:lstStyle/>
                    <a:p>
                      <a:pPr rtl="1"/>
                      <a:endParaRPr lang="fa-IR"/>
                    </a:p>
                  </a:txBody>
                  <a:tcPr/>
                </a:tc>
              </a:tr>
            </a:tbl>
          </a:graphicData>
        </a:graphic>
      </p:graphicFrame>
    </p:spTree>
    <p:extLst>
      <p:ext uri="{BB962C8B-B14F-4D97-AF65-F5344CB8AC3E}">
        <p14:creationId xmlns:p14="http://schemas.microsoft.com/office/powerpoint/2010/main" val="1142902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4085591"/>
              </p:ext>
            </p:extLst>
          </p:nvPr>
        </p:nvGraphicFramePr>
        <p:xfrm>
          <a:off x="-34133" y="5086"/>
          <a:ext cx="8991602" cy="6857997"/>
        </p:xfrm>
        <a:graphic>
          <a:graphicData uri="http://schemas.openxmlformats.org/drawingml/2006/table">
            <a:tbl>
              <a:tblPr/>
              <a:tblGrid>
                <a:gridCol w="527009"/>
                <a:gridCol w="505121"/>
                <a:gridCol w="517749"/>
                <a:gridCol w="580890"/>
                <a:gridCol w="618773"/>
                <a:gridCol w="618773"/>
                <a:gridCol w="656657"/>
                <a:gridCol w="629718"/>
                <a:gridCol w="714127"/>
                <a:gridCol w="707170"/>
                <a:gridCol w="669286"/>
                <a:gridCol w="827779"/>
                <a:gridCol w="1418550"/>
              </a:tblGrid>
              <a:tr h="736252">
                <a:tc gridSpan="13">
                  <a:txBody>
                    <a:bodyPr/>
                    <a:lstStyle/>
                    <a:p>
                      <a:pPr rtl="1">
                        <a:lnSpc>
                          <a:spcPct val="115000"/>
                        </a:lnSpc>
                        <a:spcAft>
                          <a:spcPts val="0"/>
                        </a:spcAft>
                        <a:tabLst>
                          <a:tab pos="714375" algn="l"/>
                          <a:tab pos="885825" algn="l"/>
                          <a:tab pos="6400165" algn="r"/>
                        </a:tabLst>
                      </a:pPr>
                      <a:r>
                        <a:rPr lang="fa-IR" sz="1200" dirty="0">
                          <a:latin typeface="Calibri"/>
                          <a:ea typeface="Calibri"/>
                          <a:cs typeface="Arial"/>
                        </a:rPr>
                        <a:t>2-4       		</a:t>
                      </a:r>
                      <a:r>
                        <a:rPr lang="fa-IR" sz="1300" dirty="0">
                          <a:latin typeface="Calibri"/>
                          <a:ea typeface="Calibri"/>
                          <a:cs typeface="Arial"/>
                        </a:rPr>
                        <a:t>             </a:t>
                      </a:r>
                      <a:r>
                        <a:rPr lang="ar-SA" sz="1200" dirty="0">
                          <a:latin typeface="Calibri"/>
                          <a:ea typeface="Calibri"/>
                          <a:cs typeface="Arial"/>
                        </a:rPr>
                        <a:t>جدول</a:t>
                      </a:r>
                      <a:r>
                        <a:rPr lang="fa-IR" sz="1200" dirty="0">
                          <a:latin typeface="Calibri"/>
                          <a:ea typeface="Calibri"/>
                          <a:cs typeface="Arial"/>
                        </a:rPr>
                        <a:t>	مشخصات کا لبدی فضاهای ساختمان</a:t>
                      </a:r>
                      <a:endParaRPr lang="en-US" sz="900" dirty="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53212">
                <a:tc gridSpan="2">
                  <a:txBody>
                    <a:bodyPr/>
                    <a:lstStyle/>
                    <a:p>
                      <a:pPr algn="r">
                        <a:lnSpc>
                          <a:spcPct val="115000"/>
                        </a:lnSpc>
                        <a:spcAft>
                          <a:spcPts val="0"/>
                        </a:spcAft>
                      </a:pPr>
                      <a:r>
                        <a:rPr lang="fa-IR" sz="1000">
                          <a:latin typeface="Calibri"/>
                          <a:ea typeface="Calibri"/>
                          <a:cs typeface="Arial"/>
                        </a:rPr>
                        <a:t>جمع</a:t>
                      </a:r>
                      <a:endParaRPr lang="en-US" sz="90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rtl="1"/>
                      <a:endParaRPr lang="fa-IR" dirty="0"/>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r>
                        <a:rPr lang="fa-IR" sz="1000">
                          <a:latin typeface="Calibri"/>
                          <a:ea typeface="Calibri"/>
                          <a:cs typeface="Arial"/>
                        </a:rPr>
                        <a:t>کا ربری</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854">
                <a:tc gridSpan="2">
                  <a:txBody>
                    <a:bodyPr/>
                    <a:lstStyle/>
                    <a:p>
                      <a:pPr algn="r">
                        <a:lnSpc>
                          <a:spcPct val="115000"/>
                        </a:lnSpc>
                        <a:spcAft>
                          <a:spcPts val="0"/>
                        </a:spcAft>
                      </a:pPr>
                      <a:r>
                        <a:rPr lang="fa-IR" sz="900">
                          <a:latin typeface="Calibri"/>
                          <a:ea typeface="Calibri"/>
                          <a:cs typeface="Arial"/>
                        </a:rPr>
                        <a:t>واحد  مساحت</a:t>
                      </a:r>
                      <a:endParaRPr lang="en-US" sz="90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r>
                        <a:rPr lang="fa-IR" sz="900">
                          <a:latin typeface="Calibri"/>
                          <a:ea typeface="Calibri"/>
                          <a:cs typeface="Arial"/>
                        </a:rPr>
                        <a:t>واحد   مساحت</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r>
                        <a:rPr lang="fa-IR" sz="900">
                          <a:latin typeface="Calibri"/>
                          <a:ea typeface="Calibri"/>
                          <a:cs typeface="Arial"/>
                        </a:rPr>
                        <a:t>واحد      مساحت</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r>
                        <a:rPr lang="fa-IR" sz="900">
                          <a:latin typeface="Calibri"/>
                          <a:ea typeface="Calibri"/>
                          <a:cs typeface="Arial"/>
                        </a:rPr>
                        <a:t>واحد        مساحت</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r>
                        <a:rPr lang="fa-IR" sz="900">
                          <a:latin typeface="Calibri"/>
                          <a:ea typeface="Calibri"/>
                          <a:cs typeface="Arial"/>
                        </a:rPr>
                        <a:t>واحد       مساحت</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r>
                        <a:rPr lang="fa-IR" sz="900">
                          <a:latin typeface="Calibri"/>
                          <a:ea typeface="Calibri"/>
                          <a:cs typeface="Arial"/>
                        </a:rPr>
                        <a:t>واحد        مساحت</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r>
                        <a:rPr lang="fa-IR" sz="1000">
                          <a:latin typeface="Calibri"/>
                          <a:ea typeface="Calibri"/>
                          <a:cs typeface="Arial"/>
                        </a:rPr>
                        <a:t>طبقات</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193">
                <a:tc>
                  <a:txBody>
                    <a:bodyPr/>
                    <a:lstStyle/>
                    <a:p>
                      <a:pPr algn="r">
                        <a:lnSpc>
                          <a:spcPct val="115000"/>
                        </a:lnSpc>
                        <a:spcAft>
                          <a:spcPts val="0"/>
                        </a:spcAft>
                      </a:pPr>
                      <a:endParaRPr lang="en-US" sz="1000">
                        <a:solidFill>
                          <a:srgbClr val="00B050"/>
                        </a:solidFill>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en-US" sz="900" dirty="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solidFill>
                            <a:srgbClr val="000000"/>
                          </a:solidFill>
                          <a:latin typeface="Calibri"/>
                          <a:ea typeface="Calibri"/>
                          <a:cs typeface="Arial"/>
                        </a:rPr>
                        <a:t>متر</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00">
                          <a:latin typeface="Calibri"/>
                          <a:ea typeface="Calibri"/>
                          <a:cs typeface="Arial"/>
                        </a:rPr>
                        <a:t>زیر زمین</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12">
                <a:tc>
                  <a:txBody>
                    <a:bodyPr/>
                    <a:lstStyle/>
                    <a:p>
                      <a:pPr algn="r">
                        <a:lnSpc>
                          <a:spcPct val="115000"/>
                        </a:lnSpc>
                        <a:spcAft>
                          <a:spcPts val="0"/>
                        </a:spcAft>
                      </a:pPr>
                      <a:endParaRPr lang="en-US" sz="190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solidFill>
                            <a:srgbClr val="000000"/>
                          </a:solidFill>
                          <a:latin typeface="Calibri"/>
                          <a:ea typeface="Calibri"/>
                          <a:cs typeface="Arial"/>
                        </a:rPr>
                        <a:t>متر</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00">
                          <a:latin typeface="Calibri"/>
                          <a:ea typeface="Calibri"/>
                          <a:cs typeface="Arial"/>
                        </a:rPr>
                        <a:t>نیم طبقه </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12">
                <a:tc>
                  <a:txBody>
                    <a:bodyPr/>
                    <a:lstStyle/>
                    <a:p>
                      <a:pPr algn="r">
                        <a:lnSpc>
                          <a:spcPct val="115000"/>
                        </a:lnSpc>
                        <a:spcAft>
                          <a:spcPts val="0"/>
                        </a:spcAft>
                      </a:pPr>
                      <a:endParaRPr lang="en-US" sz="190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900" dirty="0" smtClean="0">
                          <a:latin typeface="Calibri"/>
                          <a:ea typeface="Calibri"/>
                          <a:cs typeface="Arial"/>
                        </a:rPr>
                        <a:t>200</a:t>
                      </a:r>
                      <a:endParaRPr lang="en-US" sz="900" dirty="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solidFill>
                            <a:srgbClr val="000000"/>
                          </a:solidFill>
                          <a:latin typeface="Calibri"/>
                          <a:ea typeface="Calibri"/>
                          <a:cs typeface="Arial"/>
                        </a:rPr>
                        <a:t>متر</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00">
                          <a:latin typeface="Calibri"/>
                          <a:ea typeface="Calibri"/>
                          <a:cs typeface="Arial"/>
                        </a:rPr>
                        <a:t>همکف </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12">
                <a:tc>
                  <a:txBody>
                    <a:bodyPr/>
                    <a:lstStyle/>
                    <a:p>
                      <a:pPr algn="r">
                        <a:lnSpc>
                          <a:spcPct val="115000"/>
                        </a:lnSpc>
                        <a:spcAft>
                          <a:spcPts val="0"/>
                        </a:spcAft>
                      </a:pPr>
                      <a:endParaRPr lang="en-US" sz="190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dirty="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solidFill>
                          <a:srgbClr val="000000"/>
                        </a:solidFill>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solidFill>
                            <a:srgbClr val="000000"/>
                          </a:solidFill>
                          <a:latin typeface="Calibri"/>
                          <a:ea typeface="Calibri"/>
                          <a:cs typeface="Arial"/>
                        </a:rPr>
                        <a:t>متر</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00">
                          <a:latin typeface="Calibri"/>
                          <a:ea typeface="Calibri"/>
                          <a:cs typeface="Arial"/>
                        </a:rPr>
                        <a:t>طبقه</a:t>
                      </a:r>
                      <a:r>
                        <a:rPr lang="fa-IR" sz="900">
                          <a:latin typeface="Calibri"/>
                          <a:ea typeface="Calibri"/>
                          <a:cs typeface="Arial"/>
                        </a:rPr>
                        <a:t>1</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002">
                <a:tc>
                  <a:txBody>
                    <a:bodyPr/>
                    <a:lstStyle/>
                    <a:p>
                      <a:pPr algn="r">
                        <a:lnSpc>
                          <a:spcPct val="115000"/>
                        </a:lnSpc>
                        <a:spcAft>
                          <a:spcPts val="0"/>
                        </a:spcAft>
                      </a:pPr>
                      <a:endParaRPr lang="en-US" sz="190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dirty="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solidFill>
                          <a:srgbClr val="000000"/>
                        </a:solidFill>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solidFill>
                            <a:srgbClr val="000000"/>
                          </a:solidFill>
                          <a:latin typeface="Calibri"/>
                          <a:ea typeface="Calibri"/>
                          <a:cs typeface="Arial"/>
                        </a:rPr>
                        <a:t>متر</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000">
                        <a:latin typeface="Calibri"/>
                        <a:ea typeface="Calibri"/>
                        <a:cs typeface="Arial"/>
                      </a:endParaRPr>
                    </a:p>
                    <a:p>
                      <a:pPr algn="r">
                        <a:lnSpc>
                          <a:spcPct val="115000"/>
                        </a:lnSpc>
                        <a:spcAft>
                          <a:spcPts val="0"/>
                        </a:spcAft>
                      </a:pPr>
                      <a:r>
                        <a:rPr lang="fa-IR" sz="1000">
                          <a:latin typeface="Calibri"/>
                          <a:ea typeface="Calibri"/>
                          <a:cs typeface="Arial"/>
                        </a:rPr>
                        <a:t>    طبقه2 </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12">
                <a:tc>
                  <a:txBody>
                    <a:bodyPr/>
                    <a:lstStyle/>
                    <a:p>
                      <a:pPr algn="r">
                        <a:lnSpc>
                          <a:spcPct val="115000"/>
                        </a:lnSpc>
                        <a:spcAft>
                          <a:spcPts val="0"/>
                        </a:spcAft>
                      </a:pPr>
                      <a:endParaRPr lang="en-US" sz="190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solidFill>
                          <a:srgbClr val="000000"/>
                        </a:solidFill>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solidFill>
                            <a:srgbClr val="000000"/>
                          </a:solidFill>
                          <a:latin typeface="Calibri"/>
                          <a:ea typeface="Calibri"/>
                          <a:cs typeface="Arial"/>
                        </a:rPr>
                        <a:t>متر</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000">
                          <a:latin typeface="Calibri"/>
                          <a:ea typeface="Calibri"/>
                          <a:cs typeface="Arial"/>
                        </a:rPr>
                        <a:t>    طبقه</a:t>
                      </a:r>
                      <a:r>
                        <a:rPr lang="fa-IR" sz="900">
                          <a:latin typeface="Calibri"/>
                          <a:ea typeface="Calibri"/>
                          <a:cs typeface="Arial"/>
                        </a:rPr>
                        <a:t>3</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12">
                <a:tc>
                  <a:txBody>
                    <a:bodyPr/>
                    <a:lstStyle/>
                    <a:p>
                      <a:pPr algn="r">
                        <a:lnSpc>
                          <a:spcPct val="115000"/>
                        </a:lnSpc>
                        <a:spcAft>
                          <a:spcPts val="0"/>
                        </a:spcAft>
                      </a:pPr>
                      <a:endParaRPr lang="en-US" sz="190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solidFill>
                          <a:srgbClr val="000000"/>
                        </a:solidFill>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solidFill>
                            <a:srgbClr val="000000"/>
                          </a:solidFill>
                          <a:latin typeface="Calibri"/>
                          <a:ea typeface="Calibri"/>
                          <a:cs typeface="Arial"/>
                        </a:rPr>
                        <a:t>متر</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900">
                          <a:latin typeface="Calibri"/>
                          <a:ea typeface="Calibri"/>
                          <a:cs typeface="Arial"/>
                        </a:rPr>
                        <a:t>  </a:t>
                      </a:r>
                      <a:r>
                        <a:rPr lang="fa-IR" sz="900">
                          <a:latin typeface="Calibri"/>
                          <a:ea typeface="Calibri"/>
                          <a:cs typeface="Arial"/>
                        </a:rPr>
                        <a:t>طبقه4</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12">
                <a:tc>
                  <a:txBody>
                    <a:bodyPr/>
                    <a:lstStyle/>
                    <a:p>
                      <a:pPr algn="r">
                        <a:lnSpc>
                          <a:spcPct val="115000"/>
                        </a:lnSpc>
                        <a:spcAft>
                          <a:spcPts val="0"/>
                        </a:spcAft>
                      </a:pPr>
                      <a:endParaRPr lang="en-US" sz="190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solidFill>
                          <a:srgbClr val="000000"/>
                        </a:solidFill>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solidFill>
                            <a:srgbClr val="000000"/>
                          </a:solidFill>
                          <a:latin typeface="Calibri"/>
                          <a:ea typeface="Calibri"/>
                          <a:cs typeface="Arial"/>
                        </a:rPr>
                        <a:t>متر</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000">
                          <a:latin typeface="Calibri"/>
                          <a:ea typeface="Calibri"/>
                          <a:cs typeface="Arial"/>
                        </a:rPr>
                        <a:t>    سایر</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12">
                <a:tc>
                  <a:txBody>
                    <a:bodyPr/>
                    <a:lstStyle/>
                    <a:p>
                      <a:pPr algn="r">
                        <a:lnSpc>
                          <a:spcPct val="115000"/>
                        </a:lnSpc>
                        <a:spcAft>
                          <a:spcPts val="0"/>
                        </a:spcAft>
                      </a:pPr>
                      <a:endParaRPr lang="en-US" sz="1900">
                        <a:latin typeface="Calibri"/>
                        <a:ea typeface="Calibri"/>
                        <a:cs typeface="Arial"/>
                      </a:endParaRPr>
                    </a:p>
                  </a:txBody>
                  <a:tcPr marL="57805" marR="5780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nSpc>
                          <a:spcPct val="115000"/>
                        </a:lnSpc>
                        <a:spcAft>
                          <a:spcPts val="0"/>
                        </a:spcAft>
                      </a:pPr>
                      <a:endParaRPr lang="en-US" sz="1900">
                        <a:solidFill>
                          <a:srgbClr val="000000"/>
                        </a:solidFill>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solidFill>
                            <a:srgbClr val="000000"/>
                          </a:solidFill>
                          <a:latin typeface="Calibri"/>
                          <a:ea typeface="Calibri"/>
                          <a:cs typeface="Arial"/>
                        </a:rPr>
                        <a:t>متر</a:t>
                      </a:r>
                      <a:endParaRPr lang="en-US" sz="90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900" dirty="0">
                          <a:latin typeface="Calibri"/>
                          <a:ea typeface="Calibri"/>
                          <a:cs typeface="Arial"/>
                        </a:rPr>
                        <a:t>  </a:t>
                      </a:r>
                      <a:r>
                        <a:rPr lang="fa-IR" sz="1000" dirty="0">
                          <a:latin typeface="Calibri"/>
                          <a:ea typeface="Calibri"/>
                          <a:cs typeface="Arial"/>
                        </a:rPr>
                        <a:t>جمع</a:t>
                      </a:r>
                      <a:endParaRPr lang="en-US" sz="900" dirty="0">
                        <a:latin typeface="Calibri"/>
                        <a:ea typeface="Calibri"/>
                        <a:cs typeface="Arial"/>
                      </a:endParaRPr>
                    </a:p>
                  </a:txBody>
                  <a:tcPr marL="57805" marR="5780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04052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0863704"/>
              </p:ext>
            </p:extLst>
          </p:nvPr>
        </p:nvGraphicFramePr>
        <p:xfrm>
          <a:off x="0" y="0"/>
          <a:ext cx="9144000" cy="6705593"/>
        </p:xfrm>
        <a:graphic>
          <a:graphicData uri="http://schemas.openxmlformats.org/drawingml/2006/table">
            <a:tbl>
              <a:tblPr/>
              <a:tblGrid>
                <a:gridCol w="746001"/>
                <a:gridCol w="621523"/>
                <a:gridCol w="574183"/>
                <a:gridCol w="792463"/>
                <a:gridCol w="6409830"/>
              </a:tblGrid>
              <a:tr h="450713">
                <a:tc gridSpan="2">
                  <a:txBody>
                    <a:bodyPr/>
                    <a:lstStyle/>
                    <a:p>
                      <a:pPr algn="r">
                        <a:lnSpc>
                          <a:spcPct val="115000"/>
                        </a:lnSpc>
                        <a:spcAft>
                          <a:spcPts val="0"/>
                        </a:spcAft>
                      </a:pPr>
                      <a:r>
                        <a:rPr lang="ar-SA" sz="1050" dirty="0">
                          <a:latin typeface="Calibri"/>
                          <a:ea typeface="Calibri"/>
                          <a:cs typeface="Arial"/>
                        </a:rPr>
                        <a:t>نظریه     سازمان </a:t>
                      </a:r>
                      <a:endParaRPr lang="en-US" sz="1050" dirty="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r>
                        <a:rPr lang="ar-SA" sz="1050">
                          <a:latin typeface="Calibri"/>
                          <a:ea typeface="Calibri"/>
                          <a:cs typeface="Arial"/>
                        </a:rPr>
                        <a:t>نظریه       طراح</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rowSpan="3">
                  <a:txBody>
                    <a:bodyPr/>
                    <a:lstStyle/>
                    <a:p>
                      <a:pPr algn="ctr" rtl="1">
                        <a:lnSpc>
                          <a:spcPct val="115000"/>
                        </a:lnSpc>
                        <a:spcAft>
                          <a:spcPts val="0"/>
                        </a:spcAft>
                      </a:pPr>
                      <a:endParaRPr lang="ar-SA" sz="1050">
                        <a:latin typeface="Calibri"/>
                        <a:ea typeface="Calibri"/>
                        <a:cs typeface="Arial"/>
                      </a:endParaRPr>
                    </a:p>
                    <a:p>
                      <a:pPr algn="ctr">
                        <a:lnSpc>
                          <a:spcPct val="115000"/>
                        </a:lnSpc>
                        <a:spcAft>
                          <a:spcPts val="0"/>
                        </a:spcAft>
                      </a:pPr>
                      <a:r>
                        <a:rPr lang="ar-SA" sz="1050">
                          <a:latin typeface="Calibri"/>
                          <a:ea typeface="Calibri"/>
                          <a:cs typeface="Arial"/>
                        </a:rPr>
                        <a:t>کنترل نقشه های معماری</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356">
                <a:tc gridSpan="2">
                  <a:txBody>
                    <a:bodyPr/>
                    <a:lstStyle/>
                    <a:p>
                      <a:pPr algn="r">
                        <a:lnSpc>
                          <a:spcPct val="115000"/>
                        </a:lnSpc>
                        <a:spcAft>
                          <a:spcPts val="0"/>
                        </a:spcAft>
                      </a:pPr>
                      <a:r>
                        <a:rPr lang="ar-SA" sz="1050">
                          <a:latin typeface="Calibri"/>
                          <a:ea typeface="Calibri"/>
                          <a:cs typeface="Arial"/>
                        </a:rPr>
                        <a:t>کنترل</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r>
                        <a:rPr lang="ar-SA" sz="1050">
                          <a:latin typeface="Calibri"/>
                          <a:ea typeface="Calibri"/>
                          <a:cs typeface="Arial"/>
                        </a:rPr>
                        <a:t>تهیه</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225356">
                <a:tc>
                  <a:txBody>
                    <a:bodyPr/>
                    <a:lstStyle/>
                    <a:p>
                      <a:pPr algn="r">
                        <a:lnSpc>
                          <a:spcPct val="115000"/>
                        </a:lnSpc>
                        <a:spcAft>
                          <a:spcPts val="0"/>
                        </a:spcAft>
                      </a:pPr>
                      <a:r>
                        <a:rPr lang="ar-SA" sz="1050">
                          <a:latin typeface="Calibri"/>
                          <a:ea typeface="Calibri"/>
                          <a:cs typeface="Arial"/>
                        </a:rPr>
                        <a:t>نشده</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50">
                          <a:latin typeface="Calibri"/>
                          <a:ea typeface="Calibri"/>
                          <a:cs typeface="Arial"/>
                        </a:rPr>
                        <a:t>شده</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50">
                          <a:latin typeface="Calibri"/>
                          <a:ea typeface="Calibri"/>
                          <a:cs typeface="Arial"/>
                        </a:rPr>
                        <a:t>نشده</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50">
                          <a:latin typeface="Calibri"/>
                          <a:ea typeface="Calibri"/>
                          <a:cs typeface="Arial"/>
                        </a:rPr>
                        <a:t>شده</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39437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1-مطالعات پایه.بازدیدمحلی وبررسی سایر عوامل موثر در طراحی بر اساس شرح خدمات بخش معماری</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7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2-نقشه محوطه وموقعیت طرح با توجه به حدودثبتی .دسترسی های ارتباطی با معابر اطراف. مقررات شهری بر وکف با اندازه گذاری کامل.</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7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3-نقشه طبقات به تفکیک هر طبقه با توجه به مساحت وکاربری فضا ها و مبلمان انها با اندازه کذاری کامل و رعایت ضوابط ترسیم.</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9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dirty="0">
                          <a:latin typeface="Calibri"/>
                          <a:ea typeface="Calibri"/>
                          <a:cs typeface="Arial"/>
                        </a:rPr>
                        <a:t>4-مطابقت نقشه ها با طرح سازه.تاسیسات برقی ومکانیکی وانواع مصالح مصرفی.</a:t>
                      </a:r>
                      <a:endParaRPr lang="en-US" sz="1050" dirty="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9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5-ترسیم پله ها.ابعاد درها وپنجره ها با انداذه گذاری کامل و رعایت ظوابط ترسیم.</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7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6-نقشه بام. تعیین سطح ارتفاع ان.اندازه گذاری کامل.خطوط شیب بندی بام.ملاحظات سازه بام.تاسیسات برقی ومکانیکی مربوط به بام.</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9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7- نقشه مقاطع طولی وعرضی با رعایت ضوابط ترسیم.</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9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8-نقشه کلیه نماهای اصلی با رعایت ضوابط ترسیم.</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9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9-گروه بندی ساختما ن از نظر صرفه جویی در مصرف انرژی مطابق مبحث19</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7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10-نقشه های مربوط به جزئیات اجرایی فضاهاوجزئیات ساختمانی وجداول نازک کاری</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9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11-نورگیری فضای اصلی ونحوه تهویه اشپز خانه وسرویسها.</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9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12-نحوه محوطه سازی وزهکشی درصورت نیاز.</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9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13-محل عبور داکتهای تاسیساتی ابروها.دودکش. نورکیرها.ودرز انبساط.</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7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14-ترسیم درصد شیب پارکینگ(حداکثر15%)ونحوه دسترسی به پارکینگ وکنترل ارتفاع ان</a:t>
                      </a:r>
                      <a:endParaRPr lang="en-US" sz="1050">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93">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15-  ترسیم سقف های کاذب در مقاطع همراه با اندازه گذاری مربوط. </a:t>
                      </a:r>
                      <a:endParaRPr lang="en-US" sz="105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93">
                <a:tc>
                  <a:txBody>
                    <a:bodyPr/>
                    <a:lstStyle/>
                    <a:p>
                      <a:pPr algn="ctr">
                        <a:lnSpc>
                          <a:spcPct val="115000"/>
                        </a:lnSpc>
                        <a:spcAft>
                          <a:spcPts val="0"/>
                        </a:spcAft>
                      </a:pPr>
                      <a:r>
                        <a:rPr lang="en-US" sz="1050" dirty="0">
                          <a:latin typeface="Arial"/>
                          <a:ea typeface="Calibri"/>
                          <a:cs typeface="Arial"/>
                        </a:rPr>
                        <a:t>√</a:t>
                      </a:r>
                      <a:endParaRPr lang="en-US" sz="1050" dirty="0">
                        <a:latin typeface="Calibri"/>
                        <a:ea typeface="Calibri"/>
                        <a:cs typeface="Arial"/>
                      </a:endParaRPr>
                    </a:p>
                  </a:txBody>
                  <a:tcPr marL="38045" marR="3804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050" dirty="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latin typeface="Arial"/>
                          <a:ea typeface="Calibri"/>
                          <a:cs typeface="Arial"/>
                        </a:rPr>
                        <a:t>√</a:t>
                      </a:r>
                      <a:endParaRPr lang="en-US" sz="1050" dirty="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dirty="0">
                        <a:solidFill>
                          <a:srgbClr val="00B050"/>
                        </a:solidFill>
                        <a:latin typeface="Calibri"/>
                        <a:ea typeface="Calibri"/>
                        <a:cs typeface="Arial"/>
                      </a:endParaRPr>
                    </a:p>
                  </a:txBody>
                  <a:tcPr marL="38045" marR="3804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dirty="0">
                          <a:latin typeface="Calibri"/>
                          <a:ea typeface="Calibri"/>
                          <a:cs typeface="Arial"/>
                        </a:rPr>
                        <a:t>16-براورد هزینه اجرا وبرنامه زمانبندی.</a:t>
                      </a:r>
                      <a:endParaRPr lang="en-US" sz="1050" dirty="0">
                        <a:latin typeface="Calibri"/>
                        <a:ea typeface="Calibri"/>
                        <a:cs typeface="Arial"/>
                      </a:endParaRPr>
                    </a:p>
                  </a:txBody>
                  <a:tcPr marL="38045" marR="380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20611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7534730"/>
              </p:ext>
            </p:extLst>
          </p:nvPr>
        </p:nvGraphicFramePr>
        <p:xfrm>
          <a:off x="0" y="0"/>
          <a:ext cx="9144000" cy="6857999"/>
        </p:xfrm>
        <a:graphic>
          <a:graphicData uri="http://schemas.openxmlformats.org/drawingml/2006/table">
            <a:tbl>
              <a:tblPr/>
              <a:tblGrid>
                <a:gridCol w="783742"/>
                <a:gridCol w="600093"/>
                <a:gridCol w="160718"/>
                <a:gridCol w="515596"/>
                <a:gridCol w="779431"/>
                <a:gridCol w="6304420"/>
              </a:tblGrid>
              <a:tr h="424530">
                <a:tc gridSpan="2">
                  <a:txBody>
                    <a:bodyPr/>
                    <a:lstStyle/>
                    <a:p>
                      <a:pPr algn="r">
                        <a:lnSpc>
                          <a:spcPct val="115000"/>
                        </a:lnSpc>
                        <a:spcAft>
                          <a:spcPts val="0"/>
                        </a:spcAft>
                      </a:pPr>
                      <a:r>
                        <a:rPr lang="ar-SA" sz="1050" dirty="0">
                          <a:latin typeface="Calibri"/>
                          <a:ea typeface="Calibri"/>
                          <a:cs typeface="Arial"/>
                        </a:rPr>
                        <a:t>نظریه     سازمان </a:t>
                      </a:r>
                      <a:endParaRPr lang="en-US" sz="1050" dirty="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3">
                  <a:txBody>
                    <a:bodyPr/>
                    <a:lstStyle/>
                    <a:p>
                      <a:pPr marL="111760" algn="r">
                        <a:lnSpc>
                          <a:spcPct val="115000"/>
                        </a:lnSpc>
                        <a:spcAft>
                          <a:spcPts val="0"/>
                        </a:spcAft>
                      </a:pPr>
                      <a:r>
                        <a:rPr lang="ar-SA" sz="1050">
                          <a:solidFill>
                            <a:srgbClr val="000000"/>
                          </a:solidFill>
                          <a:latin typeface="Calibri"/>
                          <a:ea typeface="Calibri"/>
                          <a:cs typeface="Arial"/>
                        </a:rPr>
                        <a:t>نظریه     طراح</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rowSpan="3">
                  <a:txBody>
                    <a:bodyPr/>
                    <a:lstStyle/>
                    <a:p>
                      <a:pPr>
                        <a:lnSpc>
                          <a:spcPct val="115000"/>
                        </a:lnSpc>
                        <a:spcAft>
                          <a:spcPts val="0"/>
                        </a:spcAft>
                      </a:pPr>
                      <a:r>
                        <a:rPr lang="ar-SA" sz="1050">
                          <a:latin typeface="Calibri"/>
                          <a:ea typeface="Calibri"/>
                          <a:cs typeface="Arial"/>
                        </a:rPr>
                        <a:t>جدول:6</a:t>
                      </a:r>
                      <a:endParaRPr lang="en-US" sz="1050">
                        <a:latin typeface="Calibri"/>
                        <a:ea typeface="Calibri"/>
                        <a:cs typeface="Arial"/>
                      </a:endParaRPr>
                    </a:p>
                    <a:p>
                      <a:pPr algn="ctr">
                        <a:lnSpc>
                          <a:spcPct val="115000"/>
                        </a:lnSpc>
                        <a:spcAft>
                          <a:spcPts val="0"/>
                        </a:spcAft>
                      </a:pPr>
                      <a:r>
                        <a:rPr lang="ar-SA" sz="1050">
                          <a:latin typeface="Calibri"/>
                          <a:ea typeface="Calibri"/>
                          <a:cs typeface="Arial"/>
                        </a:rPr>
                        <a:t>کنترل روش طراحی ومحاسبات سازه</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265">
                <a:tc gridSpan="2">
                  <a:txBody>
                    <a:bodyPr/>
                    <a:lstStyle/>
                    <a:p>
                      <a:pPr algn="r">
                        <a:lnSpc>
                          <a:spcPct val="115000"/>
                        </a:lnSpc>
                        <a:spcAft>
                          <a:spcPts val="0"/>
                        </a:spcAft>
                      </a:pPr>
                      <a:r>
                        <a:rPr lang="ar-SA" sz="1050">
                          <a:latin typeface="Calibri"/>
                          <a:ea typeface="Calibri"/>
                          <a:cs typeface="Arial"/>
                        </a:rPr>
                        <a:t>کنترل</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3">
                  <a:txBody>
                    <a:bodyPr/>
                    <a:lstStyle/>
                    <a:p>
                      <a:pPr marL="111760" algn="r">
                        <a:lnSpc>
                          <a:spcPct val="115000"/>
                        </a:lnSpc>
                        <a:spcAft>
                          <a:spcPts val="0"/>
                        </a:spcAft>
                      </a:pPr>
                      <a:r>
                        <a:rPr lang="ar-SA" sz="1050">
                          <a:solidFill>
                            <a:srgbClr val="000000"/>
                          </a:solidFill>
                          <a:latin typeface="Calibri"/>
                          <a:ea typeface="Calibri"/>
                          <a:cs typeface="Arial"/>
                        </a:rPr>
                        <a:t>انجام</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vMerge="1">
                  <a:txBody>
                    <a:bodyPr/>
                    <a:lstStyle/>
                    <a:p>
                      <a:pPr rtl="1"/>
                      <a:endParaRPr lang="fa-IR"/>
                    </a:p>
                  </a:txBody>
                  <a:tcPr/>
                </a:tc>
              </a:tr>
              <a:tr h="272914">
                <a:tc>
                  <a:txBody>
                    <a:bodyPr/>
                    <a:lstStyle/>
                    <a:p>
                      <a:pPr algn="r">
                        <a:lnSpc>
                          <a:spcPct val="115000"/>
                        </a:lnSpc>
                        <a:spcAft>
                          <a:spcPts val="0"/>
                        </a:spcAft>
                      </a:pPr>
                      <a:r>
                        <a:rPr lang="ar-SA" sz="1050">
                          <a:latin typeface="Calibri"/>
                          <a:ea typeface="Calibri"/>
                          <a:cs typeface="Arial"/>
                        </a:rPr>
                        <a:t>نشده</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ar-SA" sz="1050">
                          <a:latin typeface="Calibri"/>
                          <a:ea typeface="Calibri"/>
                          <a:cs typeface="Arial"/>
                        </a:rPr>
                        <a:t>نشده</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r>
                        <a:rPr lang="ar-SA" sz="1050">
                          <a:latin typeface="Calibri"/>
                          <a:ea typeface="Calibri"/>
                          <a:cs typeface="Arial"/>
                        </a:rPr>
                        <a:t>شده</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228600" algn="r">
                        <a:lnSpc>
                          <a:spcPct val="115000"/>
                        </a:lnSpc>
                        <a:spcAft>
                          <a:spcPts val="0"/>
                        </a:spcAft>
                      </a:pP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1-معرفی روش انا لیز ونرم افزارهای مورد استفاده</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228600"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2-معرفی ایین نامه طراحی </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3-گزارش مکانیک خاک </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4-انتخاب درست مشخصات مکانیک خاک</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5-درستی مقادیر مفروض بار مرده(مبحث شش مقررات ملی ساختمان)</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0360" algn="ct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6- درستی مقادیر مفروض بار زنده(مبحث شش مقررات ملی ساختمان)</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7-انتخاب سیستم سازهای مناسب بار ثقلی </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endParaRPr lang="en-US" sz="1050" dirty="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8- انتخاب سیستم سازهای مناسب برای بار جانبی در ارتفاع </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228600"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9-انتخاب  مناسب سیستم سقفاز نظر ثقلی ولرزهای</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10-لحاظ نمودن اثرات نزدیکی به گسل</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11-طراحی کامل سیستم شالوده</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0">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12-طراحی عناصر مقاوم جانبی(بادبند.دیوار برشی. قاب خمشی)</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dirty="0">
                          <a:latin typeface="Calibri"/>
                          <a:ea typeface="Calibri"/>
                          <a:cs typeface="Arial"/>
                        </a:rPr>
                        <a:t>13-طراحی کامل اتصالات و وصله ها.</a:t>
                      </a:r>
                      <a:endParaRPr lang="en-US" sz="1050" dirty="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14-طراحی وارائه جزئیات اتصال عناصر غیر سازه ای. الحاقی ودیوارهای جدا کننده.</a:t>
                      </a:r>
                      <a:endParaRPr lang="en-US" sz="105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15-انطباق نقشه های جزئیات اجرای فونداسیون با طراحی مربوطه.</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35">
                <a:tc>
                  <a:txBody>
                    <a:bodyPr/>
                    <a:lstStyle/>
                    <a:p>
                      <a:pPr algn="ct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16-پلان محل اتصال پای پله ها به فونداسیون واتصالهای مربوطه.</a:t>
                      </a:r>
                      <a:endParaRPr lang="en-US" sz="105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30">
                <a:tc>
                  <a:txBody>
                    <a:bodyPr/>
                    <a:lstStyle/>
                    <a:p>
                      <a:pPr algn="ctr">
                        <a:lnSpc>
                          <a:spcPct val="115000"/>
                        </a:lnSpc>
                        <a:spcAft>
                          <a:spcPts val="0"/>
                        </a:spcAft>
                      </a:pPr>
                      <a:r>
                        <a:rPr lang="en-US" sz="1050" dirty="0">
                          <a:latin typeface="Arial"/>
                          <a:ea typeface="Calibri"/>
                          <a:cs typeface="Arial"/>
                        </a:rPr>
                        <a:t>√</a:t>
                      </a:r>
                      <a:endParaRPr lang="en-US" sz="1050" dirty="0">
                        <a:latin typeface="Calibri"/>
                        <a:ea typeface="Calibri"/>
                        <a:cs typeface="Arial"/>
                      </a:endParaRPr>
                    </a:p>
                  </a:txBody>
                  <a:tcPr marL="36142" marR="36142"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r">
                        <a:lnSpc>
                          <a:spcPct val="115000"/>
                        </a:lnSpc>
                        <a:spcAft>
                          <a:spcPts val="0"/>
                        </a:spcAft>
                      </a:pPr>
                      <a:endParaRPr lang="en-US" sz="1050" dirty="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050" dirty="0">
                          <a:latin typeface="Arial"/>
                          <a:ea typeface="Calibri"/>
                          <a:cs typeface="Arial"/>
                        </a:rPr>
                        <a:t>√</a:t>
                      </a:r>
                      <a:endParaRPr lang="en-US" sz="1050" dirty="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228600" algn="r">
                        <a:lnSpc>
                          <a:spcPct val="115000"/>
                        </a:lnSpc>
                        <a:spcAft>
                          <a:spcPts val="0"/>
                        </a:spcAft>
                      </a:pPr>
                      <a:endParaRPr lang="en-US" sz="1050" dirty="0">
                        <a:latin typeface="Calibri"/>
                        <a:ea typeface="Calibri"/>
                        <a:cs typeface="Arial"/>
                      </a:endParaRPr>
                    </a:p>
                  </a:txBody>
                  <a:tcPr marL="36142" marR="361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dirty="0">
                          <a:latin typeface="Calibri"/>
                          <a:ea typeface="Calibri"/>
                          <a:cs typeface="Arial"/>
                        </a:rPr>
                        <a:t> 17- مهر وتایید کلیه نقشه های سازه ای توسط مهندس طراح سازه                                ساختمانهای بتنی:</a:t>
                      </a:r>
                      <a:endParaRPr lang="en-US" sz="1050" dirty="0">
                        <a:latin typeface="Calibri"/>
                        <a:ea typeface="Calibri"/>
                        <a:cs typeface="Arial"/>
                      </a:endParaRPr>
                    </a:p>
                  </a:txBody>
                  <a:tcPr marL="36142" marR="36142"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3132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3454714"/>
              </p:ext>
            </p:extLst>
          </p:nvPr>
        </p:nvGraphicFramePr>
        <p:xfrm>
          <a:off x="193460" y="13855"/>
          <a:ext cx="8915400" cy="6858003"/>
        </p:xfrm>
        <a:graphic>
          <a:graphicData uri="http://schemas.openxmlformats.org/drawingml/2006/table">
            <a:tbl>
              <a:tblPr/>
              <a:tblGrid>
                <a:gridCol w="776925"/>
                <a:gridCol w="556410"/>
                <a:gridCol w="559831"/>
                <a:gridCol w="894018"/>
                <a:gridCol w="6128216"/>
              </a:tblGrid>
              <a:tr h="708350">
                <a:tc gridSpan="2">
                  <a:txBody>
                    <a:bodyPr/>
                    <a:lstStyle/>
                    <a:p>
                      <a:pPr algn="r">
                        <a:lnSpc>
                          <a:spcPct val="115000"/>
                        </a:lnSpc>
                        <a:spcAft>
                          <a:spcPts val="0"/>
                        </a:spcAft>
                      </a:pPr>
                      <a:r>
                        <a:rPr lang="ar-SA" sz="1200" dirty="0">
                          <a:latin typeface="Calibri"/>
                          <a:ea typeface="Calibri"/>
                          <a:cs typeface="Arial"/>
                        </a:rPr>
                        <a:t>نظریه     سازمان </a:t>
                      </a:r>
                      <a:endParaRPr lang="en-US" sz="900" dirty="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111760" algn="r">
                        <a:lnSpc>
                          <a:spcPct val="115000"/>
                        </a:lnSpc>
                        <a:spcAft>
                          <a:spcPts val="0"/>
                        </a:spcAft>
                      </a:pPr>
                      <a:r>
                        <a:rPr lang="ar-SA" sz="1200">
                          <a:solidFill>
                            <a:srgbClr val="002060"/>
                          </a:solidFill>
                          <a:latin typeface="Calibri"/>
                          <a:ea typeface="Calibri"/>
                          <a:cs typeface="Arial"/>
                        </a:rPr>
                        <a:t>نظریه     طراح</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ctr">
                        <a:lnSpc>
                          <a:spcPct val="115000"/>
                        </a:lnSpc>
                        <a:spcAft>
                          <a:spcPts val="0"/>
                        </a:spcAft>
                      </a:pPr>
                      <a:r>
                        <a:rPr lang="ar-SA" sz="1700">
                          <a:latin typeface="Calibri"/>
                          <a:ea typeface="Calibri"/>
                          <a:cs typeface="Arial"/>
                        </a:rPr>
                        <a:t>کنترل نقشه ها ومحاسبات تاسیسات مکانیکی</a:t>
                      </a:r>
                      <a:endParaRPr lang="en-US" sz="9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534">
                <a:tc gridSpan="2">
                  <a:txBody>
                    <a:bodyPr/>
                    <a:lstStyle/>
                    <a:p>
                      <a:pPr algn="r">
                        <a:lnSpc>
                          <a:spcPct val="115000"/>
                        </a:lnSpc>
                        <a:spcAft>
                          <a:spcPts val="0"/>
                        </a:spcAft>
                      </a:pPr>
                      <a:r>
                        <a:rPr lang="ar-SA" sz="1200">
                          <a:latin typeface="Calibri"/>
                          <a:ea typeface="Calibri"/>
                          <a:cs typeface="Arial"/>
                        </a:rPr>
                        <a:t>کنترل</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111760" algn="r">
                        <a:lnSpc>
                          <a:spcPct val="115000"/>
                        </a:lnSpc>
                        <a:spcAft>
                          <a:spcPts val="0"/>
                        </a:spcAft>
                      </a:pPr>
                      <a:r>
                        <a:rPr lang="ar-SA" sz="1200">
                          <a:solidFill>
                            <a:srgbClr val="002060"/>
                          </a:solidFill>
                          <a:latin typeface="Calibri"/>
                          <a:ea typeface="Calibri"/>
                          <a:cs typeface="Arial"/>
                        </a:rPr>
                        <a:t>انجام</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endParaRPr lang="en-US" sz="18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534">
                <a:tc>
                  <a:txBody>
                    <a:bodyPr/>
                    <a:lstStyle/>
                    <a:p>
                      <a:pPr algn="r">
                        <a:lnSpc>
                          <a:spcPct val="115000"/>
                        </a:lnSpc>
                        <a:spcAft>
                          <a:spcPts val="0"/>
                        </a:spcAft>
                      </a:pPr>
                      <a:r>
                        <a:rPr lang="ar-SA" sz="1200">
                          <a:latin typeface="Calibri"/>
                          <a:ea typeface="Calibri"/>
                          <a:cs typeface="Arial"/>
                        </a:rPr>
                        <a:t>نشده</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200">
                          <a:latin typeface="Calibri"/>
                          <a:ea typeface="Calibri"/>
                          <a:cs typeface="Arial"/>
                        </a:rPr>
                        <a:t>نشده</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200">
                          <a:latin typeface="Calibri"/>
                          <a:ea typeface="Calibri"/>
                          <a:cs typeface="Arial"/>
                        </a:rPr>
                        <a:t>شده</a:t>
                      </a:r>
                      <a:endParaRPr lang="en-US" sz="9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8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534">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8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1-پلان استقرار وجزئیات اجرایی نصب لوازم بهداشتی ولوازم تاسیساتی.</a:t>
                      </a:r>
                      <a:endParaRPr lang="en-US" sz="9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127">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2-نقشه مربوط به لوله کشی اب سرد و گرم مصرفی.سیستم ذخیره سازی.اتش نشانی وتامین فشاراب مصرفی ان.</a:t>
                      </a:r>
                      <a:endParaRPr lang="en-US" sz="9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534">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3- نقشه مربوط بهسیستم جمع اوری ودفع فاضلاب وشبکه جمع اوری ودفع اب باران.</a:t>
                      </a:r>
                      <a:endParaRPr lang="en-US" sz="9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127">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4-نقشه رایزر دیاگرام و کانال هوا برای کلیه لوله های ابرسانی.فاضلاب . هواکش فاضلاب وسیستم گرمایش وسرمایش.</a:t>
                      </a:r>
                      <a:endParaRPr lang="en-US" sz="9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127">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dirty="0">
                          <a:latin typeface="Calibri"/>
                          <a:ea typeface="Calibri"/>
                          <a:cs typeface="Arial"/>
                        </a:rPr>
                        <a:t>5-نقشه لوله کشی. استقرار رادیاتورها.سایر تجهیزات گرمایشی و سرمایشی وکانالهای مربوطه.</a:t>
                      </a:r>
                      <a:endParaRPr lang="en-US" sz="900" dirty="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534">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6-نقشه تاسیسات گرمایی. تعویض هوا ونهویه مطبوع.</a:t>
                      </a:r>
                      <a:endParaRPr lang="en-US" sz="9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534">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7-نقشه های پلان استقرارتجهیزات وفلو دیاگرام موتور خانه.</a:t>
                      </a:r>
                      <a:endParaRPr lang="en-US" sz="9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534">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8-جدول مشخصات فنی تجهیزات تاسیسات مکانیکی.مصالح مصرفی وسیستمهای کنترول</a:t>
                      </a:r>
                      <a:endParaRPr lang="en-US" sz="90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534">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Arial"/>
                          <a:ea typeface="Calibri"/>
                          <a:cs typeface="Arial"/>
                        </a:rPr>
                        <a:t>√</a:t>
                      </a:r>
                      <a:endParaRPr lang="en-US" sz="900">
                        <a:latin typeface="Calibri"/>
                        <a:ea typeface="Calibri"/>
                        <a:cs typeface="Arial"/>
                      </a:endParaRPr>
                    </a:p>
                  </a:txBody>
                  <a:tcPr marL="57618" marR="576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500">
                        <a:solidFill>
                          <a:srgbClr val="00B050"/>
                        </a:solidFill>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dirty="0">
                          <a:latin typeface="Calibri"/>
                          <a:ea typeface="Calibri"/>
                          <a:cs typeface="Arial"/>
                        </a:rPr>
                        <a:t>9-نقشه تاسیسات استخر وتاسیسات جنبی .</a:t>
                      </a:r>
                      <a:endParaRPr lang="en-US" sz="900" dirty="0">
                        <a:latin typeface="Calibri"/>
                        <a:ea typeface="Calibri"/>
                        <a:cs typeface="Arial"/>
                      </a:endParaRPr>
                    </a:p>
                  </a:txBody>
                  <a:tcPr marL="57618" marR="576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88877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6013520"/>
              </p:ext>
            </p:extLst>
          </p:nvPr>
        </p:nvGraphicFramePr>
        <p:xfrm>
          <a:off x="0" y="5083"/>
          <a:ext cx="8991601" cy="6629406"/>
        </p:xfrm>
        <a:graphic>
          <a:graphicData uri="http://schemas.openxmlformats.org/drawingml/2006/table">
            <a:tbl>
              <a:tblPr/>
              <a:tblGrid>
                <a:gridCol w="783565"/>
                <a:gridCol w="561167"/>
                <a:gridCol w="564616"/>
                <a:gridCol w="901660"/>
                <a:gridCol w="6180593"/>
              </a:tblGrid>
              <a:tr h="1104901">
                <a:tc>
                  <a:txBody>
                    <a:bodyPr/>
                    <a:lstStyle/>
                    <a:p>
                      <a:pPr>
                        <a:lnSpc>
                          <a:spcPct val="115000"/>
                        </a:lnSpc>
                        <a:spcAft>
                          <a:spcPts val="0"/>
                        </a:spcAft>
                      </a:pPr>
                      <a:r>
                        <a:rPr lang="en-US" sz="2000" dirty="0">
                          <a:latin typeface="Arial"/>
                          <a:ea typeface="Calibri"/>
                          <a:cs typeface="Arial"/>
                        </a:rPr>
                        <a:t>√</a:t>
                      </a:r>
                      <a:endParaRPr lang="en-US" sz="1000" dirty="0">
                        <a:latin typeface="Calibri"/>
                        <a:ea typeface="Calibri"/>
                        <a:cs typeface="Arial"/>
                      </a:endParaRPr>
                    </a:p>
                  </a:txBody>
                  <a:tcPr marL="63153" marR="631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10-نقشه لوله کشی گاز ومتعلقاتمربوطه.</a:t>
                      </a:r>
                      <a:endParaRPr lang="en-US" sz="1000">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01">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11-مقایسه و تطابق نقشه تاسیساتی با نقشه بانقشه معماری و سازه.</a:t>
                      </a:r>
                      <a:endParaRPr lang="en-US" sz="1000">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01">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0">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12-محل استقرار دستگاههای هوا ساز. برج خنک کنن ومنابع استنباط.</a:t>
                      </a:r>
                      <a:endParaRPr lang="en-US" sz="1000">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01">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dirty="0">
                          <a:latin typeface="Calibri"/>
                          <a:ea typeface="Calibri"/>
                          <a:cs typeface="Arial"/>
                        </a:rPr>
                        <a:t>13-براورد هزینه وبرنامه زمان بندی اجرای طرح.</a:t>
                      </a:r>
                      <a:endParaRPr lang="en-US" sz="1000" dirty="0">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01">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14-قطر. ارتفاع وجنس دودکش ووسایل گاز سوز یا سوخت مایع.</a:t>
                      </a:r>
                      <a:endParaRPr lang="en-US" sz="1000">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01">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153" marR="6315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700">
                        <a:solidFill>
                          <a:srgbClr val="00B050"/>
                        </a:solidFill>
                        <a:latin typeface="Calibri"/>
                        <a:ea typeface="Calibri"/>
                        <a:cs typeface="Arial"/>
                      </a:endParaRPr>
                    </a:p>
                  </a:txBody>
                  <a:tcPr marL="63153" marR="6315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2000" dirty="0">
                        <a:latin typeface="Calibri"/>
                        <a:ea typeface="Calibri"/>
                        <a:cs typeface="Arial"/>
                      </a:endParaRPr>
                    </a:p>
                  </a:txBody>
                  <a:tcPr marL="63153" marR="63153"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8342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41222825"/>
              </p:ext>
            </p:extLst>
          </p:nvPr>
        </p:nvGraphicFramePr>
        <p:xfrm>
          <a:off x="0" y="0"/>
          <a:ext cx="9144001" cy="6821025"/>
        </p:xfrm>
        <a:graphic>
          <a:graphicData uri="http://schemas.openxmlformats.org/drawingml/2006/table">
            <a:tbl>
              <a:tblPr/>
              <a:tblGrid>
                <a:gridCol w="578734"/>
                <a:gridCol w="924208"/>
                <a:gridCol w="7641059"/>
              </a:tblGrid>
              <a:tr h="692431">
                <a:tc gridSpan="2">
                  <a:txBody>
                    <a:bodyPr/>
                    <a:lstStyle/>
                    <a:p>
                      <a:pPr marL="111760" algn="r">
                        <a:lnSpc>
                          <a:spcPct val="115000"/>
                        </a:lnSpc>
                        <a:spcAft>
                          <a:spcPts val="0"/>
                        </a:spcAft>
                      </a:pPr>
                      <a:r>
                        <a:rPr lang="ar-SA" sz="1100" dirty="0">
                          <a:solidFill>
                            <a:srgbClr val="002060"/>
                          </a:solidFill>
                          <a:latin typeface="Calibri"/>
                          <a:ea typeface="Calibri"/>
                          <a:cs typeface="Arial"/>
                        </a:rPr>
                        <a:t>نظریه     طراح</a:t>
                      </a:r>
                      <a:endParaRPr lang="en-US" sz="1100" dirty="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rowSpan="3">
                  <a:txBody>
                    <a:bodyPr/>
                    <a:lstStyle/>
                    <a:p>
                      <a:pPr algn="ctr">
                        <a:lnSpc>
                          <a:spcPct val="115000"/>
                        </a:lnSpc>
                        <a:spcAft>
                          <a:spcPts val="0"/>
                        </a:spcAft>
                      </a:pPr>
                      <a:r>
                        <a:rPr lang="ar-SA" sz="1100">
                          <a:latin typeface="Calibri"/>
                          <a:ea typeface="Calibri"/>
                          <a:cs typeface="Arial"/>
                        </a:rPr>
                        <a:t>کنترل نقشه ها ومحاسبات تاسیسات برقی</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509">
                <a:tc gridSpan="2">
                  <a:txBody>
                    <a:bodyPr/>
                    <a:lstStyle/>
                    <a:p>
                      <a:pPr marL="111760" algn="r">
                        <a:lnSpc>
                          <a:spcPct val="115000"/>
                        </a:lnSpc>
                        <a:spcAft>
                          <a:spcPts val="0"/>
                        </a:spcAft>
                      </a:pPr>
                      <a:r>
                        <a:rPr lang="ar-SA" sz="1100">
                          <a:solidFill>
                            <a:srgbClr val="002060"/>
                          </a:solidFill>
                          <a:latin typeface="Calibri"/>
                          <a:ea typeface="Calibri"/>
                          <a:cs typeface="Arial"/>
                        </a:rPr>
                        <a:t>انجام</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288509">
                <a:tc>
                  <a:txBody>
                    <a:bodyPr/>
                    <a:lstStyle/>
                    <a:p>
                      <a:pPr algn="r">
                        <a:lnSpc>
                          <a:spcPct val="115000"/>
                        </a:lnSpc>
                        <a:spcAft>
                          <a:spcPts val="0"/>
                        </a:spcAft>
                      </a:pPr>
                      <a:r>
                        <a:rPr lang="ar-SA" sz="1100">
                          <a:latin typeface="Calibri"/>
                          <a:ea typeface="Calibri"/>
                          <a:cs typeface="Arial"/>
                        </a:rPr>
                        <a:t>نشده</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100">
                          <a:latin typeface="Calibri"/>
                          <a:ea typeface="Calibri"/>
                          <a:cs typeface="Arial"/>
                        </a:rPr>
                        <a:t>شده</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457862">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1-استاندارد های مورد استفاده درنقشه ها</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2">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10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2-جدول مشخصات.شرح علائم ونکات فنی نقشه ها</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094">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10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3-نقشه های اجرایی . محاسبات فنی. طراحی سیستم الکتریکی وتجهیزات برقی طرح شامل:روشناییو پریزبرق.تلفن.تلویزیون.درب بازکن.زنگ اخبار. اعلام حریق صوتی وای تی</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2">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10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dirty="0">
                          <a:latin typeface="Calibri"/>
                          <a:ea typeface="Calibri"/>
                          <a:cs typeface="Arial"/>
                        </a:rPr>
                        <a:t>4-جزئیات اجرایی.مشخصات عمومی وخصوصی</a:t>
                      </a:r>
                      <a:endParaRPr lang="en-US" sz="1100" dirty="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2">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10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5-براورد هزینه وبرنامه زمان بندی اجرای طرح</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2">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10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6-سیستم اتصال زمین وبرق کیر</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2">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7-منظور نمودن چراغ علائم خطر درپشت بام ساختمانهای مرتفع.</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2">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8- منظور نمودن سیستم اعلام حریق برای ساختمانهای مرتفع.</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2">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10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9-رایزر دیاگرام تابلو برق.سیستم اتصال زمین.برق گیر. تلفن.اعلام حریق. درب باز کن وانتن مرکزی.</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2">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10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10-تابلوی برق(قطع کننده ها. فیوز ها.کد مداراتو......)</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2">
                <a:tc>
                  <a:txBody>
                    <a:bodyPr/>
                    <a:lstStyle/>
                    <a:p>
                      <a:pPr>
                        <a:lnSpc>
                          <a:spcPct val="115000"/>
                        </a:lnSpc>
                        <a:spcAft>
                          <a:spcPts val="0"/>
                        </a:spcAft>
                      </a:pPr>
                      <a:r>
                        <a:rPr lang="en-US" sz="1100">
                          <a:latin typeface="Arial"/>
                          <a:ea typeface="Calibri"/>
                          <a:cs typeface="Arial"/>
                        </a:rPr>
                        <a:t>√</a:t>
                      </a:r>
                      <a:endParaRPr lang="en-US" sz="110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11- برق اضطراری.</a:t>
                      </a:r>
                      <a:endParaRPr lang="en-US" sz="110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2">
                <a:tc>
                  <a:txBody>
                    <a:bodyPr/>
                    <a:lstStyle/>
                    <a:p>
                      <a:pPr>
                        <a:lnSpc>
                          <a:spcPct val="115000"/>
                        </a:lnSpc>
                        <a:spcAft>
                          <a:spcPts val="0"/>
                        </a:spcAft>
                      </a:pPr>
                      <a:r>
                        <a:rPr lang="en-US" sz="1100" dirty="0">
                          <a:latin typeface="Arial"/>
                          <a:ea typeface="Calibri"/>
                          <a:cs typeface="Arial"/>
                        </a:rPr>
                        <a:t>√</a:t>
                      </a:r>
                      <a:endParaRPr lang="en-US" sz="1100" dirty="0">
                        <a:latin typeface="Calibri"/>
                        <a:ea typeface="Calibri"/>
                        <a:cs typeface="Arial"/>
                      </a:endParaRPr>
                    </a:p>
                  </a:txBody>
                  <a:tcPr marL="49387" marR="4938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dirty="0">
                        <a:solidFill>
                          <a:srgbClr val="00B050"/>
                        </a:solidFill>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dirty="0">
                          <a:latin typeface="Calibri"/>
                          <a:ea typeface="Calibri"/>
                          <a:cs typeface="Arial"/>
                        </a:rPr>
                        <a:t>12-شبکه هوشمند.</a:t>
                      </a:r>
                      <a:endParaRPr lang="en-US" sz="1100" dirty="0">
                        <a:latin typeface="Calibri"/>
                        <a:ea typeface="Calibri"/>
                        <a:cs typeface="Arial"/>
                      </a:endParaRPr>
                    </a:p>
                  </a:txBody>
                  <a:tcPr marL="49387" marR="493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82512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42320"/>
              </p:ext>
            </p:extLst>
          </p:nvPr>
        </p:nvGraphicFramePr>
        <p:xfrm>
          <a:off x="0" y="116632"/>
          <a:ext cx="9145510" cy="6746452"/>
        </p:xfrm>
        <a:graphic>
          <a:graphicData uri="http://schemas.openxmlformats.org/drawingml/2006/table">
            <a:tbl>
              <a:tblPr/>
              <a:tblGrid>
                <a:gridCol w="716314"/>
                <a:gridCol w="1094592"/>
                <a:gridCol w="1096199"/>
                <a:gridCol w="1665227"/>
                <a:gridCol w="1095394"/>
                <a:gridCol w="1880121"/>
                <a:gridCol w="1519141"/>
                <a:gridCol w="78522"/>
              </a:tblGrid>
              <a:tr h="667994">
                <a:tc gridSpan="8">
                  <a:txBody>
                    <a:bodyPr/>
                    <a:lstStyle/>
                    <a:p>
                      <a:pPr algn="r" rtl="1">
                        <a:lnSpc>
                          <a:spcPct val="115000"/>
                        </a:lnSpc>
                        <a:spcAft>
                          <a:spcPts val="0"/>
                        </a:spcAft>
                      </a:pPr>
                      <a:r>
                        <a:rPr lang="ar-SA" sz="1050" dirty="0">
                          <a:latin typeface="Calibri"/>
                          <a:ea typeface="Calibri"/>
                          <a:cs typeface="Arial"/>
                        </a:rPr>
                        <a:t>  اطلاعات اشخاص مسئول طراحی.نظارت واجرای ساختمان                                           </a:t>
                      </a:r>
                      <a:r>
                        <a:rPr lang="fa-IR" sz="1050" dirty="0">
                          <a:latin typeface="Calibri"/>
                          <a:ea typeface="Calibri"/>
                          <a:cs typeface="Arial"/>
                        </a:rPr>
                        <a:t>جدول :9</a:t>
                      </a:r>
                      <a:endParaRPr lang="en-US" sz="1050" dirty="0">
                        <a:latin typeface="Calibri"/>
                        <a:ea typeface="Calibri"/>
                        <a:cs typeface="Arial"/>
                      </a:endParaRPr>
                    </a:p>
                  </a:txBody>
                  <a:tcPr marL="51581" marR="51581" marT="0" marB="0">
                    <a:lnL>
                      <a:noFill/>
                    </a:lnL>
                    <a:lnR>
                      <a:noFill/>
                    </a:lnR>
                    <a:lnT>
                      <a:noFill/>
                    </a:lnT>
                    <a:lnB w="57150" cap="flat" cmpd="dbl"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78129">
                <a:tc gridSpan="8">
                  <a:txBody>
                    <a:bodyPr/>
                    <a:lstStyle/>
                    <a:p>
                      <a:pPr rtl="1">
                        <a:lnSpc>
                          <a:spcPct val="115000"/>
                        </a:lnSpc>
                        <a:spcAft>
                          <a:spcPts val="0"/>
                        </a:spcAft>
                      </a:pPr>
                      <a:endParaRPr lang="ar-SA" sz="1050">
                        <a:latin typeface="Calibri"/>
                        <a:ea typeface="Calibri"/>
                        <a:cs typeface="Arial"/>
                      </a:endParaRPr>
                    </a:p>
                    <a:p>
                      <a:pPr algn="r">
                        <a:lnSpc>
                          <a:spcPct val="115000"/>
                        </a:lnSpc>
                        <a:spcAft>
                          <a:spcPts val="0"/>
                        </a:spcAft>
                      </a:pPr>
                      <a:r>
                        <a:rPr lang="ar-SA" sz="1050">
                          <a:latin typeface="Calibri"/>
                          <a:ea typeface="Calibri"/>
                          <a:cs typeface="Arial"/>
                        </a:rPr>
                        <a:t>  </a:t>
                      </a:r>
                      <a:r>
                        <a:rPr lang="fa-IR" sz="1050">
                          <a:latin typeface="Calibri"/>
                          <a:ea typeface="Calibri"/>
                          <a:cs typeface="Arial"/>
                        </a:rPr>
                        <a:t>اشخاص حقیقی .در دفاتر منهدسی طراحی و اجرای ساختمان و ناظران حقیقی </a:t>
                      </a:r>
                      <a:endParaRPr lang="en-US"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1387508">
                <a:tc>
                  <a:txBody>
                    <a:bodyPr/>
                    <a:lstStyle/>
                    <a:p>
                      <a:pPr algn="r">
                        <a:lnSpc>
                          <a:spcPct val="115000"/>
                        </a:lnSpc>
                        <a:spcAft>
                          <a:spcPts val="0"/>
                        </a:spcAft>
                      </a:pPr>
                      <a:r>
                        <a:rPr lang="fa-IR" sz="1050">
                          <a:latin typeface="Calibri"/>
                          <a:ea typeface="Calibri"/>
                          <a:cs typeface="Arial"/>
                        </a:rPr>
                        <a:t>شماره    پر وا نه    اشتغال    </a:t>
                      </a:r>
                      <a:endParaRPr lang="en-US" sz="1050">
                        <a:latin typeface="Calibri"/>
                        <a:ea typeface="Calibri"/>
                        <a:cs typeface="Arial"/>
                      </a:endParaRPr>
                    </a:p>
                    <a:p>
                      <a:pPr>
                        <a:lnSpc>
                          <a:spcPct val="115000"/>
                        </a:lnSpc>
                        <a:spcAft>
                          <a:spcPts val="0"/>
                        </a:spcAft>
                      </a:pPr>
                      <a:r>
                        <a:rPr lang="fa-IR" sz="1050">
                          <a:latin typeface="Calibri"/>
                          <a:ea typeface="Calibri"/>
                          <a:cs typeface="Arial"/>
                        </a:rPr>
                        <a:t>طراح – ناظر-</a:t>
                      </a:r>
                      <a:endParaRPr lang="en-US" sz="1050">
                        <a:latin typeface="Calibri"/>
                        <a:ea typeface="Calibri"/>
                        <a:cs typeface="Arial"/>
                      </a:endParaRPr>
                    </a:p>
                    <a:p>
                      <a:pPr>
                        <a:lnSpc>
                          <a:spcPct val="115000"/>
                        </a:lnSpc>
                        <a:spcAft>
                          <a:spcPts val="0"/>
                        </a:spcAft>
                      </a:pPr>
                      <a:r>
                        <a:rPr lang="fa-IR" sz="1050">
                          <a:latin typeface="Calibri"/>
                          <a:ea typeface="Calibri"/>
                          <a:cs typeface="Arial"/>
                        </a:rPr>
                        <a:t>مجری           </a:t>
                      </a:r>
                      <a:endParaRPr lang="en-US"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50">
                          <a:latin typeface="Calibri"/>
                          <a:ea typeface="Calibri"/>
                          <a:cs typeface="Arial"/>
                        </a:rPr>
                        <a:t>شماره    پر وا نه    اشتغال    </a:t>
                      </a:r>
                      <a:endParaRPr lang="en-US" sz="1050">
                        <a:latin typeface="Calibri"/>
                        <a:ea typeface="Calibri"/>
                        <a:cs typeface="Arial"/>
                      </a:endParaRPr>
                    </a:p>
                    <a:p>
                      <a:pPr>
                        <a:lnSpc>
                          <a:spcPct val="115000"/>
                        </a:lnSpc>
                        <a:spcAft>
                          <a:spcPts val="0"/>
                        </a:spcAft>
                      </a:pPr>
                      <a:r>
                        <a:rPr lang="fa-IR" sz="1050">
                          <a:latin typeface="Calibri"/>
                          <a:ea typeface="Calibri"/>
                          <a:cs typeface="Arial"/>
                        </a:rPr>
                        <a:t>طراح – ناظر-</a:t>
                      </a:r>
                      <a:endParaRPr lang="en-US" sz="1050">
                        <a:latin typeface="Calibri"/>
                        <a:ea typeface="Calibri"/>
                        <a:cs typeface="Arial"/>
                      </a:endParaRPr>
                    </a:p>
                    <a:p>
                      <a:pPr>
                        <a:lnSpc>
                          <a:spcPct val="115000"/>
                        </a:lnSpc>
                        <a:spcAft>
                          <a:spcPts val="0"/>
                        </a:spcAft>
                      </a:pPr>
                      <a:r>
                        <a:rPr lang="fa-IR" sz="1050">
                          <a:latin typeface="Calibri"/>
                          <a:ea typeface="Calibri"/>
                          <a:cs typeface="Arial"/>
                        </a:rPr>
                        <a:t>مجری          </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50">
                          <a:latin typeface="Calibri"/>
                          <a:ea typeface="Calibri"/>
                          <a:cs typeface="Arial"/>
                        </a:rPr>
                        <a:t>نام و </a:t>
                      </a:r>
                      <a:endParaRPr lang="en-US" sz="1050">
                        <a:latin typeface="Calibri"/>
                        <a:ea typeface="Calibri"/>
                        <a:cs typeface="Arial"/>
                      </a:endParaRPr>
                    </a:p>
                    <a:p>
                      <a:pPr algn="r">
                        <a:lnSpc>
                          <a:spcPct val="115000"/>
                        </a:lnSpc>
                        <a:spcAft>
                          <a:spcPts val="0"/>
                        </a:spcAft>
                      </a:pPr>
                      <a:r>
                        <a:rPr lang="fa-IR" sz="1050">
                          <a:latin typeface="Calibri"/>
                          <a:ea typeface="Calibri"/>
                          <a:cs typeface="Arial"/>
                        </a:rPr>
                        <a:t>نام خا نوا دگی     طراح- ناظر           مجری </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50">
                          <a:latin typeface="Calibri"/>
                          <a:ea typeface="Calibri"/>
                          <a:cs typeface="Arial"/>
                        </a:rPr>
                        <a:t>نام مسئول </a:t>
                      </a:r>
                      <a:endParaRPr lang="en-US" sz="1050">
                        <a:latin typeface="Calibri"/>
                        <a:ea typeface="Calibri"/>
                        <a:cs typeface="Arial"/>
                      </a:endParaRPr>
                    </a:p>
                    <a:p>
                      <a:pPr>
                        <a:lnSpc>
                          <a:spcPct val="115000"/>
                        </a:lnSpc>
                        <a:spcAft>
                          <a:spcPts val="0"/>
                        </a:spcAft>
                        <a:tabLst>
                          <a:tab pos="671195" algn="l"/>
                        </a:tabLst>
                      </a:pPr>
                      <a:r>
                        <a:rPr lang="en-US" sz="1050">
                          <a:latin typeface="Calibri"/>
                          <a:ea typeface="Calibri"/>
                          <a:cs typeface="Arial"/>
                        </a:rPr>
                        <a:t>	</a:t>
                      </a:r>
                      <a:r>
                        <a:rPr lang="ar-SA" sz="1050">
                          <a:latin typeface="Calibri"/>
                          <a:ea typeface="Calibri"/>
                          <a:cs typeface="Arial"/>
                        </a:rPr>
                        <a:t>دفترمهندسی</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50">
                          <a:latin typeface="Calibri"/>
                          <a:ea typeface="Calibri"/>
                          <a:cs typeface="Arial"/>
                        </a:rPr>
                        <a:t>شماره مجوز       دفتر منهدسی</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050">
                        <a:latin typeface="Calibri"/>
                        <a:ea typeface="Calibri"/>
                        <a:cs typeface="Arial"/>
                      </a:endParaRPr>
                    </a:p>
                    <a:p>
                      <a:pPr algn="r">
                        <a:lnSpc>
                          <a:spcPct val="115000"/>
                        </a:lnSpc>
                        <a:spcAft>
                          <a:spcPts val="0"/>
                        </a:spcAft>
                      </a:pPr>
                      <a:r>
                        <a:rPr lang="fa-IR" sz="1050">
                          <a:latin typeface="Calibri"/>
                          <a:ea typeface="Calibri"/>
                          <a:cs typeface="Arial"/>
                        </a:rPr>
                        <a:t>نوع صلاحیت و تخصص            </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fa-IR" sz="1050">
                          <a:latin typeface="Calibri"/>
                          <a:ea typeface="Calibri"/>
                          <a:cs typeface="Arial"/>
                        </a:rPr>
                        <a:t>نوع مسو لیت</a:t>
                      </a:r>
                      <a:endParaRPr lang="en-US" sz="1050">
                        <a:latin typeface="Calibri"/>
                        <a:ea typeface="Calibri"/>
                        <a:cs typeface="Arial"/>
                      </a:endParaRPr>
                    </a:p>
                  </a:txBody>
                  <a:tcPr marL="51581" marR="51581" marT="0" marB="0" vert="vert27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a:latin typeface="Calibri"/>
                          <a:ea typeface="Calibri"/>
                          <a:cs typeface="Arial"/>
                        </a:rPr>
                        <a:t> </a:t>
                      </a:r>
                    </a:p>
                  </a:txBody>
                  <a:tcPr marL="0" marR="0" marT="0" marB="0" anchor="ctr">
                    <a:lnL w="571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40298">
                <a:tc>
                  <a:txBody>
                    <a:bodyPr/>
                    <a:lstStyle/>
                    <a:p>
                      <a:pPr algn="r" rtl="1">
                        <a:lnSpc>
                          <a:spcPct val="115000"/>
                        </a:lnSpc>
                        <a:spcAft>
                          <a:spcPts val="0"/>
                        </a:spcAft>
                      </a:pPr>
                      <a:endParaRPr lang="fa-IR"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50">
                          <a:latin typeface="Calibri"/>
                          <a:ea typeface="Calibri"/>
                          <a:cs typeface="Arial"/>
                        </a:rPr>
                        <a:t>      </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050">
                        <a:solidFill>
                          <a:srgbClr val="00B050"/>
                        </a:solidFill>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50">
                          <a:latin typeface="Calibri"/>
                          <a:ea typeface="Calibri"/>
                          <a:cs typeface="Arial"/>
                        </a:rPr>
                        <a:t>    </a:t>
                      </a:r>
                      <a:r>
                        <a:rPr lang="fa-IR" sz="1050">
                          <a:latin typeface="Calibri"/>
                          <a:ea typeface="Calibri"/>
                          <a:cs typeface="Arial"/>
                        </a:rPr>
                        <a:t>معماری </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rtl="1">
                        <a:lnSpc>
                          <a:spcPct val="115000"/>
                        </a:lnSpc>
                        <a:spcAft>
                          <a:spcPts val="0"/>
                        </a:spcAft>
                      </a:pPr>
                      <a:endParaRPr lang="fa-IR" sz="1050">
                        <a:latin typeface="Calibri"/>
                        <a:ea typeface="Calibri"/>
                        <a:cs typeface="Arial"/>
                      </a:endParaRPr>
                    </a:p>
                  </a:txBody>
                  <a:tcPr marL="51581" marR="51581" marT="0" marB="0" vert="vert27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n-US" sz="800">
                          <a:latin typeface="Calibri"/>
                          <a:ea typeface="Calibri"/>
                          <a:cs typeface="Arial"/>
                        </a:rPr>
                        <a:t> </a:t>
                      </a:r>
                    </a:p>
                  </a:txBody>
                  <a:tcPr marL="0" marR="0" marT="0" marB="0" anchor="ctr">
                    <a:lnL w="57150" cap="flat" cmpd="dbl" algn="ctr">
                      <a:solidFill>
                        <a:srgbClr val="000000"/>
                      </a:solidFill>
                      <a:prstDash val="solid"/>
                      <a:round/>
                      <a:headEnd type="none" w="med" len="med"/>
                      <a:tailEnd type="none" w="med" len="med"/>
                    </a:lnL>
                    <a:lnR>
                      <a:noFill/>
                    </a:lnR>
                    <a:lnT>
                      <a:noFill/>
                    </a:lnT>
                    <a:lnB>
                      <a:noFill/>
                    </a:lnB>
                  </a:tcPr>
                </a:tc>
              </a:tr>
              <a:tr h="425373">
                <a:tc>
                  <a:txBody>
                    <a:bodyPr/>
                    <a:lstStyle/>
                    <a:p>
                      <a:pPr algn="r">
                        <a:lnSpc>
                          <a:spcPct val="115000"/>
                        </a:lnSpc>
                        <a:spcAft>
                          <a:spcPts val="0"/>
                        </a:spcAft>
                      </a:pPr>
                      <a:endParaRPr lang="en-US"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    </a:t>
                      </a:r>
                      <a:r>
                        <a:rPr lang="fa-IR" sz="1050">
                          <a:latin typeface="Calibri"/>
                          <a:ea typeface="Calibri"/>
                          <a:cs typeface="Arial"/>
                        </a:rPr>
                        <a:t>عمران</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algn="r">
                        <a:lnSpc>
                          <a:spcPct val="115000"/>
                        </a:lnSpc>
                        <a:spcAft>
                          <a:spcPts val="0"/>
                        </a:spcAft>
                      </a:pPr>
                      <a:r>
                        <a:rPr lang="fa-IR" sz="1050">
                          <a:latin typeface="Calibri"/>
                          <a:ea typeface="Calibri"/>
                          <a:cs typeface="Arial"/>
                        </a:rPr>
                        <a:t>طراحی </a:t>
                      </a:r>
                      <a:endParaRPr lang="en-US" sz="1050">
                        <a:latin typeface="Calibri"/>
                        <a:ea typeface="Calibri"/>
                        <a:cs typeface="Arial"/>
                      </a:endParaRPr>
                    </a:p>
                  </a:txBody>
                  <a:tcPr marL="51581" marR="51581" marT="0" marB="0" vert="vert27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 hMerge="1">
                  <a:txBody>
                    <a:bodyPr/>
                    <a:lstStyle/>
                    <a:p>
                      <a:pPr rtl="1"/>
                      <a:endParaRPr lang="fa-IR"/>
                    </a:p>
                  </a:txBody>
                  <a:tcPr/>
                </a:tc>
              </a:tr>
              <a:tr h="425373">
                <a:tc>
                  <a:txBody>
                    <a:bodyPr/>
                    <a:lstStyle/>
                    <a:p>
                      <a:pPr algn="r">
                        <a:lnSpc>
                          <a:spcPct val="115000"/>
                        </a:lnSpc>
                        <a:spcAft>
                          <a:spcPts val="0"/>
                        </a:spcAft>
                      </a:pPr>
                      <a:endParaRPr lang="en-US"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   </a:t>
                      </a:r>
                      <a:r>
                        <a:rPr lang="fa-IR" sz="1050">
                          <a:latin typeface="Calibri"/>
                          <a:ea typeface="Calibri"/>
                          <a:cs typeface="Arial"/>
                        </a:rPr>
                        <a:t>تاسیسات برقی</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pPr rtl="1"/>
                      <a:endParaRPr lang="fa-IR"/>
                    </a:p>
                  </a:txBody>
                  <a:tcPr/>
                </a:tc>
                <a:tc hMerge="1" vMerge="1">
                  <a:txBody>
                    <a:bodyPr/>
                    <a:lstStyle/>
                    <a:p>
                      <a:pPr rtl="1"/>
                      <a:endParaRPr lang="fa-IR"/>
                    </a:p>
                  </a:txBody>
                  <a:tcPr/>
                </a:tc>
              </a:tr>
              <a:tr h="425373">
                <a:tc>
                  <a:txBody>
                    <a:bodyPr/>
                    <a:lstStyle/>
                    <a:p>
                      <a:pPr algn="r">
                        <a:lnSpc>
                          <a:spcPct val="115000"/>
                        </a:lnSpc>
                        <a:spcAft>
                          <a:spcPts val="0"/>
                        </a:spcAft>
                      </a:pPr>
                      <a:endParaRPr lang="en-US"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dirty="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   </a:t>
                      </a:r>
                      <a:r>
                        <a:rPr lang="fa-IR" sz="1050">
                          <a:latin typeface="Calibri"/>
                          <a:ea typeface="Calibri"/>
                          <a:cs typeface="Arial"/>
                        </a:rPr>
                        <a:t>تاسیسات مکانیکی</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pPr rtl="1"/>
                      <a:endParaRPr lang="fa-IR"/>
                    </a:p>
                  </a:txBody>
                  <a:tcPr/>
                </a:tc>
                <a:tc hMerge="1" vMerge="1">
                  <a:txBody>
                    <a:bodyPr/>
                    <a:lstStyle/>
                    <a:p>
                      <a:pPr rtl="1"/>
                      <a:endParaRPr lang="fa-IR"/>
                    </a:p>
                  </a:txBody>
                  <a:tcPr/>
                </a:tc>
              </a:tr>
              <a:tr h="403317">
                <a:tc>
                  <a:txBody>
                    <a:bodyPr/>
                    <a:lstStyle/>
                    <a:p>
                      <a:pPr algn="r">
                        <a:lnSpc>
                          <a:spcPct val="115000"/>
                        </a:lnSpc>
                        <a:spcAft>
                          <a:spcPts val="0"/>
                        </a:spcAft>
                      </a:pPr>
                      <a:endParaRPr lang="en-US"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   </a:t>
                      </a:r>
                      <a:r>
                        <a:rPr lang="fa-IR" sz="1050">
                          <a:latin typeface="Calibri"/>
                          <a:ea typeface="Calibri"/>
                          <a:cs typeface="Arial"/>
                        </a:rPr>
                        <a:t>معماری</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gridSpan="2">
                  <a:txBody>
                    <a:bodyPr/>
                    <a:lstStyle/>
                    <a:p>
                      <a:pPr marR="71755" algn="r" rtl="1">
                        <a:lnSpc>
                          <a:spcPct val="115000"/>
                        </a:lnSpc>
                        <a:spcAft>
                          <a:spcPts val="0"/>
                        </a:spcAft>
                      </a:pPr>
                      <a:r>
                        <a:rPr lang="ar-SA" sz="1050">
                          <a:latin typeface="Calibri"/>
                          <a:ea typeface="Calibri"/>
                          <a:cs typeface="Arial"/>
                        </a:rPr>
                        <a:t>     </a:t>
                      </a:r>
                      <a:r>
                        <a:rPr lang="fa-IR" sz="1050">
                          <a:latin typeface="Calibri"/>
                          <a:ea typeface="Calibri"/>
                          <a:cs typeface="Arial"/>
                        </a:rPr>
                        <a:t>نظارت</a:t>
                      </a:r>
                      <a:endParaRPr lang="en-US" sz="1050">
                        <a:latin typeface="Calibri"/>
                        <a:ea typeface="Calibri"/>
                        <a:cs typeface="Arial"/>
                      </a:endParaRPr>
                    </a:p>
                  </a:txBody>
                  <a:tcPr marL="51581" marR="51581" marT="0" marB="0" vert="vert27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pPr rtl="1"/>
                      <a:endParaRPr lang="fa-IR"/>
                    </a:p>
                  </a:txBody>
                  <a:tcPr/>
                </a:tc>
              </a:tr>
              <a:tr h="425373">
                <a:tc>
                  <a:txBody>
                    <a:bodyPr/>
                    <a:lstStyle/>
                    <a:p>
                      <a:pPr algn="r">
                        <a:lnSpc>
                          <a:spcPct val="115000"/>
                        </a:lnSpc>
                        <a:spcAft>
                          <a:spcPts val="0"/>
                        </a:spcAft>
                      </a:pPr>
                      <a:endParaRPr lang="en-US"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   </a:t>
                      </a:r>
                      <a:r>
                        <a:rPr lang="fa-IR" sz="1050">
                          <a:latin typeface="Calibri"/>
                          <a:ea typeface="Calibri"/>
                          <a:cs typeface="Arial"/>
                        </a:rPr>
                        <a:t>عمران</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pPr rtl="1"/>
                      <a:endParaRPr lang="fa-IR"/>
                    </a:p>
                  </a:txBody>
                  <a:tcPr/>
                </a:tc>
                <a:tc hMerge="1" vMerge="1">
                  <a:txBody>
                    <a:bodyPr/>
                    <a:lstStyle/>
                    <a:p>
                      <a:pPr rtl="1"/>
                      <a:endParaRPr lang="fa-IR"/>
                    </a:p>
                  </a:txBody>
                  <a:tcPr/>
                </a:tc>
              </a:tr>
              <a:tr h="425373">
                <a:tc>
                  <a:txBody>
                    <a:bodyPr/>
                    <a:lstStyle/>
                    <a:p>
                      <a:pPr algn="r">
                        <a:lnSpc>
                          <a:spcPct val="115000"/>
                        </a:lnSpc>
                        <a:spcAft>
                          <a:spcPts val="0"/>
                        </a:spcAft>
                      </a:pPr>
                      <a:endParaRPr lang="en-US"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   </a:t>
                      </a:r>
                      <a:r>
                        <a:rPr lang="fa-IR" sz="1050">
                          <a:latin typeface="Calibri"/>
                          <a:ea typeface="Calibri"/>
                          <a:cs typeface="Arial"/>
                        </a:rPr>
                        <a:t>تاسیسات برقی</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pPr rtl="1"/>
                      <a:endParaRPr lang="fa-IR"/>
                    </a:p>
                  </a:txBody>
                  <a:tcPr/>
                </a:tc>
                <a:tc hMerge="1" vMerge="1">
                  <a:txBody>
                    <a:bodyPr/>
                    <a:lstStyle/>
                    <a:p>
                      <a:pPr rtl="1"/>
                      <a:endParaRPr lang="fa-IR"/>
                    </a:p>
                  </a:txBody>
                  <a:tcPr/>
                </a:tc>
              </a:tr>
              <a:tr h="403317">
                <a:tc>
                  <a:txBody>
                    <a:bodyPr/>
                    <a:lstStyle/>
                    <a:p>
                      <a:pPr algn="r">
                        <a:lnSpc>
                          <a:spcPct val="115000"/>
                        </a:lnSpc>
                        <a:spcAft>
                          <a:spcPts val="0"/>
                        </a:spcAft>
                      </a:pPr>
                      <a:endParaRPr lang="en-US"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   </a:t>
                      </a:r>
                      <a:r>
                        <a:rPr lang="fa-IR" sz="1050">
                          <a:latin typeface="Calibri"/>
                          <a:ea typeface="Calibri"/>
                          <a:cs typeface="Arial"/>
                        </a:rPr>
                        <a:t>تاسیسات مکانیکی</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pPr rtl="1"/>
                      <a:endParaRPr lang="fa-IR"/>
                    </a:p>
                  </a:txBody>
                  <a:tcPr/>
                </a:tc>
                <a:tc hMerge="1" vMerge="1">
                  <a:txBody>
                    <a:bodyPr/>
                    <a:lstStyle/>
                    <a:p>
                      <a:pPr rtl="1"/>
                      <a:endParaRPr lang="fa-IR"/>
                    </a:p>
                  </a:txBody>
                  <a:tcPr/>
                </a:tc>
              </a:tr>
              <a:tr h="260895">
                <a:tc>
                  <a:txBody>
                    <a:bodyPr/>
                    <a:lstStyle/>
                    <a:p>
                      <a:pPr algn="r">
                        <a:lnSpc>
                          <a:spcPct val="115000"/>
                        </a:lnSpc>
                        <a:spcAft>
                          <a:spcPts val="0"/>
                        </a:spcAft>
                      </a:pPr>
                      <a:endParaRPr lang="en-US" sz="105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       </a:t>
                      </a:r>
                      <a:r>
                        <a:rPr lang="fa-IR" sz="1050">
                          <a:latin typeface="Calibri"/>
                          <a:ea typeface="Calibri"/>
                          <a:cs typeface="Arial"/>
                        </a:rPr>
                        <a:t>نقشه بر دا ری</a:t>
                      </a:r>
                      <a:endParaRPr lang="en-US" sz="105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pPr rtl="1"/>
                      <a:endParaRPr lang="fa-IR"/>
                    </a:p>
                  </a:txBody>
                  <a:tcPr/>
                </a:tc>
                <a:tc hMerge="1" vMerge="1">
                  <a:txBody>
                    <a:bodyPr/>
                    <a:lstStyle/>
                    <a:p>
                      <a:pPr rtl="1"/>
                      <a:endParaRPr lang="fa-IR"/>
                    </a:p>
                  </a:txBody>
                  <a:tcPr/>
                </a:tc>
              </a:tr>
              <a:tr h="578129">
                <a:tc>
                  <a:txBody>
                    <a:bodyPr/>
                    <a:lstStyle/>
                    <a:p>
                      <a:pPr algn="r">
                        <a:lnSpc>
                          <a:spcPct val="115000"/>
                        </a:lnSpc>
                        <a:spcAft>
                          <a:spcPts val="0"/>
                        </a:spcAft>
                      </a:pPr>
                      <a:endParaRPr lang="en-US" sz="1050" dirty="0">
                        <a:latin typeface="Calibri"/>
                        <a:ea typeface="Calibri"/>
                        <a:cs typeface="Arial"/>
                      </a:endParaRPr>
                    </a:p>
                  </a:txBody>
                  <a:tcPr marL="51581" marR="51581"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dirty="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050" dirty="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dirty="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dirty="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dirty="0">
                          <a:latin typeface="Calibri"/>
                          <a:ea typeface="Calibri"/>
                          <a:cs typeface="Arial"/>
                        </a:rPr>
                        <a:t>      </a:t>
                      </a:r>
                      <a:endParaRPr lang="en-US" sz="1050" dirty="0">
                        <a:latin typeface="Calibri"/>
                        <a:ea typeface="Calibri"/>
                        <a:cs typeface="Arial"/>
                      </a:endParaRPr>
                    </a:p>
                    <a:p>
                      <a:pPr algn="r">
                        <a:lnSpc>
                          <a:spcPct val="115000"/>
                        </a:lnSpc>
                        <a:spcAft>
                          <a:spcPts val="0"/>
                        </a:spcAft>
                      </a:pPr>
                      <a:r>
                        <a:rPr lang="ar-SA" sz="1050" dirty="0">
                          <a:latin typeface="Calibri"/>
                          <a:ea typeface="Calibri"/>
                          <a:cs typeface="Arial"/>
                        </a:rPr>
                        <a:t>   </a:t>
                      </a:r>
                      <a:r>
                        <a:rPr lang="fa-IR" sz="1050" dirty="0">
                          <a:latin typeface="Calibri"/>
                          <a:ea typeface="Calibri"/>
                          <a:cs typeface="Arial"/>
                        </a:rPr>
                        <a:t>مجری</a:t>
                      </a:r>
                      <a:endParaRPr lang="en-US" sz="1050" dirty="0">
                        <a:latin typeface="Calibri"/>
                        <a:ea typeface="Calibri"/>
                        <a:cs typeface="Arial"/>
                      </a:endParaRPr>
                    </a:p>
                  </a:txBody>
                  <a:tcPr marL="51581" marR="51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gridSpan="2">
                  <a:txBody>
                    <a:bodyPr/>
                    <a:lstStyle/>
                    <a:p>
                      <a:pPr marL="71755" marR="71755">
                        <a:lnSpc>
                          <a:spcPct val="115000"/>
                        </a:lnSpc>
                        <a:spcAft>
                          <a:spcPts val="0"/>
                        </a:spcAft>
                      </a:pPr>
                      <a:r>
                        <a:rPr lang="ar-SA" sz="1050" dirty="0">
                          <a:latin typeface="Calibri"/>
                          <a:ea typeface="Calibri"/>
                          <a:cs typeface="Arial"/>
                        </a:rPr>
                        <a:t>اجرا    </a:t>
                      </a:r>
                      <a:endParaRPr lang="en-US" sz="1050" dirty="0">
                        <a:latin typeface="Calibri"/>
                        <a:ea typeface="Calibri"/>
                        <a:cs typeface="Arial"/>
                      </a:endParaRPr>
                    </a:p>
                  </a:txBody>
                  <a:tcPr marL="51581" marR="51581" marT="0" marB="0" vert="vert27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hMerge="1">
                  <a:txBody>
                    <a:bodyPr/>
                    <a:lstStyle/>
                    <a:p>
                      <a:pPr rtl="1"/>
                      <a:endParaRPr lang="fa-IR"/>
                    </a:p>
                  </a:txBody>
                  <a:tcPr/>
                </a:tc>
              </a:tr>
            </a:tbl>
          </a:graphicData>
        </a:graphic>
      </p:graphicFrame>
    </p:spTree>
    <p:extLst>
      <p:ext uri="{BB962C8B-B14F-4D97-AF65-F5344CB8AC3E}">
        <p14:creationId xmlns:p14="http://schemas.microsoft.com/office/powerpoint/2010/main" val="30059941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9882050"/>
              </p:ext>
            </p:extLst>
          </p:nvPr>
        </p:nvGraphicFramePr>
        <p:xfrm>
          <a:off x="0" y="1"/>
          <a:ext cx="9144000" cy="6858001"/>
        </p:xfrm>
        <a:graphic>
          <a:graphicData uri="http://schemas.openxmlformats.org/drawingml/2006/table">
            <a:tbl>
              <a:tblPr/>
              <a:tblGrid>
                <a:gridCol w="804298"/>
                <a:gridCol w="613418"/>
                <a:gridCol w="613418"/>
                <a:gridCol w="735754"/>
                <a:gridCol w="735754"/>
                <a:gridCol w="5641358"/>
              </a:tblGrid>
              <a:tr h="1865951">
                <a:tc rowSpan="3">
                  <a:txBody>
                    <a:bodyPr/>
                    <a:lstStyle/>
                    <a:p>
                      <a:pPr algn="r">
                        <a:lnSpc>
                          <a:spcPct val="115000"/>
                        </a:lnSpc>
                        <a:spcAft>
                          <a:spcPts val="0"/>
                        </a:spcAft>
                      </a:pPr>
                      <a:r>
                        <a:rPr lang="ar-SA" sz="1300" dirty="0">
                          <a:latin typeface="Calibri"/>
                          <a:ea typeface="Calibri"/>
                          <a:cs typeface="Arial"/>
                        </a:rPr>
                        <a:t>درجه  اهمیت                  </a:t>
                      </a:r>
                      <a:endParaRPr lang="en-US" sz="1000" dirty="0">
                        <a:latin typeface="Calibri"/>
                        <a:ea typeface="Calibri"/>
                        <a:cs typeface="Arial"/>
                      </a:endParaRPr>
                    </a:p>
                  </a:txBody>
                  <a:tcPr marL="62791" marR="6279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ar-SA" sz="1300">
                          <a:latin typeface="Calibri"/>
                          <a:ea typeface="Calibri"/>
                          <a:cs typeface="Arial"/>
                        </a:rPr>
                        <a:t>نظریه</a:t>
                      </a:r>
                      <a:r>
                        <a:rPr lang="fa-IR" sz="2000">
                          <a:latin typeface="Calibri"/>
                          <a:ea typeface="Calibri"/>
                          <a:cs typeface="Arial"/>
                        </a:rPr>
                        <a:t>     </a:t>
                      </a:r>
                      <a:r>
                        <a:rPr lang="ar-SA" sz="1300">
                          <a:latin typeface="Calibri"/>
                          <a:ea typeface="Calibri"/>
                          <a:cs typeface="Arial"/>
                        </a:rPr>
                        <a:t>ناظر</a:t>
                      </a:r>
                      <a:endParaRPr lang="en-US" sz="100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111760" algn="r">
                        <a:lnSpc>
                          <a:spcPct val="115000"/>
                        </a:lnSpc>
                        <a:spcAft>
                          <a:spcPts val="0"/>
                        </a:spcAft>
                      </a:pPr>
                      <a:r>
                        <a:rPr lang="ar-SA" sz="1300">
                          <a:solidFill>
                            <a:srgbClr val="000000"/>
                          </a:solidFill>
                          <a:latin typeface="Calibri"/>
                          <a:ea typeface="Calibri"/>
                          <a:cs typeface="Arial"/>
                        </a:rPr>
                        <a:t>نظریه         مجری</a:t>
                      </a:r>
                      <a:endParaRPr lang="en-US" sz="1000">
                        <a:latin typeface="Calibri"/>
                        <a:ea typeface="Calibri"/>
                        <a:cs typeface="Arial"/>
                      </a:endParaRPr>
                    </a:p>
                  </a:txBody>
                  <a:tcPr marL="62791" marR="6279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rowSpan="3">
                  <a:txBody>
                    <a:bodyPr/>
                    <a:lstStyle/>
                    <a:p>
                      <a:pPr algn="ctr" rtl="1">
                        <a:lnSpc>
                          <a:spcPct val="115000"/>
                        </a:lnSpc>
                        <a:spcAft>
                          <a:spcPts val="0"/>
                        </a:spcAft>
                      </a:pPr>
                      <a:endParaRPr lang="ar-SA" sz="2000">
                        <a:latin typeface="Calibri"/>
                        <a:ea typeface="Calibri"/>
                        <a:cs typeface="Arial"/>
                      </a:endParaRPr>
                    </a:p>
                    <a:p>
                      <a:pPr algn="ctr">
                        <a:lnSpc>
                          <a:spcPct val="115000"/>
                        </a:lnSpc>
                        <a:spcAft>
                          <a:spcPts val="0"/>
                        </a:spcAft>
                      </a:pPr>
                      <a:r>
                        <a:rPr lang="ar-SA" sz="2000">
                          <a:latin typeface="Calibri"/>
                          <a:ea typeface="Calibri"/>
                          <a:cs typeface="Arial"/>
                        </a:rPr>
                        <a:t>کنترل</a:t>
                      </a:r>
                      <a:endParaRPr lang="en-US" sz="100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5072">
                <a:tc vMerge="1">
                  <a:txBody>
                    <a:bodyPr/>
                    <a:lstStyle/>
                    <a:p>
                      <a:pPr rtl="1"/>
                      <a:endParaRPr lang="fa-IR"/>
                    </a:p>
                  </a:txBody>
                  <a:tcPr/>
                </a:tc>
                <a:tc gridSpan="2">
                  <a:txBody>
                    <a:bodyPr/>
                    <a:lstStyle/>
                    <a:p>
                      <a:pPr algn="r">
                        <a:lnSpc>
                          <a:spcPct val="115000"/>
                        </a:lnSpc>
                        <a:spcAft>
                          <a:spcPts val="0"/>
                        </a:spcAft>
                      </a:pPr>
                      <a:r>
                        <a:rPr lang="ar-SA" sz="1300">
                          <a:latin typeface="Calibri"/>
                          <a:ea typeface="Calibri"/>
                          <a:cs typeface="Arial"/>
                        </a:rPr>
                        <a:t>انجام</a:t>
                      </a:r>
                      <a:endParaRPr lang="en-US" sz="100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111760" algn="r">
                        <a:lnSpc>
                          <a:spcPct val="115000"/>
                        </a:lnSpc>
                        <a:spcAft>
                          <a:spcPts val="0"/>
                        </a:spcAft>
                      </a:pPr>
                      <a:r>
                        <a:rPr lang="ar-SA" sz="1300">
                          <a:solidFill>
                            <a:srgbClr val="000000"/>
                          </a:solidFill>
                          <a:latin typeface="Calibri"/>
                          <a:ea typeface="Calibri"/>
                          <a:cs typeface="Arial"/>
                        </a:rPr>
                        <a:t>انجام</a:t>
                      </a:r>
                      <a:endParaRPr lang="en-US" sz="1000">
                        <a:latin typeface="Calibri"/>
                        <a:ea typeface="Calibri"/>
                        <a:cs typeface="Arial"/>
                      </a:endParaRPr>
                    </a:p>
                  </a:txBody>
                  <a:tcPr marL="62791" marR="6279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735072">
                <a:tc vMerge="1">
                  <a:txBody>
                    <a:bodyPr/>
                    <a:lstStyle/>
                    <a:p>
                      <a:pPr rtl="1"/>
                      <a:endParaRPr lang="fa-IR"/>
                    </a:p>
                  </a:txBody>
                  <a:tcPr/>
                </a:tc>
                <a:tc>
                  <a:txBody>
                    <a:bodyPr/>
                    <a:lstStyle/>
                    <a:p>
                      <a:pPr algn="r">
                        <a:lnSpc>
                          <a:spcPct val="115000"/>
                        </a:lnSpc>
                        <a:spcAft>
                          <a:spcPts val="0"/>
                        </a:spcAft>
                      </a:pPr>
                      <a:r>
                        <a:rPr lang="ar-SA" sz="1300">
                          <a:latin typeface="Calibri"/>
                          <a:ea typeface="Calibri"/>
                          <a:cs typeface="Arial"/>
                        </a:rPr>
                        <a:t>نشده</a:t>
                      </a:r>
                      <a:endParaRPr lang="en-US" sz="100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r>
                        <a:rPr lang="ar-SA" sz="1300">
                          <a:latin typeface="Calibri"/>
                          <a:ea typeface="Calibri"/>
                          <a:cs typeface="Arial"/>
                        </a:rPr>
                        <a:t>شد</a:t>
                      </a:r>
                      <a:endParaRPr lang="en-US" sz="100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300">
                          <a:latin typeface="Calibri"/>
                          <a:ea typeface="Calibri"/>
                          <a:cs typeface="Arial"/>
                        </a:rPr>
                        <a:t>نشده</a:t>
                      </a:r>
                      <a:endParaRPr lang="en-US" sz="1000">
                        <a:latin typeface="Calibri"/>
                        <a:ea typeface="Calibri"/>
                        <a:cs typeface="Arial"/>
                      </a:endParaRPr>
                    </a:p>
                  </a:txBody>
                  <a:tcPr marL="62791" marR="6279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300">
                          <a:latin typeface="Calibri"/>
                          <a:ea typeface="Calibri"/>
                          <a:cs typeface="Arial"/>
                        </a:rPr>
                        <a:t>شده</a:t>
                      </a:r>
                      <a:endParaRPr lang="en-US" sz="100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1243968">
                <a:tc>
                  <a:txBody>
                    <a:bodyPr/>
                    <a:lstStyle/>
                    <a:p>
                      <a:pPr algn="r" rtl="1">
                        <a:lnSpc>
                          <a:spcPct val="115000"/>
                        </a:lnSpc>
                        <a:spcAft>
                          <a:spcPts val="0"/>
                        </a:spcAft>
                      </a:pPr>
                      <a:r>
                        <a:rPr lang="ar-SA" sz="1100" dirty="0">
                          <a:latin typeface="Calibri"/>
                          <a:ea typeface="Calibri"/>
                          <a:cs typeface="Arial"/>
                        </a:rPr>
                        <a:t>    </a:t>
                      </a:r>
                      <a:endParaRPr lang="en-US" sz="1000" dirty="0">
                        <a:latin typeface="Calibri"/>
                        <a:ea typeface="Calibri"/>
                        <a:cs typeface="Arial"/>
                      </a:endParaRPr>
                    </a:p>
                  </a:txBody>
                  <a:tcPr marL="62791" marR="6279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dirty="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dirty="0">
                        <a:latin typeface="Calibri"/>
                        <a:ea typeface="Calibri"/>
                        <a:cs typeface="Arial"/>
                      </a:endParaRPr>
                    </a:p>
                  </a:txBody>
                  <a:tcPr marL="62791" marR="6279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dirty="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dirty="0">
                          <a:latin typeface="Calibri"/>
                          <a:ea typeface="Calibri"/>
                          <a:cs typeface="Arial"/>
                        </a:rPr>
                        <a:t>1-انطباق ابعاد طرح معماری با زمین.سند مالکیت وظوابط عمومی ناظر بر احداث ساختمان </a:t>
                      </a:r>
                      <a:endParaRPr lang="en-US" sz="1000" dirty="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8969">
                <a:tc>
                  <a:txBody>
                    <a:bodyPr/>
                    <a:lstStyle/>
                    <a:p>
                      <a:pPr algn="r" rtl="1">
                        <a:lnSpc>
                          <a:spcPct val="115000"/>
                        </a:lnSpc>
                        <a:spcAft>
                          <a:spcPts val="0"/>
                        </a:spcAft>
                      </a:pPr>
                      <a:endParaRPr lang="en-US" sz="1000" dirty="0">
                        <a:latin typeface="Calibri"/>
                        <a:ea typeface="Calibri"/>
                        <a:cs typeface="Arial"/>
                      </a:endParaRPr>
                    </a:p>
                  </a:txBody>
                  <a:tcPr marL="62791" marR="6279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dirty="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dirty="0">
                        <a:latin typeface="Calibri"/>
                        <a:ea typeface="Calibri"/>
                        <a:cs typeface="Arial"/>
                      </a:endParaRPr>
                    </a:p>
                  </a:txBody>
                  <a:tcPr marL="62791" marR="6279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dirty="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2-شیب های طولی وعرضی زمین با طرح معماری</a:t>
                      </a:r>
                      <a:endParaRPr lang="en-US" sz="100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8969">
                <a:tc>
                  <a:txBody>
                    <a:bodyPr/>
                    <a:lstStyle/>
                    <a:p>
                      <a:pPr algn="r" rtl="1">
                        <a:lnSpc>
                          <a:spcPct val="115000"/>
                        </a:lnSpc>
                        <a:spcAft>
                          <a:spcPts val="0"/>
                        </a:spcAft>
                      </a:pPr>
                      <a:endParaRPr lang="en-US" sz="1000" dirty="0">
                        <a:latin typeface="Calibri"/>
                        <a:ea typeface="Calibri"/>
                        <a:cs typeface="Arial"/>
                      </a:endParaRPr>
                    </a:p>
                  </a:txBody>
                  <a:tcPr marL="62791" marR="6279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dirty="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a:latin typeface="Calibri"/>
                        <a:ea typeface="Calibri"/>
                        <a:cs typeface="Arial"/>
                      </a:endParaRPr>
                    </a:p>
                  </a:txBody>
                  <a:tcPr marL="62791" marR="6279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dirty="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dirty="0">
                          <a:latin typeface="Calibri"/>
                          <a:ea typeface="Calibri"/>
                          <a:cs typeface="Arial"/>
                        </a:rPr>
                        <a:t>3-ابعاد خاک برداری و محدوده پی کنی</a:t>
                      </a:r>
                      <a:endParaRPr lang="en-US" sz="1000" dirty="0">
                        <a:latin typeface="Calibri"/>
                        <a:ea typeface="Calibri"/>
                        <a:cs typeface="Arial"/>
                      </a:endParaRPr>
                    </a:p>
                  </a:txBody>
                  <a:tcPr marL="62791" marR="6279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75607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09200"/>
          </a:xfrm>
          <a:prstGeom prst="rect">
            <a:avLst/>
          </a:prstGeom>
        </p:spPr>
        <p:txBody>
          <a:bodyPr wrap="square">
            <a:spAutoFit/>
          </a:bodyPr>
          <a:lstStyle/>
          <a:p>
            <a:r>
              <a:rPr lang="ar-SA" sz="1400" dirty="0" smtClean="0"/>
              <a:t> </a:t>
            </a:r>
            <a:endParaRPr lang="en-US" dirty="0"/>
          </a:p>
          <a:p>
            <a:r>
              <a:rPr lang="ar-SA" dirty="0"/>
              <a:t>بخش اول:اطلاعات ثبتی وملکی</a:t>
            </a:r>
            <a:endParaRPr lang="en-US" dirty="0"/>
          </a:p>
          <a:p>
            <a:r>
              <a:rPr lang="fa-IR" dirty="0"/>
              <a:t>مشخصا ت پلا ک ثبتی ملاک :.اصلی </a:t>
            </a:r>
            <a:r>
              <a:rPr lang="fa-IR" dirty="0" smtClean="0"/>
              <a:t>:معروف ملو فرعی          </a:t>
            </a:r>
            <a:r>
              <a:rPr lang="fa-IR" dirty="0"/>
              <a:t>قطعه                          واقع در بخش :          </a:t>
            </a:r>
            <a:endParaRPr lang="en-US" dirty="0"/>
          </a:p>
          <a:p>
            <a:r>
              <a:rPr lang="fa-IR" dirty="0"/>
              <a:t>نشانی ملک.استان     .اغ              شهر </a:t>
            </a:r>
            <a:r>
              <a:rPr lang="fa-IR" dirty="0" smtClean="0">
                <a:solidFill>
                  <a:srgbClr val="FF0000"/>
                </a:solidFill>
              </a:rPr>
              <a:t>پیرانشهر</a:t>
            </a:r>
            <a:r>
              <a:rPr lang="fa-IR" dirty="0" smtClean="0"/>
              <a:t> منطقه 3محله   </a:t>
            </a:r>
            <a:endParaRPr lang="en-US" dirty="0"/>
          </a:p>
          <a:p>
            <a:r>
              <a:rPr lang="ar-SA" dirty="0"/>
              <a:t> </a:t>
            </a:r>
            <a:endParaRPr lang="en-US" dirty="0"/>
          </a:p>
          <a:p>
            <a:r>
              <a:rPr lang="fa-IR" dirty="0" smtClean="0">
                <a:solidFill>
                  <a:srgbClr val="FF0000"/>
                </a:solidFill>
              </a:rPr>
              <a:t>خیابان </a:t>
            </a:r>
            <a:r>
              <a:rPr lang="fa-IR" dirty="0" smtClean="0">
                <a:solidFill>
                  <a:srgbClr val="FF0000"/>
                </a:solidFill>
              </a:rPr>
              <a:t>کانی </a:t>
            </a:r>
            <a:r>
              <a:rPr lang="fa-IR" dirty="0" smtClean="0"/>
              <a:t>جو پلاک کدپستی نام </a:t>
            </a:r>
            <a:r>
              <a:rPr lang="fa-IR" dirty="0"/>
              <a:t>مالک  </a:t>
            </a:r>
            <a:r>
              <a:rPr lang="fa-IR" dirty="0" smtClean="0">
                <a:solidFill>
                  <a:srgbClr val="FF0000"/>
                </a:solidFill>
              </a:rPr>
              <a:t>معروف ملو </a:t>
            </a:r>
            <a:r>
              <a:rPr lang="fa-IR" dirty="0" smtClean="0"/>
              <a:t>نام </a:t>
            </a:r>
            <a:r>
              <a:rPr lang="fa-IR" dirty="0"/>
              <a:t>پد             </a:t>
            </a:r>
            <a:r>
              <a:rPr lang="fa-IR" dirty="0" smtClean="0"/>
              <a:t>شمه </a:t>
            </a:r>
            <a:r>
              <a:rPr lang="fa-IR" dirty="0"/>
              <a:t>شنا سنامه           .      محل صدور شنا سنا مه   </a:t>
            </a:r>
            <a:endParaRPr lang="en-US" dirty="0"/>
          </a:p>
          <a:p>
            <a:r>
              <a:rPr lang="fa-IR" dirty="0"/>
              <a:t>    </a:t>
            </a:r>
            <a:endParaRPr lang="en-US" dirty="0"/>
          </a:p>
          <a:p>
            <a:r>
              <a:rPr lang="fa-IR" dirty="0"/>
              <a:t>نام وکیل قا نو نی                 نام پدر              شماره شنا سنا مه                         محل صدور  شنا سنامه   </a:t>
            </a:r>
            <a:endParaRPr lang="en-US" dirty="0"/>
          </a:p>
          <a:p>
            <a:r>
              <a:rPr lang="fa-IR" dirty="0"/>
              <a:t>     </a:t>
            </a:r>
            <a:endParaRPr lang="en-US" dirty="0"/>
          </a:p>
          <a:p>
            <a:r>
              <a:rPr lang="fa-IR" dirty="0"/>
              <a:t>نوع ما لکیت:.   خصوصی        عمومی و دو لتی.                 تعاونی                 مشارکت بادولت                   سایربا ذکر نوع.</a:t>
            </a:r>
            <a:endParaRPr lang="en-US" dirty="0"/>
          </a:p>
          <a:p>
            <a:r>
              <a:rPr lang="ar-SA" dirty="0"/>
              <a:t> </a:t>
            </a:r>
            <a:r>
              <a:rPr lang="fa-IR" dirty="0"/>
              <a:t>شماره پروانه ساختمان  :             . تاریخ صدور پروانه ساختمان :</a:t>
            </a:r>
            <a:endParaRPr lang="en-US" dirty="0"/>
          </a:p>
          <a:p>
            <a:r>
              <a:rPr lang="ar-SA" dirty="0"/>
              <a:t> </a:t>
            </a:r>
            <a:endParaRPr lang="en-US" dirty="0"/>
          </a:p>
          <a:p>
            <a:r>
              <a:rPr lang="fa-IR" dirty="0"/>
              <a:t>نوع کاربری: .مسکونی           اداری                  تجاری.               صنعتی.               بهداشتی و درمانی                   اموزشی                     خدما تی                  سایر با ذکر نوع:</a:t>
            </a:r>
            <a:endParaRPr lang="en-US" dirty="0"/>
          </a:p>
          <a:p>
            <a:endParaRPr lang="fa-IR" sz="1400" dirty="0"/>
          </a:p>
        </p:txBody>
      </p:sp>
    </p:spTree>
    <p:extLst>
      <p:ext uri="{BB962C8B-B14F-4D97-AF65-F5344CB8AC3E}">
        <p14:creationId xmlns:p14="http://schemas.microsoft.com/office/powerpoint/2010/main" val="941880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5317287"/>
              </p:ext>
            </p:extLst>
          </p:nvPr>
        </p:nvGraphicFramePr>
        <p:xfrm>
          <a:off x="-17659" y="116632"/>
          <a:ext cx="9144000" cy="6857992"/>
        </p:xfrm>
        <a:graphic>
          <a:graphicData uri="http://schemas.openxmlformats.org/drawingml/2006/table">
            <a:tbl>
              <a:tblPr/>
              <a:tblGrid>
                <a:gridCol w="796226"/>
                <a:gridCol w="696318"/>
                <a:gridCol w="617250"/>
                <a:gridCol w="617250"/>
                <a:gridCol w="740350"/>
                <a:gridCol w="5676606"/>
              </a:tblGrid>
              <a:tr h="415224">
                <a:tc>
                  <a:txBody>
                    <a:bodyPr/>
                    <a:lstStyle/>
                    <a:p>
                      <a:pPr algn="r" rtl="1">
                        <a:lnSpc>
                          <a:spcPct val="115000"/>
                        </a:lnSpc>
                        <a:spcAft>
                          <a:spcPts val="0"/>
                        </a:spcAft>
                      </a:pPr>
                      <a:r>
                        <a:rPr lang="ar-SA" sz="1050" dirty="0">
                          <a:latin typeface="Calibri"/>
                          <a:ea typeface="Calibri"/>
                          <a:cs typeface="Arial"/>
                        </a:rPr>
                        <a:t>    5</a:t>
                      </a:r>
                      <a:endParaRPr lang="en-US" sz="1050" dirty="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sz="1050"/>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4-کد ارتفاعی زیر وروی پی ها.</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826">
                <a:tc>
                  <a:txBody>
                    <a:bodyPr/>
                    <a:lstStyle/>
                    <a:p>
                      <a:pPr algn="r" rtl="1">
                        <a:lnSpc>
                          <a:spcPct val="115000"/>
                        </a:lnSpc>
                        <a:spcAft>
                          <a:spcPts val="0"/>
                        </a:spcAft>
                      </a:pPr>
                      <a:r>
                        <a:rPr lang="ar-SA" sz="1050">
                          <a:latin typeface="Calibri"/>
                          <a:ea typeface="Calibri"/>
                          <a:cs typeface="Arial"/>
                        </a:rPr>
                        <a:t>    5</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sz="1050"/>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5-هماهنگی لازم سازه ای باربر(اسکلت.دیوارهای باربر.وسقف ها)با نقشه های معماری</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ar-SA" sz="1050">
                          <a:latin typeface="Calibri"/>
                          <a:ea typeface="Calibri"/>
                          <a:cs typeface="Arial"/>
                        </a:rPr>
                        <a:t>   2</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sz="1050"/>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6-انطباق محل ستونهای سازه با نقشه های معماری.</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826">
                <a:tc>
                  <a:txBody>
                    <a:bodyPr/>
                    <a:lstStyle/>
                    <a:p>
                      <a:pPr algn="r" rtl="1">
                        <a:lnSpc>
                          <a:spcPct val="115000"/>
                        </a:lnSpc>
                        <a:spcAft>
                          <a:spcPts val="0"/>
                        </a:spcAft>
                      </a:pPr>
                      <a:r>
                        <a:rPr lang="en-US" sz="1050">
                          <a:latin typeface="Arial"/>
                          <a:ea typeface="Calibri"/>
                          <a:cs typeface="Arial"/>
                        </a:rPr>
                        <a:t> </a:t>
                      </a:r>
                      <a:r>
                        <a:rPr lang="ar-SA" sz="1050">
                          <a:latin typeface="Arial"/>
                          <a:ea typeface="Calibri"/>
                          <a:cs typeface="Arial"/>
                        </a:rPr>
                        <a:t>  2</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sz="1050"/>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7-عایق کاری روی دیوار های زیر زمین وکرسی چینی وعایق کاری حرارتی دیوارهای پیرامونی ودیوارهای دو جداره.</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826">
                <a:tc>
                  <a:txBody>
                    <a:bodyPr/>
                    <a:lstStyle/>
                    <a:p>
                      <a:pPr algn="r" rtl="1">
                        <a:lnSpc>
                          <a:spcPct val="115000"/>
                        </a:lnSpc>
                        <a:spcAft>
                          <a:spcPts val="0"/>
                        </a:spcAft>
                      </a:pPr>
                      <a:r>
                        <a:rPr lang="ar-SA" sz="1050">
                          <a:latin typeface="Calibri"/>
                          <a:ea typeface="Calibri"/>
                          <a:cs typeface="Arial"/>
                        </a:rPr>
                        <a:t>  20</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8-تقسیم بندی فضای داخلی. خارجی وعملیات سفت کاری ساختمان طبق نقشه های معماری وجزئیات ان.</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en-US" sz="1050">
                          <a:latin typeface="Arial"/>
                          <a:ea typeface="Calibri"/>
                          <a:cs typeface="Arial"/>
                        </a:rPr>
                        <a:t> </a:t>
                      </a:r>
                      <a:r>
                        <a:rPr lang="ar-SA" sz="1050">
                          <a:latin typeface="Arial"/>
                          <a:ea typeface="Calibri"/>
                          <a:cs typeface="Arial"/>
                        </a:rPr>
                        <a:t>  6.5</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9-عملیات ساختمانی محوطه سازی.</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ar-SA" sz="1050">
                          <a:latin typeface="Calibri"/>
                          <a:ea typeface="Calibri"/>
                          <a:cs typeface="Arial"/>
                        </a:rPr>
                        <a:t>  6.5</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10-اجرای سقف های کاذب.</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ar-SA" sz="1050">
                          <a:latin typeface="Calibri"/>
                          <a:ea typeface="Calibri"/>
                          <a:cs typeface="Arial"/>
                        </a:rPr>
                        <a:t>  6.5</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11-طول وعرض کلیه بازشو ها در دیوارها</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826">
                <a:tc>
                  <a:txBody>
                    <a:bodyPr/>
                    <a:lstStyle/>
                    <a:p>
                      <a:pPr algn="r" rtl="1">
                        <a:lnSpc>
                          <a:spcPct val="115000"/>
                        </a:lnSpc>
                        <a:spcAft>
                          <a:spcPts val="0"/>
                        </a:spcAft>
                      </a:pPr>
                      <a:r>
                        <a:rPr lang="ar-SA" sz="1050">
                          <a:latin typeface="Calibri"/>
                          <a:ea typeface="Calibri"/>
                          <a:cs typeface="Arial"/>
                        </a:rPr>
                        <a:t>  18</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dirty="0">
                          <a:latin typeface="Arial"/>
                          <a:ea typeface="Calibri"/>
                          <a:cs typeface="Arial"/>
                        </a:rPr>
                        <a:t>√</a:t>
                      </a:r>
                      <a:endParaRPr lang="en-US" sz="1050" dirty="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12-نازک کاری تمام شده دیوارها.سقف ها.کف سازیها وقرنیزها بر اساس جداول نازک کاری.</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ar-SA" sz="1050">
                          <a:latin typeface="Calibri"/>
                          <a:ea typeface="Calibri"/>
                          <a:cs typeface="Arial"/>
                        </a:rPr>
                        <a:t>    2</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 13- مصلح. محل ونحوه اجرای پنجره ها.</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ar-SA" sz="1050">
                          <a:latin typeface="Calibri"/>
                          <a:ea typeface="Calibri"/>
                          <a:cs typeface="Arial"/>
                        </a:rPr>
                        <a:t>   7</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14-مجرای نرده.دست انداز.ارتفاع وکف پله.ارتباطات عمومی.</a:t>
                      </a: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ar-SA" sz="1050">
                          <a:latin typeface="Calibri"/>
                          <a:ea typeface="Calibri"/>
                          <a:cs typeface="Arial"/>
                        </a:rPr>
                        <a:t>   2</a:t>
                      </a:r>
                      <a:endParaRPr lang="en-US" sz="1050">
                        <a:latin typeface="Calibri"/>
                        <a:ea typeface="Calibri"/>
                        <a:cs typeface="Arial"/>
                      </a:endParaRPr>
                    </a:p>
                  </a:txBody>
                  <a:tcPr marL="44174" marR="4417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15-اجراو پوشش محل درزهای انبساط وداکت ها.</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ar-SA" sz="1050">
                          <a:latin typeface="Calibri"/>
                          <a:ea typeface="Calibri"/>
                          <a:cs typeface="Arial"/>
                        </a:rPr>
                        <a:t> 1.5</a:t>
                      </a:r>
                      <a:endParaRPr lang="en-US" sz="1050">
                        <a:latin typeface="Calibri"/>
                        <a:ea typeface="Calibri"/>
                        <a:cs typeface="Arial"/>
                      </a:endParaRPr>
                    </a:p>
                  </a:txBody>
                  <a:tcPr marL="44174" marR="44174"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16-اجرا وتهیه اب چکان درقرنیز.</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ar-SA" sz="1050">
                          <a:latin typeface="Calibri"/>
                          <a:ea typeface="Calibri"/>
                          <a:cs typeface="Arial"/>
                        </a:rPr>
                        <a:t> 1.5</a:t>
                      </a:r>
                      <a:endParaRPr lang="en-US" sz="1050">
                        <a:latin typeface="Calibri"/>
                        <a:ea typeface="Calibri"/>
                        <a:cs typeface="Arial"/>
                      </a:endParaRPr>
                    </a:p>
                  </a:txBody>
                  <a:tcPr marL="44174" marR="44174"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17-ضوابط حرکت معلولین در ساختمانها.</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ar-SA" sz="1050">
                          <a:latin typeface="Calibri"/>
                          <a:ea typeface="Calibri"/>
                          <a:cs typeface="Arial"/>
                        </a:rPr>
                        <a:t>6.5</a:t>
                      </a:r>
                      <a:endParaRPr lang="en-US" sz="1050">
                        <a:latin typeface="Calibri"/>
                        <a:ea typeface="Calibri"/>
                        <a:cs typeface="Arial"/>
                      </a:endParaRPr>
                    </a:p>
                  </a:txBody>
                  <a:tcPr marL="44174" marR="44174"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5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Arial"/>
                          <a:ea typeface="Calibri"/>
                          <a:cs typeface="Arial"/>
                        </a:rPr>
                        <a:t>√</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050">
                        <a:solidFill>
                          <a:srgbClr val="00B050"/>
                        </a:solidFill>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50">
                          <a:latin typeface="Calibri"/>
                          <a:ea typeface="Calibri"/>
                          <a:cs typeface="Arial"/>
                        </a:rPr>
                        <a:t>18-نقشه هایی چون ساخت.</a:t>
                      </a:r>
                      <a:endParaRPr lang="en-US" sz="1050">
                        <a:latin typeface="Calibri"/>
                        <a:ea typeface="Calibri"/>
                        <a:cs typeface="Arial"/>
                      </a:endParaRPr>
                    </a:p>
                  </a:txBody>
                  <a:tcPr marL="44174" marR="44174"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24">
                <a:tc>
                  <a:txBody>
                    <a:bodyPr/>
                    <a:lstStyle/>
                    <a:p>
                      <a:pPr algn="r" rtl="1">
                        <a:lnSpc>
                          <a:spcPct val="115000"/>
                        </a:lnSpc>
                        <a:spcAft>
                          <a:spcPts val="0"/>
                        </a:spcAft>
                      </a:pPr>
                      <a:r>
                        <a:rPr lang="ar-SA" sz="1050" dirty="0">
                          <a:latin typeface="Calibri"/>
                          <a:ea typeface="Calibri"/>
                          <a:cs typeface="Arial"/>
                        </a:rPr>
                        <a:t>100</a:t>
                      </a:r>
                      <a:endParaRPr lang="en-US" sz="1050" dirty="0">
                        <a:latin typeface="Calibri"/>
                        <a:ea typeface="Calibri"/>
                        <a:cs typeface="Arial"/>
                      </a:endParaRPr>
                    </a:p>
                  </a:txBody>
                  <a:tcPr marL="44174" marR="44174"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gridSpan="5">
                  <a:txBody>
                    <a:bodyPr/>
                    <a:lstStyle/>
                    <a:p>
                      <a:pPr>
                        <a:lnSpc>
                          <a:spcPct val="115000"/>
                        </a:lnSpc>
                        <a:spcAft>
                          <a:spcPts val="0"/>
                        </a:spcAft>
                      </a:pPr>
                      <a:r>
                        <a:rPr lang="ar-SA" sz="1050" dirty="0">
                          <a:latin typeface="Calibri"/>
                          <a:ea typeface="Calibri"/>
                          <a:cs typeface="Arial"/>
                        </a:rPr>
                        <a:t>جمع                       </a:t>
                      </a:r>
                      <a:r>
                        <a:rPr lang="ar-SA" sz="1050" dirty="0">
                          <a:solidFill>
                            <a:srgbClr val="00B050"/>
                          </a:solidFill>
                          <a:latin typeface="Calibri"/>
                          <a:ea typeface="Calibri"/>
                          <a:cs typeface="Arial"/>
                        </a:rPr>
                        <a:t> </a:t>
                      </a:r>
                      <a:r>
                        <a:rPr lang="ar-SA" sz="1050" dirty="0">
                          <a:latin typeface="Calibri"/>
                          <a:ea typeface="Calibri"/>
                          <a:cs typeface="Arial"/>
                        </a:rPr>
                        <a:t>      </a:t>
                      </a:r>
                      <a:endParaRPr lang="en-US" sz="1050" dirty="0">
                        <a:latin typeface="Calibri"/>
                        <a:ea typeface="Calibri"/>
                        <a:cs typeface="Arial"/>
                      </a:endParaRPr>
                    </a:p>
                  </a:txBody>
                  <a:tcPr marL="44174" marR="44174"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spTree>
    <p:extLst>
      <p:ext uri="{BB962C8B-B14F-4D97-AF65-F5344CB8AC3E}">
        <p14:creationId xmlns:p14="http://schemas.microsoft.com/office/powerpoint/2010/main" val="970734641"/>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846296"/>
              </p:ext>
            </p:extLst>
          </p:nvPr>
        </p:nvGraphicFramePr>
        <p:xfrm>
          <a:off x="0" y="476672"/>
          <a:ext cx="9144000" cy="1772816"/>
        </p:xfrm>
        <a:graphic>
          <a:graphicData uri="http://schemas.openxmlformats.org/drawingml/2006/table">
            <a:tbl>
              <a:tblPr/>
              <a:tblGrid>
                <a:gridCol w="9144000"/>
              </a:tblGrid>
              <a:tr h="358880">
                <a:tc>
                  <a:txBody>
                    <a:bodyPr/>
                    <a:lstStyle/>
                    <a:p>
                      <a:pPr marL="457200" algn="r">
                        <a:lnSpc>
                          <a:spcPct val="115000"/>
                        </a:lnSpc>
                        <a:spcAft>
                          <a:spcPts val="0"/>
                        </a:spcAft>
                      </a:pPr>
                      <a:r>
                        <a:rPr lang="ar-SA" sz="1500" dirty="0">
                          <a:latin typeface="Calibri"/>
                          <a:ea typeface="Calibri"/>
                          <a:cs typeface="Arial"/>
                        </a:rPr>
                        <a:t>کیفیت کلی اجرای معماری:             </a:t>
                      </a:r>
                      <a:r>
                        <a:rPr lang="ar-SA" sz="1500" dirty="0">
                          <a:solidFill>
                            <a:srgbClr val="00B050"/>
                          </a:solidFill>
                          <a:latin typeface="Calibri"/>
                          <a:ea typeface="Calibri"/>
                          <a:cs typeface="Arial"/>
                        </a:rPr>
                        <a:t>  </a:t>
                      </a:r>
                      <a:r>
                        <a:rPr lang="ar-SA" sz="1300" dirty="0">
                          <a:solidFill>
                            <a:srgbClr val="000000"/>
                          </a:solidFill>
                          <a:latin typeface="Calibri"/>
                          <a:ea typeface="Calibri"/>
                          <a:cs typeface="Arial"/>
                        </a:rPr>
                        <a:t>مورد قبول است                  </a:t>
                      </a:r>
                      <a:r>
                        <a:rPr lang="ar-SA" sz="1300" dirty="0">
                          <a:latin typeface="Calibri"/>
                          <a:ea typeface="Calibri"/>
                          <a:cs typeface="Arial"/>
                        </a:rPr>
                        <a:t>مورد قبول نیست</a:t>
                      </a:r>
                      <a:endParaRPr lang="en-US" sz="1000" dirty="0">
                        <a:latin typeface="Calibri"/>
                        <a:ea typeface="Calibri"/>
                        <a:cs typeface="Arial"/>
                      </a:endParaRPr>
                    </a:p>
                  </a:txBody>
                  <a:tcPr marL="63950" marR="6395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79">
                <a:tc>
                  <a:txBody>
                    <a:bodyPr/>
                    <a:lstStyle/>
                    <a:p>
                      <a:pPr algn="r">
                        <a:lnSpc>
                          <a:spcPct val="115000"/>
                        </a:lnSpc>
                        <a:spcAft>
                          <a:spcPts val="0"/>
                        </a:spcAft>
                      </a:pPr>
                      <a:r>
                        <a:rPr lang="ar-SA" sz="1300">
                          <a:latin typeface="Calibri"/>
                          <a:ea typeface="Calibri"/>
                          <a:cs typeface="Arial"/>
                        </a:rPr>
                        <a:t>مصالح مصرفی مطابق استاندارد های ملی:          </a:t>
                      </a:r>
                      <a:r>
                        <a:rPr lang="ar-SA" sz="1300">
                          <a:solidFill>
                            <a:srgbClr val="000000"/>
                          </a:solidFill>
                          <a:latin typeface="Calibri"/>
                          <a:ea typeface="Calibri"/>
                          <a:cs typeface="Arial"/>
                        </a:rPr>
                        <a:t> می باشد</a:t>
                      </a:r>
                      <a:r>
                        <a:rPr lang="ar-SA" sz="1300">
                          <a:solidFill>
                            <a:srgbClr val="00B050"/>
                          </a:solidFill>
                          <a:latin typeface="Calibri"/>
                          <a:ea typeface="Calibri"/>
                          <a:cs typeface="Arial"/>
                        </a:rPr>
                        <a:t>               </a:t>
                      </a:r>
                      <a:r>
                        <a:rPr lang="ar-SA" sz="1300">
                          <a:latin typeface="Calibri"/>
                          <a:ea typeface="Calibri"/>
                          <a:cs typeface="Arial"/>
                        </a:rPr>
                        <a:t>نمی باشد</a:t>
                      </a:r>
                      <a:endParaRPr lang="en-US" sz="1000">
                        <a:latin typeface="Calibri"/>
                        <a:ea typeface="Calibri"/>
                        <a:cs typeface="Arial"/>
                      </a:endParaRPr>
                    </a:p>
                  </a:txBody>
                  <a:tcPr marL="63950" marR="6395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9657">
                <a:tc>
                  <a:txBody>
                    <a:bodyPr/>
                    <a:lstStyle/>
                    <a:p>
                      <a:pPr algn="r">
                        <a:lnSpc>
                          <a:spcPct val="115000"/>
                        </a:lnSpc>
                        <a:spcAft>
                          <a:spcPts val="0"/>
                        </a:spcAft>
                      </a:pPr>
                      <a:r>
                        <a:rPr lang="ar-SA" sz="1300" dirty="0">
                          <a:latin typeface="Calibri"/>
                          <a:ea typeface="Calibri"/>
                          <a:cs typeface="Arial"/>
                        </a:rPr>
                        <a:t>تاییدیه ناظر معماری: نام ونام خانوادگی: </a:t>
                      </a:r>
                      <a:r>
                        <a:rPr lang="ar-SA" sz="1300" dirty="0">
                          <a:solidFill>
                            <a:srgbClr val="00B050"/>
                          </a:solidFill>
                          <a:latin typeface="Calibri"/>
                          <a:ea typeface="Calibri"/>
                          <a:cs typeface="Arial"/>
                        </a:rPr>
                        <a:t> </a:t>
                      </a:r>
                      <a:r>
                        <a:rPr lang="ar-SA" sz="1300" dirty="0">
                          <a:latin typeface="Calibri"/>
                          <a:ea typeface="Calibri"/>
                          <a:cs typeface="Arial"/>
                        </a:rPr>
                        <a:t>             تاریخ:                مهر وامضاء:</a:t>
                      </a:r>
                      <a:endParaRPr lang="en-US" sz="1000" dirty="0">
                        <a:latin typeface="Calibri"/>
                        <a:ea typeface="Calibri"/>
                        <a:cs typeface="Arial"/>
                      </a:endParaRPr>
                    </a:p>
                  </a:txBody>
                  <a:tcPr marL="63950" marR="6395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88387239"/>
              </p:ext>
            </p:extLst>
          </p:nvPr>
        </p:nvGraphicFramePr>
        <p:xfrm>
          <a:off x="69273" y="2362201"/>
          <a:ext cx="8991600" cy="4495799"/>
        </p:xfrm>
        <a:graphic>
          <a:graphicData uri="http://schemas.openxmlformats.org/drawingml/2006/table">
            <a:tbl>
              <a:tblPr/>
              <a:tblGrid>
                <a:gridCol w="772259"/>
                <a:gridCol w="685432"/>
                <a:gridCol w="685432"/>
                <a:gridCol w="712148"/>
                <a:gridCol w="712148"/>
                <a:gridCol w="5424181"/>
              </a:tblGrid>
              <a:tr h="674370">
                <a:tc rowSpan="3">
                  <a:txBody>
                    <a:bodyPr/>
                    <a:lstStyle/>
                    <a:p>
                      <a:pPr algn="r">
                        <a:lnSpc>
                          <a:spcPct val="115000"/>
                        </a:lnSpc>
                        <a:spcAft>
                          <a:spcPts val="0"/>
                        </a:spcAft>
                      </a:pPr>
                      <a:r>
                        <a:rPr lang="ar-SA" sz="1300" dirty="0">
                          <a:latin typeface="Calibri"/>
                          <a:ea typeface="Calibri"/>
                          <a:cs typeface="Arial"/>
                        </a:rPr>
                        <a:t>امتیاز کیفی                  </a:t>
                      </a:r>
                      <a:endParaRPr lang="en-US" sz="1000" dirty="0">
                        <a:latin typeface="Calibri"/>
                        <a:ea typeface="Calibri"/>
                        <a:cs typeface="Arial"/>
                      </a:endParaRPr>
                    </a:p>
                  </a:txBody>
                  <a:tcPr marL="63795" marR="6379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ar-SA" sz="1300">
                          <a:latin typeface="Calibri"/>
                          <a:ea typeface="Calibri"/>
                          <a:cs typeface="Arial"/>
                        </a:rPr>
                        <a:t>نظریه</a:t>
                      </a:r>
                      <a:r>
                        <a:rPr lang="fa-IR" sz="2000">
                          <a:latin typeface="Calibri"/>
                          <a:ea typeface="Calibri"/>
                          <a:cs typeface="Arial"/>
                        </a:rPr>
                        <a:t>     </a:t>
                      </a:r>
                      <a:r>
                        <a:rPr lang="ar-SA" sz="1300">
                          <a:latin typeface="Calibri"/>
                          <a:ea typeface="Calibri"/>
                          <a:cs typeface="Arial"/>
                        </a:rPr>
                        <a:t>ناظر</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111760" algn="r">
                        <a:lnSpc>
                          <a:spcPct val="115000"/>
                        </a:lnSpc>
                        <a:spcAft>
                          <a:spcPts val="0"/>
                        </a:spcAft>
                      </a:pPr>
                      <a:r>
                        <a:rPr lang="ar-SA" sz="1300">
                          <a:solidFill>
                            <a:srgbClr val="000000"/>
                          </a:solidFill>
                          <a:latin typeface="Calibri"/>
                          <a:ea typeface="Calibri"/>
                          <a:cs typeface="Arial"/>
                        </a:rPr>
                        <a:t>نظریه         مجری</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rowSpan="3">
                  <a:txBody>
                    <a:bodyPr/>
                    <a:lstStyle/>
                    <a:p>
                      <a:pPr algn="ctr" rtl="1">
                        <a:lnSpc>
                          <a:spcPct val="115000"/>
                        </a:lnSpc>
                        <a:spcAft>
                          <a:spcPts val="0"/>
                        </a:spcAft>
                      </a:pPr>
                      <a:endParaRPr lang="ar-SA" sz="2000">
                        <a:latin typeface="Calibri"/>
                        <a:ea typeface="Calibri"/>
                        <a:cs typeface="Arial"/>
                      </a:endParaRPr>
                    </a:p>
                    <a:p>
                      <a:pPr algn="ctr">
                        <a:lnSpc>
                          <a:spcPct val="115000"/>
                        </a:lnSpc>
                        <a:spcAft>
                          <a:spcPts val="0"/>
                        </a:spcAft>
                      </a:pPr>
                      <a:r>
                        <a:rPr lang="ar-SA" sz="2000">
                          <a:latin typeface="Calibri"/>
                          <a:ea typeface="Calibri"/>
                          <a:cs typeface="Arial"/>
                        </a:rPr>
                        <a:t>کنترل عملیات اجرایی سازه</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255">
                <a:tc vMerge="1">
                  <a:txBody>
                    <a:bodyPr/>
                    <a:lstStyle/>
                    <a:p>
                      <a:pPr rtl="1"/>
                      <a:endParaRPr lang="fa-IR"/>
                    </a:p>
                  </a:txBody>
                  <a:tcPr/>
                </a:tc>
                <a:tc gridSpan="2">
                  <a:txBody>
                    <a:bodyPr/>
                    <a:lstStyle/>
                    <a:p>
                      <a:pPr algn="r">
                        <a:lnSpc>
                          <a:spcPct val="115000"/>
                        </a:lnSpc>
                        <a:spcAft>
                          <a:spcPts val="0"/>
                        </a:spcAft>
                      </a:pPr>
                      <a:r>
                        <a:rPr lang="ar-SA" sz="1300">
                          <a:latin typeface="Calibri"/>
                          <a:ea typeface="Calibri"/>
                          <a:cs typeface="Arial"/>
                        </a:rPr>
                        <a:t>کنترل</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111760" algn="r">
                        <a:lnSpc>
                          <a:spcPct val="115000"/>
                        </a:lnSpc>
                        <a:spcAft>
                          <a:spcPts val="0"/>
                        </a:spcAft>
                      </a:pPr>
                      <a:r>
                        <a:rPr lang="ar-SA" sz="1300">
                          <a:solidFill>
                            <a:srgbClr val="000000"/>
                          </a:solidFill>
                          <a:latin typeface="Calibri"/>
                          <a:ea typeface="Calibri"/>
                          <a:cs typeface="Arial"/>
                        </a:rPr>
                        <a:t>انجام</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262255">
                <a:tc vMerge="1">
                  <a:txBody>
                    <a:bodyPr/>
                    <a:lstStyle/>
                    <a:p>
                      <a:pPr rtl="1"/>
                      <a:endParaRPr lang="fa-IR"/>
                    </a:p>
                  </a:txBody>
                  <a:tcPr/>
                </a:tc>
                <a:tc>
                  <a:txBody>
                    <a:bodyPr/>
                    <a:lstStyle/>
                    <a:p>
                      <a:pPr algn="r">
                        <a:lnSpc>
                          <a:spcPct val="115000"/>
                        </a:lnSpc>
                        <a:spcAft>
                          <a:spcPts val="0"/>
                        </a:spcAft>
                      </a:pPr>
                      <a:r>
                        <a:rPr lang="ar-SA" sz="1300">
                          <a:latin typeface="Calibri"/>
                          <a:ea typeface="Calibri"/>
                          <a:cs typeface="Arial"/>
                        </a:rPr>
                        <a:t>نشده</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r>
                        <a:rPr lang="ar-SA" sz="1300">
                          <a:latin typeface="Calibri"/>
                          <a:ea typeface="Calibri"/>
                          <a:cs typeface="Arial"/>
                        </a:rPr>
                        <a:t>شد</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300">
                          <a:latin typeface="Calibri"/>
                          <a:ea typeface="Calibri"/>
                          <a:cs typeface="Arial"/>
                        </a:rPr>
                        <a:t>نشده</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300">
                          <a:latin typeface="Calibri"/>
                          <a:ea typeface="Calibri"/>
                          <a:cs typeface="Arial"/>
                        </a:rPr>
                        <a:t>شده</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1123949">
                <a:tc>
                  <a:txBody>
                    <a:bodyPr/>
                    <a:lstStyle/>
                    <a:p>
                      <a:pPr algn="r" rtl="1">
                        <a:lnSpc>
                          <a:spcPct val="115000"/>
                        </a:lnSpc>
                        <a:spcAft>
                          <a:spcPts val="0"/>
                        </a:spcAft>
                      </a:pPr>
                      <a:r>
                        <a:rPr lang="ar-SA" sz="1100">
                          <a:latin typeface="Calibri"/>
                          <a:ea typeface="Calibri"/>
                          <a:cs typeface="Arial"/>
                        </a:rPr>
                        <a:t>2</a:t>
                      </a:r>
                      <a:endParaRPr lang="en-US" sz="1000">
                        <a:latin typeface="Calibri"/>
                        <a:ea typeface="Calibri"/>
                        <a:cs typeface="Arial"/>
                      </a:endParaRPr>
                    </a:p>
                  </a:txBody>
                  <a:tcPr marL="63795" marR="6379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700">
                        <a:solidFill>
                          <a:srgbClr val="00B050"/>
                        </a:solidFill>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000" dirty="0">
                          <a:latin typeface="Arial"/>
                          <a:ea typeface="Calibri"/>
                          <a:cs typeface="Arial"/>
                        </a:rPr>
                        <a:t>√</a:t>
                      </a:r>
                      <a:endParaRPr lang="en-US" sz="1000" dirty="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24100" algn="r" rtl="1">
                        <a:lnSpc>
                          <a:spcPct val="115000"/>
                        </a:lnSpc>
                        <a:spcAft>
                          <a:spcPts val="0"/>
                        </a:spcAft>
                      </a:pPr>
                      <a:r>
                        <a:rPr lang="fa-IR" sz="1100">
                          <a:latin typeface="Calibri"/>
                          <a:ea typeface="Calibri"/>
                          <a:cs typeface="Arial"/>
                        </a:rPr>
                        <a:t>1- </a:t>
                      </a:r>
                      <a:r>
                        <a:rPr lang="ar-SA" sz="1100">
                          <a:latin typeface="Calibri"/>
                          <a:ea typeface="Calibri"/>
                          <a:cs typeface="Arial"/>
                        </a:rPr>
                        <a:t>تطابق مدارک ونقشه های اجرایی(معماری. سازه وتاسیسات)با هم. لحاظ نمودن شرایط محل وبرنامه زمانبندی اجرایی</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15">
                <a:tc>
                  <a:txBody>
                    <a:bodyPr/>
                    <a:lstStyle/>
                    <a:p>
                      <a:pPr algn="r" rtl="1">
                        <a:lnSpc>
                          <a:spcPct val="115000"/>
                        </a:lnSpc>
                        <a:spcAft>
                          <a:spcPts val="0"/>
                        </a:spcAft>
                      </a:pPr>
                      <a:r>
                        <a:rPr lang="ar-SA" sz="1100">
                          <a:latin typeface="Calibri"/>
                          <a:ea typeface="Calibri"/>
                          <a:cs typeface="Arial"/>
                        </a:rPr>
                        <a:t>2</a:t>
                      </a:r>
                      <a:endParaRPr lang="en-US" sz="1000">
                        <a:latin typeface="Calibri"/>
                        <a:ea typeface="Calibri"/>
                        <a:cs typeface="Arial"/>
                      </a:endParaRPr>
                    </a:p>
                  </a:txBody>
                  <a:tcPr marL="63795" marR="6379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a:latin typeface="Arial"/>
                          <a:ea typeface="Calibri"/>
                          <a:cs typeface="Arial"/>
                        </a:rPr>
                        <a:t>√</a:t>
                      </a:r>
                      <a:endParaRPr lang="en-US" sz="1000" dirty="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700">
                        <a:solidFill>
                          <a:srgbClr val="00B050"/>
                        </a:solidFill>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2- </a:t>
                      </a:r>
                      <a:r>
                        <a:rPr lang="fa-IR" sz="1100">
                          <a:latin typeface="Calibri"/>
                          <a:ea typeface="Calibri"/>
                          <a:cs typeface="Arial"/>
                        </a:rPr>
                        <a:t>تعیین محدوده عملیاتی با رسم کروکی.</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580">
                <a:tc>
                  <a:txBody>
                    <a:bodyPr/>
                    <a:lstStyle/>
                    <a:p>
                      <a:pPr algn="r" rtl="1">
                        <a:lnSpc>
                          <a:spcPct val="115000"/>
                        </a:lnSpc>
                        <a:spcAft>
                          <a:spcPts val="0"/>
                        </a:spcAft>
                      </a:pPr>
                      <a:r>
                        <a:rPr lang="ar-SA" sz="1100">
                          <a:latin typeface="Calibri"/>
                          <a:ea typeface="Calibri"/>
                          <a:cs typeface="Arial"/>
                        </a:rPr>
                        <a:t>3</a:t>
                      </a:r>
                      <a:endParaRPr lang="en-US" sz="1000">
                        <a:latin typeface="Calibri"/>
                        <a:ea typeface="Calibri"/>
                        <a:cs typeface="Arial"/>
                      </a:endParaRPr>
                    </a:p>
                  </a:txBody>
                  <a:tcPr marL="63795" marR="6379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700">
                        <a:solidFill>
                          <a:srgbClr val="00B050"/>
                        </a:solidFill>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3-.شیوه نامه رعایت نکات ایمنی محوطه موجود و ساختما نهای اطراف محوطه از لحاظ پایداری خاک سازه و زمین زیر پی.</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580">
                <a:tc>
                  <a:txBody>
                    <a:bodyPr/>
                    <a:lstStyle/>
                    <a:p>
                      <a:pPr algn="r" rtl="1">
                        <a:lnSpc>
                          <a:spcPct val="115000"/>
                        </a:lnSpc>
                        <a:spcAft>
                          <a:spcPts val="0"/>
                        </a:spcAft>
                      </a:pPr>
                      <a:r>
                        <a:rPr lang="ar-SA" sz="1100">
                          <a:latin typeface="Calibri"/>
                          <a:ea typeface="Calibri"/>
                          <a:cs typeface="Arial"/>
                        </a:rPr>
                        <a:t>4</a:t>
                      </a:r>
                      <a:endParaRPr lang="en-US" sz="1000">
                        <a:latin typeface="Calibri"/>
                        <a:ea typeface="Calibri"/>
                        <a:cs typeface="Arial"/>
                      </a:endParaRPr>
                    </a:p>
                  </a:txBody>
                  <a:tcPr marL="63795" marR="6379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700">
                        <a:solidFill>
                          <a:srgbClr val="00B050"/>
                        </a:solidFill>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4- شیوه نامه و نقشه های کار گاهی تخریب گود بر داری ابعاد و نحوه خاکبر داری و محدوده پی کنی و پایداری چاههاو قنوات.</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580">
                <a:tc>
                  <a:txBody>
                    <a:bodyPr/>
                    <a:lstStyle/>
                    <a:p>
                      <a:pPr algn="r" rtl="1">
                        <a:lnSpc>
                          <a:spcPct val="115000"/>
                        </a:lnSpc>
                        <a:spcAft>
                          <a:spcPts val="0"/>
                        </a:spcAft>
                      </a:pPr>
                      <a:r>
                        <a:rPr lang="ar-SA" sz="1100">
                          <a:latin typeface="Calibri"/>
                          <a:ea typeface="Calibri"/>
                          <a:cs typeface="Arial"/>
                        </a:rPr>
                        <a:t>14</a:t>
                      </a:r>
                      <a:endParaRPr lang="en-US" sz="1000">
                        <a:latin typeface="Calibri"/>
                        <a:ea typeface="Calibri"/>
                        <a:cs typeface="Arial"/>
                      </a:endParaRPr>
                    </a:p>
                  </a:txBody>
                  <a:tcPr marL="63795" marR="6379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700">
                        <a:solidFill>
                          <a:srgbClr val="00B050"/>
                        </a:solidFill>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5- موقعیت مکانی ارتفاعی پیها و کیفیت زیر سازی قالب بندی و میلگرد گذاری نصب اعضای پیش ساخته مرتبط با پی ها و صفحات زیر ستو نها</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15">
                <a:tc>
                  <a:txBody>
                    <a:bodyPr/>
                    <a:lstStyle/>
                    <a:p>
                      <a:pPr algn="r" rtl="1">
                        <a:lnSpc>
                          <a:spcPct val="115000"/>
                        </a:lnSpc>
                        <a:spcAft>
                          <a:spcPts val="0"/>
                        </a:spcAft>
                      </a:pPr>
                      <a:r>
                        <a:rPr lang="ar-SA" sz="1100">
                          <a:latin typeface="Calibri"/>
                          <a:ea typeface="Calibri"/>
                          <a:cs typeface="Arial"/>
                        </a:rPr>
                        <a:t>1.5</a:t>
                      </a:r>
                      <a:endParaRPr lang="en-US" sz="1000">
                        <a:latin typeface="Calibri"/>
                        <a:ea typeface="Calibri"/>
                        <a:cs typeface="Arial"/>
                      </a:endParaRPr>
                    </a:p>
                  </a:txBody>
                  <a:tcPr marL="63795" marR="63795"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700">
                        <a:solidFill>
                          <a:srgbClr val="00B050"/>
                        </a:solidFill>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dirty="0">
                          <a:latin typeface="Calibri"/>
                          <a:ea typeface="Calibri"/>
                          <a:cs typeface="Arial"/>
                        </a:rPr>
                        <a:t>6- کنترل اجرای درز انقطاع</a:t>
                      </a:r>
                      <a:endParaRPr lang="en-US" sz="1000" dirty="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0" y="17806"/>
            <a:ext cx="9144000" cy="369332"/>
          </a:xfrm>
          <a:prstGeom prst="rect">
            <a:avLst/>
          </a:prstGeom>
        </p:spPr>
        <p:txBody>
          <a:bodyPr wrap="square">
            <a:spAutoFit/>
          </a:bodyPr>
          <a:lstStyle/>
          <a:p>
            <a:pPr lvl="0" algn="r" rtl="1" fontAlgn="base">
              <a:spcBef>
                <a:spcPct val="0"/>
              </a:spcBef>
              <a:spcAft>
                <a:spcPct val="0"/>
              </a:spcAft>
            </a:pPr>
            <a:r>
              <a:rPr lang="ar-SA" dirty="0">
                <a:latin typeface="Calibri" pitchFamily="34" charset="0"/>
                <a:ea typeface="Calibri" pitchFamily="34" charset="0"/>
                <a:cs typeface="Arial" pitchFamily="34" charset="0"/>
              </a:rPr>
              <a:t>اطلا عات مربوط به عملیات سازه                                         </a:t>
            </a:r>
            <a:r>
              <a:rPr lang="ar-SA" sz="1600" dirty="0">
                <a:latin typeface="Calibri" pitchFamily="34" charset="0"/>
                <a:ea typeface="Calibri" pitchFamily="34" charset="0"/>
                <a:cs typeface="Arial" pitchFamily="34" charset="0"/>
              </a:rPr>
              <a:t>جدول:12</a:t>
            </a:r>
            <a:endParaRPr lang="ar-SA" dirty="0">
              <a:latin typeface="Arial" pitchFamily="34" charset="0"/>
              <a:cs typeface="Arial" pitchFamily="34" charset="0"/>
            </a:endParaRPr>
          </a:p>
        </p:txBody>
      </p:sp>
    </p:spTree>
    <p:extLst>
      <p:ext uri="{BB962C8B-B14F-4D97-AF65-F5344CB8AC3E}">
        <p14:creationId xmlns:p14="http://schemas.microsoft.com/office/powerpoint/2010/main" val="3558808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1429600"/>
              </p:ext>
            </p:extLst>
          </p:nvPr>
        </p:nvGraphicFramePr>
        <p:xfrm>
          <a:off x="-2" y="0"/>
          <a:ext cx="9144002" cy="6858008"/>
        </p:xfrm>
        <a:graphic>
          <a:graphicData uri="http://schemas.openxmlformats.org/drawingml/2006/table">
            <a:tbl>
              <a:tblPr/>
              <a:tblGrid>
                <a:gridCol w="784376"/>
                <a:gridCol w="141127"/>
                <a:gridCol w="543032"/>
                <a:gridCol w="707665"/>
                <a:gridCol w="491314"/>
                <a:gridCol w="141127"/>
                <a:gridCol w="735248"/>
                <a:gridCol w="5600113"/>
              </a:tblGrid>
              <a:tr h="548640">
                <a:tc gridSpan="2">
                  <a:txBody>
                    <a:bodyPr/>
                    <a:lstStyle/>
                    <a:p>
                      <a:pPr algn="r" rtl="1">
                        <a:lnSpc>
                          <a:spcPct val="115000"/>
                        </a:lnSpc>
                        <a:spcAft>
                          <a:spcPts val="0"/>
                        </a:spcAft>
                      </a:pPr>
                      <a:r>
                        <a:rPr lang="ar-SA" sz="900" dirty="0">
                          <a:latin typeface="Calibri"/>
                          <a:ea typeface="Calibri"/>
                          <a:cs typeface="Arial"/>
                        </a:rPr>
                        <a:t>18</a:t>
                      </a:r>
                      <a:endParaRPr lang="en-US" sz="900" dirty="0">
                        <a:latin typeface="Calibri"/>
                        <a:ea typeface="Calibri"/>
                        <a:cs typeface="Arial"/>
                      </a:endParaRPr>
                    </a:p>
                  </a:txBody>
                  <a:tcPr marL="53009" marR="53009"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90170"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7- کیفیت و نسبت اختلاط مصالح بتنی روش مخلوط کردن نحوه ریختن و عمل اوری بتن.</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algn="r" rtl="1">
                        <a:lnSpc>
                          <a:spcPct val="115000"/>
                        </a:lnSpc>
                        <a:spcAft>
                          <a:spcPts val="0"/>
                        </a:spcAft>
                      </a:pPr>
                      <a:r>
                        <a:rPr lang="ar-SA" sz="900">
                          <a:latin typeface="Calibri"/>
                          <a:ea typeface="Calibri"/>
                          <a:cs typeface="Arial"/>
                        </a:rPr>
                        <a:t>22</a:t>
                      </a:r>
                      <a:endParaRPr lang="en-US" sz="900">
                        <a:latin typeface="Calibri"/>
                        <a:ea typeface="Calibri"/>
                        <a:cs typeface="Arial"/>
                      </a:endParaRPr>
                    </a:p>
                  </a:txBody>
                  <a:tcPr marL="53009" marR="53009"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l">
                        <a:lnSpc>
                          <a:spcPct val="115000"/>
                        </a:lnSpc>
                        <a:spcAft>
                          <a:spcPts val="0"/>
                        </a:spcAft>
                      </a:pP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90170"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8- وضعیت موقعیت مکانی ارتفاعی اجزا سازه بار بر کیفیت اتصالات ذیربط و نحوه اجرا</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1">
                <a:tc>
                  <a:txBody>
                    <a:bodyPr/>
                    <a:lstStyle/>
                    <a:p>
                      <a:pPr algn="r" rtl="1">
                        <a:lnSpc>
                          <a:spcPct val="115000"/>
                        </a:lnSpc>
                        <a:spcAft>
                          <a:spcPts val="0"/>
                        </a:spcAft>
                      </a:pPr>
                      <a:r>
                        <a:rPr lang="ar-SA" sz="900">
                          <a:latin typeface="Calibri"/>
                          <a:ea typeface="Calibri"/>
                          <a:cs typeface="Arial"/>
                        </a:rPr>
                        <a:t>2</a:t>
                      </a:r>
                      <a:endParaRPr lang="en-US" sz="900">
                        <a:latin typeface="Calibri"/>
                        <a:ea typeface="Calibri"/>
                        <a:cs typeface="Arial"/>
                      </a:endParaRPr>
                    </a:p>
                  </a:txBody>
                  <a:tcPr marL="53009" marR="53009"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l">
                        <a:lnSpc>
                          <a:spcPct val="115000"/>
                        </a:lnSpc>
                        <a:spcAft>
                          <a:spcPts val="0"/>
                        </a:spcAft>
                      </a:pP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90170"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9- اجرای سقف از نظر رعایت خیز مناسب و سایر عوامل.</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algn="r" rtl="1">
                        <a:lnSpc>
                          <a:spcPct val="115000"/>
                        </a:lnSpc>
                        <a:spcAft>
                          <a:spcPts val="0"/>
                        </a:spcAft>
                      </a:pPr>
                      <a:r>
                        <a:rPr lang="ar-SA" sz="900">
                          <a:latin typeface="Calibri"/>
                          <a:ea typeface="Calibri"/>
                          <a:cs typeface="Arial"/>
                        </a:rPr>
                        <a:t>1.5</a:t>
                      </a:r>
                      <a:endParaRPr lang="en-US" sz="900">
                        <a:latin typeface="Calibri"/>
                        <a:ea typeface="Calibri"/>
                        <a:cs typeface="Arial"/>
                      </a:endParaRPr>
                    </a:p>
                  </a:txBody>
                  <a:tcPr marL="53009" marR="53009"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l">
                        <a:lnSpc>
                          <a:spcPct val="115000"/>
                        </a:lnSpc>
                        <a:spcAft>
                          <a:spcPts val="0"/>
                        </a:spcAft>
                      </a:pP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185420"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10-تطابق سطح دیوارهای باربر با نقشه های اجرایی(در ساختمانهای با مصالح بنایی)</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1">
                <a:tc>
                  <a:txBody>
                    <a:bodyPr/>
                    <a:lstStyle/>
                    <a:p>
                      <a:pPr algn="r" rtl="1">
                        <a:lnSpc>
                          <a:spcPct val="115000"/>
                        </a:lnSpc>
                        <a:spcAft>
                          <a:spcPts val="0"/>
                        </a:spcAft>
                      </a:pPr>
                      <a:r>
                        <a:rPr lang="ar-SA" sz="900">
                          <a:latin typeface="Calibri"/>
                          <a:ea typeface="Calibri"/>
                          <a:cs typeface="Arial"/>
                        </a:rPr>
                        <a:t> 3.5</a:t>
                      </a:r>
                      <a:endParaRPr lang="en-US" sz="900">
                        <a:latin typeface="Calibri"/>
                        <a:ea typeface="Calibri"/>
                        <a:cs typeface="Arial"/>
                      </a:endParaRPr>
                    </a:p>
                  </a:txBody>
                  <a:tcPr marL="53009" marR="53009"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l">
                        <a:lnSpc>
                          <a:spcPct val="115000"/>
                        </a:lnSpc>
                        <a:spcAft>
                          <a:spcPts val="0"/>
                        </a:spcAft>
                      </a:pP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90170"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11-تطابق اجرای دیوارهای باربر با نقشه های مصوب وکیفیت اجرای ان.</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1">
                <a:tc>
                  <a:txBody>
                    <a:bodyPr/>
                    <a:lstStyle/>
                    <a:p>
                      <a:pPr algn="r" rtl="1">
                        <a:lnSpc>
                          <a:spcPct val="115000"/>
                        </a:lnSpc>
                        <a:spcAft>
                          <a:spcPts val="0"/>
                        </a:spcAft>
                      </a:pPr>
                      <a:r>
                        <a:rPr lang="ar-SA" sz="900">
                          <a:latin typeface="Calibri"/>
                          <a:ea typeface="Calibri"/>
                          <a:cs typeface="Arial"/>
                        </a:rPr>
                        <a:t>2       </a:t>
                      </a:r>
                      <a:endParaRPr lang="en-US" sz="900">
                        <a:latin typeface="Calibri"/>
                        <a:ea typeface="Calibri"/>
                        <a:cs typeface="Arial"/>
                      </a:endParaRPr>
                    </a:p>
                  </a:txBody>
                  <a:tcPr marL="53009" marR="53009"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l">
                        <a:lnSpc>
                          <a:spcPct val="115000"/>
                        </a:lnSpc>
                        <a:spcAft>
                          <a:spcPts val="0"/>
                        </a:spcAft>
                      </a:pP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111125"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12- تطابق اجرای سقف ها با نقشه های جزئیات اجرایی.</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1">
                <a:tc>
                  <a:txBody>
                    <a:bodyPr/>
                    <a:lstStyle/>
                    <a:p>
                      <a:pPr algn="r" rtl="1">
                        <a:lnSpc>
                          <a:spcPct val="115000"/>
                        </a:lnSpc>
                        <a:spcAft>
                          <a:spcPts val="0"/>
                        </a:spcAft>
                      </a:pPr>
                      <a:r>
                        <a:rPr lang="ar-SA" sz="900">
                          <a:latin typeface="Calibri"/>
                          <a:ea typeface="Calibri"/>
                          <a:cs typeface="Arial"/>
                        </a:rPr>
                        <a:t> 1.5</a:t>
                      </a:r>
                      <a:endParaRPr lang="en-US" sz="900">
                        <a:latin typeface="Calibri"/>
                        <a:ea typeface="Calibri"/>
                        <a:cs typeface="Arial"/>
                      </a:endParaRPr>
                    </a:p>
                  </a:txBody>
                  <a:tcPr marL="53009" marR="53009"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l">
                        <a:lnSpc>
                          <a:spcPct val="115000"/>
                        </a:lnSpc>
                        <a:spcAft>
                          <a:spcPts val="0"/>
                        </a:spcAft>
                      </a:pP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111125"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 13- نقشه چون ساخت سازه</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1">
                <a:tc gridSpan="8">
                  <a:txBody>
                    <a:bodyPr/>
                    <a:lstStyle/>
                    <a:p>
                      <a:pPr algn="ctr">
                        <a:lnSpc>
                          <a:spcPct val="115000"/>
                        </a:lnSpc>
                        <a:spcAft>
                          <a:spcPts val="0"/>
                        </a:spcAft>
                      </a:pPr>
                      <a:r>
                        <a:rPr lang="ar-SA" sz="1200">
                          <a:latin typeface="Calibri"/>
                          <a:ea typeface="Calibri"/>
                          <a:cs typeface="Arial"/>
                        </a:rPr>
                        <a:t>ساختمانهای بتنی</a:t>
                      </a:r>
                      <a:endParaRPr lang="en-US" sz="900">
                        <a:latin typeface="Calibri"/>
                        <a:ea typeface="Calibri"/>
                        <a:cs typeface="Arial"/>
                      </a:endParaRPr>
                    </a:p>
                  </a:txBody>
                  <a:tcPr marL="53009" marR="53009"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02921">
                <a:tc>
                  <a:txBody>
                    <a:bodyPr/>
                    <a:lstStyle/>
                    <a:p>
                      <a:pPr algn="r" rtl="1">
                        <a:lnSpc>
                          <a:spcPct val="115000"/>
                        </a:lnSpc>
                        <a:spcAft>
                          <a:spcPts val="0"/>
                        </a:spcAft>
                      </a:pPr>
                      <a:r>
                        <a:rPr lang="ar-SA" sz="900">
                          <a:latin typeface="Calibri"/>
                          <a:ea typeface="Calibri"/>
                          <a:cs typeface="Arial"/>
                        </a:rPr>
                        <a:t> 2.5</a:t>
                      </a:r>
                      <a:endParaRPr lang="en-US" sz="900">
                        <a:latin typeface="Calibri"/>
                        <a:ea typeface="Calibri"/>
                        <a:cs typeface="Arial"/>
                      </a:endParaRPr>
                    </a:p>
                  </a:txBody>
                  <a:tcPr marL="53009" marR="53009"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90170" algn="l">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111125"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14-بتن اجرا شده تست ازمایشگاهی در حد نیاز دارد.</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59">
                <a:tc>
                  <a:txBody>
                    <a:bodyPr/>
                    <a:lstStyle/>
                    <a:p>
                      <a:pPr algn="r" rtl="1">
                        <a:lnSpc>
                          <a:spcPct val="115000"/>
                        </a:lnSpc>
                        <a:spcAft>
                          <a:spcPts val="0"/>
                        </a:spcAft>
                      </a:pPr>
                      <a:r>
                        <a:rPr lang="ar-SA" sz="900">
                          <a:latin typeface="Calibri"/>
                          <a:ea typeface="Calibri"/>
                          <a:cs typeface="Arial"/>
                        </a:rPr>
                        <a:t>  8</a:t>
                      </a:r>
                      <a:endParaRPr lang="en-US" sz="900">
                        <a:latin typeface="Calibri"/>
                        <a:ea typeface="Calibri"/>
                        <a:cs typeface="Arial"/>
                      </a:endParaRPr>
                    </a:p>
                  </a:txBody>
                  <a:tcPr marL="53009" marR="53009"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90170" algn="l">
                        <a:lnSpc>
                          <a:spcPct val="115000"/>
                        </a:lnSpc>
                        <a:spcAft>
                          <a:spcPts val="0"/>
                        </a:spcAft>
                      </a:pPr>
                      <a:endParaRPr lang="en-US" sz="17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111125"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15-وضعیت و کیفیت کلیه میلگرد های مصرفی در ستونها. سقفها. تیرها.تیرچه ها.تقویت ها.تنگ ها. دور پیچها. میلگردهای حرارتی.ورعایت خم. قلاب وطول همپو شانی.</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1">
                <a:tc>
                  <a:txBody>
                    <a:bodyPr/>
                    <a:lstStyle/>
                    <a:p>
                      <a:pPr algn="r" rtl="1">
                        <a:lnSpc>
                          <a:spcPct val="115000"/>
                        </a:lnSpc>
                        <a:spcAft>
                          <a:spcPts val="0"/>
                        </a:spcAft>
                      </a:pPr>
                      <a:r>
                        <a:rPr lang="ar-SA" sz="900">
                          <a:latin typeface="Calibri"/>
                          <a:ea typeface="Calibri"/>
                          <a:cs typeface="Arial"/>
                        </a:rPr>
                        <a:t>   6</a:t>
                      </a:r>
                      <a:endParaRPr lang="en-US" sz="900">
                        <a:latin typeface="Calibri"/>
                        <a:ea typeface="Calibri"/>
                        <a:cs typeface="Arial"/>
                      </a:endParaRPr>
                    </a:p>
                  </a:txBody>
                  <a:tcPr marL="53009" marR="53009"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228600" algn="r">
                        <a:lnSpc>
                          <a:spcPct val="115000"/>
                        </a:lnSpc>
                        <a:spcAft>
                          <a:spcPts val="0"/>
                        </a:spcAft>
                      </a:pPr>
                      <a:endParaRPr lang="en-US" sz="17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228600" algn="r">
                        <a:lnSpc>
                          <a:spcPct val="115000"/>
                        </a:lnSpc>
                        <a:spcAft>
                          <a:spcPts val="0"/>
                        </a:spcAft>
                      </a:pPr>
                      <a:endParaRPr lang="en-US" sz="17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16-قالب بندی ستون ها. تیرها. دیوارها. پله ها و سقف ها</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1">
                <a:tc>
                  <a:txBody>
                    <a:bodyPr/>
                    <a:lstStyle/>
                    <a:p>
                      <a:pPr algn="r" rtl="1">
                        <a:lnSpc>
                          <a:spcPct val="115000"/>
                        </a:lnSpc>
                        <a:spcAft>
                          <a:spcPts val="0"/>
                        </a:spcAft>
                      </a:pPr>
                      <a:r>
                        <a:rPr lang="ar-SA" sz="900">
                          <a:latin typeface="Calibri"/>
                          <a:ea typeface="Calibri"/>
                          <a:cs typeface="Arial"/>
                        </a:rPr>
                        <a:t>  3 </a:t>
                      </a:r>
                      <a:endParaRPr lang="en-US" sz="900">
                        <a:latin typeface="Calibri"/>
                        <a:ea typeface="Calibri"/>
                        <a:cs typeface="Arial"/>
                      </a:endParaRPr>
                    </a:p>
                  </a:txBody>
                  <a:tcPr marL="53009" marR="53009"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90170"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90170" algn="r">
                        <a:lnSpc>
                          <a:spcPct val="115000"/>
                        </a:lnSpc>
                        <a:spcAft>
                          <a:spcPts val="0"/>
                        </a:spcAft>
                      </a:pPr>
                      <a:endParaRPr lang="en-US" sz="1400">
                        <a:solidFill>
                          <a:srgbClr val="00B050"/>
                        </a:solidFill>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900">
                          <a:latin typeface="Calibri"/>
                          <a:ea typeface="Calibri"/>
                          <a:cs typeface="Arial"/>
                        </a:rPr>
                        <a:t>17-ضخامت پو شش بتن.</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1">
                <a:tc>
                  <a:txBody>
                    <a:bodyPr/>
                    <a:lstStyle/>
                    <a:p>
                      <a:pPr algn="r" rtl="1">
                        <a:lnSpc>
                          <a:spcPct val="115000"/>
                        </a:lnSpc>
                        <a:spcAft>
                          <a:spcPts val="0"/>
                        </a:spcAft>
                      </a:pPr>
                      <a:r>
                        <a:rPr lang="ar-SA" sz="900">
                          <a:latin typeface="Calibri"/>
                          <a:ea typeface="Calibri"/>
                          <a:cs typeface="Arial"/>
                        </a:rPr>
                        <a:t>3.5</a:t>
                      </a:r>
                      <a:endParaRPr lang="en-US" sz="900">
                        <a:latin typeface="Calibri"/>
                        <a:ea typeface="Calibri"/>
                        <a:cs typeface="Arial"/>
                      </a:endParaRPr>
                    </a:p>
                  </a:txBody>
                  <a:tcPr marL="53009" marR="53009"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l">
                        <a:lnSpc>
                          <a:spcPct val="115000"/>
                        </a:lnSpc>
                        <a:spcAft>
                          <a:spcPts val="0"/>
                        </a:spcAft>
                      </a:pPr>
                      <a:endParaRPr lang="en-US" sz="17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700">
                          <a:latin typeface="Arial"/>
                          <a:ea typeface="Calibri"/>
                          <a:cs typeface="Arial"/>
                        </a:rPr>
                        <a:t>√</a:t>
                      </a:r>
                      <a:endParaRPr lang="en-US" sz="90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endParaRPr lang="en-US" sz="1700">
                        <a:latin typeface="Calibri"/>
                        <a:ea typeface="Calibri"/>
                        <a:cs typeface="Arial"/>
                      </a:endParaRPr>
                    </a:p>
                  </a:txBody>
                  <a:tcPr marL="53009" marR="5300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marL="378460" algn="r" rtl="1">
                        <a:lnSpc>
                          <a:spcPct val="115000"/>
                        </a:lnSpc>
                        <a:spcAft>
                          <a:spcPts val="0"/>
                        </a:spcAft>
                      </a:pPr>
                      <a:r>
                        <a:rPr lang="ar-SA" sz="900" dirty="0">
                          <a:latin typeface="Calibri"/>
                          <a:ea typeface="Calibri"/>
                          <a:cs typeface="Arial"/>
                        </a:rPr>
                        <a:t>18-اجرای کلاف های عرضی در سقف های تیرچه بلوک</a:t>
                      </a:r>
                      <a:endParaRPr lang="en-US" sz="900" dirty="0">
                        <a:latin typeface="Calibri"/>
                        <a:ea typeface="Calibri"/>
                        <a:cs typeface="Arial"/>
                      </a:endParaRPr>
                    </a:p>
                  </a:txBody>
                  <a:tcPr marL="53009" marR="53009"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86313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8860493"/>
              </p:ext>
            </p:extLst>
          </p:nvPr>
        </p:nvGraphicFramePr>
        <p:xfrm>
          <a:off x="-21883" y="27709"/>
          <a:ext cx="9144001" cy="6857998"/>
        </p:xfrm>
        <a:graphic>
          <a:graphicData uri="http://schemas.openxmlformats.org/drawingml/2006/table">
            <a:tbl>
              <a:tblPr/>
              <a:tblGrid>
                <a:gridCol w="806381"/>
                <a:gridCol w="571555"/>
                <a:gridCol w="717768"/>
                <a:gridCol w="518388"/>
                <a:gridCol w="772709"/>
                <a:gridCol w="5757200"/>
              </a:tblGrid>
              <a:tr h="677445">
                <a:tc gridSpan="6">
                  <a:txBody>
                    <a:bodyPr/>
                    <a:lstStyle/>
                    <a:p>
                      <a:pPr marL="378460" algn="l" rtl="1">
                        <a:lnSpc>
                          <a:spcPct val="115000"/>
                        </a:lnSpc>
                        <a:spcAft>
                          <a:spcPts val="0"/>
                        </a:spcAft>
                        <a:tabLst>
                          <a:tab pos="3396615" algn="ctr"/>
                          <a:tab pos="5172075" algn="l"/>
                        </a:tabLst>
                      </a:pPr>
                      <a:r>
                        <a:rPr lang="ar-SA" sz="1300" dirty="0">
                          <a:latin typeface="Calibri"/>
                          <a:ea typeface="Calibri"/>
                          <a:cs typeface="Arial"/>
                        </a:rPr>
                        <a:t>   100	جمع امتیاز کیفی ساختمانهای بتنی      	       </a:t>
                      </a:r>
                      <a:endParaRPr lang="en-US" sz="1000" dirty="0">
                        <a:latin typeface="Calibri"/>
                        <a:ea typeface="Calibri"/>
                        <a:cs typeface="Arial"/>
                      </a:endParaRPr>
                    </a:p>
                  </a:txBody>
                  <a:tcPr marL="63795" marR="63795"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677445">
                <a:tc gridSpan="6">
                  <a:txBody>
                    <a:bodyPr/>
                    <a:lstStyle/>
                    <a:p>
                      <a:pPr marL="378460" algn="ctr">
                        <a:lnSpc>
                          <a:spcPct val="115000"/>
                        </a:lnSpc>
                        <a:spcAft>
                          <a:spcPts val="0"/>
                        </a:spcAft>
                      </a:pPr>
                      <a:r>
                        <a:rPr lang="ar-SA" sz="1300">
                          <a:latin typeface="Calibri"/>
                          <a:ea typeface="Calibri"/>
                          <a:cs typeface="Arial"/>
                        </a:rPr>
                        <a:t>ساختمانهای فولادی</a:t>
                      </a:r>
                      <a:endParaRPr lang="en-US" sz="1000">
                        <a:latin typeface="Calibri"/>
                        <a:ea typeface="Calibri"/>
                        <a:cs typeface="Arial"/>
                      </a:endParaRPr>
                    </a:p>
                  </a:txBody>
                  <a:tcPr marL="63795" marR="63795"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830998">
                <a:tc>
                  <a:txBody>
                    <a:bodyPr/>
                    <a:lstStyle/>
                    <a:p>
                      <a:pPr algn="ctr" rtl="1">
                        <a:lnSpc>
                          <a:spcPct val="115000"/>
                        </a:lnSpc>
                        <a:spcAft>
                          <a:spcPts val="0"/>
                        </a:spcAft>
                      </a:pPr>
                      <a:r>
                        <a:rPr lang="ar-SA" sz="1100">
                          <a:latin typeface="Calibri"/>
                          <a:ea typeface="Calibri"/>
                          <a:cs typeface="Arial"/>
                        </a:rPr>
                        <a:t>6</a:t>
                      </a:r>
                      <a:endParaRPr lang="en-US" sz="1000">
                        <a:latin typeface="Calibri"/>
                        <a:ea typeface="Calibri"/>
                        <a:cs typeface="Arial"/>
                      </a:endParaRPr>
                    </a:p>
                  </a:txBody>
                  <a:tcPr marL="63795" marR="6379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2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8460" algn="r" rtl="1">
                        <a:lnSpc>
                          <a:spcPct val="115000"/>
                        </a:lnSpc>
                        <a:spcAft>
                          <a:spcPts val="0"/>
                        </a:spcAft>
                      </a:pPr>
                      <a:r>
                        <a:rPr lang="ar-SA" sz="1100">
                          <a:latin typeface="Calibri"/>
                          <a:ea typeface="Calibri"/>
                          <a:cs typeface="Arial"/>
                        </a:rPr>
                        <a:t>19-ابعاد جانمایی ستونها.تیرهای اصلی.بادبند ها.ورق های تقویتی. وصله ها.دستک ها.وتغییر مقطع در اجزاء.</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998">
                <a:tc>
                  <a:txBody>
                    <a:bodyPr/>
                    <a:lstStyle/>
                    <a:p>
                      <a:pPr algn="ctr" rtl="1">
                        <a:lnSpc>
                          <a:spcPct val="115000"/>
                        </a:lnSpc>
                        <a:spcAft>
                          <a:spcPts val="0"/>
                        </a:spcAft>
                      </a:pPr>
                      <a:r>
                        <a:rPr lang="ar-SA" sz="1100">
                          <a:latin typeface="Calibri"/>
                          <a:ea typeface="Calibri"/>
                          <a:cs typeface="Arial"/>
                        </a:rPr>
                        <a:t>4.5</a:t>
                      </a:r>
                      <a:endParaRPr lang="en-US" sz="1000">
                        <a:latin typeface="Calibri"/>
                        <a:ea typeface="Calibri"/>
                        <a:cs typeface="Arial"/>
                      </a:endParaRPr>
                    </a:p>
                  </a:txBody>
                  <a:tcPr marL="63795" marR="6379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8460" algn="r" rtl="1">
                        <a:lnSpc>
                          <a:spcPct val="115000"/>
                        </a:lnSpc>
                        <a:spcAft>
                          <a:spcPts val="0"/>
                        </a:spcAft>
                      </a:pPr>
                      <a:r>
                        <a:rPr lang="ar-SA" sz="1100">
                          <a:latin typeface="Calibri"/>
                          <a:ea typeface="Calibri"/>
                          <a:cs typeface="Arial"/>
                        </a:rPr>
                        <a:t>20-اتصالات بادبند.ستون به صفحه ستون.تیر به ستون واتصالات پیچ ومهره ای.</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750">
                <a:tc>
                  <a:txBody>
                    <a:bodyPr/>
                    <a:lstStyle/>
                    <a:p>
                      <a:pPr algn="ctr" rtl="1">
                        <a:lnSpc>
                          <a:spcPct val="115000"/>
                        </a:lnSpc>
                        <a:spcAft>
                          <a:spcPts val="0"/>
                        </a:spcAft>
                      </a:pPr>
                      <a:r>
                        <a:rPr lang="ar-SA" sz="1100">
                          <a:latin typeface="Calibri"/>
                          <a:ea typeface="Calibri"/>
                          <a:cs typeface="Arial"/>
                        </a:rPr>
                        <a:t>5.5</a:t>
                      </a:r>
                      <a:endParaRPr lang="en-US" sz="1000">
                        <a:latin typeface="Calibri"/>
                        <a:ea typeface="Calibri"/>
                        <a:cs typeface="Arial"/>
                      </a:endParaRPr>
                    </a:p>
                  </a:txBody>
                  <a:tcPr marL="63795" marR="6379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8460" algn="r" rtl="1">
                        <a:lnSpc>
                          <a:spcPct val="115000"/>
                        </a:lnSpc>
                        <a:spcAft>
                          <a:spcPts val="0"/>
                        </a:spcAft>
                      </a:pPr>
                      <a:r>
                        <a:rPr lang="ar-SA" sz="1100">
                          <a:latin typeface="Calibri"/>
                          <a:ea typeface="Calibri"/>
                          <a:cs typeface="Arial"/>
                        </a:rPr>
                        <a:t>21-ابعاد جوش درکلیه اتصالات وقطعات فلزی.</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351">
                <a:tc>
                  <a:txBody>
                    <a:bodyPr/>
                    <a:lstStyle/>
                    <a:p>
                      <a:pPr algn="ctr" rtl="1">
                        <a:lnSpc>
                          <a:spcPct val="115000"/>
                        </a:lnSpc>
                        <a:spcAft>
                          <a:spcPts val="0"/>
                        </a:spcAft>
                      </a:pPr>
                      <a:r>
                        <a:rPr lang="ar-SA" sz="1100">
                          <a:latin typeface="Calibri"/>
                          <a:ea typeface="Calibri"/>
                          <a:cs typeface="Arial"/>
                        </a:rPr>
                        <a:t>1</a:t>
                      </a:r>
                      <a:endParaRPr lang="en-US" sz="1000">
                        <a:latin typeface="Calibri"/>
                        <a:ea typeface="Calibri"/>
                        <a:cs typeface="Arial"/>
                      </a:endParaRPr>
                    </a:p>
                  </a:txBody>
                  <a:tcPr marL="63795" marR="6379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a:latin typeface="Arial"/>
                          <a:ea typeface="Calibri"/>
                          <a:cs typeface="Arial"/>
                        </a:rPr>
                        <a:t>√</a:t>
                      </a:r>
                      <a:endParaRPr lang="en-US" sz="1000" dirty="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8460" algn="r" rtl="1">
                        <a:lnSpc>
                          <a:spcPct val="115000"/>
                        </a:lnSpc>
                        <a:spcAft>
                          <a:spcPts val="0"/>
                        </a:spcAft>
                      </a:pPr>
                      <a:r>
                        <a:rPr lang="ar-SA" sz="1100">
                          <a:latin typeface="Calibri"/>
                          <a:ea typeface="Calibri"/>
                          <a:cs typeface="Arial"/>
                        </a:rPr>
                        <a:t>22-زنگ زدایی پروفیل ها واجرای پوشش های محافظ.</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998">
                <a:tc>
                  <a:txBody>
                    <a:bodyPr/>
                    <a:lstStyle/>
                    <a:p>
                      <a:pPr algn="ctr" rtl="1">
                        <a:lnSpc>
                          <a:spcPct val="115000"/>
                        </a:lnSpc>
                        <a:spcAft>
                          <a:spcPts val="0"/>
                        </a:spcAft>
                      </a:pPr>
                      <a:r>
                        <a:rPr lang="ar-SA" sz="1100">
                          <a:latin typeface="Calibri"/>
                          <a:ea typeface="Calibri"/>
                          <a:cs typeface="Arial"/>
                        </a:rPr>
                        <a:t>3.5</a:t>
                      </a:r>
                      <a:endParaRPr lang="en-US" sz="1000">
                        <a:latin typeface="Calibri"/>
                        <a:ea typeface="Calibri"/>
                        <a:cs typeface="Arial"/>
                      </a:endParaRPr>
                    </a:p>
                  </a:txBody>
                  <a:tcPr marL="63795" marR="6379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rtl="0">
                        <a:lnSpc>
                          <a:spcPct val="115000"/>
                        </a:lnSpc>
                        <a:spcAft>
                          <a:spcPts val="0"/>
                        </a:spcAft>
                        <a:buClr>
                          <a:srgbClr val="00B050"/>
                        </a:buClr>
                        <a:buSzPts val="2000"/>
                        <a:buFont typeface="Wingdings"/>
                        <a:buChar char=""/>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8460" algn="r" rtl="1">
                        <a:lnSpc>
                          <a:spcPct val="115000"/>
                        </a:lnSpc>
                        <a:spcAft>
                          <a:spcPts val="0"/>
                        </a:spcAft>
                      </a:pPr>
                      <a:r>
                        <a:rPr lang="ar-SA" sz="1100">
                          <a:latin typeface="Calibri"/>
                          <a:ea typeface="Calibri"/>
                          <a:cs typeface="Arial"/>
                        </a:rPr>
                        <a:t>23-شاقول وتراز بودن اعضای سازه.عدم خمیدگی وپیچیدگی پروفیل های مصرفی وهم محور بودن ستونها در پلان وارتفاع.</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750">
                <a:tc>
                  <a:txBody>
                    <a:bodyPr/>
                    <a:lstStyle/>
                    <a:p>
                      <a:pPr algn="ctr" rtl="1">
                        <a:lnSpc>
                          <a:spcPct val="115000"/>
                        </a:lnSpc>
                        <a:spcAft>
                          <a:spcPts val="0"/>
                        </a:spcAft>
                      </a:pPr>
                      <a:r>
                        <a:rPr lang="ar-SA" sz="1100">
                          <a:latin typeface="Calibri"/>
                          <a:ea typeface="Calibri"/>
                          <a:cs typeface="Arial"/>
                        </a:rPr>
                        <a:t>2.5</a:t>
                      </a:r>
                      <a:endParaRPr lang="en-US" sz="1000">
                        <a:latin typeface="Calibri"/>
                        <a:ea typeface="Calibri"/>
                        <a:cs typeface="Arial"/>
                      </a:endParaRPr>
                    </a:p>
                  </a:txBody>
                  <a:tcPr marL="63795" marR="6379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latin typeface="Arial"/>
                          <a:ea typeface="Calibri"/>
                          <a:cs typeface="Arial"/>
                        </a:rPr>
                        <a:t>√</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200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8460" algn="r" rtl="1">
                        <a:lnSpc>
                          <a:spcPct val="115000"/>
                        </a:lnSpc>
                        <a:spcAft>
                          <a:spcPts val="0"/>
                        </a:spcAft>
                      </a:pPr>
                      <a:r>
                        <a:rPr lang="ar-SA" sz="1100">
                          <a:latin typeface="Calibri"/>
                          <a:ea typeface="Calibri"/>
                          <a:cs typeface="Arial"/>
                        </a:rPr>
                        <a:t>24-جوش اجرا شده تست ازمایشگاهی در حد نیاز دارد.</a:t>
                      </a:r>
                      <a:endParaRPr lang="en-US" sz="1000">
                        <a:latin typeface="Calibri"/>
                        <a:ea typeface="Calibri"/>
                        <a:cs typeface="Arial"/>
                      </a:endParaRPr>
                    </a:p>
                  </a:txBody>
                  <a:tcPr marL="63795" marR="6379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263">
                <a:tc>
                  <a:txBody>
                    <a:bodyPr/>
                    <a:lstStyle/>
                    <a:p>
                      <a:pPr algn="ctr" rtl="1">
                        <a:lnSpc>
                          <a:spcPct val="115000"/>
                        </a:lnSpc>
                        <a:spcAft>
                          <a:spcPts val="0"/>
                        </a:spcAft>
                      </a:pPr>
                      <a:r>
                        <a:rPr lang="ar-SA" sz="1100">
                          <a:latin typeface="Calibri"/>
                          <a:ea typeface="Calibri"/>
                          <a:cs typeface="Arial"/>
                        </a:rPr>
                        <a:t>100</a:t>
                      </a:r>
                      <a:endParaRPr lang="en-US" sz="1000">
                        <a:latin typeface="Calibri"/>
                        <a:ea typeface="Calibri"/>
                        <a:cs typeface="Arial"/>
                      </a:endParaRPr>
                    </a:p>
                  </a:txBody>
                  <a:tcPr marL="63795" marR="6379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gridSpan="5">
                  <a:txBody>
                    <a:bodyPr/>
                    <a:lstStyle/>
                    <a:p>
                      <a:pPr marL="378460" algn="ctr" rtl="1">
                        <a:lnSpc>
                          <a:spcPct val="115000"/>
                        </a:lnSpc>
                        <a:spcAft>
                          <a:spcPts val="0"/>
                        </a:spcAft>
                      </a:pPr>
                      <a:r>
                        <a:rPr lang="ar-SA" sz="1300" dirty="0">
                          <a:latin typeface="Calibri"/>
                          <a:ea typeface="Calibri"/>
                          <a:cs typeface="Arial"/>
                        </a:rPr>
                        <a:t>                                جمع امتیاز کیفی ساختمانهای فولادی                            </a:t>
                      </a:r>
                      <a:r>
                        <a:rPr lang="ar-SA" sz="1300" dirty="0">
                          <a:solidFill>
                            <a:srgbClr val="00B050"/>
                          </a:solidFill>
                          <a:latin typeface="Calibri"/>
                          <a:ea typeface="Calibri"/>
                          <a:cs typeface="Arial"/>
                        </a:rPr>
                        <a:t>  </a:t>
                      </a:r>
                      <a:endParaRPr lang="en-US" sz="1000" dirty="0">
                        <a:latin typeface="Calibri"/>
                        <a:ea typeface="Calibri"/>
                        <a:cs typeface="Arial"/>
                      </a:endParaRPr>
                    </a:p>
                  </a:txBody>
                  <a:tcPr marL="63795" marR="63795"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spTree>
    <p:extLst>
      <p:ext uri="{BB962C8B-B14F-4D97-AF65-F5344CB8AC3E}">
        <p14:creationId xmlns:p14="http://schemas.microsoft.com/office/powerpoint/2010/main" val="3209405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1269878"/>
              </p:ext>
            </p:extLst>
          </p:nvPr>
        </p:nvGraphicFramePr>
        <p:xfrm>
          <a:off x="25330" y="0"/>
          <a:ext cx="9144000" cy="6858008"/>
        </p:xfrm>
        <a:graphic>
          <a:graphicData uri="http://schemas.openxmlformats.org/drawingml/2006/table">
            <a:tbl>
              <a:tblPr/>
              <a:tblGrid>
                <a:gridCol w="7101361"/>
                <a:gridCol w="2042639"/>
              </a:tblGrid>
              <a:tr h="305407">
                <a:tc gridSpan="2">
                  <a:txBody>
                    <a:bodyPr/>
                    <a:lstStyle/>
                    <a:p>
                      <a:pPr algn="l" rtl="1">
                        <a:lnSpc>
                          <a:spcPct val="115000"/>
                        </a:lnSpc>
                        <a:spcAft>
                          <a:spcPts val="0"/>
                        </a:spcAft>
                      </a:pPr>
                      <a:r>
                        <a:rPr lang="ar-SA" sz="1200" dirty="0">
                          <a:latin typeface="Calibri"/>
                          <a:ea typeface="Calibri"/>
                          <a:cs typeface="Arial"/>
                        </a:rPr>
                        <a:t>   مشخصات سازه ای                                                                                           جدول1-12</a:t>
                      </a:r>
                      <a:endParaRPr lang="en-US" sz="1200" dirty="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610815">
                <a:tc>
                  <a:txBody>
                    <a:bodyPr/>
                    <a:lstStyle/>
                    <a:p>
                      <a:pPr algn="r" rtl="1">
                        <a:lnSpc>
                          <a:spcPct val="115000"/>
                        </a:lnSpc>
                        <a:spcAft>
                          <a:spcPts val="0"/>
                        </a:spcAft>
                      </a:pPr>
                      <a:r>
                        <a:rPr lang="ar-SA" sz="1200">
                          <a:latin typeface="Calibri"/>
                          <a:ea typeface="Calibri"/>
                          <a:cs typeface="Arial"/>
                        </a:rPr>
                        <a:t> کم         </a:t>
                      </a:r>
                      <a:r>
                        <a:rPr lang="ar-SA" sz="1200">
                          <a:solidFill>
                            <a:srgbClr val="000000"/>
                          </a:solidFill>
                          <a:latin typeface="Calibri"/>
                          <a:ea typeface="Calibri"/>
                          <a:cs typeface="Arial"/>
                        </a:rPr>
                        <a:t>متوسط</a:t>
                      </a:r>
                      <a:r>
                        <a:rPr lang="ar-SA" sz="1200">
                          <a:solidFill>
                            <a:srgbClr val="00B050"/>
                          </a:solidFill>
                          <a:latin typeface="Calibri"/>
                          <a:ea typeface="Calibri"/>
                          <a:cs typeface="Arial"/>
                        </a:rPr>
                        <a:t>  </a:t>
                      </a:r>
                      <a:r>
                        <a:rPr lang="ar-SA" sz="1200">
                          <a:latin typeface="Calibri"/>
                          <a:ea typeface="Calibri"/>
                          <a:cs typeface="Arial"/>
                        </a:rPr>
                        <a:t>       زیاد</a:t>
                      </a:r>
                      <a:endParaRPr lang="en-US" sz="120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200">
                          <a:latin typeface="Calibri"/>
                          <a:ea typeface="Calibri"/>
                          <a:cs typeface="Arial"/>
                        </a:rPr>
                        <a:t>گروه ساختمانی ازنظراهمیت</a:t>
                      </a:r>
                      <a:endParaRPr lang="en-US" sz="1200">
                        <a:latin typeface="Calibri"/>
                        <a:ea typeface="Calibri"/>
                        <a:cs typeface="Arial"/>
                      </a:endParaRPr>
                    </a:p>
                  </a:txBody>
                  <a:tcPr marL="50645" marR="506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720">
                <a:tc>
                  <a:txBody>
                    <a:bodyPr/>
                    <a:lstStyle/>
                    <a:p>
                      <a:pPr algn="l">
                        <a:lnSpc>
                          <a:spcPct val="115000"/>
                        </a:lnSpc>
                        <a:spcAft>
                          <a:spcPts val="0"/>
                        </a:spcAft>
                        <a:tabLst>
                          <a:tab pos="2371725" algn="l"/>
                          <a:tab pos="2867025" algn="l"/>
                          <a:tab pos="4949190" algn="r"/>
                        </a:tabLst>
                      </a:pPr>
                      <a:r>
                        <a:rPr lang="en-US" sz="1200">
                          <a:latin typeface="Calibri"/>
                          <a:ea typeface="Calibri"/>
                          <a:cs typeface="Arial"/>
                        </a:rPr>
                        <a:t>Iv             iii        ii         i</a:t>
                      </a:r>
                      <a:r>
                        <a:rPr lang="ar-SA" sz="1200">
                          <a:latin typeface="Calibri"/>
                          <a:ea typeface="Calibri"/>
                          <a:cs typeface="Arial"/>
                        </a:rPr>
                        <a:t>		   	بر اساس طبقه بندی استاندارد    2800</a:t>
                      </a:r>
                      <a:endParaRPr lang="en-US" sz="120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200">
                          <a:latin typeface="Calibri"/>
                          <a:ea typeface="Calibri"/>
                          <a:cs typeface="Arial"/>
                        </a:rPr>
                        <a:t>نوع خاک</a:t>
                      </a:r>
                      <a:endParaRPr lang="en-US" sz="1200">
                        <a:latin typeface="Calibri"/>
                        <a:ea typeface="Calibri"/>
                        <a:cs typeface="Arial"/>
                      </a:endParaRPr>
                    </a:p>
                  </a:txBody>
                  <a:tcPr marL="50645" marR="506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07">
                <a:tc>
                  <a:txBody>
                    <a:bodyPr/>
                    <a:lstStyle/>
                    <a:p>
                      <a:pPr algn="r">
                        <a:lnSpc>
                          <a:spcPct val="115000"/>
                        </a:lnSpc>
                        <a:spcAft>
                          <a:spcPts val="0"/>
                        </a:spcAft>
                      </a:pPr>
                      <a:r>
                        <a:rPr lang="ar-SA" sz="1200" dirty="0" smtClean="0">
                          <a:latin typeface="Calibri"/>
                          <a:ea typeface="Calibri"/>
                          <a:cs typeface="Arial"/>
                        </a:rPr>
                        <a:t>ویزه</a:t>
                      </a:r>
                      <a:endParaRPr lang="en-US" sz="1200" dirty="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1200">
                          <a:latin typeface="Arial"/>
                          <a:ea typeface="Calibri"/>
                          <a:cs typeface="Arial"/>
                        </a:rPr>
                        <a:t> </a:t>
                      </a:r>
                      <a:r>
                        <a:rPr lang="ar-SA" sz="1200">
                          <a:latin typeface="Calibri"/>
                          <a:ea typeface="Calibri"/>
                          <a:cs typeface="Arial"/>
                        </a:rPr>
                        <a:t>نوع پی</a:t>
                      </a:r>
                      <a:endParaRPr lang="en-US" sz="1200">
                        <a:latin typeface="Calibri"/>
                        <a:ea typeface="Calibri"/>
                        <a:cs typeface="Arial"/>
                      </a:endParaRPr>
                    </a:p>
                  </a:txBody>
                  <a:tcPr marL="50645" marR="506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07">
                <a:tc>
                  <a:txBody>
                    <a:bodyPr/>
                    <a:lstStyle/>
                    <a:p>
                      <a:pPr algn="r">
                        <a:lnSpc>
                          <a:spcPct val="115000"/>
                        </a:lnSpc>
                        <a:spcAft>
                          <a:spcPts val="0"/>
                        </a:spcAft>
                      </a:pPr>
                      <a:r>
                        <a:rPr lang="fa-IR" sz="1200" dirty="0" smtClean="0">
                          <a:latin typeface="Calibri"/>
                          <a:ea typeface="Calibri"/>
                          <a:cs typeface="Arial"/>
                        </a:rPr>
                        <a:t>سایر </a:t>
                      </a:r>
                      <a:r>
                        <a:rPr lang="fa-IR" sz="1200" dirty="0">
                          <a:latin typeface="Calibri"/>
                          <a:ea typeface="Calibri"/>
                          <a:cs typeface="Arial"/>
                        </a:rPr>
                        <a:t>با ذکر نام       </a:t>
                      </a:r>
                      <a:endParaRPr lang="en-US" sz="1200" dirty="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200">
                          <a:latin typeface="Calibri"/>
                          <a:ea typeface="Calibri"/>
                          <a:cs typeface="Arial"/>
                        </a:rPr>
                        <a:t>نوع سازه ومصالح ان</a:t>
                      </a:r>
                      <a:endParaRPr lang="en-US" sz="1200">
                        <a:latin typeface="Calibri"/>
                        <a:ea typeface="Calibri"/>
                        <a:cs typeface="Arial"/>
                      </a:endParaRPr>
                    </a:p>
                  </a:txBody>
                  <a:tcPr marL="50645" marR="506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07">
                <a:tc>
                  <a:txBody>
                    <a:bodyPr/>
                    <a:lstStyle/>
                    <a:p>
                      <a:pPr algn="r">
                        <a:lnSpc>
                          <a:spcPct val="115000"/>
                        </a:lnSpc>
                        <a:spcAft>
                          <a:spcPts val="0"/>
                        </a:spcAft>
                      </a:pPr>
                      <a:r>
                        <a:rPr lang="fa-IR" sz="1200" dirty="0" smtClean="0">
                          <a:solidFill>
                            <a:srgbClr val="000000"/>
                          </a:solidFill>
                          <a:latin typeface="Calibri"/>
                          <a:ea typeface="Calibri"/>
                          <a:cs typeface="Arial"/>
                        </a:rPr>
                        <a:t>سایر </a:t>
                      </a:r>
                      <a:r>
                        <a:rPr lang="fa-IR" sz="1200" dirty="0">
                          <a:solidFill>
                            <a:srgbClr val="000000"/>
                          </a:solidFill>
                          <a:latin typeface="Calibri"/>
                          <a:ea typeface="Calibri"/>
                          <a:cs typeface="Arial"/>
                        </a:rPr>
                        <a:t>با ذکر </a:t>
                      </a:r>
                      <a:r>
                        <a:rPr lang="fa-IR" sz="1200" dirty="0" smtClean="0">
                          <a:solidFill>
                            <a:srgbClr val="000000"/>
                          </a:solidFill>
                          <a:latin typeface="Calibri"/>
                          <a:ea typeface="Calibri"/>
                          <a:cs typeface="Arial"/>
                        </a:rPr>
                        <a:t>نام</a:t>
                      </a:r>
                      <a:endParaRPr lang="en-US" sz="1200" dirty="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a:latin typeface="Calibri"/>
                          <a:ea typeface="Calibri"/>
                          <a:cs typeface="Arial"/>
                        </a:rPr>
                        <a:t> نوع سقف</a:t>
                      </a:r>
                      <a:endParaRPr lang="en-US" sz="1200">
                        <a:latin typeface="Calibri"/>
                        <a:ea typeface="Calibri"/>
                        <a:cs typeface="Arial"/>
                      </a:endParaRPr>
                    </a:p>
                  </a:txBody>
                  <a:tcPr marL="50645" marR="506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07">
                <a:tc>
                  <a:txBody>
                    <a:bodyPr/>
                    <a:lstStyle/>
                    <a:p>
                      <a:pPr algn="r">
                        <a:lnSpc>
                          <a:spcPct val="115000"/>
                        </a:lnSpc>
                        <a:spcAft>
                          <a:spcPts val="0"/>
                        </a:spcAft>
                      </a:pPr>
                      <a:r>
                        <a:rPr lang="fa-IR" sz="1200" dirty="0" smtClean="0">
                          <a:latin typeface="Calibri"/>
                          <a:ea typeface="Calibri"/>
                          <a:cs typeface="Arial"/>
                        </a:rPr>
                        <a:t>     </a:t>
                      </a:r>
                      <a:r>
                        <a:rPr lang="ar-SA" sz="1200" dirty="0" smtClean="0">
                          <a:latin typeface="Calibri"/>
                          <a:ea typeface="Calibri"/>
                          <a:cs typeface="Arial"/>
                        </a:rPr>
                        <a:t>     </a:t>
                      </a:r>
                      <a:endParaRPr lang="en-US" sz="1200" dirty="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200" dirty="0">
                          <a:latin typeface="Calibri"/>
                          <a:ea typeface="Calibri"/>
                          <a:cs typeface="Arial"/>
                        </a:rPr>
                        <a:t>دیوار حائل زیرزمین</a:t>
                      </a:r>
                      <a:endParaRPr lang="en-US" sz="1200" dirty="0">
                        <a:latin typeface="Calibri"/>
                        <a:ea typeface="Calibri"/>
                        <a:cs typeface="Arial"/>
                      </a:endParaRPr>
                    </a:p>
                  </a:txBody>
                  <a:tcPr marL="50645" marR="506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07">
                <a:tc>
                  <a:txBody>
                    <a:bodyPr/>
                    <a:lstStyle/>
                    <a:p>
                      <a:pPr algn="r">
                        <a:lnSpc>
                          <a:spcPct val="115000"/>
                        </a:lnSpc>
                        <a:spcAft>
                          <a:spcPts val="0"/>
                        </a:spcAft>
                      </a:pPr>
                      <a:r>
                        <a:rPr lang="fa-IR" sz="1200" dirty="0" smtClean="0">
                          <a:latin typeface="Calibri"/>
                          <a:ea typeface="Calibri"/>
                          <a:cs typeface="Arial"/>
                        </a:rPr>
                        <a:t>ندارد</a:t>
                      </a:r>
                      <a:endParaRPr lang="en-US" sz="1200" dirty="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200">
                          <a:latin typeface="Calibri"/>
                          <a:ea typeface="Calibri"/>
                          <a:cs typeface="Arial"/>
                        </a:rPr>
                        <a:t>ازمایش میکانیک خاک</a:t>
                      </a:r>
                      <a:endParaRPr lang="en-US" sz="1200">
                        <a:latin typeface="Calibri"/>
                        <a:ea typeface="Calibri"/>
                        <a:cs typeface="Arial"/>
                      </a:endParaRPr>
                    </a:p>
                  </a:txBody>
                  <a:tcPr marL="50645" marR="506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07">
                <a:tc>
                  <a:txBody>
                    <a:bodyPr/>
                    <a:lstStyle/>
                    <a:p>
                      <a:pPr algn="r">
                        <a:lnSpc>
                          <a:spcPct val="115000"/>
                        </a:lnSpc>
                        <a:spcAft>
                          <a:spcPts val="0"/>
                        </a:spcAft>
                      </a:pPr>
                      <a:r>
                        <a:rPr lang="fa-IR" sz="1200" dirty="0" smtClean="0">
                          <a:latin typeface="Calibri"/>
                          <a:ea typeface="Calibri"/>
                          <a:cs typeface="Arial"/>
                        </a:rPr>
                        <a:t>ندارد</a:t>
                      </a:r>
                      <a:endParaRPr lang="en-US" sz="1200" dirty="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200">
                          <a:latin typeface="Calibri"/>
                          <a:ea typeface="Calibri"/>
                          <a:cs typeface="Arial"/>
                        </a:rPr>
                        <a:t>ازمایش نمونه بتن </a:t>
                      </a:r>
                      <a:endParaRPr lang="en-US" sz="1200">
                        <a:latin typeface="Calibri"/>
                        <a:ea typeface="Calibri"/>
                        <a:cs typeface="Arial"/>
                      </a:endParaRPr>
                    </a:p>
                  </a:txBody>
                  <a:tcPr marL="50645" marR="506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07">
                <a:tc>
                  <a:txBody>
                    <a:bodyPr/>
                    <a:lstStyle/>
                    <a:p>
                      <a:pPr algn="r">
                        <a:lnSpc>
                          <a:spcPct val="115000"/>
                        </a:lnSpc>
                        <a:spcAft>
                          <a:spcPts val="0"/>
                        </a:spcAft>
                      </a:pPr>
                      <a:r>
                        <a:rPr lang="fa-IR" sz="1200" dirty="0" smtClean="0">
                          <a:latin typeface="Calibri"/>
                          <a:ea typeface="Calibri"/>
                          <a:cs typeface="Arial"/>
                        </a:rPr>
                        <a:t>ندارد</a:t>
                      </a:r>
                      <a:endParaRPr lang="en-US" sz="1200" dirty="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200">
                          <a:latin typeface="Calibri"/>
                          <a:ea typeface="Calibri"/>
                          <a:cs typeface="Arial"/>
                        </a:rPr>
                        <a:t>ازمایش جوش</a:t>
                      </a:r>
                      <a:endParaRPr lang="en-US" sz="1200">
                        <a:latin typeface="Calibri"/>
                        <a:ea typeface="Calibri"/>
                        <a:cs typeface="Arial"/>
                      </a:endParaRPr>
                    </a:p>
                  </a:txBody>
                  <a:tcPr marL="50645" marR="506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2217">
                <a:tc>
                  <a:txBody>
                    <a:bodyPr/>
                    <a:lstStyle/>
                    <a:p>
                      <a:pPr marL="342900" lvl="0" indent="-342900" algn="r" rtl="0">
                        <a:lnSpc>
                          <a:spcPct val="115000"/>
                        </a:lnSpc>
                        <a:spcAft>
                          <a:spcPts val="0"/>
                        </a:spcAft>
                        <a:buClr>
                          <a:srgbClr val="00B0F0"/>
                        </a:buClr>
                        <a:buSzPts val="1400"/>
                        <a:buFont typeface="Wingdings"/>
                        <a:buChar char=""/>
                      </a:pPr>
                      <a:r>
                        <a:rPr lang="ar-SA" sz="1200" dirty="0">
                          <a:latin typeface="Calibri"/>
                          <a:ea typeface="Calibri"/>
                          <a:cs typeface="Arial"/>
                        </a:rPr>
                        <a:t>الف: سیستم ب</a:t>
                      </a:r>
                      <a:r>
                        <a:rPr lang="ar-SA" sz="1200" dirty="0">
                          <a:solidFill>
                            <a:srgbClr val="000000"/>
                          </a:solidFill>
                          <a:latin typeface="Calibri"/>
                          <a:ea typeface="Calibri"/>
                          <a:cs typeface="Arial"/>
                        </a:rPr>
                        <a:t>ا دیوار باربر: دیوار برشی بتن ارمه معمولی      دیوار برشی با مصالح بنایی </a:t>
                      </a:r>
                      <a:endParaRPr lang="en-US" sz="1200" dirty="0">
                        <a:latin typeface="Calibri"/>
                        <a:ea typeface="Calibri"/>
                        <a:cs typeface="Arial"/>
                      </a:endParaRPr>
                    </a:p>
                    <a:p>
                      <a:pPr algn="r">
                        <a:lnSpc>
                          <a:spcPct val="115000"/>
                        </a:lnSpc>
                        <a:spcAft>
                          <a:spcPts val="0"/>
                        </a:spcAft>
                      </a:pPr>
                      <a:r>
                        <a:rPr lang="ar-SA" sz="1200" dirty="0">
                          <a:solidFill>
                            <a:srgbClr val="000000"/>
                          </a:solidFill>
                          <a:latin typeface="Calibri"/>
                          <a:ea typeface="Calibri"/>
                          <a:cs typeface="Arial"/>
                        </a:rPr>
                        <a:t>ب:سیستم قاب ساختمانی ساده: دیوار برشی بتن ارمه معمولی     دیوار برشی با مصالح بنایی     مهار بندی برون محور فولادی       مهربندی هم محور فولادی</a:t>
                      </a:r>
                      <a:endParaRPr lang="en-US" sz="1200" dirty="0">
                        <a:latin typeface="Calibri"/>
                        <a:ea typeface="Calibri"/>
                        <a:cs typeface="Arial"/>
                      </a:endParaRPr>
                    </a:p>
                    <a:p>
                      <a:pPr algn="r">
                        <a:lnSpc>
                          <a:spcPct val="115000"/>
                        </a:lnSpc>
                        <a:spcAft>
                          <a:spcPts val="0"/>
                        </a:spcAft>
                      </a:pPr>
                      <a:r>
                        <a:rPr lang="ar-SA" sz="1200" dirty="0">
                          <a:solidFill>
                            <a:srgbClr val="000000"/>
                          </a:solidFill>
                          <a:latin typeface="Calibri"/>
                          <a:ea typeface="Calibri"/>
                          <a:cs typeface="Arial"/>
                        </a:rPr>
                        <a:t>پ: </a:t>
                      </a:r>
                      <a:r>
                        <a:rPr lang="fa-IR" sz="1200" dirty="0">
                          <a:solidFill>
                            <a:srgbClr val="000000"/>
                          </a:solidFill>
                          <a:latin typeface="Calibri"/>
                          <a:ea typeface="Calibri"/>
                          <a:cs typeface="Arial"/>
                        </a:rPr>
                        <a:t>سیستم قاب خشمی: قاب خشمی بتن ارمه ویزه     قاب خشمی بتن ارمه متو سط    قاب خشمی بتن ارمه </a:t>
                      </a:r>
                      <a:r>
                        <a:rPr lang="ar-SA" sz="1200" dirty="0">
                          <a:solidFill>
                            <a:srgbClr val="000000"/>
                          </a:solidFill>
                          <a:latin typeface="Calibri"/>
                          <a:ea typeface="Calibri"/>
                          <a:cs typeface="Arial"/>
                        </a:rPr>
                        <a:t>معمولی      </a:t>
                      </a:r>
                      <a:r>
                        <a:rPr lang="fa-IR" sz="1200" dirty="0">
                          <a:solidFill>
                            <a:srgbClr val="000000"/>
                          </a:solidFill>
                          <a:latin typeface="Calibri"/>
                          <a:ea typeface="Calibri"/>
                          <a:cs typeface="Arial"/>
                        </a:rPr>
                        <a:t>قاب خشمی فولادی ویزه      قاب خشمی فولادی</a:t>
                      </a:r>
                      <a:r>
                        <a:rPr lang="ar-SA" sz="1200" dirty="0">
                          <a:solidFill>
                            <a:srgbClr val="000000"/>
                          </a:solidFill>
                          <a:latin typeface="Calibri"/>
                          <a:ea typeface="Calibri"/>
                          <a:cs typeface="Arial"/>
                        </a:rPr>
                        <a:t> معمولی</a:t>
                      </a:r>
                      <a:endParaRPr lang="en-US" sz="1200" dirty="0">
                        <a:latin typeface="Calibri"/>
                        <a:ea typeface="Calibri"/>
                        <a:cs typeface="Arial"/>
                      </a:endParaRPr>
                    </a:p>
                    <a:p>
                      <a:pPr algn="r">
                        <a:lnSpc>
                          <a:spcPct val="115000"/>
                        </a:lnSpc>
                        <a:spcAft>
                          <a:spcPts val="0"/>
                        </a:spcAft>
                      </a:pPr>
                      <a:r>
                        <a:rPr lang="ar-SA" sz="1200" dirty="0">
                          <a:latin typeface="Calibri"/>
                          <a:ea typeface="Calibri"/>
                          <a:cs typeface="Arial"/>
                        </a:rPr>
                        <a:t>ت:</a:t>
                      </a:r>
                      <a:r>
                        <a:rPr lang="fa-IR" sz="1200" dirty="0">
                          <a:latin typeface="Calibri"/>
                          <a:ea typeface="Calibri"/>
                          <a:cs typeface="Arial"/>
                        </a:rPr>
                        <a:t> سیستم دو گا نه یا تر کیبی: قاب خشمی ویزه( فولادی یا بتنی)+ دیوارهای برشی بتن ارمه ویزه   قاب خشمی بتن ارمه متوسط+ دیوارهای برشی بتن ارمه متوسط       قاب خشمی فولادی معمولی    + دیوارهای برشی بتن ارمه معمولی    قاب خشمی فولادی ویزه  + مهار بندی برون محور فولادی     قاب خشمی فولادی معمولی+مهار بندی برون محور فولادی    قاب خشمی فولادی ویزه +مهاربندی هم محور فولادی   قاب خشمی فولادی معمولی+مهار بندی هم محور فولادی                                                      ث: ساختمان های با مصالح بنایی غیر مسلح دارای شناز افقی:   فولادی  بتنی   شناز قایم: بتنی    فولا دی.                </a:t>
                      </a:r>
                      <a:endParaRPr lang="en-US" sz="1200" dirty="0">
                        <a:latin typeface="Calibri"/>
                        <a:ea typeface="Calibri"/>
                        <a:cs typeface="Arial"/>
                      </a:endParaRPr>
                    </a:p>
                  </a:txBody>
                  <a:tcPr marL="50645" marR="50645"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ar-SA" sz="1200" dirty="0">
                          <a:latin typeface="Calibri"/>
                          <a:ea typeface="Calibri"/>
                          <a:cs typeface="Arial"/>
                        </a:rPr>
                        <a:t>سیستم مقاوم جانبی</a:t>
                      </a:r>
                      <a:endParaRPr lang="en-US" sz="1200" dirty="0">
                        <a:latin typeface="Calibri"/>
                        <a:ea typeface="Calibri"/>
                        <a:cs typeface="Arial"/>
                      </a:endParaRPr>
                    </a:p>
                  </a:txBody>
                  <a:tcPr marL="50645" marR="50645"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058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4749571"/>
              </p:ext>
            </p:extLst>
          </p:nvPr>
        </p:nvGraphicFramePr>
        <p:xfrm>
          <a:off x="-3" y="0"/>
          <a:ext cx="9144003" cy="6400800"/>
        </p:xfrm>
        <a:graphic>
          <a:graphicData uri="http://schemas.openxmlformats.org/drawingml/2006/table">
            <a:tbl>
              <a:tblPr/>
              <a:tblGrid>
                <a:gridCol w="2131480"/>
                <a:gridCol w="1820620"/>
                <a:gridCol w="1320700"/>
                <a:gridCol w="956212"/>
                <a:gridCol w="1759721"/>
                <a:gridCol w="1155270"/>
              </a:tblGrid>
              <a:tr h="503288">
                <a:tc gridSpan="6">
                  <a:txBody>
                    <a:bodyPr/>
                    <a:lstStyle/>
                    <a:p>
                      <a:pPr algn="r">
                        <a:lnSpc>
                          <a:spcPct val="115000"/>
                        </a:lnSpc>
                        <a:spcAft>
                          <a:spcPts val="0"/>
                        </a:spcAft>
                      </a:pPr>
                      <a:r>
                        <a:rPr lang="ar-SA" sz="1300" dirty="0">
                          <a:latin typeface="Calibri"/>
                          <a:ea typeface="Calibri"/>
                          <a:cs typeface="Arial"/>
                        </a:rPr>
                        <a:t>جدول مشخصات مصالح مصرفی وتعیین نوع استانداردها                                      جدول:</a:t>
                      </a:r>
                      <a:r>
                        <a:rPr lang="ar-SA" sz="1100" dirty="0">
                          <a:latin typeface="Calibri"/>
                          <a:ea typeface="Calibri"/>
                          <a:cs typeface="Arial"/>
                        </a:rPr>
                        <a:t>13</a:t>
                      </a:r>
                      <a:endParaRPr lang="en-US" sz="1000" dirty="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03288">
                <a:tc>
                  <a:txBody>
                    <a:bodyPr/>
                    <a:lstStyle/>
                    <a:p>
                      <a:pPr algn="r" rtl="1">
                        <a:lnSpc>
                          <a:spcPct val="115000"/>
                        </a:lnSpc>
                        <a:spcAft>
                          <a:spcPts val="0"/>
                        </a:spcAft>
                      </a:pPr>
                      <a:r>
                        <a:rPr lang="en-US" sz="1100">
                          <a:latin typeface="Arial"/>
                          <a:ea typeface="Calibri"/>
                          <a:cs typeface="Arial"/>
                        </a:rPr>
                        <a:t> </a:t>
                      </a:r>
                      <a:r>
                        <a:rPr lang="ar-SA" sz="1300">
                          <a:latin typeface="Calibri"/>
                          <a:ea typeface="Calibri"/>
                          <a:cs typeface="Arial"/>
                        </a:rPr>
                        <a:t> توضیحات</a:t>
                      </a:r>
                      <a:endParaRPr lang="en-US" sz="10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r>
                        <a:rPr lang="ar-SA" sz="1300">
                          <a:latin typeface="Calibri"/>
                          <a:ea typeface="Calibri"/>
                          <a:cs typeface="Arial"/>
                        </a:rPr>
                        <a:t>شماره استاندارد</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r>
                        <a:rPr lang="ar-SA" sz="1300">
                          <a:latin typeface="Calibri"/>
                          <a:ea typeface="Calibri"/>
                          <a:cs typeface="Arial"/>
                        </a:rPr>
                        <a:t>استاندارد</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r>
                        <a:rPr lang="ar-SA" sz="1300">
                          <a:latin typeface="Calibri"/>
                          <a:ea typeface="Calibri"/>
                          <a:cs typeface="Arial"/>
                        </a:rPr>
                        <a:t> نوع</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r>
                        <a:rPr lang="ar-SA" sz="1300">
                          <a:latin typeface="Calibri"/>
                          <a:ea typeface="Calibri"/>
                          <a:cs typeface="Arial"/>
                        </a:rPr>
                        <a:t> مصالح</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1">
                  <a:txBody>
                    <a:bodyPr/>
                    <a:lstStyle/>
                    <a:p>
                      <a:pPr marL="71755" marR="71755" algn="r">
                        <a:lnSpc>
                          <a:spcPct val="115000"/>
                        </a:lnSpc>
                        <a:spcAft>
                          <a:spcPts val="0"/>
                        </a:spcAft>
                      </a:pPr>
                      <a:r>
                        <a:rPr lang="ar-SA" sz="1100">
                          <a:latin typeface="Calibri"/>
                          <a:ea typeface="Calibri"/>
                          <a:cs typeface="Arial"/>
                        </a:rPr>
                        <a:t>مصالح با کاربرد عمومی</a:t>
                      </a:r>
                      <a:endParaRPr lang="en-US" sz="1000">
                        <a:latin typeface="Calibri"/>
                        <a:ea typeface="Calibri"/>
                        <a:cs typeface="Arial"/>
                      </a:endParaRPr>
                    </a:p>
                  </a:txBody>
                  <a:tcPr marL="65412" marR="65412" marT="0" marB="0" vert="vert27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91498">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100">
                          <a:latin typeface="Arial"/>
                          <a:ea typeface="Calibri"/>
                          <a:cs typeface="Arial"/>
                        </a:rPr>
                        <a:t>√</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100">
                          <a:latin typeface="Calibri"/>
                          <a:ea typeface="Calibri"/>
                          <a:cs typeface="Arial"/>
                        </a:rPr>
                        <a:t>شن</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791498">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100">
                          <a:latin typeface="Arial"/>
                          <a:ea typeface="Calibri"/>
                          <a:cs typeface="Arial"/>
                        </a:rPr>
                        <a:t>√</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ماسه</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791498">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dirty="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100" dirty="0">
                          <a:latin typeface="Arial"/>
                          <a:ea typeface="Calibri"/>
                          <a:cs typeface="Arial"/>
                        </a:rPr>
                        <a:t>√</a:t>
                      </a:r>
                      <a:endParaRPr lang="en-US" sz="1000" dirty="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سیمان ملات ها</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431390">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گچ پلاستر</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431390">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پروفیل فولادی سبک</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431390">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پروفیل الومینیمی</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431390">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الکترود</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431390">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میلگرد نرمه</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431390">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پوکه</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431390">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dirty="0">
                          <a:latin typeface="Calibri"/>
                          <a:ea typeface="Calibri"/>
                          <a:cs typeface="Arial"/>
                        </a:rPr>
                        <a:t>   اپوکسی</a:t>
                      </a:r>
                      <a:endParaRPr lang="en-US" sz="1000" dirty="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fa-IR"/>
                    </a:p>
                  </a:txBody>
                  <a:tcPr/>
                </a:tc>
              </a:tr>
            </a:tbl>
          </a:graphicData>
        </a:graphic>
      </p:graphicFrame>
    </p:spTree>
    <p:extLst>
      <p:ext uri="{BB962C8B-B14F-4D97-AF65-F5344CB8AC3E}">
        <p14:creationId xmlns:p14="http://schemas.microsoft.com/office/powerpoint/2010/main" val="3575788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0193926"/>
              </p:ext>
            </p:extLst>
          </p:nvPr>
        </p:nvGraphicFramePr>
        <p:xfrm>
          <a:off x="0" y="0"/>
          <a:ext cx="9144003" cy="6858007"/>
        </p:xfrm>
        <a:graphic>
          <a:graphicData uri="http://schemas.openxmlformats.org/drawingml/2006/table">
            <a:tbl>
              <a:tblPr/>
              <a:tblGrid>
                <a:gridCol w="2131480"/>
                <a:gridCol w="1820620"/>
                <a:gridCol w="1320700"/>
                <a:gridCol w="956212"/>
                <a:gridCol w="1349785"/>
                <a:gridCol w="409936"/>
                <a:gridCol w="1155270"/>
              </a:tblGrid>
              <a:tr h="803012">
                <a:tc>
                  <a:txBody>
                    <a:bodyPr/>
                    <a:lstStyle/>
                    <a:p>
                      <a:pPr algn="r">
                        <a:lnSpc>
                          <a:spcPct val="115000"/>
                        </a:lnSpc>
                        <a:spcAft>
                          <a:spcPts val="0"/>
                        </a:spcAft>
                      </a:pPr>
                      <a:endParaRPr lang="en-US" sz="1100" dirty="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100">
                          <a:latin typeface="Arial"/>
                          <a:ea typeface="Calibri"/>
                          <a:cs typeface="Arial"/>
                        </a:rPr>
                        <a:t>√</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ar-SA" sz="1100">
                          <a:latin typeface="Calibri"/>
                          <a:ea typeface="Calibri"/>
                          <a:cs typeface="Arial"/>
                        </a:rPr>
                        <a:t>شن </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rowSpan="11">
                  <a:txBody>
                    <a:bodyPr/>
                    <a:lstStyle/>
                    <a:p>
                      <a:pPr marL="71755" marR="71755" algn="r">
                        <a:lnSpc>
                          <a:spcPct val="115000"/>
                        </a:lnSpc>
                        <a:spcAft>
                          <a:spcPts val="0"/>
                        </a:spcAft>
                      </a:pPr>
                      <a:r>
                        <a:rPr lang="ar-SA" sz="1100">
                          <a:latin typeface="Calibri"/>
                          <a:ea typeface="Calibri"/>
                          <a:cs typeface="Arial"/>
                        </a:rPr>
                        <a:t>مصالح اصلی در ساختمانهای بتنی</a:t>
                      </a:r>
                      <a:endParaRPr lang="en-US" sz="1000">
                        <a:latin typeface="Calibri"/>
                        <a:ea typeface="Calibri"/>
                        <a:cs typeface="Arial"/>
                      </a:endParaRPr>
                    </a:p>
                  </a:txBody>
                  <a:tcPr marL="65412" marR="65412" marT="0" marB="0" vert="vert27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03012">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100">
                          <a:latin typeface="Arial"/>
                          <a:ea typeface="Calibri"/>
                          <a:cs typeface="Arial"/>
                        </a:rPr>
                        <a:t>√</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1">
                        <a:lnSpc>
                          <a:spcPct val="115000"/>
                        </a:lnSpc>
                        <a:spcAft>
                          <a:spcPts val="0"/>
                        </a:spcAft>
                      </a:pPr>
                      <a:r>
                        <a:rPr lang="ar-SA" sz="1100">
                          <a:latin typeface="Calibri"/>
                          <a:ea typeface="Calibri"/>
                          <a:cs typeface="Arial"/>
                        </a:rPr>
                        <a:t>  ماسه</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875329">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dirty="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dirty="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ar-SA" sz="1100">
                          <a:latin typeface="Calibri"/>
                          <a:ea typeface="Calibri"/>
                          <a:cs typeface="Arial"/>
                        </a:rPr>
                        <a:t>سیمان مصرفی در اسکلت</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875329">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dirty="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000" dirty="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1">
                        <a:lnSpc>
                          <a:spcPct val="115000"/>
                        </a:lnSpc>
                        <a:spcAft>
                          <a:spcPts val="0"/>
                        </a:spcAft>
                      </a:pPr>
                      <a:r>
                        <a:rPr lang="ar-SA" sz="1100">
                          <a:latin typeface="Calibri"/>
                          <a:ea typeface="Calibri"/>
                          <a:cs typeface="Arial"/>
                        </a:rPr>
                        <a:t> فولاد مصرفی(طولی)</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875329">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100">
                          <a:latin typeface="Arial"/>
                          <a:ea typeface="Calibri"/>
                          <a:cs typeface="Arial"/>
                        </a:rPr>
                        <a:t>√</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ar-SA" sz="1100">
                          <a:latin typeface="Calibri"/>
                          <a:ea typeface="Calibri"/>
                          <a:cs typeface="Arial"/>
                        </a:rPr>
                        <a:t>فولاد مصرفی(عرضی)</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437666">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437666">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100">
                          <a:latin typeface="Calibri"/>
                          <a:ea typeface="Calibri"/>
                          <a:cs typeface="Arial"/>
                        </a:rPr>
                        <a:t>روان کننده</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1755" marR="71755" algn="r">
                        <a:lnSpc>
                          <a:spcPct val="115000"/>
                        </a:lnSpc>
                        <a:spcAft>
                          <a:spcPts val="0"/>
                        </a:spcAft>
                      </a:pPr>
                      <a:r>
                        <a:rPr lang="ar-SA" sz="1100">
                          <a:latin typeface="Calibri"/>
                          <a:ea typeface="Calibri"/>
                          <a:cs typeface="Arial"/>
                        </a:rPr>
                        <a:t>افزودنی های بتن</a:t>
                      </a:r>
                      <a:endParaRPr lang="en-US" sz="1000">
                        <a:latin typeface="Calibri"/>
                        <a:ea typeface="Calibri"/>
                        <a:cs typeface="Arial"/>
                      </a:endParaRPr>
                    </a:p>
                  </a:txBody>
                  <a:tcPr marL="65412" marR="6541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437666">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100">
                          <a:latin typeface="Calibri"/>
                          <a:ea typeface="Calibri"/>
                          <a:cs typeface="Arial"/>
                        </a:rPr>
                        <a:t>ضد یخ</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r>
              <a:tr h="437666">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پوزولان</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r>
              <a:tr h="437666">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100">
                          <a:latin typeface="Calibri"/>
                          <a:ea typeface="Calibri"/>
                          <a:cs typeface="Arial"/>
                        </a:rPr>
                        <a:t>میکروسیلیس</a:t>
                      </a:r>
                      <a:endParaRPr lang="en-US" sz="10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r>
              <a:tr h="437666">
                <a:tc>
                  <a:txBody>
                    <a:bodyPr/>
                    <a:lstStyle/>
                    <a:p>
                      <a:pPr algn="r">
                        <a:lnSpc>
                          <a:spcPct val="115000"/>
                        </a:lnSpc>
                        <a:spcAft>
                          <a:spcPts val="0"/>
                        </a:spcAft>
                      </a:pPr>
                      <a:endParaRPr lang="en-US" sz="1100">
                        <a:latin typeface="Calibri"/>
                        <a:ea typeface="Calibri"/>
                        <a:cs typeface="Arial"/>
                      </a:endParaRPr>
                    </a:p>
                  </a:txBody>
                  <a:tcPr marL="65412" marR="65412"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endParaRPr lang="en-US" sz="1100" dirty="0">
                        <a:latin typeface="Calibri"/>
                        <a:ea typeface="Calibri"/>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bl>
          </a:graphicData>
        </a:graphic>
      </p:graphicFrame>
    </p:spTree>
    <p:extLst>
      <p:ext uri="{BB962C8B-B14F-4D97-AF65-F5344CB8AC3E}">
        <p14:creationId xmlns:p14="http://schemas.microsoft.com/office/powerpoint/2010/main" val="2273147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60586871"/>
              </p:ext>
            </p:extLst>
          </p:nvPr>
        </p:nvGraphicFramePr>
        <p:xfrm>
          <a:off x="0" y="-8772"/>
          <a:ext cx="8991600" cy="6705600"/>
        </p:xfrm>
        <a:graphic>
          <a:graphicData uri="http://schemas.openxmlformats.org/drawingml/2006/table">
            <a:tbl>
              <a:tblPr/>
              <a:tblGrid>
                <a:gridCol w="8991600"/>
              </a:tblGrid>
              <a:tr h="1435520">
                <a:tc>
                  <a:txBody>
                    <a:bodyPr/>
                    <a:lstStyle/>
                    <a:p>
                      <a:pPr marL="457200" algn="r">
                        <a:lnSpc>
                          <a:spcPct val="115000"/>
                        </a:lnSpc>
                        <a:spcAft>
                          <a:spcPts val="0"/>
                        </a:spcAft>
                      </a:pPr>
                      <a:r>
                        <a:rPr lang="ar-SA" sz="1500" dirty="0">
                          <a:solidFill>
                            <a:srgbClr val="000000"/>
                          </a:solidFill>
                          <a:latin typeface="Calibri"/>
                          <a:ea typeface="Calibri"/>
                          <a:cs typeface="Arial"/>
                        </a:rPr>
                        <a:t>کیفیت کلی اجرای </a:t>
                      </a:r>
                      <a:r>
                        <a:rPr lang="ar-SA" sz="1500" dirty="0" smtClean="0">
                          <a:solidFill>
                            <a:srgbClr val="000000"/>
                          </a:solidFill>
                          <a:latin typeface="Calibri"/>
                          <a:ea typeface="Calibri"/>
                          <a:cs typeface="Arial"/>
                        </a:rPr>
                        <a:t>معماری</a:t>
                      </a:r>
                      <a:r>
                        <a:rPr lang="fa-IR" sz="1500" dirty="0" smtClean="0">
                          <a:solidFill>
                            <a:srgbClr val="000000"/>
                          </a:solidFill>
                          <a:latin typeface="Calibri"/>
                          <a:ea typeface="Calibri"/>
                          <a:cs typeface="Arial"/>
                        </a:rPr>
                        <a:t>   </a:t>
                      </a:r>
                      <a:r>
                        <a:rPr lang="ar-SA" sz="1300" dirty="0" smtClean="0">
                          <a:solidFill>
                            <a:srgbClr val="000000"/>
                          </a:solidFill>
                          <a:latin typeface="Calibri"/>
                          <a:ea typeface="Calibri"/>
                          <a:cs typeface="Arial"/>
                        </a:rPr>
                        <a:t>مورد </a:t>
                      </a:r>
                      <a:r>
                        <a:rPr lang="ar-SA" sz="1300" dirty="0">
                          <a:solidFill>
                            <a:srgbClr val="000000"/>
                          </a:solidFill>
                          <a:latin typeface="Calibri"/>
                          <a:ea typeface="Calibri"/>
                          <a:cs typeface="Arial"/>
                        </a:rPr>
                        <a:t>قبول نیست</a:t>
                      </a:r>
                      <a:endParaRPr lang="en-US" sz="1000" dirty="0">
                        <a:latin typeface="Calibri"/>
                        <a:ea typeface="Calibri"/>
                        <a:cs typeface="Arial"/>
                      </a:endParaRPr>
                    </a:p>
                  </a:txBody>
                  <a:tcPr marL="63950" marR="6395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115">
                <a:tc>
                  <a:txBody>
                    <a:bodyPr/>
                    <a:lstStyle/>
                    <a:p>
                      <a:pPr algn="r">
                        <a:lnSpc>
                          <a:spcPct val="115000"/>
                        </a:lnSpc>
                        <a:spcAft>
                          <a:spcPts val="0"/>
                        </a:spcAft>
                      </a:pPr>
                      <a:r>
                        <a:rPr lang="ar-SA" sz="1300" dirty="0">
                          <a:solidFill>
                            <a:srgbClr val="000000"/>
                          </a:solidFill>
                          <a:latin typeface="Calibri"/>
                          <a:ea typeface="Calibri"/>
                          <a:cs typeface="Arial"/>
                        </a:rPr>
                        <a:t>مصالح مصرفی مطابق استاندارد های ملی:           </a:t>
                      </a:r>
                      <a:r>
                        <a:rPr lang="ar-SA" sz="1300" dirty="0" smtClean="0">
                          <a:solidFill>
                            <a:srgbClr val="000000"/>
                          </a:solidFill>
                          <a:latin typeface="Calibri"/>
                          <a:ea typeface="Calibri"/>
                          <a:cs typeface="Arial"/>
                        </a:rPr>
                        <a:t>نمی </a:t>
                      </a:r>
                      <a:r>
                        <a:rPr lang="ar-SA" sz="1300" dirty="0">
                          <a:solidFill>
                            <a:srgbClr val="000000"/>
                          </a:solidFill>
                          <a:latin typeface="Calibri"/>
                          <a:ea typeface="Calibri"/>
                          <a:cs typeface="Arial"/>
                        </a:rPr>
                        <a:t>باشد</a:t>
                      </a:r>
                      <a:endParaRPr lang="en-US" sz="1000" dirty="0">
                        <a:latin typeface="Calibri"/>
                        <a:ea typeface="Calibri"/>
                        <a:cs typeface="Arial"/>
                      </a:endParaRPr>
                    </a:p>
                  </a:txBody>
                  <a:tcPr marL="63950" marR="6395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2965">
                <a:tc>
                  <a:txBody>
                    <a:bodyPr/>
                    <a:lstStyle/>
                    <a:p>
                      <a:pPr algn="r">
                        <a:lnSpc>
                          <a:spcPct val="115000"/>
                        </a:lnSpc>
                        <a:spcAft>
                          <a:spcPts val="0"/>
                        </a:spcAft>
                      </a:pPr>
                      <a:r>
                        <a:rPr lang="ar-SA" sz="1300" dirty="0">
                          <a:latin typeface="Calibri"/>
                          <a:ea typeface="Calibri"/>
                          <a:cs typeface="Arial"/>
                        </a:rPr>
                        <a:t>تاییدیه ناظر معماری: نام ونام خانوادگی:              تاریخ:                مهر وامضاء:</a:t>
                      </a:r>
                      <a:endParaRPr lang="en-US" sz="1000" dirty="0">
                        <a:latin typeface="Calibri"/>
                        <a:ea typeface="Calibri"/>
                        <a:cs typeface="Arial"/>
                      </a:endParaRPr>
                    </a:p>
                  </a:txBody>
                  <a:tcPr marL="63950" marR="6395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78342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0669100"/>
              </p:ext>
            </p:extLst>
          </p:nvPr>
        </p:nvGraphicFramePr>
        <p:xfrm>
          <a:off x="0" y="32792"/>
          <a:ext cx="9144000" cy="6858000"/>
        </p:xfrm>
        <a:graphic>
          <a:graphicData uri="http://schemas.openxmlformats.org/drawingml/2006/table">
            <a:tbl>
              <a:tblPr/>
              <a:tblGrid>
                <a:gridCol w="1760901"/>
                <a:gridCol w="7383099"/>
              </a:tblGrid>
              <a:tr h="700392">
                <a:tc>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fa-IR" sz="1300" dirty="0">
                          <a:latin typeface="Calibri"/>
                          <a:ea typeface="Calibri"/>
                          <a:cs typeface="Arial"/>
                        </a:rPr>
                        <a:t>جدول :15</a:t>
                      </a:r>
                      <a:endParaRPr lang="en-US" sz="1000" dirty="0">
                        <a:latin typeface="Calibri"/>
                        <a:ea typeface="Calibri"/>
                        <a:cs typeface="Arial"/>
                      </a:endParaRPr>
                    </a:p>
                  </a:txBody>
                  <a:tcPr marL="62120" marR="62120"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1000" dirty="0">
                        <a:latin typeface="Calibri"/>
                        <a:ea typeface="Calibri"/>
                        <a:cs typeface="Arial"/>
                      </a:endParaRPr>
                    </a:p>
                    <a:p>
                      <a:pPr algn="r">
                        <a:lnSpc>
                          <a:spcPct val="115000"/>
                        </a:lnSpc>
                        <a:spcAft>
                          <a:spcPts val="0"/>
                        </a:spcAft>
                      </a:pPr>
                      <a:r>
                        <a:rPr lang="fa-IR" sz="1000" dirty="0">
                          <a:latin typeface="Calibri"/>
                          <a:ea typeface="Calibri"/>
                          <a:cs typeface="Arial"/>
                        </a:rPr>
                        <a:t>     </a:t>
                      </a:r>
                      <a:r>
                        <a:rPr lang="fa-IR" sz="1300" dirty="0">
                          <a:latin typeface="Calibri"/>
                          <a:ea typeface="Calibri"/>
                          <a:cs typeface="Arial"/>
                        </a:rPr>
                        <a:t>اسانسورها</a:t>
                      </a:r>
                      <a:r>
                        <a:rPr lang="fa-IR" sz="1000" dirty="0">
                          <a:latin typeface="Calibri"/>
                          <a:ea typeface="Calibri"/>
                          <a:cs typeface="Arial"/>
                        </a:rPr>
                        <a:t>        </a:t>
                      </a:r>
                      <a:endParaRPr lang="en-US" sz="1000" dirty="0">
                        <a:latin typeface="Calibri"/>
                        <a:ea typeface="Calibri"/>
                        <a:cs typeface="Arial"/>
                      </a:endParaRPr>
                    </a:p>
                  </a:txBody>
                  <a:tcPr marL="62120" marR="62120"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r h="6157608">
                <a:tc gridSpan="2">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ar-SA" sz="1100" dirty="0">
                          <a:latin typeface="Calibri"/>
                          <a:ea typeface="Calibri"/>
                          <a:cs typeface="Arial"/>
                        </a:rPr>
                        <a:t>1</a:t>
                      </a:r>
                      <a:r>
                        <a:rPr lang="ar-SA" sz="1400" dirty="0">
                          <a:latin typeface="Calibri"/>
                          <a:ea typeface="Calibri"/>
                          <a:cs typeface="Arial"/>
                        </a:rPr>
                        <a:t>- </a:t>
                      </a:r>
                      <a:r>
                        <a:rPr lang="fa-IR" sz="1300" dirty="0">
                          <a:latin typeface="Calibri"/>
                          <a:ea typeface="Calibri"/>
                          <a:cs typeface="Arial"/>
                        </a:rPr>
                        <a:t>مشخصات.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  </a:t>
                      </a:r>
                      <a:r>
                        <a:rPr lang="fa-IR" sz="1100" dirty="0">
                          <a:latin typeface="Calibri"/>
                          <a:ea typeface="Calibri"/>
                          <a:cs typeface="Arial"/>
                        </a:rPr>
                        <a:t>نوع اسانسور:              ظرفیت اسانسور به تعداد نفر          و به کیلو گرم            طول و سیر حرکت           متر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   </a:t>
                      </a:r>
                      <a:r>
                        <a:rPr lang="fa-IR" sz="1100" dirty="0">
                          <a:latin typeface="Calibri"/>
                          <a:ea typeface="Calibri"/>
                          <a:cs typeface="Arial"/>
                        </a:rPr>
                        <a:t>سرعت کند                  متر بر ثانیه                 سرعت تند             متر بر ثانیه           تعداد توقف ایستگاه</a:t>
                      </a:r>
                      <a:endParaRPr lang="en-US" sz="1000" dirty="0">
                        <a:latin typeface="Calibri"/>
                        <a:ea typeface="Calibri"/>
                        <a:cs typeface="Arial"/>
                      </a:endParaRPr>
                    </a:p>
                    <a:p>
                      <a:pPr>
                        <a:lnSpc>
                          <a:spcPct val="115000"/>
                        </a:lnSpc>
                        <a:spcAft>
                          <a:spcPts val="0"/>
                        </a:spcAft>
                      </a:pPr>
                      <a:r>
                        <a:rPr lang="ar-SA" sz="1100" dirty="0">
                          <a:latin typeface="Calibri"/>
                          <a:ea typeface="Calibri"/>
                          <a:cs typeface="Arial"/>
                        </a:rPr>
                        <a:t>  </a:t>
                      </a:r>
                      <a:r>
                        <a:rPr lang="fa-IR" sz="1100" dirty="0">
                          <a:latin typeface="Calibri"/>
                          <a:ea typeface="Calibri"/>
                          <a:cs typeface="Arial"/>
                        </a:rPr>
                        <a:t>.</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2- </a:t>
                      </a:r>
                      <a:r>
                        <a:rPr lang="fa-IR" sz="1300" dirty="0">
                          <a:latin typeface="Calibri"/>
                          <a:ea typeface="Calibri"/>
                          <a:cs typeface="Arial"/>
                        </a:rPr>
                        <a:t>درب طبقات.                 </a:t>
                      </a:r>
                      <a:r>
                        <a:rPr lang="fa-IR" sz="1100" dirty="0">
                          <a:latin typeface="Calibri"/>
                          <a:ea typeface="Calibri"/>
                          <a:cs typeface="Arial"/>
                        </a:rPr>
                        <a:t>پهنای مفید درب :                   ارتفاع مفید درب </a:t>
                      </a:r>
                      <a:r>
                        <a:rPr lang="fa-IR" sz="1100" dirty="0">
                          <a:solidFill>
                            <a:srgbClr val="00B050"/>
                          </a:solidFill>
                          <a:latin typeface="Calibri"/>
                          <a:ea typeface="Calibri"/>
                          <a:cs typeface="Arial"/>
                        </a:rPr>
                        <a:t>:</a:t>
                      </a:r>
                      <a:r>
                        <a:rPr lang="fa-IR" sz="1100" dirty="0">
                          <a:latin typeface="Calibri"/>
                          <a:ea typeface="Calibri"/>
                          <a:cs typeface="Arial"/>
                        </a:rPr>
                        <a:t>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  </a:t>
                      </a:r>
                      <a:r>
                        <a:rPr lang="fa-IR" sz="1100" dirty="0">
                          <a:latin typeface="Calibri"/>
                          <a:ea typeface="Calibri"/>
                          <a:cs typeface="Arial"/>
                        </a:rPr>
                        <a:t>قفل مکا نیکی درب:                        نام </a:t>
                      </a:r>
                      <a:r>
                        <a:rPr lang="fa-IR" sz="1100" b="1" dirty="0">
                          <a:latin typeface="Calibri"/>
                          <a:ea typeface="Calibri"/>
                          <a:cs typeface="Arial"/>
                        </a:rPr>
                        <a:t>سازنده :                                       نوع</a:t>
                      </a:r>
                      <a:r>
                        <a:rPr lang="fa-IR" sz="1100" dirty="0">
                          <a:latin typeface="Calibri"/>
                          <a:ea typeface="Calibri"/>
                          <a:cs typeface="Arial"/>
                        </a:rPr>
                        <a:t> :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3-</a:t>
                      </a:r>
                      <a:r>
                        <a:rPr lang="fa-IR" sz="1300" dirty="0">
                          <a:latin typeface="Calibri"/>
                          <a:ea typeface="Calibri"/>
                          <a:cs typeface="Arial"/>
                        </a:rPr>
                        <a:t> گاور نر سرعت: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   </a:t>
                      </a:r>
                      <a:r>
                        <a:rPr lang="fa-IR" sz="1100" dirty="0">
                          <a:latin typeface="Calibri"/>
                          <a:ea typeface="Calibri"/>
                          <a:cs typeface="Arial"/>
                        </a:rPr>
                        <a:t>.شماره سازنده :                   نام سازنده :                       سرعت توقف مکانیکی :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4-</a:t>
                      </a:r>
                      <a:r>
                        <a:rPr lang="fa-IR" sz="1300" dirty="0">
                          <a:latin typeface="Calibri"/>
                          <a:ea typeface="Calibri"/>
                          <a:cs typeface="Arial"/>
                        </a:rPr>
                        <a:t> ترمز ایمنی (پاراشوت).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        </a:t>
                      </a:r>
                      <a:r>
                        <a:rPr lang="fa-IR" sz="1100" dirty="0">
                          <a:latin typeface="Calibri"/>
                          <a:ea typeface="Calibri"/>
                          <a:cs typeface="Arial"/>
                        </a:rPr>
                        <a:t>نام سازنده</a:t>
                      </a:r>
                      <a:r>
                        <a:rPr lang="ar-SA" sz="1100" dirty="0">
                          <a:latin typeface="Calibri"/>
                          <a:ea typeface="Calibri"/>
                          <a:cs typeface="Arial"/>
                        </a:rPr>
                        <a:t>  :                                  </a:t>
                      </a:r>
                      <a:r>
                        <a:rPr lang="fa-IR" sz="1100" dirty="0">
                          <a:latin typeface="Calibri"/>
                          <a:ea typeface="Calibri"/>
                          <a:cs typeface="Arial"/>
                        </a:rPr>
                        <a:t>نوع:                        فاصله توقف یا بار نامی: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5- </a:t>
                      </a:r>
                      <a:r>
                        <a:rPr lang="fa-IR" sz="1300" dirty="0">
                          <a:latin typeface="Calibri"/>
                          <a:ea typeface="Calibri"/>
                          <a:cs typeface="Arial"/>
                        </a:rPr>
                        <a:t>سیستم محرکه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  </a:t>
                      </a:r>
                      <a:r>
                        <a:rPr lang="fa-IR" sz="1100" dirty="0">
                          <a:latin typeface="Calibri"/>
                          <a:ea typeface="Calibri"/>
                          <a:cs typeface="Arial"/>
                        </a:rPr>
                        <a:t>مشخصات موتور بالا بر:                   سا زنده:               شماره سریال :              نوع :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  </a:t>
                      </a:r>
                      <a:r>
                        <a:rPr lang="fa-IR" sz="1100" dirty="0">
                          <a:latin typeface="Calibri"/>
                          <a:ea typeface="Calibri"/>
                          <a:cs typeface="Arial"/>
                        </a:rPr>
                        <a:t>استارت در ساعت:                  توان نامی.:                            ولتاز نامی:                جریان نامی:.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   </a:t>
                      </a:r>
                      <a:r>
                        <a:rPr lang="fa-IR" sz="1100" dirty="0">
                          <a:latin typeface="Calibri"/>
                          <a:ea typeface="Calibri"/>
                          <a:cs typeface="Arial"/>
                        </a:rPr>
                        <a:t>تعداد دور نامی در دقیقه:                   .   تند:                                  کند :  </a:t>
                      </a:r>
                      <a:endParaRPr lang="en-US" sz="1000" dirty="0">
                        <a:latin typeface="Calibri"/>
                        <a:ea typeface="Calibri"/>
                        <a:cs typeface="Arial"/>
                      </a:endParaRPr>
                    </a:p>
                    <a:p>
                      <a:pPr algn="r">
                        <a:lnSpc>
                          <a:spcPct val="115000"/>
                        </a:lnSpc>
                        <a:spcAft>
                          <a:spcPts val="0"/>
                        </a:spcAft>
                      </a:pPr>
                      <a:r>
                        <a:rPr lang="ar-SA" sz="1100" dirty="0">
                          <a:latin typeface="Calibri"/>
                          <a:ea typeface="Calibri"/>
                          <a:cs typeface="Arial"/>
                        </a:rPr>
                        <a:t>  </a:t>
                      </a:r>
                      <a:r>
                        <a:rPr lang="fa-IR" sz="1100" dirty="0">
                          <a:latin typeface="Calibri"/>
                          <a:ea typeface="Calibri"/>
                          <a:cs typeface="Arial"/>
                        </a:rPr>
                        <a:t> نوع گیر بکس:               سازنده گیر بکس:                  نسبت تبدیل گیر بکس:             نوع ترمز:</a:t>
                      </a:r>
                      <a:endParaRPr lang="en-US" sz="1000" dirty="0">
                        <a:latin typeface="Calibri"/>
                        <a:ea typeface="Calibri"/>
                        <a:cs typeface="Arial"/>
                      </a:endParaRPr>
                    </a:p>
                    <a:p>
                      <a:pPr algn="r">
                        <a:lnSpc>
                          <a:spcPct val="115000"/>
                        </a:lnSpc>
                        <a:spcAft>
                          <a:spcPts val="0"/>
                        </a:spcAft>
                      </a:pPr>
                      <a:r>
                        <a:rPr lang="fa-IR" sz="1300" dirty="0">
                          <a:latin typeface="Calibri"/>
                          <a:ea typeface="Calibri"/>
                          <a:cs typeface="Arial"/>
                        </a:rPr>
                        <a:t>توضیح:</a:t>
                      </a:r>
                      <a:endParaRPr lang="en-US" sz="1000" dirty="0">
                        <a:latin typeface="Calibri"/>
                        <a:ea typeface="Calibri"/>
                        <a:cs typeface="Arial"/>
                      </a:endParaRPr>
                    </a:p>
                    <a:p>
                      <a:pPr algn="r">
                        <a:lnSpc>
                          <a:spcPct val="115000"/>
                        </a:lnSpc>
                        <a:spcAft>
                          <a:spcPts val="0"/>
                        </a:spcAft>
                      </a:pPr>
                      <a:r>
                        <a:rPr lang="fa-IR" sz="1100" dirty="0">
                          <a:latin typeface="Calibri"/>
                          <a:ea typeface="Calibri"/>
                          <a:cs typeface="Arial"/>
                        </a:rPr>
                        <a:t>جدول فوق برای هر اسانسور جدا گانه تکمیل و امضا شود.</a:t>
                      </a:r>
                      <a:endParaRPr lang="en-US" sz="1000" dirty="0">
                        <a:latin typeface="Calibri"/>
                        <a:ea typeface="Calibri"/>
                        <a:cs typeface="Arial"/>
                      </a:endParaRPr>
                    </a:p>
                  </a:txBody>
                  <a:tcPr marL="62120" marR="6212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hMerge="1">
                  <a:txBody>
                    <a:bodyPr/>
                    <a:lstStyle/>
                    <a:p>
                      <a:pPr rtl="1"/>
                      <a:endParaRPr lang="fa-IR"/>
                    </a:p>
                  </a:txBody>
                  <a:tcPr/>
                </a:tc>
              </a:tr>
            </a:tbl>
          </a:graphicData>
        </a:graphic>
      </p:graphicFrame>
    </p:spTree>
    <p:extLst>
      <p:ext uri="{BB962C8B-B14F-4D97-AF65-F5344CB8AC3E}">
        <p14:creationId xmlns:p14="http://schemas.microsoft.com/office/powerpoint/2010/main" val="40199110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7696863"/>
              </p:ext>
            </p:extLst>
          </p:nvPr>
        </p:nvGraphicFramePr>
        <p:xfrm>
          <a:off x="0" y="0"/>
          <a:ext cx="9144000" cy="6858001"/>
        </p:xfrm>
        <a:graphic>
          <a:graphicData uri="http://schemas.openxmlformats.org/drawingml/2006/table">
            <a:tbl>
              <a:tblPr/>
              <a:tblGrid>
                <a:gridCol w="777122"/>
                <a:gridCol w="689750"/>
                <a:gridCol w="689750"/>
                <a:gridCol w="812408"/>
                <a:gridCol w="812408"/>
                <a:gridCol w="5362562"/>
              </a:tblGrid>
              <a:tr h="751595">
                <a:tc rowSpan="3">
                  <a:txBody>
                    <a:bodyPr/>
                    <a:lstStyle/>
                    <a:p>
                      <a:pPr algn="r">
                        <a:lnSpc>
                          <a:spcPct val="115000"/>
                        </a:lnSpc>
                        <a:spcAft>
                          <a:spcPts val="0"/>
                        </a:spcAft>
                      </a:pPr>
                      <a:r>
                        <a:rPr lang="ar-SA" sz="900" dirty="0">
                          <a:latin typeface="Calibri"/>
                          <a:ea typeface="Calibri"/>
                          <a:cs typeface="Arial"/>
                        </a:rPr>
                        <a:t>امتیاز کیفی                  </a:t>
                      </a:r>
                      <a:endParaRPr lang="en-US" sz="700" dirty="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ar-SA" sz="900">
                          <a:latin typeface="Calibri"/>
                          <a:ea typeface="Calibri"/>
                          <a:cs typeface="Arial"/>
                        </a:rPr>
                        <a:t>نظریه</a:t>
                      </a:r>
                      <a:r>
                        <a:rPr lang="fa-IR" sz="1500">
                          <a:latin typeface="Calibri"/>
                          <a:ea typeface="Calibri"/>
                          <a:cs typeface="Arial"/>
                        </a:rPr>
                        <a:t>     </a:t>
                      </a:r>
                      <a:r>
                        <a:rPr lang="ar-SA" sz="900">
                          <a:latin typeface="Calibri"/>
                          <a:ea typeface="Calibri"/>
                          <a:cs typeface="Arial"/>
                        </a:rPr>
                        <a:t>ناظر</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111760" algn="r">
                        <a:lnSpc>
                          <a:spcPct val="115000"/>
                        </a:lnSpc>
                        <a:spcAft>
                          <a:spcPts val="0"/>
                        </a:spcAft>
                      </a:pPr>
                      <a:r>
                        <a:rPr lang="ar-SA" sz="900">
                          <a:solidFill>
                            <a:srgbClr val="000000"/>
                          </a:solidFill>
                          <a:latin typeface="Calibri"/>
                          <a:ea typeface="Calibri"/>
                          <a:cs typeface="Arial"/>
                        </a:rPr>
                        <a:t>نظریه         مجری</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rowSpan="3">
                  <a:txBody>
                    <a:bodyPr/>
                    <a:lstStyle/>
                    <a:p>
                      <a:pPr algn="ctr" rtl="1">
                        <a:lnSpc>
                          <a:spcPct val="115000"/>
                        </a:lnSpc>
                        <a:spcAft>
                          <a:spcPts val="0"/>
                        </a:spcAft>
                      </a:pPr>
                      <a:endParaRPr lang="ar-SA" sz="1500">
                        <a:latin typeface="Calibri"/>
                        <a:ea typeface="Calibri"/>
                        <a:cs typeface="Arial"/>
                      </a:endParaRPr>
                    </a:p>
                    <a:p>
                      <a:pPr algn="ctr">
                        <a:lnSpc>
                          <a:spcPct val="115000"/>
                        </a:lnSpc>
                        <a:spcAft>
                          <a:spcPts val="0"/>
                        </a:spcAft>
                      </a:pPr>
                      <a:r>
                        <a:rPr lang="ar-SA" sz="1500">
                          <a:latin typeface="Calibri"/>
                          <a:ea typeface="Calibri"/>
                          <a:cs typeface="Arial"/>
                        </a:rPr>
                        <a:t>کنترل عملیات اجرایی تاسیسات الکتریکی</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86">
                <a:tc vMerge="1">
                  <a:txBody>
                    <a:bodyPr/>
                    <a:lstStyle/>
                    <a:p>
                      <a:pPr rtl="1"/>
                      <a:endParaRPr lang="fa-IR"/>
                    </a:p>
                  </a:txBody>
                  <a:tcPr/>
                </a:tc>
                <a:tc gridSpan="2">
                  <a:txBody>
                    <a:bodyPr/>
                    <a:lstStyle/>
                    <a:p>
                      <a:pPr algn="r">
                        <a:lnSpc>
                          <a:spcPct val="115000"/>
                        </a:lnSpc>
                        <a:spcAft>
                          <a:spcPts val="0"/>
                        </a:spcAft>
                      </a:pPr>
                      <a:r>
                        <a:rPr lang="ar-SA" sz="900">
                          <a:latin typeface="Calibri"/>
                          <a:ea typeface="Calibri"/>
                          <a:cs typeface="Arial"/>
                        </a:rPr>
                        <a:t>کنترل</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111760" algn="r">
                        <a:lnSpc>
                          <a:spcPct val="115000"/>
                        </a:lnSpc>
                        <a:spcAft>
                          <a:spcPts val="0"/>
                        </a:spcAft>
                      </a:pPr>
                      <a:r>
                        <a:rPr lang="ar-SA" sz="900">
                          <a:solidFill>
                            <a:srgbClr val="000000"/>
                          </a:solidFill>
                          <a:latin typeface="Calibri"/>
                          <a:ea typeface="Calibri"/>
                          <a:cs typeface="Arial"/>
                        </a:rPr>
                        <a:t>انجام</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353207">
                <a:tc vMerge="1">
                  <a:txBody>
                    <a:bodyPr/>
                    <a:lstStyle/>
                    <a:p>
                      <a:pPr rtl="1"/>
                      <a:endParaRPr lang="fa-IR"/>
                    </a:p>
                  </a:txBody>
                  <a:tcPr/>
                </a:tc>
                <a:tc>
                  <a:txBody>
                    <a:bodyPr/>
                    <a:lstStyle/>
                    <a:p>
                      <a:pPr algn="r">
                        <a:lnSpc>
                          <a:spcPct val="115000"/>
                        </a:lnSpc>
                        <a:spcAft>
                          <a:spcPts val="0"/>
                        </a:spcAft>
                      </a:pPr>
                      <a:r>
                        <a:rPr lang="ar-SA" sz="900">
                          <a:latin typeface="Calibri"/>
                          <a:ea typeface="Calibri"/>
                          <a:cs typeface="Arial"/>
                        </a:rPr>
                        <a:t>نشده</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r">
                        <a:lnSpc>
                          <a:spcPct val="115000"/>
                        </a:lnSpc>
                        <a:spcAft>
                          <a:spcPts val="0"/>
                        </a:spcAft>
                      </a:pPr>
                      <a:r>
                        <a:rPr lang="ar-SA" sz="900">
                          <a:latin typeface="Calibri"/>
                          <a:ea typeface="Calibri"/>
                          <a:cs typeface="Arial"/>
                        </a:rPr>
                        <a:t>شد</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900">
                          <a:solidFill>
                            <a:srgbClr val="000000"/>
                          </a:solidFill>
                          <a:latin typeface="Calibri"/>
                          <a:ea typeface="Calibri"/>
                          <a:cs typeface="Arial"/>
                        </a:rPr>
                        <a:t>نشده</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900">
                          <a:solidFill>
                            <a:srgbClr val="000000"/>
                          </a:solidFill>
                          <a:latin typeface="Calibri"/>
                          <a:ea typeface="Calibri"/>
                          <a:cs typeface="Arial"/>
                        </a:rPr>
                        <a:t>شده</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634971">
                <a:tc>
                  <a:txBody>
                    <a:bodyPr/>
                    <a:lstStyle/>
                    <a:p>
                      <a:pPr algn="l" rtl="1">
                        <a:lnSpc>
                          <a:spcPct val="115000"/>
                        </a:lnSpc>
                        <a:spcAft>
                          <a:spcPts val="0"/>
                        </a:spcAft>
                      </a:pPr>
                      <a:r>
                        <a:rPr lang="ar-SA" sz="800">
                          <a:latin typeface="Calibri"/>
                          <a:ea typeface="Calibri"/>
                          <a:cs typeface="Arial"/>
                        </a:rPr>
                        <a:t>4   </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5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24100" algn="r" rtl="1">
                        <a:lnSpc>
                          <a:spcPct val="115000"/>
                        </a:lnSpc>
                        <a:spcAft>
                          <a:spcPts val="0"/>
                        </a:spcAft>
                      </a:pPr>
                      <a:r>
                        <a:rPr lang="fa-IR" sz="800" dirty="0">
                          <a:latin typeface="Calibri"/>
                          <a:ea typeface="Calibri"/>
                          <a:cs typeface="Arial"/>
                        </a:rPr>
                        <a:t>1- </a:t>
                      </a:r>
                      <a:r>
                        <a:rPr lang="ar-SA" sz="800" dirty="0">
                          <a:latin typeface="Calibri"/>
                          <a:ea typeface="Calibri"/>
                          <a:cs typeface="Arial"/>
                        </a:rPr>
                        <a:t>بررسی مدارک.نقشه های اجرایی.بازدید محلی وبرنامه زمان بندی.</a:t>
                      </a:r>
                      <a:endParaRPr lang="en-US" sz="700" dirty="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635">
                <a:tc>
                  <a:txBody>
                    <a:bodyPr/>
                    <a:lstStyle/>
                    <a:p>
                      <a:pPr algn="ctr" rtl="1">
                        <a:lnSpc>
                          <a:spcPct val="115000"/>
                        </a:lnSpc>
                        <a:spcAft>
                          <a:spcPts val="0"/>
                        </a:spcAft>
                      </a:pPr>
                      <a:r>
                        <a:rPr lang="ar-SA" sz="800">
                          <a:latin typeface="Calibri"/>
                          <a:ea typeface="Calibri"/>
                          <a:cs typeface="Arial"/>
                        </a:rPr>
                        <a:t>21</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15000"/>
                        </a:lnSpc>
                        <a:spcAft>
                          <a:spcPts val="0"/>
                        </a:spcAft>
                      </a:pPr>
                      <a:r>
                        <a:rPr lang="ar-SA" sz="800">
                          <a:latin typeface="Calibri"/>
                          <a:ea typeface="Calibri"/>
                          <a:cs typeface="Arial"/>
                        </a:rPr>
                        <a:t>2- </a:t>
                      </a:r>
                      <a:r>
                        <a:rPr lang="fa-IR" sz="800">
                          <a:latin typeface="Calibri"/>
                          <a:ea typeface="Calibri"/>
                          <a:cs typeface="Arial"/>
                        </a:rPr>
                        <a:t>هماهنگی با سایر مهندسان ناظر در رابطه با کنترل وتایید وضعیت.موقعیت</a:t>
                      </a:r>
                      <a:endParaRPr lang="en-US" sz="700">
                        <a:latin typeface="Calibri"/>
                        <a:ea typeface="Calibri"/>
                        <a:cs typeface="Arial"/>
                      </a:endParaRPr>
                    </a:p>
                    <a:p>
                      <a:pPr algn="r">
                        <a:lnSpc>
                          <a:spcPct val="115000"/>
                        </a:lnSpc>
                        <a:spcAft>
                          <a:spcPts val="0"/>
                        </a:spcAft>
                      </a:pPr>
                      <a:r>
                        <a:rPr lang="fa-IR" sz="800">
                          <a:latin typeface="Calibri"/>
                          <a:ea typeface="Calibri"/>
                          <a:cs typeface="Arial"/>
                        </a:rPr>
                        <a:t>مکانی وارتفاعی. کیفیت نصب وکارگزاری تاسیسات برقی  در مراحل</a:t>
                      </a:r>
                      <a:endParaRPr lang="en-US" sz="700">
                        <a:latin typeface="Calibri"/>
                        <a:ea typeface="Calibri"/>
                        <a:cs typeface="Arial"/>
                      </a:endParaRPr>
                    </a:p>
                    <a:p>
                      <a:pPr algn="r">
                        <a:lnSpc>
                          <a:spcPct val="115000"/>
                        </a:lnSpc>
                        <a:spcAft>
                          <a:spcPts val="0"/>
                        </a:spcAft>
                      </a:pPr>
                      <a:r>
                        <a:rPr lang="fa-IR" sz="800">
                          <a:latin typeface="Calibri"/>
                          <a:ea typeface="Calibri"/>
                          <a:cs typeface="Arial"/>
                        </a:rPr>
                        <a:t>مختلف اجرای ساختمان.</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96">
                <a:tc>
                  <a:txBody>
                    <a:bodyPr/>
                    <a:lstStyle/>
                    <a:p>
                      <a:pPr algn="ctr" rtl="1">
                        <a:lnSpc>
                          <a:spcPct val="115000"/>
                        </a:lnSpc>
                        <a:spcAft>
                          <a:spcPts val="0"/>
                        </a:spcAft>
                      </a:pPr>
                      <a:r>
                        <a:rPr lang="ar-SA" sz="800">
                          <a:latin typeface="Calibri"/>
                          <a:ea typeface="Calibri"/>
                          <a:cs typeface="Arial"/>
                        </a:rPr>
                        <a:t>4</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800">
                          <a:latin typeface="Calibri"/>
                          <a:ea typeface="Calibri"/>
                          <a:cs typeface="Arial"/>
                        </a:rPr>
                        <a:t>3-. حفر چاه ارت واجرای ان مطابق با مشخصات فنی.</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96">
                <a:tc>
                  <a:txBody>
                    <a:bodyPr/>
                    <a:lstStyle/>
                    <a:p>
                      <a:pPr algn="ctr" rtl="1">
                        <a:lnSpc>
                          <a:spcPct val="115000"/>
                        </a:lnSpc>
                        <a:spcAft>
                          <a:spcPts val="0"/>
                        </a:spcAft>
                      </a:pPr>
                      <a:r>
                        <a:rPr lang="ar-SA" sz="800">
                          <a:latin typeface="Calibri"/>
                          <a:ea typeface="Calibri"/>
                          <a:cs typeface="Arial"/>
                        </a:rPr>
                        <a:t>4</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800">
                          <a:latin typeface="Calibri"/>
                          <a:ea typeface="Calibri"/>
                          <a:cs typeface="Arial"/>
                        </a:rPr>
                        <a:t>4- اجرای محل عبور کابل های ورودی به داخل ساختمان.</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065">
                <a:tc>
                  <a:txBody>
                    <a:bodyPr/>
                    <a:lstStyle/>
                    <a:p>
                      <a:pPr algn="ctr" rtl="1">
                        <a:lnSpc>
                          <a:spcPct val="115000"/>
                        </a:lnSpc>
                        <a:spcAft>
                          <a:spcPts val="0"/>
                        </a:spcAft>
                      </a:pPr>
                      <a:r>
                        <a:rPr lang="ar-SA" sz="800">
                          <a:latin typeface="Calibri"/>
                          <a:ea typeface="Calibri"/>
                          <a:cs typeface="Arial"/>
                        </a:rPr>
                        <a:t>42</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dirty="0">
                          <a:latin typeface="Arial"/>
                          <a:ea typeface="Calibri"/>
                          <a:cs typeface="Arial"/>
                        </a:rPr>
                        <a:t>√</a:t>
                      </a:r>
                      <a:endParaRPr lang="en-US" sz="700" dirty="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800">
                          <a:latin typeface="Calibri"/>
                          <a:ea typeface="Calibri"/>
                          <a:cs typeface="Arial"/>
                        </a:rPr>
                        <a:t>5-  تاییدکیفی تجهیزات ولوله گزاری مدارات روشنایی.پریز برق.تلفن.درب بازکن.زنگ اخبار وکنترلکیفی اجرای ان.</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96">
                <a:tc>
                  <a:txBody>
                    <a:bodyPr/>
                    <a:lstStyle/>
                    <a:p>
                      <a:pPr algn="ctr" rtl="1">
                        <a:lnSpc>
                          <a:spcPct val="115000"/>
                        </a:lnSpc>
                        <a:spcAft>
                          <a:spcPts val="0"/>
                        </a:spcAft>
                      </a:pPr>
                      <a:r>
                        <a:rPr lang="ar-SA" sz="800">
                          <a:latin typeface="Calibri"/>
                          <a:ea typeface="Calibri"/>
                          <a:cs typeface="Arial"/>
                        </a:rPr>
                        <a:t>4</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l">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800">
                          <a:latin typeface="Calibri"/>
                          <a:ea typeface="Calibri"/>
                          <a:cs typeface="Arial"/>
                        </a:rPr>
                        <a:t>6- اجرای سیم ارت.</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96">
                <a:tc>
                  <a:txBody>
                    <a:bodyPr/>
                    <a:lstStyle/>
                    <a:p>
                      <a:pPr algn="ctr" rtl="1">
                        <a:lnSpc>
                          <a:spcPct val="115000"/>
                        </a:lnSpc>
                        <a:spcAft>
                          <a:spcPts val="0"/>
                        </a:spcAft>
                      </a:pPr>
                      <a:r>
                        <a:rPr lang="ar-SA" sz="800">
                          <a:latin typeface="Calibri"/>
                          <a:ea typeface="Calibri"/>
                          <a:cs typeface="Arial"/>
                        </a:rPr>
                        <a:t>4</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l">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800">
                          <a:latin typeface="Calibri"/>
                          <a:ea typeface="Calibri"/>
                          <a:cs typeface="Arial"/>
                        </a:rPr>
                        <a:t>7-هماهنگی در رابطه با محل نصب تجهیزات برقی مکانیکی. </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555">
                <a:tc>
                  <a:txBody>
                    <a:bodyPr/>
                    <a:lstStyle/>
                    <a:p>
                      <a:pPr algn="ctr" rtl="1">
                        <a:lnSpc>
                          <a:spcPct val="115000"/>
                        </a:lnSpc>
                        <a:spcAft>
                          <a:spcPts val="0"/>
                        </a:spcAft>
                      </a:pPr>
                      <a:r>
                        <a:rPr lang="ar-SA" sz="800">
                          <a:latin typeface="Calibri"/>
                          <a:ea typeface="Calibri"/>
                          <a:cs typeface="Arial"/>
                        </a:rPr>
                        <a:t>8.5</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l">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800">
                          <a:latin typeface="Calibri"/>
                          <a:ea typeface="Calibri"/>
                          <a:cs typeface="Arial"/>
                        </a:rPr>
                        <a:t>8-ازمایش وراه اندازی برق ساختمان.</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96">
                <a:tc>
                  <a:txBody>
                    <a:bodyPr/>
                    <a:lstStyle/>
                    <a:p>
                      <a:pPr algn="ctr" rtl="1">
                        <a:lnSpc>
                          <a:spcPct val="115000"/>
                        </a:lnSpc>
                        <a:spcAft>
                          <a:spcPts val="0"/>
                        </a:spcAft>
                      </a:pPr>
                      <a:r>
                        <a:rPr lang="ar-SA" sz="800">
                          <a:latin typeface="Calibri"/>
                          <a:ea typeface="Calibri"/>
                          <a:cs typeface="Arial"/>
                        </a:rPr>
                        <a:t>4</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l">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800">
                          <a:latin typeface="Calibri"/>
                          <a:ea typeface="Calibri"/>
                          <a:cs typeface="Arial"/>
                        </a:rPr>
                        <a:t>9-نقشه هایی چون ساخت تاسیسات برقی</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96">
                <a:tc>
                  <a:txBody>
                    <a:bodyPr/>
                    <a:lstStyle/>
                    <a:p>
                      <a:pPr algn="ctr" rtl="1">
                        <a:lnSpc>
                          <a:spcPct val="115000"/>
                        </a:lnSpc>
                        <a:spcAft>
                          <a:spcPts val="0"/>
                        </a:spcAft>
                      </a:pPr>
                      <a:r>
                        <a:rPr lang="ar-SA" sz="800">
                          <a:latin typeface="Calibri"/>
                          <a:ea typeface="Calibri"/>
                          <a:cs typeface="Arial"/>
                        </a:rPr>
                        <a:t>4.5</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l">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latin typeface="Arial"/>
                          <a:ea typeface="Calibri"/>
                          <a:cs typeface="Arial"/>
                        </a:rPr>
                        <a:t>√</a:t>
                      </a:r>
                      <a:endParaRPr lang="en-US" sz="700">
                        <a:latin typeface="Calibri"/>
                        <a:ea typeface="Calibri"/>
                        <a:cs typeface="Arial"/>
                      </a:endParaRPr>
                    </a:p>
                  </a:txBody>
                  <a:tcPr marL="46118" marR="4611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algn="r">
                        <a:lnSpc>
                          <a:spcPct val="115000"/>
                        </a:lnSpc>
                        <a:spcAft>
                          <a:spcPts val="0"/>
                        </a:spcAft>
                      </a:pPr>
                      <a:endParaRPr lang="en-US" sz="1200">
                        <a:solidFill>
                          <a:srgbClr val="00B050"/>
                        </a:solidFill>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800">
                          <a:latin typeface="Calibri"/>
                          <a:ea typeface="Calibri"/>
                          <a:cs typeface="Arial"/>
                        </a:rPr>
                        <a:t>10-رعایت ضوابط موجود برق اضطراری</a:t>
                      </a:r>
                      <a:endParaRPr lang="en-US" sz="70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511">
                <a:tc>
                  <a:txBody>
                    <a:bodyPr/>
                    <a:lstStyle/>
                    <a:p>
                      <a:pPr algn="ctr" rtl="1">
                        <a:lnSpc>
                          <a:spcPct val="115000"/>
                        </a:lnSpc>
                        <a:spcAft>
                          <a:spcPts val="0"/>
                        </a:spcAft>
                      </a:pPr>
                      <a:r>
                        <a:rPr lang="ar-SA" sz="800">
                          <a:latin typeface="Calibri"/>
                          <a:ea typeface="Calibri"/>
                          <a:cs typeface="Arial"/>
                        </a:rPr>
                        <a:t>100</a:t>
                      </a:r>
                      <a:endParaRPr lang="en-US" sz="700">
                        <a:latin typeface="Calibri"/>
                        <a:ea typeface="Calibri"/>
                        <a:cs typeface="Arial"/>
                      </a:endParaRPr>
                    </a:p>
                  </a:txBody>
                  <a:tcPr marL="46118" marR="4611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gridSpan="5">
                  <a:txBody>
                    <a:bodyPr/>
                    <a:lstStyle/>
                    <a:p>
                      <a:pPr algn="r">
                        <a:lnSpc>
                          <a:spcPct val="115000"/>
                        </a:lnSpc>
                        <a:spcAft>
                          <a:spcPts val="0"/>
                        </a:spcAft>
                      </a:pPr>
                      <a:r>
                        <a:rPr lang="ar-SA" sz="1100" dirty="0">
                          <a:latin typeface="Calibri"/>
                          <a:ea typeface="Calibri"/>
                          <a:cs typeface="Arial"/>
                        </a:rPr>
                        <a:t>جمع   </a:t>
                      </a:r>
                      <a:r>
                        <a:rPr lang="ar-SA" sz="1100" dirty="0">
                          <a:solidFill>
                            <a:srgbClr val="00B050"/>
                          </a:solidFill>
                          <a:latin typeface="Calibri"/>
                          <a:ea typeface="Calibri"/>
                          <a:cs typeface="Arial"/>
                        </a:rPr>
                        <a:t>                                                                                      </a:t>
                      </a:r>
                      <a:endParaRPr lang="en-US" sz="700" dirty="0">
                        <a:latin typeface="Calibri"/>
                        <a:ea typeface="Calibri"/>
                        <a:cs typeface="Arial"/>
                      </a:endParaRPr>
                    </a:p>
                  </a:txBody>
                  <a:tcPr marL="46118" marR="4611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spTree>
    <p:extLst>
      <p:ext uri="{BB962C8B-B14F-4D97-AF65-F5344CB8AC3E}">
        <p14:creationId xmlns:p14="http://schemas.microsoft.com/office/powerpoint/2010/main" val="7827454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80082020"/>
              </p:ext>
            </p:extLst>
          </p:nvPr>
        </p:nvGraphicFramePr>
        <p:xfrm>
          <a:off x="611559" y="442096"/>
          <a:ext cx="8208912" cy="6155256"/>
        </p:xfrm>
        <a:graphic>
          <a:graphicData uri="http://schemas.openxmlformats.org/drawingml/2006/table">
            <a:tbl>
              <a:tblPr/>
              <a:tblGrid>
                <a:gridCol w="2039908"/>
                <a:gridCol w="2039908"/>
                <a:gridCol w="2039908"/>
                <a:gridCol w="2089188"/>
              </a:tblGrid>
              <a:tr h="1079974">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fa-IR" sz="1400" dirty="0">
                          <a:latin typeface="Calibri"/>
                          <a:ea typeface="Calibri"/>
                          <a:cs typeface="Arial"/>
                        </a:rPr>
                        <a:t>جدول : </a:t>
                      </a:r>
                      <a:r>
                        <a:rPr lang="fa-IR" sz="1200" dirty="0">
                          <a:latin typeface="Calibri"/>
                          <a:ea typeface="Calibri"/>
                          <a:cs typeface="Arial"/>
                        </a:rPr>
                        <a:t>2</a:t>
                      </a:r>
                      <a:endParaRPr lang="en-US" sz="1100" dirty="0">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fa-IR" sz="1400" dirty="0">
                          <a:latin typeface="Calibri"/>
                          <a:ea typeface="Calibri"/>
                          <a:cs typeface="Arial"/>
                        </a:rPr>
                        <a:t>ابعاد و مساحت  ماک طبق سند. وضع موجود و با قیمانده پس از اصلا ح :            </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r>
              <a:tr h="1035456">
                <a:tc>
                  <a:txBody>
                    <a:bodyPr/>
                    <a:lstStyle/>
                    <a:p>
                      <a:pPr algn="r" rtl="1">
                        <a:lnSpc>
                          <a:spcPct val="115000"/>
                        </a:lnSpc>
                        <a:spcAft>
                          <a:spcPts val="0"/>
                        </a:spcAft>
                      </a:pPr>
                      <a:endParaRPr lang="ar-SA" sz="1200">
                        <a:latin typeface="Calibri"/>
                        <a:ea typeface="Calibri"/>
                        <a:cs typeface="Arial"/>
                      </a:endParaRPr>
                    </a:p>
                    <a:p>
                      <a:pPr algn="r">
                        <a:lnSpc>
                          <a:spcPct val="115000"/>
                        </a:lnSpc>
                        <a:spcAft>
                          <a:spcPts val="0"/>
                        </a:spcAft>
                      </a:pPr>
                      <a:r>
                        <a:rPr lang="ar-SA" sz="1400">
                          <a:latin typeface="Calibri"/>
                          <a:ea typeface="Calibri"/>
                          <a:cs typeface="Arial"/>
                        </a:rPr>
                        <a:t> </a:t>
                      </a:r>
                      <a:r>
                        <a:rPr lang="fa-IR" sz="1200">
                          <a:latin typeface="Calibri"/>
                          <a:ea typeface="Calibri"/>
                          <a:cs typeface="Arial"/>
                        </a:rPr>
                        <a:t>ابعاد باقیمانده پس از اصلاح متر</a:t>
                      </a:r>
                      <a:endParaRPr lang="en-US" sz="1100">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p>
                      <a:pPr algn="r">
                        <a:lnSpc>
                          <a:spcPct val="115000"/>
                        </a:lnSpc>
                        <a:spcAft>
                          <a:spcPts val="0"/>
                        </a:spcAft>
                      </a:pPr>
                      <a:r>
                        <a:rPr lang="fa-IR" sz="1200">
                          <a:latin typeface="Calibri"/>
                          <a:ea typeface="Calibri"/>
                          <a:cs typeface="Arial"/>
                        </a:rPr>
                        <a:t>وضع موجود    ( متر)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p>
                      <a:pPr algn="r">
                        <a:lnSpc>
                          <a:spcPct val="115000"/>
                        </a:lnSpc>
                        <a:spcAft>
                          <a:spcPts val="0"/>
                        </a:spcAft>
                      </a:pPr>
                      <a:r>
                        <a:rPr lang="fa-IR" sz="1200">
                          <a:latin typeface="Calibri"/>
                          <a:ea typeface="Calibri"/>
                          <a:cs typeface="Arial"/>
                        </a:rPr>
                        <a:t>ابعاد مندرج در سند مالکیت متر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a:latin typeface="Calibri"/>
                        <a:ea typeface="Calibri"/>
                        <a:cs typeface="Arial"/>
                      </a:endParaRPr>
                    </a:p>
                    <a:p>
                      <a:pPr algn="r">
                        <a:lnSpc>
                          <a:spcPct val="115000"/>
                        </a:lnSpc>
                        <a:spcAft>
                          <a:spcPts val="0"/>
                        </a:spcAft>
                      </a:pPr>
                      <a:r>
                        <a:rPr lang="fa-IR" sz="1200">
                          <a:latin typeface="Calibri"/>
                          <a:ea typeface="Calibri"/>
                          <a:cs typeface="Arial"/>
                        </a:rPr>
                        <a:t>    حد ود ملک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469">
                <a:tc>
                  <a:txBody>
                    <a:bodyPr/>
                    <a:lstStyle/>
                    <a:p>
                      <a:pPr algn="r">
                        <a:lnSpc>
                          <a:spcPct val="115000"/>
                        </a:lnSpc>
                        <a:spcAft>
                          <a:spcPts val="0"/>
                        </a:spcAft>
                      </a:pPr>
                      <a:endParaRPr lang="en-US" sz="1200">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200" dirty="0" smtClean="0">
                          <a:latin typeface="Calibri"/>
                          <a:ea typeface="Calibri"/>
                          <a:cs typeface="Arial"/>
                        </a:rPr>
                        <a:t>15</a:t>
                      </a:r>
                      <a:endParaRPr lang="ar-SA"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ar-SA" sz="1400" dirty="0">
                          <a:latin typeface="Calibri"/>
                          <a:ea typeface="Calibri"/>
                          <a:cs typeface="Arial"/>
                        </a:rPr>
                        <a:t>   </a:t>
                      </a:r>
                      <a:r>
                        <a:rPr lang="fa-IR" sz="1200" dirty="0">
                          <a:latin typeface="Calibri"/>
                          <a:ea typeface="Calibri"/>
                          <a:cs typeface="Arial"/>
                        </a:rPr>
                        <a:t>شمالابه:  </a:t>
                      </a:r>
                      <a:r>
                        <a:rPr lang="fa-IR" sz="1200" dirty="0" smtClean="0">
                          <a:latin typeface="Calibri"/>
                          <a:ea typeface="Calibri"/>
                          <a:cs typeface="Arial"/>
                        </a:rPr>
                        <a:t>بطول15 </a:t>
                      </a:r>
                      <a:r>
                        <a:rPr lang="fa-IR" sz="1200" dirty="0">
                          <a:latin typeface="Calibri"/>
                          <a:ea typeface="Calibri"/>
                          <a:cs typeface="Arial"/>
                        </a:rPr>
                        <a:t>متر</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469">
                <a:tc>
                  <a:txBody>
                    <a:bodyPr/>
                    <a:lstStyle/>
                    <a:p>
                      <a:pPr algn="r">
                        <a:lnSpc>
                          <a:spcPct val="115000"/>
                        </a:lnSpc>
                        <a:spcAft>
                          <a:spcPts val="0"/>
                        </a:spcAft>
                      </a:pPr>
                      <a:endParaRPr lang="en-US" sz="1200">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200" dirty="0" smtClean="0">
                          <a:latin typeface="Calibri"/>
                          <a:ea typeface="Calibri"/>
                          <a:cs typeface="Arial"/>
                        </a:rPr>
                        <a:t>20</a:t>
                      </a:r>
                      <a:endParaRPr lang="ar-SA"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ar-SA" sz="1400" dirty="0">
                          <a:latin typeface="Calibri"/>
                          <a:ea typeface="Calibri"/>
                          <a:cs typeface="Arial"/>
                        </a:rPr>
                        <a:t>   </a:t>
                      </a:r>
                      <a:r>
                        <a:rPr lang="fa-IR" sz="1200" dirty="0">
                          <a:latin typeface="Calibri"/>
                          <a:ea typeface="Calibri"/>
                          <a:cs typeface="Arial"/>
                        </a:rPr>
                        <a:t>شرقا به: </a:t>
                      </a:r>
                      <a:r>
                        <a:rPr lang="fa-IR" sz="1100" dirty="0">
                          <a:latin typeface="Calibri"/>
                          <a:ea typeface="Calibri"/>
                          <a:cs typeface="Arial"/>
                        </a:rPr>
                        <a:t> </a:t>
                      </a:r>
                      <a:r>
                        <a:rPr lang="fa-IR" sz="1200" dirty="0" smtClean="0">
                          <a:latin typeface="Calibri"/>
                          <a:ea typeface="Calibri"/>
                          <a:cs typeface="Arial"/>
                        </a:rPr>
                        <a:t>بطول20 </a:t>
                      </a:r>
                      <a:r>
                        <a:rPr lang="fa-IR" sz="1200" dirty="0">
                          <a:latin typeface="Calibri"/>
                          <a:ea typeface="Calibri"/>
                          <a:cs typeface="Arial"/>
                        </a:rPr>
                        <a:t>متر</a:t>
                      </a:r>
                      <a:r>
                        <a:rPr lang="fa-IR" sz="1100" dirty="0">
                          <a:latin typeface="Calibri"/>
                          <a:ea typeface="Calibri"/>
                          <a:cs typeface="Arial"/>
                        </a:rPr>
                        <a:t> </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469">
                <a:tc>
                  <a:txBody>
                    <a:bodyPr/>
                    <a:lstStyle/>
                    <a:p>
                      <a:pPr algn="r">
                        <a:lnSpc>
                          <a:spcPct val="115000"/>
                        </a:lnSpc>
                        <a:spcAft>
                          <a:spcPts val="0"/>
                        </a:spcAft>
                      </a:pPr>
                      <a:endParaRPr lang="en-US" sz="1200">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200" dirty="0" smtClean="0">
                          <a:latin typeface="Calibri"/>
                          <a:ea typeface="Calibri"/>
                          <a:cs typeface="Arial"/>
                        </a:rPr>
                        <a:t>15</a:t>
                      </a:r>
                      <a:endParaRPr lang="ar-SA"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ar-SA" sz="1400" dirty="0">
                          <a:latin typeface="Calibri"/>
                          <a:ea typeface="Calibri"/>
                          <a:cs typeface="Arial"/>
                        </a:rPr>
                        <a:t>  </a:t>
                      </a:r>
                      <a:r>
                        <a:rPr lang="fa-IR" sz="1200" dirty="0">
                          <a:latin typeface="Calibri"/>
                          <a:ea typeface="Calibri"/>
                          <a:cs typeface="Arial"/>
                        </a:rPr>
                        <a:t>جنو با به:</a:t>
                      </a:r>
                      <a:r>
                        <a:rPr lang="fa-IR" sz="1100" dirty="0">
                          <a:latin typeface="Calibri"/>
                          <a:ea typeface="Calibri"/>
                          <a:cs typeface="Arial"/>
                        </a:rPr>
                        <a:t> </a:t>
                      </a:r>
                      <a:r>
                        <a:rPr lang="fa-IR" sz="1200" dirty="0" smtClean="0">
                          <a:latin typeface="Calibri"/>
                          <a:ea typeface="Calibri"/>
                          <a:cs typeface="Arial"/>
                        </a:rPr>
                        <a:t>بطول15متر</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6940">
                <a:tc>
                  <a:txBody>
                    <a:bodyPr/>
                    <a:lstStyle/>
                    <a:p>
                      <a:pPr algn="r">
                        <a:lnSpc>
                          <a:spcPct val="115000"/>
                        </a:lnSpc>
                        <a:spcAft>
                          <a:spcPts val="0"/>
                        </a:spcAft>
                      </a:pPr>
                      <a:endParaRPr lang="en-US" sz="1200">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fa-IR" sz="1200" dirty="0" smtClean="0">
                          <a:latin typeface="Calibri"/>
                          <a:ea typeface="Calibri"/>
                          <a:cs typeface="Arial"/>
                        </a:rPr>
                        <a:t>20 </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ar-SA" sz="1400" dirty="0">
                          <a:latin typeface="Calibri"/>
                          <a:ea typeface="Calibri"/>
                          <a:cs typeface="Arial"/>
                        </a:rPr>
                        <a:t>    </a:t>
                      </a:r>
                      <a:endParaRPr lang="en-US" sz="1100" dirty="0">
                        <a:latin typeface="Calibri"/>
                        <a:ea typeface="Calibri"/>
                        <a:cs typeface="Arial"/>
                      </a:endParaRPr>
                    </a:p>
                    <a:p>
                      <a:pPr algn="r">
                        <a:lnSpc>
                          <a:spcPct val="115000"/>
                        </a:lnSpc>
                        <a:spcAft>
                          <a:spcPts val="0"/>
                        </a:spcAft>
                      </a:pPr>
                      <a:r>
                        <a:rPr lang="fa-IR" sz="1200" dirty="0">
                          <a:latin typeface="Calibri"/>
                          <a:ea typeface="Calibri"/>
                          <a:cs typeface="Arial"/>
                        </a:rPr>
                        <a:t>    غربا </a:t>
                      </a:r>
                      <a:r>
                        <a:rPr lang="fa-IR" sz="1200" dirty="0" smtClean="0">
                          <a:latin typeface="Calibri"/>
                          <a:ea typeface="Calibri"/>
                          <a:cs typeface="Arial"/>
                        </a:rPr>
                        <a:t>به:</a:t>
                      </a:r>
                      <a:r>
                        <a:rPr lang="fa-IR" sz="1200" dirty="0" smtClean="0">
                          <a:solidFill>
                            <a:srgbClr val="000000"/>
                          </a:solidFill>
                          <a:latin typeface="Calibri"/>
                          <a:ea typeface="Calibri"/>
                          <a:cs typeface="Arial"/>
                        </a:rPr>
                        <a:t>بطول20 </a:t>
                      </a:r>
                      <a:r>
                        <a:rPr lang="fa-IR" sz="1200" dirty="0">
                          <a:solidFill>
                            <a:srgbClr val="000000"/>
                          </a:solidFill>
                          <a:latin typeface="Calibri"/>
                          <a:ea typeface="Calibri"/>
                          <a:cs typeface="Arial"/>
                        </a:rPr>
                        <a:t>متر</a:t>
                      </a:r>
                      <a:r>
                        <a:rPr lang="fa-IR" sz="1100" dirty="0">
                          <a:solidFill>
                            <a:srgbClr val="000000"/>
                          </a:solidFill>
                          <a:latin typeface="Calibri"/>
                          <a:ea typeface="Calibri"/>
                          <a:cs typeface="Arial"/>
                        </a:rPr>
                        <a:t>  </a:t>
                      </a:r>
                      <a:endParaRPr lang="en-US" sz="1100" dirty="0">
                        <a:latin typeface="Calibri"/>
                        <a:ea typeface="Calibri"/>
                        <a:cs typeface="Arial"/>
                      </a:endParaRPr>
                    </a:p>
                    <a:p>
                      <a:pPr algn="r">
                        <a:lnSpc>
                          <a:spcPct val="115000"/>
                        </a:lnSpc>
                        <a:spcAft>
                          <a:spcPts val="0"/>
                        </a:spcAft>
                      </a:pPr>
                      <a:r>
                        <a:rPr lang="ar-SA" sz="1400" dirty="0">
                          <a:latin typeface="Calibri"/>
                          <a:ea typeface="Calibri"/>
                          <a:cs typeface="Arial"/>
                        </a:rPr>
                        <a:t>  </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79">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ar-SA" sz="1200" dirty="0">
                          <a:latin typeface="Calibri"/>
                          <a:ea typeface="Calibri"/>
                          <a:cs typeface="Arial"/>
                        </a:rPr>
                        <a:t> </a:t>
                      </a:r>
                      <a:r>
                        <a:rPr lang="fa-IR" sz="1100" dirty="0">
                          <a:latin typeface="Calibri"/>
                          <a:ea typeface="Calibri"/>
                          <a:cs typeface="Arial"/>
                        </a:rPr>
                        <a:t>مساحت :  </a:t>
                      </a:r>
                      <a:r>
                        <a:rPr lang="fa-IR" sz="1100" dirty="0" smtClean="0">
                          <a:latin typeface="Calibri"/>
                          <a:ea typeface="Calibri"/>
                          <a:cs typeface="Arial"/>
                        </a:rPr>
                        <a:t>30</a:t>
                      </a:r>
                      <a:r>
                        <a:rPr lang="fa-IR" sz="1200" dirty="0" smtClean="0">
                          <a:latin typeface="Calibri"/>
                          <a:ea typeface="Calibri"/>
                          <a:cs typeface="Arial"/>
                        </a:rPr>
                        <a:t>۰</a:t>
                      </a:r>
                      <a:r>
                        <a:rPr lang="fa-IR" sz="1100" dirty="0" smtClean="0">
                          <a:latin typeface="Calibri"/>
                          <a:ea typeface="Calibri"/>
                          <a:cs typeface="Arial"/>
                        </a:rPr>
                        <a:t>متر</a:t>
                      </a:r>
                      <a:r>
                        <a:rPr lang="fa-IR" sz="1100" dirty="0" smtClean="0">
                          <a:solidFill>
                            <a:srgbClr val="00B050"/>
                          </a:solidFill>
                          <a:latin typeface="Calibri"/>
                          <a:ea typeface="Calibri"/>
                          <a:cs typeface="Arial"/>
                        </a:rPr>
                        <a:t> </a:t>
                      </a:r>
                      <a:r>
                        <a:rPr lang="fa-IR" sz="1100" dirty="0" smtClean="0">
                          <a:latin typeface="Calibri"/>
                          <a:ea typeface="Calibri"/>
                          <a:cs typeface="Arial"/>
                        </a:rPr>
                        <a:t>     </a:t>
                      </a:r>
                      <a:endParaRPr lang="en-US" sz="1100" dirty="0">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ar-SA" sz="1200" dirty="0">
                          <a:latin typeface="Calibri"/>
                          <a:ea typeface="Calibri"/>
                          <a:cs typeface="Arial"/>
                        </a:rPr>
                        <a:t> </a:t>
                      </a:r>
                      <a:r>
                        <a:rPr lang="fa-IR" sz="1100" dirty="0">
                          <a:latin typeface="Calibri"/>
                          <a:ea typeface="Calibri"/>
                          <a:cs typeface="Arial"/>
                        </a:rPr>
                        <a:t>مساحت : </a:t>
                      </a:r>
                      <a:r>
                        <a:rPr lang="fa-IR" sz="1100" dirty="0" smtClean="0">
                          <a:latin typeface="Calibri"/>
                          <a:ea typeface="Calibri"/>
                          <a:cs typeface="Arial"/>
                        </a:rPr>
                        <a:t>300متر     </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ar-SA" sz="1200" dirty="0">
                          <a:latin typeface="Calibri"/>
                          <a:ea typeface="Calibri"/>
                          <a:cs typeface="Arial"/>
                        </a:rPr>
                        <a:t> </a:t>
                      </a:r>
                      <a:r>
                        <a:rPr lang="fa-IR" sz="1100" dirty="0">
                          <a:latin typeface="Calibri"/>
                          <a:ea typeface="Calibri"/>
                          <a:cs typeface="Arial"/>
                        </a:rPr>
                        <a:t>مساحت : </a:t>
                      </a:r>
                      <a:r>
                        <a:rPr lang="fa-IR" sz="1100" dirty="0" smtClean="0">
                          <a:latin typeface="Calibri"/>
                          <a:ea typeface="Calibri"/>
                          <a:cs typeface="Arial"/>
                        </a:rPr>
                        <a:t>300متر     </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200" dirty="0">
                        <a:latin typeface="Calibri"/>
                        <a:ea typeface="Calibri"/>
                        <a:cs typeface="Arial"/>
                      </a:endParaRPr>
                    </a:p>
                    <a:p>
                      <a:pPr algn="r">
                        <a:lnSpc>
                          <a:spcPct val="115000"/>
                        </a:lnSpc>
                        <a:spcAft>
                          <a:spcPts val="0"/>
                        </a:spcAft>
                      </a:pPr>
                      <a:r>
                        <a:rPr lang="ar-SA" sz="1400" dirty="0">
                          <a:latin typeface="Calibri"/>
                          <a:ea typeface="Calibri"/>
                          <a:cs typeface="Arial"/>
                        </a:rPr>
                        <a:t>  </a:t>
                      </a:r>
                      <a:r>
                        <a:rPr lang="fa-IR" sz="1200" dirty="0">
                          <a:latin typeface="Calibri"/>
                          <a:ea typeface="Calibri"/>
                          <a:cs typeface="Arial"/>
                        </a:rPr>
                        <a:t>جهت پخ </a:t>
                      </a:r>
                      <a:r>
                        <a:rPr lang="fa-IR" sz="1100" dirty="0">
                          <a:latin typeface="Calibri"/>
                          <a:ea typeface="Calibri"/>
                          <a:cs typeface="Arial"/>
                        </a:rPr>
                        <a:t>:</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81275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78176321"/>
              </p:ext>
            </p:extLst>
          </p:nvPr>
        </p:nvGraphicFramePr>
        <p:xfrm>
          <a:off x="0" y="18938"/>
          <a:ext cx="9144000" cy="6857999"/>
        </p:xfrm>
        <a:graphic>
          <a:graphicData uri="http://schemas.openxmlformats.org/drawingml/2006/table">
            <a:tbl>
              <a:tblPr/>
              <a:tblGrid>
                <a:gridCol w="6483404"/>
                <a:gridCol w="1895675"/>
                <a:gridCol w="764921"/>
              </a:tblGrid>
              <a:tr h="591126">
                <a:tc gridSpan="2">
                  <a:txBody>
                    <a:bodyPr/>
                    <a:lstStyle/>
                    <a:p>
                      <a:pPr algn="r">
                        <a:lnSpc>
                          <a:spcPct val="115000"/>
                        </a:lnSpc>
                        <a:spcAft>
                          <a:spcPts val="0"/>
                        </a:spcAft>
                      </a:pPr>
                      <a:r>
                        <a:rPr lang="ar-SA" sz="1000" dirty="0">
                          <a:latin typeface="Calibri"/>
                          <a:ea typeface="Calibri"/>
                          <a:cs typeface="Arial"/>
                        </a:rPr>
                        <a:t> </a:t>
                      </a:r>
                      <a:r>
                        <a:rPr lang="fa-IR" sz="1200" dirty="0">
                          <a:latin typeface="Calibri"/>
                          <a:ea typeface="Calibri"/>
                          <a:cs typeface="Arial"/>
                        </a:rPr>
                        <a:t> جدول مشخصات تجهیزات وتاسیسات الکتریکی</a:t>
                      </a:r>
                      <a:endParaRPr lang="en-US" sz="1000" dirty="0">
                        <a:latin typeface="Calibri"/>
                        <a:ea typeface="Calibri"/>
                        <a:cs typeface="Arial"/>
                      </a:endParaRPr>
                    </a:p>
                  </a:txBody>
                  <a:tcPr marL="60897" marR="6089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r>
                        <a:rPr lang="ar-SA" sz="1200">
                          <a:latin typeface="Calibri"/>
                          <a:ea typeface="Calibri"/>
                          <a:cs typeface="Arial"/>
                        </a:rPr>
                        <a:t>ردیف</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r h="1000365">
                <a:tc>
                  <a:txBody>
                    <a:bodyPr/>
                    <a:lstStyle/>
                    <a:p>
                      <a:pPr algn="r">
                        <a:lnSpc>
                          <a:spcPct val="115000"/>
                        </a:lnSpc>
                        <a:spcAft>
                          <a:spcPts val="0"/>
                        </a:spcAft>
                      </a:pPr>
                      <a:r>
                        <a:rPr lang="fa-IR" sz="1100" dirty="0">
                          <a:solidFill>
                            <a:srgbClr val="000000"/>
                          </a:solidFill>
                          <a:latin typeface="Calibri"/>
                          <a:ea typeface="Calibri"/>
                          <a:cs typeface="Arial"/>
                        </a:rPr>
                        <a:t>نوع لوله .پی وی سی     گالوانیزه    فولادی سیاه    ترانکینگ                                       </a:t>
                      </a:r>
                      <a:r>
                        <a:rPr lang="fa-IR" sz="1000" dirty="0">
                          <a:solidFill>
                            <a:srgbClr val="000000"/>
                          </a:solidFill>
                          <a:latin typeface="Calibri"/>
                          <a:ea typeface="Calibri"/>
                          <a:cs typeface="Arial"/>
                        </a:rPr>
                        <a:t>ر</a:t>
                      </a:r>
                      <a:r>
                        <a:rPr lang="fa-IR" sz="1100" dirty="0">
                          <a:solidFill>
                            <a:srgbClr val="000000"/>
                          </a:solidFill>
                          <a:latin typeface="Calibri"/>
                          <a:ea typeface="Calibri"/>
                          <a:cs typeface="Arial"/>
                        </a:rPr>
                        <a:t>وش اجرا:. </a:t>
                      </a:r>
                      <a:r>
                        <a:rPr lang="fa-IR" sz="1100" dirty="0" smtClean="0">
                          <a:solidFill>
                            <a:srgbClr val="000000"/>
                          </a:solidFill>
                          <a:latin typeface="Calibri"/>
                          <a:ea typeface="Calibri"/>
                          <a:cs typeface="Arial"/>
                        </a:rPr>
                        <a:t>رو </a:t>
                      </a:r>
                      <a:r>
                        <a:rPr lang="fa-IR" sz="1100" dirty="0">
                          <a:solidFill>
                            <a:srgbClr val="000000"/>
                          </a:solidFill>
                          <a:latin typeface="Calibri"/>
                          <a:ea typeface="Calibri"/>
                          <a:cs typeface="Arial"/>
                        </a:rPr>
                        <a:t>کار      توامان </a:t>
                      </a:r>
                      <a:r>
                        <a:rPr lang="fa-IR" sz="1000" dirty="0">
                          <a:solidFill>
                            <a:srgbClr val="000000"/>
                          </a:solidFill>
                          <a:latin typeface="Calibri"/>
                          <a:ea typeface="Calibri"/>
                          <a:cs typeface="Arial"/>
                        </a:rPr>
                        <a:t>.              </a:t>
                      </a:r>
                      <a:r>
                        <a:rPr lang="ar-SA" sz="1100" dirty="0">
                          <a:solidFill>
                            <a:srgbClr val="000000"/>
                          </a:solidFill>
                          <a:latin typeface="Calibri"/>
                          <a:ea typeface="Calibri"/>
                          <a:cs typeface="Arial"/>
                        </a:rPr>
                        <a:t>ایا استاندارد است  </a:t>
                      </a:r>
                      <a:r>
                        <a:rPr lang="fa-IR" sz="1100" dirty="0" smtClean="0">
                          <a:solidFill>
                            <a:srgbClr val="000000"/>
                          </a:solidFill>
                          <a:latin typeface="Calibri"/>
                          <a:ea typeface="Calibri"/>
                          <a:cs typeface="Arial"/>
                        </a:rPr>
                        <a:t>:خیر</a:t>
                      </a:r>
                      <a:r>
                        <a:rPr lang="ar-SA" sz="1100" dirty="0" smtClean="0">
                          <a:solidFill>
                            <a:srgbClr val="000000"/>
                          </a:solidFill>
                          <a:latin typeface="Calibri"/>
                          <a:ea typeface="Calibri"/>
                          <a:cs typeface="Arial"/>
                        </a:rPr>
                        <a:t>            </a:t>
                      </a:r>
                      <a:endParaRPr lang="en-US" sz="1000" dirty="0">
                        <a:latin typeface="Calibri"/>
                        <a:ea typeface="Calibri"/>
                        <a:cs typeface="Arial"/>
                      </a:endParaRPr>
                    </a:p>
                  </a:txBody>
                  <a:tcPr marL="60897" marR="6089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a-IR" sz="1000">
                          <a:latin typeface="Calibri"/>
                          <a:ea typeface="Calibri"/>
                          <a:cs typeface="Arial"/>
                        </a:rPr>
                        <a:t>لوله گذاری .         </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endParaRPr lang="en-US" sz="1000">
                        <a:latin typeface="Calibri"/>
                        <a:ea typeface="Calibri"/>
                        <a:cs typeface="Arial"/>
                      </a:endParaRPr>
                    </a:p>
                    <a:p>
                      <a:pPr algn="r">
                        <a:lnSpc>
                          <a:spcPct val="115000"/>
                        </a:lnSpc>
                        <a:spcAft>
                          <a:spcPts val="0"/>
                        </a:spcAft>
                      </a:pPr>
                      <a:r>
                        <a:rPr lang="ar-SA" sz="1100">
                          <a:latin typeface="Calibri"/>
                          <a:ea typeface="Calibri"/>
                          <a:cs typeface="Arial"/>
                        </a:rPr>
                        <a:t>  1</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226">
                <a:tc>
                  <a:txBody>
                    <a:bodyPr/>
                    <a:lstStyle/>
                    <a:p>
                      <a:pPr algn="r" rtl="1">
                        <a:lnSpc>
                          <a:spcPct val="115000"/>
                        </a:lnSpc>
                        <a:spcAft>
                          <a:spcPts val="0"/>
                        </a:spcAft>
                      </a:pPr>
                      <a:endParaRPr lang="ar-SA" sz="1100">
                        <a:solidFill>
                          <a:srgbClr val="000000"/>
                        </a:solidFill>
                        <a:latin typeface="Calibri"/>
                        <a:ea typeface="Calibri"/>
                        <a:cs typeface="Arial"/>
                      </a:endParaRPr>
                    </a:p>
                    <a:p>
                      <a:pPr algn="r">
                        <a:lnSpc>
                          <a:spcPct val="115000"/>
                        </a:lnSpc>
                        <a:spcAft>
                          <a:spcPts val="0"/>
                        </a:spcAft>
                      </a:pPr>
                      <a:r>
                        <a:rPr lang="fa-IR" sz="1100">
                          <a:solidFill>
                            <a:srgbClr val="000000"/>
                          </a:solidFill>
                          <a:latin typeface="Calibri"/>
                          <a:ea typeface="Calibri"/>
                          <a:cs typeface="Arial"/>
                        </a:rPr>
                        <a:t>تناسب سیم یا کابل با طول مسیر و جریان مجاز    دارد          ندارد</a:t>
                      </a:r>
                      <a:endParaRPr lang="en-US" sz="1000">
                        <a:latin typeface="Calibri"/>
                        <a:ea typeface="Calibri"/>
                        <a:cs typeface="Arial"/>
                      </a:endParaRPr>
                    </a:p>
                  </a:txBody>
                  <a:tcPr marL="60897" marR="6089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a-IR" sz="1000">
                          <a:latin typeface="Calibri"/>
                          <a:ea typeface="Calibri"/>
                          <a:cs typeface="Arial"/>
                        </a:rPr>
                        <a:t>سیم کشی و کابل کشی.         </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endParaRPr lang="en-US" sz="1000">
                        <a:latin typeface="Calibri"/>
                        <a:ea typeface="Calibri"/>
                        <a:cs typeface="Arial"/>
                      </a:endParaRPr>
                    </a:p>
                    <a:p>
                      <a:pPr algn="r">
                        <a:lnSpc>
                          <a:spcPct val="115000"/>
                        </a:lnSpc>
                        <a:spcAft>
                          <a:spcPts val="0"/>
                        </a:spcAft>
                      </a:pPr>
                      <a:r>
                        <a:rPr lang="ar-SA" sz="1100">
                          <a:latin typeface="Calibri"/>
                          <a:ea typeface="Calibri"/>
                          <a:cs typeface="Arial"/>
                        </a:rPr>
                        <a:t>  2</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37">
                <a:tc>
                  <a:txBody>
                    <a:bodyPr/>
                    <a:lstStyle/>
                    <a:p>
                      <a:pPr algn="r">
                        <a:lnSpc>
                          <a:spcPct val="115000"/>
                        </a:lnSpc>
                        <a:spcAft>
                          <a:spcPts val="0"/>
                        </a:spcAft>
                      </a:pPr>
                      <a:r>
                        <a:rPr lang="fa-IR" sz="1100" dirty="0">
                          <a:solidFill>
                            <a:srgbClr val="000000"/>
                          </a:solidFill>
                          <a:latin typeface="Calibri"/>
                          <a:ea typeface="Calibri"/>
                          <a:cs typeface="Arial"/>
                        </a:rPr>
                        <a:t>تعداد </a:t>
                      </a:r>
                      <a:r>
                        <a:rPr lang="fa-IR" sz="1100" dirty="0" smtClean="0">
                          <a:solidFill>
                            <a:srgbClr val="000000"/>
                          </a:solidFill>
                          <a:latin typeface="Calibri"/>
                          <a:ea typeface="Calibri"/>
                          <a:cs typeface="Arial"/>
                        </a:rPr>
                        <a:t>:بیش </a:t>
                      </a:r>
                      <a:r>
                        <a:rPr lang="fa-IR" sz="1100" dirty="0">
                          <a:solidFill>
                            <a:srgbClr val="000000"/>
                          </a:solidFill>
                          <a:latin typeface="Calibri"/>
                          <a:ea typeface="Calibri"/>
                          <a:cs typeface="Arial"/>
                        </a:rPr>
                        <a:t>از 3مدار.      </a:t>
                      </a:r>
                      <a:endParaRPr lang="en-US" sz="1000" dirty="0">
                        <a:latin typeface="Calibri"/>
                        <a:ea typeface="Calibri"/>
                        <a:cs typeface="Arial"/>
                      </a:endParaRPr>
                    </a:p>
                  </a:txBody>
                  <a:tcPr marL="60897" marR="60897"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00">
                          <a:latin typeface="Calibri"/>
                          <a:ea typeface="Calibri"/>
                          <a:cs typeface="Arial"/>
                        </a:rPr>
                        <a:t>سیستم روشنایی</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3</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226">
                <a:tc>
                  <a:txBody>
                    <a:bodyPr/>
                    <a:lstStyle/>
                    <a:p>
                      <a:pPr algn="r">
                        <a:lnSpc>
                          <a:spcPct val="115000"/>
                        </a:lnSpc>
                        <a:spcAft>
                          <a:spcPts val="0"/>
                        </a:spcAft>
                      </a:pPr>
                      <a:r>
                        <a:rPr lang="fa-IR" sz="1100" dirty="0" smtClean="0">
                          <a:solidFill>
                            <a:srgbClr val="000000"/>
                          </a:solidFill>
                          <a:latin typeface="Calibri"/>
                          <a:ea typeface="Calibri"/>
                          <a:cs typeface="Arial"/>
                        </a:rPr>
                        <a:t>کلید</a:t>
                      </a:r>
                      <a:endParaRPr lang="en-US" sz="1000" dirty="0">
                        <a:latin typeface="Calibri"/>
                        <a:ea typeface="Calibri"/>
                        <a:cs typeface="Arial"/>
                      </a:endParaRPr>
                    </a:p>
                  </a:txBody>
                  <a:tcPr marL="60897" marR="60897"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00">
                          <a:latin typeface="Calibri"/>
                          <a:ea typeface="Calibri"/>
                          <a:cs typeface="Arial"/>
                        </a:rPr>
                        <a:t>سیستم روشنایی مشاعات.      </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4</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8365">
                <a:tc>
                  <a:txBody>
                    <a:bodyPr/>
                    <a:lstStyle/>
                    <a:p>
                      <a:pPr algn="r">
                        <a:lnSpc>
                          <a:spcPct val="115000"/>
                        </a:lnSpc>
                        <a:spcAft>
                          <a:spcPts val="0"/>
                        </a:spcAft>
                      </a:pPr>
                      <a:r>
                        <a:rPr lang="fa-IR" sz="1100" dirty="0">
                          <a:solidFill>
                            <a:srgbClr val="000000"/>
                          </a:solidFill>
                          <a:latin typeface="Calibri"/>
                          <a:ea typeface="Calibri"/>
                          <a:cs typeface="Arial"/>
                        </a:rPr>
                        <a:t>تعداد مدا ر    </a:t>
                      </a:r>
                      <a:r>
                        <a:rPr lang="fa-IR" sz="1100" dirty="0" smtClean="0">
                          <a:solidFill>
                            <a:srgbClr val="000000"/>
                          </a:solidFill>
                          <a:latin typeface="Calibri"/>
                          <a:ea typeface="Calibri"/>
                          <a:cs typeface="Arial"/>
                        </a:rPr>
                        <a:t>بیش </a:t>
                      </a:r>
                      <a:r>
                        <a:rPr lang="fa-IR" sz="1100" dirty="0">
                          <a:solidFill>
                            <a:srgbClr val="000000"/>
                          </a:solidFill>
                          <a:latin typeface="Calibri"/>
                          <a:ea typeface="Calibri"/>
                          <a:cs typeface="Arial"/>
                        </a:rPr>
                        <a:t>از 3مدار                                                نوع پریز      </a:t>
                      </a:r>
                      <a:r>
                        <a:rPr lang="fa-IR" sz="1100" dirty="0" smtClean="0">
                          <a:solidFill>
                            <a:srgbClr val="000000"/>
                          </a:solidFill>
                          <a:latin typeface="Calibri"/>
                          <a:ea typeface="Calibri"/>
                          <a:cs typeface="Arial"/>
                        </a:rPr>
                        <a:t>معمولی</a:t>
                      </a:r>
                      <a:r>
                        <a:rPr lang="fa-IR" sz="1000" dirty="0" smtClean="0">
                          <a:solidFill>
                            <a:srgbClr val="000000"/>
                          </a:solidFill>
                          <a:latin typeface="Calibri"/>
                          <a:ea typeface="Calibri"/>
                          <a:cs typeface="Arial"/>
                        </a:rPr>
                        <a:t>              </a:t>
                      </a:r>
                      <a:r>
                        <a:rPr lang="ar-SA" sz="1100" dirty="0">
                          <a:solidFill>
                            <a:srgbClr val="000000"/>
                          </a:solidFill>
                          <a:latin typeface="Calibri"/>
                          <a:ea typeface="Calibri"/>
                          <a:cs typeface="Arial"/>
                        </a:rPr>
                        <a:t>ایا استاندارد است  </a:t>
                      </a:r>
                      <a:r>
                        <a:rPr lang="fa-IR" sz="1100" dirty="0" smtClean="0">
                          <a:solidFill>
                            <a:srgbClr val="000000"/>
                          </a:solidFill>
                          <a:latin typeface="Calibri"/>
                          <a:ea typeface="Calibri"/>
                          <a:cs typeface="Arial"/>
                        </a:rPr>
                        <a:t>:خیر</a:t>
                      </a:r>
                      <a:r>
                        <a:rPr lang="ar-SA" sz="1100" dirty="0" smtClean="0">
                          <a:solidFill>
                            <a:srgbClr val="000000"/>
                          </a:solidFill>
                          <a:latin typeface="Calibri"/>
                          <a:ea typeface="Calibri"/>
                          <a:cs typeface="Arial"/>
                        </a:rPr>
                        <a:t>      </a:t>
                      </a:r>
                      <a:endParaRPr lang="en-US" sz="1000" dirty="0">
                        <a:latin typeface="Calibri"/>
                        <a:ea typeface="Calibri"/>
                        <a:cs typeface="Arial"/>
                      </a:endParaRPr>
                    </a:p>
                  </a:txBody>
                  <a:tcPr marL="60897" marR="60897"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پریز</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endParaRPr lang="en-US" sz="1000">
                        <a:latin typeface="Calibri"/>
                        <a:ea typeface="Calibri"/>
                        <a:cs typeface="Arial"/>
                      </a:endParaRPr>
                    </a:p>
                    <a:p>
                      <a:pPr algn="r">
                        <a:lnSpc>
                          <a:spcPct val="115000"/>
                        </a:lnSpc>
                        <a:spcAft>
                          <a:spcPts val="0"/>
                        </a:spcAft>
                      </a:pPr>
                      <a:r>
                        <a:rPr lang="ar-SA" sz="1100">
                          <a:latin typeface="Calibri"/>
                          <a:ea typeface="Calibri"/>
                          <a:cs typeface="Arial"/>
                        </a:rPr>
                        <a:t>  5</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76">
                <a:tc>
                  <a:txBody>
                    <a:bodyPr/>
                    <a:lstStyle/>
                    <a:p>
                      <a:pPr algn="r">
                        <a:lnSpc>
                          <a:spcPct val="115000"/>
                        </a:lnSpc>
                        <a:spcAft>
                          <a:spcPts val="0"/>
                        </a:spcAft>
                      </a:pPr>
                      <a:r>
                        <a:rPr lang="fa-IR" sz="1100">
                          <a:solidFill>
                            <a:srgbClr val="000000"/>
                          </a:solidFill>
                          <a:latin typeface="Calibri"/>
                          <a:ea typeface="Calibri"/>
                          <a:cs typeface="Arial"/>
                        </a:rPr>
                        <a:t>تفکیک شده         مختلط   </a:t>
                      </a:r>
                      <a:endParaRPr lang="en-US" sz="1000">
                        <a:latin typeface="Calibri"/>
                        <a:ea typeface="Calibri"/>
                        <a:cs typeface="Arial"/>
                      </a:endParaRPr>
                    </a:p>
                  </a:txBody>
                  <a:tcPr marL="60897" marR="60897"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معمولی .مدار روشنایی و </a:t>
                      </a:r>
                      <a:r>
                        <a:rPr lang="fa-IR" sz="1000">
                          <a:latin typeface="Calibri"/>
                          <a:ea typeface="Calibri"/>
                          <a:cs typeface="Arial"/>
                        </a:rPr>
                        <a:t>پریز</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6</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88">
                <a:tc>
                  <a:txBody>
                    <a:bodyPr/>
                    <a:lstStyle/>
                    <a:p>
                      <a:pPr algn="r">
                        <a:lnSpc>
                          <a:spcPct val="115000"/>
                        </a:lnSpc>
                        <a:spcAft>
                          <a:spcPts val="0"/>
                        </a:spcAft>
                      </a:pPr>
                      <a:endParaRPr lang="en-US" sz="1000" dirty="0">
                        <a:latin typeface="Calibri"/>
                        <a:ea typeface="Calibri"/>
                        <a:cs typeface="Arial"/>
                      </a:endParaRPr>
                    </a:p>
                  </a:txBody>
                  <a:tcPr marL="60897" marR="60897"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سیستم اتصال زمین</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7</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88">
                <a:tc>
                  <a:txBody>
                    <a:bodyPr/>
                    <a:lstStyle/>
                    <a:p>
                      <a:pPr algn="r">
                        <a:lnSpc>
                          <a:spcPct val="115000"/>
                        </a:lnSpc>
                        <a:spcAft>
                          <a:spcPts val="0"/>
                        </a:spcAft>
                      </a:pPr>
                      <a:r>
                        <a:rPr lang="fa-IR" sz="1100" dirty="0" smtClean="0">
                          <a:solidFill>
                            <a:srgbClr val="000000"/>
                          </a:solidFill>
                          <a:latin typeface="Calibri"/>
                          <a:ea typeface="Calibri"/>
                          <a:cs typeface="Arial"/>
                        </a:rPr>
                        <a:t>      </a:t>
                      </a:r>
                      <a:r>
                        <a:rPr lang="fa-IR" sz="1100" dirty="0">
                          <a:solidFill>
                            <a:srgbClr val="000000"/>
                          </a:solidFill>
                          <a:latin typeface="Calibri"/>
                          <a:ea typeface="Calibri"/>
                          <a:cs typeface="Arial"/>
                        </a:rPr>
                        <a:t>ندارد                                                         </a:t>
                      </a:r>
                      <a:r>
                        <a:rPr lang="ar-SA" sz="1100" dirty="0">
                          <a:solidFill>
                            <a:srgbClr val="000000"/>
                          </a:solidFill>
                          <a:latin typeface="Calibri"/>
                          <a:ea typeface="Calibri"/>
                          <a:cs typeface="Arial"/>
                        </a:rPr>
                        <a:t>ایا استاندارد است      </a:t>
                      </a:r>
                      <a:endParaRPr lang="en-US" sz="1000" dirty="0">
                        <a:latin typeface="Calibri"/>
                        <a:ea typeface="Calibri"/>
                        <a:cs typeface="Arial"/>
                      </a:endParaRPr>
                    </a:p>
                  </a:txBody>
                  <a:tcPr marL="60897" marR="60897"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برق گیر</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8</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76">
                <a:tc>
                  <a:txBody>
                    <a:bodyPr/>
                    <a:lstStyle/>
                    <a:p>
                      <a:endParaRPr lang="en-US" dirty="0"/>
                    </a:p>
                  </a:txBody>
                  <a:tcPr marL="60897" marR="60897"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سیستم در باز کن</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9</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226">
                <a:tc>
                  <a:txBody>
                    <a:bodyPr/>
                    <a:lstStyle/>
                    <a:p>
                      <a:endParaRPr lang="en-US" dirty="0"/>
                    </a:p>
                  </a:txBody>
                  <a:tcPr marL="60897" marR="60897"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100">
                          <a:latin typeface="Calibri"/>
                          <a:ea typeface="Calibri"/>
                          <a:cs typeface="Arial"/>
                        </a:rPr>
                        <a:t>  .سسیستم اعلام حریق</a:t>
                      </a:r>
                      <a:endParaRPr lang="en-US" sz="100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dirty="0">
                          <a:latin typeface="Calibri"/>
                          <a:ea typeface="Calibri"/>
                          <a:cs typeface="Arial"/>
                        </a:rPr>
                        <a:t>  10</a:t>
                      </a:r>
                      <a:endParaRPr lang="en-US" sz="1000" dirty="0">
                        <a:latin typeface="Calibri"/>
                        <a:ea typeface="Calibri"/>
                        <a:cs typeface="Arial"/>
                      </a:endParaRPr>
                    </a:p>
                  </a:txBody>
                  <a:tcPr marL="60897" marR="60897"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226292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3747074"/>
              </p:ext>
            </p:extLst>
          </p:nvPr>
        </p:nvGraphicFramePr>
        <p:xfrm>
          <a:off x="0" y="5083"/>
          <a:ext cx="9144000" cy="6858000"/>
        </p:xfrm>
        <a:graphic>
          <a:graphicData uri="http://schemas.openxmlformats.org/drawingml/2006/table">
            <a:tbl>
              <a:tblPr/>
              <a:tblGrid>
                <a:gridCol w="6516216"/>
                <a:gridCol w="1872979"/>
                <a:gridCol w="754805"/>
              </a:tblGrid>
              <a:tr h="803573">
                <a:tc>
                  <a:txBody>
                    <a:bodyPr/>
                    <a:lstStyle/>
                    <a:p>
                      <a:pPr algn="r">
                        <a:lnSpc>
                          <a:spcPct val="115000"/>
                        </a:lnSpc>
                        <a:spcAft>
                          <a:spcPts val="0"/>
                        </a:spcAft>
                      </a:pPr>
                      <a:endParaRPr lang="en-US" sz="1000" dirty="0">
                        <a:latin typeface="Calibri"/>
                        <a:ea typeface="Calibri"/>
                        <a:cs typeface="Arial"/>
                      </a:endParaRPr>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dirty="0">
                          <a:latin typeface="Calibri"/>
                          <a:ea typeface="Calibri"/>
                          <a:cs typeface="Arial"/>
                        </a:rPr>
                        <a:t>سیستم باز شو درب ماشین رو ساختمان.      </a:t>
                      </a:r>
                      <a:endParaRPr lang="en-US" sz="1000" dirty="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endParaRPr lang="en-US" sz="1000">
                        <a:latin typeface="Calibri"/>
                        <a:ea typeface="Calibri"/>
                        <a:cs typeface="Arial"/>
                      </a:endParaRPr>
                    </a:p>
                    <a:p>
                      <a:pPr algn="r">
                        <a:lnSpc>
                          <a:spcPct val="115000"/>
                        </a:lnSpc>
                        <a:spcAft>
                          <a:spcPts val="0"/>
                        </a:spcAft>
                      </a:pPr>
                      <a:r>
                        <a:rPr lang="ar-SA" sz="1100">
                          <a:latin typeface="Calibri"/>
                          <a:ea typeface="Calibri"/>
                          <a:cs typeface="Arial"/>
                        </a:rPr>
                        <a:t>  11</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74">
                <a:tc>
                  <a:txBody>
                    <a:bodyPr/>
                    <a:lstStyle/>
                    <a:p>
                      <a:pPr algn="r">
                        <a:lnSpc>
                          <a:spcPct val="115000"/>
                        </a:lnSpc>
                        <a:spcAft>
                          <a:spcPts val="0"/>
                        </a:spcAft>
                      </a:pPr>
                      <a:endParaRPr lang="en-US" sz="1000" dirty="0">
                        <a:latin typeface="Calibri"/>
                        <a:ea typeface="Calibri"/>
                        <a:cs typeface="Arial"/>
                      </a:endParaRPr>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سیستم ایفون</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12</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74">
                <a:tc>
                  <a:txBody>
                    <a:bodyPr/>
                    <a:lstStyle/>
                    <a:p>
                      <a:pPr algn="r">
                        <a:lnSpc>
                          <a:spcPct val="115000"/>
                        </a:lnSpc>
                        <a:spcAft>
                          <a:spcPts val="0"/>
                        </a:spcAft>
                      </a:pPr>
                      <a:r>
                        <a:rPr lang="fa-IR" sz="1000" dirty="0" smtClean="0">
                          <a:latin typeface="Calibri"/>
                          <a:ea typeface="Calibri"/>
                          <a:cs typeface="Arial"/>
                        </a:rPr>
                        <a:t>معمولی</a:t>
                      </a:r>
                      <a:endParaRPr lang="en-US" sz="1000" dirty="0">
                        <a:latin typeface="Calibri"/>
                        <a:ea typeface="Calibri"/>
                        <a:cs typeface="Arial"/>
                      </a:endParaRPr>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انتن تلویزیونو ماهواره</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13</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74">
                <a:tc>
                  <a:txBody>
                    <a:bodyPr/>
                    <a:lstStyle/>
                    <a:p>
                      <a:pPr algn="r">
                        <a:lnSpc>
                          <a:spcPct val="115000"/>
                        </a:lnSpc>
                        <a:spcAft>
                          <a:spcPts val="0"/>
                        </a:spcAft>
                      </a:pPr>
                      <a:r>
                        <a:rPr lang="fa-IR" sz="1100" dirty="0" smtClean="0">
                          <a:solidFill>
                            <a:srgbClr val="000000"/>
                          </a:solidFill>
                          <a:latin typeface="Calibri"/>
                          <a:ea typeface="Calibri"/>
                          <a:cs typeface="Arial"/>
                        </a:rPr>
                        <a:t>مرکزی</a:t>
                      </a:r>
                      <a:endParaRPr lang="en-US" sz="1000" dirty="0">
                        <a:latin typeface="Calibri"/>
                        <a:ea typeface="Calibri"/>
                        <a:cs typeface="Arial"/>
                      </a:endParaRPr>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100">
                          <a:latin typeface="Calibri"/>
                          <a:ea typeface="Calibri"/>
                          <a:cs typeface="Arial"/>
                        </a:rPr>
                        <a:t>.سیستم تلفن</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14</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8">
                <a:tc>
                  <a:txBody>
                    <a:bodyPr/>
                    <a:lstStyle/>
                    <a:p>
                      <a:pPr algn="r">
                        <a:lnSpc>
                          <a:spcPct val="115000"/>
                        </a:lnSpc>
                        <a:spcAft>
                          <a:spcPts val="0"/>
                        </a:spcAft>
                      </a:pPr>
                      <a:r>
                        <a:rPr lang="fa-IR" sz="1100" dirty="0">
                          <a:solidFill>
                            <a:srgbClr val="000000"/>
                          </a:solidFill>
                          <a:latin typeface="Calibri"/>
                          <a:ea typeface="Calibri"/>
                          <a:cs typeface="Arial"/>
                        </a:rPr>
                        <a:t>تک زوج     دو زوج    سه زوج یا بیشتر.        </a:t>
                      </a:r>
                      <a:endParaRPr lang="en-US" sz="1000" dirty="0">
                        <a:latin typeface="Calibri"/>
                        <a:ea typeface="Calibri"/>
                        <a:cs typeface="Arial"/>
                      </a:endParaRPr>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dirty="0">
                          <a:latin typeface="Calibri"/>
                          <a:ea typeface="Calibri"/>
                          <a:cs typeface="Arial"/>
                        </a:rPr>
                        <a:t>خط تلفن هر واحد</a:t>
                      </a:r>
                      <a:endParaRPr lang="en-US" sz="1000" dirty="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15</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74">
                <a:tc>
                  <a:txBody>
                    <a:bodyPr/>
                    <a:lstStyle/>
                    <a:p>
                      <a:pPr algn="r">
                        <a:lnSpc>
                          <a:spcPct val="115000"/>
                        </a:lnSpc>
                        <a:spcAft>
                          <a:spcPts val="0"/>
                        </a:spcAft>
                      </a:pPr>
                      <a:endParaRPr lang="en-US" sz="1000" dirty="0">
                        <a:latin typeface="Calibri"/>
                        <a:ea typeface="Calibri"/>
                        <a:cs typeface="Arial"/>
                      </a:endParaRPr>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سیستم صوتی.     </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16</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74">
                <a:tc>
                  <a:txBody>
                    <a:bodyPr/>
                    <a:lstStyle/>
                    <a:p>
                      <a:endParaRPr lang="en-US" dirty="0"/>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سیستم صوتی هر واحد.  </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17</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74">
                <a:tc>
                  <a:txBody>
                    <a:bodyPr/>
                    <a:lstStyle/>
                    <a:p>
                      <a:endParaRPr lang="en-US"/>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سیستم حفاظت تصویری</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18</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700">
                <a:tc>
                  <a:txBody>
                    <a:bodyPr/>
                    <a:lstStyle/>
                    <a:p>
                      <a:endParaRPr lang="en-US" dirty="0"/>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تجهیزات  اضافی در ساختمان</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1100">
                          <a:latin typeface="Arial"/>
                          <a:ea typeface="Calibri"/>
                          <a:cs typeface="Arial"/>
                        </a:rPr>
                        <a:t> </a:t>
                      </a:r>
                      <a:endParaRPr lang="en-US" sz="1000">
                        <a:latin typeface="Calibri"/>
                        <a:ea typeface="Calibri"/>
                        <a:cs typeface="Arial"/>
                      </a:endParaRPr>
                    </a:p>
                    <a:p>
                      <a:pPr algn="r">
                        <a:lnSpc>
                          <a:spcPct val="115000"/>
                        </a:lnSpc>
                        <a:spcAft>
                          <a:spcPts val="0"/>
                        </a:spcAft>
                      </a:pPr>
                      <a:r>
                        <a:rPr lang="ar-SA" sz="1100">
                          <a:latin typeface="Calibri"/>
                          <a:ea typeface="Calibri"/>
                          <a:cs typeface="Arial"/>
                        </a:rPr>
                        <a:t> 19</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69">
                <a:tc>
                  <a:txBody>
                    <a:bodyPr/>
                    <a:lstStyle/>
                    <a:p>
                      <a:pPr algn="r">
                        <a:lnSpc>
                          <a:spcPct val="115000"/>
                        </a:lnSpc>
                        <a:spcAft>
                          <a:spcPts val="0"/>
                        </a:spcAft>
                      </a:pPr>
                      <a:r>
                        <a:rPr lang="fa-IR" sz="1100" dirty="0">
                          <a:solidFill>
                            <a:srgbClr val="000000"/>
                          </a:solidFill>
                          <a:latin typeface="Calibri"/>
                          <a:ea typeface="Calibri"/>
                          <a:cs typeface="Arial"/>
                        </a:rPr>
                        <a:t>تک کنتور       </a:t>
                      </a:r>
                      <a:r>
                        <a:rPr lang="fa-IR" sz="1100" dirty="0" smtClean="0">
                          <a:solidFill>
                            <a:srgbClr val="000000"/>
                          </a:solidFill>
                          <a:latin typeface="Calibri"/>
                          <a:ea typeface="Calibri"/>
                          <a:cs typeface="Arial"/>
                        </a:rPr>
                        <a:t>فاز      </a:t>
                      </a:r>
                      <a:r>
                        <a:rPr lang="fa-IR" sz="1300" dirty="0">
                          <a:solidFill>
                            <a:srgbClr val="000000"/>
                          </a:solidFill>
                          <a:latin typeface="Calibri"/>
                          <a:ea typeface="Calibri"/>
                          <a:cs typeface="Arial"/>
                        </a:rPr>
                        <a:t>1</a:t>
                      </a:r>
                      <a:r>
                        <a:rPr lang="fa-IR" sz="1100" dirty="0">
                          <a:solidFill>
                            <a:srgbClr val="000000"/>
                          </a:solidFill>
                          <a:latin typeface="Calibri"/>
                          <a:ea typeface="Calibri"/>
                          <a:cs typeface="Arial"/>
                        </a:rPr>
                        <a:t>              امپر.</a:t>
                      </a:r>
                      <a:endParaRPr lang="en-US" sz="1000" dirty="0">
                        <a:latin typeface="Calibri"/>
                        <a:ea typeface="Calibri"/>
                        <a:cs typeface="Arial"/>
                      </a:endParaRPr>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نوع انشعاب برق</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20</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74">
                <a:tc>
                  <a:txBody>
                    <a:bodyPr/>
                    <a:lstStyle/>
                    <a:p>
                      <a:pPr algn="r">
                        <a:lnSpc>
                          <a:spcPct val="115000"/>
                        </a:lnSpc>
                        <a:spcAft>
                          <a:spcPts val="0"/>
                        </a:spcAft>
                      </a:pPr>
                      <a:r>
                        <a:rPr lang="fa-IR" sz="1000" dirty="0" smtClean="0">
                          <a:latin typeface="Calibri"/>
                          <a:ea typeface="Calibri"/>
                          <a:cs typeface="Arial"/>
                        </a:rPr>
                        <a:t>ندارد</a:t>
                      </a:r>
                      <a:endParaRPr lang="en-US" sz="1000" dirty="0">
                        <a:latin typeface="Calibri"/>
                        <a:ea typeface="Calibri"/>
                        <a:cs typeface="Arial"/>
                      </a:endParaRPr>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مولد برق اضطراری</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21</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5446">
                <a:tc>
                  <a:txBody>
                    <a:bodyPr/>
                    <a:lstStyle/>
                    <a:p>
                      <a:pPr algn="r">
                        <a:lnSpc>
                          <a:spcPct val="115000"/>
                        </a:lnSpc>
                        <a:spcAft>
                          <a:spcPts val="0"/>
                        </a:spcAft>
                      </a:pPr>
                      <a:r>
                        <a:rPr lang="fa-IR" sz="1100" dirty="0" smtClean="0">
                          <a:solidFill>
                            <a:srgbClr val="000000"/>
                          </a:solidFill>
                          <a:latin typeface="Calibri"/>
                          <a:ea typeface="Calibri"/>
                          <a:cs typeface="Arial"/>
                        </a:rPr>
                        <a:t>      </a:t>
                      </a:r>
                      <a:r>
                        <a:rPr lang="fa-IR" sz="1100" dirty="0">
                          <a:solidFill>
                            <a:srgbClr val="000000"/>
                          </a:solidFill>
                          <a:latin typeface="Calibri"/>
                          <a:ea typeface="Calibri"/>
                          <a:cs typeface="Arial"/>
                        </a:rPr>
                        <a:t>ندارد                                                      </a:t>
                      </a:r>
                      <a:endParaRPr lang="en-US" sz="1000" dirty="0">
                        <a:latin typeface="Calibri"/>
                        <a:ea typeface="Calibri"/>
                        <a:cs typeface="Arial"/>
                      </a:endParaRPr>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چراغ خطر بالای    ساختمان</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ar-SA" sz="1100">
                          <a:latin typeface="Calibri"/>
                          <a:ea typeface="Calibri"/>
                          <a:cs typeface="Arial"/>
                        </a:rPr>
                        <a:t> 22</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5446">
                <a:tc>
                  <a:txBody>
                    <a:bodyPr/>
                    <a:lstStyle/>
                    <a:p>
                      <a:pPr algn="r">
                        <a:lnSpc>
                          <a:spcPct val="115000"/>
                        </a:lnSpc>
                        <a:spcAft>
                          <a:spcPts val="0"/>
                        </a:spcAft>
                      </a:pPr>
                      <a:r>
                        <a:rPr lang="fa-IR" sz="1100" dirty="0" smtClean="0">
                          <a:solidFill>
                            <a:srgbClr val="000000"/>
                          </a:solidFill>
                          <a:latin typeface="Calibri"/>
                          <a:ea typeface="Calibri"/>
                          <a:cs typeface="Arial"/>
                        </a:rPr>
                        <a:t>ندار</a:t>
                      </a:r>
                      <a:endParaRPr lang="en-US" sz="1000" dirty="0">
                        <a:latin typeface="Calibri"/>
                        <a:ea typeface="Calibri"/>
                        <a:cs typeface="Arial"/>
                      </a:endParaRPr>
                    </a:p>
                  </a:txBody>
                  <a:tcPr marL="64705" marR="64705" marT="0" marB="0">
                    <a:lnL w="381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صاعقه گیر  بالای ساختمان   </a:t>
                      </a:r>
                      <a:endParaRPr lang="en-US" sz="100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ar-SA" sz="1100" dirty="0">
                          <a:latin typeface="Calibri"/>
                          <a:ea typeface="Calibri"/>
                          <a:cs typeface="Arial"/>
                        </a:rPr>
                        <a:t> 23</a:t>
                      </a:r>
                      <a:endParaRPr lang="en-US" sz="1000" dirty="0">
                        <a:latin typeface="Calibri"/>
                        <a:ea typeface="Calibri"/>
                        <a:cs typeface="Arial"/>
                      </a:endParaRPr>
                    </a:p>
                  </a:txBody>
                  <a:tcPr marL="64705" marR="64705" marT="0" marB="0">
                    <a:lnL w="12700" cap="flat" cmpd="sng"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08163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6830619"/>
              </p:ext>
            </p:extLst>
          </p:nvPr>
        </p:nvGraphicFramePr>
        <p:xfrm>
          <a:off x="-5114" y="0"/>
          <a:ext cx="9144000" cy="6705599"/>
        </p:xfrm>
        <a:graphic>
          <a:graphicData uri="http://schemas.openxmlformats.org/drawingml/2006/table">
            <a:tbl>
              <a:tblPr/>
              <a:tblGrid>
                <a:gridCol w="9144000"/>
              </a:tblGrid>
              <a:tr h="1462916">
                <a:tc>
                  <a:txBody>
                    <a:bodyPr/>
                    <a:lstStyle/>
                    <a:p>
                      <a:pPr marL="457200" algn="r">
                        <a:lnSpc>
                          <a:spcPct val="115000"/>
                        </a:lnSpc>
                        <a:spcAft>
                          <a:spcPts val="0"/>
                        </a:spcAft>
                      </a:pPr>
                      <a:r>
                        <a:rPr lang="ar-SA" sz="1500" dirty="0">
                          <a:solidFill>
                            <a:srgbClr val="000000"/>
                          </a:solidFill>
                          <a:latin typeface="Calibri"/>
                          <a:ea typeface="Calibri"/>
                          <a:cs typeface="Arial"/>
                        </a:rPr>
                        <a:t>کیفیت کلی اجرای تاسیسات الکتریکی:               </a:t>
                      </a:r>
                      <a:r>
                        <a:rPr lang="ar-SA" sz="1300" dirty="0" smtClean="0">
                          <a:solidFill>
                            <a:srgbClr val="000000"/>
                          </a:solidFill>
                          <a:latin typeface="Calibri"/>
                          <a:ea typeface="Calibri"/>
                          <a:cs typeface="Arial"/>
                        </a:rPr>
                        <a:t>مورد </a:t>
                      </a:r>
                      <a:r>
                        <a:rPr lang="ar-SA" sz="1300" dirty="0">
                          <a:solidFill>
                            <a:srgbClr val="000000"/>
                          </a:solidFill>
                          <a:latin typeface="Calibri"/>
                          <a:ea typeface="Calibri"/>
                          <a:cs typeface="Arial"/>
                        </a:rPr>
                        <a:t>قبول نیست</a:t>
                      </a:r>
                      <a:endParaRPr lang="en-US" sz="1000" dirty="0">
                        <a:latin typeface="Calibri"/>
                        <a:ea typeface="Calibri"/>
                        <a:cs typeface="Arial"/>
                      </a:endParaRPr>
                    </a:p>
                  </a:txBody>
                  <a:tcPr marL="63950" marR="6395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0372">
                <a:tc>
                  <a:txBody>
                    <a:bodyPr/>
                    <a:lstStyle/>
                    <a:p>
                      <a:pPr algn="r">
                        <a:lnSpc>
                          <a:spcPct val="115000"/>
                        </a:lnSpc>
                        <a:spcAft>
                          <a:spcPts val="0"/>
                        </a:spcAft>
                      </a:pPr>
                      <a:r>
                        <a:rPr lang="ar-SA" sz="1300" dirty="0">
                          <a:solidFill>
                            <a:srgbClr val="000000"/>
                          </a:solidFill>
                          <a:latin typeface="Calibri"/>
                          <a:ea typeface="Calibri"/>
                          <a:cs typeface="Arial"/>
                        </a:rPr>
                        <a:t>مصالح مصرفی مطابق استاندارد های </a:t>
                      </a:r>
                      <a:r>
                        <a:rPr lang="ar-SA" sz="1300" dirty="0" smtClean="0">
                          <a:solidFill>
                            <a:srgbClr val="000000"/>
                          </a:solidFill>
                          <a:latin typeface="Calibri"/>
                          <a:ea typeface="Calibri"/>
                          <a:cs typeface="Arial"/>
                        </a:rPr>
                        <a:t>ملی</a:t>
                      </a:r>
                      <a:r>
                        <a:rPr lang="fa-IR" sz="1300" dirty="0" smtClean="0">
                          <a:solidFill>
                            <a:srgbClr val="000000"/>
                          </a:solidFill>
                          <a:latin typeface="Calibri"/>
                          <a:ea typeface="Calibri"/>
                          <a:cs typeface="Arial"/>
                        </a:rPr>
                        <a:t>:</a:t>
                      </a:r>
                      <a:r>
                        <a:rPr lang="fa-IR" sz="1300" baseline="0" dirty="0" smtClean="0">
                          <a:solidFill>
                            <a:srgbClr val="000000"/>
                          </a:solidFill>
                          <a:latin typeface="Calibri"/>
                          <a:ea typeface="Calibri"/>
                          <a:cs typeface="Arial"/>
                        </a:rPr>
                        <a:t>        </a:t>
                      </a:r>
                      <a:r>
                        <a:rPr lang="ar-SA" sz="1300" dirty="0" smtClean="0">
                          <a:solidFill>
                            <a:srgbClr val="000000"/>
                          </a:solidFill>
                          <a:latin typeface="Calibri"/>
                          <a:ea typeface="Calibri"/>
                          <a:cs typeface="Arial"/>
                        </a:rPr>
                        <a:t>نمی </a:t>
                      </a:r>
                      <a:r>
                        <a:rPr lang="ar-SA" sz="1300" dirty="0">
                          <a:solidFill>
                            <a:srgbClr val="000000"/>
                          </a:solidFill>
                          <a:latin typeface="Calibri"/>
                          <a:ea typeface="Calibri"/>
                          <a:cs typeface="Arial"/>
                        </a:rPr>
                        <a:t>باشد</a:t>
                      </a:r>
                      <a:endParaRPr lang="en-US" sz="1000" dirty="0">
                        <a:latin typeface="Calibri"/>
                        <a:ea typeface="Calibri"/>
                        <a:cs typeface="Arial"/>
                      </a:endParaRPr>
                    </a:p>
                  </a:txBody>
                  <a:tcPr marL="63950" marR="6395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2311">
                <a:tc>
                  <a:txBody>
                    <a:bodyPr/>
                    <a:lstStyle/>
                    <a:p>
                      <a:pPr algn="r">
                        <a:lnSpc>
                          <a:spcPct val="115000"/>
                        </a:lnSpc>
                        <a:spcAft>
                          <a:spcPts val="0"/>
                        </a:spcAft>
                      </a:pPr>
                      <a:r>
                        <a:rPr lang="ar-SA" sz="1300" dirty="0">
                          <a:latin typeface="Calibri"/>
                          <a:ea typeface="Calibri"/>
                          <a:cs typeface="Arial"/>
                        </a:rPr>
                        <a:t>تاییدیه ناظر</a:t>
                      </a:r>
                      <a:r>
                        <a:rPr lang="ar-SA" sz="1500" dirty="0">
                          <a:latin typeface="Calibri"/>
                          <a:ea typeface="Calibri"/>
                          <a:cs typeface="Arial"/>
                        </a:rPr>
                        <a:t> تاسیسات الکتریکی</a:t>
                      </a:r>
                      <a:r>
                        <a:rPr lang="ar-SA" sz="1300" dirty="0">
                          <a:latin typeface="Calibri"/>
                          <a:ea typeface="Calibri"/>
                          <a:cs typeface="Arial"/>
                        </a:rPr>
                        <a:t>  : نام ونام خانوادگی:                                        تاریخ:                                                                                                                                 مهر وامضاء:</a:t>
                      </a:r>
                      <a:endParaRPr lang="en-US" sz="1000" dirty="0">
                        <a:latin typeface="Calibri"/>
                        <a:ea typeface="Calibri"/>
                        <a:cs typeface="Arial"/>
                      </a:endParaRPr>
                    </a:p>
                  </a:txBody>
                  <a:tcPr marL="63950" marR="6395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11941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331134"/>
          </a:xfrm>
          <a:prstGeom prst="rect">
            <a:avLst/>
          </a:prstGeom>
        </p:spPr>
        <p:txBody>
          <a:bodyPr wrap="square">
            <a:spAutoFit/>
          </a:bodyPr>
          <a:lstStyle/>
          <a:p>
            <a:pPr algn="r">
              <a:lnSpc>
                <a:spcPct val="115000"/>
              </a:lnSpc>
              <a:spcAft>
                <a:spcPts val="0"/>
              </a:spcAft>
            </a:pPr>
            <a:r>
              <a:rPr lang="ar-SA" dirty="0">
                <a:ea typeface="Calibri"/>
              </a:rPr>
              <a:t>درتاریخ   /   /    وبه شماره:                  دردفتر سازمان نظام مهندسی ساختمان             استان دفتر نمایندگی ثبت گردید.</a:t>
            </a:r>
            <a:endParaRPr lang="en-US" sz="1050" dirty="0">
              <a:ea typeface="Calibri"/>
              <a:cs typeface="Arial"/>
            </a:endParaRPr>
          </a:p>
          <a:p>
            <a:pPr algn="r">
              <a:lnSpc>
                <a:spcPct val="115000"/>
              </a:lnSpc>
              <a:spcAft>
                <a:spcPts val="0"/>
              </a:spcAft>
            </a:pPr>
            <a:r>
              <a:rPr lang="ar-SA" dirty="0">
                <a:ea typeface="Calibri"/>
              </a:rPr>
              <a:t>نام نام خانوادگی مسئول سازمان نظام مهندسی ساختمان استان:</a:t>
            </a:r>
            <a:endParaRPr lang="en-US" sz="1050" dirty="0">
              <a:ea typeface="Calibri"/>
              <a:cs typeface="Arial"/>
            </a:endParaRPr>
          </a:p>
          <a:p>
            <a:pPr>
              <a:lnSpc>
                <a:spcPct val="115000"/>
              </a:lnSpc>
              <a:spcAft>
                <a:spcPts val="0"/>
              </a:spcAft>
            </a:pPr>
            <a:r>
              <a:rPr lang="ar-SA" sz="1600" dirty="0">
                <a:ea typeface="Calibri"/>
              </a:rPr>
              <a:t>مهروامضاءمقام مسئول سازمان نظام مهندسی ساختمان استان </a:t>
            </a:r>
            <a:endParaRPr lang="en-US" sz="1050" dirty="0">
              <a:ea typeface="Calibri"/>
              <a:cs typeface="Arial"/>
            </a:endParaRPr>
          </a:p>
        </p:txBody>
      </p:sp>
    </p:spTree>
    <p:extLst>
      <p:ext uri="{BB962C8B-B14F-4D97-AF65-F5344CB8AC3E}">
        <p14:creationId xmlns:p14="http://schemas.microsoft.com/office/powerpoint/2010/main" val="5707198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New folder (3)\DSC022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827" y="188641"/>
            <a:ext cx="3659198" cy="3339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Administrator\Desktop\New folder (3)\DSC022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13" y="3868819"/>
            <a:ext cx="3995936" cy="29969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421" y="647779"/>
            <a:ext cx="446449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5008" y="980728"/>
            <a:ext cx="4824536" cy="523220"/>
          </a:xfrm>
          <a:prstGeom prst="rect">
            <a:avLst/>
          </a:prstGeom>
          <a:noFill/>
        </p:spPr>
        <p:txBody>
          <a:bodyPr wrap="square" rtlCol="0">
            <a:spAutoFit/>
          </a:bodyPr>
          <a:lstStyle/>
          <a:p>
            <a:r>
              <a:rPr lang="fa-IR" sz="2800" b="1" dirty="0" smtClean="0"/>
              <a:t>نمای روبه روی ساختمان</a:t>
            </a:r>
            <a:endParaRPr lang="en-US" sz="2800" b="1" dirty="0"/>
          </a:p>
        </p:txBody>
      </p:sp>
      <p:sp>
        <p:nvSpPr>
          <p:cNvPr id="3" name="TextBox 2"/>
          <p:cNvSpPr txBox="1"/>
          <p:nvPr/>
        </p:nvSpPr>
        <p:spPr>
          <a:xfrm>
            <a:off x="467544" y="2060848"/>
            <a:ext cx="3731205" cy="4401205"/>
          </a:xfrm>
          <a:prstGeom prst="rect">
            <a:avLst/>
          </a:prstGeom>
          <a:noFill/>
        </p:spPr>
        <p:txBody>
          <a:bodyPr wrap="square" rtlCol="0">
            <a:spAutoFit/>
          </a:bodyPr>
          <a:lstStyle/>
          <a:p>
            <a:r>
              <a:rPr lang="fa-IR" sz="2800" b="1" dirty="0" smtClean="0"/>
              <a:t>ساخمان دو واحده است که مصالح آن کلا از بلوک سیمانی و در بعضی قسمت ها از آجراستفاده شده است .سقف قسمتی از ساختمان طاق ضربی است و قسمت دیگر آن چوبی است</a:t>
            </a:r>
            <a:r>
              <a:rPr lang="fa-IR" dirty="0" smtClean="0"/>
              <a:t>.</a:t>
            </a:r>
            <a:endParaRPr lang="en-US" dirty="0"/>
          </a:p>
        </p:txBody>
      </p:sp>
      <p:sp>
        <p:nvSpPr>
          <p:cNvPr id="4" name="Freeform 3"/>
          <p:cNvSpPr/>
          <p:nvPr/>
        </p:nvSpPr>
        <p:spPr>
          <a:xfrm>
            <a:off x="7031421" y="315310"/>
            <a:ext cx="2002220" cy="3736428"/>
          </a:xfrm>
          <a:custGeom>
            <a:avLst/>
            <a:gdLst>
              <a:gd name="connsiteX0" fmla="*/ 1828800 w 2002220"/>
              <a:gd name="connsiteY0" fmla="*/ 283780 h 3736428"/>
              <a:gd name="connsiteX1" fmla="*/ 1749972 w 2002220"/>
              <a:gd name="connsiteY1" fmla="*/ 204952 h 3736428"/>
              <a:gd name="connsiteX2" fmla="*/ 1702676 w 2002220"/>
              <a:gd name="connsiteY2" fmla="*/ 189187 h 3736428"/>
              <a:gd name="connsiteX3" fmla="*/ 1592317 w 2002220"/>
              <a:gd name="connsiteY3" fmla="*/ 141890 h 3736428"/>
              <a:gd name="connsiteX4" fmla="*/ 1497724 w 2002220"/>
              <a:gd name="connsiteY4" fmla="*/ 110359 h 3736428"/>
              <a:gd name="connsiteX5" fmla="*/ 1418896 w 2002220"/>
              <a:gd name="connsiteY5" fmla="*/ 94593 h 3736428"/>
              <a:gd name="connsiteX6" fmla="*/ 1277007 w 2002220"/>
              <a:gd name="connsiteY6" fmla="*/ 47297 h 3736428"/>
              <a:gd name="connsiteX7" fmla="*/ 1119351 w 2002220"/>
              <a:gd name="connsiteY7" fmla="*/ 0 h 3736428"/>
              <a:gd name="connsiteX8" fmla="*/ 851338 w 2002220"/>
              <a:gd name="connsiteY8" fmla="*/ 15766 h 3736428"/>
              <a:gd name="connsiteX9" fmla="*/ 772510 w 2002220"/>
              <a:gd name="connsiteY9" fmla="*/ 47297 h 3736428"/>
              <a:gd name="connsiteX10" fmla="*/ 709448 w 2002220"/>
              <a:gd name="connsiteY10" fmla="*/ 63062 h 3736428"/>
              <a:gd name="connsiteX11" fmla="*/ 599089 w 2002220"/>
              <a:gd name="connsiteY11" fmla="*/ 110359 h 3736428"/>
              <a:gd name="connsiteX12" fmla="*/ 488731 w 2002220"/>
              <a:gd name="connsiteY12" fmla="*/ 173421 h 3736428"/>
              <a:gd name="connsiteX13" fmla="*/ 409903 w 2002220"/>
              <a:gd name="connsiteY13" fmla="*/ 252249 h 3736428"/>
              <a:gd name="connsiteX14" fmla="*/ 346841 w 2002220"/>
              <a:gd name="connsiteY14" fmla="*/ 315311 h 3736428"/>
              <a:gd name="connsiteX15" fmla="*/ 299545 w 2002220"/>
              <a:gd name="connsiteY15" fmla="*/ 378373 h 3736428"/>
              <a:gd name="connsiteX16" fmla="*/ 236482 w 2002220"/>
              <a:gd name="connsiteY16" fmla="*/ 457200 h 3736428"/>
              <a:gd name="connsiteX17" fmla="*/ 157655 w 2002220"/>
              <a:gd name="connsiteY17" fmla="*/ 583324 h 3736428"/>
              <a:gd name="connsiteX18" fmla="*/ 126124 w 2002220"/>
              <a:gd name="connsiteY18" fmla="*/ 614856 h 3736428"/>
              <a:gd name="connsiteX19" fmla="*/ 94593 w 2002220"/>
              <a:gd name="connsiteY19" fmla="*/ 725214 h 3736428"/>
              <a:gd name="connsiteX20" fmla="*/ 63062 w 2002220"/>
              <a:gd name="connsiteY20" fmla="*/ 772511 h 3736428"/>
              <a:gd name="connsiteX21" fmla="*/ 15765 w 2002220"/>
              <a:gd name="connsiteY21" fmla="*/ 882869 h 3736428"/>
              <a:gd name="connsiteX22" fmla="*/ 0 w 2002220"/>
              <a:gd name="connsiteY22" fmla="*/ 945931 h 3736428"/>
              <a:gd name="connsiteX23" fmla="*/ 31531 w 2002220"/>
              <a:gd name="connsiteY23" fmla="*/ 1497724 h 3736428"/>
              <a:gd name="connsiteX24" fmla="*/ 78827 w 2002220"/>
              <a:gd name="connsiteY24" fmla="*/ 1623849 h 3736428"/>
              <a:gd name="connsiteX25" fmla="*/ 126124 w 2002220"/>
              <a:gd name="connsiteY25" fmla="*/ 1734207 h 3736428"/>
              <a:gd name="connsiteX26" fmla="*/ 173420 w 2002220"/>
              <a:gd name="connsiteY26" fmla="*/ 1907628 h 3736428"/>
              <a:gd name="connsiteX27" fmla="*/ 268013 w 2002220"/>
              <a:gd name="connsiteY27" fmla="*/ 2002221 h 3736428"/>
              <a:gd name="connsiteX28" fmla="*/ 299545 w 2002220"/>
              <a:gd name="connsiteY28" fmla="*/ 2049518 h 3736428"/>
              <a:gd name="connsiteX29" fmla="*/ 315310 w 2002220"/>
              <a:gd name="connsiteY29" fmla="*/ 2112580 h 3736428"/>
              <a:gd name="connsiteX30" fmla="*/ 331076 w 2002220"/>
              <a:gd name="connsiteY30" fmla="*/ 2191407 h 3736428"/>
              <a:gd name="connsiteX31" fmla="*/ 362607 w 2002220"/>
              <a:gd name="connsiteY31" fmla="*/ 2301766 h 3736428"/>
              <a:gd name="connsiteX32" fmla="*/ 394138 w 2002220"/>
              <a:gd name="connsiteY32" fmla="*/ 2490952 h 3736428"/>
              <a:gd name="connsiteX33" fmla="*/ 378372 w 2002220"/>
              <a:gd name="connsiteY33" fmla="*/ 3074276 h 3736428"/>
              <a:gd name="connsiteX34" fmla="*/ 362607 w 2002220"/>
              <a:gd name="connsiteY34" fmla="*/ 3121573 h 3736428"/>
              <a:gd name="connsiteX35" fmla="*/ 346841 w 2002220"/>
              <a:gd name="connsiteY35" fmla="*/ 3200400 h 3736428"/>
              <a:gd name="connsiteX36" fmla="*/ 315310 w 2002220"/>
              <a:gd name="connsiteY36" fmla="*/ 3294993 h 3736428"/>
              <a:gd name="connsiteX37" fmla="*/ 299545 w 2002220"/>
              <a:gd name="connsiteY37" fmla="*/ 3342290 h 3736428"/>
              <a:gd name="connsiteX38" fmla="*/ 283779 w 2002220"/>
              <a:gd name="connsiteY38" fmla="*/ 3389587 h 3736428"/>
              <a:gd name="connsiteX39" fmla="*/ 252248 w 2002220"/>
              <a:gd name="connsiteY39" fmla="*/ 3499945 h 3736428"/>
              <a:gd name="connsiteX40" fmla="*/ 283779 w 2002220"/>
              <a:gd name="connsiteY40" fmla="*/ 3657600 h 3736428"/>
              <a:gd name="connsiteX41" fmla="*/ 331076 w 2002220"/>
              <a:gd name="connsiteY41" fmla="*/ 3673366 h 3736428"/>
              <a:gd name="connsiteX42" fmla="*/ 394138 w 2002220"/>
              <a:gd name="connsiteY42" fmla="*/ 3704897 h 3736428"/>
              <a:gd name="connsiteX43" fmla="*/ 504496 w 2002220"/>
              <a:gd name="connsiteY43" fmla="*/ 3720662 h 3736428"/>
              <a:gd name="connsiteX44" fmla="*/ 567558 w 2002220"/>
              <a:gd name="connsiteY44" fmla="*/ 3736428 h 3736428"/>
              <a:gd name="connsiteX45" fmla="*/ 1166648 w 2002220"/>
              <a:gd name="connsiteY45" fmla="*/ 3720662 h 3736428"/>
              <a:gd name="connsiteX46" fmla="*/ 1261241 w 2002220"/>
              <a:gd name="connsiteY46" fmla="*/ 3689131 h 3736428"/>
              <a:gd name="connsiteX47" fmla="*/ 1355834 w 2002220"/>
              <a:gd name="connsiteY47" fmla="*/ 3641835 h 3736428"/>
              <a:gd name="connsiteX48" fmla="*/ 1403131 w 2002220"/>
              <a:gd name="connsiteY48" fmla="*/ 3626069 h 3736428"/>
              <a:gd name="connsiteX49" fmla="*/ 1529255 w 2002220"/>
              <a:gd name="connsiteY49" fmla="*/ 3563007 h 3736428"/>
              <a:gd name="connsiteX50" fmla="*/ 1608082 w 2002220"/>
              <a:gd name="connsiteY50" fmla="*/ 3468414 h 3736428"/>
              <a:gd name="connsiteX51" fmla="*/ 1671145 w 2002220"/>
              <a:gd name="connsiteY51" fmla="*/ 3389587 h 3736428"/>
              <a:gd name="connsiteX52" fmla="*/ 1749972 w 2002220"/>
              <a:gd name="connsiteY52" fmla="*/ 3279228 h 3736428"/>
              <a:gd name="connsiteX53" fmla="*/ 1797269 w 2002220"/>
              <a:gd name="connsiteY53" fmla="*/ 3184635 h 3736428"/>
              <a:gd name="connsiteX54" fmla="*/ 1860331 w 2002220"/>
              <a:gd name="connsiteY54" fmla="*/ 3074276 h 3736428"/>
              <a:gd name="connsiteX55" fmla="*/ 1907627 w 2002220"/>
              <a:gd name="connsiteY55" fmla="*/ 2916621 h 3736428"/>
              <a:gd name="connsiteX56" fmla="*/ 1923393 w 2002220"/>
              <a:gd name="connsiteY56" fmla="*/ 2806262 h 3736428"/>
              <a:gd name="connsiteX57" fmla="*/ 1939158 w 2002220"/>
              <a:gd name="connsiteY57" fmla="*/ 2727435 h 3736428"/>
              <a:gd name="connsiteX58" fmla="*/ 1954924 w 2002220"/>
              <a:gd name="connsiteY58" fmla="*/ 1655380 h 3736428"/>
              <a:gd name="connsiteX59" fmla="*/ 1970689 w 2002220"/>
              <a:gd name="connsiteY59" fmla="*/ 1608083 h 3736428"/>
              <a:gd name="connsiteX60" fmla="*/ 1986455 w 2002220"/>
              <a:gd name="connsiteY60" fmla="*/ 1371600 h 3736428"/>
              <a:gd name="connsiteX61" fmla="*/ 2002220 w 2002220"/>
              <a:gd name="connsiteY61" fmla="*/ 1213945 h 3736428"/>
              <a:gd name="connsiteX62" fmla="*/ 1986455 w 2002220"/>
              <a:gd name="connsiteY62" fmla="*/ 756745 h 3736428"/>
              <a:gd name="connsiteX63" fmla="*/ 1923393 w 2002220"/>
              <a:gd name="connsiteY63" fmla="*/ 504497 h 3736428"/>
              <a:gd name="connsiteX64" fmla="*/ 1891862 w 2002220"/>
              <a:gd name="connsiteY64" fmla="*/ 457200 h 3736428"/>
              <a:gd name="connsiteX65" fmla="*/ 1844565 w 2002220"/>
              <a:gd name="connsiteY65" fmla="*/ 299545 h 3736428"/>
              <a:gd name="connsiteX66" fmla="*/ 1813034 w 2002220"/>
              <a:gd name="connsiteY66" fmla="*/ 252249 h 3736428"/>
              <a:gd name="connsiteX67" fmla="*/ 1765738 w 2002220"/>
              <a:gd name="connsiteY67" fmla="*/ 220718 h 373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02220" h="3736428">
                <a:moveTo>
                  <a:pt x="1828800" y="283780"/>
                </a:moveTo>
                <a:cubicBezTo>
                  <a:pt x="1802524" y="257504"/>
                  <a:pt x="1779700" y="227248"/>
                  <a:pt x="1749972" y="204952"/>
                </a:cubicBezTo>
                <a:cubicBezTo>
                  <a:pt x="1736678" y="194981"/>
                  <a:pt x="1717540" y="196619"/>
                  <a:pt x="1702676" y="189187"/>
                </a:cubicBezTo>
                <a:cubicBezTo>
                  <a:pt x="1565106" y="120403"/>
                  <a:pt x="1756375" y="191108"/>
                  <a:pt x="1592317" y="141890"/>
                </a:cubicBezTo>
                <a:cubicBezTo>
                  <a:pt x="1560482" y="132339"/>
                  <a:pt x="1529789" y="119104"/>
                  <a:pt x="1497724" y="110359"/>
                </a:cubicBezTo>
                <a:cubicBezTo>
                  <a:pt x="1471872" y="103308"/>
                  <a:pt x="1444661" y="101955"/>
                  <a:pt x="1418896" y="94593"/>
                </a:cubicBezTo>
                <a:cubicBezTo>
                  <a:pt x="1370960" y="80897"/>
                  <a:pt x="1325893" y="57075"/>
                  <a:pt x="1277007" y="47297"/>
                </a:cubicBezTo>
                <a:cubicBezTo>
                  <a:pt x="1170429" y="25981"/>
                  <a:pt x="1223059" y="41483"/>
                  <a:pt x="1119351" y="0"/>
                </a:cubicBezTo>
                <a:cubicBezTo>
                  <a:pt x="1030013" y="5255"/>
                  <a:pt x="940009" y="3674"/>
                  <a:pt x="851338" y="15766"/>
                </a:cubicBezTo>
                <a:cubicBezTo>
                  <a:pt x="823297" y="19590"/>
                  <a:pt x="799358" y="38348"/>
                  <a:pt x="772510" y="47297"/>
                </a:cubicBezTo>
                <a:cubicBezTo>
                  <a:pt x="751954" y="54149"/>
                  <a:pt x="730282" y="57109"/>
                  <a:pt x="709448" y="63062"/>
                </a:cubicBezTo>
                <a:cubicBezTo>
                  <a:pt x="669926" y="74354"/>
                  <a:pt x="634490" y="88233"/>
                  <a:pt x="599089" y="110359"/>
                </a:cubicBezTo>
                <a:cubicBezTo>
                  <a:pt x="490009" y="178535"/>
                  <a:pt x="581651" y="142448"/>
                  <a:pt x="488731" y="173421"/>
                </a:cubicBezTo>
                <a:cubicBezTo>
                  <a:pt x="397641" y="234147"/>
                  <a:pt x="479972" y="170501"/>
                  <a:pt x="409903" y="252249"/>
                </a:cubicBezTo>
                <a:cubicBezTo>
                  <a:pt x="390557" y="274820"/>
                  <a:pt x="366417" y="292939"/>
                  <a:pt x="346841" y="315311"/>
                </a:cubicBezTo>
                <a:cubicBezTo>
                  <a:pt x="329538" y="335086"/>
                  <a:pt x="316366" y="358187"/>
                  <a:pt x="299545" y="378373"/>
                </a:cubicBezTo>
                <a:cubicBezTo>
                  <a:pt x="239951" y="449886"/>
                  <a:pt x="294951" y="363649"/>
                  <a:pt x="236482" y="457200"/>
                </a:cubicBezTo>
                <a:cubicBezTo>
                  <a:pt x="224622" y="476176"/>
                  <a:pt x="178244" y="557587"/>
                  <a:pt x="157655" y="583324"/>
                </a:cubicBezTo>
                <a:cubicBezTo>
                  <a:pt x="148370" y="594931"/>
                  <a:pt x="136634" y="604345"/>
                  <a:pt x="126124" y="614856"/>
                </a:cubicBezTo>
                <a:cubicBezTo>
                  <a:pt x="121074" y="635057"/>
                  <a:pt x="105900" y="702600"/>
                  <a:pt x="94593" y="725214"/>
                </a:cubicBezTo>
                <a:cubicBezTo>
                  <a:pt x="86119" y="742162"/>
                  <a:pt x="73572" y="756745"/>
                  <a:pt x="63062" y="772511"/>
                </a:cubicBezTo>
                <a:cubicBezTo>
                  <a:pt x="17796" y="953568"/>
                  <a:pt x="81093" y="730436"/>
                  <a:pt x="15765" y="882869"/>
                </a:cubicBezTo>
                <a:cubicBezTo>
                  <a:pt x="7230" y="902785"/>
                  <a:pt x="5255" y="924910"/>
                  <a:pt x="0" y="945931"/>
                </a:cubicBezTo>
                <a:cubicBezTo>
                  <a:pt x="4942" y="1089250"/>
                  <a:pt x="-6805" y="1325210"/>
                  <a:pt x="31531" y="1497724"/>
                </a:cubicBezTo>
                <a:cubicBezTo>
                  <a:pt x="38913" y="1530942"/>
                  <a:pt x="70640" y="1599288"/>
                  <a:pt x="78827" y="1623849"/>
                </a:cubicBezTo>
                <a:cubicBezTo>
                  <a:pt x="112762" y="1725652"/>
                  <a:pt x="70705" y="1651079"/>
                  <a:pt x="126124" y="1734207"/>
                </a:cubicBezTo>
                <a:cubicBezTo>
                  <a:pt x="134617" y="1785165"/>
                  <a:pt x="140574" y="1862465"/>
                  <a:pt x="173420" y="1907628"/>
                </a:cubicBezTo>
                <a:cubicBezTo>
                  <a:pt x="199647" y="1943691"/>
                  <a:pt x="236482" y="1970690"/>
                  <a:pt x="268013" y="2002221"/>
                </a:cubicBezTo>
                <a:cubicBezTo>
                  <a:pt x="281411" y="2015619"/>
                  <a:pt x="289034" y="2033752"/>
                  <a:pt x="299545" y="2049518"/>
                </a:cubicBezTo>
                <a:cubicBezTo>
                  <a:pt x="304800" y="2070539"/>
                  <a:pt x="310610" y="2091428"/>
                  <a:pt x="315310" y="2112580"/>
                </a:cubicBezTo>
                <a:cubicBezTo>
                  <a:pt x="321123" y="2138738"/>
                  <a:pt x="324577" y="2165411"/>
                  <a:pt x="331076" y="2191407"/>
                </a:cubicBezTo>
                <a:cubicBezTo>
                  <a:pt x="355469" y="2288978"/>
                  <a:pt x="340494" y="2183834"/>
                  <a:pt x="362607" y="2301766"/>
                </a:cubicBezTo>
                <a:cubicBezTo>
                  <a:pt x="374389" y="2364603"/>
                  <a:pt x="394138" y="2490952"/>
                  <a:pt x="394138" y="2490952"/>
                </a:cubicBezTo>
                <a:cubicBezTo>
                  <a:pt x="388883" y="2685393"/>
                  <a:pt x="388085" y="2880006"/>
                  <a:pt x="378372" y="3074276"/>
                </a:cubicBezTo>
                <a:cubicBezTo>
                  <a:pt x="377542" y="3090874"/>
                  <a:pt x="366638" y="3105451"/>
                  <a:pt x="362607" y="3121573"/>
                </a:cubicBezTo>
                <a:cubicBezTo>
                  <a:pt x="356108" y="3147569"/>
                  <a:pt x="353892" y="3174548"/>
                  <a:pt x="346841" y="3200400"/>
                </a:cubicBezTo>
                <a:cubicBezTo>
                  <a:pt x="338096" y="3232465"/>
                  <a:pt x="325820" y="3263462"/>
                  <a:pt x="315310" y="3294993"/>
                </a:cubicBezTo>
                <a:lnTo>
                  <a:pt x="299545" y="3342290"/>
                </a:lnTo>
                <a:cubicBezTo>
                  <a:pt x="294290" y="3358056"/>
                  <a:pt x="287810" y="3373465"/>
                  <a:pt x="283779" y="3389587"/>
                </a:cubicBezTo>
                <a:cubicBezTo>
                  <a:pt x="263982" y="3468771"/>
                  <a:pt x="274865" y="3432093"/>
                  <a:pt x="252248" y="3499945"/>
                </a:cubicBezTo>
                <a:cubicBezTo>
                  <a:pt x="262758" y="3552497"/>
                  <a:pt x="261602" y="3608811"/>
                  <a:pt x="283779" y="3657600"/>
                </a:cubicBezTo>
                <a:cubicBezTo>
                  <a:pt x="290656" y="3672729"/>
                  <a:pt x="315801" y="3666820"/>
                  <a:pt x="331076" y="3673366"/>
                </a:cubicBezTo>
                <a:cubicBezTo>
                  <a:pt x="352678" y="3682624"/>
                  <a:pt x="371464" y="3698713"/>
                  <a:pt x="394138" y="3704897"/>
                </a:cubicBezTo>
                <a:cubicBezTo>
                  <a:pt x="429988" y="3714674"/>
                  <a:pt x="467936" y="3714015"/>
                  <a:pt x="504496" y="3720662"/>
                </a:cubicBezTo>
                <a:cubicBezTo>
                  <a:pt x="525814" y="3724538"/>
                  <a:pt x="546537" y="3731173"/>
                  <a:pt x="567558" y="3736428"/>
                </a:cubicBezTo>
                <a:cubicBezTo>
                  <a:pt x="767255" y="3731173"/>
                  <a:pt x="967345" y="3734251"/>
                  <a:pt x="1166648" y="3720662"/>
                </a:cubicBezTo>
                <a:cubicBezTo>
                  <a:pt x="1199808" y="3718401"/>
                  <a:pt x="1231513" y="3703995"/>
                  <a:pt x="1261241" y="3689131"/>
                </a:cubicBezTo>
                <a:cubicBezTo>
                  <a:pt x="1292772" y="3673366"/>
                  <a:pt x="1323620" y="3656152"/>
                  <a:pt x="1355834" y="3641835"/>
                </a:cubicBezTo>
                <a:cubicBezTo>
                  <a:pt x="1371020" y="3635086"/>
                  <a:pt x="1388267" y="3633501"/>
                  <a:pt x="1403131" y="3626069"/>
                </a:cubicBezTo>
                <a:cubicBezTo>
                  <a:pt x="1552056" y="3551607"/>
                  <a:pt x="1422600" y="3598559"/>
                  <a:pt x="1529255" y="3563007"/>
                </a:cubicBezTo>
                <a:cubicBezTo>
                  <a:pt x="1607540" y="3445580"/>
                  <a:pt x="1506925" y="3589803"/>
                  <a:pt x="1608082" y="3468414"/>
                </a:cubicBezTo>
                <a:cubicBezTo>
                  <a:pt x="1707506" y="3349104"/>
                  <a:pt x="1579422" y="3481307"/>
                  <a:pt x="1671145" y="3389587"/>
                </a:cubicBezTo>
                <a:cubicBezTo>
                  <a:pt x="1700112" y="3302682"/>
                  <a:pt x="1668358" y="3374445"/>
                  <a:pt x="1749972" y="3279228"/>
                </a:cubicBezTo>
                <a:cubicBezTo>
                  <a:pt x="1804188" y="3215975"/>
                  <a:pt x="1763700" y="3251773"/>
                  <a:pt x="1797269" y="3184635"/>
                </a:cubicBezTo>
                <a:cubicBezTo>
                  <a:pt x="1854147" y="3070881"/>
                  <a:pt x="1805057" y="3212461"/>
                  <a:pt x="1860331" y="3074276"/>
                </a:cubicBezTo>
                <a:cubicBezTo>
                  <a:pt x="1874045" y="3039992"/>
                  <a:pt x="1899884" y="2959210"/>
                  <a:pt x="1907627" y="2916621"/>
                </a:cubicBezTo>
                <a:cubicBezTo>
                  <a:pt x="1914274" y="2880061"/>
                  <a:pt x="1917284" y="2842916"/>
                  <a:pt x="1923393" y="2806262"/>
                </a:cubicBezTo>
                <a:cubicBezTo>
                  <a:pt x="1927798" y="2779831"/>
                  <a:pt x="1933903" y="2753711"/>
                  <a:pt x="1939158" y="2727435"/>
                </a:cubicBezTo>
                <a:cubicBezTo>
                  <a:pt x="1944413" y="2370083"/>
                  <a:pt x="1944861" y="2012629"/>
                  <a:pt x="1954924" y="1655380"/>
                </a:cubicBezTo>
                <a:cubicBezTo>
                  <a:pt x="1955392" y="1638768"/>
                  <a:pt x="1968854" y="1624600"/>
                  <a:pt x="1970689" y="1608083"/>
                </a:cubicBezTo>
                <a:cubicBezTo>
                  <a:pt x="1979413" y="1529564"/>
                  <a:pt x="1980155" y="1450351"/>
                  <a:pt x="1986455" y="1371600"/>
                </a:cubicBezTo>
                <a:cubicBezTo>
                  <a:pt x="1990667" y="1318954"/>
                  <a:pt x="1996965" y="1266497"/>
                  <a:pt x="2002220" y="1213945"/>
                </a:cubicBezTo>
                <a:cubicBezTo>
                  <a:pt x="1996965" y="1061545"/>
                  <a:pt x="1998150" y="908786"/>
                  <a:pt x="1986455" y="756745"/>
                </a:cubicBezTo>
                <a:cubicBezTo>
                  <a:pt x="1985071" y="738749"/>
                  <a:pt x="1949133" y="543107"/>
                  <a:pt x="1923393" y="504497"/>
                </a:cubicBezTo>
                <a:lnTo>
                  <a:pt x="1891862" y="457200"/>
                </a:lnTo>
                <a:cubicBezTo>
                  <a:pt x="1883049" y="421950"/>
                  <a:pt x="1859917" y="322573"/>
                  <a:pt x="1844565" y="299545"/>
                </a:cubicBezTo>
                <a:cubicBezTo>
                  <a:pt x="1834055" y="283780"/>
                  <a:pt x="1826432" y="265647"/>
                  <a:pt x="1813034" y="252249"/>
                </a:cubicBezTo>
                <a:cubicBezTo>
                  <a:pt x="1799636" y="238851"/>
                  <a:pt x="1765738" y="220718"/>
                  <a:pt x="1765738" y="220718"/>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Freeform 4"/>
          <p:cNvSpPr/>
          <p:nvPr/>
        </p:nvSpPr>
        <p:spPr>
          <a:xfrm>
            <a:off x="4256690" y="173421"/>
            <a:ext cx="2979682" cy="3909848"/>
          </a:xfrm>
          <a:custGeom>
            <a:avLst/>
            <a:gdLst>
              <a:gd name="connsiteX0" fmla="*/ 2948151 w 2979682"/>
              <a:gd name="connsiteY0" fmla="*/ 630620 h 3909848"/>
              <a:gd name="connsiteX1" fmla="*/ 2932386 w 2979682"/>
              <a:gd name="connsiteY1" fmla="*/ 157655 h 3909848"/>
              <a:gd name="connsiteX2" fmla="*/ 2916620 w 2979682"/>
              <a:gd name="connsiteY2" fmla="*/ 110358 h 3909848"/>
              <a:gd name="connsiteX3" fmla="*/ 2853558 w 2979682"/>
              <a:gd name="connsiteY3" fmla="*/ 94593 h 3909848"/>
              <a:gd name="connsiteX4" fmla="*/ 2711669 w 2979682"/>
              <a:gd name="connsiteY4" fmla="*/ 78827 h 3909848"/>
              <a:gd name="connsiteX5" fmla="*/ 2364827 w 2979682"/>
              <a:gd name="connsiteY5" fmla="*/ 31531 h 3909848"/>
              <a:gd name="connsiteX6" fmla="*/ 2238703 w 2979682"/>
              <a:gd name="connsiteY6" fmla="*/ 15765 h 3909848"/>
              <a:gd name="connsiteX7" fmla="*/ 1355834 w 2979682"/>
              <a:gd name="connsiteY7" fmla="*/ 0 h 3909848"/>
              <a:gd name="connsiteX8" fmla="*/ 788276 w 2979682"/>
              <a:gd name="connsiteY8" fmla="*/ 31531 h 3909848"/>
              <a:gd name="connsiteX9" fmla="*/ 693682 w 2979682"/>
              <a:gd name="connsiteY9" fmla="*/ 78827 h 3909848"/>
              <a:gd name="connsiteX10" fmla="*/ 646386 w 2979682"/>
              <a:gd name="connsiteY10" fmla="*/ 94593 h 3909848"/>
              <a:gd name="connsiteX11" fmla="*/ 551793 w 2979682"/>
              <a:gd name="connsiteY11" fmla="*/ 141889 h 3909848"/>
              <a:gd name="connsiteX12" fmla="*/ 457200 w 2979682"/>
              <a:gd name="connsiteY12" fmla="*/ 220717 h 3909848"/>
              <a:gd name="connsiteX13" fmla="*/ 409903 w 2979682"/>
              <a:gd name="connsiteY13" fmla="*/ 268013 h 3909848"/>
              <a:gd name="connsiteX14" fmla="*/ 315310 w 2979682"/>
              <a:gd name="connsiteY14" fmla="*/ 331076 h 3909848"/>
              <a:gd name="connsiteX15" fmla="*/ 268013 w 2979682"/>
              <a:gd name="connsiteY15" fmla="*/ 362607 h 3909848"/>
              <a:gd name="connsiteX16" fmla="*/ 220717 w 2979682"/>
              <a:gd name="connsiteY16" fmla="*/ 378372 h 3909848"/>
              <a:gd name="connsiteX17" fmla="*/ 110358 w 2979682"/>
              <a:gd name="connsiteY17" fmla="*/ 488731 h 3909848"/>
              <a:gd name="connsiteX18" fmla="*/ 63062 w 2979682"/>
              <a:gd name="connsiteY18" fmla="*/ 536027 h 3909848"/>
              <a:gd name="connsiteX19" fmla="*/ 31531 w 2979682"/>
              <a:gd name="connsiteY19" fmla="*/ 583324 h 3909848"/>
              <a:gd name="connsiteX20" fmla="*/ 15765 w 2979682"/>
              <a:gd name="connsiteY20" fmla="*/ 646386 h 3909848"/>
              <a:gd name="connsiteX21" fmla="*/ 0 w 2979682"/>
              <a:gd name="connsiteY21" fmla="*/ 693682 h 3909848"/>
              <a:gd name="connsiteX22" fmla="*/ 15765 w 2979682"/>
              <a:gd name="connsiteY22" fmla="*/ 1040524 h 3909848"/>
              <a:gd name="connsiteX23" fmla="*/ 47296 w 2979682"/>
              <a:gd name="connsiteY23" fmla="*/ 1245476 h 3909848"/>
              <a:gd name="connsiteX24" fmla="*/ 63062 w 2979682"/>
              <a:gd name="connsiteY24" fmla="*/ 1734207 h 3909848"/>
              <a:gd name="connsiteX25" fmla="*/ 78827 w 2979682"/>
              <a:gd name="connsiteY25" fmla="*/ 1860331 h 3909848"/>
              <a:gd name="connsiteX26" fmla="*/ 94593 w 2979682"/>
              <a:gd name="connsiteY26" fmla="*/ 2191407 h 3909848"/>
              <a:gd name="connsiteX27" fmla="*/ 110358 w 2979682"/>
              <a:gd name="connsiteY27" fmla="*/ 2632841 h 3909848"/>
              <a:gd name="connsiteX28" fmla="*/ 141889 w 2979682"/>
              <a:gd name="connsiteY28" fmla="*/ 2743200 h 3909848"/>
              <a:gd name="connsiteX29" fmla="*/ 157655 w 2979682"/>
              <a:gd name="connsiteY29" fmla="*/ 2806262 h 3909848"/>
              <a:gd name="connsiteX30" fmla="*/ 173420 w 2979682"/>
              <a:gd name="connsiteY30" fmla="*/ 2853558 h 3909848"/>
              <a:gd name="connsiteX31" fmla="*/ 189186 w 2979682"/>
              <a:gd name="connsiteY31" fmla="*/ 2916620 h 3909848"/>
              <a:gd name="connsiteX32" fmla="*/ 204951 w 2979682"/>
              <a:gd name="connsiteY32" fmla="*/ 2963917 h 3909848"/>
              <a:gd name="connsiteX33" fmla="*/ 220717 w 2979682"/>
              <a:gd name="connsiteY33" fmla="*/ 3042745 h 3909848"/>
              <a:gd name="connsiteX34" fmla="*/ 252248 w 2979682"/>
              <a:gd name="connsiteY34" fmla="*/ 3090041 h 3909848"/>
              <a:gd name="connsiteX35" fmla="*/ 299544 w 2979682"/>
              <a:gd name="connsiteY35" fmla="*/ 3200400 h 3909848"/>
              <a:gd name="connsiteX36" fmla="*/ 315310 w 2979682"/>
              <a:gd name="connsiteY36" fmla="*/ 3247696 h 3909848"/>
              <a:gd name="connsiteX37" fmla="*/ 362607 w 2979682"/>
              <a:gd name="connsiteY37" fmla="*/ 3310758 h 3909848"/>
              <a:gd name="connsiteX38" fmla="*/ 441434 w 2979682"/>
              <a:gd name="connsiteY38" fmla="*/ 3452648 h 3909848"/>
              <a:gd name="connsiteX39" fmla="*/ 520262 w 2979682"/>
              <a:gd name="connsiteY39" fmla="*/ 3563007 h 3909848"/>
              <a:gd name="connsiteX40" fmla="*/ 583324 w 2979682"/>
              <a:gd name="connsiteY40" fmla="*/ 3610303 h 3909848"/>
              <a:gd name="connsiteX41" fmla="*/ 614855 w 2979682"/>
              <a:gd name="connsiteY41" fmla="*/ 3657600 h 3909848"/>
              <a:gd name="connsiteX42" fmla="*/ 740979 w 2979682"/>
              <a:gd name="connsiteY42" fmla="*/ 3752193 h 3909848"/>
              <a:gd name="connsiteX43" fmla="*/ 804041 w 2979682"/>
              <a:gd name="connsiteY43" fmla="*/ 3767958 h 3909848"/>
              <a:gd name="connsiteX44" fmla="*/ 851338 w 2979682"/>
              <a:gd name="connsiteY44" fmla="*/ 3783724 h 3909848"/>
              <a:gd name="connsiteX45" fmla="*/ 1024758 w 2979682"/>
              <a:gd name="connsiteY45" fmla="*/ 3799489 h 3909848"/>
              <a:gd name="connsiteX46" fmla="*/ 1198179 w 2979682"/>
              <a:gd name="connsiteY46" fmla="*/ 3846786 h 3909848"/>
              <a:gd name="connsiteX47" fmla="*/ 1261241 w 2979682"/>
              <a:gd name="connsiteY47" fmla="*/ 3862551 h 3909848"/>
              <a:gd name="connsiteX48" fmla="*/ 1371600 w 2979682"/>
              <a:gd name="connsiteY48" fmla="*/ 3878317 h 3909848"/>
              <a:gd name="connsiteX49" fmla="*/ 1434662 w 2979682"/>
              <a:gd name="connsiteY49" fmla="*/ 3894082 h 3909848"/>
              <a:gd name="connsiteX50" fmla="*/ 1545020 w 2979682"/>
              <a:gd name="connsiteY50" fmla="*/ 3909848 h 3909848"/>
              <a:gd name="connsiteX51" fmla="*/ 2065282 w 2979682"/>
              <a:gd name="connsiteY51" fmla="*/ 3894082 h 3909848"/>
              <a:gd name="connsiteX52" fmla="*/ 2112579 w 2979682"/>
              <a:gd name="connsiteY52" fmla="*/ 3878317 h 3909848"/>
              <a:gd name="connsiteX53" fmla="*/ 2175641 w 2979682"/>
              <a:gd name="connsiteY53" fmla="*/ 3862551 h 3909848"/>
              <a:gd name="connsiteX54" fmla="*/ 2317531 w 2979682"/>
              <a:gd name="connsiteY54" fmla="*/ 3736427 h 3909848"/>
              <a:gd name="connsiteX55" fmla="*/ 2364827 w 2979682"/>
              <a:gd name="connsiteY55" fmla="*/ 3689131 h 3909848"/>
              <a:gd name="connsiteX56" fmla="*/ 2443655 w 2979682"/>
              <a:gd name="connsiteY56" fmla="*/ 3452648 h 3909848"/>
              <a:gd name="connsiteX57" fmla="*/ 2475186 w 2979682"/>
              <a:gd name="connsiteY57" fmla="*/ 3358055 h 3909848"/>
              <a:gd name="connsiteX58" fmla="*/ 2490951 w 2979682"/>
              <a:gd name="connsiteY58" fmla="*/ 3310758 h 3909848"/>
              <a:gd name="connsiteX59" fmla="*/ 2506717 w 2979682"/>
              <a:gd name="connsiteY59" fmla="*/ 3247696 h 3909848"/>
              <a:gd name="connsiteX60" fmla="*/ 2538248 w 2979682"/>
              <a:gd name="connsiteY60" fmla="*/ 3153103 h 3909848"/>
              <a:gd name="connsiteX61" fmla="*/ 2554013 w 2979682"/>
              <a:gd name="connsiteY61" fmla="*/ 3105807 h 3909848"/>
              <a:gd name="connsiteX62" fmla="*/ 2585544 w 2979682"/>
              <a:gd name="connsiteY62" fmla="*/ 3026979 h 3909848"/>
              <a:gd name="connsiteX63" fmla="*/ 2617076 w 2979682"/>
              <a:gd name="connsiteY63" fmla="*/ 2869324 h 3909848"/>
              <a:gd name="connsiteX64" fmla="*/ 2648607 w 2979682"/>
              <a:gd name="connsiteY64" fmla="*/ 2774731 h 3909848"/>
              <a:gd name="connsiteX65" fmla="*/ 2664372 w 2979682"/>
              <a:gd name="connsiteY65" fmla="*/ 2711669 h 3909848"/>
              <a:gd name="connsiteX66" fmla="*/ 2695903 w 2979682"/>
              <a:gd name="connsiteY66" fmla="*/ 2632841 h 3909848"/>
              <a:gd name="connsiteX67" fmla="*/ 2711669 w 2979682"/>
              <a:gd name="connsiteY67" fmla="*/ 2554013 h 3909848"/>
              <a:gd name="connsiteX68" fmla="*/ 2727434 w 2979682"/>
              <a:gd name="connsiteY68" fmla="*/ 2506717 h 3909848"/>
              <a:gd name="connsiteX69" fmla="*/ 2758965 w 2979682"/>
              <a:gd name="connsiteY69" fmla="*/ 2380593 h 3909848"/>
              <a:gd name="connsiteX70" fmla="*/ 2727434 w 2979682"/>
              <a:gd name="connsiteY70" fmla="*/ 1702676 h 3909848"/>
              <a:gd name="connsiteX71" fmla="*/ 2695903 w 2979682"/>
              <a:gd name="connsiteY71" fmla="*/ 1450427 h 3909848"/>
              <a:gd name="connsiteX72" fmla="*/ 2711669 w 2979682"/>
              <a:gd name="connsiteY72" fmla="*/ 1040524 h 3909848"/>
              <a:gd name="connsiteX73" fmla="*/ 2743200 w 2979682"/>
              <a:gd name="connsiteY73" fmla="*/ 993227 h 3909848"/>
              <a:gd name="connsiteX74" fmla="*/ 2758965 w 2979682"/>
              <a:gd name="connsiteY74" fmla="*/ 930165 h 3909848"/>
              <a:gd name="connsiteX75" fmla="*/ 2806262 w 2979682"/>
              <a:gd name="connsiteY75" fmla="*/ 867103 h 3909848"/>
              <a:gd name="connsiteX76" fmla="*/ 2837793 w 2979682"/>
              <a:gd name="connsiteY76" fmla="*/ 819807 h 3909848"/>
              <a:gd name="connsiteX77" fmla="*/ 2932386 w 2979682"/>
              <a:gd name="connsiteY77" fmla="*/ 756745 h 3909848"/>
              <a:gd name="connsiteX78" fmla="*/ 2979682 w 2979682"/>
              <a:gd name="connsiteY78" fmla="*/ 709448 h 390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79682" h="3909848">
                <a:moveTo>
                  <a:pt x="2948151" y="630620"/>
                </a:moveTo>
                <a:cubicBezTo>
                  <a:pt x="2942896" y="472965"/>
                  <a:pt x="2941929" y="315109"/>
                  <a:pt x="2932386" y="157655"/>
                </a:cubicBezTo>
                <a:cubicBezTo>
                  <a:pt x="2931381" y="141067"/>
                  <a:pt x="2929597" y="120739"/>
                  <a:pt x="2916620" y="110358"/>
                </a:cubicBezTo>
                <a:cubicBezTo>
                  <a:pt x="2899700" y="96822"/>
                  <a:pt x="2874974" y="97888"/>
                  <a:pt x="2853558" y="94593"/>
                </a:cubicBezTo>
                <a:cubicBezTo>
                  <a:pt x="2806524" y="87357"/>
                  <a:pt x="2758778" y="85557"/>
                  <a:pt x="2711669" y="78827"/>
                </a:cubicBezTo>
                <a:cubicBezTo>
                  <a:pt x="2195678" y="5113"/>
                  <a:pt x="2813031" y="81331"/>
                  <a:pt x="2364827" y="31531"/>
                </a:cubicBezTo>
                <a:cubicBezTo>
                  <a:pt x="2322718" y="26852"/>
                  <a:pt x="2281051" y="17088"/>
                  <a:pt x="2238703" y="15765"/>
                </a:cubicBezTo>
                <a:cubicBezTo>
                  <a:pt x="1944510" y="6571"/>
                  <a:pt x="1650124" y="5255"/>
                  <a:pt x="1355834" y="0"/>
                </a:cubicBezTo>
                <a:cubicBezTo>
                  <a:pt x="1166648" y="10510"/>
                  <a:pt x="977196" y="16999"/>
                  <a:pt x="788276" y="31531"/>
                </a:cubicBezTo>
                <a:cubicBezTo>
                  <a:pt x="741443" y="35134"/>
                  <a:pt x="733782" y="58777"/>
                  <a:pt x="693682" y="78827"/>
                </a:cubicBezTo>
                <a:cubicBezTo>
                  <a:pt x="678818" y="86259"/>
                  <a:pt x="661250" y="87161"/>
                  <a:pt x="646386" y="94593"/>
                </a:cubicBezTo>
                <a:cubicBezTo>
                  <a:pt x="524147" y="155713"/>
                  <a:pt x="670665" y="102266"/>
                  <a:pt x="551793" y="141889"/>
                </a:cubicBezTo>
                <a:cubicBezTo>
                  <a:pt x="413622" y="280060"/>
                  <a:pt x="588888" y="110978"/>
                  <a:pt x="457200" y="220717"/>
                </a:cubicBezTo>
                <a:cubicBezTo>
                  <a:pt x="440072" y="234990"/>
                  <a:pt x="427502" y="254325"/>
                  <a:pt x="409903" y="268013"/>
                </a:cubicBezTo>
                <a:cubicBezTo>
                  <a:pt x="379990" y="291279"/>
                  <a:pt x="346841" y="310055"/>
                  <a:pt x="315310" y="331076"/>
                </a:cubicBezTo>
                <a:cubicBezTo>
                  <a:pt x="299544" y="341586"/>
                  <a:pt x="285989" y="356615"/>
                  <a:pt x="268013" y="362607"/>
                </a:cubicBezTo>
                <a:lnTo>
                  <a:pt x="220717" y="378372"/>
                </a:lnTo>
                <a:lnTo>
                  <a:pt x="110358" y="488731"/>
                </a:lnTo>
                <a:cubicBezTo>
                  <a:pt x="94593" y="504496"/>
                  <a:pt x="75429" y="517476"/>
                  <a:pt x="63062" y="536027"/>
                </a:cubicBezTo>
                <a:lnTo>
                  <a:pt x="31531" y="583324"/>
                </a:lnTo>
                <a:cubicBezTo>
                  <a:pt x="26276" y="604345"/>
                  <a:pt x="21718" y="625552"/>
                  <a:pt x="15765" y="646386"/>
                </a:cubicBezTo>
                <a:cubicBezTo>
                  <a:pt x="11200" y="662365"/>
                  <a:pt x="0" y="677064"/>
                  <a:pt x="0" y="693682"/>
                </a:cubicBezTo>
                <a:cubicBezTo>
                  <a:pt x="0" y="809415"/>
                  <a:pt x="7802" y="925065"/>
                  <a:pt x="15765" y="1040524"/>
                </a:cubicBezTo>
                <a:cubicBezTo>
                  <a:pt x="18151" y="1075114"/>
                  <a:pt x="40822" y="1206629"/>
                  <a:pt x="47296" y="1245476"/>
                </a:cubicBezTo>
                <a:cubicBezTo>
                  <a:pt x="52551" y="1408386"/>
                  <a:pt x="54714" y="1571426"/>
                  <a:pt x="63062" y="1734207"/>
                </a:cubicBezTo>
                <a:cubicBezTo>
                  <a:pt x="65232" y="1776520"/>
                  <a:pt x="75912" y="1818063"/>
                  <a:pt x="78827" y="1860331"/>
                </a:cubicBezTo>
                <a:cubicBezTo>
                  <a:pt x="86429" y="1970553"/>
                  <a:pt x="90087" y="2081015"/>
                  <a:pt x="94593" y="2191407"/>
                </a:cubicBezTo>
                <a:cubicBezTo>
                  <a:pt x="100598" y="2338523"/>
                  <a:pt x="97784" y="2486140"/>
                  <a:pt x="110358" y="2632841"/>
                </a:cubicBezTo>
                <a:cubicBezTo>
                  <a:pt x="113625" y="2670960"/>
                  <a:pt x="131822" y="2706290"/>
                  <a:pt x="141889" y="2743200"/>
                </a:cubicBezTo>
                <a:cubicBezTo>
                  <a:pt x="147590" y="2764104"/>
                  <a:pt x="151702" y="2785428"/>
                  <a:pt x="157655" y="2806262"/>
                </a:cubicBezTo>
                <a:cubicBezTo>
                  <a:pt x="162220" y="2822241"/>
                  <a:pt x="168855" y="2837579"/>
                  <a:pt x="173420" y="2853558"/>
                </a:cubicBezTo>
                <a:cubicBezTo>
                  <a:pt x="179373" y="2874392"/>
                  <a:pt x="183233" y="2895786"/>
                  <a:pt x="189186" y="2916620"/>
                </a:cubicBezTo>
                <a:cubicBezTo>
                  <a:pt x="193751" y="2932599"/>
                  <a:pt x="200920" y="2947795"/>
                  <a:pt x="204951" y="2963917"/>
                </a:cubicBezTo>
                <a:cubicBezTo>
                  <a:pt x="211450" y="2989913"/>
                  <a:pt x="211308" y="3017655"/>
                  <a:pt x="220717" y="3042745"/>
                </a:cubicBezTo>
                <a:cubicBezTo>
                  <a:pt x="227370" y="3060486"/>
                  <a:pt x="241738" y="3074276"/>
                  <a:pt x="252248" y="3090041"/>
                </a:cubicBezTo>
                <a:cubicBezTo>
                  <a:pt x="289215" y="3200948"/>
                  <a:pt x="241106" y="3064048"/>
                  <a:pt x="299544" y="3200400"/>
                </a:cubicBezTo>
                <a:cubicBezTo>
                  <a:pt x="306090" y="3215674"/>
                  <a:pt x="307065" y="3233267"/>
                  <a:pt x="315310" y="3247696"/>
                </a:cubicBezTo>
                <a:cubicBezTo>
                  <a:pt x="328347" y="3270510"/>
                  <a:pt x="346841" y="3289737"/>
                  <a:pt x="362607" y="3310758"/>
                </a:cubicBezTo>
                <a:cubicBezTo>
                  <a:pt x="390355" y="3394006"/>
                  <a:pt x="369154" y="3344227"/>
                  <a:pt x="441434" y="3452648"/>
                </a:cubicBezTo>
                <a:cubicBezTo>
                  <a:pt x="459339" y="3479506"/>
                  <a:pt x="500704" y="3543449"/>
                  <a:pt x="520262" y="3563007"/>
                </a:cubicBezTo>
                <a:cubicBezTo>
                  <a:pt x="538842" y="3581587"/>
                  <a:pt x="562303" y="3594538"/>
                  <a:pt x="583324" y="3610303"/>
                </a:cubicBezTo>
                <a:cubicBezTo>
                  <a:pt x="593834" y="3626069"/>
                  <a:pt x="600771" y="3644924"/>
                  <a:pt x="614855" y="3657600"/>
                </a:cubicBezTo>
                <a:cubicBezTo>
                  <a:pt x="653916" y="3692755"/>
                  <a:pt x="689996" y="3739448"/>
                  <a:pt x="740979" y="3752193"/>
                </a:cubicBezTo>
                <a:cubicBezTo>
                  <a:pt x="762000" y="3757448"/>
                  <a:pt x="783207" y="3762005"/>
                  <a:pt x="804041" y="3767958"/>
                </a:cubicBezTo>
                <a:cubicBezTo>
                  <a:pt x="820020" y="3772523"/>
                  <a:pt x="834887" y="3781374"/>
                  <a:pt x="851338" y="3783724"/>
                </a:cubicBezTo>
                <a:cubicBezTo>
                  <a:pt x="908800" y="3791933"/>
                  <a:pt x="966951" y="3794234"/>
                  <a:pt x="1024758" y="3799489"/>
                </a:cubicBezTo>
                <a:cubicBezTo>
                  <a:pt x="1113165" y="3828958"/>
                  <a:pt x="1055937" y="3811226"/>
                  <a:pt x="1198179" y="3846786"/>
                </a:cubicBezTo>
                <a:cubicBezTo>
                  <a:pt x="1219200" y="3852041"/>
                  <a:pt x="1239791" y="3859487"/>
                  <a:pt x="1261241" y="3862551"/>
                </a:cubicBezTo>
                <a:cubicBezTo>
                  <a:pt x="1298027" y="3867806"/>
                  <a:pt x="1335040" y="3871670"/>
                  <a:pt x="1371600" y="3878317"/>
                </a:cubicBezTo>
                <a:cubicBezTo>
                  <a:pt x="1392918" y="3882193"/>
                  <a:pt x="1413344" y="3890206"/>
                  <a:pt x="1434662" y="3894082"/>
                </a:cubicBezTo>
                <a:cubicBezTo>
                  <a:pt x="1471222" y="3900729"/>
                  <a:pt x="1508234" y="3904593"/>
                  <a:pt x="1545020" y="3909848"/>
                </a:cubicBezTo>
                <a:cubicBezTo>
                  <a:pt x="1718441" y="3904593"/>
                  <a:pt x="1892049" y="3903706"/>
                  <a:pt x="2065282" y="3894082"/>
                </a:cubicBezTo>
                <a:cubicBezTo>
                  <a:pt x="2081875" y="3893160"/>
                  <a:pt x="2096600" y="3882882"/>
                  <a:pt x="2112579" y="3878317"/>
                </a:cubicBezTo>
                <a:cubicBezTo>
                  <a:pt x="2133413" y="3872364"/>
                  <a:pt x="2154620" y="3867806"/>
                  <a:pt x="2175641" y="3862551"/>
                </a:cubicBezTo>
                <a:cubicBezTo>
                  <a:pt x="2260041" y="3806285"/>
                  <a:pt x="2209540" y="3844418"/>
                  <a:pt x="2317531" y="3736427"/>
                </a:cubicBezTo>
                <a:lnTo>
                  <a:pt x="2364827" y="3689131"/>
                </a:lnTo>
                <a:lnTo>
                  <a:pt x="2443655" y="3452648"/>
                </a:lnTo>
                <a:lnTo>
                  <a:pt x="2475186" y="3358055"/>
                </a:lnTo>
                <a:cubicBezTo>
                  <a:pt x="2480441" y="3342289"/>
                  <a:pt x="2486920" y="3326880"/>
                  <a:pt x="2490951" y="3310758"/>
                </a:cubicBezTo>
                <a:cubicBezTo>
                  <a:pt x="2496206" y="3289737"/>
                  <a:pt x="2500491" y="3268450"/>
                  <a:pt x="2506717" y="3247696"/>
                </a:cubicBezTo>
                <a:cubicBezTo>
                  <a:pt x="2516268" y="3215861"/>
                  <a:pt x="2527738" y="3184634"/>
                  <a:pt x="2538248" y="3153103"/>
                </a:cubicBezTo>
                <a:cubicBezTo>
                  <a:pt x="2543503" y="3137338"/>
                  <a:pt x="2547841" y="3121237"/>
                  <a:pt x="2554013" y="3105807"/>
                </a:cubicBezTo>
                <a:lnTo>
                  <a:pt x="2585544" y="3026979"/>
                </a:lnTo>
                <a:cubicBezTo>
                  <a:pt x="2596199" y="2963054"/>
                  <a:pt x="2599436" y="2928123"/>
                  <a:pt x="2617076" y="2869324"/>
                </a:cubicBezTo>
                <a:cubicBezTo>
                  <a:pt x="2626627" y="2837489"/>
                  <a:pt x="2640546" y="2806975"/>
                  <a:pt x="2648607" y="2774731"/>
                </a:cubicBezTo>
                <a:cubicBezTo>
                  <a:pt x="2653862" y="2753710"/>
                  <a:pt x="2657520" y="2732225"/>
                  <a:pt x="2664372" y="2711669"/>
                </a:cubicBezTo>
                <a:cubicBezTo>
                  <a:pt x="2673321" y="2684821"/>
                  <a:pt x="2687771" y="2659948"/>
                  <a:pt x="2695903" y="2632841"/>
                </a:cubicBezTo>
                <a:cubicBezTo>
                  <a:pt x="2703603" y="2607175"/>
                  <a:pt x="2705170" y="2580009"/>
                  <a:pt x="2711669" y="2554013"/>
                </a:cubicBezTo>
                <a:cubicBezTo>
                  <a:pt x="2715699" y="2537891"/>
                  <a:pt x="2723062" y="2522750"/>
                  <a:pt x="2727434" y="2506717"/>
                </a:cubicBezTo>
                <a:cubicBezTo>
                  <a:pt x="2738836" y="2464909"/>
                  <a:pt x="2758965" y="2380593"/>
                  <a:pt x="2758965" y="2380593"/>
                </a:cubicBezTo>
                <a:cubicBezTo>
                  <a:pt x="2732130" y="1441342"/>
                  <a:pt x="2768294" y="2090848"/>
                  <a:pt x="2727434" y="1702676"/>
                </a:cubicBezTo>
                <a:cubicBezTo>
                  <a:pt x="2703178" y="1472245"/>
                  <a:pt x="2725853" y="1600172"/>
                  <a:pt x="2695903" y="1450427"/>
                </a:cubicBezTo>
                <a:cubicBezTo>
                  <a:pt x="2701158" y="1313793"/>
                  <a:pt x="2697599" y="1176534"/>
                  <a:pt x="2711669" y="1040524"/>
                </a:cubicBezTo>
                <a:cubicBezTo>
                  <a:pt x="2713619" y="1021677"/>
                  <a:pt x="2735736" y="1010643"/>
                  <a:pt x="2743200" y="993227"/>
                </a:cubicBezTo>
                <a:cubicBezTo>
                  <a:pt x="2751735" y="973311"/>
                  <a:pt x="2749275" y="949545"/>
                  <a:pt x="2758965" y="930165"/>
                </a:cubicBezTo>
                <a:cubicBezTo>
                  <a:pt x="2770716" y="906663"/>
                  <a:pt x="2790989" y="888485"/>
                  <a:pt x="2806262" y="867103"/>
                </a:cubicBezTo>
                <a:cubicBezTo>
                  <a:pt x="2817275" y="851685"/>
                  <a:pt x="2823533" y="832284"/>
                  <a:pt x="2837793" y="819807"/>
                </a:cubicBezTo>
                <a:cubicBezTo>
                  <a:pt x="2866312" y="794853"/>
                  <a:pt x="2932386" y="756745"/>
                  <a:pt x="2932386" y="756745"/>
                </a:cubicBezTo>
                <a:cubicBezTo>
                  <a:pt x="2966832" y="705076"/>
                  <a:pt x="2944969" y="709448"/>
                  <a:pt x="2979682" y="709448"/>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TextBox 5"/>
          <p:cNvSpPr txBox="1"/>
          <p:nvPr/>
        </p:nvSpPr>
        <p:spPr>
          <a:xfrm>
            <a:off x="5039544" y="4509120"/>
            <a:ext cx="1332656" cy="369332"/>
          </a:xfrm>
          <a:prstGeom prst="rect">
            <a:avLst/>
          </a:prstGeom>
          <a:noFill/>
        </p:spPr>
        <p:txBody>
          <a:bodyPr wrap="square" rtlCol="0">
            <a:spAutoFit/>
          </a:bodyPr>
          <a:lstStyle/>
          <a:p>
            <a:r>
              <a:rPr lang="fa-IR" dirty="0" smtClean="0"/>
              <a:t>ققیزرزینتا</a:t>
            </a:r>
            <a:endParaRPr lang="en-US" dirty="0"/>
          </a:p>
        </p:txBody>
      </p:sp>
      <p:sp>
        <p:nvSpPr>
          <p:cNvPr id="7" name="TextBox 6"/>
          <p:cNvSpPr txBox="1"/>
          <p:nvPr/>
        </p:nvSpPr>
        <p:spPr>
          <a:xfrm>
            <a:off x="4716016" y="4509120"/>
            <a:ext cx="1962653" cy="369332"/>
          </a:xfrm>
          <a:prstGeom prst="rect">
            <a:avLst/>
          </a:prstGeom>
          <a:noFill/>
        </p:spPr>
        <p:txBody>
          <a:bodyPr wrap="square" rtlCol="0">
            <a:spAutoFit/>
          </a:bodyPr>
          <a:lstStyle/>
          <a:p>
            <a:r>
              <a:rPr lang="fa-IR" dirty="0" smtClean="0"/>
              <a:t>شقبلبلذرب</a:t>
            </a:r>
            <a:endParaRPr lang="en-US" dirty="0"/>
          </a:p>
        </p:txBody>
      </p:sp>
      <p:sp>
        <p:nvSpPr>
          <p:cNvPr id="8" name="TextBox 7"/>
          <p:cNvSpPr txBox="1"/>
          <p:nvPr/>
        </p:nvSpPr>
        <p:spPr>
          <a:xfrm>
            <a:off x="7596336" y="278447"/>
            <a:ext cx="2448272" cy="369332"/>
          </a:xfrm>
          <a:prstGeom prst="rect">
            <a:avLst/>
          </a:prstGeom>
          <a:noFill/>
        </p:spPr>
        <p:txBody>
          <a:bodyPr wrap="square" rtlCol="0">
            <a:spAutoFit/>
          </a:bodyPr>
          <a:lstStyle/>
          <a:p>
            <a:r>
              <a:rPr lang="fa-IR" b="1" dirty="0" smtClean="0"/>
              <a:t>طاق ضربی</a:t>
            </a:r>
            <a:endParaRPr lang="en-US" b="1" dirty="0"/>
          </a:p>
        </p:txBody>
      </p:sp>
      <p:sp>
        <p:nvSpPr>
          <p:cNvPr id="9" name="TextBox 8"/>
          <p:cNvSpPr txBox="1"/>
          <p:nvPr/>
        </p:nvSpPr>
        <p:spPr>
          <a:xfrm>
            <a:off x="4716016" y="315310"/>
            <a:ext cx="1962653" cy="369332"/>
          </a:xfrm>
          <a:prstGeom prst="rect">
            <a:avLst/>
          </a:prstGeom>
          <a:noFill/>
        </p:spPr>
        <p:txBody>
          <a:bodyPr wrap="square" rtlCol="0">
            <a:spAutoFit/>
          </a:bodyPr>
          <a:lstStyle/>
          <a:p>
            <a:r>
              <a:rPr lang="fa-IR" b="1" dirty="0" smtClean="0"/>
              <a:t>مصالح بنایی</a:t>
            </a:r>
            <a:endParaRPr lang="en-US" b="1" dirty="0"/>
          </a:p>
        </p:txBody>
      </p:sp>
    </p:spTree>
    <p:extLst>
      <p:ext uri="{BB962C8B-B14F-4D97-AF65-F5344CB8AC3E}">
        <p14:creationId xmlns:p14="http://schemas.microsoft.com/office/powerpoint/2010/main" val="22451122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188" y="260648"/>
            <a:ext cx="336163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Administrator\Desktop\New folder (3)\DSC022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242" y="238055"/>
            <a:ext cx="4804797" cy="614327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3" name="Curved Connector 2"/>
          <p:cNvCxnSpPr/>
          <p:nvPr/>
        </p:nvCxnSpPr>
        <p:spPr>
          <a:xfrm flipV="1">
            <a:off x="3635896" y="1412776"/>
            <a:ext cx="4536504" cy="1224136"/>
          </a:xfrm>
          <a:prstGeom prst="curvedConnector3">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5508104" y="4365104"/>
            <a:ext cx="3361637" cy="2246769"/>
          </a:xfrm>
          <a:prstGeom prst="rect">
            <a:avLst/>
          </a:prstGeom>
          <a:noFill/>
        </p:spPr>
        <p:txBody>
          <a:bodyPr wrap="square" rtlCol="0">
            <a:spAutoFit/>
          </a:bodyPr>
          <a:lstStyle/>
          <a:p>
            <a:r>
              <a:rPr lang="fa-IR" sz="2000" b="1" dirty="0" smtClean="0">
                <a:solidFill>
                  <a:srgbClr val="FF0000"/>
                </a:solidFill>
              </a:rPr>
              <a:t>نشست پی ساختمان وبار زیاد سقف ساختمان باعث ترک در دیوار ها شده است و برای جلوگیری از پیشرفت ترکهای ساختمان باید بتن به زیر پی های ساختمان تزریق کرد.</a:t>
            </a:r>
            <a:endParaRPr lang="en-US" sz="2000" b="1" dirty="0">
              <a:solidFill>
                <a:srgbClr val="FF0000"/>
              </a:solidFill>
            </a:endParaRPr>
          </a:p>
        </p:txBody>
      </p:sp>
    </p:spTree>
    <p:extLst>
      <p:ext uri="{BB962C8B-B14F-4D97-AF65-F5344CB8AC3E}">
        <p14:creationId xmlns:p14="http://schemas.microsoft.com/office/powerpoint/2010/main" val="10587318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New folder (3)\DSC022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82" y="289448"/>
            <a:ext cx="4354234" cy="623589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60648"/>
            <a:ext cx="336163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Administrator\Desktop\New folder (3)\DSC022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304680"/>
            <a:ext cx="2246613" cy="247594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4" name="Curved Connector 3"/>
          <p:cNvCxnSpPr/>
          <p:nvPr/>
        </p:nvCxnSpPr>
        <p:spPr>
          <a:xfrm flipV="1">
            <a:off x="2987824" y="404664"/>
            <a:ext cx="5400600" cy="2808312"/>
          </a:xfrm>
          <a:prstGeom prst="curved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6" name="Curved Connector 5"/>
          <p:cNvCxnSpPr/>
          <p:nvPr/>
        </p:nvCxnSpPr>
        <p:spPr>
          <a:xfrm rot="5400000" flipH="1" flipV="1">
            <a:off x="5279371" y="2433598"/>
            <a:ext cx="5137987" cy="1080120"/>
          </a:xfrm>
          <a:prstGeom prst="curved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361782" y="548680"/>
            <a:ext cx="4498250" cy="2677656"/>
          </a:xfrm>
          <a:prstGeom prst="rect">
            <a:avLst/>
          </a:prstGeom>
          <a:noFill/>
        </p:spPr>
        <p:txBody>
          <a:bodyPr wrap="square" rtlCol="0">
            <a:spAutoFit/>
          </a:bodyPr>
          <a:lstStyle/>
          <a:p>
            <a:r>
              <a:rPr lang="fa-IR" sz="2400" b="1" dirty="0" smtClean="0">
                <a:solidFill>
                  <a:srgbClr val="FF0000"/>
                </a:solidFill>
              </a:rPr>
              <a:t>قفل وبست نبودن گوشه های ساختمان باعث جداشدن و فاصله گرفتن موی دیوارها با هم    شده اندبرای تعمیر آن باید از گجاستفاده شود و به محل ترک برداشته شده گچ تزریق کرد.</a:t>
            </a:r>
            <a:endParaRPr lang="en-US" sz="2400" b="1" dirty="0">
              <a:solidFill>
                <a:srgbClr val="FF0000"/>
              </a:solidFill>
            </a:endParaRPr>
          </a:p>
        </p:txBody>
      </p:sp>
    </p:spTree>
    <p:extLst>
      <p:ext uri="{BB962C8B-B14F-4D97-AF65-F5344CB8AC3E}">
        <p14:creationId xmlns:p14="http://schemas.microsoft.com/office/powerpoint/2010/main" val="1530161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254" y="141886"/>
            <a:ext cx="4104456" cy="626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7178671" y="141886"/>
            <a:ext cx="1839205" cy="3771456"/>
          </a:xfrm>
          <a:custGeom>
            <a:avLst/>
            <a:gdLst>
              <a:gd name="connsiteX0" fmla="*/ 1476598 w 1839205"/>
              <a:gd name="connsiteY0" fmla="*/ 110362 h 3771456"/>
              <a:gd name="connsiteX1" fmla="*/ 735619 w 1839205"/>
              <a:gd name="connsiteY1" fmla="*/ 126128 h 3771456"/>
              <a:gd name="connsiteX2" fmla="*/ 656791 w 1839205"/>
              <a:gd name="connsiteY2" fmla="*/ 141893 h 3771456"/>
              <a:gd name="connsiteX3" fmla="*/ 577963 w 1839205"/>
              <a:gd name="connsiteY3" fmla="*/ 204955 h 3771456"/>
              <a:gd name="connsiteX4" fmla="*/ 483370 w 1839205"/>
              <a:gd name="connsiteY4" fmla="*/ 268017 h 3771456"/>
              <a:gd name="connsiteX5" fmla="*/ 341481 w 1839205"/>
              <a:gd name="connsiteY5" fmla="*/ 346845 h 3771456"/>
              <a:gd name="connsiteX6" fmla="*/ 246888 w 1839205"/>
              <a:gd name="connsiteY6" fmla="*/ 441438 h 3771456"/>
              <a:gd name="connsiteX7" fmla="*/ 231122 w 1839205"/>
              <a:gd name="connsiteY7" fmla="*/ 488735 h 3771456"/>
              <a:gd name="connsiteX8" fmla="*/ 199591 w 1839205"/>
              <a:gd name="connsiteY8" fmla="*/ 536031 h 3771456"/>
              <a:gd name="connsiteX9" fmla="*/ 168060 w 1839205"/>
              <a:gd name="connsiteY9" fmla="*/ 599093 h 3771456"/>
              <a:gd name="connsiteX10" fmla="*/ 120763 w 1839205"/>
              <a:gd name="connsiteY10" fmla="*/ 725217 h 3771456"/>
              <a:gd name="connsiteX11" fmla="*/ 104998 w 1839205"/>
              <a:gd name="connsiteY11" fmla="*/ 772514 h 3771456"/>
              <a:gd name="connsiteX12" fmla="*/ 73467 w 1839205"/>
              <a:gd name="connsiteY12" fmla="*/ 898638 h 3771456"/>
              <a:gd name="connsiteX13" fmla="*/ 41936 w 1839205"/>
              <a:gd name="connsiteY13" fmla="*/ 993231 h 3771456"/>
              <a:gd name="connsiteX14" fmla="*/ 26170 w 1839205"/>
              <a:gd name="connsiteY14" fmla="*/ 1876100 h 3771456"/>
              <a:gd name="connsiteX15" fmla="*/ 104998 w 1839205"/>
              <a:gd name="connsiteY15" fmla="*/ 2081052 h 3771456"/>
              <a:gd name="connsiteX16" fmla="*/ 136529 w 1839205"/>
              <a:gd name="connsiteY16" fmla="*/ 2191411 h 3771456"/>
              <a:gd name="connsiteX17" fmla="*/ 168060 w 1839205"/>
              <a:gd name="connsiteY17" fmla="*/ 2412128 h 3771456"/>
              <a:gd name="connsiteX18" fmla="*/ 183826 w 1839205"/>
              <a:gd name="connsiteY18" fmla="*/ 2506721 h 3771456"/>
              <a:gd name="connsiteX19" fmla="*/ 215357 w 1839205"/>
              <a:gd name="connsiteY19" fmla="*/ 2790500 h 3771456"/>
              <a:gd name="connsiteX20" fmla="*/ 199591 w 1839205"/>
              <a:gd name="connsiteY20" fmla="*/ 3074280 h 3771456"/>
              <a:gd name="connsiteX21" fmla="*/ 168060 w 1839205"/>
              <a:gd name="connsiteY21" fmla="*/ 3263466 h 3771456"/>
              <a:gd name="connsiteX22" fmla="*/ 152295 w 1839205"/>
              <a:gd name="connsiteY22" fmla="*/ 3358059 h 3771456"/>
              <a:gd name="connsiteX23" fmla="*/ 120763 w 1839205"/>
              <a:gd name="connsiteY23" fmla="*/ 3452652 h 3771456"/>
              <a:gd name="connsiteX24" fmla="*/ 136529 w 1839205"/>
              <a:gd name="connsiteY24" fmla="*/ 3594542 h 3771456"/>
              <a:gd name="connsiteX25" fmla="*/ 373012 w 1839205"/>
              <a:gd name="connsiteY25" fmla="*/ 3704900 h 3771456"/>
              <a:gd name="connsiteX26" fmla="*/ 1192819 w 1839205"/>
              <a:gd name="connsiteY26" fmla="*/ 3720666 h 3771456"/>
              <a:gd name="connsiteX27" fmla="*/ 1255881 w 1839205"/>
              <a:gd name="connsiteY27" fmla="*/ 3704900 h 3771456"/>
              <a:gd name="connsiteX28" fmla="*/ 1397770 w 1839205"/>
              <a:gd name="connsiteY28" fmla="*/ 3673369 h 3771456"/>
              <a:gd name="connsiteX29" fmla="*/ 1523895 w 1839205"/>
              <a:gd name="connsiteY29" fmla="*/ 3610307 h 3771456"/>
              <a:gd name="connsiteX30" fmla="*/ 1586957 w 1839205"/>
              <a:gd name="connsiteY30" fmla="*/ 3578776 h 3771456"/>
              <a:gd name="connsiteX31" fmla="*/ 1697315 w 1839205"/>
              <a:gd name="connsiteY31" fmla="*/ 3452652 h 3771456"/>
              <a:gd name="connsiteX32" fmla="*/ 1744612 w 1839205"/>
              <a:gd name="connsiteY32" fmla="*/ 3405355 h 3771456"/>
              <a:gd name="connsiteX33" fmla="*/ 1807674 w 1839205"/>
              <a:gd name="connsiteY33" fmla="*/ 3294997 h 3771456"/>
              <a:gd name="connsiteX34" fmla="*/ 1791908 w 1839205"/>
              <a:gd name="connsiteY34" fmla="*/ 2822031 h 3771456"/>
              <a:gd name="connsiteX35" fmla="*/ 1776143 w 1839205"/>
              <a:gd name="connsiteY35" fmla="*/ 2727438 h 3771456"/>
              <a:gd name="connsiteX36" fmla="*/ 1760377 w 1839205"/>
              <a:gd name="connsiteY36" fmla="*/ 2585548 h 3771456"/>
              <a:gd name="connsiteX37" fmla="*/ 1776143 w 1839205"/>
              <a:gd name="connsiteY37" fmla="*/ 1545024 h 3771456"/>
              <a:gd name="connsiteX38" fmla="*/ 1807674 w 1839205"/>
              <a:gd name="connsiteY38" fmla="*/ 1481962 h 3771456"/>
              <a:gd name="connsiteX39" fmla="*/ 1823439 w 1839205"/>
              <a:gd name="connsiteY39" fmla="*/ 961700 h 3771456"/>
              <a:gd name="connsiteX40" fmla="*/ 1839205 w 1839205"/>
              <a:gd name="connsiteY40" fmla="*/ 599093 h 3771456"/>
              <a:gd name="connsiteX41" fmla="*/ 1807674 w 1839205"/>
              <a:gd name="connsiteY41" fmla="*/ 315314 h 3771456"/>
              <a:gd name="connsiteX42" fmla="*/ 1791908 w 1839205"/>
              <a:gd name="connsiteY42" fmla="*/ 236486 h 3771456"/>
              <a:gd name="connsiteX43" fmla="*/ 1728846 w 1839205"/>
              <a:gd name="connsiteY43" fmla="*/ 204955 h 3771456"/>
              <a:gd name="connsiteX44" fmla="*/ 1586957 w 1839205"/>
              <a:gd name="connsiteY44" fmla="*/ 110362 h 3771456"/>
              <a:gd name="connsiteX45" fmla="*/ 1539660 w 1839205"/>
              <a:gd name="connsiteY45" fmla="*/ 78831 h 3771456"/>
              <a:gd name="connsiteX46" fmla="*/ 1350474 w 1839205"/>
              <a:gd name="connsiteY46" fmla="*/ 31535 h 3771456"/>
              <a:gd name="connsiteX47" fmla="*/ 1303177 w 1839205"/>
              <a:gd name="connsiteY47" fmla="*/ 15769 h 3771456"/>
              <a:gd name="connsiteX48" fmla="*/ 751384 w 1839205"/>
              <a:gd name="connsiteY48" fmla="*/ 15769 h 3771456"/>
              <a:gd name="connsiteX49" fmla="*/ 656791 w 1839205"/>
              <a:gd name="connsiteY49" fmla="*/ 110362 h 3771456"/>
              <a:gd name="connsiteX50" fmla="*/ 656791 w 1839205"/>
              <a:gd name="connsiteY50" fmla="*/ 220721 h 377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39205" h="3771456">
                <a:moveTo>
                  <a:pt x="1476598" y="110362"/>
                </a:moveTo>
                <a:lnTo>
                  <a:pt x="735619" y="126128"/>
                </a:lnTo>
                <a:cubicBezTo>
                  <a:pt x="708842" y="127158"/>
                  <a:pt x="681881" y="132484"/>
                  <a:pt x="656791" y="141893"/>
                </a:cubicBezTo>
                <a:cubicBezTo>
                  <a:pt x="605356" y="161181"/>
                  <a:pt x="616438" y="176099"/>
                  <a:pt x="577963" y="204955"/>
                </a:cubicBezTo>
                <a:cubicBezTo>
                  <a:pt x="547646" y="227692"/>
                  <a:pt x="519321" y="256033"/>
                  <a:pt x="483370" y="268017"/>
                </a:cubicBezTo>
                <a:cubicBezTo>
                  <a:pt x="423896" y="287842"/>
                  <a:pt x="395690" y="292636"/>
                  <a:pt x="341481" y="346845"/>
                </a:cubicBezTo>
                <a:lnTo>
                  <a:pt x="246888" y="441438"/>
                </a:lnTo>
                <a:cubicBezTo>
                  <a:pt x="241633" y="457204"/>
                  <a:pt x="238554" y="473871"/>
                  <a:pt x="231122" y="488735"/>
                </a:cubicBezTo>
                <a:cubicBezTo>
                  <a:pt x="222648" y="505682"/>
                  <a:pt x="208992" y="519580"/>
                  <a:pt x="199591" y="536031"/>
                </a:cubicBezTo>
                <a:cubicBezTo>
                  <a:pt x="187931" y="556436"/>
                  <a:pt x="178570" y="578072"/>
                  <a:pt x="168060" y="599093"/>
                </a:cubicBezTo>
                <a:cubicBezTo>
                  <a:pt x="137643" y="751183"/>
                  <a:pt x="174892" y="616960"/>
                  <a:pt x="120763" y="725217"/>
                </a:cubicBezTo>
                <a:cubicBezTo>
                  <a:pt x="113331" y="740081"/>
                  <a:pt x="109371" y="756481"/>
                  <a:pt x="104998" y="772514"/>
                </a:cubicBezTo>
                <a:cubicBezTo>
                  <a:pt x="93596" y="814322"/>
                  <a:pt x="87171" y="857527"/>
                  <a:pt x="73467" y="898638"/>
                </a:cubicBezTo>
                <a:lnTo>
                  <a:pt x="41936" y="993231"/>
                </a:lnTo>
                <a:cubicBezTo>
                  <a:pt x="-20655" y="1400076"/>
                  <a:pt x="-2025" y="1199428"/>
                  <a:pt x="26170" y="1876100"/>
                </a:cubicBezTo>
                <a:cubicBezTo>
                  <a:pt x="30587" y="1982100"/>
                  <a:pt x="66030" y="1964146"/>
                  <a:pt x="104998" y="2081052"/>
                </a:cubicBezTo>
                <a:cubicBezTo>
                  <a:pt x="117493" y="2118536"/>
                  <a:pt x="129931" y="2151822"/>
                  <a:pt x="136529" y="2191411"/>
                </a:cubicBezTo>
                <a:cubicBezTo>
                  <a:pt x="148747" y="2264719"/>
                  <a:pt x="157035" y="2338631"/>
                  <a:pt x="168060" y="2412128"/>
                </a:cubicBezTo>
                <a:cubicBezTo>
                  <a:pt x="172802" y="2443740"/>
                  <a:pt x="180091" y="2474974"/>
                  <a:pt x="183826" y="2506721"/>
                </a:cubicBezTo>
                <a:cubicBezTo>
                  <a:pt x="234836" y="2940307"/>
                  <a:pt x="170972" y="2479819"/>
                  <a:pt x="215357" y="2790500"/>
                </a:cubicBezTo>
                <a:cubicBezTo>
                  <a:pt x="210102" y="2885093"/>
                  <a:pt x="207146" y="2979843"/>
                  <a:pt x="199591" y="3074280"/>
                </a:cubicBezTo>
                <a:cubicBezTo>
                  <a:pt x="193116" y="3155217"/>
                  <a:pt x="181682" y="3188546"/>
                  <a:pt x="168060" y="3263466"/>
                </a:cubicBezTo>
                <a:cubicBezTo>
                  <a:pt x="162342" y="3294916"/>
                  <a:pt x="160048" y="3327048"/>
                  <a:pt x="152295" y="3358059"/>
                </a:cubicBezTo>
                <a:cubicBezTo>
                  <a:pt x="144234" y="3390303"/>
                  <a:pt x="120763" y="3452652"/>
                  <a:pt x="120763" y="3452652"/>
                </a:cubicBezTo>
                <a:cubicBezTo>
                  <a:pt x="126018" y="3499949"/>
                  <a:pt x="121480" y="3549396"/>
                  <a:pt x="136529" y="3594542"/>
                </a:cubicBezTo>
                <a:cubicBezTo>
                  <a:pt x="182671" y="3732967"/>
                  <a:pt x="237086" y="3692544"/>
                  <a:pt x="373012" y="3704900"/>
                </a:cubicBezTo>
                <a:cubicBezTo>
                  <a:pt x="677619" y="3826744"/>
                  <a:pt x="454966" y="3749601"/>
                  <a:pt x="1192819" y="3720666"/>
                </a:cubicBezTo>
                <a:cubicBezTo>
                  <a:pt x="1214470" y="3719817"/>
                  <a:pt x="1234729" y="3709600"/>
                  <a:pt x="1255881" y="3704900"/>
                </a:cubicBezTo>
                <a:cubicBezTo>
                  <a:pt x="1272996" y="3701097"/>
                  <a:pt x="1375794" y="3682526"/>
                  <a:pt x="1397770" y="3673369"/>
                </a:cubicBezTo>
                <a:cubicBezTo>
                  <a:pt x="1441158" y="3655291"/>
                  <a:pt x="1481853" y="3631328"/>
                  <a:pt x="1523895" y="3610307"/>
                </a:cubicBezTo>
                <a:lnTo>
                  <a:pt x="1586957" y="3578776"/>
                </a:lnTo>
                <a:cubicBezTo>
                  <a:pt x="1639100" y="3500562"/>
                  <a:pt x="1605091" y="3544877"/>
                  <a:pt x="1697315" y="3452652"/>
                </a:cubicBezTo>
                <a:cubicBezTo>
                  <a:pt x="1713081" y="3436886"/>
                  <a:pt x="1732244" y="3423906"/>
                  <a:pt x="1744612" y="3405355"/>
                </a:cubicBezTo>
                <a:cubicBezTo>
                  <a:pt x="1789180" y="3338504"/>
                  <a:pt x="1767669" y="3375006"/>
                  <a:pt x="1807674" y="3294997"/>
                </a:cubicBezTo>
                <a:cubicBezTo>
                  <a:pt x="1802419" y="3137342"/>
                  <a:pt x="1800658" y="2979531"/>
                  <a:pt x="1791908" y="2822031"/>
                </a:cubicBezTo>
                <a:cubicBezTo>
                  <a:pt x="1790135" y="2790114"/>
                  <a:pt x="1780368" y="2759123"/>
                  <a:pt x="1776143" y="2727438"/>
                </a:cubicBezTo>
                <a:cubicBezTo>
                  <a:pt x="1769854" y="2680268"/>
                  <a:pt x="1765632" y="2632845"/>
                  <a:pt x="1760377" y="2585548"/>
                </a:cubicBezTo>
                <a:cubicBezTo>
                  <a:pt x="1765632" y="2238707"/>
                  <a:pt x="1761290" y="1891587"/>
                  <a:pt x="1776143" y="1545024"/>
                </a:cubicBezTo>
                <a:cubicBezTo>
                  <a:pt x="1777149" y="1521544"/>
                  <a:pt x="1805775" y="1505387"/>
                  <a:pt x="1807674" y="1481962"/>
                </a:cubicBezTo>
                <a:cubicBezTo>
                  <a:pt x="1821695" y="1309029"/>
                  <a:pt x="1817247" y="1135090"/>
                  <a:pt x="1823439" y="961700"/>
                </a:cubicBezTo>
                <a:cubicBezTo>
                  <a:pt x="1827757" y="840794"/>
                  <a:pt x="1833950" y="719962"/>
                  <a:pt x="1839205" y="599093"/>
                </a:cubicBezTo>
                <a:cubicBezTo>
                  <a:pt x="1828695" y="504500"/>
                  <a:pt x="1819984" y="409690"/>
                  <a:pt x="1807674" y="315314"/>
                </a:cubicBezTo>
                <a:cubicBezTo>
                  <a:pt x="1804208" y="288743"/>
                  <a:pt x="1807483" y="258291"/>
                  <a:pt x="1791908" y="236486"/>
                </a:cubicBezTo>
                <a:cubicBezTo>
                  <a:pt x="1778248" y="217362"/>
                  <a:pt x="1748999" y="217047"/>
                  <a:pt x="1728846" y="204955"/>
                </a:cubicBezTo>
                <a:cubicBezTo>
                  <a:pt x="1728829" y="204945"/>
                  <a:pt x="1610613" y="126133"/>
                  <a:pt x="1586957" y="110362"/>
                </a:cubicBezTo>
                <a:cubicBezTo>
                  <a:pt x="1571191" y="99852"/>
                  <a:pt x="1557636" y="84823"/>
                  <a:pt x="1539660" y="78831"/>
                </a:cubicBezTo>
                <a:cubicBezTo>
                  <a:pt x="1414741" y="37191"/>
                  <a:pt x="1477851" y="52764"/>
                  <a:pt x="1350474" y="31535"/>
                </a:cubicBezTo>
                <a:cubicBezTo>
                  <a:pt x="1334708" y="26280"/>
                  <a:pt x="1319694" y="17604"/>
                  <a:pt x="1303177" y="15769"/>
                </a:cubicBezTo>
                <a:cubicBezTo>
                  <a:pt x="1055901" y="-11706"/>
                  <a:pt x="1020110" y="2333"/>
                  <a:pt x="751384" y="15769"/>
                </a:cubicBezTo>
                <a:cubicBezTo>
                  <a:pt x="725820" y="34942"/>
                  <a:pt x="664927" y="69681"/>
                  <a:pt x="656791" y="110362"/>
                </a:cubicBezTo>
                <a:cubicBezTo>
                  <a:pt x="649577" y="146434"/>
                  <a:pt x="656791" y="183935"/>
                  <a:pt x="656791" y="22072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1027" name="Picture 3" descr="E:\پروژه\New folder (3)\New folder (3)\DSC022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7"/>
            <a:ext cx="3960439" cy="56886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560" y="1124744"/>
            <a:ext cx="3312368" cy="1938992"/>
          </a:xfrm>
          <a:prstGeom prst="rect">
            <a:avLst/>
          </a:prstGeom>
          <a:noFill/>
        </p:spPr>
        <p:txBody>
          <a:bodyPr wrap="square" rtlCol="0">
            <a:spAutoFit/>
          </a:bodyPr>
          <a:lstStyle/>
          <a:p>
            <a:r>
              <a:rPr lang="fa-IR" sz="2400" b="1" dirty="0" smtClean="0"/>
              <a:t>نشست پی باعث ترک های موی در سقف ساختمان در قسمت طاق ضربی شده است</a:t>
            </a:r>
            <a:r>
              <a:rPr lang="fa-IR" dirty="0" smtClean="0"/>
              <a:t>.</a:t>
            </a:r>
            <a:endParaRPr lang="en-US" dirty="0"/>
          </a:p>
        </p:txBody>
      </p:sp>
    </p:spTree>
    <p:extLst>
      <p:ext uri="{BB962C8B-B14F-4D97-AF65-F5344CB8AC3E}">
        <p14:creationId xmlns:p14="http://schemas.microsoft.com/office/powerpoint/2010/main" val="3156797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102" y="241321"/>
            <a:ext cx="3572663" cy="397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Administrator\Desktop\New folder (3)\DSC022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91" y="404664"/>
            <a:ext cx="5057570" cy="633670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619672" y="2420888"/>
            <a:ext cx="4752528" cy="22322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5285831" y="4221089"/>
            <a:ext cx="3835204" cy="2677656"/>
          </a:xfrm>
          <a:prstGeom prst="rect">
            <a:avLst/>
          </a:prstGeom>
        </p:spPr>
        <p:txBody>
          <a:bodyPr wrap="square">
            <a:spAutoFit/>
          </a:bodyPr>
          <a:lstStyle/>
          <a:p>
            <a:pPr lvl="0">
              <a:defRPr/>
            </a:pPr>
            <a:r>
              <a:rPr lang="fa-IR" sz="2800" b="1" kern="0" dirty="0">
                <a:solidFill>
                  <a:srgbClr val="FF0000"/>
                </a:solidFill>
                <a:effectLst>
                  <a:outerShdw blurRad="31750" dist="25400" dir="5400000" algn="tl" rotWithShape="0">
                    <a:srgbClr val="000000">
                      <a:alpha val="25000"/>
                    </a:srgbClr>
                  </a:outerShdw>
                </a:effectLst>
                <a:latin typeface="Lucida Sans Unicode"/>
              </a:rPr>
              <a:t>ترک </a:t>
            </a:r>
            <a:r>
              <a:rPr lang="fa-IR" sz="2800" b="1" kern="0" dirty="0" smtClean="0">
                <a:solidFill>
                  <a:srgbClr val="FF0000"/>
                </a:solidFill>
                <a:effectLst>
                  <a:outerShdw blurRad="31750" dist="25400" dir="5400000" algn="tl" rotWithShape="0">
                    <a:srgbClr val="000000">
                      <a:alpha val="25000"/>
                    </a:srgbClr>
                  </a:outerShdw>
                </a:effectLst>
                <a:latin typeface="Lucida Sans Unicode"/>
              </a:rPr>
              <a:t>بالای چهارچوب </a:t>
            </a:r>
            <a:r>
              <a:rPr lang="fa-IR" sz="2800" b="1" kern="0" dirty="0">
                <a:solidFill>
                  <a:srgbClr val="FF0000"/>
                </a:solidFill>
                <a:effectLst>
                  <a:outerShdw blurRad="31750" dist="25400" dir="5400000" algn="tl" rotWithShape="0">
                    <a:srgbClr val="000000">
                      <a:alpha val="25000"/>
                    </a:srgbClr>
                  </a:outerShdw>
                </a:effectLst>
                <a:latin typeface="Lucida Sans Unicode"/>
              </a:rPr>
              <a:t>پنجره بعلت استقرار چوب به جای تیراهن به عنوان نعل درگاه وفشار زیاد دیوار به نعل رگاه.</a:t>
            </a:r>
            <a:endParaRPr lang="en-US" sz="2800" kern="0" dirty="0">
              <a:solidFill>
                <a:srgbClr val="FF0000"/>
              </a:solidFill>
            </a:endParaRPr>
          </a:p>
        </p:txBody>
      </p:sp>
    </p:spTree>
    <p:extLst>
      <p:ext uri="{BB962C8B-B14F-4D97-AF65-F5344CB8AC3E}">
        <p14:creationId xmlns:p14="http://schemas.microsoft.com/office/powerpoint/2010/main" val="42169286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New folder (3)\DSC022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4968553" cy="62646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413" y="142972"/>
            <a:ext cx="3572663" cy="397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urved Connector 3"/>
          <p:cNvCxnSpPr/>
          <p:nvPr/>
        </p:nvCxnSpPr>
        <p:spPr>
          <a:xfrm flipV="1">
            <a:off x="3419872" y="1124744"/>
            <a:ext cx="5256584" cy="3672408"/>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pic>
        <p:nvPicPr>
          <p:cNvPr id="6" name="Picture 3" descr="C:\Users\Administrator\Desktop\New folder (3)\DSC022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3051" y="4326850"/>
            <a:ext cx="3347864" cy="249289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flipV="1">
            <a:off x="5583051" y="1628800"/>
            <a:ext cx="2013285" cy="45365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23528" y="980728"/>
            <a:ext cx="4176464" cy="1631216"/>
          </a:xfrm>
          <a:prstGeom prst="rect">
            <a:avLst/>
          </a:prstGeom>
          <a:noFill/>
        </p:spPr>
        <p:txBody>
          <a:bodyPr wrap="square" rtlCol="0">
            <a:spAutoFit/>
          </a:bodyPr>
          <a:lstStyle/>
          <a:p>
            <a:r>
              <a:rPr lang="fa-IR" sz="2000" b="1" dirty="0" smtClean="0"/>
              <a:t>استفاده نادرست از اندود بالکا به مرور زمان باعث از بین رفتن اندود شده است. جهت تعمیر آن ابتدا باید محل آسیب دیده را کاملا تمیز کرد سپس اقدام به تعمیر آن کرد.</a:t>
            </a:r>
            <a:endParaRPr lang="en-US" sz="2000" b="1" dirty="0"/>
          </a:p>
        </p:txBody>
      </p:sp>
      <p:sp>
        <p:nvSpPr>
          <p:cNvPr id="13" name="TextBox 12"/>
          <p:cNvSpPr txBox="1"/>
          <p:nvPr/>
        </p:nvSpPr>
        <p:spPr>
          <a:xfrm>
            <a:off x="5697580" y="4343455"/>
            <a:ext cx="2952328" cy="2308324"/>
          </a:xfrm>
          <a:prstGeom prst="rect">
            <a:avLst/>
          </a:prstGeom>
          <a:noFill/>
        </p:spPr>
        <p:txBody>
          <a:bodyPr wrap="square" rtlCol="0">
            <a:spAutoFit/>
          </a:bodyPr>
          <a:lstStyle/>
          <a:p>
            <a:r>
              <a:rPr lang="fa-IR" sz="2400" b="1" dirty="0" smtClean="0"/>
              <a:t>عدم استفاده بموقع  واستفاده نادرست از اندود باعث از بین رفتن آنوجدا شدن اندود از دیوار شده است.</a:t>
            </a:r>
            <a:endParaRPr lang="en-US" sz="2400" b="1" dirty="0"/>
          </a:p>
        </p:txBody>
      </p:sp>
    </p:spTree>
    <p:extLst>
      <p:ext uri="{BB962C8B-B14F-4D97-AF65-F5344CB8AC3E}">
        <p14:creationId xmlns:p14="http://schemas.microsoft.com/office/powerpoint/2010/main" val="22074455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625044"/>
              </p:ext>
            </p:extLst>
          </p:nvPr>
        </p:nvGraphicFramePr>
        <p:xfrm>
          <a:off x="4" y="0"/>
          <a:ext cx="9132521" cy="6861366"/>
        </p:xfrm>
        <a:graphic>
          <a:graphicData uri="http://schemas.openxmlformats.org/drawingml/2006/table">
            <a:tbl>
              <a:tblPr/>
              <a:tblGrid>
                <a:gridCol w="666582"/>
                <a:gridCol w="490703"/>
                <a:gridCol w="665704"/>
                <a:gridCol w="489822"/>
                <a:gridCol w="665704"/>
                <a:gridCol w="489822"/>
                <a:gridCol w="969093"/>
                <a:gridCol w="745727"/>
                <a:gridCol w="721983"/>
                <a:gridCol w="489822"/>
                <a:gridCol w="665704"/>
                <a:gridCol w="489822"/>
                <a:gridCol w="1582033"/>
              </a:tblGrid>
              <a:tr h="537384">
                <a:tc gridSpan="2">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fa-IR" sz="1100" dirty="0">
                          <a:latin typeface="Calibri"/>
                          <a:ea typeface="Calibri"/>
                          <a:cs typeface="Arial"/>
                        </a:rPr>
                        <a:t>جدول : 3</a:t>
                      </a:r>
                      <a:endParaRPr lang="en-US" sz="1100" dirty="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11">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fa-IR" sz="1100" dirty="0">
                          <a:latin typeface="Calibri"/>
                          <a:ea typeface="Calibri"/>
                          <a:cs typeface="Arial"/>
                        </a:rPr>
                        <a:t>       مشخصات کا لبدی فضاهای ساختمان</a:t>
                      </a:r>
                      <a:endParaRPr lang="en-US" sz="1100" dirty="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37384">
                <a:tc gridSpan="2">
                  <a:txBody>
                    <a:bodyPr/>
                    <a:lstStyle/>
                    <a:p>
                      <a:pPr algn="r">
                        <a:lnSpc>
                          <a:spcPct val="115000"/>
                        </a:lnSpc>
                        <a:spcAft>
                          <a:spcPts val="0"/>
                        </a:spcAft>
                      </a:pPr>
                      <a:r>
                        <a:rPr lang="fa-IR" sz="1100">
                          <a:latin typeface="Calibri"/>
                          <a:ea typeface="Calibri"/>
                          <a:cs typeface="Arial"/>
                        </a:rPr>
                        <a:t>جمع</a:t>
                      </a:r>
                      <a:endParaRPr lang="en-US" sz="110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r>
                        <a:rPr lang="fa-IR" sz="1100" dirty="0">
                          <a:latin typeface="Calibri"/>
                          <a:ea typeface="Calibri"/>
                          <a:cs typeface="Arial"/>
                        </a:rPr>
                        <a:t>کا ربری</a:t>
                      </a:r>
                      <a:endParaRPr lang="en-US" sz="1100" dirty="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160">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مساحت</a:t>
                      </a:r>
                      <a:endParaRPr lang="en-US" sz="110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واحد</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مساحت</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واحد</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مساحت</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واحد</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مساحت</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واحد</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مساحت</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واحد</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مساحت</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واحد</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fa-IR" sz="1100" dirty="0">
                          <a:latin typeface="Calibri"/>
                          <a:ea typeface="Calibri"/>
                          <a:cs typeface="Arial"/>
                        </a:rPr>
                        <a:t>طبقات</a:t>
                      </a:r>
                      <a:endParaRPr lang="en-US" sz="1100" dirty="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384">
                <a:tc>
                  <a:txBody>
                    <a:bodyPr/>
                    <a:lstStyle/>
                    <a:p>
                      <a:pPr algn="r">
                        <a:lnSpc>
                          <a:spcPct val="115000"/>
                        </a:lnSpc>
                        <a:spcAft>
                          <a:spcPts val="0"/>
                        </a:spcAft>
                      </a:pPr>
                      <a:endParaRPr lang="en-US" sz="110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dirty="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dirty="0">
                          <a:latin typeface="Calibri"/>
                          <a:ea typeface="Calibri"/>
                          <a:cs typeface="Arial"/>
                        </a:rPr>
                        <a:t>2</a:t>
                      </a:r>
                    </a:p>
                    <a:p>
                      <a:pPr algn="r">
                        <a:lnSpc>
                          <a:spcPct val="115000"/>
                        </a:lnSpc>
                        <a:spcAft>
                          <a:spcPts val="0"/>
                        </a:spcAft>
                      </a:pPr>
                      <a:r>
                        <a:rPr lang="en-US" sz="1100" dirty="0">
                          <a:latin typeface="Calibri"/>
                          <a:ea typeface="Calibri"/>
                          <a:cs typeface="Arial"/>
                        </a:rPr>
                        <a:t>m</a:t>
                      </a: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زیر زمین</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990">
                <a:tc>
                  <a:txBody>
                    <a:bodyPr/>
                    <a:lstStyle/>
                    <a:p>
                      <a:pPr algn="r">
                        <a:lnSpc>
                          <a:spcPct val="115000"/>
                        </a:lnSpc>
                        <a:spcAft>
                          <a:spcPts val="0"/>
                        </a:spcAft>
                      </a:pPr>
                      <a:endParaRPr lang="en-US" sz="110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100" dirty="0" smtClean="0">
                          <a:latin typeface="Calibri"/>
                          <a:ea typeface="Calibri"/>
                          <a:cs typeface="Arial"/>
                        </a:rPr>
                        <a:t>200</a:t>
                      </a:r>
                      <a:endParaRPr lang="ar-SA" sz="1100" dirty="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en-US" sz="1100">
                          <a:latin typeface="Calibri"/>
                          <a:ea typeface="Calibri"/>
                          <a:cs typeface="Arial"/>
                        </a:rPr>
                        <a:t>2</a:t>
                      </a:r>
                    </a:p>
                    <a:p>
                      <a:pPr algn="r">
                        <a:lnSpc>
                          <a:spcPct val="115000"/>
                        </a:lnSpc>
                        <a:spcAft>
                          <a:spcPts val="0"/>
                        </a:spcAft>
                      </a:pPr>
                      <a:r>
                        <a:rPr lang="en-US" sz="1100">
                          <a:latin typeface="Calibri"/>
                          <a:ea typeface="Calibri"/>
                          <a:cs typeface="Arial"/>
                        </a:rPr>
                        <a:t>m</a:t>
                      </a: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همکف </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160">
                <a:tc>
                  <a:txBody>
                    <a:bodyPr/>
                    <a:lstStyle/>
                    <a:p>
                      <a:pPr algn="r">
                        <a:lnSpc>
                          <a:spcPct val="115000"/>
                        </a:lnSpc>
                        <a:spcAft>
                          <a:spcPts val="0"/>
                        </a:spcAft>
                      </a:pPr>
                      <a:endParaRPr lang="en-US" sz="110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dirty="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fa-IR" sz="1100" dirty="0">
                          <a:latin typeface="Calibri"/>
                          <a:ea typeface="Calibri"/>
                          <a:cs typeface="Arial"/>
                        </a:rPr>
                        <a:t>نیم طبقه </a:t>
                      </a:r>
                      <a:endParaRPr lang="en-US" sz="1100" dirty="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384">
                <a:tc>
                  <a:txBody>
                    <a:bodyPr/>
                    <a:lstStyle/>
                    <a:p>
                      <a:pPr algn="r">
                        <a:lnSpc>
                          <a:spcPct val="115000"/>
                        </a:lnSpc>
                        <a:spcAft>
                          <a:spcPts val="0"/>
                        </a:spcAft>
                      </a:pPr>
                      <a:endParaRPr lang="en-US" sz="110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dirty="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طبقه1</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160">
                <a:tc>
                  <a:txBody>
                    <a:bodyPr/>
                    <a:lstStyle/>
                    <a:p>
                      <a:pPr algn="r">
                        <a:lnSpc>
                          <a:spcPct val="115000"/>
                        </a:lnSpc>
                        <a:spcAft>
                          <a:spcPts val="0"/>
                        </a:spcAft>
                      </a:pPr>
                      <a:endParaRPr lang="en-US" sz="110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طبقه2</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384">
                <a:tc>
                  <a:txBody>
                    <a:bodyPr/>
                    <a:lstStyle/>
                    <a:p>
                      <a:pPr algn="r">
                        <a:lnSpc>
                          <a:spcPct val="115000"/>
                        </a:lnSpc>
                        <a:spcAft>
                          <a:spcPts val="0"/>
                        </a:spcAft>
                      </a:pPr>
                      <a:endParaRPr lang="en-US" sz="1100" dirty="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طبقه3</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384">
                <a:tc>
                  <a:txBody>
                    <a:bodyPr/>
                    <a:lstStyle/>
                    <a:p>
                      <a:pPr algn="r">
                        <a:lnSpc>
                          <a:spcPct val="115000"/>
                        </a:lnSpc>
                        <a:spcAft>
                          <a:spcPts val="0"/>
                        </a:spcAft>
                      </a:pPr>
                      <a:endParaRPr lang="en-US" sz="110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طبقه4</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160">
                <a:tc>
                  <a:txBody>
                    <a:bodyPr/>
                    <a:lstStyle/>
                    <a:p>
                      <a:pPr algn="r">
                        <a:lnSpc>
                          <a:spcPct val="115000"/>
                        </a:lnSpc>
                        <a:spcAft>
                          <a:spcPts val="0"/>
                        </a:spcAft>
                      </a:pPr>
                      <a:endParaRPr lang="en-US" sz="110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p>
                      <a:pPr algn="r">
                        <a:lnSpc>
                          <a:spcPct val="115000"/>
                        </a:lnSpc>
                        <a:spcAft>
                          <a:spcPts val="0"/>
                        </a:spcAft>
                      </a:pPr>
                      <a:r>
                        <a:rPr lang="fa-IR" sz="1100">
                          <a:latin typeface="Calibri"/>
                          <a:ea typeface="Calibri"/>
                          <a:cs typeface="Arial"/>
                        </a:rPr>
                        <a:t>سایر</a:t>
                      </a: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064">
                <a:tc>
                  <a:txBody>
                    <a:bodyPr/>
                    <a:lstStyle/>
                    <a:p>
                      <a:pPr algn="r">
                        <a:lnSpc>
                          <a:spcPct val="115000"/>
                        </a:lnSpc>
                        <a:spcAft>
                          <a:spcPts val="0"/>
                        </a:spcAft>
                      </a:pPr>
                      <a:endParaRPr lang="en-US" sz="1100">
                        <a:latin typeface="Calibri"/>
                        <a:ea typeface="Calibri"/>
                        <a:cs typeface="Arial"/>
                      </a:endParaRPr>
                    </a:p>
                  </a:txBody>
                  <a:tcPr marL="34187" marR="34187"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100" dirty="0">
                        <a:latin typeface="Calibri"/>
                        <a:ea typeface="Calibri"/>
                        <a:cs typeface="Arial"/>
                      </a:endParaRPr>
                    </a:p>
                    <a:p>
                      <a:pPr algn="r">
                        <a:lnSpc>
                          <a:spcPct val="115000"/>
                        </a:lnSpc>
                        <a:spcAft>
                          <a:spcPts val="0"/>
                        </a:spcAft>
                      </a:pPr>
                      <a:r>
                        <a:rPr lang="fa-IR" sz="1100" dirty="0">
                          <a:latin typeface="Calibri"/>
                          <a:ea typeface="Calibri"/>
                          <a:cs typeface="Arial"/>
                        </a:rPr>
                        <a:t>جمع</a:t>
                      </a:r>
                      <a:endParaRPr lang="en-US" sz="1100" dirty="0">
                        <a:latin typeface="Calibri"/>
                        <a:ea typeface="Calibri"/>
                        <a:cs typeface="Arial"/>
                      </a:endParaRPr>
                    </a:p>
                  </a:txBody>
                  <a:tcPr marL="34187" marR="34187"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4490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Administrator\Desktop\New folder (3)\DSC022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92696"/>
            <a:ext cx="4067944" cy="5949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439248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flipV="1">
            <a:off x="971600" y="1124744"/>
            <a:ext cx="4752528" cy="34563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5148064" y="980728"/>
            <a:ext cx="3600400" cy="2677656"/>
          </a:xfrm>
          <a:prstGeom prst="rect">
            <a:avLst/>
          </a:prstGeom>
          <a:noFill/>
        </p:spPr>
        <p:txBody>
          <a:bodyPr wrap="square" rtlCol="0">
            <a:spAutoFit/>
          </a:bodyPr>
          <a:lstStyle/>
          <a:p>
            <a:r>
              <a:rPr lang="fa-IR" sz="2400" b="1" dirty="0" smtClean="0">
                <a:solidFill>
                  <a:srgbClr val="FF0000"/>
                </a:solidFill>
              </a:rPr>
              <a:t>اجرای ناصحیح قسمت سرویس و عدم استفاده از عایق کاری دیوارهای سرویس باعث نفوذ رطوبت به دیوارهای مجاور اطراف خود گردیده است.</a:t>
            </a:r>
            <a:endParaRPr lang="en-US" sz="2400" b="1" dirty="0">
              <a:solidFill>
                <a:srgbClr val="FF0000"/>
              </a:solidFill>
            </a:endParaRPr>
          </a:p>
        </p:txBody>
      </p:sp>
    </p:spTree>
    <p:extLst>
      <p:ext uri="{BB962C8B-B14F-4D97-AF65-F5344CB8AC3E}">
        <p14:creationId xmlns:p14="http://schemas.microsoft.com/office/powerpoint/2010/main" val="33387349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dministrator\Desktop\New folder (3)\DSC022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429000"/>
            <a:ext cx="4283968" cy="32129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172" name="Picture 4" descr="C:\Users\Administrator\Desktop\New folder (3)\DSC022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8640"/>
            <a:ext cx="4139952" cy="285293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534" y="188640"/>
            <a:ext cx="439248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4700095" y="1095611"/>
            <a:ext cx="1014054" cy="1268727"/>
          </a:xfrm>
          <a:custGeom>
            <a:avLst/>
            <a:gdLst>
              <a:gd name="connsiteX0" fmla="*/ 401294 w 1014054"/>
              <a:gd name="connsiteY0" fmla="*/ 75463 h 1268727"/>
              <a:gd name="connsiteX1" fmla="*/ 242 w 1014054"/>
              <a:gd name="connsiteY1" fmla="*/ 284010 h 1268727"/>
              <a:gd name="connsiteX2" fmla="*/ 353168 w 1014054"/>
              <a:gd name="connsiteY2" fmla="*/ 1262578 h 1268727"/>
              <a:gd name="connsiteX3" fmla="*/ 1010894 w 1014054"/>
              <a:gd name="connsiteY3" fmla="*/ 669021 h 1268727"/>
              <a:gd name="connsiteX4" fmla="*/ 593800 w 1014054"/>
              <a:gd name="connsiteY4" fmla="*/ 43378 h 1268727"/>
              <a:gd name="connsiteX5" fmla="*/ 401294 w 1014054"/>
              <a:gd name="connsiteY5" fmla="*/ 75463 h 126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054" h="1268727">
                <a:moveTo>
                  <a:pt x="401294" y="75463"/>
                </a:moveTo>
                <a:cubicBezTo>
                  <a:pt x="302368" y="115568"/>
                  <a:pt x="8263" y="86158"/>
                  <a:pt x="242" y="284010"/>
                </a:cubicBezTo>
                <a:cubicBezTo>
                  <a:pt x="-7779" y="481862"/>
                  <a:pt x="184726" y="1198410"/>
                  <a:pt x="353168" y="1262578"/>
                </a:cubicBezTo>
                <a:cubicBezTo>
                  <a:pt x="521610" y="1326746"/>
                  <a:pt x="970789" y="872221"/>
                  <a:pt x="1010894" y="669021"/>
                </a:cubicBezTo>
                <a:cubicBezTo>
                  <a:pt x="1050999" y="465821"/>
                  <a:pt x="698074" y="139631"/>
                  <a:pt x="593800" y="43378"/>
                </a:cubicBezTo>
                <a:cubicBezTo>
                  <a:pt x="489526" y="-52875"/>
                  <a:pt x="500220" y="35358"/>
                  <a:pt x="401294" y="7546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 </a:t>
            </a:r>
            <a:endParaRPr lang="en-US" dirty="0"/>
          </a:p>
        </p:txBody>
      </p:sp>
      <p:cxnSp>
        <p:nvCxnSpPr>
          <p:cNvPr id="6" name="Straight Arrow Connector 5"/>
          <p:cNvCxnSpPr/>
          <p:nvPr/>
        </p:nvCxnSpPr>
        <p:spPr>
          <a:xfrm flipV="1">
            <a:off x="2483768" y="1615108"/>
            <a:ext cx="2723354" cy="1148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2699792" y="1916832"/>
            <a:ext cx="2304256" cy="30243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4700095" y="5229200"/>
            <a:ext cx="4192385" cy="1200329"/>
          </a:xfrm>
          <a:prstGeom prst="rect">
            <a:avLst/>
          </a:prstGeom>
          <a:noFill/>
        </p:spPr>
        <p:txBody>
          <a:bodyPr wrap="square" rtlCol="0">
            <a:spAutoFit/>
          </a:bodyPr>
          <a:lstStyle/>
          <a:p>
            <a:r>
              <a:rPr lang="fa-IR" sz="2400" b="1" dirty="0" smtClean="0">
                <a:solidFill>
                  <a:srgbClr val="FF0000"/>
                </a:solidFill>
              </a:rPr>
              <a:t>اجرای ناصحیح شیب بندی پشت بام باعث نفوذ آب به داخل ساختمان شده است</a:t>
            </a:r>
            <a:r>
              <a:rPr lang="fa-IR" dirty="0" smtClean="0"/>
              <a:t>.</a:t>
            </a:r>
            <a:endParaRPr lang="en-US" dirty="0"/>
          </a:p>
        </p:txBody>
      </p:sp>
    </p:spTree>
    <p:extLst>
      <p:ext uri="{BB962C8B-B14F-4D97-AF65-F5344CB8AC3E}">
        <p14:creationId xmlns:p14="http://schemas.microsoft.com/office/powerpoint/2010/main" val="26545151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istrator\Desktop\New folder (3)\DSC022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935" y="404664"/>
            <a:ext cx="4320480" cy="57606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73" y="382797"/>
            <a:ext cx="412627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1979712" y="620688"/>
            <a:ext cx="5328592" cy="47525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flipV="1">
            <a:off x="1331640" y="620688"/>
            <a:ext cx="4392488" cy="43924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304263" y="5076818"/>
            <a:ext cx="4016987" cy="1569660"/>
          </a:xfrm>
          <a:prstGeom prst="rect">
            <a:avLst/>
          </a:prstGeom>
          <a:noFill/>
        </p:spPr>
        <p:txBody>
          <a:bodyPr wrap="square" rtlCol="0">
            <a:spAutoFit/>
          </a:bodyPr>
          <a:lstStyle/>
          <a:p>
            <a:r>
              <a:rPr lang="fa-IR" sz="3200" b="1" dirty="0" smtClean="0">
                <a:solidFill>
                  <a:srgbClr val="FF0000"/>
                </a:solidFill>
              </a:rPr>
              <a:t>تعمیر نادرست قسمت های آسیب دیده ندود کاری</a:t>
            </a:r>
            <a:endParaRPr lang="en-US" sz="3200" b="1" dirty="0">
              <a:solidFill>
                <a:srgbClr val="FF0000"/>
              </a:solidFill>
            </a:endParaRPr>
          </a:p>
        </p:txBody>
      </p:sp>
    </p:spTree>
    <p:extLst>
      <p:ext uri="{BB962C8B-B14F-4D97-AF65-F5344CB8AC3E}">
        <p14:creationId xmlns:p14="http://schemas.microsoft.com/office/powerpoint/2010/main" val="33500463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esktop\New folder (3)\DSC02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260649"/>
            <a:ext cx="4968551" cy="6264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9" name="Picture 3" descr="C:\Users\Administrator\Desktop\New folder (3)\DSC022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60648"/>
            <a:ext cx="3600400" cy="3190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789040"/>
            <a:ext cx="3240360"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5724128" y="1855980"/>
            <a:ext cx="792088" cy="28691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395536" y="836712"/>
            <a:ext cx="4464496" cy="3046988"/>
          </a:xfrm>
          <a:prstGeom prst="rect">
            <a:avLst/>
          </a:prstGeom>
          <a:noFill/>
        </p:spPr>
        <p:txBody>
          <a:bodyPr wrap="square" rtlCol="0">
            <a:spAutoFit/>
          </a:bodyPr>
          <a:lstStyle/>
          <a:p>
            <a:r>
              <a:rPr lang="fa-IR" sz="3200" b="1" dirty="0" smtClean="0">
                <a:solidFill>
                  <a:srgbClr val="FF0000"/>
                </a:solidFill>
              </a:rPr>
              <a:t>اجرای نادرست دود کش های ساختمان و عدم استفاده از کلاهک باعث نفوذ آب و نابود شدن اندود کاری داخل ساختمان شده است.</a:t>
            </a:r>
            <a:endParaRPr lang="en-US" sz="3200" b="1" dirty="0">
              <a:solidFill>
                <a:srgbClr val="FF0000"/>
              </a:solidFill>
            </a:endParaRPr>
          </a:p>
        </p:txBody>
      </p:sp>
    </p:spTree>
    <p:extLst>
      <p:ext uri="{BB962C8B-B14F-4D97-AF65-F5344CB8AC3E}">
        <p14:creationId xmlns:p14="http://schemas.microsoft.com/office/powerpoint/2010/main" val="19370412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istrator\Desktop\New folder (3)\DSC02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4664"/>
            <a:ext cx="4716016" cy="60212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04664"/>
            <a:ext cx="3657717"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urved Connector 3"/>
          <p:cNvCxnSpPr/>
          <p:nvPr/>
        </p:nvCxnSpPr>
        <p:spPr>
          <a:xfrm flipV="1">
            <a:off x="3275856" y="2204864"/>
            <a:ext cx="4104456" cy="2448272"/>
          </a:xfrm>
          <a:prstGeom prst="curvedConnector3">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1106488" y="836712"/>
            <a:ext cx="3681536" cy="1754326"/>
          </a:xfrm>
          <a:prstGeom prst="rect">
            <a:avLst/>
          </a:prstGeom>
          <a:noFill/>
        </p:spPr>
        <p:txBody>
          <a:bodyPr wrap="square" rtlCol="0">
            <a:spAutoFit/>
          </a:bodyPr>
          <a:lstStyle/>
          <a:p>
            <a:r>
              <a:rPr lang="fa-IR" sz="3600" dirty="0" smtClean="0"/>
              <a:t>ا</a:t>
            </a:r>
            <a:r>
              <a:rPr lang="fa-IR" sz="3600" b="1" dirty="0" smtClean="0"/>
              <a:t>جرای نادرست دود کش ساختمان</a:t>
            </a:r>
            <a:endParaRPr lang="en-US" sz="3600" b="1" dirty="0"/>
          </a:p>
        </p:txBody>
      </p:sp>
    </p:spTree>
    <p:extLst>
      <p:ext uri="{BB962C8B-B14F-4D97-AF65-F5344CB8AC3E}">
        <p14:creationId xmlns:p14="http://schemas.microsoft.com/office/powerpoint/2010/main" val="5041786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istrator\Desktop\New folder (3)\DSC022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4032448" cy="59046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67" name="Picture 3" descr="C:\Users\Administrator\Desktop\New folder (3)\DSC022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2211" y="548680"/>
            <a:ext cx="4312277" cy="59046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1556792"/>
            <a:ext cx="6174432" cy="1754326"/>
          </a:xfrm>
          <a:prstGeom prst="rect">
            <a:avLst/>
          </a:prstGeom>
        </p:spPr>
        <p:txBody>
          <a:bodyPr wrap="square">
            <a:spAutoFit/>
          </a:bodyPr>
          <a:lstStyle/>
          <a:p>
            <a:r>
              <a:rPr lang="fa-IR" sz="3600" b="1" dirty="0" smtClean="0"/>
              <a:t>نشست پی باعث باعث فاصله گرفتن دیوار از چهار چوب درب شده است.</a:t>
            </a:r>
            <a:endParaRPr lang="en-US" sz="3600" b="1" dirty="0"/>
          </a:p>
        </p:txBody>
      </p:sp>
    </p:spTree>
    <p:extLst>
      <p:ext uri="{BB962C8B-B14F-4D97-AF65-F5344CB8AC3E}">
        <p14:creationId xmlns:p14="http://schemas.microsoft.com/office/powerpoint/2010/main" val="13280648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istrator\Desktop\New folder (3)\DSC022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693"/>
            <a:ext cx="3744416" cy="61926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2291" name="Picture 3" descr="C:\Users\Administrator\Desktop\New folder (3)\DSC02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88032"/>
            <a:ext cx="4139952" cy="63093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Freeform 2"/>
          <p:cNvSpPr/>
          <p:nvPr/>
        </p:nvSpPr>
        <p:spPr>
          <a:xfrm>
            <a:off x="2614863" y="2999874"/>
            <a:ext cx="946484" cy="2021305"/>
          </a:xfrm>
          <a:custGeom>
            <a:avLst/>
            <a:gdLst>
              <a:gd name="connsiteX0" fmla="*/ 304800 w 946484"/>
              <a:gd name="connsiteY0" fmla="*/ 80210 h 2021305"/>
              <a:gd name="connsiteX1" fmla="*/ 224590 w 946484"/>
              <a:gd name="connsiteY1" fmla="*/ 144379 h 2021305"/>
              <a:gd name="connsiteX2" fmla="*/ 176463 w 946484"/>
              <a:gd name="connsiteY2" fmla="*/ 240631 h 2021305"/>
              <a:gd name="connsiteX3" fmla="*/ 128337 w 946484"/>
              <a:gd name="connsiteY3" fmla="*/ 256673 h 2021305"/>
              <a:gd name="connsiteX4" fmla="*/ 96253 w 946484"/>
              <a:gd name="connsiteY4" fmla="*/ 320842 h 2021305"/>
              <a:gd name="connsiteX5" fmla="*/ 80211 w 946484"/>
              <a:gd name="connsiteY5" fmla="*/ 385010 h 2021305"/>
              <a:gd name="connsiteX6" fmla="*/ 48126 w 946484"/>
              <a:gd name="connsiteY6" fmla="*/ 433137 h 2021305"/>
              <a:gd name="connsiteX7" fmla="*/ 16042 w 946484"/>
              <a:gd name="connsiteY7" fmla="*/ 529389 h 2021305"/>
              <a:gd name="connsiteX8" fmla="*/ 0 w 946484"/>
              <a:gd name="connsiteY8" fmla="*/ 577515 h 2021305"/>
              <a:gd name="connsiteX9" fmla="*/ 16042 w 946484"/>
              <a:gd name="connsiteY9" fmla="*/ 946484 h 2021305"/>
              <a:gd name="connsiteX10" fmla="*/ 48126 w 946484"/>
              <a:gd name="connsiteY10" fmla="*/ 1010652 h 2021305"/>
              <a:gd name="connsiteX11" fmla="*/ 64169 w 946484"/>
              <a:gd name="connsiteY11" fmla="*/ 1106905 h 2021305"/>
              <a:gd name="connsiteX12" fmla="*/ 96253 w 946484"/>
              <a:gd name="connsiteY12" fmla="*/ 1203158 h 2021305"/>
              <a:gd name="connsiteX13" fmla="*/ 112295 w 946484"/>
              <a:gd name="connsiteY13" fmla="*/ 1251284 h 2021305"/>
              <a:gd name="connsiteX14" fmla="*/ 176463 w 946484"/>
              <a:gd name="connsiteY14" fmla="*/ 1475873 h 2021305"/>
              <a:gd name="connsiteX15" fmla="*/ 240632 w 946484"/>
              <a:gd name="connsiteY15" fmla="*/ 1604210 h 2021305"/>
              <a:gd name="connsiteX16" fmla="*/ 256674 w 946484"/>
              <a:gd name="connsiteY16" fmla="*/ 1652337 h 2021305"/>
              <a:gd name="connsiteX17" fmla="*/ 288758 w 946484"/>
              <a:gd name="connsiteY17" fmla="*/ 1700463 h 2021305"/>
              <a:gd name="connsiteX18" fmla="*/ 336884 w 946484"/>
              <a:gd name="connsiteY18" fmla="*/ 1796715 h 2021305"/>
              <a:gd name="connsiteX19" fmla="*/ 385011 w 946484"/>
              <a:gd name="connsiteY19" fmla="*/ 1876926 h 2021305"/>
              <a:gd name="connsiteX20" fmla="*/ 401053 w 946484"/>
              <a:gd name="connsiteY20" fmla="*/ 1925052 h 2021305"/>
              <a:gd name="connsiteX21" fmla="*/ 433137 w 946484"/>
              <a:gd name="connsiteY21" fmla="*/ 1957137 h 2021305"/>
              <a:gd name="connsiteX22" fmla="*/ 513348 w 946484"/>
              <a:gd name="connsiteY22" fmla="*/ 2021305 h 2021305"/>
              <a:gd name="connsiteX23" fmla="*/ 561474 w 946484"/>
              <a:gd name="connsiteY23" fmla="*/ 2005263 h 2021305"/>
              <a:gd name="connsiteX24" fmla="*/ 641684 w 946484"/>
              <a:gd name="connsiteY24" fmla="*/ 1973179 h 2021305"/>
              <a:gd name="connsiteX25" fmla="*/ 705853 w 946484"/>
              <a:gd name="connsiteY25" fmla="*/ 1957137 h 2021305"/>
              <a:gd name="connsiteX26" fmla="*/ 818148 w 946484"/>
              <a:gd name="connsiteY26" fmla="*/ 1892968 h 2021305"/>
              <a:gd name="connsiteX27" fmla="*/ 882316 w 946484"/>
              <a:gd name="connsiteY27" fmla="*/ 1796715 h 2021305"/>
              <a:gd name="connsiteX28" fmla="*/ 898358 w 946484"/>
              <a:gd name="connsiteY28" fmla="*/ 1732547 h 2021305"/>
              <a:gd name="connsiteX29" fmla="*/ 930442 w 946484"/>
              <a:gd name="connsiteY29" fmla="*/ 1684421 h 2021305"/>
              <a:gd name="connsiteX30" fmla="*/ 946484 w 946484"/>
              <a:gd name="connsiteY30" fmla="*/ 1572126 h 2021305"/>
              <a:gd name="connsiteX31" fmla="*/ 930442 w 946484"/>
              <a:gd name="connsiteY31" fmla="*/ 882315 h 2021305"/>
              <a:gd name="connsiteX32" fmla="*/ 898358 w 946484"/>
              <a:gd name="connsiteY32" fmla="*/ 786063 h 2021305"/>
              <a:gd name="connsiteX33" fmla="*/ 866274 w 946484"/>
              <a:gd name="connsiteY33" fmla="*/ 673768 h 2021305"/>
              <a:gd name="connsiteX34" fmla="*/ 850232 w 946484"/>
              <a:gd name="connsiteY34" fmla="*/ 577515 h 2021305"/>
              <a:gd name="connsiteX35" fmla="*/ 802105 w 946484"/>
              <a:gd name="connsiteY35" fmla="*/ 465221 h 2021305"/>
              <a:gd name="connsiteX36" fmla="*/ 770021 w 946484"/>
              <a:gd name="connsiteY36" fmla="*/ 352926 h 2021305"/>
              <a:gd name="connsiteX37" fmla="*/ 753979 w 946484"/>
              <a:gd name="connsiteY37" fmla="*/ 288758 h 2021305"/>
              <a:gd name="connsiteX38" fmla="*/ 657726 w 946484"/>
              <a:gd name="connsiteY38" fmla="*/ 112294 h 2021305"/>
              <a:gd name="connsiteX39" fmla="*/ 609600 w 946484"/>
              <a:gd name="connsiteY39" fmla="*/ 64168 h 2021305"/>
              <a:gd name="connsiteX40" fmla="*/ 513348 w 946484"/>
              <a:gd name="connsiteY40" fmla="*/ 0 h 2021305"/>
              <a:gd name="connsiteX41" fmla="*/ 144379 w 946484"/>
              <a:gd name="connsiteY41" fmla="*/ 16042 h 2021305"/>
              <a:gd name="connsiteX42" fmla="*/ 96253 w 946484"/>
              <a:gd name="connsiteY42" fmla="*/ 80210 h 20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6484" h="2021305">
                <a:moveTo>
                  <a:pt x="304800" y="80210"/>
                </a:moveTo>
                <a:cubicBezTo>
                  <a:pt x="278063" y="101600"/>
                  <a:pt x="246873" y="118382"/>
                  <a:pt x="224590" y="144379"/>
                </a:cubicBezTo>
                <a:cubicBezTo>
                  <a:pt x="161183" y="218354"/>
                  <a:pt x="264981" y="169817"/>
                  <a:pt x="176463" y="240631"/>
                </a:cubicBezTo>
                <a:cubicBezTo>
                  <a:pt x="163259" y="251194"/>
                  <a:pt x="144379" y="251326"/>
                  <a:pt x="128337" y="256673"/>
                </a:cubicBezTo>
                <a:cubicBezTo>
                  <a:pt x="117642" y="278063"/>
                  <a:pt x="104650" y="298450"/>
                  <a:pt x="96253" y="320842"/>
                </a:cubicBezTo>
                <a:cubicBezTo>
                  <a:pt x="88512" y="341486"/>
                  <a:pt x="88896" y="364745"/>
                  <a:pt x="80211" y="385010"/>
                </a:cubicBezTo>
                <a:cubicBezTo>
                  <a:pt x="72616" y="402732"/>
                  <a:pt x="58821" y="417095"/>
                  <a:pt x="48126" y="433137"/>
                </a:cubicBezTo>
                <a:lnTo>
                  <a:pt x="16042" y="529389"/>
                </a:lnTo>
                <a:lnTo>
                  <a:pt x="0" y="577515"/>
                </a:lnTo>
                <a:cubicBezTo>
                  <a:pt x="5347" y="700505"/>
                  <a:pt x="2447" y="824131"/>
                  <a:pt x="16042" y="946484"/>
                </a:cubicBezTo>
                <a:cubicBezTo>
                  <a:pt x="18683" y="970252"/>
                  <a:pt x="41254" y="987747"/>
                  <a:pt x="48126" y="1010652"/>
                </a:cubicBezTo>
                <a:cubicBezTo>
                  <a:pt x="57473" y="1041807"/>
                  <a:pt x="56280" y="1075349"/>
                  <a:pt x="64169" y="1106905"/>
                </a:cubicBezTo>
                <a:cubicBezTo>
                  <a:pt x="72372" y="1139715"/>
                  <a:pt x="85558" y="1171074"/>
                  <a:pt x="96253" y="1203158"/>
                </a:cubicBezTo>
                <a:cubicBezTo>
                  <a:pt x="101600" y="1219200"/>
                  <a:pt x="108194" y="1234879"/>
                  <a:pt x="112295" y="1251284"/>
                </a:cubicBezTo>
                <a:cubicBezTo>
                  <a:pt x="122575" y="1292403"/>
                  <a:pt x="153449" y="1429845"/>
                  <a:pt x="176463" y="1475873"/>
                </a:cubicBezTo>
                <a:cubicBezTo>
                  <a:pt x="197853" y="1518652"/>
                  <a:pt x="225508" y="1558836"/>
                  <a:pt x="240632" y="1604210"/>
                </a:cubicBezTo>
                <a:cubicBezTo>
                  <a:pt x="245979" y="1620252"/>
                  <a:pt x="249112" y="1637212"/>
                  <a:pt x="256674" y="1652337"/>
                </a:cubicBezTo>
                <a:cubicBezTo>
                  <a:pt x="265296" y="1669582"/>
                  <a:pt x="280136" y="1683218"/>
                  <a:pt x="288758" y="1700463"/>
                </a:cubicBezTo>
                <a:cubicBezTo>
                  <a:pt x="355175" y="1833296"/>
                  <a:pt x="244936" y="1658793"/>
                  <a:pt x="336884" y="1796715"/>
                </a:cubicBezTo>
                <a:cubicBezTo>
                  <a:pt x="382327" y="1933048"/>
                  <a:pt x="318949" y="1766825"/>
                  <a:pt x="385011" y="1876926"/>
                </a:cubicBezTo>
                <a:cubicBezTo>
                  <a:pt x="393711" y="1891426"/>
                  <a:pt x="392353" y="1910552"/>
                  <a:pt x="401053" y="1925052"/>
                </a:cubicBezTo>
                <a:cubicBezTo>
                  <a:pt x="408835" y="1938021"/>
                  <a:pt x="423689" y="1945326"/>
                  <a:pt x="433137" y="1957137"/>
                </a:cubicBezTo>
                <a:cubicBezTo>
                  <a:pt x="485908" y="2023102"/>
                  <a:pt x="437013" y="1995860"/>
                  <a:pt x="513348" y="2021305"/>
                </a:cubicBezTo>
                <a:cubicBezTo>
                  <a:pt x="529390" y="2015958"/>
                  <a:pt x="545641" y="2011200"/>
                  <a:pt x="561474" y="2005263"/>
                </a:cubicBezTo>
                <a:cubicBezTo>
                  <a:pt x="588437" y="1995152"/>
                  <a:pt x="614365" y="1982285"/>
                  <a:pt x="641684" y="1973179"/>
                </a:cubicBezTo>
                <a:cubicBezTo>
                  <a:pt x="662601" y="1966207"/>
                  <a:pt x="684463" y="1962484"/>
                  <a:pt x="705853" y="1957137"/>
                </a:cubicBezTo>
                <a:cubicBezTo>
                  <a:pt x="724763" y="1947682"/>
                  <a:pt x="800515" y="1913120"/>
                  <a:pt x="818148" y="1892968"/>
                </a:cubicBezTo>
                <a:cubicBezTo>
                  <a:pt x="843540" y="1863948"/>
                  <a:pt x="882316" y="1796715"/>
                  <a:pt x="882316" y="1796715"/>
                </a:cubicBezTo>
                <a:cubicBezTo>
                  <a:pt x="887663" y="1775326"/>
                  <a:pt x="889673" y="1752812"/>
                  <a:pt x="898358" y="1732547"/>
                </a:cubicBezTo>
                <a:cubicBezTo>
                  <a:pt x="905953" y="1714826"/>
                  <a:pt x="924902" y="1702888"/>
                  <a:pt x="930442" y="1684421"/>
                </a:cubicBezTo>
                <a:cubicBezTo>
                  <a:pt x="941307" y="1648204"/>
                  <a:pt x="941137" y="1609558"/>
                  <a:pt x="946484" y="1572126"/>
                </a:cubicBezTo>
                <a:cubicBezTo>
                  <a:pt x="941137" y="1342189"/>
                  <a:pt x="944497" y="1111884"/>
                  <a:pt x="930442" y="882315"/>
                </a:cubicBezTo>
                <a:cubicBezTo>
                  <a:pt x="928375" y="848559"/>
                  <a:pt x="906560" y="818873"/>
                  <a:pt x="898358" y="786063"/>
                </a:cubicBezTo>
                <a:cubicBezTo>
                  <a:pt x="878215" y="705489"/>
                  <a:pt x="889288" y="742811"/>
                  <a:pt x="866274" y="673768"/>
                </a:cubicBezTo>
                <a:cubicBezTo>
                  <a:pt x="860927" y="641684"/>
                  <a:pt x="857288" y="609267"/>
                  <a:pt x="850232" y="577515"/>
                </a:cubicBezTo>
                <a:cubicBezTo>
                  <a:pt x="840790" y="535026"/>
                  <a:pt x="821724" y="504457"/>
                  <a:pt x="802105" y="465221"/>
                </a:cubicBezTo>
                <a:cubicBezTo>
                  <a:pt x="751958" y="264631"/>
                  <a:pt x="816046" y="514015"/>
                  <a:pt x="770021" y="352926"/>
                </a:cubicBezTo>
                <a:cubicBezTo>
                  <a:pt x="763964" y="331727"/>
                  <a:pt x="760951" y="309674"/>
                  <a:pt x="753979" y="288758"/>
                </a:cubicBezTo>
                <a:cubicBezTo>
                  <a:pt x="734137" y="229231"/>
                  <a:pt x="702299" y="156867"/>
                  <a:pt x="657726" y="112294"/>
                </a:cubicBezTo>
                <a:cubicBezTo>
                  <a:pt x="641684" y="96252"/>
                  <a:pt x="627508" y="78096"/>
                  <a:pt x="609600" y="64168"/>
                </a:cubicBezTo>
                <a:cubicBezTo>
                  <a:pt x="579162" y="40494"/>
                  <a:pt x="513348" y="0"/>
                  <a:pt x="513348" y="0"/>
                </a:cubicBezTo>
                <a:cubicBezTo>
                  <a:pt x="390358" y="5347"/>
                  <a:pt x="265270" y="-7206"/>
                  <a:pt x="144379" y="16042"/>
                </a:cubicBezTo>
                <a:cubicBezTo>
                  <a:pt x="118123" y="21091"/>
                  <a:pt x="96253" y="80210"/>
                  <a:pt x="96253" y="8021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Freeform 4"/>
          <p:cNvSpPr/>
          <p:nvPr/>
        </p:nvSpPr>
        <p:spPr>
          <a:xfrm>
            <a:off x="6015789" y="3930316"/>
            <a:ext cx="1507958" cy="1732547"/>
          </a:xfrm>
          <a:custGeom>
            <a:avLst/>
            <a:gdLst>
              <a:gd name="connsiteX0" fmla="*/ 1042737 w 1507958"/>
              <a:gd name="connsiteY0" fmla="*/ 80210 h 1732547"/>
              <a:gd name="connsiteX1" fmla="*/ 962527 w 1507958"/>
              <a:gd name="connsiteY1" fmla="*/ 16042 h 1732547"/>
              <a:gd name="connsiteX2" fmla="*/ 914400 w 1507958"/>
              <a:gd name="connsiteY2" fmla="*/ 0 h 1732547"/>
              <a:gd name="connsiteX3" fmla="*/ 449179 w 1507958"/>
              <a:gd name="connsiteY3" fmla="*/ 16042 h 1732547"/>
              <a:gd name="connsiteX4" fmla="*/ 304800 w 1507958"/>
              <a:gd name="connsiteY4" fmla="*/ 96252 h 1732547"/>
              <a:gd name="connsiteX5" fmla="*/ 256674 w 1507958"/>
              <a:gd name="connsiteY5" fmla="*/ 128337 h 1732547"/>
              <a:gd name="connsiteX6" fmla="*/ 208548 w 1507958"/>
              <a:gd name="connsiteY6" fmla="*/ 160421 h 1732547"/>
              <a:gd name="connsiteX7" fmla="*/ 128337 w 1507958"/>
              <a:gd name="connsiteY7" fmla="*/ 240631 h 1732547"/>
              <a:gd name="connsiteX8" fmla="*/ 96253 w 1507958"/>
              <a:gd name="connsiteY8" fmla="*/ 272716 h 1732547"/>
              <a:gd name="connsiteX9" fmla="*/ 64169 w 1507958"/>
              <a:gd name="connsiteY9" fmla="*/ 320842 h 1732547"/>
              <a:gd name="connsiteX10" fmla="*/ 32085 w 1507958"/>
              <a:gd name="connsiteY10" fmla="*/ 433137 h 1732547"/>
              <a:gd name="connsiteX11" fmla="*/ 0 w 1507958"/>
              <a:gd name="connsiteY11" fmla="*/ 545431 h 1732547"/>
              <a:gd name="connsiteX12" fmla="*/ 16043 w 1507958"/>
              <a:gd name="connsiteY12" fmla="*/ 946484 h 1732547"/>
              <a:gd name="connsiteX13" fmla="*/ 32085 w 1507958"/>
              <a:gd name="connsiteY13" fmla="*/ 994610 h 1732547"/>
              <a:gd name="connsiteX14" fmla="*/ 80211 w 1507958"/>
              <a:gd name="connsiteY14" fmla="*/ 1122947 h 1732547"/>
              <a:gd name="connsiteX15" fmla="*/ 128337 w 1507958"/>
              <a:gd name="connsiteY15" fmla="*/ 1315452 h 1732547"/>
              <a:gd name="connsiteX16" fmla="*/ 144379 w 1507958"/>
              <a:gd name="connsiteY16" fmla="*/ 1363579 h 1732547"/>
              <a:gd name="connsiteX17" fmla="*/ 224590 w 1507958"/>
              <a:gd name="connsiteY17" fmla="*/ 1427747 h 1732547"/>
              <a:gd name="connsiteX18" fmla="*/ 272716 w 1507958"/>
              <a:gd name="connsiteY18" fmla="*/ 1475873 h 1732547"/>
              <a:gd name="connsiteX19" fmla="*/ 336885 w 1507958"/>
              <a:gd name="connsiteY19" fmla="*/ 1491916 h 1732547"/>
              <a:gd name="connsiteX20" fmla="*/ 465222 w 1507958"/>
              <a:gd name="connsiteY20" fmla="*/ 1540042 h 1732547"/>
              <a:gd name="connsiteX21" fmla="*/ 577516 w 1507958"/>
              <a:gd name="connsiteY21" fmla="*/ 1604210 h 1732547"/>
              <a:gd name="connsiteX22" fmla="*/ 673769 w 1507958"/>
              <a:gd name="connsiteY22" fmla="*/ 1636295 h 1732547"/>
              <a:gd name="connsiteX23" fmla="*/ 737937 w 1507958"/>
              <a:gd name="connsiteY23" fmla="*/ 1668379 h 1732547"/>
              <a:gd name="connsiteX24" fmla="*/ 1042737 w 1507958"/>
              <a:gd name="connsiteY24" fmla="*/ 1700463 h 1732547"/>
              <a:gd name="connsiteX25" fmla="*/ 1155032 w 1507958"/>
              <a:gd name="connsiteY25" fmla="*/ 1716505 h 1732547"/>
              <a:gd name="connsiteX26" fmla="*/ 1203158 w 1507958"/>
              <a:gd name="connsiteY26" fmla="*/ 1732547 h 1732547"/>
              <a:gd name="connsiteX27" fmla="*/ 1379622 w 1507958"/>
              <a:gd name="connsiteY27" fmla="*/ 1700463 h 1732547"/>
              <a:gd name="connsiteX28" fmla="*/ 1443790 w 1507958"/>
              <a:gd name="connsiteY28" fmla="*/ 1652337 h 1732547"/>
              <a:gd name="connsiteX29" fmla="*/ 1475874 w 1507958"/>
              <a:gd name="connsiteY29" fmla="*/ 1556084 h 1732547"/>
              <a:gd name="connsiteX30" fmla="*/ 1507958 w 1507958"/>
              <a:gd name="connsiteY30" fmla="*/ 1491916 h 1732547"/>
              <a:gd name="connsiteX31" fmla="*/ 1491916 w 1507958"/>
              <a:gd name="connsiteY31" fmla="*/ 721895 h 1732547"/>
              <a:gd name="connsiteX32" fmla="*/ 1443790 w 1507958"/>
              <a:gd name="connsiteY32" fmla="*/ 657726 h 1732547"/>
              <a:gd name="connsiteX33" fmla="*/ 1427748 w 1507958"/>
              <a:gd name="connsiteY33" fmla="*/ 593558 h 1732547"/>
              <a:gd name="connsiteX34" fmla="*/ 1395664 w 1507958"/>
              <a:gd name="connsiteY34" fmla="*/ 529389 h 1732547"/>
              <a:gd name="connsiteX35" fmla="*/ 1347537 w 1507958"/>
              <a:gd name="connsiteY35" fmla="*/ 449179 h 1732547"/>
              <a:gd name="connsiteX36" fmla="*/ 1331495 w 1507958"/>
              <a:gd name="connsiteY36" fmla="*/ 401052 h 1732547"/>
              <a:gd name="connsiteX37" fmla="*/ 1283369 w 1507958"/>
              <a:gd name="connsiteY37" fmla="*/ 352926 h 1732547"/>
              <a:gd name="connsiteX38" fmla="*/ 1251285 w 1507958"/>
              <a:gd name="connsiteY38" fmla="*/ 304800 h 1732547"/>
              <a:gd name="connsiteX39" fmla="*/ 1219200 w 1507958"/>
              <a:gd name="connsiteY39" fmla="*/ 272716 h 1732547"/>
              <a:gd name="connsiteX40" fmla="*/ 1155032 w 1507958"/>
              <a:gd name="connsiteY40" fmla="*/ 176463 h 1732547"/>
              <a:gd name="connsiteX41" fmla="*/ 1122948 w 1507958"/>
              <a:gd name="connsiteY41" fmla="*/ 128337 h 1732547"/>
              <a:gd name="connsiteX42" fmla="*/ 1090864 w 1507958"/>
              <a:gd name="connsiteY42" fmla="*/ 96252 h 1732547"/>
              <a:gd name="connsiteX43" fmla="*/ 1058779 w 1507958"/>
              <a:gd name="connsiteY43" fmla="*/ 48126 h 1732547"/>
              <a:gd name="connsiteX44" fmla="*/ 1010653 w 1507958"/>
              <a:gd name="connsiteY44" fmla="*/ 16042 h 1732547"/>
              <a:gd name="connsiteX45" fmla="*/ 866274 w 1507958"/>
              <a:gd name="connsiteY45" fmla="*/ 32084 h 1732547"/>
              <a:gd name="connsiteX46" fmla="*/ 770022 w 1507958"/>
              <a:gd name="connsiteY46" fmla="*/ 96252 h 173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07958" h="1732547">
                <a:moveTo>
                  <a:pt x="1042737" y="80210"/>
                </a:moveTo>
                <a:cubicBezTo>
                  <a:pt x="1016000" y="58821"/>
                  <a:pt x="991562" y="34189"/>
                  <a:pt x="962527" y="16042"/>
                </a:cubicBezTo>
                <a:cubicBezTo>
                  <a:pt x="948187" y="7080"/>
                  <a:pt x="931310" y="0"/>
                  <a:pt x="914400" y="0"/>
                </a:cubicBezTo>
                <a:cubicBezTo>
                  <a:pt x="759234" y="0"/>
                  <a:pt x="604253" y="10695"/>
                  <a:pt x="449179" y="16042"/>
                </a:cubicBezTo>
                <a:cubicBezTo>
                  <a:pt x="364473" y="44277"/>
                  <a:pt x="415120" y="22705"/>
                  <a:pt x="304800" y="96252"/>
                </a:cubicBezTo>
                <a:lnTo>
                  <a:pt x="256674" y="128337"/>
                </a:lnTo>
                <a:cubicBezTo>
                  <a:pt x="240632" y="139032"/>
                  <a:pt x="222181" y="146788"/>
                  <a:pt x="208548" y="160421"/>
                </a:cubicBezTo>
                <a:lnTo>
                  <a:pt x="128337" y="240631"/>
                </a:lnTo>
                <a:cubicBezTo>
                  <a:pt x="117642" y="251326"/>
                  <a:pt x="104643" y="260131"/>
                  <a:pt x="96253" y="272716"/>
                </a:cubicBezTo>
                <a:lnTo>
                  <a:pt x="64169" y="320842"/>
                </a:lnTo>
                <a:cubicBezTo>
                  <a:pt x="14020" y="521439"/>
                  <a:pt x="78113" y="272038"/>
                  <a:pt x="32085" y="433137"/>
                </a:cubicBezTo>
                <a:cubicBezTo>
                  <a:pt x="-8191" y="574106"/>
                  <a:pt x="38457" y="430067"/>
                  <a:pt x="0" y="545431"/>
                </a:cubicBezTo>
                <a:cubicBezTo>
                  <a:pt x="5348" y="679115"/>
                  <a:pt x="6511" y="813033"/>
                  <a:pt x="16043" y="946484"/>
                </a:cubicBezTo>
                <a:cubicBezTo>
                  <a:pt x="17248" y="963351"/>
                  <a:pt x="26148" y="978777"/>
                  <a:pt x="32085" y="994610"/>
                </a:cubicBezTo>
                <a:cubicBezTo>
                  <a:pt x="89631" y="1148067"/>
                  <a:pt x="43799" y="1013710"/>
                  <a:pt x="80211" y="1122947"/>
                </a:cubicBezTo>
                <a:cubicBezTo>
                  <a:pt x="101813" y="1252561"/>
                  <a:pt x="85967" y="1188341"/>
                  <a:pt x="128337" y="1315452"/>
                </a:cubicBezTo>
                <a:cubicBezTo>
                  <a:pt x="133684" y="1331494"/>
                  <a:pt x="132422" y="1351622"/>
                  <a:pt x="144379" y="1363579"/>
                </a:cubicBezTo>
                <a:cubicBezTo>
                  <a:pt x="237732" y="1456929"/>
                  <a:pt x="103157" y="1326553"/>
                  <a:pt x="224590" y="1427747"/>
                </a:cubicBezTo>
                <a:cubicBezTo>
                  <a:pt x="242018" y="1442271"/>
                  <a:pt x="253018" y="1464617"/>
                  <a:pt x="272716" y="1475873"/>
                </a:cubicBezTo>
                <a:cubicBezTo>
                  <a:pt x="291859" y="1486812"/>
                  <a:pt x="315685" y="1485859"/>
                  <a:pt x="336885" y="1491916"/>
                </a:cubicBezTo>
                <a:cubicBezTo>
                  <a:pt x="380896" y="1504491"/>
                  <a:pt x="422842" y="1523090"/>
                  <a:pt x="465222" y="1540042"/>
                </a:cubicBezTo>
                <a:cubicBezTo>
                  <a:pt x="516584" y="1617085"/>
                  <a:pt x="472526" y="1575576"/>
                  <a:pt x="577516" y="1604210"/>
                </a:cubicBezTo>
                <a:cubicBezTo>
                  <a:pt x="610144" y="1613109"/>
                  <a:pt x="643520" y="1621170"/>
                  <a:pt x="673769" y="1636295"/>
                </a:cubicBezTo>
                <a:cubicBezTo>
                  <a:pt x="695158" y="1646990"/>
                  <a:pt x="715250" y="1660817"/>
                  <a:pt x="737937" y="1668379"/>
                </a:cubicBezTo>
                <a:cubicBezTo>
                  <a:pt x="814759" y="1693986"/>
                  <a:pt x="1002862" y="1696665"/>
                  <a:pt x="1042737" y="1700463"/>
                </a:cubicBezTo>
                <a:cubicBezTo>
                  <a:pt x="1080378" y="1704048"/>
                  <a:pt x="1117600" y="1711158"/>
                  <a:pt x="1155032" y="1716505"/>
                </a:cubicBezTo>
                <a:cubicBezTo>
                  <a:pt x="1171074" y="1721852"/>
                  <a:pt x="1186248" y="1732547"/>
                  <a:pt x="1203158" y="1732547"/>
                </a:cubicBezTo>
                <a:cubicBezTo>
                  <a:pt x="1260638" y="1732547"/>
                  <a:pt x="1323460" y="1714503"/>
                  <a:pt x="1379622" y="1700463"/>
                </a:cubicBezTo>
                <a:cubicBezTo>
                  <a:pt x="1401011" y="1684421"/>
                  <a:pt x="1428959" y="1674583"/>
                  <a:pt x="1443790" y="1652337"/>
                </a:cubicBezTo>
                <a:cubicBezTo>
                  <a:pt x="1462550" y="1624197"/>
                  <a:pt x="1460749" y="1586333"/>
                  <a:pt x="1475874" y="1556084"/>
                </a:cubicBezTo>
                <a:lnTo>
                  <a:pt x="1507958" y="1491916"/>
                </a:lnTo>
                <a:cubicBezTo>
                  <a:pt x="1502611" y="1235242"/>
                  <a:pt x="1511606" y="977868"/>
                  <a:pt x="1491916" y="721895"/>
                </a:cubicBezTo>
                <a:cubicBezTo>
                  <a:pt x="1489865" y="695237"/>
                  <a:pt x="1455747" y="681640"/>
                  <a:pt x="1443790" y="657726"/>
                </a:cubicBezTo>
                <a:cubicBezTo>
                  <a:pt x="1433930" y="638006"/>
                  <a:pt x="1435489" y="614202"/>
                  <a:pt x="1427748" y="593558"/>
                </a:cubicBezTo>
                <a:cubicBezTo>
                  <a:pt x="1419351" y="571166"/>
                  <a:pt x="1405084" y="551370"/>
                  <a:pt x="1395664" y="529389"/>
                </a:cubicBezTo>
                <a:cubicBezTo>
                  <a:pt x="1364427" y="456503"/>
                  <a:pt x="1400892" y="502532"/>
                  <a:pt x="1347537" y="449179"/>
                </a:cubicBezTo>
                <a:cubicBezTo>
                  <a:pt x="1342190" y="433137"/>
                  <a:pt x="1340875" y="415122"/>
                  <a:pt x="1331495" y="401052"/>
                </a:cubicBezTo>
                <a:cubicBezTo>
                  <a:pt x="1318911" y="382175"/>
                  <a:pt x="1297893" y="370354"/>
                  <a:pt x="1283369" y="352926"/>
                </a:cubicBezTo>
                <a:cubicBezTo>
                  <a:pt x="1271026" y="338115"/>
                  <a:pt x="1263329" y="319855"/>
                  <a:pt x="1251285" y="304800"/>
                </a:cubicBezTo>
                <a:cubicBezTo>
                  <a:pt x="1241837" y="292990"/>
                  <a:pt x="1228275" y="284816"/>
                  <a:pt x="1219200" y="272716"/>
                </a:cubicBezTo>
                <a:cubicBezTo>
                  <a:pt x="1196064" y="241868"/>
                  <a:pt x="1176421" y="208547"/>
                  <a:pt x="1155032" y="176463"/>
                </a:cubicBezTo>
                <a:cubicBezTo>
                  <a:pt x="1144337" y="160421"/>
                  <a:pt x="1136581" y="141970"/>
                  <a:pt x="1122948" y="128337"/>
                </a:cubicBezTo>
                <a:cubicBezTo>
                  <a:pt x="1112253" y="117642"/>
                  <a:pt x="1100312" y="108062"/>
                  <a:pt x="1090864" y="96252"/>
                </a:cubicBezTo>
                <a:cubicBezTo>
                  <a:pt x="1078820" y="81197"/>
                  <a:pt x="1072412" y="61759"/>
                  <a:pt x="1058779" y="48126"/>
                </a:cubicBezTo>
                <a:cubicBezTo>
                  <a:pt x="1045146" y="34493"/>
                  <a:pt x="1026695" y="26737"/>
                  <a:pt x="1010653" y="16042"/>
                </a:cubicBezTo>
                <a:cubicBezTo>
                  <a:pt x="962527" y="21389"/>
                  <a:pt x="912212" y="16772"/>
                  <a:pt x="866274" y="32084"/>
                </a:cubicBezTo>
                <a:cubicBezTo>
                  <a:pt x="829693" y="44278"/>
                  <a:pt x="770022" y="96252"/>
                  <a:pt x="770022" y="96252"/>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TextBox 5"/>
          <p:cNvSpPr txBox="1"/>
          <p:nvPr/>
        </p:nvSpPr>
        <p:spPr>
          <a:xfrm>
            <a:off x="827584" y="764704"/>
            <a:ext cx="6696163" cy="707886"/>
          </a:xfrm>
          <a:prstGeom prst="rect">
            <a:avLst/>
          </a:prstGeom>
          <a:noFill/>
        </p:spPr>
        <p:txBody>
          <a:bodyPr wrap="square" rtlCol="0">
            <a:spAutoFit/>
          </a:bodyPr>
          <a:lstStyle/>
          <a:p>
            <a:r>
              <a:rPr lang="fa-IR" sz="4000" b="1" dirty="0" smtClean="0">
                <a:solidFill>
                  <a:srgbClr val="FF0000"/>
                </a:solidFill>
              </a:rPr>
              <a:t>اجرای نادرست لوله کشی </a:t>
            </a:r>
            <a:endParaRPr lang="en-US" sz="4000" b="1" dirty="0">
              <a:solidFill>
                <a:srgbClr val="FF0000"/>
              </a:solidFill>
            </a:endParaRPr>
          </a:p>
        </p:txBody>
      </p:sp>
    </p:spTree>
    <p:extLst>
      <p:ext uri="{BB962C8B-B14F-4D97-AF65-F5344CB8AC3E}">
        <p14:creationId xmlns:p14="http://schemas.microsoft.com/office/powerpoint/2010/main" val="11480091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48680"/>
            <a:ext cx="4526096" cy="570712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548680"/>
            <a:ext cx="3816424" cy="570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5599061" y="4353724"/>
            <a:ext cx="1126232" cy="1071214"/>
          </a:xfrm>
          <a:custGeom>
            <a:avLst/>
            <a:gdLst>
              <a:gd name="connsiteX0" fmla="*/ 946118 w 1126232"/>
              <a:gd name="connsiteY0" fmla="*/ 9729 h 1071214"/>
              <a:gd name="connsiteX1" fmla="*/ 79844 w 1126232"/>
              <a:gd name="connsiteY1" fmla="*/ 154108 h 1071214"/>
              <a:gd name="connsiteX2" fmla="*/ 47760 w 1126232"/>
              <a:gd name="connsiteY2" fmla="*/ 202234 h 1071214"/>
              <a:gd name="connsiteX3" fmla="*/ 160055 w 1126232"/>
              <a:gd name="connsiteY3" fmla="*/ 1068508 h 1071214"/>
              <a:gd name="connsiteX4" fmla="*/ 1058413 w 1126232"/>
              <a:gd name="connsiteY4" fmla="*/ 458908 h 1071214"/>
              <a:gd name="connsiteX5" fmla="*/ 946118 w 1126232"/>
              <a:gd name="connsiteY5" fmla="*/ 9729 h 10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232" h="1071214">
                <a:moveTo>
                  <a:pt x="946118" y="9729"/>
                </a:moveTo>
                <a:cubicBezTo>
                  <a:pt x="783023" y="-41071"/>
                  <a:pt x="229570" y="122024"/>
                  <a:pt x="79844" y="154108"/>
                </a:cubicBezTo>
                <a:cubicBezTo>
                  <a:pt x="-69882" y="186192"/>
                  <a:pt x="34392" y="49834"/>
                  <a:pt x="47760" y="202234"/>
                </a:cubicBezTo>
                <a:cubicBezTo>
                  <a:pt x="61128" y="354634"/>
                  <a:pt x="-8387" y="1025729"/>
                  <a:pt x="160055" y="1068508"/>
                </a:cubicBezTo>
                <a:cubicBezTo>
                  <a:pt x="328497" y="1111287"/>
                  <a:pt x="922055" y="635371"/>
                  <a:pt x="1058413" y="458908"/>
                </a:cubicBezTo>
                <a:cubicBezTo>
                  <a:pt x="1194771" y="282445"/>
                  <a:pt x="1109213" y="60529"/>
                  <a:pt x="946118" y="97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p:nvPr/>
        </p:nvCxnSpPr>
        <p:spPr>
          <a:xfrm>
            <a:off x="2699792" y="4653136"/>
            <a:ext cx="3462385" cy="236195"/>
          </a:xfrm>
          <a:prstGeom prst="curvedConnector3">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204483" y="764704"/>
            <a:ext cx="4572000" cy="2677656"/>
          </a:xfrm>
          <a:prstGeom prst="rect">
            <a:avLst/>
          </a:prstGeom>
        </p:spPr>
        <p:txBody>
          <a:bodyPr>
            <a:spAutoFit/>
          </a:bodyPr>
          <a:lstStyle/>
          <a:p>
            <a:r>
              <a:rPr lang="fa-IR" sz="2800" b="1" dirty="0" smtClean="0">
                <a:solidFill>
                  <a:srgbClr val="FF0000"/>
                </a:solidFill>
              </a:rPr>
              <a:t>نفوذ آبهای سطحی به داخل زمین به علت نداشتن آبروی مناسب باعث نشست زمین وازبین رفن کف سازی سطحی شده است.</a:t>
            </a:r>
            <a:endParaRPr lang="en-US" sz="2800" b="1" dirty="0">
              <a:solidFill>
                <a:srgbClr val="FF0000"/>
              </a:solidFill>
            </a:endParaRPr>
          </a:p>
        </p:txBody>
      </p:sp>
    </p:spTree>
    <p:extLst>
      <p:ext uri="{BB962C8B-B14F-4D97-AF65-F5344CB8AC3E}">
        <p14:creationId xmlns:p14="http://schemas.microsoft.com/office/powerpoint/2010/main" val="41592499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istrator\Desktop\New folder (3)\DSC022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88640"/>
            <a:ext cx="5436096" cy="62373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3315" name="Picture 3" descr="C:\Users\Administrator\Desktop\New folder (3)\DSC022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4" y="72008"/>
            <a:ext cx="3262572" cy="2924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18" y="3573016"/>
            <a:ext cx="2736303" cy="301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2699792" y="2996952"/>
            <a:ext cx="3672408" cy="28083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3851920" y="611150"/>
            <a:ext cx="4572000" cy="1938992"/>
          </a:xfrm>
          <a:prstGeom prst="rect">
            <a:avLst/>
          </a:prstGeom>
        </p:spPr>
        <p:txBody>
          <a:bodyPr>
            <a:spAutoFit/>
          </a:bodyPr>
          <a:lstStyle/>
          <a:p>
            <a:r>
              <a:rPr lang="fa-IR" sz="2400" b="1" dirty="0" smtClean="0"/>
              <a:t>اجرای نادرست قرنیزها باعث شکسته شدن آن وفاصله گرفتن چند میلی با دیوار شده است و در بعضی قسمت ها باعث فرو ریختن آن شده است.</a:t>
            </a:r>
            <a:endParaRPr lang="en-US" sz="2400" b="1" dirty="0"/>
          </a:p>
        </p:txBody>
      </p:sp>
    </p:spTree>
    <p:extLst>
      <p:ext uri="{BB962C8B-B14F-4D97-AF65-F5344CB8AC3E}">
        <p14:creationId xmlns:p14="http://schemas.microsoft.com/office/powerpoint/2010/main" val="1845097658"/>
      </p:ext>
    </p:extLst>
  </p:cSld>
  <p:clrMapOvr>
    <a:masterClrMapping/>
  </p:clrMapOvr>
  <p:transition spd="slow">
    <p:wheel spokes="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istrator\Desktop\New folder (3)\DSC022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0"/>
            <a:ext cx="4176464" cy="61926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descr="E:\پروژه\New folder (3)\New folder (2)\DSC022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32656"/>
            <a:ext cx="4032448" cy="58326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2" y="1412776"/>
            <a:ext cx="6120680" cy="1754326"/>
          </a:xfrm>
          <a:prstGeom prst="rect">
            <a:avLst/>
          </a:prstGeom>
          <a:noFill/>
        </p:spPr>
        <p:txBody>
          <a:bodyPr wrap="square" rtlCol="0">
            <a:spAutoFit/>
          </a:bodyPr>
          <a:lstStyle/>
          <a:p>
            <a:r>
              <a:rPr lang="fa-IR" sz="3600" b="1" dirty="0" smtClean="0"/>
              <a:t>عدم استفاده از ضد زنگ باعث پوسده شدن درب وپنجره ها شده است.</a:t>
            </a:r>
            <a:endParaRPr lang="en-US" sz="3600" b="1" dirty="0"/>
          </a:p>
        </p:txBody>
      </p:sp>
    </p:spTree>
    <p:extLst>
      <p:ext uri="{BB962C8B-B14F-4D97-AF65-F5344CB8AC3E}">
        <p14:creationId xmlns:p14="http://schemas.microsoft.com/office/powerpoint/2010/main" val="117795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9439453"/>
              </p:ext>
            </p:extLst>
          </p:nvPr>
        </p:nvGraphicFramePr>
        <p:xfrm>
          <a:off x="-1" y="116633"/>
          <a:ext cx="9036496" cy="6741366"/>
        </p:xfrm>
        <a:graphic>
          <a:graphicData uri="http://schemas.openxmlformats.org/drawingml/2006/table">
            <a:tbl>
              <a:tblPr/>
              <a:tblGrid>
                <a:gridCol w="1042573"/>
                <a:gridCol w="1028755"/>
                <a:gridCol w="1030292"/>
                <a:gridCol w="1565395"/>
                <a:gridCol w="1029521"/>
                <a:gridCol w="1767308"/>
                <a:gridCol w="617644"/>
                <a:gridCol w="207241"/>
                <a:gridCol w="535873"/>
                <a:gridCol w="211894"/>
              </a:tblGrid>
              <a:tr h="699713">
                <a:tc gridSpan="7">
                  <a:txBody>
                    <a:bodyPr/>
                    <a:lstStyle/>
                    <a:p>
                      <a:pPr algn="r" rtl="1">
                        <a:lnSpc>
                          <a:spcPct val="115000"/>
                        </a:lnSpc>
                        <a:spcAft>
                          <a:spcPts val="0"/>
                        </a:spcAft>
                      </a:pPr>
                      <a:r>
                        <a:rPr lang="ar-SA" sz="1000" dirty="0">
                          <a:latin typeface="Calibri"/>
                          <a:ea typeface="Calibri"/>
                          <a:cs typeface="Arial"/>
                        </a:rPr>
                        <a:t>  </a:t>
                      </a:r>
                      <a:r>
                        <a:rPr lang="ar-SA" sz="1100" dirty="0">
                          <a:latin typeface="Calibri"/>
                          <a:ea typeface="Calibri"/>
                          <a:cs typeface="Arial"/>
                        </a:rPr>
                        <a:t>بخش دوم :اطلاعات اشخاص مسئول طراحی.نظارت واجرای ساختمان </a:t>
                      </a:r>
                      <a:endParaRPr lang="en-US" sz="900" dirty="0">
                        <a:latin typeface="Calibri"/>
                        <a:ea typeface="Calibri"/>
                        <a:cs typeface="Arial"/>
                      </a:endParaRPr>
                    </a:p>
                  </a:txBody>
                  <a:tcPr marL="54404" marR="54404" marT="0" marB="0">
                    <a:lnL>
                      <a:noFill/>
                    </a:lnL>
                    <a:lnR>
                      <a:noFill/>
                    </a:lnR>
                    <a:lnT>
                      <a:noFill/>
                    </a:lnT>
                    <a:lnB w="47625" cap="flat" cmpd="dbl"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rowSpan="2">
                  <a:txBody>
                    <a:bodyPr/>
                    <a:lstStyle/>
                    <a:p>
                      <a:pPr algn="r">
                        <a:lnSpc>
                          <a:spcPct val="115000"/>
                        </a:lnSpc>
                        <a:spcAft>
                          <a:spcPts val="0"/>
                        </a:spcAft>
                      </a:pPr>
                      <a:endParaRPr lang="en-US" sz="1000">
                        <a:latin typeface="Calibri"/>
                        <a:ea typeface="Calibri"/>
                        <a:cs typeface="Arial"/>
                      </a:endParaRPr>
                    </a:p>
                  </a:txBody>
                  <a:tcPr marL="54404" marR="5440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a:noFill/>
                    </a:lnL>
                    <a:lnR>
                      <a:noFill/>
                    </a:lnR>
                    <a:lnT>
                      <a:noFill/>
                    </a:lnT>
                    <a:lnB>
                      <a:noFill/>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a:noFill/>
                    </a:lnL>
                    <a:lnR>
                      <a:noFill/>
                    </a:lnR>
                    <a:lnT>
                      <a:noFill/>
                    </a:lnT>
                    <a:lnB>
                      <a:noFill/>
                    </a:lnB>
                  </a:tcPr>
                </a:tc>
              </a:tr>
              <a:tr h="660276">
                <a:tc>
                  <a:txBody>
                    <a:bodyPr/>
                    <a:lstStyle/>
                    <a:p>
                      <a:pPr algn="r" rtl="1">
                        <a:lnSpc>
                          <a:spcPct val="115000"/>
                        </a:lnSpc>
                        <a:spcAft>
                          <a:spcPts val="0"/>
                        </a:spcAft>
                      </a:pPr>
                      <a:endParaRPr lang="ar-SA" sz="1000">
                        <a:latin typeface="Calibri"/>
                        <a:ea typeface="Calibri"/>
                        <a:cs typeface="Arial"/>
                      </a:endParaRPr>
                    </a:p>
                    <a:p>
                      <a:pPr algn="r">
                        <a:lnSpc>
                          <a:spcPct val="115000"/>
                        </a:lnSpc>
                        <a:spcAft>
                          <a:spcPts val="0"/>
                        </a:spcAft>
                      </a:pPr>
                      <a:r>
                        <a:rPr lang="fa-IR" sz="1100">
                          <a:latin typeface="Calibri"/>
                          <a:ea typeface="Calibri"/>
                          <a:cs typeface="Arial"/>
                        </a:rPr>
                        <a:t>جدول : 4</a:t>
                      </a:r>
                      <a:endParaRPr lang="en-US" sz="9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r" rtl="1">
                        <a:lnSpc>
                          <a:spcPct val="115000"/>
                        </a:lnSpc>
                        <a:spcAft>
                          <a:spcPts val="0"/>
                        </a:spcAft>
                      </a:pPr>
                      <a:endParaRPr lang="ar-SA" sz="1000" dirty="0">
                        <a:latin typeface="Calibri"/>
                        <a:ea typeface="Calibri"/>
                        <a:cs typeface="Arial"/>
                      </a:endParaRPr>
                    </a:p>
                    <a:p>
                      <a:pPr algn="r">
                        <a:lnSpc>
                          <a:spcPct val="115000"/>
                        </a:lnSpc>
                        <a:spcAft>
                          <a:spcPts val="0"/>
                        </a:spcAft>
                      </a:pPr>
                      <a:r>
                        <a:rPr lang="ar-SA" sz="1000" dirty="0">
                          <a:latin typeface="Calibri"/>
                          <a:ea typeface="Calibri"/>
                          <a:cs typeface="Arial"/>
                        </a:rPr>
                        <a:t> </a:t>
                      </a:r>
                      <a:r>
                        <a:rPr lang="ar-SA" sz="1300" dirty="0">
                          <a:latin typeface="Calibri"/>
                          <a:ea typeface="Calibri"/>
                          <a:cs typeface="Arial"/>
                        </a:rPr>
                        <a:t> </a:t>
                      </a:r>
                      <a:r>
                        <a:rPr lang="fa-IR" sz="1100" dirty="0">
                          <a:latin typeface="Calibri"/>
                          <a:ea typeface="Calibri"/>
                          <a:cs typeface="Arial"/>
                        </a:rPr>
                        <a:t>اشخاص حقیقی .در دفاتر منهدسی طراحی و اجرای ساختمان و ناظران حقیقی </a:t>
                      </a:r>
                      <a:endParaRPr lang="en-US" sz="900" dirty="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vMerge="1">
                  <a:txBody>
                    <a:bodyPr/>
                    <a:lstStyle/>
                    <a:p>
                      <a:pPr rtl="1"/>
                      <a:endParaRPr lang="fa-IR"/>
                    </a:p>
                  </a:txBody>
                  <a:tcPr/>
                </a:tc>
                <a:tc gridSpan="2">
                  <a:txBody>
                    <a:bodyPr/>
                    <a:lstStyle/>
                    <a:p>
                      <a:pPr>
                        <a:lnSpc>
                          <a:spcPct val="115000"/>
                        </a:lnSpc>
                        <a:spcAft>
                          <a:spcPts val="1000"/>
                        </a:spcAft>
                      </a:pPr>
                      <a:r>
                        <a:rPr lang="en-US" sz="900">
                          <a:latin typeface="Calibri"/>
                          <a:ea typeface="Calibri"/>
                          <a:cs typeface="Arial"/>
                        </a:rPr>
                        <a:t> </a:t>
                      </a:r>
                    </a:p>
                  </a:txBody>
                  <a:tcPr marL="0" marR="0" marT="0" marB="0" anchor="ctr">
                    <a:lnL>
                      <a:noFill/>
                    </a:lnL>
                    <a:lnR>
                      <a:noFill/>
                    </a:lnR>
                    <a:lnT>
                      <a:noFill/>
                    </a:lnT>
                    <a:lnB>
                      <a:noFill/>
                    </a:lnB>
                  </a:tcPr>
                </a:tc>
                <a:tc hMerge="1">
                  <a:txBody>
                    <a:bodyPr/>
                    <a:lstStyle/>
                    <a:p>
                      <a:pPr rtl="1"/>
                      <a:endParaRPr lang="fa-IR"/>
                    </a:p>
                  </a:txBody>
                  <a:tcPr/>
                </a:tc>
              </a:tr>
              <a:tr h="1062184">
                <a:tc>
                  <a:txBody>
                    <a:bodyPr/>
                    <a:lstStyle/>
                    <a:p>
                      <a:pPr algn="r">
                        <a:lnSpc>
                          <a:spcPct val="115000"/>
                        </a:lnSpc>
                        <a:spcAft>
                          <a:spcPts val="0"/>
                        </a:spcAft>
                      </a:pPr>
                      <a:r>
                        <a:rPr lang="fa-IR" sz="800">
                          <a:latin typeface="Calibri"/>
                          <a:ea typeface="Calibri"/>
                          <a:cs typeface="Arial"/>
                        </a:rPr>
                        <a:t>شماره    پر وا نه    اشتغال    </a:t>
                      </a:r>
                      <a:endParaRPr lang="en-US" sz="900">
                        <a:latin typeface="Calibri"/>
                        <a:ea typeface="Calibri"/>
                        <a:cs typeface="Arial"/>
                      </a:endParaRPr>
                    </a:p>
                    <a:p>
                      <a:pPr>
                        <a:lnSpc>
                          <a:spcPct val="115000"/>
                        </a:lnSpc>
                        <a:spcAft>
                          <a:spcPts val="0"/>
                        </a:spcAft>
                      </a:pPr>
                      <a:r>
                        <a:rPr lang="fa-IR" sz="900">
                          <a:latin typeface="Calibri"/>
                          <a:ea typeface="Calibri"/>
                          <a:cs typeface="Arial"/>
                        </a:rPr>
                        <a:t>طراح – ناظر-</a:t>
                      </a:r>
                      <a:endParaRPr lang="en-US" sz="900">
                        <a:latin typeface="Calibri"/>
                        <a:ea typeface="Calibri"/>
                        <a:cs typeface="Arial"/>
                      </a:endParaRPr>
                    </a:p>
                    <a:p>
                      <a:pPr>
                        <a:lnSpc>
                          <a:spcPct val="115000"/>
                        </a:lnSpc>
                        <a:spcAft>
                          <a:spcPts val="0"/>
                        </a:spcAft>
                      </a:pPr>
                      <a:r>
                        <a:rPr lang="fa-IR" sz="900">
                          <a:latin typeface="Calibri"/>
                          <a:ea typeface="Calibri"/>
                          <a:cs typeface="Arial"/>
                        </a:rPr>
                        <a:t>مجری           </a:t>
                      </a:r>
                      <a:endParaRPr lang="en-US" sz="9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800">
                          <a:latin typeface="Calibri"/>
                          <a:ea typeface="Calibri"/>
                          <a:cs typeface="Arial"/>
                        </a:rPr>
                        <a:t>شماره    پر وا نه    اشتغال</a:t>
                      </a:r>
                      <a:r>
                        <a:rPr lang="fa-IR" sz="900">
                          <a:latin typeface="Calibri"/>
                          <a:ea typeface="Calibri"/>
                          <a:cs typeface="Arial"/>
                        </a:rPr>
                        <a:t>    </a:t>
                      </a:r>
                      <a:endParaRPr lang="en-US" sz="900">
                        <a:latin typeface="Calibri"/>
                        <a:ea typeface="Calibri"/>
                        <a:cs typeface="Arial"/>
                      </a:endParaRPr>
                    </a:p>
                    <a:p>
                      <a:pPr>
                        <a:lnSpc>
                          <a:spcPct val="115000"/>
                        </a:lnSpc>
                        <a:spcAft>
                          <a:spcPts val="0"/>
                        </a:spcAft>
                      </a:pPr>
                      <a:r>
                        <a:rPr lang="fa-IR" sz="900">
                          <a:latin typeface="Calibri"/>
                          <a:ea typeface="Calibri"/>
                          <a:cs typeface="Arial"/>
                        </a:rPr>
                        <a:t>طراح – ناظر-</a:t>
                      </a:r>
                      <a:endParaRPr lang="en-US" sz="900">
                        <a:latin typeface="Calibri"/>
                        <a:ea typeface="Calibri"/>
                        <a:cs typeface="Arial"/>
                      </a:endParaRPr>
                    </a:p>
                    <a:p>
                      <a:pPr>
                        <a:lnSpc>
                          <a:spcPct val="115000"/>
                        </a:lnSpc>
                        <a:spcAft>
                          <a:spcPts val="0"/>
                        </a:spcAft>
                      </a:pPr>
                      <a:r>
                        <a:rPr lang="fa-IR" sz="900">
                          <a:latin typeface="Calibri"/>
                          <a:ea typeface="Calibri"/>
                          <a:cs typeface="Arial"/>
                        </a:rPr>
                        <a:t>مجری          </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00" dirty="0">
                          <a:latin typeface="Calibri"/>
                          <a:ea typeface="Calibri"/>
                          <a:cs typeface="Arial"/>
                        </a:rPr>
                        <a:t>نام و</a:t>
                      </a:r>
                      <a:r>
                        <a:rPr lang="fa-IR" sz="600" dirty="0">
                          <a:latin typeface="Calibri"/>
                          <a:ea typeface="Calibri"/>
                          <a:cs typeface="Arial"/>
                        </a:rPr>
                        <a:t> </a:t>
                      </a:r>
                      <a:endParaRPr lang="en-US" sz="900" dirty="0">
                        <a:latin typeface="Calibri"/>
                        <a:ea typeface="Calibri"/>
                        <a:cs typeface="Arial"/>
                      </a:endParaRPr>
                    </a:p>
                    <a:p>
                      <a:pPr algn="r">
                        <a:lnSpc>
                          <a:spcPct val="115000"/>
                        </a:lnSpc>
                        <a:spcAft>
                          <a:spcPts val="0"/>
                        </a:spcAft>
                      </a:pPr>
                      <a:r>
                        <a:rPr lang="fa-IR" sz="900" dirty="0">
                          <a:latin typeface="Calibri"/>
                          <a:ea typeface="Calibri"/>
                          <a:cs typeface="Arial"/>
                        </a:rPr>
                        <a:t>نام خا نوا دگی     طراح- ناظر           مجری </a:t>
                      </a:r>
                      <a:endParaRPr lang="en-US" sz="900" dirty="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800">
                          <a:latin typeface="Calibri"/>
                          <a:ea typeface="Calibri"/>
                          <a:cs typeface="Arial"/>
                        </a:rPr>
                        <a:t>نام مسئول </a:t>
                      </a:r>
                      <a:endParaRPr lang="en-US" sz="900">
                        <a:latin typeface="Calibri"/>
                        <a:ea typeface="Calibri"/>
                        <a:cs typeface="Arial"/>
                      </a:endParaRPr>
                    </a:p>
                    <a:p>
                      <a:pPr>
                        <a:lnSpc>
                          <a:spcPct val="115000"/>
                        </a:lnSpc>
                        <a:spcAft>
                          <a:spcPts val="0"/>
                        </a:spcAft>
                        <a:tabLst>
                          <a:tab pos="671195" algn="l"/>
                        </a:tabLst>
                      </a:pPr>
                      <a:r>
                        <a:rPr lang="en-US" sz="1000">
                          <a:latin typeface="Calibri"/>
                          <a:ea typeface="Calibri"/>
                          <a:cs typeface="Arial"/>
                        </a:rPr>
                        <a:t>	</a:t>
                      </a:r>
                      <a:r>
                        <a:rPr lang="ar-SA" sz="800">
                          <a:latin typeface="Calibri"/>
                          <a:ea typeface="Calibri"/>
                          <a:cs typeface="Arial"/>
                        </a:rPr>
                        <a:t>دفترمهندسی</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000">
                          <a:latin typeface="Calibri"/>
                          <a:ea typeface="Calibri"/>
                          <a:cs typeface="Arial"/>
                        </a:rPr>
                        <a:t>شماره مجوز       دفتر منهدسی</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000" dirty="0">
                        <a:latin typeface="Calibri"/>
                        <a:ea typeface="Calibri"/>
                        <a:cs typeface="Arial"/>
                      </a:endParaRPr>
                    </a:p>
                    <a:p>
                      <a:pPr algn="r">
                        <a:lnSpc>
                          <a:spcPct val="115000"/>
                        </a:lnSpc>
                        <a:spcAft>
                          <a:spcPts val="0"/>
                        </a:spcAft>
                      </a:pPr>
                      <a:r>
                        <a:rPr lang="fa-IR" sz="1000" dirty="0">
                          <a:latin typeface="Calibri"/>
                          <a:ea typeface="Calibri"/>
                          <a:cs typeface="Arial"/>
                        </a:rPr>
                        <a:t>نوع صلاحیت و تخصص            </a:t>
                      </a:r>
                      <a:endParaRPr lang="en-US" sz="900" dirty="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fa-IR" sz="1000">
                          <a:latin typeface="Calibri"/>
                          <a:ea typeface="Calibri"/>
                          <a:cs typeface="Arial"/>
                        </a:rPr>
                        <a:t>نوع مسئو لیت</a:t>
                      </a:r>
                      <a:endParaRPr lang="en-US" sz="900">
                        <a:latin typeface="Calibri"/>
                        <a:ea typeface="Calibri"/>
                        <a:cs typeface="Arial"/>
                      </a:endParaRPr>
                    </a:p>
                  </a:txBody>
                  <a:tcPr marL="54404" marR="54404" marT="0" marB="0" vert="vert270" anchor="ctr">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1000"/>
                        </a:spcAft>
                      </a:pPr>
                      <a:r>
                        <a:rPr lang="en-US" sz="900" dirty="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pPr rtl="1"/>
                      <a:endParaRPr lang="fa-IR"/>
                    </a:p>
                  </a:txBody>
                  <a:tcPr/>
                </a:tc>
                <a:tc hMerge="1">
                  <a:txBody>
                    <a:bodyPr/>
                    <a:lstStyle/>
                    <a:p>
                      <a:pPr rtl="1"/>
                      <a:endParaRPr lang="fa-IR"/>
                    </a:p>
                  </a:txBody>
                  <a:tcPr/>
                </a:tc>
              </a:tr>
              <a:tr h="356457">
                <a:tc>
                  <a:txBody>
                    <a:bodyPr/>
                    <a:lstStyle/>
                    <a:p>
                      <a:pPr algn="r" rtl="1">
                        <a:lnSpc>
                          <a:spcPct val="115000"/>
                        </a:lnSpc>
                        <a:spcAft>
                          <a:spcPts val="0"/>
                        </a:spcAft>
                      </a:pPr>
                      <a:endParaRPr lang="fa-IR" sz="8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900">
                          <a:latin typeface="Calibri"/>
                          <a:ea typeface="Calibri"/>
                          <a:cs typeface="Arial"/>
                        </a:rPr>
                        <a:t>      </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000">
                        <a:solidFill>
                          <a:srgbClr val="00B050"/>
                        </a:solidFill>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latin typeface="Calibri"/>
                          <a:ea typeface="Calibri"/>
                          <a:cs typeface="Arial"/>
                        </a:rPr>
                        <a:t>    </a:t>
                      </a:r>
                      <a:r>
                        <a:rPr lang="fa-IR" sz="1000">
                          <a:latin typeface="Calibri"/>
                          <a:ea typeface="Calibri"/>
                          <a:cs typeface="Arial"/>
                        </a:rPr>
                        <a:t>معماری</a:t>
                      </a:r>
                      <a:r>
                        <a:rPr lang="fa-IR" sz="900">
                          <a:latin typeface="Calibri"/>
                          <a:ea typeface="Calibri"/>
                          <a:cs typeface="Arial"/>
                        </a:rPr>
                        <a:t> </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rtl="1">
                        <a:lnSpc>
                          <a:spcPct val="115000"/>
                        </a:lnSpc>
                        <a:spcAft>
                          <a:spcPts val="0"/>
                        </a:spcAft>
                      </a:pPr>
                      <a:endParaRPr lang="fa-IR" sz="1100">
                        <a:latin typeface="Calibri"/>
                        <a:ea typeface="Calibri"/>
                        <a:cs typeface="Arial"/>
                      </a:endParaRPr>
                    </a:p>
                  </a:txBody>
                  <a:tcPr marL="54404" marR="54404" marT="0" marB="0" vert="vert27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c hMerge="1">
                  <a:txBody>
                    <a:bodyPr/>
                    <a:lstStyle/>
                    <a:p>
                      <a:pPr rtl="1"/>
                      <a:endParaRPr lang="fa-IR"/>
                    </a:p>
                  </a:txBody>
                  <a:tcPr/>
                </a:tc>
                <a:tc hMerge="1">
                  <a:txBody>
                    <a:bodyPr/>
                    <a:lstStyle/>
                    <a:p>
                      <a:pPr rtl="1"/>
                      <a:endParaRPr lang="fa-IR"/>
                    </a:p>
                  </a:txBody>
                  <a:tcPr/>
                </a:tc>
              </a:tr>
              <a:tr h="445572">
                <a:tc>
                  <a:txBody>
                    <a:bodyPr/>
                    <a:lstStyle/>
                    <a:p>
                      <a:pPr algn="r">
                        <a:lnSpc>
                          <a:spcPct val="115000"/>
                        </a:lnSpc>
                        <a:spcAft>
                          <a:spcPts val="0"/>
                        </a:spcAft>
                      </a:pPr>
                      <a:endParaRPr lang="en-US" sz="10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ar-SA" sz="1100">
                          <a:latin typeface="Calibri"/>
                          <a:ea typeface="Calibri"/>
                          <a:cs typeface="Arial"/>
                        </a:rPr>
                        <a:t> </a:t>
                      </a:r>
                      <a:r>
                        <a:rPr lang="fa-IR" sz="1000">
                          <a:latin typeface="Calibri"/>
                          <a:ea typeface="Calibri"/>
                          <a:cs typeface="Arial"/>
                        </a:rPr>
                        <a:t>عمران</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lnSpc>
                          <a:spcPct val="115000"/>
                        </a:lnSpc>
                        <a:spcAft>
                          <a:spcPts val="0"/>
                        </a:spcAft>
                      </a:pPr>
                      <a:r>
                        <a:rPr lang="fa-IR" sz="1100">
                          <a:latin typeface="Calibri"/>
                          <a:ea typeface="Calibri"/>
                          <a:cs typeface="Arial"/>
                        </a:rPr>
                        <a:t>طراحی </a:t>
                      </a:r>
                      <a:endParaRPr lang="en-US" sz="900">
                        <a:latin typeface="Calibri"/>
                        <a:ea typeface="Calibri"/>
                        <a:cs typeface="Arial"/>
                      </a:endParaRPr>
                    </a:p>
                  </a:txBody>
                  <a:tcPr marL="54404" marR="54404" marT="0" marB="0" vert="vert27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c hMerge="1">
                  <a:txBody>
                    <a:bodyPr/>
                    <a:lstStyle/>
                    <a:p>
                      <a:pPr rtl="1"/>
                      <a:endParaRPr lang="fa-IR"/>
                    </a:p>
                  </a:txBody>
                  <a:tcPr/>
                </a:tc>
                <a:tc hMerge="1">
                  <a:txBody>
                    <a:bodyPr/>
                    <a:lstStyle/>
                    <a:p>
                      <a:pPr rtl="1"/>
                      <a:endParaRPr lang="fa-IR"/>
                    </a:p>
                  </a:txBody>
                  <a:tcPr/>
                </a:tc>
              </a:tr>
              <a:tr h="445572">
                <a:tc>
                  <a:txBody>
                    <a:bodyPr/>
                    <a:lstStyle/>
                    <a:p>
                      <a:pPr algn="r">
                        <a:lnSpc>
                          <a:spcPct val="115000"/>
                        </a:lnSpc>
                        <a:spcAft>
                          <a:spcPts val="0"/>
                        </a:spcAft>
                      </a:pPr>
                      <a:endParaRPr lang="en-US" sz="10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ar-SA" sz="1100">
                          <a:latin typeface="Calibri"/>
                          <a:ea typeface="Calibri"/>
                          <a:cs typeface="Arial"/>
                        </a:rPr>
                        <a:t> </a:t>
                      </a:r>
                      <a:r>
                        <a:rPr lang="fa-IR" sz="1000">
                          <a:latin typeface="Calibri"/>
                          <a:ea typeface="Calibri"/>
                          <a:cs typeface="Arial"/>
                        </a:rPr>
                        <a:t>تاسیسات برقی</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gridSpan="3">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c hMerge="1">
                  <a:txBody>
                    <a:bodyPr/>
                    <a:lstStyle/>
                    <a:p>
                      <a:pPr rtl="1"/>
                      <a:endParaRPr lang="fa-IR"/>
                    </a:p>
                  </a:txBody>
                  <a:tcPr/>
                </a:tc>
                <a:tc hMerge="1">
                  <a:txBody>
                    <a:bodyPr/>
                    <a:lstStyle/>
                    <a:p>
                      <a:pPr rtl="1"/>
                      <a:endParaRPr lang="fa-IR"/>
                    </a:p>
                  </a:txBody>
                  <a:tcPr/>
                </a:tc>
              </a:tr>
              <a:tr h="445572">
                <a:tc>
                  <a:txBody>
                    <a:bodyPr/>
                    <a:lstStyle/>
                    <a:p>
                      <a:pPr algn="r">
                        <a:lnSpc>
                          <a:spcPct val="115000"/>
                        </a:lnSpc>
                        <a:spcAft>
                          <a:spcPts val="0"/>
                        </a:spcAft>
                      </a:pPr>
                      <a:endParaRPr lang="en-US" sz="10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900">
                          <a:latin typeface="Calibri"/>
                          <a:ea typeface="Calibri"/>
                          <a:cs typeface="Arial"/>
                        </a:rPr>
                        <a:t>تاسیسات مکانیکی</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gridSpan="3">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c hMerge="1">
                  <a:txBody>
                    <a:bodyPr/>
                    <a:lstStyle/>
                    <a:p>
                      <a:pPr rtl="1"/>
                      <a:endParaRPr lang="fa-IR"/>
                    </a:p>
                  </a:txBody>
                  <a:tcPr/>
                </a:tc>
                <a:tc hMerge="1">
                  <a:txBody>
                    <a:bodyPr/>
                    <a:lstStyle/>
                    <a:p>
                      <a:pPr rtl="1"/>
                      <a:endParaRPr lang="fa-IR"/>
                    </a:p>
                  </a:txBody>
                  <a:tcPr/>
                </a:tc>
              </a:tr>
              <a:tr h="422469">
                <a:tc>
                  <a:txBody>
                    <a:bodyPr/>
                    <a:lstStyle/>
                    <a:p>
                      <a:pPr algn="r">
                        <a:lnSpc>
                          <a:spcPct val="115000"/>
                        </a:lnSpc>
                        <a:spcAft>
                          <a:spcPts val="0"/>
                        </a:spcAft>
                      </a:pPr>
                      <a:endParaRPr lang="en-US" sz="10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dirty="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1000">
                          <a:latin typeface="Calibri"/>
                          <a:ea typeface="Calibri"/>
                          <a:cs typeface="Arial"/>
                        </a:rPr>
                        <a:t>معماری</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R="71755" algn="r" rtl="1">
                        <a:lnSpc>
                          <a:spcPct val="115000"/>
                        </a:lnSpc>
                        <a:spcAft>
                          <a:spcPts val="0"/>
                        </a:spcAft>
                      </a:pPr>
                      <a:r>
                        <a:rPr lang="ar-SA" sz="1000">
                          <a:latin typeface="Calibri"/>
                          <a:ea typeface="Calibri"/>
                          <a:cs typeface="Arial"/>
                        </a:rPr>
                        <a:t>    </a:t>
                      </a:r>
                      <a:r>
                        <a:rPr lang="ar-SA" sz="1300">
                          <a:latin typeface="Calibri"/>
                          <a:ea typeface="Calibri"/>
                          <a:cs typeface="Arial"/>
                        </a:rPr>
                        <a:t> </a:t>
                      </a:r>
                      <a:r>
                        <a:rPr lang="fa-IR" sz="1100">
                          <a:latin typeface="Calibri"/>
                          <a:ea typeface="Calibri"/>
                          <a:cs typeface="Arial"/>
                        </a:rPr>
                        <a:t>نظارت</a:t>
                      </a:r>
                      <a:endParaRPr lang="en-US" sz="900">
                        <a:latin typeface="Calibri"/>
                        <a:ea typeface="Calibri"/>
                        <a:cs typeface="Arial"/>
                      </a:endParaRPr>
                    </a:p>
                  </a:txBody>
                  <a:tcPr marL="54404" marR="54404" marT="0" marB="0" vert="vert27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c hMerge="1">
                  <a:txBody>
                    <a:bodyPr/>
                    <a:lstStyle/>
                    <a:p>
                      <a:pPr rtl="1"/>
                      <a:endParaRPr lang="fa-IR"/>
                    </a:p>
                  </a:txBody>
                  <a:tcPr/>
                </a:tc>
                <a:tc hMerge="1">
                  <a:txBody>
                    <a:bodyPr/>
                    <a:lstStyle/>
                    <a:p>
                      <a:pPr rtl="1"/>
                      <a:endParaRPr lang="fa-IR"/>
                    </a:p>
                  </a:txBody>
                  <a:tcPr/>
                </a:tc>
              </a:tr>
              <a:tr h="445572">
                <a:tc>
                  <a:txBody>
                    <a:bodyPr/>
                    <a:lstStyle/>
                    <a:p>
                      <a:pPr algn="r">
                        <a:lnSpc>
                          <a:spcPct val="115000"/>
                        </a:lnSpc>
                        <a:spcAft>
                          <a:spcPts val="0"/>
                        </a:spcAft>
                      </a:pPr>
                      <a:endParaRPr lang="en-US" sz="10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1000">
                          <a:latin typeface="Calibri"/>
                          <a:ea typeface="Calibri"/>
                          <a:cs typeface="Arial"/>
                        </a:rPr>
                        <a:t>عمران</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gridSpan="3">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c hMerge="1">
                  <a:txBody>
                    <a:bodyPr/>
                    <a:lstStyle/>
                    <a:p>
                      <a:pPr rtl="1"/>
                      <a:endParaRPr lang="fa-IR"/>
                    </a:p>
                  </a:txBody>
                  <a:tcPr/>
                </a:tc>
                <a:tc hMerge="1">
                  <a:txBody>
                    <a:bodyPr/>
                    <a:lstStyle/>
                    <a:p>
                      <a:pPr rtl="1"/>
                      <a:endParaRPr lang="fa-IR"/>
                    </a:p>
                  </a:txBody>
                  <a:tcPr/>
                </a:tc>
              </a:tr>
              <a:tr h="445572">
                <a:tc>
                  <a:txBody>
                    <a:bodyPr/>
                    <a:lstStyle/>
                    <a:p>
                      <a:pPr algn="r">
                        <a:lnSpc>
                          <a:spcPct val="115000"/>
                        </a:lnSpc>
                        <a:spcAft>
                          <a:spcPts val="0"/>
                        </a:spcAft>
                      </a:pPr>
                      <a:endParaRPr lang="en-US" sz="10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1000">
                          <a:latin typeface="Calibri"/>
                          <a:ea typeface="Calibri"/>
                          <a:cs typeface="Arial"/>
                        </a:rPr>
                        <a:t>تاسیسات برقی</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gridSpan="3">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c hMerge="1">
                  <a:txBody>
                    <a:bodyPr/>
                    <a:lstStyle/>
                    <a:p>
                      <a:pPr rtl="1"/>
                      <a:endParaRPr lang="fa-IR"/>
                    </a:p>
                  </a:txBody>
                  <a:tcPr/>
                </a:tc>
                <a:tc hMerge="1">
                  <a:txBody>
                    <a:bodyPr/>
                    <a:lstStyle/>
                    <a:p>
                      <a:pPr rtl="1"/>
                      <a:endParaRPr lang="fa-IR"/>
                    </a:p>
                  </a:txBody>
                  <a:tcPr/>
                </a:tc>
              </a:tr>
              <a:tr h="422469">
                <a:tc>
                  <a:txBody>
                    <a:bodyPr/>
                    <a:lstStyle/>
                    <a:p>
                      <a:pPr algn="r">
                        <a:lnSpc>
                          <a:spcPct val="115000"/>
                        </a:lnSpc>
                        <a:spcAft>
                          <a:spcPts val="0"/>
                        </a:spcAft>
                      </a:pPr>
                      <a:endParaRPr lang="en-US" sz="10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900">
                          <a:latin typeface="Calibri"/>
                          <a:ea typeface="Calibri"/>
                          <a:cs typeface="Arial"/>
                        </a:rPr>
                        <a:t>تاسیسات مکانیکی</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gridSpan="3">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c hMerge="1">
                  <a:txBody>
                    <a:bodyPr/>
                    <a:lstStyle/>
                    <a:p>
                      <a:pPr rtl="1"/>
                      <a:endParaRPr lang="fa-IR"/>
                    </a:p>
                  </a:txBody>
                  <a:tcPr/>
                </a:tc>
                <a:tc hMerge="1">
                  <a:txBody>
                    <a:bodyPr/>
                    <a:lstStyle/>
                    <a:p>
                      <a:pPr rtl="1"/>
                      <a:endParaRPr lang="fa-IR"/>
                    </a:p>
                  </a:txBody>
                  <a:tcPr/>
                </a:tc>
              </a:tr>
              <a:tr h="287077">
                <a:tc>
                  <a:txBody>
                    <a:bodyPr/>
                    <a:lstStyle/>
                    <a:p>
                      <a:pPr algn="r">
                        <a:lnSpc>
                          <a:spcPct val="115000"/>
                        </a:lnSpc>
                        <a:spcAft>
                          <a:spcPts val="0"/>
                        </a:spcAft>
                      </a:pPr>
                      <a:endParaRPr lang="en-US" sz="100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900">
                          <a:latin typeface="Calibri"/>
                          <a:ea typeface="Calibri"/>
                          <a:cs typeface="Arial"/>
                        </a:rPr>
                        <a:t>نقشه بر دا ری</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gridSpan="3">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c hMerge="1">
                  <a:txBody>
                    <a:bodyPr/>
                    <a:lstStyle/>
                    <a:p>
                      <a:pPr rtl="1"/>
                      <a:endParaRPr lang="fa-IR"/>
                    </a:p>
                  </a:txBody>
                  <a:tcPr/>
                </a:tc>
                <a:tc hMerge="1">
                  <a:txBody>
                    <a:bodyPr/>
                    <a:lstStyle/>
                    <a:p>
                      <a:pPr rtl="1"/>
                      <a:endParaRPr lang="fa-IR"/>
                    </a:p>
                  </a:txBody>
                  <a:tcPr/>
                </a:tc>
              </a:tr>
              <a:tr h="602861">
                <a:tc>
                  <a:txBody>
                    <a:bodyPr/>
                    <a:lstStyle/>
                    <a:p>
                      <a:pPr algn="r">
                        <a:lnSpc>
                          <a:spcPct val="115000"/>
                        </a:lnSpc>
                        <a:spcAft>
                          <a:spcPts val="0"/>
                        </a:spcAft>
                      </a:pPr>
                      <a:endParaRPr lang="en-US" sz="1000" dirty="0">
                        <a:latin typeface="Calibri"/>
                        <a:ea typeface="Calibri"/>
                        <a:cs typeface="Arial"/>
                      </a:endParaRPr>
                    </a:p>
                  </a:txBody>
                  <a:tcPr marL="54404" marR="54404"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dirty="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endParaRPr lang="en-US" sz="900">
                        <a:latin typeface="Calibri"/>
                        <a:ea typeface="Calibri"/>
                        <a:cs typeface="Arial"/>
                      </a:endParaRPr>
                    </a:p>
                    <a:p>
                      <a:pPr algn="r">
                        <a:lnSpc>
                          <a:spcPct val="115000"/>
                        </a:lnSpc>
                        <a:spcAft>
                          <a:spcPts val="0"/>
                        </a:spcAft>
                      </a:pPr>
                      <a:r>
                        <a:rPr lang="ar-SA" sz="1000">
                          <a:latin typeface="Calibri"/>
                          <a:ea typeface="Calibri"/>
                          <a:cs typeface="Arial"/>
                        </a:rPr>
                        <a:t>  </a:t>
                      </a:r>
                      <a:r>
                        <a:rPr lang="ar-SA" sz="1100">
                          <a:latin typeface="Calibri"/>
                          <a:ea typeface="Calibri"/>
                          <a:cs typeface="Arial"/>
                        </a:rPr>
                        <a:t> </a:t>
                      </a:r>
                      <a:r>
                        <a:rPr lang="fa-IR" sz="1000">
                          <a:latin typeface="Calibri"/>
                          <a:ea typeface="Calibri"/>
                          <a:cs typeface="Arial"/>
                        </a:rPr>
                        <a:t>مجری</a:t>
                      </a:r>
                      <a:endParaRPr lang="en-US" sz="900">
                        <a:latin typeface="Calibri"/>
                        <a:ea typeface="Calibri"/>
                        <a:cs typeface="Arial"/>
                      </a:endParaRPr>
                    </a:p>
                  </a:txBody>
                  <a:tcPr marL="54404" marR="54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ar-SA" sz="1100">
                          <a:latin typeface="Calibri"/>
                          <a:ea typeface="Calibri"/>
                          <a:cs typeface="Arial"/>
                        </a:rPr>
                        <a:t>اجرا    </a:t>
                      </a:r>
                      <a:endParaRPr lang="en-US" sz="900">
                        <a:latin typeface="Calibri"/>
                        <a:ea typeface="Calibri"/>
                        <a:cs typeface="Arial"/>
                      </a:endParaRPr>
                    </a:p>
                  </a:txBody>
                  <a:tcPr marL="54404" marR="54404" marT="0" marB="0" vert="vert27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gridSpan="3">
                  <a:txBody>
                    <a:bodyPr/>
                    <a:lstStyle/>
                    <a:p>
                      <a:pPr>
                        <a:lnSpc>
                          <a:spcPct val="115000"/>
                        </a:lnSpc>
                        <a:spcAft>
                          <a:spcPts val="1000"/>
                        </a:spcAft>
                      </a:pPr>
                      <a:r>
                        <a:rPr lang="en-US" sz="900" dirty="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c hMerge="1">
                  <a:txBody>
                    <a:bodyPr/>
                    <a:lstStyle/>
                    <a:p>
                      <a:pPr rtl="1"/>
                      <a:endParaRPr lang="fa-IR"/>
                    </a:p>
                  </a:txBody>
                  <a:tcPr/>
                </a:tc>
                <a:tc hMerge="1">
                  <a:txBody>
                    <a:bodyPr/>
                    <a:lstStyle/>
                    <a:p>
                      <a:pPr rtl="1"/>
                      <a:endParaRPr lang="fa-IR"/>
                    </a:p>
                  </a:txBody>
                  <a:tcPr/>
                </a:tc>
              </a:tr>
            </a:tbl>
          </a:graphicData>
        </a:graphic>
      </p:graphicFrame>
    </p:spTree>
    <p:extLst>
      <p:ext uri="{BB962C8B-B14F-4D97-AF65-F5344CB8AC3E}">
        <p14:creationId xmlns:p14="http://schemas.microsoft.com/office/powerpoint/2010/main" val="34892676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1760815"/>
              </p:ext>
            </p:extLst>
          </p:nvPr>
        </p:nvGraphicFramePr>
        <p:xfrm>
          <a:off x="467545" y="548677"/>
          <a:ext cx="8208911" cy="5976667"/>
        </p:xfrm>
        <a:graphic>
          <a:graphicData uri="http://schemas.openxmlformats.org/drawingml/2006/table">
            <a:tbl>
              <a:tblPr/>
              <a:tblGrid>
                <a:gridCol w="961338"/>
                <a:gridCol w="948598"/>
                <a:gridCol w="950014"/>
                <a:gridCol w="1443428"/>
                <a:gridCol w="949306"/>
                <a:gridCol w="1629606"/>
                <a:gridCol w="455894"/>
                <a:gridCol w="870727"/>
              </a:tblGrid>
              <a:tr h="541927">
                <a:tc>
                  <a:txBody>
                    <a:bodyPr/>
                    <a:lstStyle/>
                    <a:p>
                      <a:pPr algn="r" rtl="1">
                        <a:lnSpc>
                          <a:spcPct val="115000"/>
                        </a:lnSpc>
                        <a:spcAft>
                          <a:spcPts val="0"/>
                        </a:spcAft>
                      </a:pPr>
                      <a:endParaRPr lang="ar-SA" sz="1000" dirty="0">
                        <a:latin typeface="Calibri"/>
                        <a:ea typeface="Calibri"/>
                        <a:cs typeface="Arial"/>
                      </a:endParaRPr>
                    </a:p>
                    <a:p>
                      <a:pPr algn="r">
                        <a:lnSpc>
                          <a:spcPct val="115000"/>
                        </a:lnSpc>
                        <a:spcAft>
                          <a:spcPts val="0"/>
                        </a:spcAft>
                      </a:pPr>
                      <a:r>
                        <a:rPr lang="fa-IR" sz="1100" dirty="0">
                          <a:latin typeface="Calibri"/>
                          <a:ea typeface="Calibri"/>
                          <a:cs typeface="Arial"/>
                        </a:rPr>
                        <a:t>جدول : 5</a:t>
                      </a:r>
                      <a:endParaRPr lang="en-US" sz="900" dirty="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r" rtl="1">
                        <a:lnSpc>
                          <a:spcPct val="115000"/>
                        </a:lnSpc>
                        <a:spcAft>
                          <a:spcPts val="0"/>
                        </a:spcAft>
                      </a:pPr>
                      <a:endParaRPr lang="ar-SA" sz="1000" dirty="0">
                        <a:latin typeface="Calibri"/>
                        <a:ea typeface="Calibri"/>
                        <a:cs typeface="Arial"/>
                      </a:endParaRPr>
                    </a:p>
                    <a:p>
                      <a:pPr algn="r">
                        <a:lnSpc>
                          <a:spcPct val="115000"/>
                        </a:lnSpc>
                        <a:spcAft>
                          <a:spcPts val="0"/>
                        </a:spcAft>
                      </a:pPr>
                      <a:r>
                        <a:rPr lang="ar-SA" sz="1000" dirty="0">
                          <a:latin typeface="Calibri"/>
                          <a:ea typeface="Calibri"/>
                          <a:cs typeface="Arial"/>
                        </a:rPr>
                        <a:t> </a:t>
                      </a:r>
                      <a:r>
                        <a:rPr lang="ar-SA" sz="1100" dirty="0">
                          <a:latin typeface="Calibri"/>
                          <a:ea typeface="Calibri"/>
                          <a:cs typeface="Arial"/>
                        </a:rPr>
                        <a:t> </a:t>
                      </a:r>
                      <a:r>
                        <a:rPr lang="fa-IR" sz="1100" dirty="0">
                          <a:latin typeface="Calibri"/>
                          <a:ea typeface="Calibri"/>
                          <a:cs typeface="Arial"/>
                        </a:rPr>
                        <a:t>اشخاص حقوقی . طراحی .نظارت و اجرای ساختمان </a:t>
                      </a:r>
                      <a:endParaRPr lang="en-US" sz="900" dirty="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879800">
                <a:tc>
                  <a:txBody>
                    <a:bodyPr/>
                    <a:lstStyle/>
                    <a:p>
                      <a:pPr algn="r">
                        <a:lnSpc>
                          <a:spcPct val="115000"/>
                        </a:lnSpc>
                        <a:spcAft>
                          <a:spcPts val="0"/>
                        </a:spcAft>
                      </a:pPr>
                      <a:r>
                        <a:rPr lang="fa-IR" sz="800">
                          <a:latin typeface="Calibri"/>
                          <a:ea typeface="Calibri"/>
                          <a:cs typeface="Arial"/>
                        </a:rPr>
                        <a:t>شماره    پر وا نه    اشتغال    </a:t>
                      </a:r>
                      <a:endParaRPr lang="en-US" sz="900">
                        <a:latin typeface="Calibri"/>
                        <a:ea typeface="Calibri"/>
                        <a:cs typeface="Arial"/>
                      </a:endParaRPr>
                    </a:p>
                    <a:p>
                      <a:pPr>
                        <a:lnSpc>
                          <a:spcPct val="115000"/>
                        </a:lnSpc>
                        <a:spcAft>
                          <a:spcPts val="0"/>
                        </a:spcAft>
                      </a:pPr>
                      <a:r>
                        <a:rPr lang="fa-IR" sz="900">
                          <a:latin typeface="Calibri"/>
                          <a:ea typeface="Calibri"/>
                          <a:cs typeface="Arial"/>
                        </a:rPr>
                        <a:t>           </a:t>
                      </a:r>
                      <a:endParaRPr lang="en-US" sz="9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900">
                          <a:latin typeface="Calibri"/>
                          <a:ea typeface="Calibri"/>
                          <a:cs typeface="Arial"/>
                        </a:rPr>
                        <a:t>نام و نام خانوادگی       </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900">
                          <a:latin typeface="Calibri"/>
                          <a:ea typeface="Calibri"/>
                          <a:cs typeface="Arial"/>
                        </a:rPr>
                        <a:t>مشخصات مدیر عامل یا مسوول واحد فنی               </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900">
                          <a:latin typeface="Calibri"/>
                          <a:ea typeface="Calibri"/>
                          <a:cs typeface="Arial"/>
                        </a:rPr>
                        <a:t>  شماره پروانه اشتغال شخص حقوقی   </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900">
                          <a:latin typeface="Calibri"/>
                          <a:ea typeface="Calibri"/>
                          <a:cs typeface="Arial"/>
                        </a:rPr>
                        <a:t>نام شخص حقوقی         </a:t>
                      </a:r>
                      <a:r>
                        <a:rPr lang="fa-IR" sz="1000">
                          <a:latin typeface="Calibri"/>
                          <a:ea typeface="Calibri"/>
                          <a:cs typeface="Arial"/>
                        </a:rPr>
                        <a:t>      </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000" dirty="0">
                        <a:latin typeface="Calibri"/>
                        <a:ea typeface="Calibri"/>
                        <a:cs typeface="Arial"/>
                      </a:endParaRPr>
                    </a:p>
                    <a:p>
                      <a:pPr algn="r">
                        <a:lnSpc>
                          <a:spcPct val="115000"/>
                        </a:lnSpc>
                        <a:spcAft>
                          <a:spcPts val="0"/>
                        </a:spcAft>
                      </a:pPr>
                      <a:r>
                        <a:rPr lang="fa-IR" sz="1000" dirty="0">
                          <a:latin typeface="Calibri"/>
                          <a:ea typeface="Calibri"/>
                          <a:cs typeface="Arial"/>
                        </a:rPr>
                        <a:t>نوع صلاحیت و تخصص            </a:t>
                      </a:r>
                      <a:endParaRPr lang="en-US" sz="900" dirty="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fa-IR" sz="1000">
                          <a:latin typeface="Calibri"/>
                          <a:ea typeface="Calibri"/>
                          <a:cs typeface="Arial"/>
                        </a:rPr>
                        <a:t>نوع مسو لیت</a:t>
                      </a:r>
                      <a:endParaRPr lang="en-US" sz="900">
                        <a:latin typeface="Calibri"/>
                        <a:ea typeface="Calibri"/>
                        <a:cs typeface="Arial"/>
                      </a:endParaRPr>
                    </a:p>
                  </a:txBody>
                  <a:tcPr marL="55528" marR="55528" marT="0" marB="0" vert="vert270" anchor="ctr">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26243">
                <a:tc>
                  <a:txBody>
                    <a:bodyPr/>
                    <a:lstStyle/>
                    <a:p>
                      <a:pPr algn="r" rtl="1">
                        <a:lnSpc>
                          <a:spcPct val="115000"/>
                        </a:lnSpc>
                        <a:spcAft>
                          <a:spcPts val="0"/>
                        </a:spcAft>
                      </a:pPr>
                      <a:endParaRPr lang="fa-IR" sz="8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900">
                          <a:latin typeface="Calibri"/>
                          <a:ea typeface="Calibri"/>
                          <a:cs typeface="Arial"/>
                        </a:rPr>
                        <a:t>      </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SA"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000">
                          <a:latin typeface="Calibri"/>
                          <a:ea typeface="Calibri"/>
                          <a:cs typeface="Arial"/>
                        </a:rPr>
                        <a:t>    </a:t>
                      </a:r>
                      <a:r>
                        <a:rPr lang="fa-IR" sz="1000">
                          <a:latin typeface="Calibri"/>
                          <a:ea typeface="Calibri"/>
                          <a:cs typeface="Arial"/>
                        </a:rPr>
                        <a:t>معماری</a:t>
                      </a:r>
                      <a:r>
                        <a:rPr lang="fa-IR" sz="900">
                          <a:latin typeface="Calibri"/>
                          <a:ea typeface="Calibri"/>
                          <a:cs typeface="Arial"/>
                        </a:rPr>
                        <a:t> </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rtl="1">
                        <a:lnSpc>
                          <a:spcPct val="115000"/>
                        </a:lnSpc>
                        <a:spcAft>
                          <a:spcPts val="0"/>
                        </a:spcAft>
                      </a:pPr>
                      <a:endParaRPr lang="fa-IR" sz="1100">
                        <a:latin typeface="Calibri"/>
                        <a:ea typeface="Calibri"/>
                        <a:cs typeface="Arial"/>
                      </a:endParaRPr>
                    </a:p>
                  </a:txBody>
                  <a:tcPr marL="55528" marR="55528" marT="0" marB="0" vert="vert27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r h="666082">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ar-SA" sz="1100">
                          <a:latin typeface="Calibri"/>
                          <a:ea typeface="Calibri"/>
                          <a:cs typeface="Arial"/>
                        </a:rPr>
                        <a:t> </a:t>
                      </a:r>
                      <a:r>
                        <a:rPr lang="fa-IR" sz="1000">
                          <a:latin typeface="Calibri"/>
                          <a:ea typeface="Calibri"/>
                          <a:cs typeface="Arial"/>
                        </a:rPr>
                        <a:t>عمران</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lnSpc>
                          <a:spcPct val="115000"/>
                        </a:lnSpc>
                        <a:spcAft>
                          <a:spcPts val="0"/>
                        </a:spcAft>
                      </a:pPr>
                      <a:r>
                        <a:rPr lang="fa-IR" sz="1100">
                          <a:latin typeface="Calibri"/>
                          <a:ea typeface="Calibri"/>
                          <a:cs typeface="Arial"/>
                        </a:rPr>
                        <a:t>طراحی </a:t>
                      </a:r>
                      <a:endParaRPr lang="en-US" sz="900">
                        <a:latin typeface="Calibri"/>
                        <a:ea typeface="Calibri"/>
                        <a:cs typeface="Arial"/>
                      </a:endParaRPr>
                    </a:p>
                  </a:txBody>
                  <a:tcPr marL="55528" marR="55528" marT="0" marB="0" vert="vert27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r h="407806">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ar-SA" sz="1100">
                          <a:latin typeface="Calibri"/>
                          <a:ea typeface="Calibri"/>
                          <a:cs typeface="Arial"/>
                        </a:rPr>
                        <a:t> </a:t>
                      </a:r>
                      <a:r>
                        <a:rPr lang="fa-IR" sz="1000">
                          <a:latin typeface="Calibri"/>
                          <a:ea typeface="Calibri"/>
                          <a:cs typeface="Arial"/>
                        </a:rPr>
                        <a:t>تاسیسات برقی</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r h="407806">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900">
                          <a:latin typeface="Calibri"/>
                          <a:ea typeface="Calibri"/>
                          <a:cs typeface="Arial"/>
                        </a:rPr>
                        <a:t>تاسیسات مکانیکی</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r h="386659">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dirty="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1000">
                          <a:latin typeface="Calibri"/>
                          <a:ea typeface="Calibri"/>
                          <a:cs typeface="Arial"/>
                        </a:rPr>
                        <a:t>معماری</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R="71755" algn="r" rtl="1">
                        <a:lnSpc>
                          <a:spcPct val="115000"/>
                        </a:lnSpc>
                        <a:spcAft>
                          <a:spcPts val="0"/>
                        </a:spcAft>
                      </a:pPr>
                      <a:r>
                        <a:rPr lang="ar-SA" sz="1000">
                          <a:latin typeface="Calibri"/>
                          <a:ea typeface="Calibri"/>
                          <a:cs typeface="Arial"/>
                        </a:rPr>
                        <a:t>    </a:t>
                      </a:r>
                      <a:r>
                        <a:rPr lang="ar-SA" sz="1300">
                          <a:latin typeface="Calibri"/>
                          <a:ea typeface="Calibri"/>
                          <a:cs typeface="Arial"/>
                        </a:rPr>
                        <a:t> </a:t>
                      </a:r>
                      <a:r>
                        <a:rPr lang="fa-IR" sz="1100">
                          <a:latin typeface="Calibri"/>
                          <a:ea typeface="Calibri"/>
                          <a:cs typeface="Arial"/>
                        </a:rPr>
                        <a:t>نظارت</a:t>
                      </a:r>
                      <a:endParaRPr lang="en-US" sz="900">
                        <a:latin typeface="Calibri"/>
                        <a:ea typeface="Calibri"/>
                        <a:cs typeface="Arial"/>
                      </a:endParaRPr>
                    </a:p>
                  </a:txBody>
                  <a:tcPr marL="55528" marR="55528" marT="0" marB="0" vert="vert27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r h="407806">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solidFill>
                          <a:srgbClr val="00B050"/>
                        </a:solidFill>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1000">
                          <a:latin typeface="Calibri"/>
                          <a:ea typeface="Calibri"/>
                          <a:cs typeface="Arial"/>
                        </a:rPr>
                        <a:t>عمران</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r h="407806">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1000">
                          <a:latin typeface="Calibri"/>
                          <a:ea typeface="Calibri"/>
                          <a:cs typeface="Arial"/>
                        </a:rPr>
                        <a:t>تاسیسات برقی</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r h="386659">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900">
                          <a:latin typeface="Calibri"/>
                          <a:ea typeface="Calibri"/>
                          <a:cs typeface="Arial"/>
                        </a:rPr>
                        <a:t>تاسیسات مکانیکی</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r h="257429">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r>
                        <a:rPr lang="fa-IR" sz="900">
                          <a:latin typeface="Calibri"/>
                          <a:ea typeface="Calibri"/>
                          <a:cs typeface="Arial"/>
                        </a:rPr>
                        <a:t>نقشه بر دا ری</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r h="541927">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a:t>
                      </a:r>
                      <a:endParaRPr lang="en-US" sz="900">
                        <a:latin typeface="Calibri"/>
                        <a:ea typeface="Calibri"/>
                        <a:cs typeface="Arial"/>
                      </a:endParaRPr>
                    </a:p>
                    <a:p>
                      <a:pPr algn="r">
                        <a:lnSpc>
                          <a:spcPct val="115000"/>
                        </a:lnSpc>
                        <a:spcAft>
                          <a:spcPts val="0"/>
                        </a:spcAft>
                      </a:pPr>
                      <a:r>
                        <a:rPr lang="ar-SA" sz="1000">
                          <a:latin typeface="Calibri"/>
                          <a:ea typeface="Calibri"/>
                          <a:cs typeface="Arial"/>
                        </a:rPr>
                        <a:t>  </a:t>
                      </a:r>
                      <a:r>
                        <a:rPr lang="ar-SA" sz="1100">
                          <a:latin typeface="Calibri"/>
                          <a:ea typeface="Calibri"/>
                          <a:cs typeface="Arial"/>
                        </a:rPr>
                        <a:t> </a:t>
                      </a:r>
                      <a:r>
                        <a:rPr lang="fa-IR" sz="1000">
                          <a:latin typeface="Calibri"/>
                          <a:ea typeface="Calibri"/>
                          <a:cs typeface="Arial"/>
                        </a:rPr>
                        <a:t>مجری مادر</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15000"/>
                        </a:lnSpc>
                        <a:spcAft>
                          <a:spcPts val="0"/>
                        </a:spcAft>
                      </a:pPr>
                      <a:r>
                        <a:rPr lang="ar-SA" sz="1100">
                          <a:latin typeface="Calibri"/>
                          <a:ea typeface="Calibri"/>
                          <a:cs typeface="Arial"/>
                        </a:rPr>
                        <a:t>اجرا    </a:t>
                      </a:r>
                      <a:endParaRPr lang="en-US" sz="900">
                        <a:latin typeface="Calibri"/>
                        <a:ea typeface="Calibri"/>
                        <a:cs typeface="Arial"/>
                      </a:endParaRPr>
                    </a:p>
                  </a:txBody>
                  <a:tcPr marL="55528" marR="55528" marT="0" marB="0" vert="vert27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r h="358717">
                <a:tc>
                  <a:txBody>
                    <a:bodyPr/>
                    <a:lstStyle/>
                    <a:p>
                      <a:pPr algn="r">
                        <a:lnSpc>
                          <a:spcPct val="115000"/>
                        </a:lnSpc>
                        <a:spcAft>
                          <a:spcPts val="0"/>
                        </a:spcAft>
                      </a:pPr>
                      <a:endParaRPr lang="en-US" sz="1000">
                        <a:latin typeface="Calibri"/>
                        <a:ea typeface="Calibri"/>
                        <a:cs typeface="Arial"/>
                      </a:endParaRPr>
                    </a:p>
                  </a:txBody>
                  <a:tcPr marL="55528" marR="55528"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0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latin typeface="Calibri"/>
                          <a:ea typeface="Calibri"/>
                          <a:cs typeface="Arial"/>
                        </a:rPr>
                        <a:t>   مجری همکار</a:t>
                      </a:r>
                      <a:endParaRPr lang="en-US" sz="900">
                        <a:latin typeface="Calibri"/>
                        <a:ea typeface="Calibri"/>
                        <a:cs typeface="Arial"/>
                      </a:endParaRPr>
                    </a:p>
                  </a:txBody>
                  <a:tcPr marL="55528" marR="55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vMerge="1">
                  <a:txBody>
                    <a:bodyPr/>
                    <a:lstStyle/>
                    <a:p>
                      <a:pPr rtl="1"/>
                      <a:endParaRPr lang="fa-IR"/>
                    </a:p>
                  </a:txBody>
                  <a:tcPr/>
                </a:tc>
                <a:tc>
                  <a:txBody>
                    <a:bodyPr/>
                    <a:lstStyle/>
                    <a:p>
                      <a:pPr>
                        <a:lnSpc>
                          <a:spcPct val="115000"/>
                        </a:lnSpc>
                        <a:spcAft>
                          <a:spcPts val="1000"/>
                        </a:spcAft>
                      </a:pPr>
                      <a:r>
                        <a:rPr lang="en-US" sz="900" dirty="0">
                          <a:latin typeface="Calibri"/>
                          <a:ea typeface="Calibri"/>
                          <a:cs typeface="Arial"/>
                        </a:rPr>
                        <a:t> </a:t>
                      </a:r>
                    </a:p>
                  </a:txBody>
                  <a:tcPr marL="0" marR="0" marT="0" marB="0" anchor="ctr">
                    <a:lnL w="47625" cap="flat" cmpd="dbl"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32338208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7186481"/>
              </p:ext>
            </p:extLst>
          </p:nvPr>
        </p:nvGraphicFramePr>
        <p:xfrm>
          <a:off x="1" y="0"/>
          <a:ext cx="9220200" cy="6858000"/>
        </p:xfrm>
        <a:graphic>
          <a:graphicData uri="http://schemas.openxmlformats.org/drawingml/2006/table">
            <a:tbl>
              <a:tblPr/>
              <a:tblGrid>
                <a:gridCol w="1905672"/>
                <a:gridCol w="2400049"/>
                <a:gridCol w="2400049"/>
                <a:gridCol w="1887713"/>
                <a:gridCol w="626717"/>
              </a:tblGrid>
              <a:tr h="880517">
                <a:tc>
                  <a:txBody>
                    <a:bodyPr/>
                    <a:lstStyle/>
                    <a:p>
                      <a:pPr algn="r" rtl="1">
                        <a:lnSpc>
                          <a:spcPct val="115000"/>
                        </a:lnSpc>
                        <a:spcAft>
                          <a:spcPts val="0"/>
                        </a:spcAft>
                      </a:pPr>
                      <a:r>
                        <a:rPr lang="ar-SA" sz="1100" dirty="0">
                          <a:latin typeface="Calibri"/>
                          <a:ea typeface="Calibri"/>
                          <a:cs typeface="Arial"/>
                        </a:rPr>
                        <a:t>    </a:t>
                      </a:r>
                      <a:r>
                        <a:rPr lang="fa-IR" sz="1300" dirty="0">
                          <a:latin typeface="Calibri"/>
                          <a:ea typeface="Calibri"/>
                          <a:cs typeface="Arial"/>
                        </a:rPr>
                        <a:t>جدول :6</a:t>
                      </a:r>
                      <a:endParaRPr lang="en-US" sz="1000" dirty="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a:lnSpc>
                          <a:spcPct val="115000"/>
                        </a:lnSpc>
                        <a:spcAft>
                          <a:spcPts val="0"/>
                        </a:spcAft>
                      </a:pPr>
                      <a:r>
                        <a:rPr lang="fa-IR" sz="1300" dirty="0">
                          <a:latin typeface="Calibri"/>
                          <a:ea typeface="Calibri"/>
                          <a:cs typeface="Arial"/>
                        </a:rPr>
                        <a:t>نیروی  انسانی دارای پروانه اشتغال مهندسی و کار دانی مسوول در اجرای ساختمان</a:t>
                      </a:r>
                      <a:endParaRPr lang="en-US" sz="1000" dirty="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880517">
                <a:tc>
                  <a:txBody>
                    <a:bodyPr/>
                    <a:lstStyle/>
                    <a:p>
                      <a:pPr algn="r" rtl="1">
                        <a:lnSpc>
                          <a:spcPct val="115000"/>
                        </a:lnSpc>
                        <a:spcAft>
                          <a:spcPts val="0"/>
                        </a:spcAft>
                      </a:pPr>
                      <a:r>
                        <a:rPr lang="ar-SA" sz="1100">
                          <a:latin typeface="Calibri"/>
                          <a:ea typeface="Calibri"/>
                          <a:cs typeface="Arial"/>
                        </a:rPr>
                        <a:t>   نشانی وتلفن</a:t>
                      </a:r>
                      <a:endParaRPr lang="en-US" sz="100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r>
                        <a:rPr lang="fa-IR" sz="1000">
                          <a:latin typeface="Calibri"/>
                          <a:ea typeface="Calibri"/>
                          <a:cs typeface="Arial"/>
                        </a:rPr>
                        <a:t>شماره پروانه مهارت فنی</a:t>
                      </a:r>
                      <a:endParaRPr lang="en-US" sz="10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r>
                        <a:rPr lang="fa-IR" sz="1100">
                          <a:latin typeface="Calibri"/>
                          <a:ea typeface="Calibri"/>
                          <a:cs typeface="Arial"/>
                        </a:rPr>
                        <a:t>نام و نام خانوادگی       </a:t>
                      </a:r>
                      <a:endParaRPr lang="en-US" sz="10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1100">
                          <a:latin typeface="Arial"/>
                          <a:ea typeface="Calibri"/>
                          <a:cs typeface="Arial"/>
                        </a:rPr>
                        <a:t> </a:t>
                      </a:r>
                      <a:r>
                        <a:rPr lang="ar-SA" sz="1500">
                          <a:latin typeface="Calibri"/>
                          <a:ea typeface="Calibri"/>
                          <a:cs typeface="Arial"/>
                        </a:rPr>
                        <a:t>  </a:t>
                      </a:r>
                      <a:r>
                        <a:rPr lang="fa-IR" sz="1300">
                          <a:latin typeface="Calibri"/>
                          <a:ea typeface="Calibri"/>
                          <a:cs typeface="Arial"/>
                        </a:rPr>
                        <a:t>مسولیت</a:t>
                      </a:r>
                      <a:endParaRPr lang="en-US" sz="10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100">
                          <a:latin typeface="Calibri"/>
                          <a:ea typeface="Calibri"/>
                          <a:cs typeface="Arial"/>
                        </a:rPr>
                        <a:t>ردیف</a:t>
                      </a:r>
                      <a:endParaRPr lang="en-US" sz="10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983">
                <a:tc>
                  <a:txBody>
                    <a:bodyPr/>
                    <a:lstStyle/>
                    <a:p>
                      <a:pPr algn="r">
                        <a:lnSpc>
                          <a:spcPct val="115000"/>
                        </a:lnSpc>
                        <a:spcAft>
                          <a:spcPts val="0"/>
                        </a:spcAft>
                      </a:pPr>
                      <a:endParaRPr lang="en-US" sz="1100">
                        <a:solidFill>
                          <a:srgbClr val="00B050"/>
                        </a:solidFill>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983">
                <a:tc>
                  <a:txBody>
                    <a:bodyPr/>
                    <a:lstStyle/>
                    <a:p>
                      <a:pPr algn="r">
                        <a:lnSpc>
                          <a:spcPct val="115000"/>
                        </a:lnSpc>
                        <a:spcAft>
                          <a:spcPts val="0"/>
                        </a:spcAft>
                      </a:pPr>
                      <a:endParaRPr lang="en-US" sz="110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solidFill>
                          <a:srgbClr val="00B050"/>
                        </a:solidFill>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517">
                <a:tc>
                  <a:txBody>
                    <a:bodyPr/>
                    <a:lstStyle/>
                    <a:p>
                      <a:pPr algn="r">
                        <a:lnSpc>
                          <a:spcPct val="115000"/>
                        </a:lnSpc>
                        <a:spcAft>
                          <a:spcPts val="0"/>
                        </a:spcAft>
                      </a:pPr>
                      <a:endParaRPr lang="en-US" sz="110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983">
                <a:tc>
                  <a:txBody>
                    <a:bodyPr/>
                    <a:lstStyle/>
                    <a:p>
                      <a:pPr algn="r">
                        <a:lnSpc>
                          <a:spcPct val="115000"/>
                        </a:lnSpc>
                        <a:spcAft>
                          <a:spcPts val="0"/>
                        </a:spcAft>
                      </a:pPr>
                      <a:endParaRPr lang="en-US" sz="1100" dirty="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983">
                <a:tc>
                  <a:txBody>
                    <a:bodyPr/>
                    <a:lstStyle/>
                    <a:p>
                      <a:pPr algn="r">
                        <a:lnSpc>
                          <a:spcPct val="115000"/>
                        </a:lnSpc>
                        <a:spcAft>
                          <a:spcPts val="0"/>
                        </a:spcAft>
                      </a:pPr>
                      <a:endParaRPr lang="en-US" sz="110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517">
                <a:tc>
                  <a:txBody>
                    <a:bodyPr/>
                    <a:lstStyle/>
                    <a:p>
                      <a:pPr algn="r">
                        <a:lnSpc>
                          <a:spcPct val="115000"/>
                        </a:lnSpc>
                        <a:spcAft>
                          <a:spcPts val="0"/>
                        </a:spcAft>
                      </a:pPr>
                      <a:endParaRPr lang="en-US" sz="110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dirty="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74714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1845150"/>
              </p:ext>
            </p:extLst>
          </p:nvPr>
        </p:nvGraphicFramePr>
        <p:xfrm>
          <a:off x="7609" y="116632"/>
          <a:ext cx="9136392" cy="6360368"/>
        </p:xfrm>
        <a:graphic>
          <a:graphicData uri="http://schemas.openxmlformats.org/drawingml/2006/table">
            <a:tbl>
              <a:tblPr/>
              <a:tblGrid>
                <a:gridCol w="1888350"/>
                <a:gridCol w="2378234"/>
                <a:gridCol w="2378234"/>
                <a:gridCol w="1870554"/>
                <a:gridCol w="621020"/>
              </a:tblGrid>
              <a:tr h="816624">
                <a:tc>
                  <a:txBody>
                    <a:bodyPr/>
                    <a:lstStyle/>
                    <a:p>
                      <a:pPr algn="r" rtl="1">
                        <a:lnSpc>
                          <a:spcPct val="115000"/>
                        </a:lnSpc>
                        <a:spcAft>
                          <a:spcPts val="0"/>
                        </a:spcAft>
                      </a:pPr>
                      <a:r>
                        <a:rPr lang="ar-SA" sz="1100" dirty="0">
                          <a:latin typeface="Calibri"/>
                          <a:ea typeface="Calibri"/>
                          <a:cs typeface="Arial"/>
                        </a:rPr>
                        <a:t>    </a:t>
                      </a:r>
                      <a:r>
                        <a:rPr lang="fa-IR" sz="1300" dirty="0">
                          <a:latin typeface="Calibri"/>
                          <a:ea typeface="Calibri"/>
                          <a:cs typeface="Arial"/>
                        </a:rPr>
                        <a:t>جدول :6</a:t>
                      </a:r>
                      <a:endParaRPr lang="en-US" sz="1000" dirty="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a:lnSpc>
                          <a:spcPct val="115000"/>
                        </a:lnSpc>
                        <a:spcAft>
                          <a:spcPts val="0"/>
                        </a:spcAft>
                      </a:pPr>
                      <a:r>
                        <a:rPr lang="fa-IR" sz="1300">
                          <a:latin typeface="Calibri"/>
                          <a:ea typeface="Calibri"/>
                          <a:cs typeface="Arial"/>
                        </a:rPr>
                        <a:t>نیروی  انسانی دارای پروانه اشتغال مهندسی و کار دانی مسوول در اجرای ساختمان</a:t>
                      </a:r>
                      <a:endParaRPr lang="en-US" sz="10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816624">
                <a:tc>
                  <a:txBody>
                    <a:bodyPr/>
                    <a:lstStyle/>
                    <a:p>
                      <a:pPr algn="r" rtl="1">
                        <a:lnSpc>
                          <a:spcPct val="115000"/>
                        </a:lnSpc>
                        <a:spcAft>
                          <a:spcPts val="0"/>
                        </a:spcAft>
                      </a:pPr>
                      <a:r>
                        <a:rPr lang="ar-SA" sz="1100">
                          <a:latin typeface="Calibri"/>
                          <a:ea typeface="Calibri"/>
                          <a:cs typeface="Arial"/>
                        </a:rPr>
                        <a:t>   نشانی وتلفن</a:t>
                      </a:r>
                      <a:endParaRPr lang="en-US" sz="100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r>
                        <a:rPr lang="fa-IR" sz="1000">
                          <a:latin typeface="Calibri"/>
                          <a:ea typeface="Calibri"/>
                          <a:cs typeface="Arial"/>
                        </a:rPr>
                        <a:t>شماره پروانه مهارت فنی</a:t>
                      </a:r>
                      <a:endParaRPr lang="en-US" sz="10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r>
                        <a:rPr lang="fa-IR" sz="1100">
                          <a:latin typeface="Calibri"/>
                          <a:ea typeface="Calibri"/>
                          <a:cs typeface="Arial"/>
                        </a:rPr>
                        <a:t>نام و نام خانوادگی       </a:t>
                      </a:r>
                      <a:endParaRPr lang="en-US" sz="10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1100">
                          <a:latin typeface="Arial"/>
                          <a:ea typeface="Calibri"/>
                          <a:cs typeface="Arial"/>
                        </a:rPr>
                        <a:t> </a:t>
                      </a:r>
                      <a:r>
                        <a:rPr lang="ar-SA" sz="1500">
                          <a:latin typeface="Calibri"/>
                          <a:ea typeface="Calibri"/>
                          <a:cs typeface="Arial"/>
                        </a:rPr>
                        <a:t>  </a:t>
                      </a:r>
                      <a:r>
                        <a:rPr lang="fa-IR" sz="1300">
                          <a:latin typeface="Calibri"/>
                          <a:ea typeface="Calibri"/>
                          <a:cs typeface="Arial"/>
                        </a:rPr>
                        <a:t>مسولیت</a:t>
                      </a:r>
                      <a:endParaRPr lang="en-US" sz="10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SA" sz="1100">
                          <a:latin typeface="Calibri"/>
                          <a:ea typeface="Calibri"/>
                          <a:cs typeface="Arial"/>
                        </a:rPr>
                        <a:t>ردیف</a:t>
                      </a:r>
                      <a:endParaRPr lang="en-US" sz="10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468">
                <a:tc>
                  <a:txBody>
                    <a:bodyPr/>
                    <a:lstStyle/>
                    <a:p>
                      <a:pPr algn="r">
                        <a:lnSpc>
                          <a:spcPct val="115000"/>
                        </a:lnSpc>
                        <a:spcAft>
                          <a:spcPts val="0"/>
                        </a:spcAft>
                      </a:pPr>
                      <a:endParaRPr lang="en-US" sz="1100">
                        <a:solidFill>
                          <a:srgbClr val="00B050"/>
                        </a:solidFill>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468">
                <a:tc>
                  <a:txBody>
                    <a:bodyPr/>
                    <a:lstStyle/>
                    <a:p>
                      <a:pPr algn="r">
                        <a:lnSpc>
                          <a:spcPct val="115000"/>
                        </a:lnSpc>
                        <a:spcAft>
                          <a:spcPts val="0"/>
                        </a:spcAft>
                      </a:pPr>
                      <a:endParaRPr lang="en-US" sz="110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solidFill>
                          <a:srgbClr val="00B050"/>
                        </a:solidFill>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624">
                <a:tc>
                  <a:txBody>
                    <a:bodyPr/>
                    <a:lstStyle/>
                    <a:p>
                      <a:pPr algn="r">
                        <a:lnSpc>
                          <a:spcPct val="115000"/>
                        </a:lnSpc>
                        <a:spcAft>
                          <a:spcPts val="0"/>
                        </a:spcAft>
                      </a:pPr>
                      <a:endParaRPr lang="en-US" sz="110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468">
                <a:tc>
                  <a:txBody>
                    <a:bodyPr/>
                    <a:lstStyle/>
                    <a:p>
                      <a:pPr algn="r">
                        <a:lnSpc>
                          <a:spcPct val="115000"/>
                        </a:lnSpc>
                        <a:spcAft>
                          <a:spcPts val="0"/>
                        </a:spcAft>
                      </a:pPr>
                      <a:endParaRPr lang="en-US" sz="1100" dirty="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468">
                <a:tc>
                  <a:txBody>
                    <a:bodyPr/>
                    <a:lstStyle/>
                    <a:p>
                      <a:pPr algn="r">
                        <a:lnSpc>
                          <a:spcPct val="115000"/>
                        </a:lnSpc>
                        <a:spcAft>
                          <a:spcPts val="0"/>
                        </a:spcAft>
                      </a:pPr>
                      <a:endParaRPr lang="en-US" sz="110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624">
                <a:tc>
                  <a:txBody>
                    <a:bodyPr/>
                    <a:lstStyle/>
                    <a:p>
                      <a:pPr algn="r">
                        <a:lnSpc>
                          <a:spcPct val="115000"/>
                        </a:lnSpc>
                        <a:spcAft>
                          <a:spcPts val="0"/>
                        </a:spcAft>
                      </a:pPr>
                      <a:endParaRPr lang="en-US" sz="1100">
                        <a:latin typeface="Calibri"/>
                        <a:ea typeface="Calibri"/>
                        <a:cs typeface="Arial"/>
                      </a:endParaRPr>
                    </a:p>
                  </a:txBody>
                  <a:tcPr marL="64000" marR="64000"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n-US" sz="1100" dirty="0">
                        <a:latin typeface="Calibri"/>
                        <a:ea typeface="Calibri"/>
                        <a:cs typeface="Arial"/>
                      </a:endParaRPr>
                    </a:p>
                  </a:txBody>
                  <a:tcPr marL="64000" marR="6400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7028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8112066"/>
              </p:ext>
            </p:extLst>
          </p:nvPr>
        </p:nvGraphicFramePr>
        <p:xfrm>
          <a:off x="-11896" y="1"/>
          <a:ext cx="9155895" cy="6844154"/>
        </p:xfrm>
        <a:graphic>
          <a:graphicData uri="http://schemas.openxmlformats.org/drawingml/2006/table">
            <a:tbl>
              <a:tblPr/>
              <a:tblGrid>
                <a:gridCol w="2643159"/>
                <a:gridCol w="227171"/>
                <a:gridCol w="2607857"/>
                <a:gridCol w="3677708"/>
              </a:tblGrid>
              <a:tr h="248423">
                <a:tc>
                  <a:txBody>
                    <a:bodyPr/>
                    <a:lstStyle/>
                    <a:p>
                      <a:pPr algn="r">
                        <a:lnSpc>
                          <a:spcPct val="115000"/>
                        </a:lnSpc>
                        <a:spcAft>
                          <a:spcPts val="0"/>
                        </a:spcAft>
                      </a:pPr>
                      <a:r>
                        <a:rPr lang="fa-IR" sz="1100" dirty="0">
                          <a:latin typeface="Calibri"/>
                          <a:ea typeface="Calibri"/>
                          <a:cs typeface="Arial"/>
                        </a:rPr>
                        <a:t>جدول :8</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rtl="1">
                        <a:lnSpc>
                          <a:spcPct val="115000"/>
                        </a:lnSpc>
                        <a:spcAft>
                          <a:spcPts val="0"/>
                        </a:spcAft>
                      </a:pPr>
                      <a:r>
                        <a:rPr lang="ar-SA" sz="1100">
                          <a:latin typeface="Calibri"/>
                          <a:ea typeface="Calibri"/>
                          <a:cs typeface="Arial"/>
                        </a:rPr>
                        <a:t>    </a:t>
                      </a:r>
                      <a:r>
                        <a:rPr lang="fa-IR" sz="1100">
                          <a:latin typeface="Calibri"/>
                          <a:ea typeface="Calibri"/>
                          <a:cs typeface="Arial"/>
                        </a:rPr>
                        <a:t>اطلاعات معماری  و مشخصات دیوارها و نازک کاری و نما</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r>
              <a:tr h="789773">
                <a:tc gridSpan="2">
                  <a:txBody>
                    <a:bodyPr/>
                    <a:lstStyle/>
                    <a:p>
                      <a:pPr algn="r">
                        <a:lnSpc>
                          <a:spcPct val="115000"/>
                        </a:lnSpc>
                        <a:spcAft>
                          <a:spcPts val="0"/>
                        </a:spcAft>
                      </a:pPr>
                      <a:r>
                        <a:rPr lang="fa-IR" sz="1100" dirty="0" smtClean="0">
                          <a:latin typeface="Calibri"/>
                          <a:ea typeface="Calibri"/>
                          <a:cs typeface="Arial"/>
                        </a:rPr>
                        <a:t>آجر و بلوک سیمانی   </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rtl="1">
                        <a:lnSpc>
                          <a:spcPct val="115000"/>
                        </a:lnSpc>
                        <a:spcAft>
                          <a:spcPts val="0"/>
                        </a:spcAft>
                      </a:pPr>
                      <a:r>
                        <a:rPr lang="ar-SA" sz="1100" dirty="0">
                          <a:solidFill>
                            <a:srgbClr val="00B050"/>
                          </a:solidFill>
                          <a:latin typeface="Calibri"/>
                          <a:ea typeface="Calibri"/>
                          <a:cs typeface="Arial"/>
                        </a:rPr>
                        <a:t>  </a:t>
                      </a:r>
                      <a:r>
                        <a:rPr lang="fa-IR" sz="1100" dirty="0">
                          <a:latin typeface="Calibri"/>
                          <a:ea typeface="Calibri"/>
                          <a:cs typeface="Arial"/>
                        </a:rPr>
                        <a:t>تک جداره          دو جداره           </a:t>
                      </a:r>
                      <a:endParaRPr lang="en-US" sz="1100" dirty="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100">
                          <a:latin typeface="Calibri"/>
                          <a:ea typeface="Calibri"/>
                          <a:cs typeface="Arial"/>
                        </a:rPr>
                        <a:t>  </a:t>
                      </a:r>
                      <a:r>
                        <a:rPr lang="fa-IR" sz="1100">
                          <a:latin typeface="Calibri"/>
                          <a:ea typeface="Calibri"/>
                          <a:cs typeface="Arial"/>
                        </a:rPr>
                        <a:t>مصالح مصرفی  دیوارهای  داخلی     </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318">
                <a:tc gridSpan="2">
                  <a:txBody>
                    <a:bodyPr/>
                    <a:lstStyle/>
                    <a:p>
                      <a:pPr algn="r">
                        <a:lnSpc>
                          <a:spcPct val="115000"/>
                        </a:lnSpc>
                        <a:spcAft>
                          <a:spcPts val="0"/>
                        </a:spcAft>
                      </a:pPr>
                      <a:r>
                        <a:rPr lang="fa-IR" sz="1100" dirty="0" smtClean="0">
                          <a:latin typeface="Calibri"/>
                          <a:ea typeface="Calibri"/>
                          <a:cs typeface="Arial"/>
                        </a:rPr>
                        <a:t>بلوک</a:t>
                      </a:r>
                      <a:r>
                        <a:rPr lang="fa-IR" sz="1100" baseline="0" dirty="0" smtClean="0">
                          <a:latin typeface="Calibri"/>
                          <a:ea typeface="Calibri"/>
                          <a:cs typeface="Arial"/>
                        </a:rPr>
                        <a:t> سیمانی</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r">
                        <a:lnSpc>
                          <a:spcPct val="115000"/>
                        </a:lnSpc>
                        <a:spcAft>
                          <a:spcPts val="0"/>
                        </a:spcAft>
                      </a:pPr>
                      <a:r>
                        <a:rPr lang="fa-IR" sz="1100" dirty="0">
                          <a:latin typeface="Calibri"/>
                          <a:ea typeface="Calibri"/>
                          <a:cs typeface="Arial"/>
                        </a:rPr>
                        <a:t>دو جداره              </a:t>
                      </a:r>
                      <a:r>
                        <a:rPr lang="fa-IR" sz="1100" dirty="0">
                          <a:solidFill>
                            <a:srgbClr val="00B050"/>
                          </a:solidFill>
                          <a:latin typeface="Calibri"/>
                          <a:ea typeface="Calibri"/>
                          <a:cs typeface="Arial"/>
                        </a:rPr>
                        <a:t> </a:t>
                      </a:r>
                      <a:r>
                        <a:rPr lang="fa-IR" sz="1100" dirty="0">
                          <a:latin typeface="Calibri"/>
                          <a:ea typeface="Calibri"/>
                          <a:cs typeface="Arial"/>
                        </a:rPr>
                        <a:t>تک جداره         </a:t>
                      </a:r>
                      <a:endParaRPr lang="en-US" sz="1100" dirty="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1100">
                          <a:latin typeface="Calibri"/>
                          <a:ea typeface="Calibri"/>
                          <a:cs typeface="Arial"/>
                        </a:rPr>
                        <a:t>مصالح مصرفی  دیوارهای  خارجی</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48">
                <a:tc gridSpan="3">
                  <a:txBody>
                    <a:bodyPr/>
                    <a:lstStyle/>
                    <a:p>
                      <a:pPr algn="r">
                        <a:lnSpc>
                          <a:spcPct val="115000"/>
                        </a:lnSpc>
                        <a:spcAft>
                          <a:spcPts val="0"/>
                        </a:spcAft>
                      </a:pPr>
                      <a:r>
                        <a:rPr lang="fa-IR" sz="1100" dirty="0">
                          <a:latin typeface="Calibri"/>
                          <a:ea typeface="Calibri"/>
                          <a:cs typeface="Arial"/>
                        </a:rPr>
                        <a:t>اجری</a:t>
                      </a:r>
                      <a:r>
                        <a:rPr lang="fa-IR" sz="1100" dirty="0">
                          <a:solidFill>
                            <a:srgbClr val="00B050"/>
                          </a:solidFill>
                          <a:latin typeface="Calibri"/>
                          <a:ea typeface="Calibri"/>
                          <a:cs typeface="Arial"/>
                        </a:rPr>
                        <a:t>   </a:t>
                      </a:r>
                      <a:r>
                        <a:rPr lang="fa-IR" sz="1100" dirty="0">
                          <a:latin typeface="Calibri"/>
                          <a:ea typeface="Calibri"/>
                          <a:cs typeface="Arial"/>
                        </a:rPr>
                        <a:t>     سنگی      سیمانی     شیشه      </a:t>
                      </a:r>
                      <a:r>
                        <a:rPr lang="fa-IR" sz="1100" dirty="0" smtClean="0">
                          <a:latin typeface="Calibri"/>
                          <a:ea typeface="Calibri"/>
                          <a:cs typeface="Arial"/>
                        </a:rPr>
                        <a:t>سایر </a:t>
                      </a:r>
                      <a:r>
                        <a:rPr lang="fa-IR" sz="1100" dirty="0">
                          <a:latin typeface="Calibri"/>
                          <a:ea typeface="Calibri"/>
                          <a:cs typeface="Arial"/>
                        </a:rPr>
                        <a:t>با ذکر نوع    </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rtl="1">
                        <a:lnSpc>
                          <a:spcPct val="115000"/>
                        </a:lnSpc>
                        <a:spcAft>
                          <a:spcPts val="0"/>
                        </a:spcAft>
                      </a:pPr>
                      <a:r>
                        <a:rPr lang="en-US" sz="1100">
                          <a:latin typeface="Arial"/>
                          <a:ea typeface="Calibri"/>
                          <a:cs typeface="Arial"/>
                        </a:rPr>
                        <a:t> </a:t>
                      </a:r>
                      <a:r>
                        <a:rPr lang="fa-IR" sz="1100">
                          <a:latin typeface="Calibri"/>
                          <a:ea typeface="Calibri"/>
                          <a:cs typeface="Arial"/>
                        </a:rPr>
                        <a:t> نماهای خارجی   </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48">
                <a:tc gridSpan="3">
                  <a:txBody>
                    <a:bodyPr/>
                    <a:lstStyle/>
                    <a:p>
                      <a:pPr algn="r">
                        <a:lnSpc>
                          <a:spcPct val="115000"/>
                        </a:lnSpc>
                        <a:spcAft>
                          <a:spcPts val="0"/>
                        </a:spcAft>
                      </a:pPr>
                      <a:r>
                        <a:rPr lang="fa-IR" sz="1100" dirty="0" smtClean="0">
                          <a:solidFill>
                            <a:srgbClr val="002060"/>
                          </a:solidFill>
                          <a:latin typeface="Calibri"/>
                          <a:ea typeface="Calibri"/>
                          <a:cs typeface="Arial"/>
                        </a:rPr>
                        <a:t>گچی</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r>
                        <a:rPr lang="fa-IR" sz="1100">
                          <a:latin typeface="Calibri"/>
                          <a:ea typeface="Calibri"/>
                          <a:cs typeface="Arial"/>
                        </a:rPr>
                        <a:t>نماهای  داخلی </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692">
                <a:tc gridSpan="3">
                  <a:txBody>
                    <a:bodyPr/>
                    <a:lstStyle/>
                    <a:p>
                      <a:pPr algn="r">
                        <a:lnSpc>
                          <a:spcPct val="115000"/>
                        </a:lnSpc>
                        <a:spcAft>
                          <a:spcPts val="0"/>
                        </a:spcAft>
                      </a:pPr>
                      <a:r>
                        <a:rPr lang="fa-IR" sz="1100" dirty="0">
                          <a:latin typeface="Calibri"/>
                          <a:ea typeface="Calibri"/>
                          <a:cs typeface="Arial"/>
                        </a:rPr>
                        <a:t>قیر و گونی     </a:t>
                      </a:r>
                      <a:r>
                        <a:rPr lang="fa-IR" sz="1100" dirty="0" smtClean="0">
                          <a:latin typeface="Calibri"/>
                          <a:ea typeface="Calibri"/>
                          <a:cs typeface="Arial"/>
                        </a:rPr>
                        <a:t>ایزوگام</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r>
                        <a:rPr lang="fa-IR" sz="1100" dirty="0">
                          <a:latin typeface="Calibri"/>
                          <a:ea typeface="Calibri"/>
                          <a:cs typeface="Arial"/>
                        </a:rPr>
                        <a:t>پوشش نها یی بام      </a:t>
                      </a:r>
                      <a:endParaRPr lang="en-US" sz="1100" dirty="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48">
                <a:tc gridSpan="3">
                  <a:txBody>
                    <a:bodyPr/>
                    <a:lstStyle/>
                    <a:p>
                      <a:pPr algn="r">
                        <a:lnSpc>
                          <a:spcPct val="115000"/>
                        </a:lnSpc>
                        <a:spcAft>
                          <a:spcPts val="0"/>
                        </a:spcAft>
                      </a:pPr>
                      <a:r>
                        <a:rPr lang="fa-IR" sz="1100" dirty="0">
                          <a:latin typeface="Calibri"/>
                          <a:ea typeface="Calibri"/>
                          <a:cs typeface="Arial"/>
                        </a:rPr>
                        <a:t>موزا </a:t>
                      </a:r>
                      <a:r>
                        <a:rPr lang="fa-IR" sz="1100" dirty="0" smtClean="0">
                          <a:latin typeface="Calibri"/>
                          <a:ea typeface="Calibri"/>
                          <a:cs typeface="Arial"/>
                        </a:rPr>
                        <a:t>ییک</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r>
                        <a:rPr lang="fa-IR" sz="1100">
                          <a:latin typeface="Calibri"/>
                          <a:ea typeface="Calibri"/>
                          <a:cs typeface="Arial"/>
                        </a:rPr>
                        <a:t>پوشش کف</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48">
                <a:tc gridSpan="3">
                  <a:txBody>
                    <a:bodyPr/>
                    <a:lstStyle/>
                    <a:p>
                      <a:pPr algn="r">
                        <a:lnSpc>
                          <a:spcPct val="115000"/>
                        </a:lnSpc>
                        <a:spcAft>
                          <a:spcPts val="0"/>
                        </a:spcAft>
                      </a:pPr>
                      <a:r>
                        <a:rPr lang="ar-SA" sz="1100" dirty="0" smtClean="0">
                          <a:solidFill>
                            <a:srgbClr val="000000"/>
                          </a:solidFill>
                          <a:latin typeface="Calibri"/>
                          <a:ea typeface="Calibri"/>
                          <a:cs typeface="Arial"/>
                        </a:rPr>
                        <a:t>ر</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rtl="1">
                        <a:lnSpc>
                          <a:spcPct val="115000"/>
                        </a:lnSpc>
                        <a:spcAft>
                          <a:spcPts val="0"/>
                        </a:spcAft>
                      </a:pPr>
                      <a:r>
                        <a:rPr lang="ar-SA" sz="1100">
                          <a:latin typeface="Calibri"/>
                          <a:ea typeface="Calibri"/>
                          <a:cs typeface="Arial"/>
                        </a:rPr>
                        <a:t> سقف کاذب</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48">
                <a:tc gridSpan="3">
                  <a:txBody>
                    <a:bodyPr/>
                    <a:lstStyle/>
                    <a:p>
                      <a:pPr algn="r">
                        <a:lnSpc>
                          <a:spcPct val="115000"/>
                        </a:lnSpc>
                        <a:spcAft>
                          <a:spcPts val="0"/>
                        </a:spcAft>
                      </a:pPr>
                      <a:r>
                        <a:rPr lang="ar-SA" sz="1100" dirty="0" smtClean="0">
                          <a:solidFill>
                            <a:srgbClr val="000000"/>
                          </a:solidFill>
                          <a:latin typeface="Calibri"/>
                          <a:ea typeface="Calibri"/>
                          <a:cs typeface="Arial"/>
                        </a:rPr>
                        <a:t>فولادی</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r>
                        <a:rPr lang="ar-SA" sz="1100">
                          <a:latin typeface="Calibri"/>
                          <a:ea typeface="Calibri"/>
                          <a:cs typeface="Arial"/>
                        </a:rPr>
                        <a:t>پنجره ها</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48">
                <a:tc gridSpan="3">
                  <a:txBody>
                    <a:bodyPr/>
                    <a:lstStyle/>
                    <a:p>
                      <a:pPr algn="r">
                        <a:lnSpc>
                          <a:spcPct val="115000"/>
                        </a:lnSpc>
                        <a:spcAft>
                          <a:spcPts val="0"/>
                        </a:spcAft>
                      </a:pP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r>
                        <a:rPr lang="ar-SA" sz="1100">
                          <a:latin typeface="Calibri"/>
                          <a:ea typeface="Calibri"/>
                          <a:cs typeface="Arial"/>
                        </a:rPr>
                        <a:t>راه پله</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48">
                <a:tc gridSpan="3">
                  <a:txBody>
                    <a:bodyPr/>
                    <a:lstStyle/>
                    <a:p>
                      <a:pPr algn="r">
                        <a:lnSpc>
                          <a:spcPct val="115000"/>
                        </a:lnSpc>
                        <a:spcAft>
                          <a:spcPts val="0"/>
                        </a:spcAft>
                      </a:pPr>
                      <a:r>
                        <a:rPr lang="fa-IR" sz="1100" dirty="0">
                          <a:solidFill>
                            <a:srgbClr val="000000"/>
                          </a:solidFill>
                          <a:latin typeface="Calibri"/>
                          <a:ea typeface="Calibri"/>
                          <a:cs typeface="Arial"/>
                        </a:rPr>
                        <a:t>تک </a:t>
                      </a:r>
                      <a:r>
                        <a:rPr lang="fa-IR" sz="1100" dirty="0" smtClean="0">
                          <a:solidFill>
                            <a:srgbClr val="000000"/>
                          </a:solidFill>
                          <a:latin typeface="Calibri"/>
                          <a:ea typeface="Calibri"/>
                          <a:cs typeface="Arial"/>
                        </a:rPr>
                        <a:t>جداره</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r>
                        <a:rPr lang="ar-SA" sz="1100">
                          <a:latin typeface="Calibri"/>
                          <a:ea typeface="Calibri"/>
                          <a:cs typeface="Arial"/>
                        </a:rPr>
                        <a:t>نوع شیشه</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03">
                <a:tc gridSpan="3">
                  <a:txBody>
                    <a:bodyPr/>
                    <a:lstStyle/>
                    <a:p>
                      <a:pPr algn="r">
                        <a:lnSpc>
                          <a:spcPct val="115000"/>
                        </a:lnSpc>
                        <a:spcAft>
                          <a:spcPts val="0"/>
                        </a:spcAft>
                      </a:pPr>
                      <a:r>
                        <a:rPr lang="ar-SA" sz="1100" dirty="0" smtClean="0">
                          <a:latin typeface="Calibri"/>
                          <a:ea typeface="Calibri"/>
                          <a:cs typeface="Arial"/>
                        </a:rPr>
                        <a:t>ک   </a:t>
                      </a:r>
                      <a:r>
                        <a:rPr lang="ar-SA" sz="1100" dirty="0" smtClean="0">
                          <a:solidFill>
                            <a:srgbClr val="00B050"/>
                          </a:solidFill>
                          <a:latin typeface="Calibri"/>
                          <a:ea typeface="Calibri"/>
                          <a:cs typeface="Arial"/>
                        </a:rPr>
                        <a:t> </a:t>
                      </a:r>
                      <a:r>
                        <a:rPr lang="fa-IR" sz="1100" dirty="0" smtClean="0">
                          <a:solidFill>
                            <a:srgbClr val="000000"/>
                          </a:solidFill>
                          <a:latin typeface="Calibri"/>
                          <a:ea typeface="Calibri"/>
                          <a:cs typeface="Arial"/>
                        </a:rPr>
                        <a:t>ندارد</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rtl="1">
                        <a:lnSpc>
                          <a:spcPct val="115000"/>
                        </a:lnSpc>
                        <a:spcAft>
                          <a:spcPts val="0"/>
                        </a:spcAft>
                      </a:pPr>
                      <a:r>
                        <a:rPr lang="ar-SA" sz="1100">
                          <a:latin typeface="Calibri"/>
                          <a:ea typeface="Calibri"/>
                          <a:cs typeface="Arial"/>
                        </a:rPr>
                        <a:t> عایق رطوبتی </a:t>
                      </a:r>
                      <a:r>
                        <a:rPr lang="fa-IR" sz="1100">
                          <a:latin typeface="Calibri"/>
                          <a:ea typeface="Calibri"/>
                          <a:cs typeface="Arial"/>
                        </a:rPr>
                        <a:t>دیوارهای خارجی</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23">
                <a:tc gridSpan="3">
                  <a:txBody>
                    <a:bodyPr/>
                    <a:lstStyle/>
                    <a:p>
                      <a:pPr algn="r">
                        <a:lnSpc>
                          <a:spcPct val="115000"/>
                        </a:lnSpc>
                        <a:spcAft>
                          <a:spcPts val="0"/>
                        </a:spcAft>
                      </a:pPr>
                      <a:r>
                        <a:rPr lang="fa-IR" sz="1100" dirty="0" smtClean="0">
                          <a:solidFill>
                            <a:srgbClr val="000000"/>
                          </a:solidFill>
                          <a:latin typeface="Calibri"/>
                          <a:ea typeface="Calibri"/>
                          <a:cs typeface="Arial"/>
                        </a:rPr>
                        <a:t>ندارد</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r>
                        <a:rPr lang="ar-SA" sz="1100" dirty="0">
                          <a:latin typeface="Calibri"/>
                          <a:ea typeface="Calibri"/>
                          <a:cs typeface="Arial"/>
                        </a:rPr>
                        <a:t>عایق حرارتی کف </a:t>
                      </a:r>
                      <a:endParaRPr lang="en-US" sz="1100" dirty="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605">
                <a:tc gridSpan="3">
                  <a:txBody>
                    <a:bodyPr/>
                    <a:lstStyle/>
                    <a:p>
                      <a:pPr algn="r">
                        <a:lnSpc>
                          <a:spcPct val="115000"/>
                        </a:lnSpc>
                        <a:spcAft>
                          <a:spcPts val="0"/>
                        </a:spcAft>
                      </a:pPr>
                      <a:r>
                        <a:rPr lang="fa-IR" sz="1100" dirty="0" smtClean="0">
                          <a:latin typeface="Calibri"/>
                          <a:ea typeface="Calibri"/>
                          <a:cs typeface="Arial"/>
                        </a:rPr>
                        <a:t>د  </a:t>
                      </a:r>
                      <a:r>
                        <a:rPr lang="fa-IR" sz="1100" dirty="0" smtClean="0">
                          <a:solidFill>
                            <a:srgbClr val="00B050"/>
                          </a:solidFill>
                          <a:latin typeface="Calibri"/>
                          <a:ea typeface="Calibri"/>
                          <a:cs typeface="Arial"/>
                        </a:rPr>
                        <a:t> </a:t>
                      </a:r>
                      <a:r>
                        <a:rPr lang="fa-IR" sz="1100" dirty="0" smtClean="0">
                          <a:solidFill>
                            <a:srgbClr val="000000"/>
                          </a:solidFill>
                          <a:latin typeface="Calibri"/>
                          <a:ea typeface="Calibri"/>
                          <a:cs typeface="Arial"/>
                        </a:rPr>
                        <a:t>ندارد</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r>
                        <a:rPr lang="ar-SA" sz="1100">
                          <a:latin typeface="Calibri"/>
                          <a:ea typeface="Calibri"/>
                          <a:cs typeface="Arial"/>
                        </a:rPr>
                        <a:t>عایق حرارتی سقف</a:t>
                      </a:r>
                      <a:endParaRPr lang="en-US" sz="110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578">
                <a:tc gridSpan="3">
                  <a:txBody>
                    <a:bodyPr/>
                    <a:lstStyle/>
                    <a:p>
                      <a:pPr algn="r">
                        <a:lnSpc>
                          <a:spcPct val="115000"/>
                        </a:lnSpc>
                        <a:spcAft>
                          <a:spcPts val="0"/>
                        </a:spcAft>
                      </a:pPr>
                      <a:r>
                        <a:rPr lang="fa-IR" sz="1100" dirty="0" smtClean="0">
                          <a:latin typeface="Calibri"/>
                          <a:ea typeface="Calibri"/>
                          <a:cs typeface="Arial"/>
                        </a:rPr>
                        <a:t>    </a:t>
                      </a:r>
                      <a:r>
                        <a:rPr lang="fa-IR" sz="1100" dirty="0" smtClean="0">
                          <a:solidFill>
                            <a:srgbClr val="000000"/>
                          </a:solidFill>
                          <a:latin typeface="Calibri"/>
                          <a:ea typeface="Calibri"/>
                          <a:cs typeface="Arial"/>
                        </a:rPr>
                        <a:t>ندارد</a:t>
                      </a: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r>
                        <a:rPr lang="ar-SA" sz="1100" dirty="0">
                          <a:latin typeface="Calibri"/>
                          <a:ea typeface="Calibri"/>
                          <a:cs typeface="Arial"/>
                        </a:rPr>
                        <a:t>عایق حرارتی دیوار خارجی </a:t>
                      </a:r>
                      <a:endParaRPr lang="en-US" sz="1100" dirty="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03">
                <a:tc gridSpan="3">
                  <a:txBody>
                    <a:bodyPr/>
                    <a:lstStyle/>
                    <a:p>
                      <a:pPr algn="r">
                        <a:lnSpc>
                          <a:spcPct val="115000"/>
                        </a:lnSpc>
                        <a:spcAft>
                          <a:spcPts val="0"/>
                        </a:spcAft>
                      </a:pPr>
                      <a:endParaRPr lang="en-US" sz="1100" dirty="0">
                        <a:latin typeface="Calibri"/>
                        <a:ea typeface="Calibri"/>
                        <a:cs typeface="Arial"/>
                      </a:endParaRPr>
                    </a:p>
                  </a:txBody>
                  <a:tcPr marL="46811" marR="46811" marT="0" marB="0">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r">
                        <a:lnSpc>
                          <a:spcPct val="115000"/>
                        </a:lnSpc>
                        <a:spcAft>
                          <a:spcPts val="0"/>
                        </a:spcAft>
                      </a:pPr>
                      <a:r>
                        <a:rPr lang="ar-SA" sz="1100" dirty="0">
                          <a:latin typeface="Calibri"/>
                          <a:ea typeface="Calibri"/>
                          <a:cs typeface="Arial"/>
                        </a:rPr>
                        <a:t>سیستم دسترسی طبقات</a:t>
                      </a:r>
                      <a:endParaRPr lang="en-US" sz="1100" dirty="0">
                        <a:latin typeface="Calibri"/>
                        <a:ea typeface="Calibri"/>
                        <a:cs typeface="Arial"/>
                      </a:endParaRPr>
                    </a:p>
                  </a:txBody>
                  <a:tcPr marL="46811" marR="46811"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00591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255</TotalTime>
  <Words>3625</Words>
  <Application>Microsoft Office PowerPoint</Application>
  <PresentationFormat>On-screen Show (4:3)</PresentationFormat>
  <Paragraphs>976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Olive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سلب</dc:creator>
  <cp:lastModifiedBy>سلب</cp:lastModifiedBy>
  <cp:revision>28</cp:revision>
  <dcterms:created xsi:type="dcterms:W3CDTF">2013-01-24T17:08:51Z</dcterms:created>
  <dcterms:modified xsi:type="dcterms:W3CDTF">2013-01-25T09:02:35Z</dcterms:modified>
</cp:coreProperties>
</file>