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27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08" r:id="rId30"/>
  </p:sldIdLst>
  <p:sldSz cx="9144000" cy="6858000" type="screen4x3"/>
  <p:notesSz cx="6754813" cy="98599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accent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>
          <p15:clr>
            <a:srgbClr val="A4A3A4"/>
          </p15:clr>
        </p15:guide>
        <p15:guide id="2" pos="2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FF"/>
    <a:srgbClr val="33CC33"/>
    <a:srgbClr val="FF6600"/>
    <a:srgbClr val="FF3399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71864" autoAdjust="0"/>
  </p:normalViewPr>
  <p:slideViewPr>
    <p:cSldViewPr>
      <p:cViewPr>
        <p:scale>
          <a:sx n="68" d="100"/>
          <a:sy n="68" d="100"/>
        </p:scale>
        <p:origin x="57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64" y="-108"/>
      </p:cViewPr>
      <p:guideLst>
        <p:guide orient="horz" pos="3106"/>
        <p:guide pos="2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5875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DCC644-3F8B-4D4A-8294-032160F66F2B}" type="datetimeFigureOut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4663"/>
            <a:ext cx="29273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5875" y="9364663"/>
            <a:ext cx="29273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1200"/>
            </a:lvl1pPr>
          </a:lstStyle>
          <a:p>
            <a:fld id="{D7CA4C7B-C29D-4444-8AE6-B10752B205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275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5875" y="0"/>
            <a:ext cx="29273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39775"/>
            <a:ext cx="4929187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3125"/>
            <a:ext cx="5403850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4663"/>
            <a:ext cx="29273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5875" y="9364663"/>
            <a:ext cx="29273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D2E7391B-D185-4A41-8009-5A4E479DD6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808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83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68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435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47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517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762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30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054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224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895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002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662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4138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39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240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7941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284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8841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974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2133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0652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19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82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76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060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384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81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44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6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solidFill>
                <a:schemeClr val="tx1"/>
              </a:solidFill>
              <a:latin typeface="Times New Roman" charset="0"/>
              <a:cs typeface="+mn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048000" y="11430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solidFill>
                <a:schemeClr val="tx1"/>
              </a:solidFill>
              <a:latin typeface="Times New Roman" charset="0"/>
              <a:cs typeface="+mn-cs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 rot="10800000">
            <a:off x="2362200" y="48768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9" y="3079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  <p:pic>
        <p:nvPicPr>
          <p:cNvPr id="9" name="Picture 19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fffff</a:t>
            </a:r>
            <a:fld id="{2D2A8CDC-6B37-489C-8CB6-FFFFD5CFF899}" type="datetime1">
              <a:rPr lang="en-US"/>
              <a:pPr>
                <a:defRPr/>
              </a:pPr>
              <a:t>2/8/2022</a:t>
            </a:fld>
            <a:endParaRPr lang="en-US" dirty="0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340475"/>
            <a:ext cx="1392237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>
                <a:solidFill>
                  <a:schemeClr val="tx1"/>
                </a:solidFill>
                <a:cs typeface="B Titr" pitchFamily="2" charset="-78"/>
              </a:defRPr>
            </a:lvl1pPr>
          </a:lstStyle>
          <a:p>
            <a:fld id="{13F77A25-AF12-47B8-9DD3-2F226A806AC6}" type="slidenum">
              <a:rPr lang="en-US"/>
              <a:pPr/>
              <a:t>‹#›</a:t>
            </a:fld>
            <a:r>
              <a:rPr lang="fa-IR"/>
              <a:t>/29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67AE99-D486-453B-90B6-339F67B22C3D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340475"/>
            <a:ext cx="1058862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lvl1pPr>
          </a:lstStyle>
          <a:p>
            <a:fld id="{6FF3CAEA-777B-496E-B745-4D863C2EC2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2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2102D5-DA03-47F5-A689-D17164B2835C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340475"/>
            <a:ext cx="1058862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lvl1pPr>
          </a:lstStyle>
          <a:p>
            <a:fld id="{42F20894-4C7B-4155-960B-680187014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7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61C81F-850E-42F2-A12A-DA60FE037AEA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lvl1pPr>
          </a:lstStyle>
          <a:p>
            <a:fld id="{D1972228-FB00-4152-818B-94E28D40F0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608A8E-97E1-41D8-BE60-5D4BFD756CB2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875" y="6604000"/>
            <a:ext cx="2895600" cy="230188"/>
          </a:xfrm>
        </p:spPr>
        <p:txBody>
          <a:bodyPr/>
          <a:lstStyle>
            <a:lvl1pPr>
              <a:defRPr sz="900" dirty="0" err="1"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A18904-4E74-4438-9908-55AEE46E61C5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DD6197-87B7-4FF2-8B11-282EF15326DA}" type="datetime1">
              <a:rPr lang="en-US"/>
              <a:pPr>
                <a:defRPr/>
              </a:pPr>
              <a:t>2/8/2022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36875" y="6604000"/>
            <a:ext cx="2895600" cy="230188"/>
          </a:xfrm>
        </p:spPr>
        <p:txBody>
          <a:bodyPr/>
          <a:lstStyle>
            <a:lvl1pPr>
              <a:defRPr sz="900" dirty="0" err="1"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2E97EA-AB09-45E4-AB81-D6EF50FA528F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4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026544-94DF-41E4-BABB-D74D8EBB2423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36875" y="6604000"/>
            <a:ext cx="2895600" cy="230188"/>
          </a:xfrm>
        </p:spPr>
        <p:txBody>
          <a:bodyPr/>
          <a:lstStyle>
            <a:lvl1pPr>
              <a:defRPr sz="900" dirty="0" err="1"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4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307811-DCB9-4EE0-8C7B-557C12D77055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36875" y="6604000"/>
            <a:ext cx="2895600" cy="230188"/>
          </a:xfrm>
        </p:spPr>
        <p:txBody>
          <a:bodyPr/>
          <a:lstStyle>
            <a:lvl1pPr>
              <a:defRPr sz="900" dirty="0" err="1"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138" y="6340475"/>
            <a:ext cx="1058862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lvl1pPr>
          </a:lstStyle>
          <a:p>
            <a:fld id="{EA311E85-2CCF-4D88-991C-460029DBAB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6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1A5D9C-D7F4-41D6-BCDE-38397EA19757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36875" y="6604000"/>
            <a:ext cx="2895600" cy="230188"/>
          </a:xfrm>
        </p:spPr>
        <p:txBody>
          <a:bodyPr/>
          <a:lstStyle>
            <a:lvl1pPr>
              <a:defRPr sz="900" dirty="0" err="1"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340475"/>
            <a:ext cx="1058862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lvl1pPr>
          </a:lstStyle>
          <a:p>
            <a:fld id="{FBB655C8-4507-4949-A581-A5438EDF20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5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khorasan2.bmp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22338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5666C9-4947-465D-880B-CA363462228A}" type="datetime1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340475"/>
            <a:ext cx="1058862" cy="49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lvl1pPr>
          </a:lstStyle>
          <a:p>
            <a:fld id="{5BEC1165-FE3E-45F7-A905-9CC4E93A8E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8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5867400" y="0"/>
            <a:ext cx="3276600" cy="6858000"/>
            <a:chOff x="3696" y="0"/>
            <a:chExt cx="2064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528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3696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2766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solidFill>
                <a:schemeClr val="tx1"/>
              </a:solidFill>
              <a:latin typeface="Times New Roman" charset="0"/>
              <a:cs typeface="+mn-cs"/>
            </a:endParaRP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smtClean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47BB8DC-8FC0-4E2B-9B37-9D7154479B33}" type="datetime1">
              <a:rPr lang="en-US"/>
              <a:pPr>
                <a:defRPr/>
              </a:pPr>
              <a:t>2/8/2022</a:t>
            </a:fld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smtClean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https://www.researchgate.net/profile/Mostafa_Eidiani</a:t>
            </a:r>
            <a:endParaRPr lang="en-US"/>
          </a:p>
        </p:txBody>
      </p:sp>
      <p:grpSp>
        <p:nvGrpSpPr>
          <p:cNvPr id="2056" name="Group 11"/>
          <p:cNvGrpSpPr>
            <a:grpSpLocks/>
          </p:cNvGrpSpPr>
          <p:nvPr/>
        </p:nvGrpSpPr>
        <p:grpSpPr bwMode="auto">
          <a:xfrm rot="10800000">
            <a:off x="1447800" y="1981200"/>
            <a:ext cx="7391400" cy="319088"/>
            <a:chOff x="144" y="1248"/>
            <a:chExt cx="4656" cy="201"/>
          </a:xfrm>
        </p:grpSpPr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384" y="1247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flipH="1">
              <a:off x="144" y="1249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236538" y="6237288"/>
            <a:ext cx="1166812" cy="620712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accent1"/>
                </a:solidFill>
                <a:latin typeface="Arial" panose="020B0604020202020204" pitchFamily="34" charset="0"/>
              </a:defRPr>
            </a:lvl9pPr>
          </a:lstStyle>
          <a:p>
            <a:pPr algn="r" rtl="1" eaLnBrk="1" hangingPunct="1">
              <a:buFont typeface="Wingdings" panose="05000000000000000000" pitchFamily="2" charset="2"/>
              <a:buNone/>
            </a:pPr>
            <a:fld id="{84A5B6F9-B97E-4AAE-AA4D-D228CD1E7A09}" type="slidenum">
              <a:rPr lang="fa-IR">
                <a:solidFill>
                  <a:schemeClr val="tx1"/>
                </a:solidFill>
                <a:cs typeface="B Titr" pitchFamily="2" charset="-78"/>
              </a:rPr>
              <a:pPr algn="r" rtl="1" eaLnBrk="1" hangingPunct="1">
                <a:buFont typeface="Wingdings" panose="05000000000000000000" pitchFamily="2" charset="2"/>
                <a:buNone/>
              </a:pPr>
              <a:t>‹#›</a:t>
            </a:fld>
            <a:r>
              <a:rPr lang="fa-IR">
                <a:solidFill>
                  <a:schemeClr val="tx1"/>
                </a:solidFill>
                <a:cs typeface="B Titr" pitchFamily="2" charset="-78"/>
              </a:rPr>
              <a:t>/29</a:t>
            </a:r>
            <a:endParaRPr lang="en-US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844675"/>
            <a:ext cx="7200900" cy="1143000"/>
          </a:xfrm>
        </p:spPr>
        <p:txBody>
          <a:bodyPr/>
          <a:lstStyle/>
          <a:p>
            <a:pPr eaLnBrk="1" hangingPunct="1"/>
            <a:r>
              <a:rPr lang="fa-IR" sz="4000" dirty="0" smtClean="0">
                <a:cs typeface="B Titr" pitchFamily="2" charset="-78"/>
              </a:rPr>
              <a:t>دینامیک سیستم‌های قدرت 2</a:t>
            </a:r>
            <a:br>
              <a:rPr lang="fa-IR" sz="4000" dirty="0" smtClean="0">
                <a:cs typeface="B Titr" pitchFamily="2" charset="-78"/>
              </a:rPr>
            </a:br>
            <a:r>
              <a:rPr lang="fa-IR" sz="4000" dirty="0" smtClean="0">
                <a:cs typeface="B Titr" pitchFamily="2" charset="-78"/>
              </a:rPr>
              <a:t>فصل چهارم- روش‌های محاسبه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ATC</a:t>
            </a:r>
            <a:r>
              <a:rPr lang="fa-IR" sz="4000" dirty="0" smtClean="0">
                <a:cs typeface="B Titr" pitchFamily="2" charset="-78"/>
              </a:rPr>
              <a:t> (تز دکتری عیدیانی)</a:t>
            </a:r>
            <a:r>
              <a:rPr lang="en-US" sz="4000" dirty="0" smtClean="0">
                <a:cs typeface="B Titr" pitchFamily="2" charset="-78"/>
              </a:rPr>
              <a:t/>
            </a:r>
            <a:br>
              <a:rPr lang="en-US" sz="4000" dirty="0" smtClean="0">
                <a:cs typeface="B Titr" pitchFamily="2" charset="-78"/>
              </a:rPr>
            </a:br>
            <a:endParaRPr lang="en-US" sz="4000" dirty="0" smtClean="0">
              <a:cs typeface="B Titr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7"/>
          <p:cNvSpPr>
            <a:spLocks noGrp="1"/>
          </p:cNvSpPr>
          <p:nvPr>
            <p:ph type="title"/>
          </p:nvPr>
        </p:nvSpPr>
        <p:spPr>
          <a:xfrm>
            <a:off x="684213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4- انواع ماشین محاسبه روش‌های ایستا/</a:t>
            </a:r>
            <a:r>
              <a:rPr lang="en-US" smtClean="0">
                <a:cs typeface="B Titr" pitchFamily="2" charset="-78"/>
              </a:rPr>
              <a:t> OPF2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23850" y="2276475"/>
            <a:ext cx="792003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1998، شبان،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در سیستم قدرت خصوصی شده، استفاده از </a:t>
            </a:r>
            <a:r>
              <a:rPr lang="en-US" sz="3600" b="1" smtClean="0">
                <a:cs typeface="B Lotus" pitchFamily="2" charset="-78"/>
              </a:rPr>
              <a:t>OPF</a:t>
            </a:r>
            <a:r>
              <a:rPr lang="fa-IR" sz="3600" b="1" smtClean="0">
                <a:cs typeface="B Lotus" pitchFamily="2" charset="-78"/>
              </a:rPr>
              <a:t>،  محدودیت پخش بار </a:t>
            </a:r>
            <a:r>
              <a:rPr lang="en-US" sz="3600" b="1" smtClean="0">
                <a:cs typeface="B Lotus" pitchFamily="2" charset="-78"/>
              </a:rPr>
              <a:t>AC</a:t>
            </a:r>
            <a:r>
              <a:rPr lang="fa-IR" sz="3600" b="1" smtClean="0">
                <a:cs typeface="B Lotus" pitchFamily="2" charset="-78"/>
              </a:rPr>
              <a:t> و محدودیت بهره‌برداری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1999، گراوینر،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: بیشینه‌ کردن توان انتقالی بوسیله برنامه‌ریزی غیرخطی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1999، سائر،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با در نظر گرفتن توان موهومی: خطی کردن توان موهومی و انتقال توان</a:t>
            </a:r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5- انواع ماشین محاسبه روش‌های ایستا/</a:t>
            </a:r>
            <a:r>
              <a:rPr lang="en-US" smtClean="0">
                <a:cs typeface="B Titr" pitchFamily="2" charset="-78"/>
              </a:rPr>
              <a:t> OPF3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2001، گان، توانایی انتقال </a:t>
            </a:r>
            <a:r>
              <a:rPr lang="en-US" sz="3600" b="1" smtClean="0">
                <a:cs typeface="B Lotus" pitchFamily="2" charset="-78"/>
              </a:rPr>
              <a:t>min-max</a:t>
            </a:r>
            <a:r>
              <a:rPr lang="fa-IR" sz="3600" b="1" smtClean="0">
                <a:cs typeface="B Lotus" pitchFamily="2" charset="-78"/>
              </a:rPr>
              <a:t>، یک مفهوم جدید: ارائه الگوریتم جدید ساده‌تر و موثرتر از روش‌های قبلی، شبکه 118 باس، توانایی انتقال در یک محدوده </a:t>
            </a:r>
            <a:r>
              <a:rPr lang="en-US" sz="3600" b="1" smtClean="0">
                <a:cs typeface="B Lotus" pitchFamily="2" charset="-78"/>
              </a:rPr>
              <a:t>Pmax</a:t>
            </a:r>
            <a:r>
              <a:rPr lang="fa-IR" sz="3600" b="1" smtClean="0">
                <a:cs typeface="B Lotus" pitchFamily="2" charset="-78"/>
              </a:rPr>
              <a:t> و </a:t>
            </a:r>
            <a:r>
              <a:rPr lang="en-US" sz="3600" b="1" smtClean="0">
                <a:cs typeface="B Lotus" pitchFamily="2" charset="-78"/>
              </a:rPr>
              <a:t>Pmax_min</a:t>
            </a:r>
            <a:r>
              <a:rPr lang="fa-IR" sz="3600" b="1" smtClean="0">
                <a:cs typeface="B Lotus" pitchFamily="2" charset="-78"/>
              </a:rPr>
              <a:t> به جای یک عدد </a:t>
            </a:r>
            <a:r>
              <a:rPr lang="en-US" sz="3600" b="1" smtClean="0">
                <a:cs typeface="B Lotus" pitchFamily="2" charset="-78"/>
              </a:rPr>
              <a:t>Pmax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2003، سائر،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با در نظر گرفتن توان موهومی: آزمایش روش قبلی بر روی یک شبکه بزرگ</a:t>
            </a:r>
          </a:p>
          <a:p>
            <a:pPr eaLnBrk="1" hangingPunct="1"/>
            <a:endParaRPr lang="en-US" sz="3600" b="1" smtClean="0">
              <a:cs typeface="B Lotus" pitchFamily="2" charset="-78"/>
            </a:endParaRPr>
          </a:p>
          <a:p>
            <a:pPr eaLnBrk="1" hangingPunct="1"/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7"/>
          <p:cNvSpPr>
            <a:spLocks noGrp="1"/>
          </p:cNvSpPr>
          <p:nvPr>
            <p:ph type="title"/>
          </p:nvPr>
        </p:nvSpPr>
        <p:spPr>
          <a:xfrm>
            <a:off x="684213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6- انواع ماشین محاسبه روش‌های ایستا/</a:t>
            </a:r>
            <a:r>
              <a:rPr lang="en-US" smtClean="0">
                <a:cs typeface="B Titr" pitchFamily="2" charset="-78"/>
              </a:rPr>
              <a:t> OPF4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2003، زان،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با محدودیت‌های حالت پایدار با استفاده از تجزیه انحنا: 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الگوریتم قدیمی تجزیه انحنا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محاسبه </a:t>
            </a:r>
            <a:r>
              <a:rPr lang="en-US" sz="3200" b="1" smtClean="0">
                <a:cs typeface="B Lotus" pitchFamily="2" charset="-78"/>
              </a:rPr>
              <a:t>TTC</a:t>
            </a:r>
            <a:endParaRPr lang="fa-IR" sz="3200" b="1" smtClean="0">
              <a:cs typeface="B Lotus" pitchFamily="2" charset="-78"/>
            </a:endParaRP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روشی با دقت بالا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اجرا بر روی سیستم‌های 4 و 30 باس </a:t>
            </a:r>
            <a:r>
              <a:rPr lang="en-US" sz="3200" b="1" smtClean="0">
                <a:cs typeface="B Lotus" pitchFamily="2" charset="-78"/>
              </a:rPr>
              <a:t>IEEE</a:t>
            </a:r>
            <a:endParaRPr lang="fa-IR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7"/>
          <p:cNvSpPr>
            <a:spLocks noGrp="1"/>
          </p:cNvSpPr>
          <p:nvPr>
            <p:ph type="title"/>
          </p:nvPr>
        </p:nvSpPr>
        <p:spPr>
          <a:xfrm>
            <a:off x="684213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7- انواع ماشین محاسبه روش‌های ایستا/</a:t>
            </a:r>
            <a:r>
              <a:rPr lang="en-US" smtClean="0">
                <a:cs typeface="B Titr" pitchFamily="2" charset="-78"/>
              </a:rPr>
              <a:t> </a:t>
            </a:r>
            <a:r>
              <a:rPr lang="fa-IR" smtClean="0">
                <a:cs typeface="B Titr" pitchFamily="2" charset="-78"/>
              </a:rPr>
              <a:t>تحلیل حساسیت، خطی‌سازی/1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از 1996، محاسبه توانایی انتقال توان، تبادل توان بهینه، حداکثر بارگذاری و ... با استفاده از تحلیل حساسیت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1997، گرین،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تحلیل حساسیت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سیستم واقعی 3357 باس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پخش بار </a:t>
            </a:r>
            <a:r>
              <a:rPr lang="en-US" sz="3200" b="1" smtClean="0">
                <a:cs typeface="B Lotus" pitchFamily="2" charset="-78"/>
              </a:rPr>
              <a:t>DC</a:t>
            </a:r>
            <a:endParaRPr lang="fa-IR" sz="3200" b="1" smtClean="0">
              <a:cs typeface="B Lotus" pitchFamily="2" charset="-78"/>
            </a:endParaRP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سرعت و دقت بیشتر</a:t>
            </a:r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8- انواع ماشین محاسبه روش‌های ایستا/</a:t>
            </a:r>
            <a:r>
              <a:rPr lang="en-US" smtClean="0">
                <a:cs typeface="B Titr" pitchFamily="2" charset="-78"/>
              </a:rPr>
              <a:t> </a:t>
            </a:r>
            <a:r>
              <a:rPr lang="fa-IR" smtClean="0">
                <a:cs typeface="B Titr" pitchFamily="2" charset="-78"/>
              </a:rPr>
              <a:t>تحلیل حساسیت، خطی‌سازی/2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1999، گراونر،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و حساسیت درجه اول: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حساسیت درجه اول متغیرهای شبکه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پخش بار خطی و غیرخطی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پخش بار تداومی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حد ولتاژ و حد حرارتی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درنظرگرفتن عدم قطعیت‌های بار و اطلاعات </a:t>
            </a:r>
            <a:r>
              <a:rPr lang="en-US" sz="3200" b="1" smtClean="0">
                <a:cs typeface="B Lotus" pitchFamily="2" charset="-78"/>
              </a:rPr>
              <a:t>ATC</a:t>
            </a:r>
            <a:endParaRPr lang="fa-IR" sz="3200" b="1" smtClean="0">
              <a:cs typeface="B Lotus" pitchFamily="2" charset="-78"/>
            </a:endParaRP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شبکه بزرگ مورد مطالعه، شبکه </a:t>
            </a:r>
            <a:r>
              <a:rPr lang="en-US" sz="3200" b="1" smtClean="0">
                <a:cs typeface="B Lotus" pitchFamily="2" charset="-78"/>
              </a:rPr>
              <a:t>PJM</a:t>
            </a:r>
            <a:endParaRPr lang="fa-IR" sz="3200" b="1" smtClean="0">
              <a:cs typeface="B Lotus" pitchFamily="2" charset="-78"/>
            </a:endParaRPr>
          </a:p>
          <a:p>
            <a:pPr eaLnBrk="1" hangingPunct="1"/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9- انواع ماشین محاسبه روش‌های ایستا/</a:t>
            </a:r>
            <a:r>
              <a:rPr lang="en-US" smtClean="0">
                <a:cs typeface="B Titr" pitchFamily="2" charset="-78"/>
              </a:rPr>
              <a:t> </a:t>
            </a:r>
            <a:r>
              <a:rPr lang="fa-IR" smtClean="0">
                <a:cs typeface="B Titr" pitchFamily="2" charset="-78"/>
              </a:rPr>
              <a:t>تحلیل حساسیت، خطی‌سازی/3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2000، اجیب، محاسبه سریع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پخش بار خطی شده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حد حرارتی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تعداد زیاد پیشامد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2000، زیاوو،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با برنامه‌نویسی تصادفی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مدل تصادفی، عدم قطعیت بار، ژنراتور و خط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شبکه‌های 29 و 69 باس</a:t>
            </a:r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10- انواع ماشین محاسبه روش‌های ایستا/</a:t>
            </a:r>
            <a:r>
              <a:rPr lang="en-US" smtClean="0">
                <a:cs typeface="B Titr" pitchFamily="2" charset="-78"/>
              </a:rPr>
              <a:t> </a:t>
            </a:r>
            <a:r>
              <a:rPr lang="fa-IR" smtClean="0">
                <a:cs typeface="B Titr" pitchFamily="2" charset="-78"/>
              </a:rPr>
              <a:t>تحلیل حساسیت، خطی‌سازی/4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2000، دای، محاسبه بیشترین توانایی بارگذاری با استفاده از الگوریتم نقطه درونی: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سیستم 60 باس </a:t>
            </a:r>
            <a:r>
              <a:rPr lang="en-US" sz="3200" b="1" smtClean="0">
                <a:cs typeface="B Lotus" pitchFamily="2" charset="-78"/>
              </a:rPr>
              <a:t>IEEE</a:t>
            </a:r>
            <a:endParaRPr lang="fa-IR" sz="3200" b="1" smtClean="0">
              <a:cs typeface="B Lotus" pitchFamily="2" charset="-78"/>
            </a:endParaRP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روش برنامه‌ریزی نقطه درونی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توانایی برای انواع حل مساله بارگذاری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سرعت زیاد الگوریتم ارائه شده</a:t>
            </a:r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7"/>
          <p:cNvSpPr>
            <a:spLocks noGrp="1"/>
          </p:cNvSpPr>
          <p:nvPr>
            <p:ph type="title"/>
          </p:nvPr>
        </p:nvSpPr>
        <p:spPr>
          <a:xfrm>
            <a:off x="755650" y="836613"/>
            <a:ext cx="7632700" cy="855662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معیار توقف روش‌های ایستا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حد حرارتی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حد پایداری ایستا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واگرایی پخش بار </a:t>
            </a:r>
            <a:r>
              <a:rPr lang="en-US" sz="3600" b="1" smtClean="0">
                <a:cs typeface="B Lotus" pitchFamily="2" charset="-78"/>
              </a:rPr>
              <a:t>DC</a:t>
            </a:r>
            <a:endParaRPr lang="fa-IR" sz="3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واگرایی پخش بار </a:t>
            </a:r>
            <a:r>
              <a:rPr lang="en-US" sz="3600" b="1" smtClean="0">
                <a:cs typeface="B Lotus" pitchFamily="2" charset="-78"/>
              </a:rPr>
              <a:t>AC</a:t>
            </a:r>
            <a:endParaRPr lang="fa-IR" sz="3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حد ولتاژ باس‌ها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مزایا و معایب روش‌های ایستا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مزایا: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سادگی مسئله (عدم استفاده از معادلات دیفرانسیل)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واضح بودن (تسلط بیشتر بر صورت مسئله)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انعطاف‌پذیری (در هنگام تغییر سیستم)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سرعت زیاد 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معایب: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جواب‌های غیردقیق و خوشبینانه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7"/>
          <p:cNvSpPr>
            <a:spLocks noGrp="1"/>
          </p:cNvSpPr>
          <p:nvPr>
            <p:ph type="title"/>
          </p:nvPr>
        </p:nvSpPr>
        <p:spPr>
          <a:xfrm>
            <a:off x="684213" y="836613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انواع ماشین محاسبه روش‌های پویا</a:t>
            </a:r>
            <a:br>
              <a:rPr lang="fa-IR" smtClean="0">
                <a:cs typeface="B Titr" pitchFamily="2" charset="-78"/>
              </a:rPr>
            </a:br>
            <a:r>
              <a:rPr lang="en-US" smtClean="0">
                <a:cs typeface="B Titr" pitchFamily="2" charset="-78"/>
              </a:rPr>
              <a:t>MAT</a:t>
            </a:r>
            <a:r>
              <a:rPr lang="fa-IR" smtClean="0">
                <a:cs typeface="B Titr" pitchFamily="2" charset="-78"/>
              </a:rPr>
              <a:t>/1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1992، شلوتر، انتخاب تعداد زیادی اتفاق برای مطالعه توان انتقالی: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 در نظر گرفتن حد پایداری گذرا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دسته‌بندی و غربال تعداد زیادی پشامد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انتگرال‌گیری دقیق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مدل دقیق ژنراتورها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شبکه متوسط و بزرگ</a:t>
            </a:r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انواع روش محاسبه </a:t>
            </a:r>
            <a:r>
              <a:rPr lang="en-US" smtClean="0">
                <a:cs typeface="B Titr" pitchFamily="2" charset="-78"/>
              </a:rPr>
              <a:t>ATC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1- روش‌های ایستا (استاتیک):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حذف تغییرات زمانی متغیرهای سیستم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تعیین ماشین محاسبه، معیارهای توقف، مزایا، معایب</a:t>
            </a:r>
          </a:p>
          <a:p>
            <a:pPr lvl="1" eaLnBrk="1" hangingPunct="1">
              <a:buFontTx/>
              <a:buNone/>
            </a:pPr>
            <a:endParaRPr lang="fa-IR" sz="12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2- روش‌های پویا (دینامیک)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استقاده از مدل‌های استاتیکی و دینامیکی به طور همزمان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تعیین ماشین محاسبه، معیارهای توقف، مزایا، معایب</a:t>
            </a:r>
          </a:p>
          <a:p>
            <a:pPr lvl="1" eaLnBrk="1" hangingPunct="1"/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7"/>
          <p:cNvSpPr>
            <a:spLocks noGrp="1"/>
          </p:cNvSpPr>
          <p:nvPr>
            <p:ph type="title"/>
          </p:nvPr>
        </p:nvSpPr>
        <p:spPr>
          <a:xfrm>
            <a:off x="755650" y="836613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انواع ماشین محاسبه روش‌های پویا</a:t>
            </a:r>
            <a:br>
              <a:rPr lang="fa-IR" smtClean="0">
                <a:cs typeface="B Titr" pitchFamily="2" charset="-78"/>
              </a:rPr>
            </a:br>
            <a:r>
              <a:rPr lang="en-US" smtClean="0">
                <a:cs typeface="B Titr" pitchFamily="2" charset="-78"/>
              </a:rPr>
              <a:t>MAT</a:t>
            </a:r>
            <a:r>
              <a:rPr lang="fa-IR" smtClean="0">
                <a:cs typeface="B Titr" pitchFamily="2" charset="-78"/>
              </a:rPr>
              <a:t>/2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1999، پاولا، ماکزیمم مقدار توان قابل انتقال با در نظر گرفتن حد پایداری گذرا: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بررسی تعداد زیاد پیشامد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تعیین خطرناک‌ترین پیشامدها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روش یک ژنراتور-باس بی‌نهایت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مزیت روش: سرعت بالا و در نظر گرفتن حد گذرا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عیب روش: در نظر نگرفتن اثر ولتاژ، حذف اثر بار</a:t>
            </a:r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معیار توقف روش‌های پویا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ناپایداری گذرا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ناپایداری ولتاژ (پویا)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تمام شرایط توقف ایستا</a:t>
            </a:r>
          </a:p>
          <a:p>
            <a:pPr lvl="1" eaLnBrk="1" hangingPunct="1"/>
            <a:r>
              <a:rPr lang="fa-IR" b="1" smtClean="0">
                <a:cs typeface="B Lotus" pitchFamily="2" charset="-78"/>
              </a:rPr>
              <a:t>حد حرارتی</a:t>
            </a:r>
          </a:p>
          <a:p>
            <a:pPr lvl="1" eaLnBrk="1" hangingPunct="1"/>
            <a:r>
              <a:rPr lang="fa-IR" b="1" smtClean="0">
                <a:cs typeface="B Lotus" pitchFamily="2" charset="-78"/>
              </a:rPr>
              <a:t>حد پایداری ایستا</a:t>
            </a:r>
          </a:p>
          <a:p>
            <a:pPr lvl="1" eaLnBrk="1" hangingPunct="1"/>
            <a:r>
              <a:rPr lang="fa-IR" b="1" smtClean="0">
                <a:cs typeface="B Lotus" pitchFamily="2" charset="-78"/>
              </a:rPr>
              <a:t>واگرایی پخش بار </a:t>
            </a:r>
            <a:r>
              <a:rPr lang="en-US" b="1" smtClean="0">
                <a:cs typeface="B Lotus" pitchFamily="2" charset="-78"/>
              </a:rPr>
              <a:t>DC</a:t>
            </a:r>
            <a:endParaRPr lang="fa-IR" b="1" smtClean="0">
              <a:cs typeface="B Lotus" pitchFamily="2" charset="-78"/>
            </a:endParaRPr>
          </a:p>
          <a:p>
            <a:pPr lvl="1" eaLnBrk="1" hangingPunct="1"/>
            <a:r>
              <a:rPr lang="fa-IR" b="1" smtClean="0">
                <a:cs typeface="B Lotus" pitchFamily="2" charset="-78"/>
              </a:rPr>
              <a:t>واگرایی پخش بار </a:t>
            </a:r>
            <a:r>
              <a:rPr lang="en-US" b="1" smtClean="0">
                <a:cs typeface="B Lotus" pitchFamily="2" charset="-78"/>
              </a:rPr>
              <a:t>AC</a:t>
            </a:r>
            <a:endParaRPr lang="fa-IR" b="1" smtClean="0">
              <a:cs typeface="B Lotus" pitchFamily="2" charset="-78"/>
            </a:endParaRPr>
          </a:p>
          <a:p>
            <a:pPr lvl="1" eaLnBrk="1" hangingPunct="1"/>
            <a:r>
              <a:rPr lang="fa-IR" b="1" smtClean="0">
                <a:cs typeface="B Lotus" pitchFamily="2" charset="-78"/>
              </a:rPr>
              <a:t>حد ولتاژ باس‌ها</a:t>
            </a:r>
          </a:p>
          <a:p>
            <a:pPr lvl="1" eaLnBrk="1" hangingPunct="1"/>
            <a:endParaRPr lang="fa-IR" sz="3200" b="1" smtClean="0">
              <a:cs typeface="B Lotus" pitchFamily="2" charset="-78"/>
            </a:endParaRPr>
          </a:p>
          <a:p>
            <a:pPr lvl="1" eaLnBrk="1" hangingPunct="1"/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مزایا و معایب روش‌های پویا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مزایا: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در نظر گرفتن جزئیات بیشتر سیستم</a:t>
            </a:r>
            <a:endParaRPr lang="en-US" sz="3200" b="1" smtClean="0">
              <a:cs typeface="B Lotus" pitchFamily="2" charset="-78"/>
            </a:endParaRP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در نظر گرفتن وابستگی بار به ولتاژ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در نظر گرفتن تغییرات بزرگ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دقت زیاد محاسبات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معایب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پاسخ کند و در نظر نگرفتن همزمان پایداری ولتاژ و گذرا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روش‌های تعیین پایداری گذرا/1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1- شبیه‌سازی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حل دقیق معادله دیفرانسیل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نیاز به فرد خبره برای تشخیص پایداری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زمان زیاد محاسبات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شناسایی الگو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تعیین پایداری گذرا در حالت غیر همزمان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استفاده از یک تابع ایمنی برای حالت همزمان</a:t>
            </a:r>
            <a:endParaRPr lang="en-US" sz="32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روش‌های تعیین پایداری گذرا/2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05038"/>
            <a:ext cx="8459788" cy="4319587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روش‌های مستقیم:</a:t>
            </a:r>
          </a:p>
          <a:p>
            <a:pPr lvl="1" eaLnBrk="1" hangingPunct="1"/>
            <a:r>
              <a:rPr lang="fa-IR" sz="2800" b="1" smtClean="0">
                <a:cs typeface="B Lotus" pitchFamily="2" charset="-78"/>
              </a:rPr>
              <a:t>صفحه فاز</a:t>
            </a:r>
          </a:p>
          <a:p>
            <a:pPr lvl="1" eaLnBrk="1" hangingPunct="1"/>
            <a:r>
              <a:rPr lang="fa-IR" sz="2800" b="1" smtClean="0">
                <a:cs typeface="B Lotus" pitchFamily="2" charset="-78"/>
              </a:rPr>
              <a:t>سطوح مساوی</a:t>
            </a:r>
          </a:p>
          <a:p>
            <a:pPr lvl="1" eaLnBrk="1" hangingPunct="1"/>
            <a:r>
              <a:rPr lang="fa-IR" sz="2800" b="1" smtClean="0">
                <a:cs typeface="B Lotus" pitchFamily="2" charset="-78"/>
              </a:rPr>
              <a:t>معیار انتگرال انرژی</a:t>
            </a:r>
          </a:p>
          <a:p>
            <a:pPr lvl="1" eaLnBrk="1" hangingPunct="1"/>
            <a:r>
              <a:rPr lang="fa-IR" sz="2800" b="1" smtClean="0">
                <a:cs typeface="B Lotus" pitchFamily="2" charset="-78"/>
              </a:rPr>
              <a:t>نقطه به نقطه</a:t>
            </a:r>
          </a:p>
          <a:p>
            <a:pPr lvl="1" eaLnBrk="1" hangingPunct="1"/>
            <a:r>
              <a:rPr lang="fa-IR" sz="2800" b="1" smtClean="0">
                <a:cs typeface="B Lotus" pitchFamily="2" charset="-78"/>
              </a:rPr>
              <a:t>لیاپانوف:</a:t>
            </a:r>
          </a:p>
          <a:p>
            <a:pPr lvl="2" eaLnBrk="1" hangingPunct="1"/>
            <a:r>
              <a:rPr lang="fa-IR" sz="2400" b="1" smtClean="0">
                <a:cs typeface="B Lotus" pitchFamily="2" charset="-78"/>
              </a:rPr>
              <a:t>روش‌های متعارف: استفاده از روش‌های انرژی و تقریب آن‌ها</a:t>
            </a:r>
          </a:p>
          <a:p>
            <a:pPr lvl="2" eaLnBrk="1" hangingPunct="1"/>
            <a:r>
              <a:rPr lang="fa-IR" sz="2400" b="1" smtClean="0">
                <a:cs typeface="B Lotus" pitchFamily="2" charset="-78"/>
              </a:rPr>
              <a:t>روش‌های مختلط: شبیه‌سازی دقیق و استفاده از روش انرژی برای افزایش سرعت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روش‌های مستقیم تعیین پایداری گذرا/3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نزدیک‌ترین نقطه تعادل ناپایدار (</a:t>
            </a:r>
            <a:r>
              <a:rPr lang="en-US" sz="3600" b="1" smtClean="0">
                <a:cs typeface="B Lotus" pitchFamily="2" charset="-78"/>
              </a:rPr>
              <a:t>CL-UEP</a:t>
            </a:r>
            <a:r>
              <a:rPr lang="fa-IR" sz="3600" b="1" smtClean="0">
                <a:cs typeface="B Lotus" pitchFamily="2" charset="-78"/>
              </a:rPr>
              <a:t>)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محاسبه تمام نقاط تعادل ناپایدار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محاسبه انرژی در تمام نقاط تعادل ناپایدار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تعیین نقطه تعادل با کمترین انرژی (</a:t>
            </a:r>
            <a:r>
              <a:rPr lang="en-US" sz="3200" b="1" smtClean="0">
                <a:cs typeface="B Lotus" pitchFamily="2" charset="-78"/>
              </a:rPr>
              <a:t>CL-UEP</a:t>
            </a:r>
            <a:r>
              <a:rPr lang="fa-IR" sz="3200" b="1" smtClean="0">
                <a:cs typeface="B Lotus" pitchFamily="2" charset="-78"/>
              </a:rPr>
              <a:t>)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محاسبه اختلاف انرژی بین نقطه تعادل پایدار و (</a:t>
            </a:r>
            <a:r>
              <a:rPr lang="en-US" b="1" smtClean="0">
                <a:cs typeface="B Lotus" pitchFamily="2" charset="-78"/>
              </a:rPr>
              <a:t>CLUEP</a:t>
            </a:r>
            <a:r>
              <a:rPr lang="fa-IR" sz="3200" b="1" smtClean="0">
                <a:cs typeface="B Lotus" pitchFamily="2" charset="-78"/>
              </a:rPr>
              <a:t>) 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تعیین شاخص پایداری گذرا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عیب: این روش خیلی محافظه‌کارانه است</a:t>
            </a:r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روش‌های مستقیم تعیین پایداری گذرا/4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1978، 1979، اتای، کاکی‌موتو، روش سطح مرزی انرژی پتانسیل (</a:t>
            </a:r>
            <a:r>
              <a:rPr lang="en-US" sz="3600" b="1" smtClean="0">
                <a:cs typeface="B Lotus" pitchFamily="2" charset="-78"/>
              </a:rPr>
              <a:t>PEBS</a:t>
            </a:r>
            <a:r>
              <a:rPr lang="fa-IR" sz="3600" b="1" smtClean="0">
                <a:cs typeface="B Lotus" pitchFamily="2" charset="-78"/>
              </a:rPr>
              <a:t>)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1990، ماریا، روش‌های مختلط پایدار گذرا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1994، چیانگ، نقطه تعادل ناپایدار کنترل‌کننده (</a:t>
            </a:r>
            <a:r>
              <a:rPr lang="en-US" sz="3600" b="1" smtClean="0">
                <a:cs typeface="B Lotus" pitchFamily="2" charset="-78"/>
              </a:rPr>
              <a:t>CO-UEP</a:t>
            </a:r>
            <a:r>
              <a:rPr lang="fa-IR" sz="3600" b="1" smtClean="0">
                <a:cs typeface="B Lotus" pitchFamily="2" charset="-78"/>
              </a:rPr>
              <a:t>)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1995، واحدی، روش ضربه دوم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1998، لیو، روش شبکه عصبی مصنوعی</a:t>
            </a:r>
          </a:p>
          <a:p>
            <a:pPr eaLnBrk="1" hangingPunct="1"/>
            <a:endParaRPr lang="fa-IR" sz="3600" b="1" smtClean="0">
              <a:cs typeface="B Lotus" pitchFamily="2" charset="-7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fa-IR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روش‌های مستقیم تعیین پایداری گذرا/5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1999، باس، شاخص سختی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2002، عیدیانی، روش </a:t>
            </a:r>
            <a:r>
              <a:rPr lang="en-US" sz="3600" b="1" smtClean="0">
                <a:cs typeface="B Lotus" pitchFamily="2" charset="-78"/>
              </a:rPr>
              <a:t>POMP</a:t>
            </a:r>
            <a:endParaRPr lang="fa-IR" sz="3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2002، عیدیانی، روش ترکیبی پایداری گذرا (</a:t>
            </a:r>
            <a:r>
              <a:rPr lang="en-US" sz="3600" b="1" smtClean="0">
                <a:cs typeface="B Lotus" pitchFamily="2" charset="-78"/>
              </a:rPr>
              <a:t>CTSA</a:t>
            </a:r>
            <a:r>
              <a:rPr lang="fa-IR" sz="3600" b="1" smtClean="0">
                <a:cs typeface="B Lotus" pitchFamily="2" charset="-78"/>
              </a:rPr>
              <a:t>)</a:t>
            </a:r>
          </a:p>
          <a:p>
            <a:pPr eaLnBrk="1" hangingPunct="1"/>
            <a:endParaRPr lang="fa-IR" sz="3600" b="1" smtClean="0">
              <a:cs typeface="B Lotus" pitchFamily="2" charset="-78"/>
            </a:endParaRPr>
          </a:p>
          <a:p>
            <a:pPr eaLnBrk="1" hangingPunct="1"/>
            <a:endParaRPr lang="fa-IR" sz="3600" b="1" smtClean="0">
              <a:cs typeface="B Lotus" pitchFamily="2" charset="-78"/>
            </a:endParaRPr>
          </a:p>
          <a:p>
            <a:pPr eaLnBrk="1" hangingPunct="1"/>
            <a:endParaRPr lang="en-US" sz="3600" b="1" smtClean="0">
              <a:cs typeface="B Lotus" pitchFamily="2" charset="-78"/>
            </a:endParaRPr>
          </a:p>
          <a:p>
            <a:pPr eaLnBrk="1" hangingPunct="1"/>
            <a:endParaRPr lang="fa-IR" sz="3600" b="1" smtClean="0">
              <a:cs typeface="B Lotus" pitchFamily="2" charset="-78"/>
            </a:endParaRPr>
          </a:p>
          <a:p>
            <a:pPr eaLnBrk="1" hangingPunct="1"/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روش‌های تعیین پایداری ولتاژ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1990، فلاتابو، تحلیل حساسیت </a:t>
            </a:r>
            <a:r>
              <a:rPr lang="en-US" sz="3600" b="1" smtClean="0">
                <a:cs typeface="B Lotus" pitchFamily="2" charset="-78"/>
              </a:rPr>
              <a:t>V-Q</a:t>
            </a:r>
            <a:endParaRPr lang="fa-IR" sz="3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1992، گاوو، تحلیل مدال </a:t>
            </a:r>
            <a:r>
              <a:rPr lang="en-US" sz="3600" b="1" smtClean="0">
                <a:cs typeface="B Lotus" pitchFamily="2" charset="-78"/>
              </a:rPr>
              <a:t>V-Q</a:t>
            </a:r>
            <a:endParaRPr lang="fa-IR" sz="3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1992، آجاراپو، پخش بار تداومی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1993، کانیزارس، شاخص دترمینان</a:t>
            </a:r>
            <a:endParaRPr lang="en-US" sz="3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1994، اوربای، روش‌های انرژی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1995، اجیب، شاخص فاصله اقلیدسی بین نقاط تعادل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1995، چیانگ، شاخص تابع آزمایش</a:t>
            </a:r>
          </a:p>
          <a:p>
            <a:pPr eaLnBrk="1" hangingPunct="1"/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80010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سوال؟</a:t>
            </a:r>
            <a:endParaRPr lang="en-US" smtClean="0">
              <a:cs typeface="B Titr" pitchFamily="2" charset="-78"/>
            </a:endParaRPr>
          </a:p>
        </p:txBody>
      </p:sp>
      <p:graphicFrame>
        <p:nvGraphicFramePr>
          <p:cNvPr id="1026" name="Object 5"/>
          <p:cNvGraphicFramePr>
            <a:graphicFrameLocks noGrp="1"/>
          </p:cNvGraphicFramePr>
          <p:nvPr>
            <p:ph sz="half" idx="1"/>
          </p:nvPr>
        </p:nvGraphicFramePr>
        <p:xfrm>
          <a:off x="2051050" y="2362200"/>
          <a:ext cx="5113338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Microsoft ClipArt Gallery" r:id="rId4" imgW="5157788" imgH="5624513" progId="">
                  <p:embed/>
                </p:oleObj>
              </mc:Choice>
              <mc:Fallback>
                <p:oleObj name="Microsoft ClipArt Gallery" r:id="rId4" imgW="5157788" imgH="5624513" progId="">
                  <p:embed/>
                  <p:pic>
                    <p:nvPicPr>
                      <p:cNvPr id="0" name="Object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362200"/>
                        <a:ext cx="5113338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جزئیات تعیین </a:t>
            </a:r>
            <a:r>
              <a:rPr lang="en-US" smtClean="0">
                <a:cs typeface="B Titr" pitchFamily="2" charset="-78"/>
              </a:rPr>
              <a:t>ATC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95288" y="2276475"/>
            <a:ext cx="8064500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ماشین محاسبه: چگونگی تعیین </a:t>
            </a:r>
            <a:r>
              <a:rPr lang="en-US" sz="3600" b="1" smtClean="0">
                <a:cs typeface="B Lotus" pitchFamily="2" charset="-78"/>
              </a:rPr>
              <a:t>ATC</a:t>
            </a:r>
            <a:endParaRPr lang="fa-IR" sz="3600" b="1" smtClean="0">
              <a:cs typeface="B Lotus" pitchFamily="2" charset="-78"/>
            </a:endParaRP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پخش بار متوالی، پخش بار بهینه، تحلیل حساسیت و ...</a:t>
            </a:r>
          </a:p>
          <a:p>
            <a:pPr lvl="1" eaLnBrk="1" hangingPunct="1">
              <a:buFontTx/>
              <a:buNone/>
            </a:pPr>
            <a:endParaRPr lang="fa-IR" sz="1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معیارهای توقف:</a:t>
            </a:r>
          </a:p>
          <a:p>
            <a:pPr lvl="1" eaLnBrk="1" hangingPunct="1"/>
            <a:r>
              <a:rPr lang="fa-IR" sz="3200" b="1" smtClean="0">
                <a:cs typeface="B Lotus" pitchFamily="2" charset="-78"/>
              </a:rPr>
              <a:t>حد حرارتی خطوط، حد پایداری استاتیک، واگرایی پخش بار </a:t>
            </a:r>
            <a:r>
              <a:rPr lang="en-US" sz="3200" b="1" smtClean="0">
                <a:cs typeface="B Lotus" pitchFamily="2" charset="-78"/>
              </a:rPr>
              <a:t>DC</a:t>
            </a:r>
            <a:r>
              <a:rPr lang="fa-IR" sz="3200" b="1" smtClean="0">
                <a:cs typeface="B Lotus" pitchFamily="2" charset="-78"/>
              </a:rPr>
              <a:t>، واگرایی پخش بار </a:t>
            </a:r>
            <a:r>
              <a:rPr lang="en-US" sz="3200" b="1" smtClean="0">
                <a:cs typeface="B Lotus" pitchFamily="2" charset="-78"/>
              </a:rPr>
              <a:t>AC</a:t>
            </a:r>
            <a:r>
              <a:rPr lang="fa-IR" sz="3200" b="1" smtClean="0">
                <a:cs typeface="B Lotus" pitchFamily="2" charset="-78"/>
              </a:rPr>
              <a:t>، حد ولتاژ در باس، ناپایداری دینامیکی ولتاژ و حد ناپایداری گذرا</a:t>
            </a:r>
          </a:p>
          <a:p>
            <a:pPr eaLnBrk="1" hangingPunct="1"/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مراجع مربوط به مفاهیم </a:t>
            </a:r>
            <a:r>
              <a:rPr lang="en-US" smtClean="0">
                <a:cs typeface="B Titr" pitchFamily="2" charset="-78"/>
              </a:rPr>
              <a:t>ATC</a:t>
            </a:r>
            <a:r>
              <a:rPr lang="fa-IR" smtClean="0">
                <a:cs typeface="B Titr" pitchFamily="2" charset="-78"/>
              </a:rPr>
              <a:t>/1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1995، </a:t>
            </a:r>
            <a:r>
              <a:rPr lang="en-US" sz="3600" b="1" smtClean="0">
                <a:cs typeface="B Lotus" pitchFamily="2" charset="-78"/>
              </a:rPr>
              <a:t>NERC</a:t>
            </a:r>
            <a:r>
              <a:rPr lang="fa-IR" sz="3600" b="1" smtClean="0">
                <a:cs typeface="B Lotus" pitchFamily="2" charset="-78"/>
              </a:rPr>
              <a:t>، مفاهیم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: تعریف توانایی انتقال، مفاهیم مختلف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، روش‌های ابتدایی حل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1996، کاولی، چگونگی تعیین اطلاعات شبکه برای انتقال توان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1998، </a:t>
            </a:r>
            <a:r>
              <a:rPr lang="en-US" sz="3600" b="1" smtClean="0">
                <a:cs typeface="B Lotus" pitchFamily="2" charset="-78"/>
              </a:rPr>
              <a:t>Pserc </a:t>
            </a:r>
            <a:r>
              <a:rPr lang="fa-IR" sz="3600" b="1" smtClean="0">
                <a:cs typeface="B Lotus" pitchFamily="2" charset="-78"/>
              </a:rPr>
              <a:t>، حدود و عوامل موثر در انتقال توان، در نظر گرفتن عدم قطعیت‌ها در بارها، ژنراتورها و اطلاعات شبکه</a:t>
            </a:r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مراجع بهبود </a:t>
            </a:r>
            <a:r>
              <a:rPr lang="en-US" smtClean="0">
                <a:cs typeface="B Titr" pitchFamily="2" charset="-78"/>
              </a:rPr>
              <a:t>ATC</a:t>
            </a:r>
            <a:r>
              <a:rPr lang="fa-IR" smtClean="0">
                <a:cs typeface="B Titr" pitchFamily="2" charset="-78"/>
              </a:rPr>
              <a:t> ایستا/1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1991، الکساندروف، بهبود راندمان خطوط 20 تا 25 کیلوولت: پیشنهاد باندل کردن و کاهش فاصله فازها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1995، زان، پروژه کابل‌های زیرزمینی-زیردریایی برای بهبود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: طراحی یک کابل جدید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1998، سائر، ارتباط بین جبران بارگذاری انتقال و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، کاهش اثر اطلاعات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و بهبود سودمندی سیستم انتقال</a:t>
            </a:r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7"/>
          <p:cNvSpPr>
            <a:spLocks noGrp="1"/>
          </p:cNvSpPr>
          <p:nvPr>
            <p:ph type="title"/>
          </p:nvPr>
        </p:nvSpPr>
        <p:spPr>
          <a:xfrm>
            <a:off x="755650" y="476250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مراجع بهبود </a:t>
            </a:r>
            <a:r>
              <a:rPr lang="en-US" smtClean="0">
                <a:cs typeface="B Titr" pitchFamily="2" charset="-78"/>
              </a:rPr>
              <a:t>ATC</a:t>
            </a:r>
            <a:r>
              <a:rPr lang="fa-IR" smtClean="0">
                <a:cs typeface="B Titr" pitchFamily="2" charset="-78"/>
              </a:rPr>
              <a:t> ایستا /2</a:t>
            </a:r>
            <a:endParaRPr lang="en-US" smtClean="0">
              <a:cs typeface="B Titr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1998، موریوکا، بهبود توانایی انتقال با استفاده از </a:t>
            </a:r>
            <a:r>
              <a:rPr lang="en-US" sz="3600" b="1" smtClean="0">
                <a:cs typeface="B Lotus" pitchFamily="2" charset="-78"/>
              </a:rPr>
              <a:t>UPFC</a:t>
            </a:r>
            <a:r>
              <a:rPr lang="fa-IR" sz="3600" b="1" smtClean="0">
                <a:cs typeface="B Lotus" pitchFamily="2" charset="-78"/>
              </a:rPr>
              <a:t>: ساده‌ترین و کاربردی‌ترین کنترل‌کننده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1998، راجرمان، تعیین موقعیت خازن جبران‌ساز برای افزایش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: تعیین خطوط بحرانی و خازن سری بر روی یک مثال کوچک 6 باسه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1999، وانگ، چگونگی توزیع دوباره تولید برای افزایش حاشیه ایمنی: بهبود ولتاژ و </a:t>
            </a:r>
            <a:r>
              <a:rPr lang="en-US" sz="3600" b="1" smtClean="0">
                <a:cs typeface="B Lotus" pitchFamily="2" charset="-78"/>
              </a:rPr>
              <a:t>ATC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1- انواع ماشین محاسبه روش‌های ایستا/ </a:t>
            </a:r>
            <a:r>
              <a:rPr lang="en-US" smtClean="0">
                <a:cs typeface="B Titr" pitchFamily="2" charset="-78"/>
              </a:rPr>
              <a:t>CPF1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از 1972، پخش بار متوالی، افزایش تولید و مصرف تا واگرا شدن پخش بار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1992، آجاراپو، پخش بار تداومی: استفاده از حل معادلات جبری غیرخطی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1997، الیک،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و مقدار آن در سیستم دسترسی آزاد: استفاده از تئوری شبکه‌های غیرخطی، تقسیم سیستم قدرت به دو نوع یکنواخت و غیر یکنواخت</a:t>
            </a:r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2- انواع ماشین محاسبه روش‌های ایستا/</a:t>
            </a:r>
            <a:r>
              <a:rPr lang="en-US" smtClean="0">
                <a:cs typeface="B Titr" pitchFamily="2" charset="-78"/>
              </a:rPr>
              <a:t> CPF2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1998، اجیب،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: ارائه یک برنامه کامپیوتری برای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با در نظر گرفتن محدودیت‌های پخش بار </a:t>
            </a:r>
            <a:r>
              <a:rPr lang="en-US" sz="3600" b="1" smtClean="0">
                <a:cs typeface="B Lotus" pitchFamily="2" charset="-78"/>
              </a:rPr>
              <a:t>AC</a:t>
            </a:r>
            <a:r>
              <a:rPr lang="fa-IR" sz="3600" b="1" smtClean="0">
                <a:cs typeface="B Lotus" pitchFamily="2" charset="-78"/>
              </a:rPr>
              <a:t> و حدود ولتاژ و ...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2000، همود، تعیین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سیستم انتقال: ارائه نرم‌افزار جدید برای تعیین </a:t>
            </a:r>
            <a:r>
              <a:rPr lang="en-US" sz="3600" b="1" smtClean="0">
                <a:cs typeface="B Lotus" pitchFamily="2" charset="-78"/>
              </a:rPr>
              <a:t>ATC</a:t>
            </a:r>
            <a:r>
              <a:rPr lang="fa-IR" sz="3600" b="1" smtClean="0">
                <a:cs typeface="B Lotus" pitchFamily="2" charset="-78"/>
              </a:rPr>
              <a:t> باپخش بار </a:t>
            </a:r>
            <a:r>
              <a:rPr lang="en-US" sz="3600" b="1" smtClean="0">
                <a:cs typeface="B Lotus" pitchFamily="2" charset="-78"/>
              </a:rPr>
              <a:t>DC</a:t>
            </a:r>
            <a:r>
              <a:rPr lang="fa-IR" sz="3600" b="1" smtClean="0">
                <a:cs typeface="B Lotus" pitchFamily="2" charset="-78"/>
              </a:rPr>
              <a:t>، محدودیت‌های حرارتی، ولتاژ، پایداری ایستا و انواع محدودیت شبکه</a:t>
            </a:r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7"/>
          <p:cNvSpPr>
            <a:spLocks noGrp="1"/>
          </p:cNvSpPr>
          <p:nvPr>
            <p:ph type="title"/>
          </p:nvPr>
        </p:nvSpPr>
        <p:spPr>
          <a:xfrm>
            <a:off x="755650" y="765175"/>
            <a:ext cx="7632700" cy="1143000"/>
          </a:xfrm>
        </p:spPr>
        <p:txBody>
          <a:bodyPr/>
          <a:lstStyle/>
          <a:p>
            <a:pPr eaLnBrk="1" hangingPunct="1"/>
            <a:r>
              <a:rPr lang="fa-IR" smtClean="0">
                <a:cs typeface="B Titr" pitchFamily="2" charset="-78"/>
              </a:rPr>
              <a:t>3- انواع ماشین محاسبه روش‌های ایستا/</a:t>
            </a:r>
            <a:r>
              <a:rPr lang="en-US" smtClean="0">
                <a:cs typeface="B Titr" pitchFamily="2" charset="-78"/>
              </a:rPr>
              <a:t> OPF1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2276475"/>
            <a:ext cx="8459788" cy="4248150"/>
          </a:xfrm>
        </p:spPr>
        <p:txBody>
          <a:bodyPr/>
          <a:lstStyle/>
          <a:p>
            <a:pPr eaLnBrk="1" hangingPunct="1"/>
            <a:r>
              <a:rPr lang="fa-IR" sz="3600" b="1" smtClean="0">
                <a:cs typeface="B Lotus" pitchFamily="2" charset="-78"/>
              </a:rPr>
              <a:t>از 1981، انتقال توان بین مصرف و تولید به صورت بهینه، توانایی بارگذاری بهینه و ...</a:t>
            </a: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1988، سائر، محاسبه حاشیه اطمینان انتقال: استفاده از </a:t>
            </a:r>
            <a:r>
              <a:rPr lang="en-US" sz="3600" b="1" smtClean="0">
                <a:cs typeface="B Lotus" pitchFamily="2" charset="-78"/>
              </a:rPr>
              <a:t>OPF</a:t>
            </a:r>
            <a:r>
              <a:rPr lang="fa-IR" sz="3600" b="1" smtClean="0">
                <a:cs typeface="B Lotus" pitchFamily="2" charset="-78"/>
              </a:rPr>
              <a:t> و عدم قطعیت در محاسبه </a:t>
            </a:r>
            <a:r>
              <a:rPr lang="en-US" sz="3600" b="1" smtClean="0">
                <a:cs typeface="B Lotus" pitchFamily="2" charset="-78"/>
              </a:rPr>
              <a:t>ATC</a:t>
            </a:r>
            <a:endParaRPr lang="fa-IR" sz="3600" b="1" smtClean="0">
              <a:cs typeface="B Lotus" pitchFamily="2" charset="-78"/>
            </a:endParaRPr>
          </a:p>
          <a:p>
            <a:pPr eaLnBrk="1" hangingPunct="1"/>
            <a:r>
              <a:rPr lang="fa-IR" sz="3600" b="1" smtClean="0">
                <a:cs typeface="B Lotus" pitchFamily="2" charset="-78"/>
              </a:rPr>
              <a:t>1988، ملیاپالاس، تخمین احتمالی توانایی انتقال در محیط خصوصی شده: استفاده از </a:t>
            </a:r>
            <a:r>
              <a:rPr lang="en-US" sz="3600" b="1" smtClean="0">
                <a:cs typeface="B Lotus" pitchFamily="2" charset="-78"/>
              </a:rPr>
              <a:t>OPF</a:t>
            </a:r>
            <a:r>
              <a:rPr lang="fa-IR" sz="3600" b="1" smtClean="0">
                <a:cs typeface="B Lotus" pitchFamily="2" charset="-78"/>
              </a:rPr>
              <a:t>، توزیع احتمالی، مدل مارکو، مثال 24 باس و 2182 باس</a:t>
            </a:r>
            <a:endParaRPr lang="en-US" sz="36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Capsules">
  <a:themeElements>
    <a:clrScheme name="">
      <a:dk1>
        <a:srgbClr val="003366"/>
      </a:dk1>
      <a:lt1>
        <a:srgbClr val="FFFFFF"/>
      </a:lt1>
      <a:dk2>
        <a:srgbClr val="009C98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itchFamily="2" charset="2"/>
          <a:buChar char="l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itchFamily="2" charset="2"/>
          <a:buChar char="l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PSD-II-CHP4-ver03</Template>
  <TotalTime>0</TotalTime>
  <Words>1391</Words>
  <Application>Microsoft Office PowerPoint</Application>
  <PresentationFormat>On-screen Show (4:3)</PresentationFormat>
  <Paragraphs>172</Paragraphs>
  <Slides>29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Wingdings</vt:lpstr>
      <vt:lpstr>Times New Roman</vt:lpstr>
      <vt:lpstr>B Titr</vt:lpstr>
      <vt:lpstr>B Lotus</vt:lpstr>
      <vt:lpstr>Capsules</vt:lpstr>
      <vt:lpstr>Microsoft ClipArt Gallery</vt:lpstr>
      <vt:lpstr>دینامیک سیستم‌های قدرت 2 فصل چهارم- روش‌های محاسبه ATC (تز دکتری عیدیانی) </vt:lpstr>
      <vt:lpstr>انواع روش محاسبه ATC</vt:lpstr>
      <vt:lpstr>جزئیات تعیین ATC</vt:lpstr>
      <vt:lpstr>مراجع مربوط به مفاهیم ATC/1</vt:lpstr>
      <vt:lpstr>مراجع بهبود ATC ایستا/1</vt:lpstr>
      <vt:lpstr>مراجع بهبود ATC ایستا /2</vt:lpstr>
      <vt:lpstr>1- انواع ماشین محاسبه روش‌های ایستا/ CPF1</vt:lpstr>
      <vt:lpstr>2- انواع ماشین محاسبه روش‌های ایستا/ CPF2</vt:lpstr>
      <vt:lpstr>3- انواع ماشین محاسبه روش‌های ایستا/ OPF1</vt:lpstr>
      <vt:lpstr>4- انواع ماشین محاسبه روش‌های ایستا/ OPF2</vt:lpstr>
      <vt:lpstr>5- انواع ماشین محاسبه روش‌های ایستا/ OPF3</vt:lpstr>
      <vt:lpstr>6- انواع ماشین محاسبه روش‌های ایستا/ OPF4</vt:lpstr>
      <vt:lpstr>7- انواع ماشین محاسبه روش‌های ایستا/ تحلیل حساسیت، خطی‌سازی/1</vt:lpstr>
      <vt:lpstr>8- انواع ماشین محاسبه روش‌های ایستا/ تحلیل حساسیت، خطی‌سازی/2</vt:lpstr>
      <vt:lpstr>9- انواع ماشین محاسبه روش‌های ایستا/ تحلیل حساسیت، خطی‌سازی/3</vt:lpstr>
      <vt:lpstr>10- انواع ماشین محاسبه روش‌های ایستا/ تحلیل حساسیت، خطی‌سازی/4</vt:lpstr>
      <vt:lpstr>معیار توقف روش‌های ایستا</vt:lpstr>
      <vt:lpstr>مزایا و معایب روش‌های ایستا</vt:lpstr>
      <vt:lpstr>انواع ماشین محاسبه روش‌های پویا MAT/1</vt:lpstr>
      <vt:lpstr>انواع ماشین محاسبه روش‌های پویا MAT/2</vt:lpstr>
      <vt:lpstr>معیار توقف روش‌های پویا</vt:lpstr>
      <vt:lpstr>مزایا و معایب روش‌های پویا</vt:lpstr>
      <vt:lpstr>روش‌های تعیین پایداری گذرا/1</vt:lpstr>
      <vt:lpstr>روش‌های تعیین پایداری گذرا/2</vt:lpstr>
      <vt:lpstr>روش‌های مستقیم تعیین پایداری گذرا/3</vt:lpstr>
      <vt:lpstr>روش‌های مستقیم تعیین پایداری گذرا/4</vt:lpstr>
      <vt:lpstr>روش‌های مستقیم تعیین پایداری گذرا/5</vt:lpstr>
      <vt:lpstr>روش‌های تعیین پایداری ولتاژ</vt:lpstr>
      <vt:lpstr>سوال؟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دینامیک سیستم‌های قدرت 2 فصل چهارم- روش‌های محاسبه ATC (تز دکتری عیدیانی) </dc:title>
  <dc:subject>https://www.researchgate.net/profile/Mostafa_Eidiani</dc:subject>
  <dc:creator>omid arzi</dc:creator>
  <cp:keywords>https:/www.researchgate.net/profile/Mostafa_Eidiani</cp:keywords>
  <dc:description>https://www.researchgate.net/profile/Mostafa_Eidiani</dc:description>
  <cp:lastModifiedBy>omid arzi</cp:lastModifiedBy>
  <cp:revision>1</cp:revision>
  <dcterms:created xsi:type="dcterms:W3CDTF">2022-02-09T06:52:05Z</dcterms:created>
  <dcterms:modified xsi:type="dcterms:W3CDTF">2022-02-09T06:52:46Z</dcterms:modified>
  <cp:category>https://www.researchgate.net/profile/Mostafa_Eidiani</cp:category>
  <cp:contentStatus>https://www.researchgate.net/profile/Mostafa_Eidiani</cp:contentStatus>
</cp:coreProperties>
</file>